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3" r:id="rId1"/>
  </p:sldMasterIdLst>
  <p:notesMasterIdLst>
    <p:notesMasterId r:id="rId35"/>
  </p:notesMasterIdLst>
  <p:handoutMasterIdLst>
    <p:handoutMasterId r:id="rId36"/>
  </p:handoutMasterIdLst>
  <p:sldIdLst>
    <p:sldId id="477" r:id="rId2"/>
    <p:sldId id="495" r:id="rId3"/>
    <p:sldId id="559" r:id="rId4"/>
    <p:sldId id="560" r:id="rId5"/>
    <p:sldId id="496" r:id="rId6"/>
    <p:sldId id="497" r:id="rId7"/>
    <p:sldId id="543" r:id="rId8"/>
    <p:sldId id="544" r:id="rId9"/>
    <p:sldId id="545" r:id="rId10"/>
    <p:sldId id="561" r:id="rId11"/>
    <p:sldId id="537" r:id="rId12"/>
    <p:sldId id="546" r:id="rId13"/>
    <p:sldId id="504" r:id="rId14"/>
    <p:sldId id="562" r:id="rId15"/>
    <p:sldId id="563" r:id="rId16"/>
    <p:sldId id="538" r:id="rId17"/>
    <p:sldId id="547" r:id="rId18"/>
    <p:sldId id="548" r:id="rId19"/>
    <p:sldId id="539" r:id="rId20"/>
    <p:sldId id="564" r:id="rId21"/>
    <p:sldId id="541" r:id="rId22"/>
    <p:sldId id="565" r:id="rId23"/>
    <p:sldId id="549" r:id="rId24"/>
    <p:sldId id="550" r:id="rId25"/>
    <p:sldId id="566" r:id="rId26"/>
    <p:sldId id="511" r:id="rId27"/>
    <p:sldId id="529" r:id="rId28"/>
    <p:sldId id="508" r:id="rId29"/>
    <p:sldId id="567" r:id="rId30"/>
    <p:sldId id="509" r:id="rId31"/>
    <p:sldId id="535" r:id="rId32"/>
    <p:sldId id="536" r:id="rId33"/>
    <p:sldId id="483" r:id="rId34"/>
  </p:sldIdLst>
  <p:sldSz cx="9144000" cy="6858000" type="screen4x3"/>
  <p:notesSz cx="9144000" cy="6858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E0C0A0"/>
    <a:srgbClr val="D7AE85"/>
    <a:srgbClr val="000000"/>
    <a:srgbClr val="ECECEC"/>
    <a:srgbClr val="777777"/>
    <a:srgbClr val="AC1CC0"/>
    <a:srgbClr val="EEFC1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autoAdjust="0"/>
    <p:restoredTop sz="94636" autoAdjust="0"/>
  </p:normalViewPr>
  <p:slideViewPr>
    <p:cSldViewPr>
      <p:cViewPr>
        <p:scale>
          <a:sx n="75" d="100"/>
          <a:sy n="75" d="100"/>
        </p:scale>
        <p:origin x="-49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722"/>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cs typeface="+mn-cs"/>
              </a:defRPr>
            </a:lvl1pPr>
          </a:lstStyle>
          <a:p>
            <a:pPr>
              <a:defRPr/>
            </a:pPr>
            <a:endParaRPr lang="en-US"/>
          </a:p>
        </p:txBody>
      </p:sp>
      <p:sp>
        <p:nvSpPr>
          <p:cNvPr id="3075" name="Rectangle 3"/>
          <p:cNvSpPr>
            <a:spLocks noGrp="1" noChangeArrowheads="1"/>
          </p:cNvSpPr>
          <p:nvPr>
            <p:ph type="dt" sz="quarter" idx="1"/>
          </p:nvPr>
        </p:nvSpPr>
        <p:spPr bwMode="auto">
          <a:xfrm>
            <a:off x="5181600" y="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cs typeface="+mn-cs"/>
              </a:defRPr>
            </a:lvl1pPr>
          </a:lstStyle>
          <a:p>
            <a:pPr>
              <a:defRPr/>
            </a:pPr>
            <a:endParaRPr lang="en-US"/>
          </a:p>
        </p:txBody>
      </p:sp>
      <p:sp>
        <p:nvSpPr>
          <p:cNvPr id="3076" name="Rectangle 4"/>
          <p:cNvSpPr>
            <a:spLocks noGrp="1" noChangeArrowheads="1"/>
          </p:cNvSpPr>
          <p:nvPr>
            <p:ph type="ftr" sz="quarter" idx="2"/>
          </p:nvPr>
        </p:nvSpPr>
        <p:spPr bwMode="auto">
          <a:xfrm>
            <a:off x="0" y="651510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cs typeface="+mn-cs"/>
              </a:defRPr>
            </a:lvl1pPr>
          </a:lstStyle>
          <a:p>
            <a:pPr>
              <a:defRPr/>
            </a:pPr>
            <a:endParaRPr lang="en-US"/>
          </a:p>
        </p:txBody>
      </p:sp>
      <p:sp>
        <p:nvSpPr>
          <p:cNvPr id="3077" name="Rectangle 5"/>
          <p:cNvSpPr>
            <a:spLocks noGrp="1" noChangeArrowheads="1"/>
          </p:cNvSpPr>
          <p:nvPr>
            <p:ph type="sldNum" sz="quarter" idx="3"/>
          </p:nvPr>
        </p:nvSpPr>
        <p:spPr bwMode="auto">
          <a:xfrm>
            <a:off x="5181600" y="651510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cs typeface="+mn-cs"/>
              </a:defRPr>
            </a:lvl1pPr>
          </a:lstStyle>
          <a:p>
            <a:pPr>
              <a:defRPr/>
            </a:pPr>
            <a:fld id="{0D17579C-016A-48E4-A61F-1E168484C8DB}"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1" name="Rectangle 3"/>
          <p:cNvSpPr>
            <a:spLocks noGrp="1" noChangeArrowheads="1"/>
          </p:cNvSpPr>
          <p:nvPr>
            <p:ph type="dt" idx="1"/>
          </p:nvPr>
        </p:nvSpPr>
        <p:spPr bwMode="auto">
          <a:xfrm>
            <a:off x="5181600" y="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latin typeface="Times New Roman" pitchFamily="18" charset="0"/>
                <a:cs typeface="+mn-cs"/>
              </a:defRPr>
            </a:lvl1pPr>
          </a:lstStyle>
          <a:p>
            <a:pPr>
              <a:defRPr/>
            </a:pPr>
            <a:endParaRPr lang="en-US"/>
          </a:p>
        </p:txBody>
      </p:sp>
      <p:sp>
        <p:nvSpPr>
          <p:cNvPr id="2052" name="Rectangle 4"/>
          <p:cNvSpPr>
            <a:spLocks noGrp="1" noChangeArrowheads="1"/>
          </p:cNvSpPr>
          <p:nvPr>
            <p:ph type="ftr" sz="quarter" idx="4"/>
          </p:nvPr>
        </p:nvSpPr>
        <p:spPr bwMode="auto">
          <a:xfrm>
            <a:off x="0" y="651510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3" name="Rectangle 5"/>
          <p:cNvSpPr>
            <a:spLocks noGrp="1" noChangeArrowheads="1"/>
          </p:cNvSpPr>
          <p:nvPr>
            <p:ph type="sldNum" sz="quarter" idx="5"/>
          </p:nvPr>
        </p:nvSpPr>
        <p:spPr bwMode="auto">
          <a:xfrm>
            <a:off x="5181600" y="651510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latin typeface="Times New Roman" pitchFamily="18" charset="0"/>
                <a:cs typeface="+mn-cs"/>
              </a:defRPr>
            </a:lvl1pPr>
          </a:lstStyle>
          <a:p>
            <a:pPr>
              <a:defRPr/>
            </a:pPr>
            <a:fld id="{7DE58621-5177-466C-895E-1B6C259D538F}" type="slidenum">
              <a:rPr lang="en-US"/>
              <a:pPr>
                <a:defRPr/>
              </a:pPr>
              <a:t>‹#›</a:t>
            </a:fld>
            <a:endParaRPr lang="en-US"/>
          </a:p>
        </p:txBody>
      </p:sp>
      <p:sp>
        <p:nvSpPr>
          <p:cNvPr id="2054" name="Rectangle 6"/>
          <p:cNvSpPr>
            <a:spLocks noGrp="1" noChangeArrowheads="1"/>
          </p:cNvSpPr>
          <p:nvPr>
            <p:ph type="body" sz="quarter" idx="3"/>
          </p:nvPr>
        </p:nvSpPr>
        <p:spPr bwMode="auto">
          <a:xfrm>
            <a:off x="1219200" y="3257550"/>
            <a:ext cx="6705600" cy="3086100"/>
          </a:xfrm>
          <a:prstGeom prst="rect">
            <a:avLst/>
          </a:prstGeom>
          <a:noFill/>
          <a:ln>
            <a:noFill/>
          </a:ln>
          <a:effectLst/>
          <a:extLst>
            <a:ext uri="{909E8E84-426E-40DD-AFC4-6F175D3DCCD1}"/>
            <a:ext uri="{91240B29-F687-4F45-9708-019B960494DF}"/>
            <a:ext uri="{AF507438-7753-43E0-B8FC-AC1667EBCBE1}"/>
          </a:extLst>
        </p:spPr>
        <p:txBody>
          <a:bodyPr vert="horz" wrap="square" lIns="92075" tIns="46038" rIns="92075" bIns="46038"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367" name="Rectangle 7"/>
          <p:cNvSpPr>
            <a:spLocks noGrp="1" noRot="1" noChangeAspect="1" noChangeArrowheads="1" noTextEdit="1"/>
          </p:cNvSpPr>
          <p:nvPr>
            <p:ph type="sldImg" idx="2"/>
          </p:nvPr>
        </p:nvSpPr>
        <p:spPr bwMode="auto">
          <a:xfrm>
            <a:off x="2863850" y="519113"/>
            <a:ext cx="3416300" cy="2562225"/>
          </a:xfrm>
          <a:prstGeom prst="rect">
            <a:avLst/>
          </a:prstGeom>
          <a:noFill/>
          <a:ln w="12700">
            <a:solidFill>
              <a:schemeClr val="tx1"/>
            </a:solidFill>
            <a:miter lim="800000"/>
            <a:headEnd/>
            <a:tailEnd/>
          </a:ln>
        </p:spPr>
      </p:sp>
      <p:sp>
        <p:nvSpPr>
          <p:cNvPr id="2056" name="Rectangle 8"/>
          <p:cNvSpPr>
            <a:spLocks noChangeArrowheads="1"/>
          </p:cNvSpPr>
          <p:nvPr/>
        </p:nvSpPr>
        <p:spPr bwMode="auto">
          <a:xfrm>
            <a:off x="8520113" y="6561138"/>
            <a:ext cx="533400" cy="228600"/>
          </a:xfrm>
          <a:prstGeom prst="rect">
            <a:avLst/>
          </a:prstGeom>
          <a:noFill/>
          <a:ln>
            <a:noFill/>
          </a:ln>
          <a:effectLst/>
          <a:extLst>
            <a:ext uri="{909E8E84-426E-40DD-AFC4-6F175D3DCCD1}"/>
            <a:ext uri="{91240B29-F687-4F45-9708-019B960494DF}"/>
            <a:ext uri="{AF507438-7753-43E0-B8FC-AC1667EBCBE1}"/>
          </a:extLst>
        </p:spPr>
        <p:txBody>
          <a:bodyPr wrap="none" lIns="92075" tIns="46038" rIns="92075" bIns="46038" anchor="ctr">
            <a:spAutoFit/>
          </a:bodyPr>
          <a:lstStyle/>
          <a:p>
            <a:pPr algn="r" eaLnBrk="0" hangingPunct="0">
              <a:defRPr/>
            </a:pPr>
            <a:fld id="{F8F5D910-3EE5-43D0-8EB3-F00FFEC06F0B}" type="slidenum">
              <a:rPr lang="en-US" sz="1400" i="1">
                <a:effectLst>
                  <a:outerShdw blurRad="38100" dist="38100" dir="2700000" algn="tl">
                    <a:srgbClr val="C0C0C0"/>
                  </a:outerShdw>
                </a:effectLst>
                <a:cs typeface="+mn-cs"/>
              </a:rPr>
              <a:pPr algn="r" eaLnBrk="0" hangingPunct="0">
                <a:defRPr/>
              </a:pPr>
              <a:t>‹#›</a:t>
            </a:fld>
            <a:endParaRPr lang="en-US" sz="1400" i="1">
              <a:effectLst>
                <a:outerShdw blurRad="38100" dist="38100" dir="2700000" algn="tl">
                  <a:srgbClr val="C0C0C0"/>
                </a:outerShdw>
              </a:effectLst>
              <a:cs typeface="+mn-cs"/>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5"/>
          <p:cNvSpPr>
            <a:spLocks noGrp="1" noChangeArrowheads="1"/>
          </p:cNvSpPr>
          <p:nvPr>
            <p:ph type="sldNum" sz="quarter" idx="5"/>
          </p:nvPr>
        </p:nvSpPr>
        <p:spPr>
          <a:noFill/>
          <a:ln>
            <a:miter lim="800000"/>
            <a:headEnd/>
            <a:tailEnd/>
          </a:ln>
        </p:spPr>
        <p:txBody>
          <a:bodyPr/>
          <a:lstStyle/>
          <a:p>
            <a:fld id="{9CB2232B-8266-45BD-8CE1-90AA5D294C0B}" type="slidenum">
              <a:rPr lang="en-US" smtClean="0">
                <a:cs typeface="Arial" charset="0"/>
              </a:rPr>
              <a:pPr/>
              <a:t>1</a:t>
            </a:fld>
            <a:endParaRPr lang="en-US" smtClean="0">
              <a:cs typeface="Arial" charset="0"/>
            </a:endParaRPr>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a:ln/>
        </p:spPr>
      </p:sp>
      <p:sp>
        <p:nvSpPr>
          <p:cNvPr id="25602" name="Notes Placeholder 2"/>
          <p:cNvSpPr>
            <a:spLocks noGrp="1"/>
          </p:cNvSpPr>
          <p:nvPr>
            <p:ph type="body" idx="1"/>
          </p:nvPr>
        </p:nvSpPr>
        <p:spPr>
          <a:noFill/>
        </p:spPr>
        <p:txBody>
          <a:bodyPr/>
          <a:lstStyle/>
          <a:p>
            <a:endParaRPr lang="en-US" smtClean="0"/>
          </a:p>
        </p:txBody>
      </p:sp>
      <p:sp>
        <p:nvSpPr>
          <p:cNvPr id="25603" name="Slide Number Placeholder 3"/>
          <p:cNvSpPr>
            <a:spLocks noGrp="1"/>
          </p:cNvSpPr>
          <p:nvPr>
            <p:ph type="sldNum" sz="quarter" idx="5"/>
          </p:nvPr>
        </p:nvSpPr>
        <p:spPr>
          <a:noFill/>
          <a:ln>
            <a:miter lim="800000"/>
            <a:headEnd/>
            <a:tailEnd/>
          </a:ln>
        </p:spPr>
        <p:txBody>
          <a:bodyPr/>
          <a:lstStyle/>
          <a:p>
            <a:fld id="{5F47D031-7D94-4221-851B-3A0D56DCAF89}" type="slidenum">
              <a:rPr lang="en-US" smtClean="0">
                <a:cs typeface="Arial" charset="0"/>
              </a:rPr>
              <a:pPr/>
              <a:t>7</a:t>
            </a:fld>
            <a:endParaRPr lang="en-US" smtClean="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a:ln/>
        </p:spPr>
      </p:sp>
      <p:sp>
        <p:nvSpPr>
          <p:cNvPr id="27650" name="Notes Placeholder 2"/>
          <p:cNvSpPr>
            <a:spLocks noGrp="1"/>
          </p:cNvSpPr>
          <p:nvPr>
            <p:ph type="body" idx="1"/>
          </p:nvPr>
        </p:nvSpPr>
        <p:spPr>
          <a:noFill/>
        </p:spPr>
        <p:txBody>
          <a:bodyPr/>
          <a:lstStyle/>
          <a:p>
            <a:endParaRPr lang="en-US" smtClean="0"/>
          </a:p>
        </p:txBody>
      </p:sp>
      <p:sp>
        <p:nvSpPr>
          <p:cNvPr id="27651" name="Slide Number Placeholder 3"/>
          <p:cNvSpPr>
            <a:spLocks noGrp="1"/>
          </p:cNvSpPr>
          <p:nvPr>
            <p:ph type="sldNum" sz="quarter" idx="5"/>
          </p:nvPr>
        </p:nvSpPr>
        <p:spPr>
          <a:noFill/>
          <a:ln>
            <a:miter lim="800000"/>
            <a:headEnd/>
            <a:tailEnd/>
          </a:ln>
        </p:spPr>
        <p:txBody>
          <a:bodyPr/>
          <a:lstStyle/>
          <a:p>
            <a:fld id="{0FE7AC2F-FB5F-4E08-97EA-F8AFD2633CD5}" type="slidenum">
              <a:rPr lang="en-US" smtClean="0">
                <a:cs typeface="Arial" charset="0"/>
              </a:rPr>
              <a:pPr/>
              <a:t>8</a:t>
            </a:fld>
            <a:endParaRPr lang="en-US" smtClean="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a:ln/>
        </p:spPr>
      </p:sp>
      <p:sp>
        <p:nvSpPr>
          <p:cNvPr id="29698" name="Notes Placeholder 2"/>
          <p:cNvSpPr>
            <a:spLocks noGrp="1"/>
          </p:cNvSpPr>
          <p:nvPr>
            <p:ph type="body" idx="1"/>
          </p:nvPr>
        </p:nvSpPr>
        <p:spPr>
          <a:noFill/>
        </p:spPr>
        <p:txBody>
          <a:bodyPr/>
          <a:lstStyle/>
          <a:p>
            <a:endParaRPr lang="en-US" smtClean="0"/>
          </a:p>
        </p:txBody>
      </p:sp>
      <p:sp>
        <p:nvSpPr>
          <p:cNvPr id="29699" name="Slide Number Placeholder 3"/>
          <p:cNvSpPr>
            <a:spLocks noGrp="1"/>
          </p:cNvSpPr>
          <p:nvPr>
            <p:ph type="sldNum" sz="quarter" idx="5"/>
          </p:nvPr>
        </p:nvSpPr>
        <p:spPr>
          <a:noFill/>
          <a:ln>
            <a:miter lim="800000"/>
            <a:headEnd/>
            <a:tailEnd/>
          </a:ln>
        </p:spPr>
        <p:txBody>
          <a:bodyPr/>
          <a:lstStyle/>
          <a:p>
            <a:fld id="{1A763093-B240-4434-A8DA-A0D3C6B9D30A}" type="slidenum">
              <a:rPr lang="en-US" smtClean="0">
                <a:cs typeface="Arial" charset="0"/>
              </a:rPr>
              <a:pPr/>
              <a:t>9</a:t>
            </a:fld>
            <a:endParaRPr lang="en-US" smtClean="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a:ln/>
        </p:spPr>
      </p:sp>
      <p:sp>
        <p:nvSpPr>
          <p:cNvPr id="37890" name="Notes Placeholder 2"/>
          <p:cNvSpPr>
            <a:spLocks noGrp="1"/>
          </p:cNvSpPr>
          <p:nvPr>
            <p:ph type="body" idx="1"/>
          </p:nvPr>
        </p:nvSpPr>
        <p:spPr>
          <a:noFill/>
        </p:spPr>
        <p:txBody>
          <a:bodyPr/>
          <a:lstStyle/>
          <a:p>
            <a:endParaRPr lang="en-US" smtClean="0"/>
          </a:p>
        </p:txBody>
      </p:sp>
      <p:sp>
        <p:nvSpPr>
          <p:cNvPr id="37891" name="Slide Number Placeholder 3"/>
          <p:cNvSpPr>
            <a:spLocks noGrp="1"/>
          </p:cNvSpPr>
          <p:nvPr>
            <p:ph type="sldNum" sz="quarter" idx="5"/>
          </p:nvPr>
        </p:nvSpPr>
        <p:spPr>
          <a:noFill/>
          <a:ln>
            <a:miter lim="800000"/>
            <a:headEnd/>
            <a:tailEnd/>
          </a:ln>
        </p:spPr>
        <p:txBody>
          <a:bodyPr/>
          <a:lstStyle/>
          <a:p>
            <a:fld id="{BBCE3FA3-0960-4E65-BBA3-23D94E5542F2}" type="slidenum">
              <a:rPr lang="en-US" smtClean="0">
                <a:cs typeface="Arial" charset="0"/>
              </a:rPr>
              <a:pPr/>
              <a:t>16</a:t>
            </a:fld>
            <a:endParaRPr lang="en-US" smtClean="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a:ln/>
        </p:spPr>
      </p:sp>
      <p:sp>
        <p:nvSpPr>
          <p:cNvPr id="39938" name="Notes Placeholder 2"/>
          <p:cNvSpPr>
            <a:spLocks noGrp="1"/>
          </p:cNvSpPr>
          <p:nvPr>
            <p:ph type="body" idx="1"/>
          </p:nvPr>
        </p:nvSpPr>
        <p:spPr>
          <a:noFill/>
        </p:spPr>
        <p:txBody>
          <a:bodyPr/>
          <a:lstStyle/>
          <a:p>
            <a:endParaRPr lang="en-US" smtClean="0"/>
          </a:p>
        </p:txBody>
      </p:sp>
      <p:sp>
        <p:nvSpPr>
          <p:cNvPr id="39939" name="Slide Number Placeholder 3"/>
          <p:cNvSpPr>
            <a:spLocks noGrp="1"/>
          </p:cNvSpPr>
          <p:nvPr>
            <p:ph type="sldNum" sz="quarter" idx="5"/>
          </p:nvPr>
        </p:nvSpPr>
        <p:spPr>
          <a:noFill/>
          <a:ln>
            <a:miter lim="800000"/>
            <a:headEnd/>
            <a:tailEnd/>
          </a:ln>
        </p:spPr>
        <p:txBody>
          <a:bodyPr/>
          <a:lstStyle/>
          <a:p>
            <a:fld id="{82552858-48CD-490F-8F35-ACA284D9EBA5}" type="slidenum">
              <a:rPr lang="en-US" smtClean="0">
                <a:cs typeface="Arial" charset="0"/>
              </a:rPr>
              <a:pPr/>
              <a:t>17</a:t>
            </a:fld>
            <a:endParaRPr lang="en-US" smtClean="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p:cNvSpPr>
          <p:nvPr>
            <p:ph type="sldImg"/>
          </p:nvPr>
        </p:nvSpPr>
        <p:spPr>
          <a:ln/>
        </p:spPr>
      </p:sp>
      <p:sp>
        <p:nvSpPr>
          <p:cNvPr id="45058" name="Notes Placeholder 2"/>
          <p:cNvSpPr>
            <a:spLocks noGrp="1"/>
          </p:cNvSpPr>
          <p:nvPr>
            <p:ph type="body" idx="1"/>
          </p:nvPr>
        </p:nvSpPr>
        <p:spPr>
          <a:noFill/>
        </p:spPr>
        <p:txBody>
          <a:bodyPr/>
          <a:lstStyle/>
          <a:p>
            <a:endParaRPr lang="en-US" smtClean="0"/>
          </a:p>
        </p:txBody>
      </p:sp>
      <p:sp>
        <p:nvSpPr>
          <p:cNvPr id="45059" name="Slide Number Placeholder 3"/>
          <p:cNvSpPr>
            <a:spLocks noGrp="1"/>
          </p:cNvSpPr>
          <p:nvPr>
            <p:ph type="sldNum" sz="quarter" idx="5"/>
          </p:nvPr>
        </p:nvSpPr>
        <p:spPr>
          <a:noFill/>
          <a:ln>
            <a:miter lim="800000"/>
            <a:headEnd/>
            <a:tailEnd/>
          </a:ln>
        </p:spPr>
        <p:txBody>
          <a:bodyPr/>
          <a:lstStyle/>
          <a:p>
            <a:fld id="{2BA18711-2D83-4688-86E2-71676AB503D4}" type="slidenum">
              <a:rPr lang="en-US" smtClean="0">
                <a:cs typeface="Arial" charset="0"/>
              </a:rPr>
              <a:pPr/>
              <a:t>21</a:t>
            </a:fld>
            <a:endParaRPr lang="en-US" smtClean="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a:ln/>
        </p:spPr>
      </p:sp>
      <p:sp>
        <p:nvSpPr>
          <p:cNvPr id="48130" name="Notes Placeholder 2"/>
          <p:cNvSpPr>
            <a:spLocks noGrp="1"/>
          </p:cNvSpPr>
          <p:nvPr>
            <p:ph type="body" idx="1"/>
          </p:nvPr>
        </p:nvSpPr>
        <p:spPr>
          <a:noFill/>
        </p:spPr>
        <p:txBody>
          <a:bodyPr/>
          <a:lstStyle/>
          <a:p>
            <a:endParaRPr lang="en-US" smtClean="0"/>
          </a:p>
        </p:txBody>
      </p:sp>
      <p:sp>
        <p:nvSpPr>
          <p:cNvPr id="48131" name="Slide Number Placeholder 3"/>
          <p:cNvSpPr>
            <a:spLocks noGrp="1"/>
          </p:cNvSpPr>
          <p:nvPr>
            <p:ph type="sldNum" sz="quarter" idx="5"/>
          </p:nvPr>
        </p:nvSpPr>
        <p:spPr>
          <a:noFill/>
          <a:ln>
            <a:miter lim="800000"/>
            <a:headEnd/>
            <a:tailEnd/>
          </a:ln>
        </p:spPr>
        <p:txBody>
          <a:bodyPr/>
          <a:lstStyle/>
          <a:p>
            <a:fld id="{BBF297F6-257F-4CF8-8131-1AEF2A8D4F4A}" type="slidenum">
              <a:rPr lang="en-US" smtClean="0">
                <a:cs typeface="Arial" charset="0"/>
              </a:rPr>
              <a:pPr/>
              <a:t>23</a:t>
            </a:fld>
            <a:endParaRPr lang="en-US" smtClean="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a:ln/>
        </p:spPr>
      </p:sp>
      <p:sp>
        <p:nvSpPr>
          <p:cNvPr id="50178" name="Notes Placeholder 2"/>
          <p:cNvSpPr>
            <a:spLocks noGrp="1"/>
          </p:cNvSpPr>
          <p:nvPr>
            <p:ph type="body" idx="1"/>
          </p:nvPr>
        </p:nvSpPr>
        <p:spPr>
          <a:noFill/>
        </p:spPr>
        <p:txBody>
          <a:bodyPr/>
          <a:lstStyle/>
          <a:p>
            <a:endParaRPr lang="en-US" smtClean="0"/>
          </a:p>
        </p:txBody>
      </p:sp>
      <p:sp>
        <p:nvSpPr>
          <p:cNvPr id="50179" name="Slide Number Placeholder 3"/>
          <p:cNvSpPr>
            <a:spLocks noGrp="1"/>
          </p:cNvSpPr>
          <p:nvPr>
            <p:ph type="sldNum" sz="quarter" idx="5"/>
          </p:nvPr>
        </p:nvSpPr>
        <p:spPr>
          <a:noFill/>
          <a:ln>
            <a:miter lim="800000"/>
            <a:headEnd/>
            <a:tailEnd/>
          </a:ln>
        </p:spPr>
        <p:txBody>
          <a:bodyPr/>
          <a:lstStyle/>
          <a:p>
            <a:fld id="{16677711-B3CC-4A2E-AB32-3005F6CF01AD}" type="slidenum">
              <a:rPr lang="en-US" smtClean="0">
                <a:cs typeface="Arial" charset="0"/>
              </a:rPr>
              <a:pPr/>
              <a:t>24</a:t>
            </a:fld>
            <a:endParaRPr lang="en-US" smtClean="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a:ln/>
        </p:spPr>
      </p:sp>
      <p:sp>
        <p:nvSpPr>
          <p:cNvPr id="52226" name="Notes Placeholder 2"/>
          <p:cNvSpPr>
            <a:spLocks noGrp="1"/>
          </p:cNvSpPr>
          <p:nvPr>
            <p:ph type="body" idx="1"/>
          </p:nvPr>
        </p:nvSpPr>
        <p:spPr>
          <a:noFill/>
        </p:spPr>
        <p:txBody>
          <a:bodyPr/>
          <a:lstStyle/>
          <a:p>
            <a:endParaRPr lang="en-US" smtClean="0"/>
          </a:p>
        </p:txBody>
      </p:sp>
      <p:sp>
        <p:nvSpPr>
          <p:cNvPr id="52227" name="Slide Number Placeholder 3"/>
          <p:cNvSpPr>
            <a:spLocks noGrp="1"/>
          </p:cNvSpPr>
          <p:nvPr>
            <p:ph type="sldNum" sz="quarter" idx="5"/>
          </p:nvPr>
        </p:nvSpPr>
        <p:spPr>
          <a:noFill/>
          <a:ln>
            <a:miter lim="800000"/>
            <a:headEnd/>
            <a:tailEnd/>
          </a:ln>
        </p:spPr>
        <p:txBody>
          <a:bodyPr/>
          <a:lstStyle/>
          <a:p>
            <a:fld id="{5330788E-D759-46DF-BF13-6961177CE4D8}" type="slidenum">
              <a:rPr lang="en-US" smtClean="0">
                <a:cs typeface="Arial" charset="0"/>
              </a:rPr>
              <a:pPr/>
              <a:t>25</a:t>
            </a:fld>
            <a:endParaRPr lang="en-US" smtClean="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p:cNvSpPr>
          <p:nvPr>
            <p:ph type="sldImg"/>
          </p:nvPr>
        </p:nvSpPr>
        <p:spPr>
          <a:ln/>
        </p:spPr>
      </p:sp>
      <p:sp>
        <p:nvSpPr>
          <p:cNvPr id="61442" name="Notes Placeholder 2"/>
          <p:cNvSpPr>
            <a:spLocks noGrp="1"/>
          </p:cNvSpPr>
          <p:nvPr>
            <p:ph type="body" idx="1"/>
          </p:nvPr>
        </p:nvSpPr>
        <p:spPr>
          <a:noFill/>
        </p:spPr>
        <p:txBody>
          <a:bodyPr/>
          <a:lstStyle/>
          <a:p>
            <a:endParaRPr lang="en-US" smtClean="0"/>
          </a:p>
        </p:txBody>
      </p:sp>
      <p:sp>
        <p:nvSpPr>
          <p:cNvPr id="61443" name="Slide Number Placeholder 3"/>
          <p:cNvSpPr>
            <a:spLocks noGrp="1"/>
          </p:cNvSpPr>
          <p:nvPr>
            <p:ph type="sldNum" sz="quarter" idx="5"/>
          </p:nvPr>
        </p:nvSpPr>
        <p:spPr>
          <a:noFill/>
          <a:ln>
            <a:miter lim="800000"/>
            <a:headEnd/>
            <a:tailEnd/>
          </a:ln>
        </p:spPr>
        <p:txBody>
          <a:bodyPr/>
          <a:lstStyle/>
          <a:p>
            <a:fld id="{14099AFE-CF2E-4466-AF2B-B534AB474CF6}" type="slidenum">
              <a:rPr lang="en-US" smtClean="0">
                <a:cs typeface="Arial" charset="0"/>
              </a:rPr>
              <a:pPr/>
              <a:t>33</a:t>
            </a:fld>
            <a:endParaRPr lang="en-US" smtClean="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bwMode="ltGray">
      <p:bgPr>
        <a:solidFill>
          <a:srgbClr val="335D3C"/>
        </a:solidFill>
        <a:effectLst/>
      </p:bgPr>
    </p:bg>
    <p:spTree>
      <p:nvGrpSpPr>
        <p:cNvPr id="1" name=""/>
        <p:cNvGrpSpPr/>
        <p:nvPr/>
      </p:nvGrpSpPr>
      <p:grpSpPr>
        <a:xfrm>
          <a:off x="0" y="0"/>
          <a:ext cx="0" cy="0"/>
          <a:chOff x="0" y="0"/>
          <a:chExt cx="0" cy="0"/>
        </a:xfrm>
      </p:grpSpPr>
      <p:sp>
        <p:nvSpPr>
          <p:cNvPr id="4" name="Rectangle 29"/>
          <p:cNvSpPr>
            <a:spLocks noChangeArrowheads="1"/>
          </p:cNvSpPr>
          <p:nvPr/>
        </p:nvSpPr>
        <p:spPr bwMode="invGray">
          <a:xfrm>
            <a:off x="0" y="0"/>
            <a:ext cx="9144000" cy="1524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grpSp>
        <p:nvGrpSpPr>
          <p:cNvPr id="5" name="Group 30"/>
          <p:cNvGrpSpPr>
            <a:grpSpLocks/>
          </p:cNvGrpSpPr>
          <p:nvPr/>
        </p:nvGrpSpPr>
        <p:grpSpPr bwMode="auto">
          <a:xfrm>
            <a:off x="0" y="0"/>
            <a:ext cx="9158288" cy="6858000"/>
            <a:chOff x="0" y="0"/>
            <a:chExt cx="5769" cy="4320"/>
          </a:xfrm>
        </p:grpSpPr>
        <p:sp>
          <p:nvSpPr>
            <p:cNvPr id="6" name="AutoShape 31"/>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7" name="Freeform 32"/>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8" name="Freeform 33"/>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9" name="Freeform 34"/>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 name="Freeform 35"/>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pic>
        <p:nvPicPr>
          <p:cNvPr id="11" name="Picture 43" descr="NYSE"/>
          <p:cNvPicPr>
            <a:picLocks noChangeAspect="1" noChangeArrowheads="1"/>
          </p:cNvPicPr>
          <p:nvPr/>
        </p:nvPicPr>
        <p:blipFill>
          <a:blip r:embed="rId2"/>
          <a:srcRect/>
          <a:stretch>
            <a:fillRect/>
          </a:stretch>
        </p:blipFill>
        <p:spPr bwMode="auto">
          <a:xfrm>
            <a:off x="685800" y="1635125"/>
            <a:ext cx="7924800" cy="4813300"/>
          </a:xfrm>
          <a:prstGeom prst="rect">
            <a:avLst/>
          </a:prstGeom>
          <a:noFill/>
          <a:ln w="9525">
            <a:noFill/>
            <a:miter lim="800000"/>
            <a:headEnd/>
            <a:tailEnd/>
          </a:ln>
        </p:spPr>
      </p:pic>
      <p:sp>
        <p:nvSpPr>
          <p:cNvPr id="456740" name="Rectangle 36"/>
          <p:cNvSpPr>
            <a:spLocks noGrp="1" noChangeArrowheads="1"/>
          </p:cNvSpPr>
          <p:nvPr>
            <p:ph type="ctrTitle"/>
          </p:nvPr>
        </p:nvSpPr>
        <p:spPr>
          <a:xfrm>
            <a:off x="1447800" y="304800"/>
            <a:ext cx="7239000" cy="1447800"/>
          </a:xfrm>
          <a:effectLst>
            <a:outerShdw dist="53882" dir="2700000" algn="ctr" rotWithShape="0">
              <a:srgbClr val="000000"/>
            </a:outerShdw>
          </a:effectLst>
        </p:spPr>
        <p:txBody>
          <a:bodyPr/>
          <a:lstStyle>
            <a:lvl1pPr>
              <a:defRPr/>
            </a:lvl1pPr>
          </a:lstStyle>
          <a:p>
            <a:r>
              <a:rPr lang="en-US" smtClean="0"/>
              <a:t>Click to edit Master title style</a:t>
            </a:r>
            <a:endParaRPr lang="en-US"/>
          </a:p>
        </p:txBody>
      </p:sp>
      <p:sp>
        <p:nvSpPr>
          <p:cNvPr id="456741" name="Rectangle 37"/>
          <p:cNvSpPr>
            <a:spLocks noGrp="1" noChangeArrowheads="1"/>
          </p:cNvSpPr>
          <p:nvPr>
            <p:ph type="subTitle" idx="1"/>
          </p:nvPr>
        </p:nvSpPr>
        <p:spPr>
          <a:xfrm>
            <a:off x="1676400" y="3124200"/>
            <a:ext cx="7162800" cy="1371600"/>
          </a:xfrm>
          <a:prstGeom prst="rect">
            <a:avLst/>
          </a:prstGeom>
        </p:spPr>
        <p:txBody>
          <a:bodyPr/>
          <a:lstStyle>
            <a:lvl1pPr marL="0" indent="0">
              <a:buFontTx/>
              <a:buNone/>
              <a:defRPr/>
            </a:lvl1pPr>
            <a:lvl2pPr marL="1090613" lvl="1" indent="285750">
              <a:defRPr/>
            </a:lvl2pPr>
          </a:lstStyle>
          <a:p>
            <a:r>
              <a:rPr lang="en-US" smtClean="0"/>
              <a:t>Click to edit Master subtitle style</a:t>
            </a:r>
            <a:endParaRPr lang="en-US"/>
          </a:p>
        </p:txBody>
      </p:sp>
      <p:sp>
        <p:nvSpPr>
          <p:cNvPr id="12" name="Rectangle 39"/>
          <p:cNvSpPr>
            <a:spLocks noGrp="1" noChangeArrowheads="1"/>
          </p:cNvSpPr>
          <p:nvPr>
            <p:ph type="ftr" sz="quarter" idx="10"/>
          </p:nvPr>
        </p:nvSpPr>
        <p:spPr/>
        <p:txBody>
          <a:bodyPr/>
          <a:lstStyle>
            <a:lvl1pPr algn="ctr">
              <a:defRPr sz="1000" smtClean="0"/>
            </a:lvl1pPr>
          </a:lstStyle>
          <a:p>
            <a:pPr>
              <a:defRPr/>
            </a:pPr>
            <a:r>
              <a:rPr lang="en-US"/>
              <a:t> © 2012 Cengage Learning.  All Rights Reserved. May not scanned, copied or duplicated, or posted to a publicly accessible website, in whole or in part.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674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6741" grpId="0" build="p"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15-</a:t>
            </a:r>
            <a:fld id="{CDED870E-7B6B-4181-AD73-63DE034880C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15-</a:t>
            </a:r>
            <a:fld id="{9AA2DAF9-E7ED-4A48-AFF7-20193BAE57C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15-</a:t>
            </a:r>
            <a:fld id="{D519B27E-90C9-49F5-92B6-EFDCCA9247E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8" name="Rectangle 61"/>
          <p:cNvSpPr>
            <a:spLocks noGrp="1" noChangeArrowheads="1"/>
          </p:cNvSpPr>
          <p:nvPr>
            <p:ph type="sldNum" sz="quarter" idx="11"/>
          </p:nvPr>
        </p:nvSpPr>
        <p:spPr>
          <a:ln/>
        </p:spPr>
        <p:txBody>
          <a:bodyPr/>
          <a:lstStyle>
            <a:lvl1pPr>
              <a:defRPr/>
            </a:lvl1pPr>
          </a:lstStyle>
          <a:p>
            <a:pPr>
              <a:defRPr/>
            </a:pPr>
            <a:r>
              <a:rPr lang="en-US"/>
              <a:t>15-</a:t>
            </a:r>
            <a:fld id="{0D5A9400-7BA8-471B-9E4C-A3A62F87262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 name="Rectangle 61"/>
          <p:cNvSpPr>
            <a:spLocks noGrp="1" noChangeArrowheads="1"/>
          </p:cNvSpPr>
          <p:nvPr>
            <p:ph type="sldNum" sz="quarter" idx="11"/>
          </p:nvPr>
        </p:nvSpPr>
        <p:spPr>
          <a:ln/>
        </p:spPr>
        <p:txBody>
          <a:bodyPr/>
          <a:lstStyle>
            <a:lvl1pPr>
              <a:defRPr/>
            </a:lvl1pPr>
          </a:lstStyle>
          <a:p>
            <a:pPr>
              <a:defRPr/>
            </a:pPr>
            <a:r>
              <a:rPr lang="en-US"/>
              <a:t>15-</a:t>
            </a:r>
            <a:fld id="{36F6A220-4F5E-42BC-B158-75A0AF4861C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3" name="Rectangle 61"/>
          <p:cNvSpPr>
            <a:spLocks noGrp="1" noChangeArrowheads="1"/>
          </p:cNvSpPr>
          <p:nvPr>
            <p:ph type="sldNum" sz="quarter" idx="11"/>
          </p:nvPr>
        </p:nvSpPr>
        <p:spPr>
          <a:ln/>
        </p:spPr>
        <p:txBody>
          <a:bodyPr/>
          <a:lstStyle>
            <a:lvl1pPr>
              <a:defRPr/>
            </a:lvl1pPr>
          </a:lstStyle>
          <a:p>
            <a:pPr>
              <a:defRPr/>
            </a:pPr>
            <a:r>
              <a:rPr lang="en-US"/>
              <a:t>15-</a:t>
            </a:r>
            <a:fld id="{39FCAF38-4EB6-46AC-8C4F-CA8147FBB09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15-</a:t>
            </a:r>
            <a:fld id="{ECE63E75-8689-4369-B282-2E5945C110B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15-</a:t>
            </a:r>
            <a:fld id="{549968CD-09E6-4CDA-912D-0248D5E2D7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15-</a:t>
            </a:r>
            <a:fld id="{253176AA-AC7D-460B-94AD-052517082FD5}"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98438"/>
            <a:ext cx="2095500" cy="59737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8438"/>
            <a:ext cx="6134100" cy="5973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15-</a:t>
            </a:r>
            <a:fld id="{F0785A1F-B62A-404F-9BD9-CAED8C5D013D}"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15-</a:t>
            </a:r>
            <a:fld id="{E27963BD-6E63-41B5-805B-C8EEE0823EEB}"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53000" y="12954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53000" y="38100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7" name="Rectangle 61"/>
          <p:cNvSpPr>
            <a:spLocks noGrp="1" noChangeArrowheads="1"/>
          </p:cNvSpPr>
          <p:nvPr>
            <p:ph type="sldNum" sz="quarter" idx="11"/>
          </p:nvPr>
        </p:nvSpPr>
        <p:spPr>
          <a:ln/>
        </p:spPr>
        <p:txBody>
          <a:bodyPr/>
          <a:lstStyle>
            <a:lvl1pPr>
              <a:defRPr/>
            </a:lvl1pPr>
          </a:lstStyle>
          <a:p>
            <a:pPr>
              <a:defRPr/>
            </a:pPr>
            <a:r>
              <a:rPr lang="en-US"/>
              <a:t>15-</a:t>
            </a:r>
            <a:fld id="{33853E70-3902-48CE-AE05-B384647E867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5D3C"/>
        </a:solidFill>
        <a:effectLst/>
      </p:bgPr>
    </p:bg>
    <p:spTree>
      <p:nvGrpSpPr>
        <p:cNvPr id="1" name=""/>
        <p:cNvGrpSpPr/>
        <p:nvPr/>
      </p:nvGrpSpPr>
      <p:grpSpPr>
        <a:xfrm>
          <a:off x="0" y="0"/>
          <a:ext cx="0" cy="0"/>
          <a:chOff x="0" y="0"/>
          <a:chExt cx="0" cy="0"/>
        </a:xfrm>
      </p:grpSpPr>
      <p:sp>
        <p:nvSpPr>
          <p:cNvPr id="1026" name="Rectangle 26"/>
          <p:cNvSpPr>
            <a:spLocks noChangeArrowheads="1"/>
          </p:cNvSpPr>
          <p:nvPr/>
        </p:nvSpPr>
        <p:spPr bwMode="invGray">
          <a:xfrm>
            <a:off x="0" y="0"/>
            <a:ext cx="9144000" cy="1143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sp>
        <p:nvSpPr>
          <p:cNvPr id="1027" name="Rectangle 28"/>
          <p:cNvSpPr>
            <a:spLocks noGrp="1" noChangeArrowheads="1"/>
          </p:cNvSpPr>
          <p:nvPr>
            <p:ph type="title"/>
          </p:nvPr>
        </p:nvSpPr>
        <p:spPr bwMode="auto">
          <a:xfrm>
            <a:off x="457200" y="228600"/>
            <a:ext cx="8229600" cy="944563"/>
          </a:xfrm>
          <a:prstGeom prst="rect">
            <a:avLst/>
          </a:prstGeom>
          <a:noFill/>
          <a:ln>
            <a:noFill/>
          </a:ln>
          <a:effectLst>
            <a:outerShdw dist="45791" dir="3378596" algn="ctr" rotWithShape="0">
              <a:srgbClr val="000000"/>
            </a:outerShdw>
          </a:effectLst>
          <a:extLst>
            <a:ext uri="{909E8E84-426E-40DD-AFC4-6F175D3DCCD1}"/>
            <a:ext uri="{91240B29-F687-4F45-9708-019B960494DF}"/>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28" name="Group 53"/>
          <p:cNvGrpSpPr>
            <a:grpSpLocks/>
          </p:cNvGrpSpPr>
          <p:nvPr/>
        </p:nvGrpSpPr>
        <p:grpSpPr bwMode="auto">
          <a:xfrm>
            <a:off x="0" y="0"/>
            <a:ext cx="9158288" cy="6858000"/>
            <a:chOff x="0" y="0"/>
            <a:chExt cx="5769" cy="4320"/>
          </a:xfrm>
        </p:grpSpPr>
        <p:sp>
          <p:nvSpPr>
            <p:cNvPr id="1058" name="AutoShape 54"/>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1059" name="Freeform 55"/>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0" name="Freeform 56"/>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1" name="Freeform 57"/>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2" name="Freeform 58"/>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sp>
        <p:nvSpPr>
          <p:cNvPr id="455740" name="Rectangle 60"/>
          <p:cNvSpPr>
            <a:spLocks noGrp="1" noChangeArrowheads="1"/>
          </p:cNvSpPr>
          <p:nvPr>
            <p:ph type="ftr" sz="quarter" idx="3"/>
          </p:nvPr>
        </p:nvSpPr>
        <p:spPr bwMode="auto">
          <a:xfrm>
            <a:off x="0" y="6477000"/>
            <a:ext cx="9144000" cy="381000"/>
          </a:xfrm>
          <a:prstGeom prst="rect">
            <a:avLst/>
          </a:prstGeom>
          <a:solidFill>
            <a:srgbClr val="00664B"/>
          </a:solidFill>
          <a:ln>
            <a:noFill/>
          </a:ln>
          <a:extLst>
            <a:ext uri="{91240B29-F687-4F45-9708-019B960494DF}"/>
          </a:extLst>
        </p:spPr>
        <p:txBody>
          <a:bodyPr vert="horz" wrap="square" lIns="91440" tIns="45720" rIns="91440" bIns="45720" numCol="1" anchor="t" anchorCtr="0" compatLnSpc="1">
            <a:prstTxWarp prst="textNoShape">
              <a:avLst/>
            </a:prstTxWarp>
          </a:bodyPr>
          <a:lstStyle>
            <a:lvl1pPr eaLnBrk="1" hangingPunct="1">
              <a:defRPr sz="1000" smtClean="0">
                <a:solidFill>
                  <a:srgbClr val="FFCC66"/>
                </a:solidFill>
                <a:cs typeface="+mn-cs"/>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55741" name="Rectangle 61"/>
          <p:cNvSpPr>
            <a:spLocks noGrp="1" noChangeArrowheads="1"/>
          </p:cNvSpPr>
          <p:nvPr>
            <p:ph type="sldNum" sz="quarter" idx="4"/>
          </p:nvPr>
        </p:nvSpPr>
        <p:spPr bwMode="auto">
          <a:xfrm>
            <a:off x="8077200" y="6248400"/>
            <a:ext cx="1066800" cy="381000"/>
          </a:xfrm>
          <a:prstGeom prst="rect">
            <a:avLst/>
          </a:prstGeom>
          <a:noFill/>
          <a:ln>
            <a:noFill/>
          </a:ln>
          <a:extLst>
            <a:ext uri="{909E8E84-426E-40DD-AFC4-6F175D3DCCD1}"/>
            <a:ext uri="{91240B29-F687-4F45-9708-019B960494DF}"/>
          </a:extLst>
        </p:spPr>
        <p:txBody>
          <a:bodyPr vert="horz" wrap="square" lIns="91440" tIns="45720" rIns="91440" bIns="45720" numCol="1" anchor="t" anchorCtr="0" compatLnSpc="1">
            <a:prstTxWarp prst="textNoShape">
              <a:avLst/>
            </a:prstTxWarp>
          </a:bodyPr>
          <a:lstStyle>
            <a:lvl1pPr algn="ctr" eaLnBrk="1" hangingPunct="1">
              <a:defRPr sz="1400" dirty="0" smtClean="0">
                <a:solidFill>
                  <a:srgbClr val="FFCC66"/>
                </a:solidFill>
                <a:cs typeface="+mn-cs"/>
              </a:defRPr>
            </a:lvl1pPr>
          </a:lstStyle>
          <a:p>
            <a:pPr>
              <a:defRPr/>
            </a:pPr>
            <a:r>
              <a:rPr lang="en-US"/>
              <a:t>15-</a:t>
            </a:r>
            <a:fld id="{74BF7952-7A16-4045-A4A4-F88B9FA00847}" type="slidenum">
              <a:rPr lang="en-US"/>
              <a:pPr>
                <a:defRPr/>
              </a:pPr>
              <a:t>‹#›</a:t>
            </a:fld>
            <a:endParaRPr lang="en-US"/>
          </a:p>
        </p:txBody>
      </p:sp>
      <p:grpSp>
        <p:nvGrpSpPr>
          <p:cNvPr id="1031" name="Group 3"/>
          <p:cNvGrpSpPr>
            <a:grpSpLocks/>
          </p:cNvGrpSpPr>
          <p:nvPr/>
        </p:nvGrpSpPr>
        <p:grpSpPr bwMode="auto">
          <a:xfrm>
            <a:off x="2362200" y="1371600"/>
            <a:ext cx="5334000" cy="4953000"/>
            <a:chOff x="2789" y="890"/>
            <a:chExt cx="2722" cy="2721"/>
          </a:xfrm>
        </p:grpSpPr>
        <p:sp>
          <p:nvSpPr>
            <p:cNvPr id="1033" name="AutoShape 4"/>
            <p:cNvSpPr>
              <a:spLocks noChangeArrowheads="1"/>
            </p:cNvSpPr>
            <p:nvPr userDrawn="1"/>
          </p:nvSpPr>
          <p:spPr bwMode="ltGray">
            <a:xfrm>
              <a:off x="2789" y="894"/>
              <a:ext cx="2722" cy="2683"/>
            </a:xfrm>
            <a:custGeom>
              <a:avLst/>
              <a:gdLst>
                <a:gd name="T0" fmla="*/ 172 w 21600"/>
                <a:gd name="T1" fmla="*/ 0 h 21600"/>
                <a:gd name="T2" fmla="*/ 50 w 21600"/>
                <a:gd name="T3" fmla="*/ 49 h 21600"/>
                <a:gd name="T4" fmla="*/ 0 w 21600"/>
                <a:gd name="T5" fmla="*/ 167 h 21600"/>
                <a:gd name="T6" fmla="*/ 50 w 21600"/>
                <a:gd name="T7" fmla="*/ 285 h 21600"/>
                <a:gd name="T8" fmla="*/ 172 w 21600"/>
                <a:gd name="T9" fmla="*/ 334 h 21600"/>
                <a:gd name="T10" fmla="*/ 293 w 21600"/>
                <a:gd name="T11" fmla="*/ 285 h 21600"/>
                <a:gd name="T12" fmla="*/ 343 w 21600"/>
                <a:gd name="T13" fmla="*/ 167 h 21600"/>
                <a:gd name="T14" fmla="*/ 293 w 21600"/>
                <a:gd name="T15" fmla="*/ 49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63 h 21600"/>
                <a:gd name="T26" fmla="*/ 18434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20" y="10800"/>
                  </a:moveTo>
                  <a:cubicBezTo>
                    <a:pt x="320" y="16588"/>
                    <a:pt x="5012" y="21280"/>
                    <a:pt x="10800" y="21280"/>
                  </a:cubicBezTo>
                  <a:cubicBezTo>
                    <a:pt x="16588" y="21280"/>
                    <a:pt x="21280" y="16588"/>
                    <a:pt x="21280" y="10800"/>
                  </a:cubicBezTo>
                  <a:cubicBezTo>
                    <a:pt x="21280" y="5012"/>
                    <a:pt x="16588" y="320"/>
                    <a:pt x="10800" y="320"/>
                  </a:cubicBezTo>
                  <a:cubicBezTo>
                    <a:pt x="5012" y="320"/>
                    <a:pt x="320" y="5012"/>
                    <a:pt x="320" y="10800"/>
                  </a:cubicBezTo>
                  <a:close/>
                </a:path>
              </a:pathLst>
            </a:custGeom>
            <a:solidFill>
              <a:srgbClr val="10563D"/>
            </a:solidFill>
            <a:ln>
              <a:noFill/>
            </a:ln>
            <a:extLst>
              <a:ext uri="{91240B29-F687-4F45-9708-019B960494DF}"/>
            </a:extLst>
          </p:spPr>
          <p:txBody>
            <a:bodyPr wrap="none" anchor="ctr"/>
            <a:lstStyle/>
            <a:p>
              <a:pPr eaLnBrk="0" hangingPunct="0">
                <a:defRPr/>
              </a:pPr>
              <a:endParaRPr lang="en-US">
                <a:cs typeface="+mn-cs"/>
              </a:endParaRPr>
            </a:p>
          </p:txBody>
        </p:sp>
        <p:sp>
          <p:nvSpPr>
            <p:cNvPr id="1034" name="Freeform 5"/>
            <p:cNvSpPr>
              <a:spLocks/>
            </p:cNvSpPr>
            <p:nvPr userDrawn="1"/>
          </p:nvSpPr>
          <p:spPr bwMode="ltGray">
            <a:xfrm>
              <a:off x="3196" y="3082"/>
              <a:ext cx="326" cy="244"/>
            </a:xfrm>
            <a:custGeom>
              <a:avLst/>
              <a:gdLst>
                <a:gd name="T0" fmla="*/ 0 w 363"/>
                <a:gd name="T1" fmla="*/ 40 h 272"/>
                <a:gd name="T2" fmla="*/ 81 w 363"/>
                <a:gd name="T3" fmla="*/ 122 h 272"/>
                <a:gd name="T4" fmla="*/ 162 w 363"/>
                <a:gd name="T5" fmla="*/ 204 h 272"/>
                <a:gd name="T6" fmla="*/ 244 w 363"/>
                <a:gd name="T7" fmla="*/ 244 h 272"/>
                <a:gd name="T8" fmla="*/ 284 w 363"/>
                <a:gd name="T9" fmla="*/ 244 h 272"/>
                <a:gd name="T10" fmla="*/ 325 w 363"/>
                <a:gd name="T11" fmla="*/ 162 h 272"/>
                <a:gd name="T12" fmla="*/ 284 w 363"/>
                <a:gd name="T13" fmla="*/ 162 h 272"/>
                <a:gd name="T14" fmla="*/ 244 w 363"/>
                <a:gd name="T15" fmla="*/ 162 h 272"/>
                <a:gd name="T16" fmla="*/ 202 w 363"/>
                <a:gd name="T17" fmla="*/ 162 h 272"/>
                <a:gd name="T18" fmla="*/ 202 w 363"/>
                <a:gd name="T19" fmla="*/ 122 h 272"/>
                <a:gd name="T20" fmla="*/ 244 w 363"/>
                <a:gd name="T21" fmla="*/ 82 h 272"/>
                <a:gd name="T22" fmla="*/ 202 w 363"/>
                <a:gd name="T23" fmla="*/ 40 h 272"/>
                <a:gd name="T24" fmla="*/ 202 w 363"/>
                <a:gd name="T25" fmla="*/ 82 h 272"/>
                <a:gd name="T26" fmla="*/ 162 w 363"/>
                <a:gd name="T27" fmla="*/ 122 h 272"/>
                <a:gd name="T28" fmla="*/ 122 w 363"/>
                <a:gd name="T29" fmla="*/ 122 h 272"/>
                <a:gd name="T30" fmla="*/ 81 w 363"/>
                <a:gd name="T31" fmla="*/ 82 h 272"/>
                <a:gd name="T32" fmla="*/ 122 w 363"/>
                <a:gd name="T33" fmla="*/ 82 h 272"/>
                <a:gd name="T34" fmla="*/ 81 w 363"/>
                <a:gd name="T35" fmla="*/ 40 h 272"/>
                <a:gd name="T36" fmla="*/ 40 w 363"/>
                <a:gd name="T37" fmla="*/ 0 h 272"/>
                <a:gd name="T38" fmla="*/ 55 w 363"/>
                <a:gd name="T39" fmla="*/ 51 h 272"/>
                <a:gd name="T40" fmla="*/ 25 w 363"/>
                <a:gd name="T41" fmla="*/ 40 h 272"/>
                <a:gd name="T42" fmla="*/ 0 w 363"/>
                <a:gd name="T43" fmla="*/ 40 h 27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63"/>
                <a:gd name="T67" fmla="*/ 0 h 272"/>
                <a:gd name="T68" fmla="*/ 363 w 363"/>
                <a:gd name="T69" fmla="*/ 272 h 27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63" h="272">
                  <a:moveTo>
                    <a:pt x="0" y="45"/>
                  </a:moveTo>
                  <a:lnTo>
                    <a:pt x="90" y="136"/>
                  </a:lnTo>
                  <a:lnTo>
                    <a:pt x="181" y="227"/>
                  </a:lnTo>
                  <a:lnTo>
                    <a:pt x="272" y="272"/>
                  </a:lnTo>
                  <a:lnTo>
                    <a:pt x="317" y="272"/>
                  </a:lnTo>
                  <a:lnTo>
                    <a:pt x="363" y="181"/>
                  </a:lnTo>
                  <a:lnTo>
                    <a:pt x="317" y="181"/>
                  </a:lnTo>
                  <a:lnTo>
                    <a:pt x="272" y="181"/>
                  </a:lnTo>
                  <a:lnTo>
                    <a:pt x="226" y="181"/>
                  </a:lnTo>
                  <a:lnTo>
                    <a:pt x="226" y="136"/>
                  </a:lnTo>
                  <a:lnTo>
                    <a:pt x="272" y="91"/>
                  </a:lnTo>
                  <a:lnTo>
                    <a:pt x="226" y="45"/>
                  </a:lnTo>
                  <a:lnTo>
                    <a:pt x="226" y="91"/>
                  </a:lnTo>
                  <a:lnTo>
                    <a:pt x="181" y="136"/>
                  </a:lnTo>
                  <a:lnTo>
                    <a:pt x="136" y="136"/>
                  </a:lnTo>
                  <a:lnTo>
                    <a:pt x="90" y="91"/>
                  </a:lnTo>
                  <a:lnTo>
                    <a:pt x="136" y="91"/>
                  </a:lnTo>
                  <a:lnTo>
                    <a:pt x="90" y="45"/>
                  </a:lnTo>
                  <a:lnTo>
                    <a:pt x="45" y="0"/>
                  </a:lnTo>
                  <a:lnTo>
                    <a:pt x="61" y="57"/>
                  </a:lnTo>
                  <a:lnTo>
                    <a:pt x="28" y="45"/>
                  </a:lnTo>
                  <a:lnTo>
                    <a:pt x="0" y="4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5" name="Freeform 6"/>
            <p:cNvSpPr>
              <a:spLocks/>
            </p:cNvSpPr>
            <p:nvPr userDrawn="1"/>
          </p:nvSpPr>
          <p:spPr bwMode="ltGray">
            <a:xfrm>
              <a:off x="3660" y="1726"/>
              <a:ext cx="420" cy="1885"/>
            </a:xfrm>
            <a:custGeom>
              <a:avLst/>
              <a:gdLst>
                <a:gd name="T0" fmla="*/ 162 w 420"/>
                <a:gd name="T1" fmla="*/ 1 h 1885"/>
                <a:gd name="T2" fmla="*/ 56 w 420"/>
                <a:gd name="T3" fmla="*/ 561 h 1885"/>
                <a:gd name="T4" fmla="*/ 122 w 420"/>
                <a:gd name="T5" fmla="*/ 1185 h 1885"/>
                <a:gd name="T6" fmla="*/ 383 w 420"/>
                <a:gd name="T7" fmla="*/ 1785 h 1885"/>
                <a:gd name="T8" fmla="*/ 343 w 420"/>
                <a:gd name="T9" fmla="*/ 1785 h 1885"/>
                <a:gd name="T10" fmla="*/ 70 w 420"/>
                <a:gd name="T11" fmla="*/ 1209 h 1885"/>
                <a:gd name="T12" fmla="*/ 15 w 420"/>
                <a:gd name="T13" fmla="*/ 487 h 1885"/>
                <a:gd name="T14" fmla="*/ 162 w 420"/>
                <a:gd name="T15" fmla="*/ 1 h 1885"/>
                <a:gd name="T16" fmla="*/ 0 60000 65536"/>
                <a:gd name="T17" fmla="*/ 0 60000 65536"/>
                <a:gd name="T18" fmla="*/ 0 60000 65536"/>
                <a:gd name="T19" fmla="*/ 0 60000 65536"/>
                <a:gd name="T20" fmla="*/ 0 60000 65536"/>
                <a:gd name="T21" fmla="*/ 0 60000 65536"/>
                <a:gd name="T22" fmla="*/ 0 60000 65536"/>
                <a:gd name="T23" fmla="*/ 0 60000 65536"/>
                <a:gd name="T24" fmla="*/ 0 w 420"/>
                <a:gd name="T25" fmla="*/ 0 h 1885"/>
                <a:gd name="T26" fmla="*/ 420 w 420"/>
                <a:gd name="T27" fmla="*/ 1885 h 18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0" h="1885">
                  <a:moveTo>
                    <a:pt x="162" y="1"/>
                  </a:moveTo>
                  <a:cubicBezTo>
                    <a:pt x="173" y="0"/>
                    <a:pt x="62" y="364"/>
                    <a:pt x="56" y="561"/>
                  </a:cubicBezTo>
                  <a:cubicBezTo>
                    <a:pt x="50" y="758"/>
                    <a:pt x="67" y="981"/>
                    <a:pt x="122" y="1185"/>
                  </a:cubicBezTo>
                  <a:cubicBezTo>
                    <a:pt x="176" y="1389"/>
                    <a:pt x="347" y="1685"/>
                    <a:pt x="383" y="1785"/>
                  </a:cubicBezTo>
                  <a:cubicBezTo>
                    <a:pt x="420" y="1885"/>
                    <a:pt x="395" y="1881"/>
                    <a:pt x="343" y="1785"/>
                  </a:cubicBezTo>
                  <a:cubicBezTo>
                    <a:pt x="291" y="1689"/>
                    <a:pt x="125" y="1425"/>
                    <a:pt x="70" y="1209"/>
                  </a:cubicBezTo>
                  <a:cubicBezTo>
                    <a:pt x="15" y="993"/>
                    <a:pt x="0" y="688"/>
                    <a:pt x="15" y="487"/>
                  </a:cubicBezTo>
                  <a:cubicBezTo>
                    <a:pt x="30" y="286"/>
                    <a:pt x="132" y="102"/>
                    <a:pt x="162" y="1"/>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6" name="Freeform 7"/>
            <p:cNvSpPr>
              <a:spLocks/>
            </p:cNvSpPr>
            <p:nvPr userDrawn="1"/>
          </p:nvSpPr>
          <p:spPr bwMode="ltGray">
            <a:xfrm>
              <a:off x="4023" y="1694"/>
              <a:ext cx="429" cy="1836"/>
            </a:xfrm>
            <a:custGeom>
              <a:avLst/>
              <a:gdLst>
                <a:gd name="T0" fmla="*/ 0 w 429"/>
                <a:gd name="T1" fmla="*/ 25 h 1836"/>
                <a:gd name="T2" fmla="*/ 375 w 429"/>
                <a:gd name="T3" fmla="*/ 1835 h 1836"/>
                <a:gd name="T4" fmla="*/ 429 w 429"/>
                <a:gd name="T5" fmla="*/ 1836 h 1836"/>
                <a:gd name="T6" fmla="*/ 37 w 429"/>
                <a:gd name="T7" fmla="*/ 0 h 1836"/>
                <a:gd name="T8" fmla="*/ 0 w 429"/>
                <a:gd name="T9" fmla="*/ 25 h 1836"/>
                <a:gd name="T10" fmla="*/ 0 60000 65536"/>
                <a:gd name="T11" fmla="*/ 0 60000 65536"/>
                <a:gd name="T12" fmla="*/ 0 60000 65536"/>
                <a:gd name="T13" fmla="*/ 0 60000 65536"/>
                <a:gd name="T14" fmla="*/ 0 60000 65536"/>
                <a:gd name="T15" fmla="*/ 0 w 429"/>
                <a:gd name="T16" fmla="*/ 0 h 1836"/>
                <a:gd name="T17" fmla="*/ 429 w 429"/>
                <a:gd name="T18" fmla="*/ 1836 h 1836"/>
              </a:gdLst>
              <a:ahLst/>
              <a:cxnLst>
                <a:cxn ang="T10">
                  <a:pos x="T0" y="T1"/>
                </a:cxn>
                <a:cxn ang="T11">
                  <a:pos x="T2" y="T3"/>
                </a:cxn>
                <a:cxn ang="T12">
                  <a:pos x="T4" y="T5"/>
                </a:cxn>
                <a:cxn ang="T13">
                  <a:pos x="T6" y="T7"/>
                </a:cxn>
                <a:cxn ang="T14">
                  <a:pos x="T8" y="T9"/>
                </a:cxn>
              </a:cxnLst>
              <a:rect l="T15" t="T16" r="T17" b="T18"/>
              <a:pathLst>
                <a:path w="429" h="1836">
                  <a:moveTo>
                    <a:pt x="0" y="25"/>
                  </a:moveTo>
                  <a:lnTo>
                    <a:pt x="375" y="1835"/>
                  </a:lnTo>
                  <a:lnTo>
                    <a:pt x="429" y="1836"/>
                  </a:lnTo>
                  <a:lnTo>
                    <a:pt x="37" y="0"/>
                  </a:lnTo>
                  <a:lnTo>
                    <a:pt x="0" y="2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7" name="Freeform 8"/>
            <p:cNvSpPr>
              <a:spLocks/>
            </p:cNvSpPr>
            <p:nvPr userDrawn="1"/>
          </p:nvSpPr>
          <p:spPr bwMode="ltGray">
            <a:xfrm>
              <a:off x="4270" y="1551"/>
              <a:ext cx="600" cy="1899"/>
            </a:xfrm>
            <a:custGeom>
              <a:avLst/>
              <a:gdLst>
                <a:gd name="T0" fmla="*/ 0 w 600"/>
                <a:gd name="T1" fmla="*/ 67 h 1899"/>
                <a:gd name="T2" fmla="*/ 91 w 600"/>
                <a:gd name="T3" fmla="*/ 168 h 1899"/>
                <a:gd name="T4" fmla="*/ 347 w 600"/>
                <a:gd name="T5" fmla="*/ 552 h 1899"/>
                <a:gd name="T6" fmla="*/ 512 w 600"/>
                <a:gd name="T7" fmla="*/ 1146 h 1899"/>
                <a:gd name="T8" fmla="*/ 539 w 600"/>
                <a:gd name="T9" fmla="*/ 1612 h 1899"/>
                <a:gd name="T10" fmla="*/ 457 w 600"/>
                <a:gd name="T11" fmla="*/ 1859 h 1899"/>
                <a:gd name="T12" fmla="*/ 503 w 600"/>
                <a:gd name="T13" fmla="*/ 1850 h 1899"/>
                <a:gd name="T14" fmla="*/ 583 w 600"/>
                <a:gd name="T15" fmla="*/ 1611 h 1899"/>
                <a:gd name="T16" fmla="*/ 567 w 600"/>
                <a:gd name="T17" fmla="*/ 1146 h 1899"/>
                <a:gd name="T18" fmla="*/ 384 w 600"/>
                <a:gd name="T19" fmla="*/ 524 h 1899"/>
                <a:gd name="T20" fmla="*/ 82 w 600"/>
                <a:gd name="T21" fmla="*/ 76 h 1899"/>
                <a:gd name="T22" fmla="*/ 0 w 600"/>
                <a:gd name="T23" fmla="*/ 67 h 18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0"/>
                <a:gd name="T37" fmla="*/ 0 h 1899"/>
                <a:gd name="T38" fmla="*/ 600 w 600"/>
                <a:gd name="T39" fmla="*/ 1899 h 189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0" h="1899">
                  <a:moveTo>
                    <a:pt x="0" y="67"/>
                  </a:moveTo>
                  <a:cubicBezTo>
                    <a:pt x="2" y="82"/>
                    <a:pt x="33" y="87"/>
                    <a:pt x="91" y="168"/>
                  </a:cubicBezTo>
                  <a:cubicBezTo>
                    <a:pt x="149" y="249"/>
                    <a:pt x="277" y="389"/>
                    <a:pt x="347" y="552"/>
                  </a:cubicBezTo>
                  <a:cubicBezTo>
                    <a:pt x="417" y="715"/>
                    <a:pt x="480" y="969"/>
                    <a:pt x="512" y="1146"/>
                  </a:cubicBezTo>
                  <a:cubicBezTo>
                    <a:pt x="544" y="1323"/>
                    <a:pt x="548" y="1493"/>
                    <a:pt x="539" y="1612"/>
                  </a:cubicBezTo>
                  <a:cubicBezTo>
                    <a:pt x="530" y="1731"/>
                    <a:pt x="463" y="1819"/>
                    <a:pt x="457" y="1859"/>
                  </a:cubicBezTo>
                  <a:cubicBezTo>
                    <a:pt x="451" y="1899"/>
                    <a:pt x="482" y="1891"/>
                    <a:pt x="503" y="1850"/>
                  </a:cubicBezTo>
                  <a:cubicBezTo>
                    <a:pt x="524" y="1809"/>
                    <a:pt x="572" y="1728"/>
                    <a:pt x="583" y="1611"/>
                  </a:cubicBezTo>
                  <a:cubicBezTo>
                    <a:pt x="594" y="1494"/>
                    <a:pt x="600" y="1327"/>
                    <a:pt x="567" y="1146"/>
                  </a:cubicBezTo>
                  <a:cubicBezTo>
                    <a:pt x="534" y="965"/>
                    <a:pt x="465" y="702"/>
                    <a:pt x="384" y="524"/>
                  </a:cubicBezTo>
                  <a:cubicBezTo>
                    <a:pt x="303" y="346"/>
                    <a:pt x="146" y="152"/>
                    <a:pt x="82" y="76"/>
                  </a:cubicBezTo>
                  <a:cubicBezTo>
                    <a:pt x="18" y="0"/>
                    <a:pt x="17" y="69"/>
                    <a:pt x="0" y="6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8" name="Freeform 9"/>
            <p:cNvSpPr>
              <a:spLocks/>
            </p:cNvSpPr>
            <p:nvPr userDrawn="1"/>
          </p:nvSpPr>
          <p:spPr bwMode="ltGray">
            <a:xfrm>
              <a:off x="4902" y="1753"/>
              <a:ext cx="338" cy="1494"/>
            </a:xfrm>
            <a:custGeom>
              <a:avLst/>
              <a:gdLst>
                <a:gd name="T0" fmla="*/ 26 w 338"/>
                <a:gd name="T1" fmla="*/ 73 h 1494"/>
                <a:gd name="T2" fmla="*/ 136 w 338"/>
                <a:gd name="T3" fmla="*/ 194 h 1494"/>
                <a:gd name="T4" fmla="*/ 282 w 338"/>
                <a:gd name="T5" fmla="*/ 706 h 1494"/>
                <a:gd name="T6" fmla="*/ 282 w 338"/>
                <a:gd name="T7" fmla="*/ 1118 h 1494"/>
                <a:gd name="T8" fmla="*/ 218 w 338"/>
                <a:gd name="T9" fmla="*/ 1319 h 1494"/>
                <a:gd name="T10" fmla="*/ 132 w 338"/>
                <a:gd name="T11" fmla="*/ 1475 h 1494"/>
                <a:gd name="T12" fmla="*/ 206 w 338"/>
                <a:gd name="T13" fmla="*/ 1433 h 1494"/>
                <a:gd name="T14" fmla="*/ 312 w 338"/>
                <a:gd name="T15" fmla="*/ 1163 h 1494"/>
                <a:gd name="T16" fmla="*/ 337 w 338"/>
                <a:gd name="T17" fmla="*/ 871 h 1494"/>
                <a:gd name="T18" fmla="*/ 309 w 338"/>
                <a:gd name="T19" fmla="*/ 615 h 1494"/>
                <a:gd name="T20" fmla="*/ 172 w 338"/>
                <a:gd name="T21" fmla="*/ 149 h 1494"/>
                <a:gd name="T22" fmla="*/ 34 w 338"/>
                <a:gd name="T23" fmla="*/ 23 h 1494"/>
                <a:gd name="T24" fmla="*/ 26 w 338"/>
                <a:gd name="T25" fmla="*/ 73 h 14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8"/>
                <a:gd name="T40" fmla="*/ 0 h 1494"/>
                <a:gd name="T41" fmla="*/ 338 w 338"/>
                <a:gd name="T42" fmla="*/ 1494 h 149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8" h="1494">
                  <a:moveTo>
                    <a:pt x="26" y="73"/>
                  </a:moveTo>
                  <a:cubicBezTo>
                    <a:pt x="43" y="102"/>
                    <a:pt x="93" y="88"/>
                    <a:pt x="136" y="194"/>
                  </a:cubicBezTo>
                  <a:cubicBezTo>
                    <a:pt x="179" y="300"/>
                    <a:pt x="258" y="552"/>
                    <a:pt x="282" y="706"/>
                  </a:cubicBezTo>
                  <a:cubicBezTo>
                    <a:pt x="306" y="860"/>
                    <a:pt x="293" y="1016"/>
                    <a:pt x="282" y="1118"/>
                  </a:cubicBezTo>
                  <a:cubicBezTo>
                    <a:pt x="271" y="1220"/>
                    <a:pt x="243" y="1260"/>
                    <a:pt x="218" y="1319"/>
                  </a:cubicBezTo>
                  <a:cubicBezTo>
                    <a:pt x="193" y="1378"/>
                    <a:pt x="134" y="1456"/>
                    <a:pt x="132" y="1475"/>
                  </a:cubicBezTo>
                  <a:cubicBezTo>
                    <a:pt x="130" y="1494"/>
                    <a:pt x="176" y="1485"/>
                    <a:pt x="206" y="1433"/>
                  </a:cubicBezTo>
                  <a:cubicBezTo>
                    <a:pt x="235" y="1381"/>
                    <a:pt x="290" y="1257"/>
                    <a:pt x="312" y="1163"/>
                  </a:cubicBezTo>
                  <a:cubicBezTo>
                    <a:pt x="334" y="1069"/>
                    <a:pt x="338" y="962"/>
                    <a:pt x="337" y="871"/>
                  </a:cubicBezTo>
                  <a:cubicBezTo>
                    <a:pt x="336" y="780"/>
                    <a:pt x="336" y="735"/>
                    <a:pt x="309" y="615"/>
                  </a:cubicBezTo>
                  <a:cubicBezTo>
                    <a:pt x="282" y="495"/>
                    <a:pt x="218" y="248"/>
                    <a:pt x="172" y="149"/>
                  </a:cubicBezTo>
                  <a:cubicBezTo>
                    <a:pt x="126" y="50"/>
                    <a:pt x="58" y="36"/>
                    <a:pt x="34" y="23"/>
                  </a:cubicBezTo>
                  <a:cubicBezTo>
                    <a:pt x="10" y="10"/>
                    <a:pt x="0" y="0"/>
                    <a:pt x="26" y="73"/>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9" name="Freeform 10"/>
            <p:cNvSpPr>
              <a:spLocks/>
            </p:cNvSpPr>
            <p:nvPr userDrawn="1"/>
          </p:nvSpPr>
          <p:spPr bwMode="ltGray">
            <a:xfrm>
              <a:off x="3189" y="2212"/>
              <a:ext cx="573" cy="1290"/>
            </a:xfrm>
            <a:custGeom>
              <a:avLst/>
              <a:gdLst>
                <a:gd name="T0" fmla="*/ 2 w 573"/>
                <a:gd name="T1" fmla="*/ 129 h 1290"/>
                <a:gd name="T2" fmla="*/ 48 w 573"/>
                <a:gd name="T3" fmla="*/ 65 h 1290"/>
                <a:gd name="T4" fmla="*/ 84 w 573"/>
                <a:gd name="T5" fmla="*/ 522 h 1290"/>
                <a:gd name="T6" fmla="*/ 241 w 573"/>
                <a:gd name="T7" fmla="*/ 909 h 1290"/>
                <a:gd name="T8" fmla="*/ 396 w 573"/>
                <a:gd name="T9" fmla="*/ 1106 h 1290"/>
                <a:gd name="T10" fmla="*/ 568 w 573"/>
                <a:gd name="T11" fmla="*/ 1286 h 1290"/>
                <a:gd name="T12" fmla="*/ 363 w 573"/>
                <a:gd name="T13" fmla="*/ 1130 h 1290"/>
                <a:gd name="T14" fmla="*/ 183 w 573"/>
                <a:gd name="T15" fmla="*/ 909 h 1290"/>
                <a:gd name="T16" fmla="*/ 38 w 573"/>
                <a:gd name="T17" fmla="*/ 540 h 1290"/>
                <a:gd name="T18" fmla="*/ 2 w 573"/>
                <a:gd name="T19" fmla="*/ 129 h 12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3"/>
                <a:gd name="T31" fmla="*/ 0 h 1290"/>
                <a:gd name="T32" fmla="*/ 573 w 573"/>
                <a:gd name="T33" fmla="*/ 1290 h 12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3" h="1290">
                  <a:moveTo>
                    <a:pt x="2" y="129"/>
                  </a:moveTo>
                  <a:cubicBezTo>
                    <a:pt x="4" y="50"/>
                    <a:pt x="34" y="0"/>
                    <a:pt x="48" y="65"/>
                  </a:cubicBezTo>
                  <a:cubicBezTo>
                    <a:pt x="62" y="130"/>
                    <a:pt x="52" y="381"/>
                    <a:pt x="84" y="522"/>
                  </a:cubicBezTo>
                  <a:cubicBezTo>
                    <a:pt x="116" y="663"/>
                    <a:pt x="189" y="812"/>
                    <a:pt x="241" y="909"/>
                  </a:cubicBezTo>
                  <a:cubicBezTo>
                    <a:pt x="293" y="1006"/>
                    <a:pt x="341" y="1043"/>
                    <a:pt x="396" y="1106"/>
                  </a:cubicBezTo>
                  <a:cubicBezTo>
                    <a:pt x="450" y="1169"/>
                    <a:pt x="573" y="1283"/>
                    <a:pt x="568" y="1286"/>
                  </a:cubicBezTo>
                  <a:cubicBezTo>
                    <a:pt x="562" y="1290"/>
                    <a:pt x="428" y="1193"/>
                    <a:pt x="363" y="1130"/>
                  </a:cubicBezTo>
                  <a:cubicBezTo>
                    <a:pt x="299" y="1068"/>
                    <a:pt x="237" y="1007"/>
                    <a:pt x="183" y="909"/>
                  </a:cubicBezTo>
                  <a:cubicBezTo>
                    <a:pt x="129" y="811"/>
                    <a:pt x="68" y="670"/>
                    <a:pt x="38" y="540"/>
                  </a:cubicBezTo>
                  <a:cubicBezTo>
                    <a:pt x="8" y="410"/>
                    <a:pt x="0" y="208"/>
                    <a:pt x="2" y="12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0" name="Freeform 11"/>
            <p:cNvSpPr>
              <a:spLocks/>
            </p:cNvSpPr>
            <p:nvPr userDrawn="1"/>
          </p:nvSpPr>
          <p:spPr bwMode="ltGray">
            <a:xfrm>
              <a:off x="4170" y="1008"/>
              <a:ext cx="655" cy="192"/>
            </a:xfrm>
            <a:custGeom>
              <a:avLst/>
              <a:gdLst>
                <a:gd name="T0" fmla="*/ 15 w 731"/>
                <a:gd name="T1" fmla="*/ 168 h 214"/>
                <a:gd name="T2" fmla="*/ 228 w 731"/>
                <a:gd name="T3" fmla="*/ 37 h 214"/>
                <a:gd name="T4" fmla="*/ 409 w 731"/>
                <a:gd name="T5" fmla="*/ 4 h 214"/>
                <a:gd name="T6" fmla="*/ 564 w 731"/>
                <a:gd name="T7" fmla="*/ 14 h 214"/>
                <a:gd name="T8" fmla="*/ 645 w 731"/>
                <a:gd name="T9" fmla="*/ 55 h 214"/>
                <a:gd name="T10" fmla="*/ 506 w 731"/>
                <a:gd name="T11" fmla="*/ 45 h 214"/>
                <a:gd name="T12" fmla="*/ 237 w 731"/>
                <a:gd name="T13" fmla="*/ 69 h 214"/>
                <a:gd name="T14" fmla="*/ 47 w 731"/>
                <a:gd name="T15" fmla="*/ 176 h 214"/>
                <a:gd name="T16" fmla="*/ 15 w 731"/>
                <a:gd name="T17" fmla="*/ 168 h 2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1"/>
                <a:gd name="T28" fmla="*/ 0 h 214"/>
                <a:gd name="T29" fmla="*/ 731 w 731"/>
                <a:gd name="T30" fmla="*/ 214 h 2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1" h="214">
                  <a:moveTo>
                    <a:pt x="17" y="187"/>
                  </a:moveTo>
                  <a:cubicBezTo>
                    <a:pt x="0" y="176"/>
                    <a:pt x="182" y="71"/>
                    <a:pt x="255" y="41"/>
                  </a:cubicBezTo>
                  <a:cubicBezTo>
                    <a:pt x="328" y="11"/>
                    <a:pt x="394" y="8"/>
                    <a:pt x="456" y="4"/>
                  </a:cubicBezTo>
                  <a:cubicBezTo>
                    <a:pt x="518" y="0"/>
                    <a:pt x="585" y="7"/>
                    <a:pt x="629" y="16"/>
                  </a:cubicBezTo>
                  <a:cubicBezTo>
                    <a:pt x="673" y="25"/>
                    <a:pt x="731" y="55"/>
                    <a:pt x="720" y="61"/>
                  </a:cubicBezTo>
                  <a:cubicBezTo>
                    <a:pt x="709" y="67"/>
                    <a:pt x="641" y="47"/>
                    <a:pt x="565" y="50"/>
                  </a:cubicBezTo>
                  <a:cubicBezTo>
                    <a:pt x="489" y="53"/>
                    <a:pt x="349" y="53"/>
                    <a:pt x="264" y="77"/>
                  </a:cubicBezTo>
                  <a:cubicBezTo>
                    <a:pt x="179" y="101"/>
                    <a:pt x="94" y="178"/>
                    <a:pt x="53" y="196"/>
                  </a:cubicBezTo>
                  <a:cubicBezTo>
                    <a:pt x="12" y="214"/>
                    <a:pt x="24" y="189"/>
                    <a:pt x="17" y="18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1" name="Freeform 12"/>
            <p:cNvSpPr>
              <a:spLocks/>
            </p:cNvSpPr>
            <p:nvPr userDrawn="1"/>
          </p:nvSpPr>
          <p:spPr bwMode="ltGray">
            <a:xfrm>
              <a:off x="4322" y="1276"/>
              <a:ext cx="504" cy="82"/>
            </a:xfrm>
            <a:custGeom>
              <a:avLst/>
              <a:gdLst>
                <a:gd name="T0" fmla="*/ 0 w 563"/>
                <a:gd name="T1" fmla="*/ 0 h 91"/>
                <a:gd name="T2" fmla="*/ 57 w 563"/>
                <a:gd name="T3" fmla="*/ 33 h 91"/>
                <a:gd name="T4" fmla="*/ 278 w 563"/>
                <a:gd name="T5" fmla="*/ 16 h 91"/>
                <a:gd name="T6" fmla="*/ 474 w 563"/>
                <a:gd name="T7" fmla="*/ 33 h 91"/>
                <a:gd name="T8" fmla="*/ 458 w 563"/>
                <a:gd name="T9" fmla="*/ 66 h 91"/>
                <a:gd name="T10" fmla="*/ 262 w 563"/>
                <a:gd name="T11" fmla="*/ 50 h 91"/>
                <a:gd name="T12" fmla="*/ 33 w 563"/>
                <a:gd name="T13" fmla="*/ 82 h 91"/>
                <a:gd name="T14" fmla="*/ 0 60000 65536"/>
                <a:gd name="T15" fmla="*/ 0 60000 65536"/>
                <a:gd name="T16" fmla="*/ 0 60000 65536"/>
                <a:gd name="T17" fmla="*/ 0 60000 65536"/>
                <a:gd name="T18" fmla="*/ 0 60000 65536"/>
                <a:gd name="T19" fmla="*/ 0 60000 65536"/>
                <a:gd name="T20" fmla="*/ 0 60000 65536"/>
                <a:gd name="T21" fmla="*/ 0 w 563"/>
                <a:gd name="T22" fmla="*/ 0 h 91"/>
                <a:gd name="T23" fmla="*/ 563 w 563"/>
                <a:gd name="T24" fmla="*/ 91 h 9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63" h="91">
                  <a:moveTo>
                    <a:pt x="0" y="0"/>
                  </a:moveTo>
                  <a:cubicBezTo>
                    <a:pt x="11" y="6"/>
                    <a:pt x="12" y="34"/>
                    <a:pt x="64" y="37"/>
                  </a:cubicBezTo>
                  <a:cubicBezTo>
                    <a:pt x="116" y="40"/>
                    <a:pt x="233" y="18"/>
                    <a:pt x="311" y="18"/>
                  </a:cubicBezTo>
                  <a:cubicBezTo>
                    <a:pt x="389" y="18"/>
                    <a:pt x="497" y="28"/>
                    <a:pt x="530" y="37"/>
                  </a:cubicBezTo>
                  <a:cubicBezTo>
                    <a:pt x="563" y="46"/>
                    <a:pt x="551" y="70"/>
                    <a:pt x="512" y="73"/>
                  </a:cubicBezTo>
                  <a:cubicBezTo>
                    <a:pt x="473" y="76"/>
                    <a:pt x="372" y="52"/>
                    <a:pt x="293" y="55"/>
                  </a:cubicBezTo>
                  <a:cubicBezTo>
                    <a:pt x="214" y="58"/>
                    <a:pt x="90" y="84"/>
                    <a:pt x="37" y="91"/>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2" name="Freeform 13"/>
            <p:cNvSpPr>
              <a:spLocks/>
            </p:cNvSpPr>
            <p:nvPr userDrawn="1"/>
          </p:nvSpPr>
          <p:spPr bwMode="ltGray">
            <a:xfrm>
              <a:off x="4043" y="890"/>
              <a:ext cx="204" cy="247"/>
            </a:xfrm>
            <a:custGeom>
              <a:avLst/>
              <a:gdLst>
                <a:gd name="T0" fmla="*/ 0 w 228"/>
                <a:gd name="T1" fmla="*/ 247 h 276"/>
                <a:gd name="T2" fmla="*/ 140 w 228"/>
                <a:gd name="T3" fmla="*/ 34 h 276"/>
                <a:gd name="T4" fmla="*/ 189 w 228"/>
                <a:gd name="T5" fmla="*/ 42 h 276"/>
                <a:gd name="T6" fmla="*/ 47 w 228"/>
                <a:gd name="T7" fmla="*/ 240 h 276"/>
                <a:gd name="T8" fmla="*/ 0 60000 65536"/>
                <a:gd name="T9" fmla="*/ 0 60000 65536"/>
                <a:gd name="T10" fmla="*/ 0 60000 65536"/>
                <a:gd name="T11" fmla="*/ 0 60000 65536"/>
                <a:gd name="T12" fmla="*/ 0 w 228"/>
                <a:gd name="T13" fmla="*/ 0 h 276"/>
                <a:gd name="T14" fmla="*/ 228 w 228"/>
                <a:gd name="T15" fmla="*/ 276 h 276"/>
              </a:gdLst>
              <a:ahLst/>
              <a:cxnLst>
                <a:cxn ang="T8">
                  <a:pos x="T0" y="T1"/>
                </a:cxn>
                <a:cxn ang="T9">
                  <a:pos x="T2" y="T3"/>
                </a:cxn>
                <a:cxn ang="T10">
                  <a:pos x="T4" y="T5"/>
                </a:cxn>
                <a:cxn ang="T11">
                  <a:pos x="T6" y="T7"/>
                </a:cxn>
              </a:cxnLst>
              <a:rect l="T12" t="T13" r="T14" b="T15"/>
              <a:pathLst>
                <a:path w="228" h="276">
                  <a:moveTo>
                    <a:pt x="0" y="276"/>
                  </a:moveTo>
                  <a:cubicBezTo>
                    <a:pt x="26" y="236"/>
                    <a:pt x="121" y="76"/>
                    <a:pt x="156" y="38"/>
                  </a:cubicBezTo>
                  <a:cubicBezTo>
                    <a:pt x="191" y="0"/>
                    <a:pt x="228" y="9"/>
                    <a:pt x="211" y="47"/>
                  </a:cubicBezTo>
                  <a:cubicBezTo>
                    <a:pt x="194" y="85"/>
                    <a:pt x="85" y="222"/>
                    <a:pt x="52" y="26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3" name="Freeform 14"/>
            <p:cNvSpPr>
              <a:spLocks/>
            </p:cNvSpPr>
            <p:nvPr userDrawn="1"/>
          </p:nvSpPr>
          <p:spPr bwMode="ltGray">
            <a:xfrm>
              <a:off x="3854" y="915"/>
              <a:ext cx="66" cy="287"/>
            </a:xfrm>
            <a:custGeom>
              <a:avLst/>
              <a:gdLst>
                <a:gd name="T0" fmla="*/ 1 w 75"/>
                <a:gd name="T1" fmla="*/ 41 h 320"/>
                <a:gd name="T2" fmla="*/ 32 w 75"/>
                <a:gd name="T3" fmla="*/ 256 h 320"/>
                <a:gd name="T4" fmla="*/ 66 w 75"/>
                <a:gd name="T5" fmla="*/ 239 h 320"/>
                <a:gd name="T6" fmla="*/ 25 w 75"/>
                <a:gd name="T7" fmla="*/ 33 h 320"/>
                <a:gd name="T8" fmla="*/ 1 w 75"/>
                <a:gd name="T9" fmla="*/ 41 h 320"/>
                <a:gd name="T10" fmla="*/ 0 60000 65536"/>
                <a:gd name="T11" fmla="*/ 0 60000 65536"/>
                <a:gd name="T12" fmla="*/ 0 60000 65536"/>
                <a:gd name="T13" fmla="*/ 0 60000 65536"/>
                <a:gd name="T14" fmla="*/ 0 60000 65536"/>
                <a:gd name="T15" fmla="*/ 0 w 75"/>
                <a:gd name="T16" fmla="*/ 0 h 320"/>
                <a:gd name="T17" fmla="*/ 75 w 75"/>
                <a:gd name="T18" fmla="*/ 320 h 320"/>
              </a:gdLst>
              <a:ahLst/>
              <a:cxnLst>
                <a:cxn ang="T10">
                  <a:pos x="T0" y="T1"/>
                </a:cxn>
                <a:cxn ang="T11">
                  <a:pos x="T2" y="T3"/>
                </a:cxn>
                <a:cxn ang="T12">
                  <a:pos x="T4" y="T5"/>
                </a:cxn>
                <a:cxn ang="T13">
                  <a:pos x="T6" y="T7"/>
                </a:cxn>
                <a:cxn ang="T14">
                  <a:pos x="T8" y="T9"/>
                </a:cxn>
              </a:cxnLst>
              <a:rect l="T15" t="T16" r="T17" b="T18"/>
              <a:pathLst>
                <a:path w="75" h="320">
                  <a:moveTo>
                    <a:pt x="1" y="46"/>
                  </a:moveTo>
                  <a:cubicBezTo>
                    <a:pt x="2" y="87"/>
                    <a:pt x="24" y="248"/>
                    <a:pt x="36" y="285"/>
                  </a:cubicBezTo>
                  <a:cubicBezTo>
                    <a:pt x="50" y="320"/>
                    <a:pt x="75" y="307"/>
                    <a:pt x="74" y="266"/>
                  </a:cubicBezTo>
                  <a:cubicBezTo>
                    <a:pt x="73" y="225"/>
                    <a:pt x="40" y="74"/>
                    <a:pt x="28" y="37"/>
                  </a:cubicBezTo>
                  <a:cubicBezTo>
                    <a:pt x="16" y="0"/>
                    <a:pt x="0" y="5"/>
                    <a:pt x="1" y="46"/>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4" name="Freeform 15"/>
            <p:cNvSpPr>
              <a:spLocks/>
            </p:cNvSpPr>
            <p:nvPr userDrawn="1"/>
          </p:nvSpPr>
          <p:spPr bwMode="ltGray">
            <a:xfrm>
              <a:off x="3319" y="1736"/>
              <a:ext cx="1687" cy="607"/>
            </a:xfrm>
            <a:custGeom>
              <a:avLst/>
              <a:gdLst>
                <a:gd name="T0" fmla="*/ 85 w 1883"/>
                <a:gd name="T1" fmla="*/ 458 h 677"/>
                <a:gd name="T2" fmla="*/ 364 w 1883"/>
                <a:gd name="T3" fmla="*/ 533 h 677"/>
                <a:gd name="T4" fmla="*/ 839 w 1883"/>
                <a:gd name="T5" fmla="*/ 516 h 677"/>
                <a:gd name="T6" fmla="*/ 1281 w 1883"/>
                <a:gd name="T7" fmla="*/ 351 h 677"/>
                <a:gd name="T8" fmla="*/ 1623 w 1883"/>
                <a:gd name="T9" fmla="*/ 44 h 677"/>
                <a:gd name="T10" fmla="*/ 1665 w 1883"/>
                <a:gd name="T11" fmla="*/ 85 h 677"/>
                <a:gd name="T12" fmla="*/ 1623 w 1883"/>
                <a:gd name="T13" fmla="*/ 126 h 677"/>
                <a:gd name="T14" fmla="*/ 1298 w 1883"/>
                <a:gd name="T15" fmla="*/ 411 h 677"/>
                <a:gd name="T16" fmla="*/ 864 w 1883"/>
                <a:gd name="T17" fmla="*/ 573 h 677"/>
                <a:gd name="T18" fmla="*/ 364 w 1883"/>
                <a:gd name="T19" fmla="*/ 597 h 677"/>
                <a:gd name="T20" fmla="*/ 53 w 1883"/>
                <a:gd name="T21" fmla="*/ 516 h 677"/>
                <a:gd name="T22" fmla="*/ 44 w 1883"/>
                <a:gd name="T23" fmla="*/ 491 h 6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83"/>
                <a:gd name="T37" fmla="*/ 0 h 677"/>
                <a:gd name="T38" fmla="*/ 1883 w 1883"/>
                <a:gd name="T39" fmla="*/ 677 h 67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83" h="677">
                  <a:moveTo>
                    <a:pt x="95" y="511"/>
                  </a:moveTo>
                  <a:cubicBezTo>
                    <a:pt x="145" y="525"/>
                    <a:pt x="266" y="583"/>
                    <a:pt x="406" y="594"/>
                  </a:cubicBezTo>
                  <a:cubicBezTo>
                    <a:pt x="546" y="605"/>
                    <a:pt x="765" y="609"/>
                    <a:pt x="936" y="575"/>
                  </a:cubicBezTo>
                  <a:cubicBezTo>
                    <a:pt x="1107" y="541"/>
                    <a:pt x="1284" y="480"/>
                    <a:pt x="1430" y="392"/>
                  </a:cubicBezTo>
                  <a:cubicBezTo>
                    <a:pt x="1576" y="304"/>
                    <a:pt x="1741" y="98"/>
                    <a:pt x="1812" y="49"/>
                  </a:cubicBezTo>
                  <a:cubicBezTo>
                    <a:pt x="1883" y="0"/>
                    <a:pt x="1858" y="80"/>
                    <a:pt x="1858" y="95"/>
                  </a:cubicBezTo>
                  <a:cubicBezTo>
                    <a:pt x="1858" y="110"/>
                    <a:pt x="1880" y="79"/>
                    <a:pt x="1812" y="140"/>
                  </a:cubicBezTo>
                  <a:cubicBezTo>
                    <a:pt x="1744" y="201"/>
                    <a:pt x="1590" y="375"/>
                    <a:pt x="1449" y="458"/>
                  </a:cubicBezTo>
                  <a:cubicBezTo>
                    <a:pt x="1308" y="541"/>
                    <a:pt x="1138" y="604"/>
                    <a:pt x="964" y="639"/>
                  </a:cubicBezTo>
                  <a:cubicBezTo>
                    <a:pt x="790" y="674"/>
                    <a:pt x="557" y="677"/>
                    <a:pt x="406" y="666"/>
                  </a:cubicBezTo>
                  <a:cubicBezTo>
                    <a:pt x="255" y="655"/>
                    <a:pt x="118" y="595"/>
                    <a:pt x="59" y="575"/>
                  </a:cubicBezTo>
                  <a:cubicBezTo>
                    <a:pt x="0" y="555"/>
                    <a:pt x="51" y="554"/>
                    <a:pt x="49" y="54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5" name="Freeform 16"/>
            <p:cNvSpPr>
              <a:spLocks/>
            </p:cNvSpPr>
            <p:nvPr userDrawn="1"/>
          </p:nvSpPr>
          <p:spPr bwMode="ltGray">
            <a:xfrm>
              <a:off x="2898" y="1874"/>
              <a:ext cx="2575" cy="1099"/>
            </a:xfrm>
            <a:custGeom>
              <a:avLst/>
              <a:gdLst>
                <a:gd name="T0" fmla="*/ 47 w 2876"/>
                <a:gd name="T1" fmla="*/ 698 h 1226"/>
                <a:gd name="T2" fmla="*/ 56 w 2876"/>
                <a:gd name="T3" fmla="*/ 706 h 1226"/>
                <a:gd name="T4" fmla="*/ 383 w 2876"/>
                <a:gd name="T5" fmla="*/ 952 h 1226"/>
                <a:gd name="T6" fmla="*/ 834 w 2876"/>
                <a:gd name="T7" fmla="*/ 1034 h 1226"/>
                <a:gd name="T8" fmla="*/ 1374 w 2876"/>
                <a:gd name="T9" fmla="*/ 1009 h 1226"/>
                <a:gd name="T10" fmla="*/ 1923 w 2876"/>
                <a:gd name="T11" fmla="*/ 813 h 1226"/>
                <a:gd name="T12" fmla="*/ 2329 w 2876"/>
                <a:gd name="T13" fmla="*/ 477 h 1226"/>
                <a:gd name="T14" fmla="*/ 2537 w 2876"/>
                <a:gd name="T15" fmla="*/ 58 h 1226"/>
                <a:gd name="T16" fmla="*/ 2562 w 2876"/>
                <a:gd name="T17" fmla="*/ 125 h 1226"/>
                <a:gd name="T18" fmla="*/ 2496 w 2876"/>
                <a:gd name="T19" fmla="*/ 305 h 1226"/>
                <a:gd name="T20" fmla="*/ 2329 w 2876"/>
                <a:gd name="T21" fmla="*/ 558 h 1226"/>
                <a:gd name="T22" fmla="*/ 1922 w 2876"/>
                <a:gd name="T23" fmla="*/ 883 h 1226"/>
                <a:gd name="T24" fmla="*/ 1391 w 2876"/>
                <a:gd name="T25" fmla="*/ 1059 h 1226"/>
                <a:gd name="T26" fmla="*/ 850 w 2876"/>
                <a:gd name="T27" fmla="*/ 1091 h 1226"/>
                <a:gd name="T28" fmla="*/ 391 w 2876"/>
                <a:gd name="T29" fmla="*/ 1009 h 1226"/>
                <a:gd name="T30" fmla="*/ 130 w 2876"/>
                <a:gd name="T31" fmla="*/ 845 h 1226"/>
                <a:gd name="T32" fmla="*/ 47 w 2876"/>
                <a:gd name="T33" fmla="*/ 698 h 12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876"/>
                <a:gd name="T52" fmla="*/ 0 h 1226"/>
                <a:gd name="T53" fmla="*/ 2876 w 2876"/>
                <a:gd name="T54" fmla="*/ 1226 h 12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876" h="1226">
                  <a:moveTo>
                    <a:pt x="53" y="779"/>
                  </a:moveTo>
                  <a:cubicBezTo>
                    <a:pt x="1" y="724"/>
                    <a:pt x="0" y="741"/>
                    <a:pt x="62" y="788"/>
                  </a:cubicBezTo>
                  <a:cubicBezTo>
                    <a:pt x="124" y="835"/>
                    <a:pt x="283" y="1001"/>
                    <a:pt x="428" y="1062"/>
                  </a:cubicBezTo>
                  <a:cubicBezTo>
                    <a:pt x="573" y="1123"/>
                    <a:pt x="747" y="1142"/>
                    <a:pt x="931" y="1153"/>
                  </a:cubicBezTo>
                  <a:cubicBezTo>
                    <a:pt x="1115" y="1164"/>
                    <a:pt x="1331" y="1167"/>
                    <a:pt x="1534" y="1126"/>
                  </a:cubicBezTo>
                  <a:cubicBezTo>
                    <a:pt x="1737" y="1085"/>
                    <a:pt x="1969" y="1006"/>
                    <a:pt x="2147" y="907"/>
                  </a:cubicBezTo>
                  <a:cubicBezTo>
                    <a:pt x="2325" y="808"/>
                    <a:pt x="2486" y="672"/>
                    <a:pt x="2600" y="532"/>
                  </a:cubicBezTo>
                  <a:cubicBezTo>
                    <a:pt x="2714" y="392"/>
                    <a:pt x="2790" y="130"/>
                    <a:pt x="2833" y="65"/>
                  </a:cubicBezTo>
                  <a:cubicBezTo>
                    <a:pt x="2876" y="0"/>
                    <a:pt x="2868" y="93"/>
                    <a:pt x="2860" y="139"/>
                  </a:cubicBezTo>
                  <a:cubicBezTo>
                    <a:pt x="2852" y="185"/>
                    <a:pt x="2830" y="260"/>
                    <a:pt x="2787" y="340"/>
                  </a:cubicBezTo>
                  <a:cubicBezTo>
                    <a:pt x="2744" y="420"/>
                    <a:pt x="2707" y="515"/>
                    <a:pt x="2600" y="622"/>
                  </a:cubicBezTo>
                  <a:cubicBezTo>
                    <a:pt x="2493" y="729"/>
                    <a:pt x="2320" y="892"/>
                    <a:pt x="2146" y="985"/>
                  </a:cubicBezTo>
                  <a:cubicBezTo>
                    <a:pt x="1972" y="1078"/>
                    <a:pt x="1752" y="1142"/>
                    <a:pt x="1553" y="1181"/>
                  </a:cubicBezTo>
                  <a:cubicBezTo>
                    <a:pt x="1354" y="1220"/>
                    <a:pt x="1135" y="1226"/>
                    <a:pt x="949" y="1217"/>
                  </a:cubicBezTo>
                  <a:cubicBezTo>
                    <a:pt x="763" y="1208"/>
                    <a:pt x="571" y="1172"/>
                    <a:pt x="437" y="1126"/>
                  </a:cubicBezTo>
                  <a:cubicBezTo>
                    <a:pt x="303" y="1080"/>
                    <a:pt x="209" y="1001"/>
                    <a:pt x="145" y="943"/>
                  </a:cubicBezTo>
                  <a:cubicBezTo>
                    <a:pt x="81" y="885"/>
                    <a:pt x="72" y="813"/>
                    <a:pt x="53" y="77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6" name="Freeform 17"/>
            <p:cNvSpPr>
              <a:spLocks/>
            </p:cNvSpPr>
            <p:nvPr userDrawn="1"/>
          </p:nvSpPr>
          <p:spPr bwMode="ltGray">
            <a:xfrm>
              <a:off x="3473" y="2703"/>
              <a:ext cx="1961" cy="706"/>
            </a:xfrm>
            <a:custGeom>
              <a:avLst/>
              <a:gdLst>
                <a:gd name="T0" fmla="*/ 6 w 2189"/>
                <a:gd name="T1" fmla="*/ 582 h 788"/>
                <a:gd name="T2" fmla="*/ 128 w 2189"/>
                <a:gd name="T3" fmla="*/ 623 h 788"/>
                <a:gd name="T4" fmla="*/ 512 w 2189"/>
                <a:gd name="T5" fmla="*/ 647 h 788"/>
                <a:gd name="T6" fmla="*/ 890 w 2189"/>
                <a:gd name="T7" fmla="*/ 606 h 788"/>
                <a:gd name="T8" fmla="*/ 1372 w 2189"/>
                <a:gd name="T9" fmla="*/ 434 h 788"/>
                <a:gd name="T10" fmla="*/ 1724 w 2189"/>
                <a:gd name="T11" fmla="*/ 196 h 788"/>
                <a:gd name="T12" fmla="*/ 1938 w 2189"/>
                <a:gd name="T13" fmla="*/ 8 h 788"/>
                <a:gd name="T14" fmla="*/ 1864 w 2189"/>
                <a:gd name="T15" fmla="*/ 147 h 788"/>
                <a:gd name="T16" fmla="*/ 1700 w 2189"/>
                <a:gd name="T17" fmla="*/ 287 h 788"/>
                <a:gd name="T18" fmla="*/ 1356 w 2189"/>
                <a:gd name="T19" fmla="*/ 500 h 788"/>
                <a:gd name="T20" fmla="*/ 931 w 2189"/>
                <a:gd name="T21" fmla="*/ 655 h 788"/>
                <a:gd name="T22" fmla="*/ 529 w 2189"/>
                <a:gd name="T23" fmla="*/ 704 h 788"/>
                <a:gd name="T24" fmla="*/ 88 w 2189"/>
                <a:gd name="T25" fmla="*/ 664 h 788"/>
                <a:gd name="T26" fmla="*/ 6 w 2189"/>
                <a:gd name="T27" fmla="*/ 582 h 7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89"/>
                <a:gd name="T43" fmla="*/ 0 h 788"/>
                <a:gd name="T44" fmla="*/ 2189 w 2189"/>
                <a:gd name="T45" fmla="*/ 788 h 7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89" h="788">
                  <a:moveTo>
                    <a:pt x="7" y="650"/>
                  </a:moveTo>
                  <a:cubicBezTo>
                    <a:pt x="14" y="642"/>
                    <a:pt x="49" y="683"/>
                    <a:pt x="143" y="695"/>
                  </a:cubicBezTo>
                  <a:cubicBezTo>
                    <a:pt x="237" y="707"/>
                    <a:pt x="430" y="725"/>
                    <a:pt x="572" y="722"/>
                  </a:cubicBezTo>
                  <a:cubicBezTo>
                    <a:pt x="714" y="719"/>
                    <a:pt x="833" y="716"/>
                    <a:pt x="993" y="676"/>
                  </a:cubicBezTo>
                  <a:cubicBezTo>
                    <a:pt x="1153" y="636"/>
                    <a:pt x="1377" y="560"/>
                    <a:pt x="1532" y="484"/>
                  </a:cubicBezTo>
                  <a:cubicBezTo>
                    <a:pt x="1687" y="408"/>
                    <a:pt x="1820" y="298"/>
                    <a:pt x="1925" y="219"/>
                  </a:cubicBezTo>
                  <a:cubicBezTo>
                    <a:pt x="2030" y="140"/>
                    <a:pt x="2137" y="18"/>
                    <a:pt x="2163" y="9"/>
                  </a:cubicBezTo>
                  <a:cubicBezTo>
                    <a:pt x="2189" y="0"/>
                    <a:pt x="2125" y="112"/>
                    <a:pt x="2081" y="164"/>
                  </a:cubicBezTo>
                  <a:cubicBezTo>
                    <a:pt x="2037" y="216"/>
                    <a:pt x="1992" y="254"/>
                    <a:pt x="1898" y="320"/>
                  </a:cubicBezTo>
                  <a:cubicBezTo>
                    <a:pt x="1804" y="386"/>
                    <a:pt x="1657" y="489"/>
                    <a:pt x="1514" y="558"/>
                  </a:cubicBezTo>
                  <a:cubicBezTo>
                    <a:pt x="1371" y="627"/>
                    <a:pt x="1193" y="693"/>
                    <a:pt x="1039" y="731"/>
                  </a:cubicBezTo>
                  <a:cubicBezTo>
                    <a:pt x="885" y="769"/>
                    <a:pt x="748" y="784"/>
                    <a:pt x="591" y="786"/>
                  </a:cubicBezTo>
                  <a:cubicBezTo>
                    <a:pt x="434" y="788"/>
                    <a:pt x="195" y="764"/>
                    <a:pt x="98" y="741"/>
                  </a:cubicBezTo>
                  <a:cubicBezTo>
                    <a:pt x="1" y="718"/>
                    <a:pt x="0" y="658"/>
                    <a:pt x="7" y="650"/>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7" name="Freeform 18"/>
            <p:cNvSpPr>
              <a:spLocks/>
            </p:cNvSpPr>
            <p:nvPr userDrawn="1"/>
          </p:nvSpPr>
          <p:spPr bwMode="ltGray">
            <a:xfrm>
              <a:off x="4198" y="1089"/>
              <a:ext cx="1274" cy="1017"/>
            </a:xfrm>
            <a:custGeom>
              <a:avLst/>
              <a:gdLst>
                <a:gd name="T0" fmla="*/ 257 w 1421"/>
                <a:gd name="T1" fmla="*/ 285 h 1134"/>
                <a:gd name="T2" fmla="*/ 232 w 1421"/>
                <a:gd name="T3" fmla="*/ 264 h 1134"/>
                <a:gd name="T4" fmla="*/ 192 w 1421"/>
                <a:gd name="T5" fmla="*/ 344 h 1134"/>
                <a:gd name="T6" fmla="*/ 108 w 1421"/>
                <a:gd name="T7" fmla="*/ 379 h 1134"/>
                <a:gd name="T8" fmla="*/ 71 w 1421"/>
                <a:gd name="T9" fmla="*/ 347 h 1134"/>
                <a:gd name="T10" fmla="*/ 41 w 1421"/>
                <a:gd name="T11" fmla="*/ 377 h 1134"/>
                <a:gd name="T12" fmla="*/ 13 w 1421"/>
                <a:gd name="T13" fmla="*/ 407 h 1134"/>
                <a:gd name="T14" fmla="*/ 135 w 1421"/>
                <a:gd name="T15" fmla="*/ 407 h 1134"/>
                <a:gd name="T16" fmla="*/ 41 w 1421"/>
                <a:gd name="T17" fmla="*/ 503 h 1134"/>
                <a:gd name="T18" fmla="*/ 6 w 1421"/>
                <a:gd name="T19" fmla="*/ 587 h 1134"/>
                <a:gd name="T20" fmla="*/ 41 w 1421"/>
                <a:gd name="T21" fmla="*/ 675 h 1134"/>
                <a:gd name="T22" fmla="*/ 76 w 1421"/>
                <a:gd name="T23" fmla="*/ 713 h 1134"/>
                <a:gd name="T24" fmla="*/ 14 w 1421"/>
                <a:gd name="T25" fmla="*/ 737 h 1134"/>
                <a:gd name="T26" fmla="*/ 176 w 1421"/>
                <a:gd name="T27" fmla="*/ 718 h 1134"/>
                <a:gd name="T28" fmla="*/ 73 w 1421"/>
                <a:gd name="T29" fmla="*/ 958 h 1134"/>
                <a:gd name="T30" fmla="*/ 106 w 1421"/>
                <a:gd name="T31" fmla="*/ 987 h 1134"/>
                <a:gd name="T32" fmla="*/ 216 w 1421"/>
                <a:gd name="T33" fmla="*/ 773 h 1134"/>
                <a:gd name="T34" fmla="*/ 264 w 1421"/>
                <a:gd name="T35" fmla="*/ 732 h 1134"/>
                <a:gd name="T36" fmla="*/ 224 w 1421"/>
                <a:gd name="T37" fmla="*/ 656 h 1134"/>
                <a:gd name="T38" fmla="*/ 257 w 1421"/>
                <a:gd name="T39" fmla="*/ 691 h 1134"/>
                <a:gd name="T40" fmla="*/ 546 w 1421"/>
                <a:gd name="T41" fmla="*/ 624 h 1134"/>
                <a:gd name="T42" fmla="*/ 735 w 1421"/>
                <a:gd name="T43" fmla="*/ 726 h 1134"/>
                <a:gd name="T44" fmla="*/ 866 w 1421"/>
                <a:gd name="T45" fmla="*/ 895 h 1134"/>
                <a:gd name="T46" fmla="*/ 893 w 1421"/>
                <a:gd name="T47" fmla="*/ 864 h 1134"/>
                <a:gd name="T48" fmla="*/ 1208 w 1421"/>
                <a:gd name="T49" fmla="*/ 923 h 1134"/>
                <a:gd name="T50" fmla="*/ 1165 w 1421"/>
                <a:gd name="T51" fmla="*/ 861 h 1134"/>
                <a:gd name="T52" fmla="*/ 1197 w 1421"/>
                <a:gd name="T53" fmla="*/ 704 h 1134"/>
                <a:gd name="T54" fmla="*/ 1041 w 1421"/>
                <a:gd name="T55" fmla="*/ 409 h 1134"/>
                <a:gd name="T56" fmla="*/ 902 w 1421"/>
                <a:gd name="T57" fmla="*/ 204 h 1134"/>
                <a:gd name="T58" fmla="*/ 770 w 1421"/>
                <a:gd name="T59" fmla="*/ 89 h 1134"/>
                <a:gd name="T60" fmla="*/ 595 w 1421"/>
                <a:gd name="T61" fmla="*/ 0 h 1134"/>
                <a:gd name="T62" fmla="*/ 623 w 1421"/>
                <a:gd name="T63" fmla="*/ 82 h 1134"/>
                <a:gd name="T64" fmla="*/ 466 w 1421"/>
                <a:gd name="T65" fmla="*/ 13 h 1134"/>
                <a:gd name="T66" fmla="*/ 420 w 1421"/>
                <a:gd name="T67" fmla="*/ 83 h 1134"/>
                <a:gd name="T68" fmla="*/ 385 w 1421"/>
                <a:gd name="T69" fmla="*/ 170 h 1134"/>
                <a:gd name="T70" fmla="*/ 638 w 1421"/>
                <a:gd name="T71" fmla="*/ 210 h 1134"/>
                <a:gd name="T72" fmla="*/ 568 w 1421"/>
                <a:gd name="T73" fmla="*/ 307 h 1134"/>
                <a:gd name="T74" fmla="*/ 506 w 1421"/>
                <a:gd name="T75" fmla="*/ 326 h 1134"/>
                <a:gd name="T76" fmla="*/ 379 w 1421"/>
                <a:gd name="T77" fmla="*/ 285 h 1134"/>
                <a:gd name="T78" fmla="*/ 254 w 1421"/>
                <a:gd name="T79" fmla="*/ 210 h 1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21"/>
                <a:gd name="T121" fmla="*/ 0 h 1134"/>
                <a:gd name="T122" fmla="*/ 1421 w 1421"/>
                <a:gd name="T123" fmla="*/ 1134 h 1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21" h="1134">
                  <a:moveTo>
                    <a:pt x="287" y="273"/>
                  </a:moveTo>
                  <a:lnTo>
                    <a:pt x="287" y="318"/>
                  </a:lnTo>
                  <a:lnTo>
                    <a:pt x="253" y="336"/>
                  </a:lnTo>
                  <a:lnTo>
                    <a:pt x="259" y="294"/>
                  </a:lnTo>
                  <a:lnTo>
                    <a:pt x="223" y="318"/>
                  </a:lnTo>
                  <a:lnTo>
                    <a:pt x="214" y="384"/>
                  </a:lnTo>
                  <a:lnTo>
                    <a:pt x="154" y="396"/>
                  </a:lnTo>
                  <a:lnTo>
                    <a:pt x="121" y="423"/>
                  </a:lnTo>
                  <a:lnTo>
                    <a:pt x="85" y="423"/>
                  </a:lnTo>
                  <a:lnTo>
                    <a:pt x="79" y="387"/>
                  </a:lnTo>
                  <a:lnTo>
                    <a:pt x="46" y="387"/>
                  </a:lnTo>
                  <a:lnTo>
                    <a:pt x="46" y="420"/>
                  </a:lnTo>
                  <a:lnTo>
                    <a:pt x="13" y="426"/>
                  </a:lnTo>
                  <a:lnTo>
                    <a:pt x="15" y="454"/>
                  </a:lnTo>
                  <a:lnTo>
                    <a:pt x="60" y="454"/>
                  </a:lnTo>
                  <a:lnTo>
                    <a:pt x="151" y="454"/>
                  </a:lnTo>
                  <a:lnTo>
                    <a:pt x="105" y="545"/>
                  </a:lnTo>
                  <a:lnTo>
                    <a:pt x="46" y="561"/>
                  </a:lnTo>
                  <a:cubicBezTo>
                    <a:pt x="30" y="571"/>
                    <a:pt x="16" y="588"/>
                    <a:pt x="10" y="603"/>
                  </a:cubicBezTo>
                  <a:cubicBezTo>
                    <a:pt x="4" y="618"/>
                    <a:pt x="0" y="639"/>
                    <a:pt x="7" y="654"/>
                  </a:cubicBezTo>
                  <a:lnTo>
                    <a:pt x="49" y="693"/>
                  </a:lnTo>
                  <a:lnTo>
                    <a:pt x="46" y="753"/>
                  </a:lnTo>
                  <a:lnTo>
                    <a:pt x="76" y="762"/>
                  </a:lnTo>
                  <a:lnTo>
                    <a:pt x="85" y="795"/>
                  </a:lnTo>
                  <a:lnTo>
                    <a:pt x="46" y="792"/>
                  </a:lnTo>
                  <a:lnTo>
                    <a:pt x="16" y="822"/>
                  </a:lnTo>
                  <a:lnTo>
                    <a:pt x="121" y="837"/>
                  </a:lnTo>
                  <a:lnTo>
                    <a:pt x="196" y="801"/>
                  </a:lnTo>
                  <a:lnTo>
                    <a:pt x="166" y="975"/>
                  </a:lnTo>
                  <a:lnTo>
                    <a:pt x="82" y="1068"/>
                  </a:lnTo>
                  <a:cubicBezTo>
                    <a:pt x="65" y="1093"/>
                    <a:pt x="49" y="1116"/>
                    <a:pt x="67" y="1125"/>
                  </a:cubicBezTo>
                  <a:cubicBezTo>
                    <a:pt x="85" y="1134"/>
                    <a:pt x="101" y="1124"/>
                    <a:pt x="118" y="1101"/>
                  </a:cubicBezTo>
                  <a:lnTo>
                    <a:pt x="193" y="957"/>
                  </a:lnTo>
                  <a:lnTo>
                    <a:pt x="241" y="862"/>
                  </a:lnTo>
                  <a:lnTo>
                    <a:pt x="287" y="862"/>
                  </a:lnTo>
                  <a:lnTo>
                    <a:pt x="295" y="816"/>
                  </a:lnTo>
                  <a:lnTo>
                    <a:pt x="256" y="792"/>
                  </a:lnTo>
                  <a:lnTo>
                    <a:pt x="250" y="732"/>
                  </a:lnTo>
                  <a:lnTo>
                    <a:pt x="287" y="726"/>
                  </a:lnTo>
                  <a:lnTo>
                    <a:pt x="287" y="771"/>
                  </a:lnTo>
                  <a:lnTo>
                    <a:pt x="400" y="696"/>
                  </a:lnTo>
                  <a:cubicBezTo>
                    <a:pt x="454" y="684"/>
                    <a:pt x="550" y="687"/>
                    <a:pt x="610" y="696"/>
                  </a:cubicBezTo>
                  <a:cubicBezTo>
                    <a:pt x="670" y="705"/>
                    <a:pt x="728" y="734"/>
                    <a:pt x="763" y="753"/>
                  </a:cubicBezTo>
                  <a:cubicBezTo>
                    <a:pt x="798" y="772"/>
                    <a:pt x="801" y="784"/>
                    <a:pt x="820" y="810"/>
                  </a:cubicBezTo>
                  <a:lnTo>
                    <a:pt x="877" y="908"/>
                  </a:lnTo>
                  <a:lnTo>
                    <a:pt x="967" y="998"/>
                  </a:lnTo>
                  <a:lnTo>
                    <a:pt x="925" y="906"/>
                  </a:lnTo>
                  <a:cubicBezTo>
                    <a:pt x="930" y="900"/>
                    <a:pt x="904" y="939"/>
                    <a:pt x="997" y="963"/>
                  </a:cubicBezTo>
                  <a:cubicBezTo>
                    <a:pt x="1090" y="987"/>
                    <a:pt x="1170" y="1000"/>
                    <a:pt x="1228" y="1011"/>
                  </a:cubicBezTo>
                  <a:lnTo>
                    <a:pt x="1348" y="1029"/>
                  </a:lnTo>
                  <a:lnTo>
                    <a:pt x="1375" y="998"/>
                  </a:lnTo>
                  <a:lnTo>
                    <a:pt x="1300" y="960"/>
                  </a:lnTo>
                  <a:lnTo>
                    <a:pt x="1421" y="953"/>
                  </a:lnTo>
                  <a:lnTo>
                    <a:pt x="1336" y="785"/>
                  </a:lnTo>
                  <a:cubicBezTo>
                    <a:pt x="1307" y="722"/>
                    <a:pt x="1273" y="630"/>
                    <a:pt x="1244" y="575"/>
                  </a:cubicBezTo>
                  <a:cubicBezTo>
                    <a:pt x="1166" y="463"/>
                    <a:pt x="1188" y="486"/>
                    <a:pt x="1162" y="456"/>
                  </a:cubicBezTo>
                  <a:lnTo>
                    <a:pt x="1107" y="383"/>
                  </a:lnTo>
                  <a:lnTo>
                    <a:pt x="1007" y="227"/>
                  </a:lnTo>
                  <a:lnTo>
                    <a:pt x="924" y="154"/>
                  </a:lnTo>
                  <a:lnTo>
                    <a:pt x="860" y="99"/>
                  </a:lnTo>
                  <a:lnTo>
                    <a:pt x="709" y="0"/>
                  </a:lnTo>
                  <a:lnTo>
                    <a:pt x="664" y="0"/>
                  </a:lnTo>
                  <a:lnTo>
                    <a:pt x="730" y="81"/>
                  </a:lnTo>
                  <a:lnTo>
                    <a:pt x="695" y="91"/>
                  </a:lnTo>
                  <a:lnTo>
                    <a:pt x="634" y="24"/>
                  </a:lnTo>
                  <a:lnTo>
                    <a:pt x="520" y="15"/>
                  </a:lnTo>
                  <a:lnTo>
                    <a:pt x="493" y="51"/>
                  </a:lnTo>
                  <a:lnTo>
                    <a:pt x="469" y="93"/>
                  </a:lnTo>
                  <a:lnTo>
                    <a:pt x="436" y="153"/>
                  </a:lnTo>
                  <a:lnTo>
                    <a:pt x="430" y="189"/>
                  </a:lnTo>
                  <a:lnTo>
                    <a:pt x="706" y="186"/>
                  </a:lnTo>
                  <a:lnTo>
                    <a:pt x="712" y="234"/>
                  </a:lnTo>
                  <a:lnTo>
                    <a:pt x="628" y="291"/>
                  </a:lnTo>
                  <a:lnTo>
                    <a:pt x="634" y="342"/>
                  </a:lnTo>
                  <a:lnTo>
                    <a:pt x="574" y="399"/>
                  </a:lnTo>
                  <a:lnTo>
                    <a:pt x="565" y="363"/>
                  </a:lnTo>
                  <a:lnTo>
                    <a:pt x="505" y="366"/>
                  </a:lnTo>
                  <a:cubicBezTo>
                    <a:pt x="481" y="359"/>
                    <a:pt x="448" y="339"/>
                    <a:pt x="423" y="318"/>
                  </a:cubicBezTo>
                  <a:lnTo>
                    <a:pt x="355" y="243"/>
                  </a:lnTo>
                  <a:lnTo>
                    <a:pt x="283" y="234"/>
                  </a:lnTo>
                  <a:lnTo>
                    <a:pt x="287" y="318"/>
                  </a:ln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8" name="Freeform 19"/>
            <p:cNvSpPr>
              <a:spLocks/>
            </p:cNvSpPr>
            <p:nvPr userDrawn="1"/>
          </p:nvSpPr>
          <p:spPr bwMode="ltGray">
            <a:xfrm>
              <a:off x="4408" y="1097"/>
              <a:ext cx="209" cy="188"/>
            </a:xfrm>
            <a:custGeom>
              <a:avLst/>
              <a:gdLst>
                <a:gd name="T0" fmla="*/ 16 w 233"/>
                <a:gd name="T1" fmla="*/ 158 h 210"/>
                <a:gd name="T2" fmla="*/ 0 w 233"/>
                <a:gd name="T3" fmla="*/ 180 h 210"/>
                <a:gd name="T4" fmla="*/ 70 w 233"/>
                <a:gd name="T5" fmla="*/ 188 h 210"/>
                <a:gd name="T6" fmla="*/ 118 w 233"/>
                <a:gd name="T7" fmla="*/ 183 h 210"/>
                <a:gd name="T8" fmla="*/ 132 w 233"/>
                <a:gd name="T9" fmla="*/ 164 h 210"/>
                <a:gd name="T10" fmla="*/ 137 w 233"/>
                <a:gd name="T11" fmla="*/ 99 h 210"/>
                <a:gd name="T12" fmla="*/ 209 w 233"/>
                <a:gd name="T13" fmla="*/ 73 h 210"/>
                <a:gd name="T14" fmla="*/ 143 w 233"/>
                <a:gd name="T15" fmla="*/ 0 h 210"/>
                <a:gd name="T16" fmla="*/ 148 w 233"/>
                <a:gd name="T17" fmla="*/ 43 h 210"/>
                <a:gd name="T18" fmla="*/ 110 w 233"/>
                <a:gd name="T19" fmla="*/ 51 h 210"/>
                <a:gd name="T20" fmla="*/ 105 w 233"/>
                <a:gd name="T21" fmla="*/ 78 h 210"/>
                <a:gd name="T22" fmla="*/ 48 w 233"/>
                <a:gd name="T23" fmla="*/ 70 h 210"/>
                <a:gd name="T24" fmla="*/ 51 w 233"/>
                <a:gd name="T25" fmla="*/ 142 h 210"/>
                <a:gd name="T26" fmla="*/ 16 w 233"/>
                <a:gd name="T27" fmla="*/ 158 h 2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3"/>
                <a:gd name="T43" fmla="*/ 0 h 210"/>
                <a:gd name="T44" fmla="*/ 233 w 233"/>
                <a:gd name="T45" fmla="*/ 210 h 2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3" h="210">
                  <a:moveTo>
                    <a:pt x="18" y="177"/>
                  </a:moveTo>
                  <a:lnTo>
                    <a:pt x="0" y="201"/>
                  </a:lnTo>
                  <a:lnTo>
                    <a:pt x="78" y="210"/>
                  </a:lnTo>
                  <a:lnTo>
                    <a:pt x="132" y="204"/>
                  </a:lnTo>
                  <a:lnTo>
                    <a:pt x="147" y="183"/>
                  </a:lnTo>
                  <a:lnTo>
                    <a:pt x="153" y="111"/>
                  </a:lnTo>
                  <a:lnTo>
                    <a:pt x="233" y="82"/>
                  </a:lnTo>
                  <a:lnTo>
                    <a:pt x="159" y="0"/>
                  </a:lnTo>
                  <a:lnTo>
                    <a:pt x="165" y="48"/>
                  </a:lnTo>
                  <a:lnTo>
                    <a:pt x="123" y="57"/>
                  </a:lnTo>
                  <a:lnTo>
                    <a:pt x="117" y="87"/>
                  </a:lnTo>
                  <a:cubicBezTo>
                    <a:pt x="78" y="99"/>
                    <a:pt x="61" y="65"/>
                    <a:pt x="54" y="78"/>
                  </a:cubicBezTo>
                  <a:lnTo>
                    <a:pt x="57" y="159"/>
                  </a:lnTo>
                  <a:lnTo>
                    <a:pt x="18" y="17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9" name="Freeform 20"/>
            <p:cNvSpPr>
              <a:spLocks/>
            </p:cNvSpPr>
            <p:nvPr userDrawn="1"/>
          </p:nvSpPr>
          <p:spPr bwMode="ltGray">
            <a:xfrm>
              <a:off x="4043" y="1045"/>
              <a:ext cx="451" cy="348"/>
            </a:xfrm>
            <a:custGeom>
              <a:avLst/>
              <a:gdLst>
                <a:gd name="T0" fmla="*/ 87 w 504"/>
                <a:gd name="T1" fmla="*/ 329 h 388"/>
                <a:gd name="T2" fmla="*/ 127 w 504"/>
                <a:gd name="T3" fmla="*/ 329 h 388"/>
                <a:gd name="T4" fmla="*/ 207 w 504"/>
                <a:gd name="T5" fmla="*/ 302 h 388"/>
                <a:gd name="T6" fmla="*/ 234 w 504"/>
                <a:gd name="T7" fmla="*/ 302 h 388"/>
                <a:gd name="T8" fmla="*/ 271 w 504"/>
                <a:gd name="T9" fmla="*/ 305 h 388"/>
                <a:gd name="T10" fmla="*/ 290 w 504"/>
                <a:gd name="T11" fmla="*/ 329 h 388"/>
                <a:gd name="T12" fmla="*/ 290 w 504"/>
                <a:gd name="T13" fmla="*/ 289 h 388"/>
                <a:gd name="T14" fmla="*/ 330 w 504"/>
                <a:gd name="T15" fmla="*/ 248 h 388"/>
                <a:gd name="T16" fmla="*/ 370 w 504"/>
                <a:gd name="T17" fmla="*/ 248 h 388"/>
                <a:gd name="T18" fmla="*/ 290 w 504"/>
                <a:gd name="T19" fmla="*/ 207 h 388"/>
                <a:gd name="T20" fmla="*/ 260 w 504"/>
                <a:gd name="T21" fmla="*/ 248 h 388"/>
                <a:gd name="T22" fmla="*/ 168 w 504"/>
                <a:gd name="T23" fmla="*/ 248 h 388"/>
                <a:gd name="T24" fmla="*/ 208 w 504"/>
                <a:gd name="T25" fmla="*/ 207 h 388"/>
                <a:gd name="T26" fmla="*/ 208 w 504"/>
                <a:gd name="T27" fmla="*/ 166 h 388"/>
                <a:gd name="T28" fmla="*/ 249 w 504"/>
                <a:gd name="T29" fmla="*/ 166 h 388"/>
                <a:gd name="T30" fmla="*/ 287 w 504"/>
                <a:gd name="T31" fmla="*/ 146 h 388"/>
                <a:gd name="T32" fmla="*/ 352 w 504"/>
                <a:gd name="T33" fmla="*/ 181 h 388"/>
                <a:gd name="T34" fmla="*/ 392 w 504"/>
                <a:gd name="T35" fmla="*/ 144 h 388"/>
                <a:gd name="T36" fmla="*/ 413 w 504"/>
                <a:gd name="T37" fmla="*/ 95 h 388"/>
                <a:gd name="T38" fmla="*/ 408 w 504"/>
                <a:gd name="T39" fmla="*/ 74 h 388"/>
                <a:gd name="T40" fmla="*/ 451 w 504"/>
                <a:gd name="T41" fmla="*/ 60 h 388"/>
                <a:gd name="T42" fmla="*/ 448 w 504"/>
                <a:gd name="T43" fmla="*/ 30 h 388"/>
                <a:gd name="T44" fmla="*/ 416 w 504"/>
                <a:gd name="T45" fmla="*/ 9 h 388"/>
                <a:gd name="T46" fmla="*/ 317 w 504"/>
                <a:gd name="T47" fmla="*/ 9 h 388"/>
                <a:gd name="T48" fmla="*/ 199 w 504"/>
                <a:gd name="T49" fmla="*/ 65 h 388"/>
                <a:gd name="T50" fmla="*/ 174 w 504"/>
                <a:gd name="T51" fmla="*/ 92 h 388"/>
                <a:gd name="T52" fmla="*/ 132 w 504"/>
                <a:gd name="T53" fmla="*/ 95 h 388"/>
                <a:gd name="T54" fmla="*/ 72 w 504"/>
                <a:gd name="T55" fmla="*/ 117 h 388"/>
                <a:gd name="T56" fmla="*/ 59 w 504"/>
                <a:gd name="T57" fmla="*/ 133 h 388"/>
                <a:gd name="T58" fmla="*/ 47 w 504"/>
                <a:gd name="T59" fmla="*/ 166 h 388"/>
                <a:gd name="T60" fmla="*/ 47 w 504"/>
                <a:gd name="T61" fmla="*/ 207 h 388"/>
                <a:gd name="T62" fmla="*/ 13 w 504"/>
                <a:gd name="T63" fmla="*/ 216 h 388"/>
                <a:gd name="T64" fmla="*/ 13 w 504"/>
                <a:gd name="T65" fmla="*/ 305 h 388"/>
                <a:gd name="T66" fmla="*/ 48 w 504"/>
                <a:gd name="T67" fmla="*/ 305 h 388"/>
                <a:gd name="T68" fmla="*/ 54 w 504"/>
                <a:gd name="T69" fmla="*/ 267 h 388"/>
                <a:gd name="T70" fmla="*/ 132 w 504"/>
                <a:gd name="T71" fmla="*/ 270 h 388"/>
                <a:gd name="T72" fmla="*/ 118 w 504"/>
                <a:gd name="T73" fmla="*/ 297 h 388"/>
                <a:gd name="T74" fmla="*/ 78 w 504"/>
                <a:gd name="T75" fmla="*/ 302 h 388"/>
                <a:gd name="T76" fmla="*/ 87 w 504"/>
                <a:gd name="T77" fmla="*/ 329 h 3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4"/>
                <a:gd name="T118" fmla="*/ 0 h 388"/>
                <a:gd name="T119" fmla="*/ 504 w 504"/>
                <a:gd name="T120" fmla="*/ 388 h 3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4" h="388">
                  <a:moveTo>
                    <a:pt x="97" y="367"/>
                  </a:moveTo>
                  <a:lnTo>
                    <a:pt x="142" y="367"/>
                  </a:lnTo>
                  <a:cubicBezTo>
                    <a:pt x="164" y="362"/>
                    <a:pt x="180" y="340"/>
                    <a:pt x="231" y="337"/>
                  </a:cubicBezTo>
                  <a:cubicBezTo>
                    <a:pt x="282" y="334"/>
                    <a:pt x="244" y="337"/>
                    <a:pt x="261" y="337"/>
                  </a:cubicBezTo>
                  <a:lnTo>
                    <a:pt x="303" y="340"/>
                  </a:lnTo>
                  <a:lnTo>
                    <a:pt x="324" y="367"/>
                  </a:lnTo>
                  <a:lnTo>
                    <a:pt x="324" y="322"/>
                  </a:lnTo>
                  <a:lnTo>
                    <a:pt x="369" y="276"/>
                  </a:lnTo>
                  <a:lnTo>
                    <a:pt x="414" y="276"/>
                  </a:lnTo>
                  <a:lnTo>
                    <a:pt x="324" y="231"/>
                  </a:lnTo>
                  <a:lnTo>
                    <a:pt x="291" y="277"/>
                  </a:lnTo>
                  <a:lnTo>
                    <a:pt x="188" y="276"/>
                  </a:lnTo>
                  <a:lnTo>
                    <a:pt x="233" y="231"/>
                  </a:lnTo>
                  <a:lnTo>
                    <a:pt x="233" y="185"/>
                  </a:lnTo>
                  <a:lnTo>
                    <a:pt x="278" y="185"/>
                  </a:lnTo>
                  <a:lnTo>
                    <a:pt x="321" y="163"/>
                  </a:lnTo>
                  <a:lnTo>
                    <a:pt x="393" y="202"/>
                  </a:lnTo>
                  <a:lnTo>
                    <a:pt x="438" y="160"/>
                  </a:lnTo>
                  <a:lnTo>
                    <a:pt x="462" y="106"/>
                  </a:lnTo>
                  <a:lnTo>
                    <a:pt x="456" y="82"/>
                  </a:lnTo>
                  <a:lnTo>
                    <a:pt x="504" y="67"/>
                  </a:lnTo>
                  <a:lnTo>
                    <a:pt x="501" y="34"/>
                  </a:lnTo>
                  <a:lnTo>
                    <a:pt x="465" y="10"/>
                  </a:lnTo>
                  <a:cubicBezTo>
                    <a:pt x="441" y="6"/>
                    <a:pt x="394" y="0"/>
                    <a:pt x="354" y="10"/>
                  </a:cubicBezTo>
                  <a:cubicBezTo>
                    <a:pt x="306" y="13"/>
                    <a:pt x="248" y="56"/>
                    <a:pt x="222" y="73"/>
                  </a:cubicBezTo>
                  <a:lnTo>
                    <a:pt x="195" y="103"/>
                  </a:lnTo>
                  <a:lnTo>
                    <a:pt x="147" y="106"/>
                  </a:lnTo>
                  <a:lnTo>
                    <a:pt x="81" y="130"/>
                  </a:lnTo>
                  <a:cubicBezTo>
                    <a:pt x="68" y="137"/>
                    <a:pt x="71" y="139"/>
                    <a:pt x="66" y="148"/>
                  </a:cubicBezTo>
                  <a:cubicBezTo>
                    <a:pt x="61" y="157"/>
                    <a:pt x="54" y="171"/>
                    <a:pt x="52" y="185"/>
                  </a:cubicBezTo>
                  <a:cubicBezTo>
                    <a:pt x="38" y="210"/>
                    <a:pt x="58" y="222"/>
                    <a:pt x="52" y="231"/>
                  </a:cubicBezTo>
                  <a:lnTo>
                    <a:pt x="15" y="241"/>
                  </a:lnTo>
                  <a:cubicBezTo>
                    <a:pt x="9" y="259"/>
                    <a:pt x="0" y="292"/>
                    <a:pt x="15" y="340"/>
                  </a:cubicBezTo>
                  <a:cubicBezTo>
                    <a:pt x="30" y="388"/>
                    <a:pt x="46" y="347"/>
                    <a:pt x="54" y="340"/>
                  </a:cubicBezTo>
                  <a:lnTo>
                    <a:pt x="60" y="298"/>
                  </a:lnTo>
                  <a:lnTo>
                    <a:pt x="147" y="301"/>
                  </a:lnTo>
                  <a:lnTo>
                    <a:pt x="132" y="331"/>
                  </a:lnTo>
                  <a:lnTo>
                    <a:pt x="87" y="337"/>
                  </a:lnTo>
                  <a:lnTo>
                    <a:pt x="97" y="36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0" name="Freeform 21"/>
            <p:cNvSpPr>
              <a:spLocks/>
            </p:cNvSpPr>
            <p:nvPr userDrawn="1"/>
          </p:nvSpPr>
          <p:spPr bwMode="ltGray">
            <a:xfrm>
              <a:off x="4118" y="960"/>
              <a:ext cx="174" cy="156"/>
            </a:xfrm>
            <a:custGeom>
              <a:avLst/>
              <a:gdLst>
                <a:gd name="T0" fmla="*/ 0 w 194"/>
                <a:gd name="T1" fmla="*/ 156 h 174"/>
                <a:gd name="T2" fmla="*/ 30 w 194"/>
                <a:gd name="T3" fmla="*/ 121 h 174"/>
                <a:gd name="T4" fmla="*/ 94 w 194"/>
                <a:gd name="T5" fmla="*/ 118 h 174"/>
                <a:gd name="T6" fmla="*/ 124 w 194"/>
                <a:gd name="T7" fmla="*/ 83 h 174"/>
                <a:gd name="T8" fmla="*/ 126 w 194"/>
                <a:gd name="T9" fmla="*/ 62 h 174"/>
                <a:gd name="T10" fmla="*/ 174 w 194"/>
                <a:gd name="T11" fmla="*/ 48 h 174"/>
                <a:gd name="T12" fmla="*/ 151 w 194"/>
                <a:gd name="T13" fmla="*/ 24 h 174"/>
                <a:gd name="T14" fmla="*/ 121 w 194"/>
                <a:gd name="T15" fmla="*/ 27 h 174"/>
                <a:gd name="T16" fmla="*/ 89 w 194"/>
                <a:gd name="T17" fmla="*/ 0 h 174"/>
                <a:gd name="T18" fmla="*/ 65 w 194"/>
                <a:gd name="T19" fmla="*/ 30 h 174"/>
                <a:gd name="T20" fmla="*/ 0 w 194"/>
                <a:gd name="T21" fmla="*/ 78 h 174"/>
                <a:gd name="T22" fmla="*/ 0 w 194"/>
                <a:gd name="T23" fmla="*/ 156 h 1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4"/>
                <a:gd name="T37" fmla="*/ 0 h 174"/>
                <a:gd name="T38" fmla="*/ 194 w 194"/>
                <a:gd name="T39" fmla="*/ 174 h 1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4" h="174">
                  <a:moveTo>
                    <a:pt x="0" y="174"/>
                  </a:moveTo>
                  <a:lnTo>
                    <a:pt x="33" y="135"/>
                  </a:lnTo>
                  <a:lnTo>
                    <a:pt x="105" y="132"/>
                  </a:lnTo>
                  <a:lnTo>
                    <a:pt x="138" y="93"/>
                  </a:lnTo>
                  <a:lnTo>
                    <a:pt x="141" y="69"/>
                  </a:lnTo>
                  <a:lnTo>
                    <a:pt x="194" y="54"/>
                  </a:lnTo>
                  <a:lnTo>
                    <a:pt x="168" y="27"/>
                  </a:lnTo>
                  <a:lnTo>
                    <a:pt x="135" y="30"/>
                  </a:lnTo>
                  <a:lnTo>
                    <a:pt x="99" y="0"/>
                  </a:lnTo>
                  <a:lnTo>
                    <a:pt x="72" y="33"/>
                  </a:lnTo>
                  <a:lnTo>
                    <a:pt x="0" y="87"/>
                  </a:lnTo>
                  <a:lnTo>
                    <a:pt x="0" y="174"/>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1" name="Freeform 22"/>
            <p:cNvSpPr>
              <a:spLocks/>
            </p:cNvSpPr>
            <p:nvPr userDrawn="1"/>
          </p:nvSpPr>
          <p:spPr bwMode="ltGray">
            <a:xfrm>
              <a:off x="2789" y="967"/>
              <a:ext cx="1460" cy="1790"/>
            </a:xfrm>
            <a:custGeom>
              <a:avLst/>
              <a:gdLst>
                <a:gd name="T0" fmla="*/ 950 w 1630"/>
                <a:gd name="T1" fmla="*/ 8 h 1996"/>
                <a:gd name="T2" fmla="*/ 777 w 1630"/>
                <a:gd name="T3" fmla="*/ 74 h 1996"/>
                <a:gd name="T4" fmla="*/ 500 w 1630"/>
                <a:gd name="T5" fmla="*/ 247 h 1996"/>
                <a:gd name="T6" fmla="*/ 238 w 1630"/>
                <a:gd name="T7" fmla="*/ 542 h 1996"/>
                <a:gd name="T8" fmla="*/ 99 w 1630"/>
                <a:gd name="T9" fmla="*/ 804 h 1996"/>
                <a:gd name="T10" fmla="*/ 9 w 1630"/>
                <a:gd name="T11" fmla="*/ 1140 h 1996"/>
                <a:gd name="T12" fmla="*/ 17 w 1630"/>
                <a:gd name="T13" fmla="*/ 1484 h 1996"/>
                <a:gd name="T14" fmla="*/ 65 w 1630"/>
                <a:gd name="T15" fmla="*/ 1602 h 1996"/>
                <a:gd name="T16" fmla="*/ 130 w 1630"/>
                <a:gd name="T17" fmla="*/ 1658 h 1996"/>
                <a:gd name="T18" fmla="*/ 170 w 1630"/>
                <a:gd name="T19" fmla="*/ 1790 h 1996"/>
                <a:gd name="T20" fmla="*/ 192 w 1630"/>
                <a:gd name="T21" fmla="*/ 1728 h 1996"/>
                <a:gd name="T22" fmla="*/ 224 w 1630"/>
                <a:gd name="T23" fmla="*/ 1631 h 1996"/>
                <a:gd name="T24" fmla="*/ 248 w 1630"/>
                <a:gd name="T25" fmla="*/ 1462 h 1996"/>
                <a:gd name="T26" fmla="*/ 339 w 1630"/>
                <a:gd name="T27" fmla="*/ 1368 h 1996"/>
                <a:gd name="T28" fmla="*/ 345 w 1630"/>
                <a:gd name="T29" fmla="*/ 1454 h 1996"/>
                <a:gd name="T30" fmla="*/ 353 w 1630"/>
                <a:gd name="T31" fmla="*/ 1521 h 1996"/>
                <a:gd name="T32" fmla="*/ 315 w 1630"/>
                <a:gd name="T33" fmla="*/ 1645 h 1996"/>
                <a:gd name="T34" fmla="*/ 425 w 1630"/>
                <a:gd name="T35" fmla="*/ 1443 h 1996"/>
                <a:gd name="T36" fmla="*/ 471 w 1630"/>
                <a:gd name="T37" fmla="*/ 1349 h 1996"/>
                <a:gd name="T38" fmla="*/ 675 w 1630"/>
                <a:gd name="T39" fmla="*/ 1351 h 1996"/>
                <a:gd name="T40" fmla="*/ 737 w 1630"/>
                <a:gd name="T41" fmla="*/ 1311 h 1996"/>
                <a:gd name="T42" fmla="*/ 716 w 1630"/>
                <a:gd name="T43" fmla="*/ 1389 h 1996"/>
                <a:gd name="T44" fmla="*/ 777 w 1630"/>
                <a:gd name="T45" fmla="*/ 1464 h 1996"/>
                <a:gd name="T46" fmla="*/ 826 w 1630"/>
                <a:gd name="T47" fmla="*/ 1311 h 1996"/>
                <a:gd name="T48" fmla="*/ 683 w 1630"/>
                <a:gd name="T49" fmla="*/ 1217 h 1996"/>
                <a:gd name="T50" fmla="*/ 584 w 1630"/>
                <a:gd name="T51" fmla="*/ 1155 h 1996"/>
                <a:gd name="T52" fmla="*/ 600 w 1630"/>
                <a:gd name="T53" fmla="*/ 1099 h 1996"/>
                <a:gd name="T54" fmla="*/ 689 w 1630"/>
                <a:gd name="T55" fmla="*/ 1058 h 1996"/>
                <a:gd name="T56" fmla="*/ 858 w 1630"/>
                <a:gd name="T57" fmla="*/ 991 h 1996"/>
                <a:gd name="T58" fmla="*/ 933 w 1630"/>
                <a:gd name="T59" fmla="*/ 1036 h 1996"/>
                <a:gd name="T60" fmla="*/ 1027 w 1630"/>
                <a:gd name="T61" fmla="*/ 1037 h 1996"/>
                <a:gd name="T62" fmla="*/ 1129 w 1630"/>
                <a:gd name="T63" fmla="*/ 1034 h 1996"/>
                <a:gd name="T64" fmla="*/ 1027 w 1630"/>
                <a:gd name="T65" fmla="*/ 1338 h 1996"/>
                <a:gd name="T66" fmla="*/ 1129 w 1630"/>
                <a:gd name="T67" fmla="*/ 1265 h 1996"/>
                <a:gd name="T68" fmla="*/ 1146 w 1630"/>
                <a:gd name="T69" fmla="*/ 1160 h 1996"/>
                <a:gd name="T70" fmla="*/ 1240 w 1630"/>
                <a:gd name="T71" fmla="*/ 1093 h 1996"/>
                <a:gd name="T72" fmla="*/ 1272 w 1630"/>
                <a:gd name="T73" fmla="*/ 1018 h 1996"/>
                <a:gd name="T74" fmla="*/ 1390 w 1630"/>
                <a:gd name="T75" fmla="*/ 1004 h 1996"/>
                <a:gd name="T76" fmla="*/ 1449 w 1630"/>
                <a:gd name="T77" fmla="*/ 934 h 1996"/>
                <a:gd name="T78" fmla="*/ 1393 w 1630"/>
                <a:gd name="T79" fmla="*/ 929 h 1996"/>
                <a:gd name="T80" fmla="*/ 1328 w 1630"/>
                <a:gd name="T81" fmla="*/ 859 h 1996"/>
                <a:gd name="T82" fmla="*/ 1191 w 1630"/>
                <a:gd name="T83" fmla="*/ 797 h 1996"/>
                <a:gd name="T84" fmla="*/ 1054 w 1630"/>
                <a:gd name="T85" fmla="*/ 819 h 1996"/>
                <a:gd name="T86" fmla="*/ 925 w 1630"/>
                <a:gd name="T87" fmla="*/ 671 h 1996"/>
                <a:gd name="T88" fmla="*/ 869 w 1630"/>
                <a:gd name="T89" fmla="*/ 649 h 1996"/>
                <a:gd name="T90" fmla="*/ 931 w 1630"/>
                <a:gd name="T91" fmla="*/ 606 h 1996"/>
                <a:gd name="T92" fmla="*/ 877 w 1630"/>
                <a:gd name="T93" fmla="*/ 566 h 1996"/>
                <a:gd name="T94" fmla="*/ 818 w 1630"/>
                <a:gd name="T95" fmla="*/ 531 h 1996"/>
                <a:gd name="T96" fmla="*/ 771 w 1630"/>
                <a:gd name="T97" fmla="*/ 466 h 1996"/>
                <a:gd name="T98" fmla="*/ 777 w 1630"/>
                <a:gd name="T99" fmla="*/ 399 h 1996"/>
                <a:gd name="T100" fmla="*/ 890 w 1630"/>
                <a:gd name="T101" fmla="*/ 431 h 1996"/>
                <a:gd name="T102" fmla="*/ 818 w 1630"/>
                <a:gd name="T103" fmla="*/ 391 h 1996"/>
                <a:gd name="T104" fmla="*/ 823 w 1630"/>
                <a:gd name="T105" fmla="*/ 351 h 1996"/>
                <a:gd name="T106" fmla="*/ 925 w 1630"/>
                <a:gd name="T107" fmla="*/ 300 h 1996"/>
                <a:gd name="T108" fmla="*/ 939 w 1630"/>
                <a:gd name="T109" fmla="*/ 248 h 1996"/>
                <a:gd name="T110" fmla="*/ 1011 w 1630"/>
                <a:gd name="T111" fmla="*/ 222 h 1996"/>
                <a:gd name="T112" fmla="*/ 1052 w 1630"/>
                <a:gd name="T113" fmla="*/ 122 h 1996"/>
                <a:gd name="T114" fmla="*/ 1057 w 1630"/>
                <a:gd name="T115" fmla="*/ 12 h 199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30"/>
                <a:gd name="T175" fmla="*/ 0 h 1996"/>
                <a:gd name="T176" fmla="*/ 1630 w 1630"/>
                <a:gd name="T177" fmla="*/ 1996 h 199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30" h="1996">
                  <a:moveTo>
                    <a:pt x="1125" y="0"/>
                  </a:moveTo>
                  <a:lnTo>
                    <a:pt x="1061" y="9"/>
                  </a:lnTo>
                  <a:lnTo>
                    <a:pt x="952" y="52"/>
                  </a:lnTo>
                  <a:lnTo>
                    <a:pt x="868" y="82"/>
                  </a:lnTo>
                  <a:lnTo>
                    <a:pt x="768" y="137"/>
                  </a:lnTo>
                  <a:lnTo>
                    <a:pt x="558" y="275"/>
                  </a:lnTo>
                  <a:lnTo>
                    <a:pt x="403" y="430"/>
                  </a:lnTo>
                  <a:lnTo>
                    <a:pt x="266" y="604"/>
                  </a:lnTo>
                  <a:cubicBezTo>
                    <a:pt x="226" y="660"/>
                    <a:pt x="189" y="720"/>
                    <a:pt x="163" y="769"/>
                  </a:cubicBezTo>
                  <a:cubicBezTo>
                    <a:pt x="135" y="828"/>
                    <a:pt x="129" y="844"/>
                    <a:pt x="110" y="896"/>
                  </a:cubicBezTo>
                  <a:lnTo>
                    <a:pt x="46" y="1079"/>
                  </a:lnTo>
                  <a:lnTo>
                    <a:pt x="10" y="1271"/>
                  </a:lnTo>
                  <a:lnTo>
                    <a:pt x="0" y="1445"/>
                  </a:lnTo>
                  <a:lnTo>
                    <a:pt x="19" y="1655"/>
                  </a:lnTo>
                  <a:lnTo>
                    <a:pt x="58" y="1735"/>
                  </a:lnTo>
                  <a:lnTo>
                    <a:pt x="73" y="1786"/>
                  </a:lnTo>
                  <a:lnTo>
                    <a:pt x="103" y="1777"/>
                  </a:lnTo>
                  <a:lnTo>
                    <a:pt x="145" y="1849"/>
                  </a:lnTo>
                  <a:lnTo>
                    <a:pt x="157" y="1957"/>
                  </a:lnTo>
                  <a:lnTo>
                    <a:pt x="190" y="1996"/>
                  </a:lnTo>
                  <a:lnTo>
                    <a:pt x="247" y="1993"/>
                  </a:lnTo>
                  <a:lnTo>
                    <a:pt x="214" y="1927"/>
                  </a:lnTo>
                  <a:lnTo>
                    <a:pt x="199" y="1834"/>
                  </a:lnTo>
                  <a:lnTo>
                    <a:pt x="250" y="1819"/>
                  </a:lnTo>
                  <a:lnTo>
                    <a:pt x="253" y="1705"/>
                  </a:lnTo>
                  <a:lnTo>
                    <a:pt x="277" y="1630"/>
                  </a:lnTo>
                  <a:lnTo>
                    <a:pt x="286" y="1591"/>
                  </a:lnTo>
                  <a:lnTo>
                    <a:pt x="379" y="1525"/>
                  </a:lnTo>
                  <a:lnTo>
                    <a:pt x="325" y="1627"/>
                  </a:lnTo>
                  <a:lnTo>
                    <a:pt x="385" y="1621"/>
                  </a:lnTo>
                  <a:lnTo>
                    <a:pt x="358" y="1666"/>
                  </a:lnTo>
                  <a:cubicBezTo>
                    <a:pt x="359" y="1678"/>
                    <a:pt x="395" y="1678"/>
                    <a:pt x="394" y="1696"/>
                  </a:cubicBezTo>
                  <a:cubicBezTo>
                    <a:pt x="393" y="1714"/>
                    <a:pt x="359" y="1754"/>
                    <a:pt x="352" y="1777"/>
                  </a:cubicBezTo>
                  <a:cubicBezTo>
                    <a:pt x="345" y="1800"/>
                    <a:pt x="330" y="1841"/>
                    <a:pt x="352" y="1834"/>
                  </a:cubicBezTo>
                  <a:cubicBezTo>
                    <a:pt x="374" y="1827"/>
                    <a:pt x="464" y="1769"/>
                    <a:pt x="484" y="1732"/>
                  </a:cubicBezTo>
                  <a:lnTo>
                    <a:pt x="475" y="1609"/>
                  </a:lnTo>
                  <a:lnTo>
                    <a:pt x="517" y="1558"/>
                  </a:lnTo>
                  <a:lnTo>
                    <a:pt x="526" y="1504"/>
                  </a:lnTo>
                  <a:lnTo>
                    <a:pt x="568" y="1570"/>
                  </a:lnTo>
                  <a:lnTo>
                    <a:pt x="754" y="1507"/>
                  </a:lnTo>
                  <a:lnTo>
                    <a:pt x="748" y="1438"/>
                  </a:lnTo>
                  <a:lnTo>
                    <a:pt x="823" y="1462"/>
                  </a:lnTo>
                  <a:lnTo>
                    <a:pt x="844" y="1513"/>
                  </a:lnTo>
                  <a:lnTo>
                    <a:pt x="799" y="1549"/>
                  </a:lnTo>
                  <a:cubicBezTo>
                    <a:pt x="793" y="1567"/>
                    <a:pt x="793" y="1585"/>
                    <a:pt x="808" y="1624"/>
                  </a:cubicBezTo>
                  <a:cubicBezTo>
                    <a:pt x="823" y="1663"/>
                    <a:pt x="859" y="1649"/>
                    <a:pt x="868" y="1633"/>
                  </a:cubicBezTo>
                  <a:lnTo>
                    <a:pt x="865" y="1528"/>
                  </a:lnTo>
                  <a:lnTo>
                    <a:pt x="922" y="1462"/>
                  </a:lnTo>
                  <a:lnTo>
                    <a:pt x="826" y="1417"/>
                  </a:lnTo>
                  <a:lnTo>
                    <a:pt x="763" y="1357"/>
                  </a:lnTo>
                  <a:lnTo>
                    <a:pt x="742" y="1300"/>
                  </a:lnTo>
                  <a:lnTo>
                    <a:pt x="652" y="1288"/>
                  </a:lnTo>
                  <a:lnTo>
                    <a:pt x="664" y="1255"/>
                  </a:lnTo>
                  <a:lnTo>
                    <a:pt x="670" y="1225"/>
                  </a:lnTo>
                  <a:lnTo>
                    <a:pt x="733" y="1222"/>
                  </a:lnTo>
                  <a:lnTo>
                    <a:pt x="769" y="1180"/>
                  </a:lnTo>
                  <a:lnTo>
                    <a:pt x="835" y="1090"/>
                  </a:lnTo>
                  <a:lnTo>
                    <a:pt x="958" y="1105"/>
                  </a:lnTo>
                  <a:lnTo>
                    <a:pt x="991" y="1153"/>
                  </a:lnTo>
                  <a:lnTo>
                    <a:pt x="1042" y="1155"/>
                  </a:lnTo>
                  <a:lnTo>
                    <a:pt x="1105" y="1090"/>
                  </a:lnTo>
                  <a:lnTo>
                    <a:pt x="1147" y="1156"/>
                  </a:lnTo>
                  <a:lnTo>
                    <a:pt x="1216" y="1132"/>
                  </a:lnTo>
                  <a:lnTo>
                    <a:pt x="1261" y="1153"/>
                  </a:lnTo>
                  <a:lnTo>
                    <a:pt x="1147" y="1360"/>
                  </a:lnTo>
                  <a:lnTo>
                    <a:pt x="1147" y="1492"/>
                  </a:lnTo>
                  <a:lnTo>
                    <a:pt x="1189" y="1492"/>
                  </a:lnTo>
                  <a:lnTo>
                    <a:pt x="1261" y="1411"/>
                  </a:lnTo>
                  <a:lnTo>
                    <a:pt x="1258" y="1327"/>
                  </a:lnTo>
                  <a:lnTo>
                    <a:pt x="1279" y="1294"/>
                  </a:lnTo>
                  <a:lnTo>
                    <a:pt x="1294" y="1243"/>
                  </a:lnTo>
                  <a:lnTo>
                    <a:pt x="1384" y="1219"/>
                  </a:lnTo>
                  <a:lnTo>
                    <a:pt x="1372" y="1162"/>
                  </a:lnTo>
                  <a:lnTo>
                    <a:pt x="1420" y="1135"/>
                  </a:lnTo>
                  <a:lnTo>
                    <a:pt x="1459" y="1117"/>
                  </a:lnTo>
                  <a:lnTo>
                    <a:pt x="1552" y="1120"/>
                  </a:lnTo>
                  <a:lnTo>
                    <a:pt x="1591" y="1063"/>
                  </a:lnTo>
                  <a:lnTo>
                    <a:pt x="1618" y="1042"/>
                  </a:lnTo>
                  <a:lnTo>
                    <a:pt x="1630" y="1024"/>
                  </a:lnTo>
                  <a:lnTo>
                    <a:pt x="1555" y="1036"/>
                  </a:lnTo>
                  <a:lnTo>
                    <a:pt x="1555" y="985"/>
                  </a:lnTo>
                  <a:lnTo>
                    <a:pt x="1483" y="958"/>
                  </a:lnTo>
                  <a:lnTo>
                    <a:pt x="1459" y="985"/>
                  </a:lnTo>
                  <a:lnTo>
                    <a:pt x="1330" y="889"/>
                  </a:lnTo>
                  <a:lnTo>
                    <a:pt x="1276" y="931"/>
                  </a:lnTo>
                  <a:lnTo>
                    <a:pt x="1177" y="913"/>
                  </a:lnTo>
                  <a:lnTo>
                    <a:pt x="1186" y="841"/>
                  </a:lnTo>
                  <a:lnTo>
                    <a:pt x="1033" y="748"/>
                  </a:lnTo>
                  <a:lnTo>
                    <a:pt x="970" y="763"/>
                  </a:lnTo>
                  <a:lnTo>
                    <a:pt x="970" y="724"/>
                  </a:lnTo>
                  <a:lnTo>
                    <a:pt x="1003" y="685"/>
                  </a:lnTo>
                  <a:lnTo>
                    <a:pt x="1039" y="676"/>
                  </a:lnTo>
                  <a:lnTo>
                    <a:pt x="1006" y="619"/>
                  </a:lnTo>
                  <a:lnTo>
                    <a:pt x="979" y="631"/>
                  </a:lnTo>
                  <a:lnTo>
                    <a:pt x="979" y="574"/>
                  </a:lnTo>
                  <a:lnTo>
                    <a:pt x="913" y="592"/>
                  </a:lnTo>
                  <a:lnTo>
                    <a:pt x="904" y="514"/>
                  </a:lnTo>
                  <a:lnTo>
                    <a:pt x="861" y="520"/>
                  </a:lnTo>
                  <a:lnTo>
                    <a:pt x="816" y="430"/>
                  </a:lnTo>
                  <a:lnTo>
                    <a:pt x="868" y="445"/>
                  </a:lnTo>
                  <a:lnTo>
                    <a:pt x="910" y="484"/>
                  </a:lnTo>
                  <a:lnTo>
                    <a:pt x="994" y="481"/>
                  </a:lnTo>
                  <a:lnTo>
                    <a:pt x="967" y="433"/>
                  </a:lnTo>
                  <a:lnTo>
                    <a:pt x="913" y="436"/>
                  </a:lnTo>
                  <a:lnTo>
                    <a:pt x="877" y="400"/>
                  </a:lnTo>
                  <a:lnTo>
                    <a:pt x="919" y="391"/>
                  </a:lnTo>
                  <a:lnTo>
                    <a:pt x="970" y="397"/>
                  </a:lnTo>
                  <a:lnTo>
                    <a:pt x="1033" y="334"/>
                  </a:lnTo>
                  <a:lnTo>
                    <a:pt x="1000" y="289"/>
                  </a:lnTo>
                  <a:lnTo>
                    <a:pt x="1048" y="277"/>
                  </a:lnTo>
                  <a:lnTo>
                    <a:pt x="1144" y="283"/>
                  </a:lnTo>
                  <a:lnTo>
                    <a:pt x="1129" y="247"/>
                  </a:lnTo>
                  <a:lnTo>
                    <a:pt x="1171" y="205"/>
                  </a:lnTo>
                  <a:lnTo>
                    <a:pt x="1174" y="136"/>
                  </a:lnTo>
                  <a:lnTo>
                    <a:pt x="1222" y="46"/>
                  </a:lnTo>
                  <a:lnTo>
                    <a:pt x="1180" y="13"/>
                  </a:lnTo>
                  <a:lnTo>
                    <a:pt x="1125"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2" name="Freeform 23"/>
            <p:cNvSpPr>
              <a:spLocks/>
            </p:cNvSpPr>
            <p:nvPr userDrawn="1"/>
          </p:nvSpPr>
          <p:spPr bwMode="ltGray">
            <a:xfrm>
              <a:off x="3747" y="3265"/>
              <a:ext cx="399" cy="296"/>
            </a:xfrm>
            <a:custGeom>
              <a:avLst/>
              <a:gdLst>
                <a:gd name="T0" fmla="*/ 0 w 446"/>
                <a:gd name="T1" fmla="*/ 145 h 329"/>
                <a:gd name="T2" fmla="*/ 0 w 446"/>
                <a:gd name="T3" fmla="*/ 231 h 329"/>
                <a:gd name="T4" fmla="*/ 98 w 446"/>
                <a:gd name="T5" fmla="*/ 265 h 329"/>
                <a:gd name="T6" fmla="*/ 164 w 446"/>
                <a:gd name="T7" fmla="*/ 277 h 329"/>
                <a:gd name="T8" fmla="*/ 215 w 446"/>
                <a:gd name="T9" fmla="*/ 285 h 329"/>
                <a:gd name="T10" fmla="*/ 285 w 446"/>
                <a:gd name="T11" fmla="*/ 293 h 329"/>
                <a:gd name="T12" fmla="*/ 371 w 446"/>
                <a:gd name="T13" fmla="*/ 291 h 329"/>
                <a:gd name="T14" fmla="*/ 383 w 446"/>
                <a:gd name="T15" fmla="*/ 265 h 329"/>
                <a:gd name="T16" fmla="*/ 343 w 446"/>
                <a:gd name="T17" fmla="*/ 224 h 329"/>
                <a:gd name="T18" fmla="*/ 343 w 446"/>
                <a:gd name="T19" fmla="*/ 183 h 329"/>
                <a:gd name="T20" fmla="*/ 277 w 446"/>
                <a:gd name="T21" fmla="*/ 143 h 329"/>
                <a:gd name="T22" fmla="*/ 283 w 446"/>
                <a:gd name="T23" fmla="*/ 81 h 329"/>
                <a:gd name="T24" fmla="*/ 229 w 446"/>
                <a:gd name="T25" fmla="*/ 51 h 329"/>
                <a:gd name="T26" fmla="*/ 221 w 446"/>
                <a:gd name="T27" fmla="*/ 102 h 329"/>
                <a:gd name="T28" fmla="*/ 183 w 446"/>
                <a:gd name="T29" fmla="*/ 75 h 329"/>
                <a:gd name="T30" fmla="*/ 151 w 446"/>
                <a:gd name="T31" fmla="*/ 89 h 329"/>
                <a:gd name="T32" fmla="*/ 161 w 446"/>
                <a:gd name="T33" fmla="*/ 43 h 329"/>
                <a:gd name="T34" fmla="*/ 100 w 446"/>
                <a:gd name="T35" fmla="*/ 32 h 329"/>
                <a:gd name="T36" fmla="*/ 98 w 446"/>
                <a:gd name="T37" fmla="*/ 102 h 329"/>
                <a:gd name="T38" fmla="*/ 129 w 446"/>
                <a:gd name="T39" fmla="*/ 167 h 329"/>
                <a:gd name="T40" fmla="*/ 67 w 446"/>
                <a:gd name="T41" fmla="*/ 175 h 329"/>
                <a:gd name="T42" fmla="*/ 32 w 446"/>
                <a:gd name="T43" fmla="*/ 145 h 329"/>
                <a:gd name="T44" fmla="*/ 0 w 446"/>
                <a:gd name="T45" fmla="*/ 145 h 3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6"/>
                <a:gd name="T70" fmla="*/ 0 h 329"/>
                <a:gd name="T71" fmla="*/ 446 w 446"/>
                <a:gd name="T72" fmla="*/ 329 h 3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6" h="329">
                  <a:moveTo>
                    <a:pt x="0" y="162"/>
                  </a:moveTo>
                  <a:lnTo>
                    <a:pt x="0" y="258"/>
                  </a:lnTo>
                  <a:lnTo>
                    <a:pt x="109" y="295"/>
                  </a:lnTo>
                  <a:lnTo>
                    <a:pt x="183" y="309"/>
                  </a:lnTo>
                  <a:lnTo>
                    <a:pt x="240" y="318"/>
                  </a:lnTo>
                  <a:lnTo>
                    <a:pt x="318" y="327"/>
                  </a:lnTo>
                  <a:lnTo>
                    <a:pt x="414" y="324"/>
                  </a:lnTo>
                  <a:cubicBezTo>
                    <a:pt x="432" y="319"/>
                    <a:pt x="446" y="329"/>
                    <a:pt x="427" y="295"/>
                  </a:cubicBezTo>
                  <a:cubicBezTo>
                    <a:pt x="408" y="261"/>
                    <a:pt x="389" y="265"/>
                    <a:pt x="382" y="250"/>
                  </a:cubicBezTo>
                  <a:lnTo>
                    <a:pt x="382" y="204"/>
                  </a:lnTo>
                  <a:lnTo>
                    <a:pt x="309" y="159"/>
                  </a:lnTo>
                  <a:cubicBezTo>
                    <a:pt x="298" y="140"/>
                    <a:pt x="333" y="144"/>
                    <a:pt x="315" y="90"/>
                  </a:cubicBezTo>
                  <a:cubicBezTo>
                    <a:pt x="297" y="36"/>
                    <a:pt x="266" y="53"/>
                    <a:pt x="255" y="57"/>
                  </a:cubicBezTo>
                  <a:lnTo>
                    <a:pt x="246" y="114"/>
                  </a:lnTo>
                  <a:lnTo>
                    <a:pt x="204" y="84"/>
                  </a:lnTo>
                  <a:lnTo>
                    <a:pt x="168" y="99"/>
                  </a:lnTo>
                  <a:lnTo>
                    <a:pt x="180" y="48"/>
                  </a:lnTo>
                  <a:cubicBezTo>
                    <a:pt x="171" y="38"/>
                    <a:pt x="135" y="0"/>
                    <a:pt x="111" y="36"/>
                  </a:cubicBezTo>
                  <a:cubicBezTo>
                    <a:pt x="87" y="72"/>
                    <a:pt x="104" y="89"/>
                    <a:pt x="109" y="114"/>
                  </a:cubicBezTo>
                  <a:lnTo>
                    <a:pt x="144" y="186"/>
                  </a:lnTo>
                  <a:lnTo>
                    <a:pt x="75" y="195"/>
                  </a:lnTo>
                  <a:lnTo>
                    <a:pt x="36" y="162"/>
                  </a:lnTo>
                  <a:lnTo>
                    <a:pt x="0" y="162"/>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3" name="Freeform 24"/>
            <p:cNvSpPr>
              <a:spLocks/>
            </p:cNvSpPr>
            <p:nvPr userDrawn="1"/>
          </p:nvSpPr>
          <p:spPr bwMode="ltGray">
            <a:xfrm>
              <a:off x="3653" y="3182"/>
              <a:ext cx="395" cy="131"/>
            </a:xfrm>
            <a:custGeom>
              <a:avLst/>
              <a:gdLst>
                <a:gd name="T0" fmla="*/ 5 w 441"/>
                <a:gd name="T1" fmla="*/ 70 h 146"/>
                <a:gd name="T2" fmla="*/ 54 w 441"/>
                <a:gd name="T3" fmla="*/ 127 h 146"/>
                <a:gd name="T4" fmla="*/ 151 w 441"/>
                <a:gd name="T5" fmla="*/ 99 h 146"/>
                <a:gd name="T6" fmla="*/ 193 w 441"/>
                <a:gd name="T7" fmla="*/ 59 h 146"/>
                <a:gd name="T8" fmla="*/ 233 w 441"/>
                <a:gd name="T9" fmla="*/ 99 h 146"/>
                <a:gd name="T10" fmla="*/ 271 w 441"/>
                <a:gd name="T11" fmla="*/ 89 h 146"/>
                <a:gd name="T12" fmla="*/ 314 w 441"/>
                <a:gd name="T13" fmla="*/ 99 h 146"/>
                <a:gd name="T14" fmla="*/ 314 w 441"/>
                <a:gd name="T15" fmla="*/ 57 h 146"/>
                <a:gd name="T16" fmla="*/ 344 w 441"/>
                <a:gd name="T17" fmla="*/ 27 h 146"/>
                <a:gd name="T18" fmla="*/ 360 w 441"/>
                <a:gd name="T19" fmla="*/ 54 h 146"/>
                <a:gd name="T20" fmla="*/ 384 w 441"/>
                <a:gd name="T21" fmla="*/ 16 h 146"/>
                <a:gd name="T22" fmla="*/ 339 w 441"/>
                <a:gd name="T23" fmla="*/ 0 h 146"/>
                <a:gd name="T24" fmla="*/ 273 w 441"/>
                <a:gd name="T25" fmla="*/ 57 h 146"/>
                <a:gd name="T26" fmla="*/ 212 w 441"/>
                <a:gd name="T27" fmla="*/ 11 h 146"/>
                <a:gd name="T28" fmla="*/ 172 w 441"/>
                <a:gd name="T29" fmla="*/ 48 h 146"/>
                <a:gd name="T30" fmla="*/ 129 w 441"/>
                <a:gd name="T31" fmla="*/ 67 h 146"/>
                <a:gd name="T32" fmla="*/ 116 w 441"/>
                <a:gd name="T33" fmla="*/ 75 h 146"/>
                <a:gd name="T34" fmla="*/ 97 w 441"/>
                <a:gd name="T35" fmla="*/ 70 h 146"/>
                <a:gd name="T36" fmla="*/ 54 w 441"/>
                <a:gd name="T37" fmla="*/ 48 h 146"/>
                <a:gd name="T38" fmla="*/ 5 w 441"/>
                <a:gd name="T39" fmla="*/ 70 h 14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1"/>
                <a:gd name="T61" fmla="*/ 0 h 146"/>
                <a:gd name="T62" fmla="*/ 441 w 441"/>
                <a:gd name="T63" fmla="*/ 146 h 14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1" h="146">
                  <a:moveTo>
                    <a:pt x="6" y="78"/>
                  </a:moveTo>
                  <a:cubicBezTo>
                    <a:pt x="0" y="90"/>
                    <a:pt x="33" y="136"/>
                    <a:pt x="60" y="141"/>
                  </a:cubicBezTo>
                  <a:cubicBezTo>
                    <a:pt x="87" y="146"/>
                    <a:pt x="143" y="123"/>
                    <a:pt x="169" y="110"/>
                  </a:cubicBezTo>
                  <a:lnTo>
                    <a:pt x="216" y="66"/>
                  </a:lnTo>
                  <a:lnTo>
                    <a:pt x="260" y="110"/>
                  </a:lnTo>
                  <a:lnTo>
                    <a:pt x="303" y="99"/>
                  </a:lnTo>
                  <a:lnTo>
                    <a:pt x="351" y="110"/>
                  </a:lnTo>
                  <a:lnTo>
                    <a:pt x="351" y="64"/>
                  </a:lnTo>
                  <a:lnTo>
                    <a:pt x="384" y="30"/>
                  </a:lnTo>
                  <a:cubicBezTo>
                    <a:pt x="392" y="29"/>
                    <a:pt x="363" y="66"/>
                    <a:pt x="402" y="60"/>
                  </a:cubicBezTo>
                  <a:cubicBezTo>
                    <a:pt x="441" y="54"/>
                    <a:pt x="433" y="28"/>
                    <a:pt x="429" y="18"/>
                  </a:cubicBezTo>
                  <a:lnTo>
                    <a:pt x="378" y="0"/>
                  </a:lnTo>
                  <a:lnTo>
                    <a:pt x="305" y="64"/>
                  </a:lnTo>
                  <a:lnTo>
                    <a:pt x="237" y="12"/>
                  </a:lnTo>
                  <a:lnTo>
                    <a:pt x="192" y="54"/>
                  </a:lnTo>
                  <a:lnTo>
                    <a:pt x="144" y="75"/>
                  </a:lnTo>
                  <a:lnTo>
                    <a:pt x="129" y="84"/>
                  </a:lnTo>
                  <a:lnTo>
                    <a:pt x="108" y="78"/>
                  </a:lnTo>
                  <a:cubicBezTo>
                    <a:pt x="97" y="73"/>
                    <a:pt x="99" y="60"/>
                    <a:pt x="60" y="54"/>
                  </a:cubicBezTo>
                  <a:cubicBezTo>
                    <a:pt x="21" y="48"/>
                    <a:pt x="17" y="73"/>
                    <a:pt x="6" y="78"/>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4" name="Freeform 25"/>
            <p:cNvSpPr>
              <a:spLocks/>
            </p:cNvSpPr>
            <p:nvPr userDrawn="1"/>
          </p:nvSpPr>
          <p:spPr bwMode="ltGray">
            <a:xfrm>
              <a:off x="2944" y="2778"/>
              <a:ext cx="134" cy="178"/>
            </a:xfrm>
            <a:custGeom>
              <a:avLst/>
              <a:gdLst>
                <a:gd name="T0" fmla="*/ 0 w 150"/>
                <a:gd name="T1" fmla="*/ 0 h 198"/>
                <a:gd name="T2" fmla="*/ 13 w 150"/>
                <a:gd name="T3" fmla="*/ 57 h 198"/>
                <a:gd name="T4" fmla="*/ 40 w 150"/>
                <a:gd name="T5" fmla="*/ 108 h 198"/>
                <a:gd name="T6" fmla="*/ 80 w 150"/>
                <a:gd name="T7" fmla="*/ 167 h 198"/>
                <a:gd name="T8" fmla="*/ 110 w 150"/>
                <a:gd name="T9" fmla="*/ 178 h 198"/>
                <a:gd name="T10" fmla="*/ 134 w 150"/>
                <a:gd name="T11" fmla="*/ 146 h 198"/>
                <a:gd name="T12" fmla="*/ 102 w 150"/>
                <a:gd name="T13" fmla="*/ 146 h 198"/>
                <a:gd name="T14" fmla="*/ 99 w 150"/>
                <a:gd name="T15" fmla="*/ 92 h 198"/>
                <a:gd name="T16" fmla="*/ 70 w 150"/>
                <a:gd name="T17" fmla="*/ 76 h 198"/>
                <a:gd name="T18" fmla="*/ 88 w 150"/>
                <a:gd name="T19" fmla="*/ 19 h 198"/>
                <a:gd name="T20" fmla="*/ 43 w 150"/>
                <a:gd name="T21" fmla="*/ 32 h 198"/>
                <a:gd name="T22" fmla="*/ 0 w 150"/>
                <a:gd name="T23" fmla="*/ 0 h 1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0"/>
                <a:gd name="T37" fmla="*/ 0 h 198"/>
                <a:gd name="T38" fmla="*/ 150 w 150"/>
                <a:gd name="T39" fmla="*/ 198 h 1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0" h="198">
                  <a:moveTo>
                    <a:pt x="0" y="0"/>
                  </a:moveTo>
                  <a:lnTo>
                    <a:pt x="15" y="63"/>
                  </a:lnTo>
                  <a:lnTo>
                    <a:pt x="45" y="120"/>
                  </a:lnTo>
                  <a:lnTo>
                    <a:pt x="90" y="186"/>
                  </a:lnTo>
                  <a:lnTo>
                    <a:pt x="123" y="198"/>
                  </a:lnTo>
                  <a:lnTo>
                    <a:pt x="150" y="162"/>
                  </a:lnTo>
                  <a:lnTo>
                    <a:pt x="114" y="162"/>
                  </a:lnTo>
                  <a:lnTo>
                    <a:pt x="111" y="102"/>
                  </a:lnTo>
                  <a:lnTo>
                    <a:pt x="78" y="84"/>
                  </a:lnTo>
                  <a:lnTo>
                    <a:pt x="99" y="21"/>
                  </a:lnTo>
                  <a:lnTo>
                    <a:pt x="48" y="36"/>
                  </a:lnTo>
                  <a:lnTo>
                    <a:pt x="0"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5" name="Freeform 26"/>
            <p:cNvSpPr>
              <a:spLocks/>
            </p:cNvSpPr>
            <p:nvPr userDrawn="1"/>
          </p:nvSpPr>
          <p:spPr bwMode="ltGray">
            <a:xfrm>
              <a:off x="3074" y="2697"/>
              <a:ext cx="80" cy="263"/>
            </a:xfrm>
            <a:custGeom>
              <a:avLst/>
              <a:gdLst>
                <a:gd name="T0" fmla="*/ 50 w 90"/>
                <a:gd name="T1" fmla="*/ 0 h 293"/>
                <a:gd name="T2" fmla="*/ 26 w 90"/>
                <a:gd name="T3" fmla="*/ 70 h 293"/>
                <a:gd name="T4" fmla="*/ 2 w 90"/>
                <a:gd name="T5" fmla="*/ 100 h 293"/>
                <a:gd name="T6" fmla="*/ 0 w 90"/>
                <a:gd name="T7" fmla="*/ 141 h 293"/>
                <a:gd name="T8" fmla="*/ 31 w 90"/>
                <a:gd name="T9" fmla="*/ 145 h 293"/>
                <a:gd name="T10" fmla="*/ 40 w 90"/>
                <a:gd name="T11" fmla="*/ 181 h 293"/>
                <a:gd name="T12" fmla="*/ 15 w 90"/>
                <a:gd name="T13" fmla="*/ 207 h 293"/>
                <a:gd name="T14" fmla="*/ 58 w 90"/>
                <a:gd name="T15" fmla="*/ 261 h 293"/>
                <a:gd name="T16" fmla="*/ 80 w 90"/>
                <a:gd name="T17" fmla="*/ 263 h 293"/>
                <a:gd name="T18" fmla="*/ 55 w 90"/>
                <a:gd name="T19" fmla="*/ 234 h 293"/>
                <a:gd name="T20" fmla="*/ 63 w 90"/>
                <a:gd name="T21" fmla="*/ 159 h 293"/>
                <a:gd name="T22" fmla="*/ 40 w 90"/>
                <a:gd name="T23" fmla="*/ 141 h 293"/>
                <a:gd name="T24" fmla="*/ 26 w 90"/>
                <a:gd name="T25" fmla="*/ 116 h 293"/>
                <a:gd name="T26" fmla="*/ 50 w 90"/>
                <a:gd name="T27" fmla="*/ 83 h 293"/>
                <a:gd name="T28" fmla="*/ 80 w 90"/>
                <a:gd name="T29" fmla="*/ 59 h 293"/>
                <a:gd name="T30" fmla="*/ 50 w 90"/>
                <a:gd name="T31" fmla="*/ 0 h 2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0"/>
                <a:gd name="T49" fmla="*/ 0 h 293"/>
                <a:gd name="T50" fmla="*/ 90 w 90"/>
                <a:gd name="T51" fmla="*/ 293 h 2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0" h="293">
                  <a:moveTo>
                    <a:pt x="56" y="0"/>
                  </a:moveTo>
                  <a:lnTo>
                    <a:pt x="29" y="78"/>
                  </a:lnTo>
                  <a:lnTo>
                    <a:pt x="2" y="111"/>
                  </a:lnTo>
                  <a:lnTo>
                    <a:pt x="0" y="157"/>
                  </a:lnTo>
                  <a:lnTo>
                    <a:pt x="35" y="162"/>
                  </a:lnTo>
                  <a:lnTo>
                    <a:pt x="45" y="202"/>
                  </a:lnTo>
                  <a:lnTo>
                    <a:pt x="17" y="231"/>
                  </a:lnTo>
                  <a:lnTo>
                    <a:pt x="65" y="291"/>
                  </a:lnTo>
                  <a:lnTo>
                    <a:pt x="90" y="293"/>
                  </a:lnTo>
                  <a:lnTo>
                    <a:pt x="62" y="261"/>
                  </a:lnTo>
                  <a:lnTo>
                    <a:pt x="71" y="177"/>
                  </a:lnTo>
                  <a:lnTo>
                    <a:pt x="45" y="157"/>
                  </a:lnTo>
                  <a:lnTo>
                    <a:pt x="29" y="129"/>
                  </a:lnTo>
                  <a:lnTo>
                    <a:pt x="56" y="93"/>
                  </a:lnTo>
                  <a:lnTo>
                    <a:pt x="90" y="66"/>
                  </a:lnTo>
                  <a:lnTo>
                    <a:pt x="56"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6" name="Freeform 27"/>
            <p:cNvSpPr>
              <a:spLocks/>
            </p:cNvSpPr>
            <p:nvPr userDrawn="1"/>
          </p:nvSpPr>
          <p:spPr bwMode="ltGray">
            <a:xfrm>
              <a:off x="3194" y="2490"/>
              <a:ext cx="258" cy="223"/>
            </a:xfrm>
            <a:custGeom>
              <a:avLst/>
              <a:gdLst>
                <a:gd name="T0" fmla="*/ 0 w 288"/>
                <a:gd name="T1" fmla="*/ 224 h 249"/>
                <a:gd name="T2" fmla="*/ 11 w 288"/>
                <a:gd name="T3" fmla="*/ 192 h 249"/>
                <a:gd name="T4" fmla="*/ 59 w 288"/>
                <a:gd name="T5" fmla="*/ 194 h 249"/>
                <a:gd name="T6" fmla="*/ 62 w 288"/>
                <a:gd name="T7" fmla="*/ 162 h 249"/>
                <a:gd name="T8" fmla="*/ 140 w 288"/>
                <a:gd name="T9" fmla="*/ 132 h 249"/>
                <a:gd name="T10" fmla="*/ 164 w 288"/>
                <a:gd name="T11" fmla="*/ 145 h 249"/>
                <a:gd name="T12" fmla="*/ 153 w 288"/>
                <a:gd name="T13" fmla="*/ 13 h 249"/>
                <a:gd name="T14" fmla="*/ 204 w 288"/>
                <a:gd name="T15" fmla="*/ 0 h 249"/>
                <a:gd name="T16" fmla="*/ 258 w 288"/>
                <a:gd name="T17" fmla="*/ 40 h 249"/>
                <a:gd name="T18" fmla="*/ 220 w 288"/>
                <a:gd name="T19" fmla="*/ 35 h 249"/>
                <a:gd name="T20" fmla="*/ 196 w 288"/>
                <a:gd name="T21" fmla="*/ 57 h 249"/>
                <a:gd name="T22" fmla="*/ 218 w 288"/>
                <a:gd name="T23" fmla="*/ 135 h 249"/>
                <a:gd name="T24" fmla="*/ 164 w 288"/>
                <a:gd name="T25" fmla="*/ 185 h 249"/>
                <a:gd name="T26" fmla="*/ 0 w 288"/>
                <a:gd name="T27" fmla="*/ 224 h 2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8"/>
                <a:gd name="T43" fmla="*/ 0 h 249"/>
                <a:gd name="T44" fmla="*/ 288 w 288"/>
                <a:gd name="T45" fmla="*/ 249 h 24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8" h="249">
                  <a:moveTo>
                    <a:pt x="0" y="249"/>
                  </a:moveTo>
                  <a:lnTo>
                    <a:pt x="12" y="213"/>
                  </a:lnTo>
                  <a:lnTo>
                    <a:pt x="66" y="216"/>
                  </a:lnTo>
                  <a:lnTo>
                    <a:pt x="69" y="180"/>
                  </a:lnTo>
                  <a:lnTo>
                    <a:pt x="156" y="147"/>
                  </a:lnTo>
                  <a:lnTo>
                    <a:pt x="183" y="161"/>
                  </a:lnTo>
                  <a:lnTo>
                    <a:pt x="171" y="15"/>
                  </a:lnTo>
                  <a:lnTo>
                    <a:pt x="228" y="0"/>
                  </a:lnTo>
                  <a:lnTo>
                    <a:pt x="288" y="45"/>
                  </a:lnTo>
                  <a:lnTo>
                    <a:pt x="246" y="39"/>
                  </a:lnTo>
                  <a:lnTo>
                    <a:pt x="219" y="63"/>
                  </a:lnTo>
                  <a:lnTo>
                    <a:pt x="243" y="150"/>
                  </a:lnTo>
                  <a:lnTo>
                    <a:pt x="183" y="206"/>
                  </a:lnTo>
                  <a:lnTo>
                    <a:pt x="0" y="249"/>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7" name="AutoShape 28"/>
            <p:cNvSpPr>
              <a:spLocks noChangeArrowheads="1"/>
            </p:cNvSpPr>
            <p:nvPr userDrawn="1"/>
          </p:nvSpPr>
          <p:spPr bwMode="ltGray">
            <a:xfrm rot="10800000">
              <a:off x="3561" y="1130"/>
              <a:ext cx="812" cy="610"/>
            </a:xfrm>
            <a:custGeom>
              <a:avLst/>
              <a:gdLst>
                <a:gd name="T0" fmla="*/ 15 w 21600"/>
                <a:gd name="T1" fmla="*/ 0 h 21600"/>
                <a:gd name="T2" fmla="*/ 4 w 21600"/>
                <a:gd name="T3" fmla="*/ 3 h 21600"/>
                <a:gd name="T4" fmla="*/ 0 w 21600"/>
                <a:gd name="T5" fmla="*/ 9 h 21600"/>
                <a:gd name="T6" fmla="*/ 4 w 21600"/>
                <a:gd name="T7" fmla="*/ 15 h 21600"/>
                <a:gd name="T8" fmla="*/ 15 w 21600"/>
                <a:gd name="T9" fmla="*/ 17 h 21600"/>
                <a:gd name="T10" fmla="*/ 26 w 21600"/>
                <a:gd name="T11" fmla="*/ 15 h 21600"/>
                <a:gd name="T12" fmla="*/ 31 w 21600"/>
                <a:gd name="T13" fmla="*/ 9 h 21600"/>
                <a:gd name="T14" fmla="*/ 26 w 21600"/>
                <a:gd name="T15" fmla="*/ 3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51 h 21600"/>
                <a:gd name="T26" fmla="*/ 18434 w 21600"/>
                <a:gd name="T27" fmla="*/ 1844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492" y="10800"/>
                  </a:moveTo>
                  <a:cubicBezTo>
                    <a:pt x="1492" y="15941"/>
                    <a:pt x="5659" y="20108"/>
                    <a:pt x="10800" y="20108"/>
                  </a:cubicBezTo>
                  <a:cubicBezTo>
                    <a:pt x="15941" y="20108"/>
                    <a:pt x="20108" y="15941"/>
                    <a:pt x="20108" y="10800"/>
                  </a:cubicBezTo>
                  <a:cubicBezTo>
                    <a:pt x="20108" y="5659"/>
                    <a:pt x="15941" y="1492"/>
                    <a:pt x="10800" y="1492"/>
                  </a:cubicBezTo>
                  <a:cubicBezTo>
                    <a:pt x="5659" y="1492"/>
                    <a:pt x="1492" y="5659"/>
                    <a:pt x="1492" y="10800"/>
                  </a:cubicBezTo>
                  <a:close/>
                </a:path>
              </a:pathLst>
            </a:custGeom>
            <a:solidFill>
              <a:srgbClr val="10563D"/>
            </a:solidFill>
            <a:ln>
              <a:noFill/>
            </a:ln>
            <a:extLst>
              <a:ext uri="{91240B29-F687-4F45-9708-019B960494DF}"/>
            </a:extLst>
          </p:spPr>
          <p:txBody>
            <a:bodyPr rot="10800000" wrap="none" anchor="ctr"/>
            <a:lstStyle/>
            <a:p>
              <a:pPr eaLnBrk="0" hangingPunct="0">
                <a:defRPr/>
              </a:pPr>
              <a:endParaRPr lang="en-US">
                <a:cs typeface="+mn-cs"/>
              </a:endParaRPr>
            </a:p>
          </p:txBody>
        </p:sp>
      </p:grpSp>
      <p:sp>
        <p:nvSpPr>
          <p:cNvPr id="455742" name="Rectangle 62"/>
          <p:cNvSpPr>
            <a:spLocks noGrp="1" noChangeArrowheads="1"/>
          </p:cNvSpPr>
          <p:nvPr>
            <p:ph type="body" idx="1"/>
          </p:nvPr>
        </p:nvSpPr>
        <p:spPr bwMode="auto">
          <a:xfrm>
            <a:off x="457200" y="1295400"/>
            <a:ext cx="84582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77" r:id="rId1"/>
    <p:sldLayoutId id="2147483676" r:id="rId2"/>
    <p:sldLayoutId id="2147483675" r:id="rId3"/>
    <p:sldLayoutId id="2147483674" r:id="rId4"/>
    <p:sldLayoutId id="2147483673" r:id="rId5"/>
    <p:sldLayoutId id="2147483672" r:id="rId6"/>
    <p:sldLayoutId id="2147483671" r:id="rId7"/>
    <p:sldLayoutId id="2147483670" r:id="rId8"/>
    <p:sldLayoutId id="2147483669" r:id="rId9"/>
    <p:sldLayoutId id="2147483668" r:id="rId10"/>
    <p:sldLayoutId id="2147483667" r:id="rId11"/>
    <p:sldLayoutId id="2147483666" r:id="rId12"/>
    <p:sldLayoutId id="2147483665" r:id="rId13"/>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574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574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5574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5574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5574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5742" grpId="0" build="p">
        <p:tmplLst>
          <p:tmpl lvl="1">
            <p:tnLst>
              <p:par>
                <p:cTn presetID="1" presetClass="entr" presetSubtype="0" fill="hold" nodeType="click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Lst>
      </p:bldP>
    </p:bldLst>
  </p:timing>
  <p:hf hdr="0" dt="0"/>
  <p:txStyles>
    <p:titleStyle>
      <a:lvl1pPr algn="ctr" rtl="0" fontAlgn="base">
        <a:spcBef>
          <a:spcPct val="0"/>
        </a:spcBef>
        <a:spcAft>
          <a:spcPct val="0"/>
        </a:spcAft>
        <a:defRPr sz="3600">
          <a:solidFill>
            <a:srgbClr val="FFCC66"/>
          </a:solidFill>
          <a:latin typeface="+mj-lt"/>
          <a:ea typeface="+mj-ea"/>
          <a:cs typeface="+mj-cs"/>
        </a:defRPr>
      </a:lvl1pPr>
      <a:lvl2pPr algn="ctr" rtl="0" fontAlgn="base">
        <a:spcBef>
          <a:spcPct val="0"/>
        </a:spcBef>
        <a:spcAft>
          <a:spcPct val="0"/>
        </a:spcAft>
        <a:defRPr sz="3600">
          <a:solidFill>
            <a:srgbClr val="FFCC66"/>
          </a:solidFill>
          <a:latin typeface="Arial" pitchFamily="34" charset="0"/>
        </a:defRPr>
      </a:lvl2pPr>
      <a:lvl3pPr algn="ctr" rtl="0" fontAlgn="base">
        <a:spcBef>
          <a:spcPct val="0"/>
        </a:spcBef>
        <a:spcAft>
          <a:spcPct val="0"/>
        </a:spcAft>
        <a:defRPr sz="3600">
          <a:solidFill>
            <a:srgbClr val="FFCC66"/>
          </a:solidFill>
          <a:latin typeface="Arial" pitchFamily="34" charset="0"/>
        </a:defRPr>
      </a:lvl3pPr>
      <a:lvl4pPr algn="ctr" rtl="0" fontAlgn="base">
        <a:spcBef>
          <a:spcPct val="0"/>
        </a:spcBef>
        <a:spcAft>
          <a:spcPct val="0"/>
        </a:spcAft>
        <a:defRPr sz="3600">
          <a:solidFill>
            <a:srgbClr val="FFCC66"/>
          </a:solidFill>
          <a:latin typeface="Arial" pitchFamily="34" charset="0"/>
        </a:defRPr>
      </a:lvl4pPr>
      <a:lvl5pPr algn="ctr" rtl="0" fontAlgn="base">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p:titleStyle>
    <p:bodyStyle>
      <a:lvl1pPr marL="341313" indent="-341313" algn="l" rtl="0" fontAlgn="base">
        <a:spcBef>
          <a:spcPct val="20000"/>
        </a:spcBef>
        <a:spcAft>
          <a:spcPct val="0"/>
        </a:spcAft>
        <a:buChar char="•"/>
        <a:defRPr sz="2800">
          <a:solidFill>
            <a:schemeClr val="tx1"/>
          </a:solidFill>
          <a:latin typeface="+mn-lt"/>
          <a:ea typeface="+mn-ea"/>
          <a:cs typeface="+mn-cs"/>
        </a:defRPr>
      </a:lvl1pPr>
      <a:lvl2pPr marL="804863" indent="-287338" algn="l" rtl="0" fontAlgn="base">
        <a:spcBef>
          <a:spcPct val="20000"/>
        </a:spcBef>
        <a:spcAft>
          <a:spcPct val="0"/>
        </a:spcAft>
        <a:buChar char="–"/>
        <a:defRPr sz="2400">
          <a:solidFill>
            <a:schemeClr val="tx1"/>
          </a:solidFill>
          <a:latin typeface="+mn-lt"/>
        </a:defRPr>
      </a:lvl2pPr>
      <a:lvl3pPr marL="1138238" indent="-219075" algn="l" rtl="0" fontAlgn="base">
        <a:spcBef>
          <a:spcPct val="20000"/>
        </a:spcBef>
        <a:spcAft>
          <a:spcPct val="0"/>
        </a:spcAft>
        <a:buChar char="•"/>
        <a:defRPr sz="2200">
          <a:solidFill>
            <a:schemeClr val="tx1"/>
          </a:solidFill>
          <a:latin typeface="+mn-lt"/>
        </a:defRPr>
      </a:lvl3pPr>
      <a:lvl4pPr marL="1539875" indent="-287338" algn="l" rtl="0" fontAlgn="base">
        <a:spcBef>
          <a:spcPct val="20000"/>
        </a:spcBef>
        <a:spcAft>
          <a:spcPct val="0"/>
        </a:spcAft>
        <a:buChar char="–"/>
        <a:defRPr sz="2000">
          <a:solidFill>
            <a:schemeClr val="tx1"/>
          </a:solidFill>
          <a:latin typeface="+mn-lt"/>
        </a:defRPr>
      </a:lvl4pPr>
      <a:lvl5pPr marL="1885950" indent="-231775" algn="l" rtl="0" fontAlgn="base">
        <a:spcBef>
          <a:spcPct val="20000"/>
        </a:spcBef>
        <a:spcAft>
          <a:spcPct val="0"/>
        </a:spcAft>
        <a:buChar char="»"/>
        <a:defRPr sz="2000">
          <a:solidFill>
            <a:schemeClr val="tx1"/>
          </a:solidFill>
          <a:latin typeface="+mn-lt"/>
        </a:defRPr>
      </a:lvl5pPr>
      <a:lvl6pPr marL="2343150" indent="-231775" algn="l" rtl="0" eaLnBrk="1" fontAlgn="base" hangingPunct="1">
        <a:spcBef>
          <a:spcPct val="20000"/>
        </a:spcBef>
        <a:spcAft>
          <a:spcPct val="0"/>
        </a:spcAft>
        <a:buChar char="»"/>
        <a:defRPr sz="2000">
          <a:solidFill>
            <a:schemeClr val="tx1"/>
          </a:solidFill>
          <a:latin typeface="+mn-lt"/>
        </a:defRPr>
      </a:lvl6pPr>
      <a:lvl7pPr marL="2800350" indent="-231775" algn="l" rtl="0" eaLnBrk="1" fontAlgn="base" hangingPunct="1">
        <a:spcBef>
          <a:spcPct val="20000"/>
        </a:spcBef>
        <a:spcAft>
          <a:spcPct val="0"/>
        </a:spcAft>
        <a:buChar char="»"/>
        <a:defRPr sz="2000">
          <a:solidFill>
            <a:schemeClr val="tx1"/>
          </a:solidFill>
          <a:latin typeface="+mn-lt"/>
        </a:defRPr>
      </a:lvl7pPr>
      <a:lvl8pPr marL="3257550" indent="-231775" algn="l" rtl="0" eaLnBrk="1" fontAlgn="base" hangingPunct="1">
        <a:spcBef>
          <a:spcPct val="20000"/>
        </a:spcBef>
        <a:spcAft>
          <a:spcPct val="0"/>
        </a:spcAft>
        <a:buChar char="»"/>
        <a:defRPr sz="2000">
          <a:solidFill>
            <a:schemeClr val="tx1"/>
          </a:solidFill>
          <a:latin typeface="+mn-lt"/>
        </a:defRPr>
      </a:lvl8pPr>
      <a:lvl9pPr marL="3714750" indent="-231775"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russell.com/"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hyperlink" Target="http://www.wilshire.com/" TargetMode="External"/><Relationship Id="rId5" Type="http://schemas.openxmlformats.org/officeDocument/2006/relationships/hyperlink" Target="http://www.panagora.com/" TargetMode="External"/><Relationship Id="rId4" Type="http://schemas.openxmlformats.org/officeDocument/2006/relationships/hyperlink" Target="http://www.firstquadran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3"/>
          <p:cNvSpPr>
            <a:spLocks noChangeArrowheads="1"/>
          </p:cNvSpPr>
          <p:nvPr/>
        </p:nvSpPr>
        <p:spPr bwMode="auto">
          <a:xfrm>
            <a:off x="0" y="0"/>
            <a:ext cx="9144000" cy="3825875"/>
          </a:xfrm>
          <a:prstGeom prst="rect">
            <a:avLst/>
          </a:prstGeom>
          <a:noFill/>
          <a:ln w="9525">
            <a:noFill/>
            <a:miter lim="800000"/>
            <a:headEnd/>
            <a:tailEnd/>
          </a:ln>
        </p:spPr>
        <p:txBody>
          <a:bodyPr lIns="92075" tIns="46038" rIns="92075" bIns="46038" anchor="b"/>
          <a:lstStyle/>
          <a:p>
            <a:pPr eaLnBrk="0" hangingPunct="0"/>
            <a:endParaRPr lang="en-US" sz="2400"/>
          </a:p>
        </p:txBody>
      </p:sp>
      <p:sp>
        <p:nvSpPr>
          <p:cNvPr id="17410" name="Text Box 4"/>
          <p:cNvSpPr txBox="1">
            <a:spLocks noChangeArrowheads="1"/>
          </p:cNvSpPr>
          <p:nvPr/>
        </p:nvSpPr>
        <p:spPr bwMode="auto">
          <a:xfrm>
            <a:off x="0" y="4899025"/>
            <a:ext cx="8153400" cy="325438"/>
          </a:xfrm>
          <a:prstGeom prst="rect">
            <a:avLst/>
          </a:prstGeom>
          <a:noFill/>
          <a:ln w="9525">
            <a:noFill/>
            <a:miter lim="800000"/>
            <a:headEnd/>
            <a:tailEnd/>
          </a:ln>
        </p:spPr>
        <p:txBody>
          <a:bodyPr>
            <a:spAutoFit/>
          </a:bodyPr>
          <a:lstStyle/>
          <a:p>
            <a:pPr eaLnBrk="0" hangingPunct="0">
              <a:lnSpc>
                <a:spcPct val="110000"/>
              </a:lnSpc>
            </a:pPr>
            <a:endParaRPr lang="en-US" sz="1400"/>
          </a:p>
        </p:txBody>
      </p:sp>
      <p:sp>
        <p:nvSpPr>
          <p:cNvPr id="17411" name="Text Box 10"/>
          <p:cNvSpPr txBox="1">
            <a:spLocks noChangeArrowheads="1"/>
          </p:cNvSpPr>
          <p:nvPr/>
        </p:nvSpPr>
        <p:spPr bwMode="auto">
          <a:xfrm>
            <a:off x="2346325" y="4379913"/>
            <a:ext cx="3825875" cy="366712"/>
          </a:xfrm>
          <a:prstGeom prst="rect">
            <a:avLst/>
          </a:prstGeom>
          <a:noFill/>
          <a:ln w="9525">
            <a:noFill/>
            <a:miter lim="800000"/>
            <a:headEnd/>
            <a:tailEnd/>
          </a:ln>
        </p:spPr>
        <p:txBody>
          <a:bodyPr>
            <a:spAutoFit/>
          </a:bodyPr>
          <a:lstStyle/>
          <a:p>
            <a:endParaRPr lang="en-US"/>
          </a:p>
        </p:txBody>
      </p:sp>
      <p:sp>
        <p:nvSpPr>
          <p:cNvPr id="17412" name="Text Box 13"/>
          <p:cNvSpPr txBox="1">
            <a:spLocks noChangeArrowheads="1"/>
          </p:cNvSpPr>
          <p:nvPr/>
        </p:nvSpPr>
        <p:spPr bwMode="auto">
          <a:xfrm>
            <a:off x="1828800" y="3505200"/>
            <a:ext cx="5654675" cy="366713"/>
          </a:xfrm>
          <a:prstGeom prst="rect">
            <a:avLst/>
          </a:prstGeom>
          <a:noFill/>
          <a:ln w="9525">
            <a:noFill/>
            <a:miter lim="800000"/>
            <a:headEnd/>
            <a:tailEnd/>
          </a:ln>
        </p:spPr>
        <p:txBody>
          <a:bodyPr>
            <a:spAutoFit/>
          </a:bodyPr>
          <a:lstStyle/>
          <a:p>
            <a:endParaRPr lang="en-US"/>
          </a:p>
        </p:txBody>
      </p:sp>
      <p:sp>
        <p:nvSpPr>
          <p:cNvPr id="17413"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12" name="Rectangle 1032"/>
          <p:cNvSpPr txBox="1">
            <a:spLocks noChangeArrowheads="1"/>
          </p:cNvSpPr>
          <p:nvPr/>
        </p:nvSpPr>
        <p:spPr bwMode="auto">
          <a:xfrm>
            <a:off x="152400" y="152400"/>
            <a:ext cx="8991600" cy="1295400"/>
          </a:xfrm>
          <a:prstGeom prst="rect">
            <a:avLst/>
          </a:prstGeom>
          <a:noFill/>
          <a:ln>
            <a:noFill/>
          </a:ln>
          <a:effectLst>
            <a:outerShdw dist="53882" dir="2700000" algn="ctr" rotWithShape="0">
              <a:srgbClr val="000000"/>
            </a:outerShdw>
          </a:effectLst>
          <a:extLst>
            <a:ext uri="{909E8E84-426E-40DD-AFC4-6F175D3DCCD1}"/>
            <a:ext uri="{91240B29-F687-4F45-9708-019B960494DF}"/>
          </a:extLst>
        </p:spPr>
        <p:txBody>
          <a:bodyPr anchor="ctr"/>
          <a:lstStyle>
            <a:lvl1pPr algn="ctr" rtl="0" eaLnBrk="1" fontAlgn="base" hangingPunct="1">
              <a:spcBef>
                <a:spcPct val="0"/>
              </a:spcBef>
              <a:spcAft>
                <a:spcPct val="0"/>
              </a:spcAft>
              <a:defRPr sz="3600">
                <a:solidFill>
                  <a:srgbClr val="FFCC66"/>
                </a:solidFill>
                <a:latin typeface="+mj-lt"/>
                <a:ea typeface="+mj-ea"/>
                <a:cs typeface="+mj-cs"/>
              </a:defRPr>
            </a:lvl1pPr>
            <a:lvl2pPr algn="ctr" rtl="0" eaLnBrk="1" fontAlgn="base" hangingPunct="1">
              <a:spcBef>
                <a:spcPct val="0"/>
              </a:spcBef>
              <a:spcAft>
                <a:spcPct val="0"/>
              </a:spcAft>
              <a:defRPr sz="3600">
                <a:solidFill>
                  <a:srgbClr val="FFCC66"/>
                </a:solidFill>
                <a:latin typeface="Arial" pitchFamily="34" charset="0"/>
              </a:defRPr>
            </a:lvl2pPr>
            <a:lvl3pPr algn="ctr" rtl="0" eaLnBrk="1" fontAlgn="base" hangingPunct="1">
              <a:spcBef>
                <a:spcPct val="0"/>
              </a:spcBef>
              <a:spcAft>
                <a:spcPct val="0"/>
              </a:spcAft>
              <a:defRPr sz="3600">
                <a:solidFill>
                  <a:srgbClr val="FFCC66"/>
                </a:solidFill>
                <a:latin typeface="Arial" pitchFamily="34" charset="0"/>
              </a:defRPr>
            </a:lvl3pPr>
            <a:lvl4pPr algn="ctr" rtl="0" eaLnBrk="1" fontAlgn="base" hangingPunct="1">
              <a:spcBef>
                <a:spcPct val="0"/>
              </a:spcBef>
              <a:spcAft>
                <a:spcPct val="0"/>
              </a:spcAft>
              <a:defRPr sz="3600">
                <a:solidFill>
                  <a:srgbClr val="FFCC66"/>
                </a:solidFill>
                <a:latin typeface="Arial" pitchFamily="34" charset="0"/>
              </a:defRPr>
            </a:lvl4pPr>
            <a:lvl5pPr algn="ctr" rtl="0" eaLnBrk="1" fontAlgn="base" hangingPunct="1">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a:lstStyle>
          <a:p>
            <a:pPr>
              <a:defRPr/>
            </a:pPr>
            <a:r>
              <a:rPr lang="en-US" b="1" dirty="0" smtClean="0"/>
              <a:t>Chapter 15: </a:t>
            </a:r>
            <a:r>
              <a:rPr lang="en-US" b="1" dirty="0"/>
              <a:t>Equity Portfolio </a:t>
            </a:r>
            <a:br>
              <a:rPr lang="en-US" b="1" dirty="0"/>
            </a:br>
            <a:r>
              <a:rPr lang="en-US" b="1" dirty="0"/>
              <a:t>	Management </a:t>
            </a:r>
            <a:r>
              <a:rPr lang="en-US" b="1" dirty="0" smtClean="0"/>
              <a:t>Strategies</a:t>
            </a:r>
            <a:endParaRPr lang="en-US" b="1" dirty="0"/>
          </a:p>
        </p:txBody>
      </p:sp>
      <p:sp>
        <p:nvSpPr>
          <p:cNvPr id="17415" name="Line 1038"/>
          <p:cNvSpPr>
            <a:spLocks noChangeShapeType="1"/>
          </p:cNvSpPr>
          <p:nvPr/>
        </p:nvSpPr>
        <p:spPr bwMode="auto">
          <a:xfrm>
            <a:off x="1600200" y="1511300"/>
            <a:ext cx="5943600" cy="0"/>
          </a:xfrm>
          <a:prstGeom prst="line">
            <a:avLst/>
          </a:prstGeom>
          <a:noFill/>
          <a:ln w="25400">
            <a:solidFill>
              <a:srgbClr val="FFCC66"/>
            </a:solidFill>
            <a:round/>
            <a:headEnd/>
            <a:tailEnd/>
          </a:ln>
        </p:spPr>
        <p:txBody>
          <a:bodyPr/>
          <a:lstStyle/>
          <a:p>
            <a:endParaRPr lang="en-US"/>
          </a:p>
        </p:txBody>
      </p:sp>
      <p:sp>
        <p:nvSpPr>
          <p:cNvPr id="9" name="Rounded Rectangle 8"/>
          <p:cNvSpPr/>
          <p:nvPr/>
        </p:nvSpPr>
        <p:spPr bwMode="auto">
          <a:xfrm>
            <a:off x="1524000" y="2133600"/>
            <a:ext cx="6096000" cy="3048000"/>
          </a:xfrm>
          <a:prstGeom prst="roundRect">
            <a:avLst/>
          </a:prstGeom>
          <a:solidFill>
            <a:srgbClr val="00664B"/>
          </a:solidFill>
          <a:ln w="12700" cap="flat" cmpd="sng" algn="ctr">
            <a:solidFill>
              <a:srgbClr val="00664B"/>
            </a:solidFill>
            <a:prstDash val="solid"/>
            <a:round/>
            <a:headEnd type="none" w="sm" len="sm"/>
            <a:tailEnd type="none" w="sm" len="sm"/>
          </a:ln>
          <a:effectLst/>
        </p:spPr>
        <p:txBody>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a:defRPr/>
            </a:pPr>
            <a:r>
              <a:rPr lang="en-US" sz="3200" dirty="0" smtClean="0">
                <a:solidFill>
                  <a:srgbClr val="DFBE9D"/>
                </a:solidFill>
                <a:latin typeface="Bookman Old Style" pitchFamily="18" charset="0"/>
              </a:rPr>
              <a:t> </a:t>
            </a:r>
            <a:r>
              <a:rPr lang="en-US" sz="3200" dirty="0" smtClean="0">
                <a:solidFill>
                  <a:srgbClr val="DFBE9D"/>
                </a:solidFill>
                <a:effectLst>
                  <a:outerShdw blurRad="38100" dist="38100" dir="2700000" algn="tl">
                    <a:srgbClr val="000000">
                      <a:alpha val="43137"/>
                    </a:srgbClr>
                  </a:outerShdw>
                </a:effectLst>
                <a:latin typeface="Bookman Old Style" pitchFamily="18" charset="0"/>
              </a:rPr>
              <a:t>Analysis of Investments </a:t>
            </a:r>
            <a:r>
              <a:rPr lang="en-US" sz="3600" dirty="0" smtClean="0">
                <a:solidFill>
                  <a:srgbClr val="800000"/>
                </a:solidFill>
                <a:effectLst>
                  <a:outerShdw blurRad="38100" dist="38100" dir="2700000" algn="tl">
                    <a:srgbClr val="000000">
                      <a:alpha val="43137"/>
                    </a:srgbClr>
                  </a:outerShdw>
                </a:effectLst>
                <a:latin typeface="FrankRuehl" pitchFamily="34" charset="-79"/>
                <a:cs typeface="FrankRuehl" pitchFamily="34" charset="-79"/>
              </a:rPr>
              <a:t>&amp;</a:t>
            </a:r>
          </a:p>
          <a:p>
            <a:pPr algn="ctr">
              <a:defRPr/>
            </a:pPr>
            <a:r>
              <a:rPr lang="en-US" sz="3200" dirty="0" smtClean="0">
                <a:solidFill>
                  <a:srgbClr val="DFBE9D"/>
                </a:solidFill>
                <a:effectLst>
                  <a:outerShdw blurRad="38100" dist="38100" dir="2700000" algn="tl">
                    <a:srgbClr val="000000">
                      <a:alpha val="43137"/>
                    </a:srgbClr>
                  </a:outerShdw>
                </a:effectLst>
                <a:latin typeface="Bookman Old Style" pitchFamily="18" charset="0"/>
              </a:rPr>
              <a:t> Management of Portfolios </a:t>
            </a:r>
          </a:p>
          <a:p>
            <a:pPr>
              <a:defRPr/>
            </a:pPr>
            <a:r>
              <a:rPr lang="en-US" dirty="0" smtClean="0">
                <a:solidFill>
                  <a:srgbClr val="DFBE9D"/>
                </a:solidFill>
                <a:cs typeface="Arial" pitchFamily="34" charset="0"/>
              </a:rPr>
              <a:t>				</a:t>
            </a:r>
            <a:r>
              <a:rPr lang="en-US" dirty="0" smtClean="0">
                <a:solidFill>
                  <a:schemeClr val="bg2">
                    <a:lumMod val="60000"/>
                    <a:lumOff val="40000"/>
                  </a:schemeClr>
                </a:solidFill>
                <a:cs typeface="Arial" pitchFamily="34" charset="0"/>
              </a:rPr>
              <a:t>10</a:t>
            </a:r>
            <a:r>
              <a:rPr lang="en-US" baseline="30000" dirty="0" smtClean="0">
                <a:solidFill>
                  <a:schemeClr val="bg2">
                    <a:lumMod val="60000"/>
                    <a:lumOff val="40000"/>
                  </a:schemeClr>
                </a:solidFill>
                <a:cs typeface="Arial" pitchFamily="34" charset="0"/>
              </a:rPr>
              <a:t>TH</a:t>
            </a:r>
            <a:r>
              <a:rPr lang="en-US" dirty="0" smtClean="0">
                <a:solidFill>
                  <a:schemeClr val="bg2">
                    <a:lumMod val="60000"/>
                    <a:lumOff val="40000"/>
                  </a:schemeClr>
                </a:solidFill>
                <a:cs typeface="Arial" pitchFamily="34" charset="0"/>
              </a:rPr>
              <a:t> EDITION</a:t>
            </a: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lgn="r">
              <a:defRPr/>
            </a:pPr>
            <a:r>
              <a:rPr lang="en-US" sz="2400" dirty="0" smtClean="0">
                <a:solidFill>
                  <a:srgbClr val="DFBE9D"/>
                </a:solidFill>
                <a:effectLst>
                  <a:outerShdw blurRad="38100" dist="38100" dir="2700000" algn="tl">
                    <a:srgbClr val="000000">
                      <a:alpha val="43137"/>
                    </a:srgbClr>
                  </a:outerShdw>
                </a:effectLst>
                <a:latin typeface="Bookman Old Style" pitchFamily="18" charset="0"/>
              </a:rPr>
              <a:t>Reilly </a:t>
            </a:r>
            <a:r>
              <a:rPr lang="en-US" sz="32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&amp;</a:t>
            </a:r>
            <a:r>
              <a:rPr lang="en-US" sz="24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 </a:t>
            </a:r>
            <a:r>
              <a:rPr lang="en-US" sz="2400" dirty="0" smtClean="0">
                <a:solidFill>
                  <a:srgbClr val="DFBE9D"/>
                </a:solidFill>
                <a:effectLst>
                  <a:outerShdw blurRad="38100" dist="38100" dir="2700000" algn="tl">
                    <a:srgbClr val="000000">
                      <a:alpha val="43137"/>
                    </a:srgbClr>
                  </a:outerShdw>
                </a:effectLst>
                <a:latin typeface="Bookman Old Style" pitchFamily="18" charset="0"/>
              </a:rPr>
              <a:t>Brown</a:t>
            </a:r>
          </a:p>
          <a:p>
            <a:pPr>
              <a:defRPr/>
            </a:pPr>
            <a:endParaRPr lang="en-US" dirty="0" smtClean="0"/>
          </a:p>
          <a:p>
            <a:pPr>
              <a:defRPr/>
            </a:pPr>
            <a:endParaRPr lang="en-US" dirty="0" smtClean="0"/>
          </a:p>
          <a:p>
            <a:pPr>
              <a:defRPr/>
            </a:pPr>
            <a:endParaRPr lang="en-US" dirty="0" smtClean="0"/>
          </a:p>
        </p:txBody>
      </p:sp>
      <p:cxnSp>
        <p:nvCxnSpPr>
          <p:cNvPr id="17417" name="Straight Connector 10"/>
          <p:cNvCxnSpPr>
            <a:cxnSpLocks noChangeShapeType="1"/>
            <a:stCxn id="9" idx="1"/>
            <a:endCxn id="9" idx="1"/>
          </p:cNvCxnSpPr>
          <p:nvPr/>
        </p:nvCxnSpPr>
        <p:spPr bwMode="auto">
          <a:xfrm>
            <a:off x="1524000" y="3657600"/>
            <a:ext cx="0" cy="0"/>
          </a:xfrm>
          <a:prstGeom prst="line">
            <a:avLst/>
          </a:prstGeom>
          <a:noFill/>
          <a:ln w="12700" algn="ctr">
            <a:solidFill>
              <a:schemeClr val="tx1"/>
            </a:solidFill>
            <a:round/>
            <a:headEnd type="none" w="sm" len="sm"/>
            <a:tailEnd type="none" w="sm" len="sm"/>
          </a:ln>
        </p:spPr>
      </p:cxnSp>
      <p:cxnSp>
        <p:nvCxnSpPr>
          <p:cNvPr id="17418" name="Straight Connector 13"/>
          <p:cNvCxnSpPr>
            <a:cxnSpLocks noChangeShapeType="1"/>
          </p:cNvCxnSpPr>
          <p:nvPr/>
        </p:nvCxnSpPr>
        <p:spPr bwMode="auto">
          <a:xfrm>
            <a:off x="1524000" y="3505200"/>
            <a:ext cx="3810000" cy="0"/>
          </a:xfrm>
          <a:prstGeom prst="line">
            <a:avLst/>
          </a:prstGeom>
          <a:noFill/>
          <a:ln w="12700" algn="ctr">
            <a:solidFill>
              <a:srgbClr val="E0C0A0"/>
            </a:solidFill>
            <a:round/>
            <a:headEnd type="none" w="sm" len="sm"/>
            <a:tailEnd type="none" w="sm" len="sm"/>
          </a:ln>
        </p:spPr>
      </p:cxnSp>
      <p:cxnSp>
        <p:nvCxnSpPr>
          <p:cNvPr id="17419" name="Straight Connector 17"/>
          <p:cNvCxnSpPr>
            <a:cxnSpLocks noChangeShapeType="1"/>
          </p:cNvCxnSpPr>
          <p:nvPr/>
        </p:nvCxnSpPr>
        <p:spPr bwMode="auto">
          <a:xfrm>
            <a:off x="6934200" y="3505200"/>
            <a:ext cx="685800" cy="0"/>
          </a:xfrm>
          <a:prstGeom prst="line">
            <a:avLst/>
          </a:prstGeom>
          <a:noFill/>
          <a:ln w="12700" algn="ctr">
            <a:solidFill>
              <a:srgbClr val="E0C0A0"/>
            </a:solidFill>
            <a:round/>
            <a:headEnd type="none" w="sm" len="sm"/>
            <a:tailEnd type="none" w="sm" len="sm"/>
          </a:ln>
        </p:spPr>
      </p:cxn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Rectangle 2"/>
          <p:cNvSpPr>
            <a:spLocks noGrp="1" noChangeArrowheads="1"/>
          </p:cNvSpPr>
          <p:nvPr>
            <p:ph type="title"/>
          </p:nvPr>
        </p:nvSpPr>
        <p:spPr>
          <a:xfrm>
            <a:off x="152400" y="228600"/>
            <a:ext cx="9144000" cy="762000"/>
          </a:xfrm>
        </p:spPr>
        <p:txBody>
          <a:bodyPr/>
          <a:lstStyle/>
          <a:p>
            <a:pPr>
              <a:defRPr/>
            </a:pPr>
            <a:r>
              <a:rPr lang="en-US" b="1"/>
              <a:t>Passive versus Active Management</a:t>
            </a:r>
          </a:p>
        </p:txBody>
      </p:sp>
      <p:sp>
        <p:nvSpPr>
          <p:cNvPr id="520195" name="Rectangle 3"/>
          <p:cNvSpPr>
            <a:spLocks noGrp="1" noChangeArrowheads="1"/>
          </p:cNvSpPr>
          <p:nvPr>
            <p:ph idx="1"/>
          </p:nvPr>
        </p:nvSpPr>
        <p:spPr>
          <a:xfrm>
            <a:off x="914400" y="1219200"/>
            <a:ext cx="7924800" cy="4724400"/>
          </a:xfrm>
        </p:spPr>
        <p:txBody>
          <a:bodyPr/>
          <a:lstStyle/>
          <a:p>
            <a:pPr>
              <a:defRPr/>
            </a:pPr>
            <a:r>
              <a:rPr lang="en-US" dirty="0" smtClean="0"/>
              <a:t>Total Portfolio Return</a:t>
            </a:r>
            <a:endParaRPr lang="en-US" dirty="0"/>
          </a:p>
          <a:p>
            <a:pPr lvl="1">
              <a:defRPr/>
            </a:pPr>
            <a:r>
              <a:rPr lang="en-US" dirty="0" smtClean="0"/>
              <a:t>The total actual return on any equity portfolio can be decomposed into:</a:t>
            </a:r>
          </a:p>
          <a:p>
            <a:pPr lvl="2">
              <a:buFont typeface="Wingdings" pitchFamily="2" charset="2"/>
              <a:buChar char="§"/>
              <a:defRPr/>
            </a:pPr>
            <a:r>
              <a:rPr lang="en-US" dirty="0" smtClean="0"/>
              <a:t>Expected return</a:t>
            </a:r>
            <a:endParaRPr lang="en-US" dirty="0"/>
          </a:p>
          <a:p>
            <a:pPr lvl="2">
              <a:buFont typeface="Wingdings" pitchFamily="2" charset="2"/>
              <a:buChar char="§"/>
              <a:defRPr/>
            </a:pPr>
            <a:r>
              <a:rPr lang="en-US" dirty="0" smtClean="0"/>
              <a:t>Alpha</a:t>
            </a:r>
            <a:endParaRPr lang="en-US" dirty="0"/>
          </a:p>
          <a:p>
            <a:pPr lvl="1">
              <a:defRPr/>
            </a:pPr>
            <a:r>
              <a:rPr lang="en-US" dirty="0" smtClean="0"/>
              <a:t>The Equation</a:t>
            </a:r>
          </a:p>
          <a:p>
            <a:pPr marL="517525" lvl="1" indent="0">
              <a:lnSpc>
                <a:spcPct val="150000"/>
              </a:lnSpc>
              <a:buFontTx/>
              <a:buNone/>
              <a:defRPr/>
            </a:pPr>
            <a:r>
              <a:rPr lang="en-US" dirty="0" smtClean="0"/>
              <a:t>	Total Actual Return</a:t>
            </a:r>
          </a:p>
          <a:p>
            <a:pPr marL="749300" lvl="1" indent="-231775">
              <a:buFontTx/>
              <a:buNone/>
              <a:tabLst>
                <a:tab pos="1371600" algn="l"/>
              </a:tabLst>
              <a:defRPr/>
            </a:pPr>
            <a:r>
              <a:rPr lang="en-US" dirty="0"/>
              <a:t>	</a:t>
            </a:r>
            <a:r>
              <a:rPr lang="en-US" dirty="0" smtClean="0"/>
              <a:t>	=[Expected Return] + [“Alpha”]</a:t>
            </a:r>
          </a:p>
          <a:p>
            <a:pPr marL="749300" lvl="1" indent="-231775">
              <a:buFontTx/>
              <a:buNone/>
              <a:tabLst>
                <a:tab pos="1371600" algn="l"/>
              </a:tabLst>
              <a:defRPr/>
            </a:pPr>
            <a:r>
              <a:rPr lang="en-US" dirty="0"/>
              <a:t>	</a:t>
            </a:r>
            <a:r>
              <a:rPr lang="en-US" dirty="0" smtClean="0"/>
              <a:t>	=[Risk-Free Rate + Risk </a:t>
            </a:r>
            <a:r>
              <a:rPr lang="en-US" dirty="0"/>
              <a:t>Premium]+[“Alpha”]</a:t>
            </a:r>
          </a:p>
          <a:p>
            <a:pPr marL="517525" lvl="1" indent="0">
              <a:buFontTx/>
              <a:buNone/>
              <a:defRPr/>
            </a:pPr>
            <a:endParaRPr lang="en-US" dirty="0"/>
          </a:p>
        </p:txBody>
      </p:sp>
      <p:sp>
        <p:nvSpPr>
          <p:cNvPr id="19459" name="Slide Number Placeholder 5"/>
          <p:cNvSpPr>
            <a:spLocks noGrp="1"/>
          </p:cNvSpPr>
          <p:nvPr>
            <p:ph type="sldNum" sz="quarter" idx="11"/>
          </p:nvPr>
        </p:nvSpPr>
        <p:spPr>
          <a:noFill/>
          <a:ln>
            <a:miter lim="800000"/>
            <a:headEnd/>
            <a:tailEnd/>
          </a:ln>
        </p:spPr>
        <p:txBody>
          <a:bodyPr/>
          <a:lstStyle/>
          <a:p>
            <a:r>
              <a:rPr lang="en-US">
                <a:cs typeface="Arial" charset="0"/>
              </a:rPr>
              <a:t>15-</a:t>
            </a:r>
            <a:fld id="{165CDC55-0596-4DBD-B3DD-ED77C5C9CA1E}" type="slidenum">
              <a:rPr lang="en-US">
                <a:cs typeface="Arial" charset="0"/>
              </a:rPr>
              <a:pPr/>
              <a:t>2</a:t>
            </a:fld>
            <a:endParaRPr lang="en-US">
              <a:cs typeface="Arial" charset="0"/>
            </a:endParaRPr>
          </a:p>
        </p:txBody>
      </p:sp>
      <p:sp>
        <p:nvSpPr>
          <p:cNvPr id="1946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Rectangle 2"/>
          <p:cNvSpPr>
            <a:spLocks noGrp="1" noChangeArrowheads="1"/>
          </p:cNvSpPr>
          <p:nvPr>
            <p:ph type="title"/>
          </p:nvPr>
        </p:nvSpPr>
        <p:spPr>
          <a:xfrm>
            <a:off x="152400" y="228600"/>
            <a:ext cx="9144000" cy="762000"/>
          </a:xfrm>
        </p:spPr>
        <p:txBody>
          <a:bodyPr/>
          <a:lstStyle/>
          <a:p>
            <a:pPr>
              <a:defRPr/>
            </a:pPr>
            <a:r>
              <a:rPr lang="en-US" b="1"/>
              <a:t>Passive versus Active Management</a:t>
            </a:r>
          </a:p>
        </p:txBody>
      </p:sp>
      <p:sp>
        <p:nvSpPr>
          <p:cNvPr id="20482" name="Rectangle 3"/>
          <p:cNvSpPr>
            <a:spLocks noGrp="1" noChangeArrowheads="1"/>
          </p:cNvSpPr>
          <p:nvPr>
            <p:ph idx="1"/>
          </p:nvPr>
        </p:nvSpPr>
        <p:spPr>
          <a:xfrm>
            <a:off x="914400" y="1219200"/>
            <a:ext cx="7772400" cy="4724400"/>
          </a:xfrm>
        </p:spPr>
        <p:txBody>
          <a:bodyPr/>
          <a:lstStyle/>
          <a:p>
            <a:r>
              <a:rPr lang="en-US" smtClean="0"/>
              <a:t>Passive equity portfolio management</a:t>
            </a:r>
          </a:p>
          <a:p>
            <a:pPr lvl="1"/>
            <a:r>
              <a:rPr lang="en-US" smtClean="0"/>
              <a:t>Long-term buy-and-hold strategy</a:t>
            </a:r>
          </a:p>
          <a:p>
            <a:pPr lvl="1"/>
            <a:r>
              <a:rPr lang="en-US" smtClean="0"/>
              <a:t>Usually tracks an index over time</a:t>
            </a:r>
          </a:p>
          <a:p>
            <a:pPr lvl="1"/>
            <a:r>
              <a:rPr lang="en-US" smtClean="0"/>
              <a:t>Designed to match market performance</a:t>
            </a:r>
          </a:p>
          <a:p>
            <a:pPr lvl="1"/>
            <a:r>
              <a:rPr lang="en-US" smtClean="0"/>
              <a:t>Manager is judged on how well they track the target index</a:t>
            </a:r>
          </a:p>
          <a:p>
            <a:r>
              <a:rPr lang="en-US" smtClean="0"/>
              <a:t>Active equity portfolio management</a:t>
            </a:r>
          </a:p>
          <a:p>
            <a:pPr lvl="1"/>
            <a:r>
              <a:rPr lang="en-US" smtClean="0"/>
              <a:t>Attempts to outperform a passive benchmark portfolio on a risk-adjusted basis by seeking the “alpha” value</a:t>
            </a:r>
          </a:p>
          <a:p>
            <a:r>
              <a:rPr lang="en-US" smtClean="0"/>
              <a:t>See Exhibit 15.1</a:t>
            </a:r>
          </a:p>
        </p:txBody>
      </p:sp>
      <p:sp>
        <p:nvSpPr>
          <p:cNvPr id="20483" name="Slide Number Placeholder 5"/>
          <p:cNvSpPr>
            <a:spLocks noGrp="1"/>
          </p:cNvSpPr>
          <p:nvPr>
            <p:ph type="sldNum" sz="quarter" idx="11"/>
          </p:nvPr>
        </p:nvSpPr>
        <p:spPr>
          <a:noFill/>
          <a:ln>
            <a:miter lim="800000"/>
            <a:headEnd/>
            <a:tailEnd/>
          </a:ln>
        </p:spPr>
        <p:txBody>
          <a:bodyPr/>
          <a:lstStyle/>
          <a:p>
            <a:r>
              <a:rPr lang="en-US">
                <a:cs typeface="Arial" charset="0"/>
              </a:rPr>
              <a:t>15-</a:t>
            </a:r>
            <a:fld id="{262E11E9-1FBC-435B-9478-367AD17F8EB3}" type="slidenum">
              <a:rPr lang="en-US">
                <a:cs typeface="Arial" charset="0"/>
              </a:rPr>
              <a:pPr/>
              <a:t>3</a:t>
            </a:fld>
            <a:endParaRPr lang="en-US">
              <a:cs typeface="Arial" charset="0"/>
            </a:endParaRPr>
          </a:p>
        </p:txBody>
      </p:sp>
      <p:sp>
        <p:nvSpPr>
          <p:cNvPr id="2048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15.1</a:t>
            </a:r>
            <a:endParaRPr lang="en-US" dirty="0"/>
          </a:p>
        </p:txBody>
      </p:sp>
      <p:sp>
        <p:nvSpPr>
          <p:cNvPr id="21506"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21507" name="Slide Number Placeholder 3"/>
          <p:cNvSpPr>
            <a:spLocks noGrp="1"/>
          </p:cNvSpPr>
          <p:nvPr>
            <p:ph type="sldNum" sz="quarter" idx="11"/>
          </p:nvPr>
        </p:nvSpPr>
        <p:spPr>
          <a:noFill/>
          <a:ln>
            <a:miter lim="800000"/>
            <a:headEnd/>
            <a:tailEnd/>
          </a:ln>
        </p:spPr>
        <p:txBody>
          <a:bodyPr/>
          <a:lstStyle/>
          <a:p>
            <a:r>
              <a:rPr lang="en-US">
                <a:cs typeface="Arial" charset="0"/>
              </a:rPr>
              <a:t>15-</a:t>
            </a:r>
            <a:fld id="{4F6C01A7-8450-4785-A977-90764D764F31}" type="slidenum">
              <a:rPr lang="en-US">
                <a:cs typeface="Arial" charset="0"/>
              </a:rPr>
              <a:pPr/>
              <a:t>4</a:t>
            </a:fld>
            <a:endParaRPr lang="en-US">
              <a:cs typeface="Arial" charset="0"/>
            </a:endParaRPr>
          </a:p>
        </p:txBody>
      </p:sp>
      <p:pic>
        <p:nvPicPr>
          <p:cNvPr id="21508" name="Picture 2"/>
          <p:cNvPicPr>
            <a:picLocks noChangeAspect="1" noChangeArrowheads="1"/>
          </p:cNvPicPr>
          <p:nvPr/>
        </p:nvPicPr>
        <p:blipFill>
          <a:blip r:embed="rId2"/>
          <a:srcRect/>
          <a:stretch>
            <a:fillRect/>
          </a:stretch>
        </p:blipFill>
        <p:spPr bwMode="auto">
          <a:xfrm>
            <a:off x="128588" y="1857375"/>
            <a:ext cx="8886825" cy="3143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218" name="Rectangle 2"/>
          <p:cNvSpPr>
            <a:spLocks noGrp="1" noChangeArrowheads="1"/>
          </p:cNvSpPr>
          <p:nvPr>
            <p:ph type="title"/>
          </p:nvPr>
        </p:nvSpPr>
        <p:spPr/>
        <p:txBody>
          <a:bodyPr/>
          <a:lstStyle/>
          <a:p>
            <a:pPr>
              <a:defRPr/>
            </a:pPr>
            <a:r>
              <a:rPr lang="en-US" b="1"/>
              <a:t>An Overview of Passive Strategies</a:t>
            </a:r>
          </a:p>
        </p:txBody>
      </p:sp>
      <p:sp>
        <p:nvSpPr>
          <p:cNvPr id="22530" name="Rectangle 3"/>
          <p:cNvSpPr>
            <a:spLocks noGrp="1" noChangeArrowheads="1"/>
          </p:cNvSpPr>
          <p:nvPr>
            <p:ph idx="1"/>
          </p:nvPr>
        </p:nvSpPr>
        <p:spPr>
          <a:xfrm>
            <a:off x="609600" y="1295400"/>
            <a:ext cx="8305800" cy="4876800"/>
          </a:xfrm>
        </p:spPr>
        <p:txBody>
          <a:bodyPr/>
          <a:lstStyle/>
          <a:p>
            <a:r>
              <a:rPr lang="en-US" smtClean="0"/>
              <a:t>Attempt to replicate the performance of an index</a:t>
            </a:r>
          </a:p>
          <a:p>
            <a:pPr lvl="1"/>
            <a:r>
              <a:rPr lang="en-US" smtClean="0"/>
              <a:t>May slightly underperform the target index due to fees and commissions</a:t>
            </a:r>
          </a:p>
          <a:p>
            <a:r>
              <a:rPr lang="en-US" smtClean="0"/>
              <a:t>Strong rationale for this approach</a:t>
            </a:r>
          </a:p>
          <a:p>
            <a:pPr lvl="1"/>
            <a:r>
              <a:rPr lang="en-US" smtClean="0"/>
              <a:t>Costs of active management (1 to 2 percent) are hard to overcome in risk-adjusted performance</a:t>
            </a:r>
          </a:p>
          <a:p>
            <a:r>
              <a:rPr lang="en-US" smtClean="0"/>
              <a:t>Many different market indexes are used for tracking portfolios</a:t>
            </a:r>
          </a:p>
          <a:p>
            <a:pPr lvl="1"/>
            <a:r>
              <a:rPr lang="en-US" smtClean="0"/>
              <a:t>S&amp;P 500 Index</a:t>
            </a:r>
          </a:p>
          <a:p>
            <a:pPr lvl="1"/>
            <a:r>
              <a:rPr lang="en-US" smtClean="0"/>
              <a:t>NASDAQ Composite Index</a:t>
            </a:r>
          </a:p>
        </p:txBody>
      </p:sp>
      <p:sp>
        <p:nvSpPr>
          <p:cNvPr id="22531" name="Slide Number Placeholder 5"/>
          <p:cNvSpPr>
            <a:spLocks noGrp="1"/>
          </p:cNvSpPr>
          <p:nvPr>
            <p:ph type="sldNum" sz="quarter" idx="11"/>
          </p:nvPr>
        </p:nvSpPr>
        <p:spPr>
          <a:noFill/>
          <a:ln>
            <a:miter lim="800000"/>
            <a:headEnd/>
            <a:tailEnd/>
          </a:ln>
        </p:spPr>
        <p:txBody>
          <a:bodyPr/>
          <a:lstStyle/>
          <a:p>
            <a:r>
              <a:rPr lang="en-US">
                <a:cs typeface="Arial" charset="0"/>
              </a:rPr>
              <a:t>15-</a:t>
            </a:r>
            <a:fld id="{761D64BF-9102-4D7F-82A2-8239AC309D0D}" type="slidenum">
              <a:rPr lang="en-US">
                <a:cs typeface="Arial" charset="0"/>
              </a:rPr>
              <a:pPr/>
              <a:t>5</a:t>
            </a:fld>
            <a:endParaRPr lang="en-US">
              <a:cs typeface="Arial" charset="0"/>
            </a:endParaRPr>
          </a:p>
        </p:txBody>
      </p:sp>
      <p:sp>
        <p:nvSpPr>
          <p:cNvPr id="2253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42" name="Rectangle 2"/>
          <p:cNvSpPr>
            <a:spLocks noGrp="1" noChangeArrowheads="1"/>
          </p:cNvSpPr>
          <p:nvPr>
            <p:ph type="title"/>
          </p:nvPr>
        </p:nvSpPr>
        <p:spPr>
          <a:xfrm>
            <a:off x="762000" y="198438"/>
            <a:ext cx="7772400" cy="868362"/>
          </a:xfrm>
        </p:spPr>
        <p:txBody>
          <a:bodyPr/>
          <a:lstStyle/>
          <a:p>
            <a:pPr>
              <a:lnSpc>
                <a:spcPct val="90000"/>
              </a:lnSpc>
              <a:tabLst>
                <a:tab pos="2971800" algn="l"/>
                <a:tab pos="3086100" algn="l"/>
              </a:tabLst>
              <a:defRPr/>
            </a:pPr>
            <a:r>
              <a:rPr lang="en-US" b="1">
                <a:cs typeface="Times New Roman" pitchFamily="18" charset="0"/>
              </a:rPr>
              <a:t>Index Portfolio Construction Techniques</a:t>
            </a:r>
            <a:r>
              <a:rPr lang="en-US"/>
              <a:t> </a:t>
            </a:r>
          </a:p>
        </p:txBody>
      </p:sp>
      <p:sp>
        <p:nvSpPr>
          <p:cNvPr id="23554" name="Rectangle 3"/>
          <p:cNvSpPr>
            <a:spLocks noGrp="1" noChangeArrowheads="1"/>
          </p:cNvSpPr>
          <p:nvPr>
            <p:ph idx="1"/>
          </p:nvPr>
        </p:nvSpPr>
        <p:spPr/>
        <p:txBody>
          <a:bodyPr/>
          <a:lstStyle/>
          <a:p>
            <a:pPr>
              <a:lnSpc>
                <a:spcPct val="130000"/>
              </a:lnSpc>
            </a:pPr>
            <a:r>
              <a:rPr lang="en-US" smtClean="0"/>
              <a:t>Full Replication</a:t>
            </a:r>
          </a:p>
          <a:p>
            <a:pPr lvl="1">
              <a:lnSpc>
                <a:spcPct val="110000"/>
              </a:lnSpc>
            </a:pPr>
            <a:r>
              <a:rPr lang="en-US" smtClean="0"/>
              <a:t>All securities in the index are purchased in proportion to weights in the index</a:t>
            </a:r>
          </a:p>
          <a:p>
            <a:pPr lvl="1">
              <a:lnSpc>
                <a:spcPct val="110000"/>
              </a:lnSpc>
            </a:pPr>
            <a:r>
              <a:rPr lang="en-US" smtClean="0"/>
              <a:t>This helps ensure close tracking</a:t>
            </a:r>
          </a:p>
          <a:p>
            <a:pPr lvl="1">
              <a:lnSpc>
                <a:spcPct val="110000"/>
              </a:lnSpc>
            </a:pPr>
            <a:r>
              <a:rPr lang="en-US" smtClean="0"/>
              <a:t>Increases transaction costs, particularly with dividend reinvestment</a:t>
            </a:r>
          </a:p>
        </p:txBody>
      </p:sp>
      <p:sp>
        <p:nvSpPr>
          <p:cNvPr id="23555" name="Slide Number Placeholder 5"/>
          <p:cNvSpPr>
            <a:spLocks noGrp="1"/>
          </p:cNvSpPr>
          <p:nvPr>
            <p:ph type="sldNum" sz="quarter" idx="11"/>
          </p:nvPr>
        </p:nvSpPr>
        <p:spPr>
          <a:noFill/>
          <a:ln>
            <a:miter lim="800000"/>
            <a:headEnd/>
            <a:tailEnd/>
          </a:ln>
        </p:spPr>
        <p:txBody>
          <a:bodyPr/>
          <a:lstStyle/>
          <a:p>
            <a:r>
              <a:rPr lang="en-US">
                <a:cs typeface="Arial" charset="0"/>
              </a:rPr>
              <a:t>15-</a:t>
            </a:r>
            <a:fld id="{6AC551A1-DB19-4827-852D-E8CE7EEAF260}" type="slidenum">
              <a:rPr lang="en-US">
                <a:cs typeface="Arial" charset="0"/>
              </a:rPr>
              <a:pPr/>
              <a:t>6</a:t>
            </a:fld>
            <a:endParaRPr lang="en-US">
              <a:cs typeface="Arial" charset="0"/>
            </a:endParaRPr>
          </a:p>
        </p:txBody>
      </p:sp>
      <p:sp>
        <p:nvSpPr>
          <p:cNvPr id="2355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898" name="Rectangle 2"/>
          <p:cNvSpPr>
            <a:spLocks noGrp="1" noChangeArrowheads="1"/>
          </p:cNvSpPr>
          <p:nvPr>
            <p:ph type="title"/>
          </p:nvPr>
        </p:nvSpPr>
        <p:spPr>
          <a:xfrm>
            <a:off x="762000" y="198438"/>
            <a:ext cx="7772400" cy="868362"/>
          </a:xfrm>
        </p:spPr>
        <p:txBody>
          <a:bodyPr/>
          <a:lstStyle/>
          <a:p>
            <a:pPr>
              <a:lnSpc>
                <a:spcPct val="90000"/>
              </a:lnSpc>
              <a:tabLst>
                <a:tab pos="2971800" algn="l"/>
                <a:tab pos="3086100" algn="l"/>
              </a:tabLst>
              <a:defRPr/>
            </a:pPr>
            <a:r>
              <a:rPr lang="en-US" b="1">
                <a:cs typeface="Times New Roman" pitchFamily="18" charset="0"/>
              </a:rPr>
              <a:t>Index Portfolio Construction Techniques</a:t>
            </a:r>
            <a:r>
              <a:rPr lang="en-US"/>
              <a:t> </a:t>
            </a:r>
          </a:p>
        </p:txBody>
      </p:sp>
      <p:sp>
        <p:nvSpPr>
          <p:cNvPr id="24578" name="Rectangle 3"/>
          <p:cNvSpPr>
            <a:spLocks noGrp="1" noChangeArrowheads="1"/>
          </p:cNvSpPr>
          <p:nvPr>
            <p:ph idx="1"/>
          </p:nvPr>
        </p:nvSpPr>
        <p:spPr>
          <a:xfrm>
            <a:off x="914400" y="1295400"/>
            <a:ext cx="7848600" cy="4648200"/>
          </a:xfrm>
        </p:spPr>
        <p:txBody>
          <a:bodyPr/>
          <a:lstStyle/>
          <a:p>
            <a:pPr>
              <a:lnSpc>
                <a:spcPct val="130000"/>
              </a:lnSpc>
            </a:pPr>
            <a:r>
              <a:rPr lang="en-US" smtClean="0"/>
              <a:t>Sampling</a:t>
            </a:r>
          </a:p>
          <a:p>
            <a:pPr lvl="1">
              <a:lnSpc>
                <a:spcPct val="110000"/>
              </a:lnSpc>
            </a:pPr>
            <a:r>
              <a:rPr lang="en-US" smtClean="0"/>
              <a:t>Buys a representative sample of stocks in the benchmark index according to their weights in the index</a:t>
            </a:r>
          </a:p>
          <a:p>
            <a:pPr lvl="1">
              <a:lnSpc>
                <a:spcPct val="110000"/>
              </a:lnSpc>
            </a:pPr>
            <a:r>
              <a:rPr lang="en-US" smtClean="0"/>
              <a:t>Fewer stocks means lower commissions</a:t>
            </a:r>
          </a:p>
          <a:p>
            <a:pPr lvl="1">
              <a:lnSpc>
                <a:spcPct val="110000"/>
              </a:lnSpc>
            </a:pPr>
            <a:r>
              <a:rPr lang="en-US" smtClean="0"/>
              <a:t>Reinvestment of dividends is less difficult</a:t>
            </a:r>
          </a:p>
          <a:p>
            <a:pPr lvl="1">
              <a:lnSpc>
                <a:spcPct val="110000"/>
              </a:lnSpc>
            </a:pPr>
            <a:r>
              <a:rPr lang="en-US" smtClean="0"/>
              <a:t>Will not track the index as closely, so there will be some tracking error</a:t>
            </a:r>
          </a:p>
          <a:p>
            <a:endParaRPr lang="en-US" smtClean="0"/>
          </a:p>
        </p:txBody>
      </p:sp>
      <p:sp>
        <p:nvSpPr>
          <p:cNvPr id="24579" name="Slide Number Placeholder 5"/>
          <p:cNvSpPr>
            <a:spLocks noGrp="1"/>
          </p:cNvSpPr>
          <p:nvPr>
            <p:ph type="sldNum" sz="quarter" idx="11"/>
          </p:nvPr>
        </p:nvSpPr>
        <p:spPr>
          <a:noFill/>
          <a:ln>
            <a:miter lim="800000"/>
            <a:headEnd/>
            <a:tailEnd/>
          </a:ln>
        </p:spPr>
        <p:txBody>
          <a:bodyPr/>
          <a:lstStyle/>
          <a:p>
            <a:r>
              <a:rPr lang="en-US">
                <a:cs typeface="Arial" charset="0"/>
              </a:rPr>
              <a:t>15-</a:t>
            </a:r>
            <a:fld id="{F0E2D81B-C214-4313-8042-C1025D769CCC}" type="slidenum">
              <a:rPr lang="en-US">
                <a:cs typeface="Arial" charset="0"/>
              </a:rPr>
              <a:pPr/>
              <a:t>7</a:t>
            </a:fld>
            <a:endParaRPr lang="en-US">
              <a:cs typeface="Arial" charset="0"/>
            </a:endParaRPr>
          </a:p>
        </p:txBody>
      </p:sp>
      <p:sp>
        <p:nvSpPr>
          <p:cNvPr id="2458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22" name="Rectangle 2"/>
          <p:cNvSpPr>
            <a:spLocks noGrp="1" noChangeArrowheads="1"/>
          </p:cNvSpPr>
          <p:nvPr>
            <p:ph type="title"/>
          </p:nvPr>
        </p:nvSpPr>
        <p:spPr>
          <a:xfrm>
            <a:off x="762000" y="198438"/>
            <a:ext cx="7772400" cy="868362"/>
          </a:xfrm>
        </p:spPr>
        <p:txBody>
          <a:bodyPr/>
          <a:lstStyle/>
          <a:p>
            <a:pPr>
              <a:lnSpc>
                <a:spcPct val="90000"/>
              </a:lnSpc>
              <a:tabLst>
                <a:tab pos="2971800" algn="l"/>
                <a:tab pos="3086100" algn="l"/>
              </a:tabLst>
              <a:defRPr/>
            </a:pPr>
            <a:r>
              <a:rPr lang="en-US" b="1">
                <a:cs typeface="Times New Roman" pitchFamily="18" charset="0"/>
              </a:rPr>
              <a:t>Index Portfolio Construction Techniques</a:t>
            </a:r>
            <a:r>
              <a:rPr lang="en-US"/>
              <a:t> </a:t>
            </a:r>
          </a:p>
        </p:txBody>
      </p:sp>
      <p:sp>
        <p:nvSpPr>
          <p:cNvPr id="26626" name="Rectangle 3"/>
          <p:cNvSpPr>
            <a:spLocks noGrp="1" noChangeArrowheads="1"/>
          </p:cNvSpPr>
          <p:nvPr>
            <p:ph idx="1"/>
          </p:nvPr>
        </p:nvSpPr>
        <p:spPr>
          <a:xfrm>
            <a:off x="914400" y="1371600"/>
            <a:ext cx="7848600" cy="4648200"/>
          </a:xfrm>
        </p:spPr>
        <p:txBody>
          <a:bodyPr/>
          <a:lstStyle/>
          <a:p>
            <a:pPr>
              <a:lnSpc>
                <a:spcPct val="110000"/>
              </a:lnSpc>
            </a:pPr>
            <a:r>
              <a:rPr lang="en-US" smtClean="0"/>
              <a:t>Quadratic Optimization (or programming techniques)</a:t>
            </a:r>
          </a:p>
          <a:p>
            <a:pPr lvl="1">
              <a:lnSpc>
                <a:spcPct val="110000"/>
              </a:lnSpc>
            </a:pPr>
            <a:r>
              <a:rPr lang="en-US" smtClean="0"/>
              <a:t>Historical information on price changes and correlations between securities are input into a computer program that determines the composition of a portfolio that will minimize tracking error with the benchmark</a:t>
            </a:r>
          </a:p>
          <a:p>
            <a:pPr lvl="1">
              <a:lnSpc>
                <a:spcPct val="110000"/>
              </a:lnSpc>
            </a:pPr>
            <a:r>
              <a:rPr lang="en-US" smtClean="0"/>
              <a:t>This relies on historical correlations, which may change over time, leading to failure to track the index</a:t>
            </a:r>
          </a:p>
          <a:p>
            <a:pPr>
              <a:lnSpc>
                <a:spcPct val="110000"/>
              </a:lnSpc>
            </a:pPr>
            <a:endParaRPr lang="en-US" smtClean="0"/>
          </a:p>
        </p:txBody>
      </p:sp>
      <p:sp>
        <p:nvSpPr>
          <p:cNvPr id="26627" name="Slide Number Placeholder 5"/>
          <p:cNvSpPr>
            <a:spLocks noGrp="1"/>
          </p:cNvSpPr>
          <p:nvPr>
            <p:ph type="sldNum" sz="quarter" idx="11"/>
          </p:nvPr>
        </p:nvSpPr>
        <p:spPr>
          <a:noFill/>
          <a:ln>
            <a:miter lim="800000"/>
            <a:headEnd/>
            <a:tailEnd/>
          </a:ln>
        </p:spPr>
        <p:txBody>
          <a:bodyPr/>
          <a:lstStyle/>
          <a:p>
            <a:r>
              <a:rPr lang="en-US">
                <a:cs typeface="Arial" charset="0"/>
              </a:rPr>
              <a:t>15-</a:t>
            </a:r>
            <a:fld id="{C07445DF-F9E4-4E9B-AEAE-F72D6F156737}" type="slidenum">
              <a:rPr lang="en-US">
                <a:cs typeface="Arial" charset="0"/>
              </a:rPr>
              <a:pPr/>
              <a:t>8</a:t>
            </a:fld>
            <a:endParaRPr lang="en-US">
              <a:cs typeface="Arial" charset="0"/>
            </a:endParaRPr>
          </a:p>
        </p:txBody>
      </p:sp>
      <p:sp>
        <p:nvSpPr>
          <p:cNvPr id="2662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Grp="1" noChangeArrowheads="1"/>
          </p:cNvSpPr>
          <p:nvPr>
            <p:ph type="title"/>
          </p:nvPr>
        </p:nvSpPr>
        <p:spPr>
          <a:xfrm>
            <a:off x="762000" y="198438"/>
            <a:ext cx="7772400" cy="868362"/>
          </a:xfrm>
        </p:spPr>
        <p:txBody>
          <a:bodyPr/>
          <a:lstStyle/>
          <a:p>
            <a:pPr>
              <a:lnSpc>
                <a:spcPct val="90000"/>
              </a:lnSpc>
              <a:tabLst>
                <a:tab pos="2971800" algn="l"/>
                <a:tab pos="3086100" algn="l"/>
              </a:tabLst>
              <a:defRPr/>
            </a:pPr>
            <a:r>
              <a:rPr lang="en-US" b="1"/>
              <a:t>Tracking Error and Index Portfolio Construction</a:t>
            </a:r>
          </a:p>
        </p:txBody>
      </p:sp>
      <p:sp>
        <p:nvSpPr>
          <p:cNvPr id="28674" name="Rectangle 3"/>
          <p:cNvSpPr>
            <a:spLocks noGrp="1" noChangeArrowheads="1"/>
          </p:cNvSpPr>
          <p:nvPr>
            <p:ph idx="1"/>
          </p:nvPr>
        </p:nvSpPr>
        <p:spPr>
          <a:xfrm>
            <a:off x="914400" y="1219200"/>
            <a:ext cx="7848600" cy="5029200"/>
          </a:xfrm>
        </p:spPr>
        <p:txBody>
          <a:bodyPr/>
          <a:lstStyle/>
          <a:p>
            <a:r>
              <a:rPr lang="en-US" smtClean="0"/>
              <a:t>The goal of the passive manager should be to minimize the portfolio’s return volatility relative to the index, i.e., to minimize tracking error</a:t>
            </a:r>
          </a:p>
          <a:p>
            <a:r>
              <a:rPr lang="en-US" smtClean="0"/>
              <a:t>Tracking Error Measure</a:t>
            </a:r>
          </a:p>
          <a:p>
            <a:pPr lvl="1"/>
            <a:r>
              <a:rPr lang="en-US" smtClean="0"/>
              <a:t>Return differential in time period t</a:t>
            </a:r>
          </a:p>
          <a:p>
            <a:pPr lvl="1">
              <a:lnSpc>
                <a:spcPct val="130000"/>
              </a:lnSpc>
              <a:buFontTx/>
              <a:buNone/>
            </a:pPr>
            <a:r>
              <a:rPr lang="en-US" smtClean="0"/>
              <a:t>			</a:t>
            </a:r>
            <a:r>
              <a:rPr lang="el-GR" smtClean="0">
                <a:cs typeface="Arial" charset="0"/>
              </a:rPr>
              <a:t>Δ</a:t>
            </a:r>
            <a:r>
              <a:rPr lang="en-US" baseline="-25000" smtClean="0">
                <a:cs typeface="Arial" charset="0"/>
              </a:rPr>
              <a:t>t </a:t>
            </a:r>
            <a:r>
              <a:rPr lang="en-US" smtClean="0">
                <a:cs typeface="Arial" charset="0"/>
              </a:rPr>
              <a:t>=R</a:t>
            </a:r>
            <a:r>
              <a:rPr lang="en-US" baseline="-25000" smtClean="0">
                <a:cs typeface="Arial" charset="0"/>
              </a:rPr>
              <a:t>pt</a:t>
            </a:r>
            <a:r>
              <a:rPr lang="en-US" smtClean="0">
                <a:cs typeface="Arial" charset="0"/>
              </a:rPr>
              <a:t> – R</a:t>
            </a:r>
            <a:r>
              <a:rPr lang="en-US" baseline="-25000" smtClean="0">
                <a:cs typeface="Arial" charset="0"/>
              </a:rPr>
              <a:t>bt</a:t>
            </a:r>
            <a:endParaRPr lang="en-US" smtClean="0">
              <a:cs typeface="Arial" charset="0"/>
            </a:endParaRPr>
          </a:p>
          <a:p>
            <a:pPr lvl="3">
              <a:lnSpc>
                <a:spcPct val="130000"/>
              </a:lnSpc>
              <a:buFontTx/>
              <a:buNone/>
            </a:pPr>
            <a:r>
              <a:rPr lang="en-US" smtClean="0">
                <a:cs typeface="Arial" charset="0"/>
              </a:rPr>
              <a:t>where R</a:t>
            </a:r>
            <a:r>
              <a:rPr lang="en-US" baseline="-25000" smtClean="0">
                <a:cs typeface="Arial" charset="0"/>
              </a:rPr>
              <a:t>pt</a:t>
            </a:r>
            <a:r>
              <a:rPr lang="en-US" smtClean="0">
                <a:cs typeface="Arial" charset="0"/>
              </a:rPr>
              <a:t>= </a:t>
            </a:r>
            <a:r>
              <a:rPr lang="en-US" smtClean="0"/>
              <a:t>return to the managed portfolio in Period </a:t>
            </a:r>
            <a:r>
              <a:rPr lang="en-US" i="1" smtClean="0"/>
              <a:t>t</a:t>
            </a:r>
            <a:endParaRPr lang="en-US" smtClean="0">
              <a:cs typeface="Arial" charset="0"/>
            </a:endParaRPr>
          </a:p>
          <a:p>
            <a:pPr lvl="3">
              <a:buFontTx/>
              <a:buNone/>
            </a:pPr>
            <a:r>
              <a:rPr lang="en-US" smtClean="0"/>
              <a:t>		   R</a:t>
            </a:r>
            <a:r>
              <a:rPr lang="en-US" baseline="-25000" smtClean="0"/>
              <a:t>bt</a:t>
            </a:r>
            <a:r>
              <a:rPr lang="en-US" smtClean="0"/>
              <a:t>= </a:t>
            </a:r>
            <a:r>
              <a:rPr lang="el-GR" smtClean="0"/>
              <a:t>return to the benchmark portfolio in Period </a:t>
            </a:r>
            <a:r>
              <a:rPr lang="el-GR" i="1" smtClean="0"/>
              <a:t>t</a:t>
            </a:r>
            <a:endParaRPr lang="en-US" i="1" smtClean="0"/>
          </a:p>
          <a:p>
            <a:pPr lvl="1"/>
            <a:r>
              <a:rPr lang="en-US" smtClean="0"/>
              <a:t>Tracking error is measured as the standard deviation of </a:t>
            </a:r>
            <a:r>
              <a:rPr lang="el-GR" smtClean="0">
                <a:cs typeface="Arial" charset="0"/>
              </a:rPr>
              <a:t>Δ</a:t>
            </a:r>
            <a:r>
              <a:rPr lang="en-US" baseline="-25000" smtClean="0">
                <a:cs typeface="Arial" charset="0"/>
              </a:rPr>
              <a:t>t </a:t>
            </a:r>
            <a:r>
              <a:rPr lang="en-US" smtClean="0">
                <a:cs typeface="Arial" charset="0"/>
              </a:rPr>
              <a:t>, normally annualized (TE)</a:t>
            </a:r>
          </a:p>
          <a:p>
            <a:pPr lvl="1">
              <a:lnSpc>
                <a:spcPct val="120000"/>
              </a:lnSpc>
            </a:pPr>
            <a:r>
              <a:rPr lang="en-US" smtClean="0">
                <a:cs typeface="Arial" charset="0"/>
              </a:rPr>
              <a:t>See Exhibit 15.2</a:t>
            </a:r>
            <a:endParaRPr lang="el-GR" baseline="-25000" smtClean="0">
              <a:cs typeface="Arial" charset="0"/>
            </a:endParaRPr>
          </a:p>
        </p:txBody>
      </p:sp>
      <p:sp>
        <p:nvSpPr>
          <p:cNvPr id="28675" name="Slide Number Placeholder 5"/>
          <p:cNvSpPr>
            <a:spLocks noGrp="1"/>
          </p:cNvSpPr>
          <p:nvPr>
            <p:ph type="sldNum" sz="quarter" idx="11"/>
          </p:nvPr>
        </p:nvSpPr>
        <p:spPr>
          <a:noFill/>
          <a:ln>
            <a:miter lim="800000"/>
            <a:headEnd/>
            <a:tailEnd/>
          </a:ln>
        </p:spPr>
        <p:txBody>
          <a:bodyPr/>
          <a:lstStyle/>
          <a:p>
            <a:r>
              <a:rPr lang="en-US">
                <a:cs typeface="Arial" charset="0"/>
              </a:rPr>
              <a:t>15-</a:t>
            </a:r>
            <a:fld id="{806DC74D-5E19-4ECD-9046-C5AC526378E9}" type="slidenum">
              <a:rPr lang="en-US">
                <a:cs typeface="Arial" charset="0"/>
              </a:rPr>
              <a:pPr/>
              <a:t>9</a:t>
            </a:fld>
            <a:endParaRPr lang="en-US">
              <a:cs typeface="Arial" charset="0"/>
            </a:endParaRPr>
          </a:p>
        </p:txBody>
      </p:sp>
      <p:sp>
        <p:nvSpPr>
          <p:cNvPr id="2867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15.2</a:t>
            </a:r>
            <a:endParaRPr lang="en-US" dirty="0"/>
          </a:p>
        </p:txBody>
      </p:sp>
      <p:sp>
        <p:nvSpPr>
          <p:cNvPr id="3072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30723" name="Slide Number Placeholder 3"/>
          <p:cNvSpPr>
            <a:spLocks noGrp="1"/>
          </p:cNvSpPr>
          <p:nvPr>
            <p:ph type="sldNum" sz="quarter" idx="11"/>
          </p:nvPr>
        </p:nvSpPr>
        <p:spPr>
          <a:noFill/>
          <a:ln>
            <a:miter lim="800000"/>
            <a:headEnd/>
            <a:tailEnd/>
          </a:ln>
        </p:spPr>
        <p:txBody>
          <a:bodyPr/>
          <a:lstStyle/>
          <a:p>
            <a:r>
              <a:rPr lang="en-US">
                <a:cs typeface="Arial" charset="0"/>
              </a:rPr>
              <a:t>15-</a:t>
            </a:r>
            <a:fld id="{A5A08CE7-48B6-4ED6-8575-B37038E260C4}" type="slidenum">
              <a:rPr lang="en-US">
                <a:cs typeface="Arial" charset="0"/>
              </a:rPr>
              <a:pPr/>
              <a:t>10</a:t>
            </a:fld>
            <a:endParaRPr lang="en-US">
              <a:cs typeface="Arial" charset="0"/>
            </a:endParaRPr>
          </a:p>
        </p:txBody>
      </p:sp>
      <p:pic>
        <p:nvPicPr>
          <p:cNvPr id="30724" name="Picture 2"/>
          <p:cNvPicPr>
            <a:picLocks noChangeAspect="1" noChangeArrowheads="1"/>
          </p:cNvPicPr>
          <p:nvPr/>
        </p:nvPicPr>
        <p:blipFill>
          <a:blip r:embed="rId2"/>
          <a:srcRect/>
          <a:stretch>
            <a:fillRect/>
          </a:stretch>
        </p:blipFill>
        <p:spPr bwMode="auto">
          <a:xfrm>
            <a:off x="609600" y="1371600"/>
            <a:ext cx="8077200" cy="4476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0370" name="Rectangle 2"/>
          <p:cNvSpPr>
            <a:spLocks noGrp="1" noChangeArrowheads="1"/>
          </p:cNvSpPr>
          <p:nvPr>
            <p:ph type="title"/>
          </p:nvPr>
        </p:nvSpPr>
        <p:spPr/>
        <p:txBody>
          <a:bodyPr/>
          <a:lstStyle/>
          <a:p>
            <a:pPr>
              <a:defRPr/>
            </a:pPr>
            <a:r>
              <a:rPr lang="en-US" b="1">
                <a:cs typeface="Times New Roman" pitchFamily="18" charset="0"/>
              </a:rPr>
              <a:t>Methods of Index Portfolio Investing</a:t>
            </a:r>
          </a:p>
        </p:txBody>
      </p:sp>
      <p:sp>
        <p:nvSpPr>
          <p:cNvPr id="31746" name="Slide Number Placeholder 4"/>
          <p:cNvSpPr>
            <a:spLocks noGrp="1"/>
          </p:cNvSpPr>
          <p:nvPr>
            <p:ph type="sldNum" sz="quarter" idx="11"/>
          </p:nvPr>
        </p:nvSpPr>
        <p:spPr>
          <a:noFill/>
          <a:ln>
            <a:miter lim="800000"/>
            <a:headEnd/>
            <a:tailEnd/>
          </a:ln>
        </p:spPr>
        <p:txBody>
          <a:bodyPr/>
          <a:lstStyle/>
          <a:p>
            <a:r>
              <a:rPr lang="en-US">
                <a:cs typeface="Arial" charset="0"/>
              </a:rPr>
              <a:t>15-</a:t>
            </a:r>
            <a:fld id="{380A89FB-A329-46F1-9211-FEF64DAE3F58}" type="slidenum">
              <a:rPr lang="en-US">
                <a:cs typeface="Arial" charset="0"/>
              </a:rPr>
              <a:pPr/>
              <a:t>11</a:t>
            </a:fld>
            <a:endParaRPr lang="en-US">
              <a:cs typeface="Arial" charset="0"/>
            </a:endParaRPr>
          </a:p>
        </p:txBody>
      </p:sp>
      <p:sp>
        <p:nvSpPr>
          <p:cNvPr id="31747" name="Rectangle 3"/>
          <p:cNvSpPr>
            <a:spLocks noGrp="1" noChangeArrowheads="1"/>
          </p:cNvSpPr>
          <p:nvPr>
            <p:ph type="body" idx="4294967295"/>
          </p:nvPr>
        </p:nvSpPr>
        <p:spPr>
          <a:xfrm>
            <a:off x="1143000" y="1219200"/>
            <a:ext cx="8001000" cy="5181600"/>
          </a:xfrm>
        </p:spPr>
        <p:txBody>
          <a:bodyPr/>
          <a:lstStyle/>
          <a:p>
            <a:r>
              <a:rPr lang="en-US" smtClean="0"/>
              <a:t>Index Funds</a:t>
            </a:r>
          </a:p>
          <a:p>
            <a:pPr lvl="1"/>
            <a:r>
              <a:rPr lang="en-US" smtClean="0"/>
              <a:t>In an indexed portfolio, the fund manager will typically attempt to replicate the composition of the particular index exactly</a:t>
            </a:r>
          </a:p>
          <a:p>
            <a:pPr lvl="1"/>
            <a:r>
              <a:rPr lang="en-US" smtClean="0"/>
              <a:t>The fund manager will buy the exact securities comprising the index in their exact weights</a:t>
            </a:r>
          </a:p>
          <a:p>
            <a:pPr lvl="1">
              <a:lnSpc>
                <a:spcPct val="110000"/>
              </a:lnSpc>
            </a:pPr>
            <a:r>
              <a:rPr lang="en-US" smtClean="0"/>
              <a:t>Change those positions anytime the composition of the index itself is changed</a:t>
            </a:r>
          </a:p>
          <a:p>
            <a:pPr lvl="1">
              <a:lnSpc>
                <a:spcPct val="110000"/>
              </a:lnSpc>
            </a:pPr>
            <a:r>
              <a:rPr lang="en-US" smtClean="0"/>
              <a:t>Low trading and management expense ratios</a:t>
            </a:r>
          </a:p>
          <a:p>
            <a:pPr lvl="1"/>
            <a:r>
              <a:rPr lang="en-US" smtClean="0"/>
              <a:t>The advantage of index mutual funds is that they provide an inexpensive way for investors to acquire a diversified portfolio</a:t>
            </a:r>
          </a:p>
        </p:txBody>
      </p:sp>
      <p:sp>
        <p:nvSpPr>
          <p:cNvPr id="3174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74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174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174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74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174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5970" name="Rectangle 2"/>
          <p:cNvSpPr>
            <a:spLocks noGrp="1" noChangeArrowheads="1"/>
          </p:cNvSpPr>
          <p:nvPr>
            <p:ph type="title"/>
          </p:nvPr>
        </p:nvSpPr>
        <p:spPr/>
        <p:txBody>
          <a:bodyPr/>
          <a:lstStyle/>
          <a:p>
            <a:pPr>
              <a:defRPr/>
            </a:pPr>
            <a:r>
              <a:rPr lang="en-US" b="1">
                <a:cs typeface="Times New Roman" pitchFamily="18" charset="0"/>
              </a:rPr>
              <a:t>Methods of Index Portfolio Investing</a:t>
            </a:r>
          </a:p>
        </p:txBody>
      </p:sp>
      <p:sp>
        <p:nvSpPr>
          <p:cNvPr id="32770" name="Slide Number Placeholder 4"/>
          <p:cNvSpPr>
            <a:spLocks noGrp="1"/>
          </p:cNvSpPr>
          <p:nvPr>
            <p:ph type="sldNum" sz="quarter" idx="11"/>
          </p:nvPr>
        </p:nvSpPr>
        <p:spPr>
          <a:noFill/>
          <a:ln>
            <a:miter lim="800000"/>
            <a:headEnd/>
            <a:tailEnd/>
          </a:ln>
        </p:spPr>
        <p:txBody>
          <a:bodyPr/>
          <a:lstStyle/>
          <a:p>
            <a:r>
              <a:rPr lang="en-US">
                <a:cs typeface="Arial" charset="0"/>
              </a:rPr>
              <a:t>15-</a:t>
            </a:r>
            <a:fld id="{654F42FB-BB68-4137-B959-7FBC67ECEC9B}" type="slidenum">
              <a:rPr lang="en-US">
                <a:cs typeface="Arial" charset="0"/>
              </a:rPr>
              <a:pPr/>
              <a:t>12</a:t>
            </a:fld>
            <a:endParaRPr lang="en-US">
              <a:cs typeface="Arial" charset="0"/>
            </a:endParaRPr>
          </a:p>
        </p:txBody>
      </p:sp>
      <p:sp>
        <p:nvSpPr>
          <p:cNvPr id="32771" name="Rectangle 3"/>
          <p:cNvSpPr>
            <a:spLocks noGrp="1" noChangeArrowheads="1"/>
          </p:cNvSpPr>
          <p:nvPr>
            <p:ph type="body" idx="4294967295"/>
          </p:nvPr>
        </p:nvSpPr>
        <p:spPr>
          <a:xfrm>
            <a:off x="1219200" y="1219200"/>
            <a:ext cx="7924800" cy="5105400"/>
          </a:xfrm>
        </p:spPr>
        <p:txBody>
          <a:bodyPr/>
          <a:lstStyle/>
          <a:p>
            <a:r>
              <a:rPr lang="en-US" smtClean="0"/>
              <a:t>Exchange-Traded Funds (ETF)</a:t>
            </a:r>
          </a:p>
          <a:p>
            <a:pPr lvl="1"/>
            <a:r>
              <a:rPr lang="en-US" smtClean="0"/>
              <a:t>EFTs are depository receipts that give investors a pro rata claim on the capital gains and cash flows of the securities that are held in deposit by a financial institution that issued the certificates</a:t>
            </a:r>
          </a:p>
          <a:p>
            <a:pPr lvl="1"/>
            <a:r>
              <a:rPr lang="en-US" smtClean="0"/>
              <a:t>A significant advantage of ETFs over index mutual funds is that they can be bought and sold (and short sold) like common stock</a:t>
            </a:r>
          </a:p>
          <a:p>
            <a:pPr lvl="1"/>
            <a:r>
              <a:rPr lang="en-US" smtClean="0"/>
              <a:t>The notable example of ETFs</a:t>
            </a:r>
          </a:p>
          <a:p>
            <a:pPr lvl="2"/>
            <a:r>
              <a:rPr lang="en-US" smtClean="0"/>
              <a:t>Standard &amp; Poor’s 500 Depository Receipts (SPDRs)</a:t>
            </a:r>
          </a:p>
          <a:p>
            <a:pPr lvl="2"/>
            <a:r>
              <a:rPr lang="en-US" smtClean="0"/>
              <a:t>iShares</a:t>
            </a:r>
          </a:p>
          <a:p>
            <a:pPr lvl="2"/>
            <a:r>
              <a:rPr lang="en-US" smtClean="0"/>
              <a:t>Sector ETFs</a:t>
            </a:r>
          </a:p>
        </p:txBody>
      </p:sp>
      <p:sp>
        <p:nvSpPr>
          <p:cNvPr id="3277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7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277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77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771">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77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2"/>
          <p:cNvSpPr>
            <a:spLocks noGrp="1" noChangeArrowheads="1"/>
          </p:cNvSpPr>
          <p:nvPr>
            <p:ph type="title"/>
          </p:nvPr>
        </p:nvSpPr>
        <p:spPr>
          <a:xfrm>
            <a:off x="457200" y="198438"/>
            <a:ext cx="8229600" cy="692150"/>
          </a:xfrm>
        </p:spPr>
        <p:txBody>
          <a:bodyPr/>
          <a:lstStyle/>
          <a:p>
            <a:pPr>
              <a:defRPr/>
            </a:pPr>
            <a:r>
              <a:rPr lang="en-US" b="1"/>
              <a:t>An Overview of Active Strategies</a:t>
            </a:r>
          </a:p>
        </p:txBody>
      </p:sp>
      <p:sp>
        <p:nvSpPr>
          <p:cNvPr id="33794" name="Rectangle 3"/>
          <p:cNvSpPr>
            <a:spLocks noGrp="1" noChangeArrowheads="1"/>
          </p:cNvSpPr>
          <p:nvPr>
            <p:ph idx="1"/>
          </p:nvPr>
        </p:nvSpPr>
        <p:spPr>
          <a:xfrm>
            <a:off x="914400" y="1219200"/>
            <a:ext cx="7924800" cy="5105400"/>
          </a:xfrm>
        </p:spPr>
        <p:txBody>
          <a:bodyPr/>
          <a:lstStyle/>
          <a:p>
            <a:r>
              <a:rPr lang="en-US" smtClean="0"/>
              <a:t>Goal is to earn a portfolio return that exceeds the return of a passive benchmark portfolio, net of transaction costs, on a risk-adjusted basis</a:t>
            </a:r>
          </a:p>
          <a:p>
            <a:pPr lvl="1"/>
            <a:r>
              <a:rPr lang="en-US" smtClean="0"/>
              <a:t>Need to select an appropriate benchmark</a:t>
            </a:r>
          </a:p>
          <a:p>
            <a:r>
              <a:rPr lang="en-US" smtClean="0"/>
              <a:t>Practical difficulties of active manager</a:t>
            </a:r>
          </a:p>
          <a:p>
            <a:pPr lvl="1"/>
            <a:r>
              <a:rPr lang="en-US" smtClean="0"/>
              <a:t>Transactions costs must be offset by superior performance vis-à-vis the benchmark</a:t>
            </a:r>
          </a:p>
          <a:p>
            <a:pPr lvl="1"/>
            <a:r>
              <a:rPr lang="en-US" smtClean="0"/>
              <a:t>Higher risk-taking can also increase needed performance to beat the benchmark</a:t>
            </a:r>
          </a:p>
          <a:p>
            <a:r>
              <a:rPr lang="en-US" smtClean="0"/>
              <a:t>See Exhibits 15.5 and 15.6</a:t>
            </a:r>
          </a:p>
        </p:txBody>
      </p:sp>
      <p:sp>
        <p:nvSpPr>
          <p:cNvPr id="33795" name="Slide Number Placeholder 5"/>
          <p:cNvSpPr>
            <a:spLocks noGrp="1"/>
          </p:cNvSpPr>
          <p:nvPr>
            <p:ph type="sldNum" sz="quarter" idx="11"/>
          </p:nvPr>
        </p:nvSpPr>
        <p:spPr>
          <a:noFill/>
          <a:ln>
            <a:miter lim="800000"/>
            <a:headEnd/>
            <a:tailEnd/>
          </a:ln>
        </p:spPr>
        <p:txBody>
          <a:bodyPr/>
          <a:lstStyle/>
          <a:p>
            <a:r>
              <a:rPr lang="en-US">
                <a:cs typeface="Arial" charset="0"/>
              </a:rPr>
              <a:t>15-</a:t>
            </a:r>
            <a:fld id="{C4298DFD-7920-4E8F-BB90-077D66129139}" type="slidenum">
              <a:rPr lang="en-US">
                <a:cs typeface="Arial" charset="0"/>
              </a:rPr>
              <a:pPr/>
              <a:t>13</a:t>
            </a:fld>
            <a:endParaRPr lang="en-US">
              <a:cs typeface="Arial" charset="0"/>
            </a:endParaRPr>
          </a:p>
        </p:txBody>
      </p:sp>
      <p:sp>
        <p:nvSpPr>
          <p:cNvPr id="3379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15.5</a:t>
            </a:r>
            <a:endParaRPr lang="en-US" dirty="0"/>
          </a:p>
        </p:txBody>
      </p:sp>
      <p:sp>
        <p:nvSpPr>
          <p:cNvPr id="34818"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34819" name="Slide Number Placeholder 3"/>
          <p:cNvSpPr>
            <a:spLocks noGrp="1"/>
          </p:cNvSpPr>
          <p:nvPr>
            <p:ph type="sldNum" sz="quarter" idx="11"/>
          </p:nvPr>
        </p:nvSpPr>
        <p:spPr>
          <a:noFill/>
          <a:ln>
            <a:miter lim="800000"/>
            <a:headEnd/>
            <a:tailEnd/>
          </a:ln>
        </p:spPr>
        <p:txBody>
          <a:bodyPr/>
          <a:lstStyle/>
          <a:p>
            <a:r>
              <a:rPr lang="en-US">
                <a:cs typeface="Arial" charset="0"/>
              </a:rPr>
              <a:t>15-</a:t>
            </a:r>
            <a:fld id="{87D07868-E0F1-4A8C-A691-9C940E886975}" type="slidenum">
              <a:rPr lang="en-US">
                <a:cs typeface="Arial" charset="0"/>
              </a:rPr>
              <a:pPr/>
              <a:t>14</a:t>
            </a:fld>
            <a:endParaRPr lang="en-US">
              <a:cs typeface="Arial" charset="0"/>
            </a:endParaRPr>
          </a:p>
        </p:txBody>
      </p:sp>
      <p:pic>
        <p:nvPicPr>
          <p:cNvPr id="34820" name="Picture 3"/>
          <p:cNvPicPr>
            <a:picLocks noChangeAspect="1" noChangeArrowheads="1"/>
          </p:cNvPicPr>
          <p:nvPr/>
        </p:nvPicPr>
        <p:blipFill>
          <a:blip r:embed="rId2"/>
          <a:srcRect/>
          <a:stretch>
            <a:fillRect/>
          </a:stretch>
        </p:blipFill>
        <p:spPr bwMode="auto">
          <a:xfrm>
            <a:off x="1143000" y="1447800"/>
            <a:ext cx="6877050" cy="4648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15.6</a:t>
            </a:r>
            <a:endParaRPr lang="en-US" dirty="0"/>
          </a:p>
        </p:txBody>
      </p:sp>
      <p:sp>
        <p:nvSpPr>
          <p:cNvPr id="3584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35843" name="Slide Number Placeholder 3"/>
          <p:cNvSpPr>
            <a:spLocks noGrp="1"/>
          </p:cNvSpPr>
          <p:nvPr>
            <p:ph type="sldNum" sz="quarter" idx="11"/>
          </p:nvPr>
        </p:nvSpPr>
        <p:spPr>
          <a:noFill/>
          <a:ln>
            <a:miter lim="800000"/>
            <a:headEnd/>
            <a:tailEnd/>
          </a:ln>
        </p:spPr>
        <p:txBody>
          <a:bodyPr/>
          <a:lstStyle/>
          <a:p>
            <a:r>
              <a:rPr lang="en-US">
                <a:cs typeface="Arial" charset="0"/>
              </a:rPr>
              <a:t>15-</a:t>
            </a:r>
            <a:fld id="{BD0A3676-BB9C-433E-A0AB-694B9E1DDBFE}" type="slidenum">
              <a:rPr lang="en-US">
                <a:cs typeface="Arial" charset="0"/>
              </a:rPr>
              <a:pPr/>
              <a:t>15</a:t>
            </a:fld>
            <a:endParaRPr lang="en-US">
              <a:cs typeface="Arial" charset="0"/>
            </a:endParaRPr>
          </a:p>
        </p:txBody>
      </p:sp>
      <p:pic>
        <p:nvPicPr>
          <p:cNvPr id="35844" name="Picture 2"/>
          <p:cNvPicPr>
            <a:picLocks noChangeAspect="1" noChangeArrowheads="1"/>
          </p:cNvPicPr>
          <p:nvPr/>
        </p:nvPicPr>
        <p:blipFill>
          <a:blip r:embed="rId2"/>
          <a:srcRect/>
          <a:stretch>
            <a:fillRect/>
          </a:stretch>
        </p:blipFill>
        <p:spPr bwMode="auto">
          <a:xfrm>
            <a:off x="990600" y="1524000"/>
            <a:ext cx="7086600" cy="4648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5" name="Slide Number Placeholder 3"/>
          <p:cNvSpPr>
            <a:spLocks noGrp="1"/>
          </p:cNvSpPr>
          <p:nvPr>
            <p:ph type="sldNum" sz="quarter" idx="11"/>
          </p:nvPr>
        </p:nvSpPr>
        <p:spPr>
          <a:noFill/>
          <a:ln>
            <a:miter lim="800000"/>
            <a:headEnd/>
            <a:tailEnd/>
          </a:ln>
        </p:spPr>
        <p:txBody>
          <a:bodyPr/>
          <a:lstStyle/>
          <a:p>
            <a:r>
              <a:rPr lang="en-US">
                <a:cs typeface="Arial" charset="0"/>
              </a:rPr>
              <a:t>15-</a:t>
            </a:r>
            <a:fld id="{ABA8603E-B3D6-4A8E-8C12-7F3F631073BE}" type="slidenum">
              <a:rPr lang="en-US">
                <a:cs typeface="Arial" charset="0"/>
              </a:rPr>
              <a:pPr/>
              <a:t>16</a:t>
            </a:fld>
            <a:endParaRPr lang="en-US">
              <a:cs typeface="Arial" charset="0"/>
            </a:endParaRPr>
          </a:p>
        </p:txBody>
      </p:sp>
      <p:sp>
        <p:nvSpPr>
          <p:cNvPr id="572418" name="Rectangle 2"/>
          <p:cNvSpPr>
            <a:spLocks noGrp="1" noChangeArrowheads="1"/>
          </p:cNvSpPr>
          <p:nvPr>
            <p:ph type="title" idx="4294967295"/>
          </p:nvPr>
        </p:nvSpPr>
        <p:spPr>
          <a:xfrm>
            <a:off x="0" y="198438"/>
            <a:ext cx="8229600" cy="944562"/>
          </a:xfrm>
        </p:spPr>
        <p:txBody>
          <a:bodyPr/>
          <a:lstStyle/>
          <a:p>
            <a:pPr>
              <a:defRPr/>
            </a:pPr>
            <a:r>
              <a:rPr lang="en-US" b="1">
                <a:cs typeface="Times New Roman" pitchFamily="18" charset="0"/>
              </a:rPr>
              <a:t>Fundamental Strategies</a:t>
            </a:r>
          </a:p>
        </p:txBody>
      </p:sp>
      <p:sp>
        <p:nvSpPr>
          <p:cNvPr id="36867" name="Rectangle 3"/>
          <p:cNvSpPr>
            <a:spLocks noGrp="1" noChangeArrowheads="1"/>
          </p:cNvSpPr>
          <p:nvPr>
            <p:ph type="body" idx="4294967295"/>
          </p:nvPr>
        </p:nvSpPr>
        <p:spPr>
          <a:xfrm>
            <a:off x="1219200" y="1295400"/>
            <a:ext cx="7924800" cy="4876800"/>
          </a:xfrm>
        </p:spPr>
        <p:txBody>
          <a:bodyPr/>
          <a:lstStyle/>
          <a:p>
            <a:pPr>
              <a:lnSpc>
                <a:spcPct val="110000"/>
              </a:lnSpc>
            </a:pPr>
            <a:r>
              <a:rPr lang="en-US" smtClean="0">
                <a:cs typeface="Times New Roman" pitchFamily="18" charset="0"/>
              </a:rPr>
              <a:t>Top-Down versus Bottom-Up Approaches</a:t>
            </a:r>
          </a:p>
          <a:p>
            <a:pPr lvl="1">
              <a:lnSpc>
                <a:spcPct val="110000"/>
              </a:lnSpc>
            </a:pPr>
            <a:r>
              <a:rPr lang="en-US" smtClean="0"/>
              <a:t>Top-Down</a:t>
            </a:r>
          </a:p>
          <a:p>
            <a:pPr lvl="2">
              <a:lnSpc>
                <a:spcPct val="110000"/>
              </a:lnSpc>
              <a:buFont typeface="Wingdings" pitchFamily="2" charset="2"/>
              <a:buChar char="§"/>
            </a:pPr>
            <a:r>
              <a:rPr lang="en-US" smtClean="0"/>
              <a:t>Broad country and asset class allocations</a:t>
            </a:r>
          </a:p>
          <a:p>
            <a:pPr lvl="2">
              <a:lnSpc>
                <a:spcPct val="110000"/>
              </a:lnSpc>
              <a:buFont typeface="Wingdings" pitchFamily="2" charset="2"/>
              <a:buChar char="§"/>
            </a:pPr>
            <a:r>
              <a:rPr lang="en-US" smtClean="0"/>
              <a:t>Sector allocation decisions</a:t>
            </a:r>
          </a:p>
          <a:p>
            <a:pPr lvl="2">
              <a:lnSpc>
                <a:spcPct val="110000"/>
              </a:lnSpc>
              <a:buFont typeface="Wingdings" pitchFamily="2" charset="2"/>
              <a:buChar char="§"/>
            </a:pPr>
            <a:r>
              <a:rPr lang="en-US" smtClean="0"/>
              <a:t>Individual securities selection</a:t>
            </a:r>
          </a:p>
          <a:p>
            <a:pPr lvl="1">
              <a:lnSpc>
                <a:spcPct val="110000"/>
              </a:lnSpc>
            </a:pPr>
            <a:r>
              <a:rPr lang="en-US" smtClean="0">
                <a:cs typeface="Times New Roman" pitchFamily="18" charset="0"/>
              </a:rPr>
              <a:t>Bottom-Up</a:t>
            </a:r>
          </a:p>
          <a:p>
            <a:pPr lvl="2">
              <a:lnSpc>
                <a:spcPct val="110000"/>
              </a:lnSpc>
              <a:buFont typeface="Wingdings" pitchFamily="2" charset="2"/>
              <a:buChar char="§"/>
            </a:pPr>
            <a:r>
              <a:rPr lang="en-US" smtClean="0">
                <a:cs typeface="Times New Roman" pitchFamily="18" charset="0"/>
              </a:rPr>
              <a:t>Emphasizes</a:t>
            </a:r>
            <a:r>
              <a:rPr lang="en-US" smtClean="0"/>
              <a:t> the selection of securities without any initial market or sector analysis</a:t>
            </a:r>
            <a:endParaRPr lang="en-US" smtClean="0">
              <a:cs typeface="Times New Roman" pitchFamily="18" charset="0"/>
            </a:endParaRPr>
          </a:p>
          <a:p>
            <a:pPr lvl="2">
              <a:lnSpc>
                <a:spcPct val="110000"/>
              </a:lnSpc>
              <a:buFont typeface="Wingdings" pitchFamily="2" charset="2"/>
              <a:buChar char="§"/>
            </a:pPr>
            <a:r>
              <a:rPr lang="en-US" smtClean="0"/>
              <a:t>Form a portfolio of equities that can be purchased at a substantial discount to what his or her valuation model indicates they are worth</a:t>
            </a:r>
          </a:p>
        </p:txBody>
      </p:sp>
      <p:sp>
        <p:nvSpPr>
          <p:cNvPr id="3686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86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8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86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867">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86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3" name="Slide Number Placeholder 3"/>
          <p:cNvSpPr>
            <a:spLocks noGrp="1"/>
          </p:cNvSpPr>
          <p:nvPr>
            <p:ph type="sldNum" sz="quarter" idx="11"/>
          </p:nvPr>
        </p:nvSpPr>
        <p:spPr>
          <a:noFill/>
          <a:ln>
            <a:miter lim="800000"/>
            <a:headEnd/>
            <a:tailEnd/>
          </a:ln>
        </p:spPr>
        <p:txBody>
          <a:bodyPr/>
          <a:lstStyle/>
          <a:p>
            <a:r>
              <a:rPr lang="en-US">
                <a:cs typeface="Arial" charset="0"/>
              </a:rPr>
              <a:t>15-</a:t>
            </a:r>
            <a:fld id="{2FC6A564-48DD-466C-87B7-B474BEA72353}" type="slidenum">
              <a:rPr lang="en-US">
                <a:cs typeface="Arial" charset="0"/>
              </a:rPr>
              <a:pPr/>
              <a:t>17</a:t>
            </a:fld>
            <a:endParaRPr lang="en-US">
              <a:cs typeface="Arial" charset="0"/>
            </a:endParaRPr>
          </a:p>
        </p:txBody>
      </p:sp>
      <p:sp>
        <p:nvSpPr>
          <p:cNvPr id="596994" name="Rectangle 2"/>
          <p:cNvSpPr>
            <a:spLocks noGrp="1" noChangeArrowheads="1"/>
          </p:cNvSpPr>
          <p:nvPr>
            <p:ph type="title" idx="4294967295"/>
          </p:nvPr>
        </p:nvSpPr>
        <p:spPr>
          <a:xfrm>
            <a:off x="0" y="198438"/>
            <a:ext cx="8229600" cy="944562"/>
          </a:xfrm>
        </p:spPr>
        <p:txBody>
          <a:bodyPr/>
          <a:lstStyle/>
          <a:p>
            <a:pPr>
              <a:defRPr/>
            </a:pPr>
            <a:r>
              <a:rPr lang="en-US" b="1">
                <a:cs typeface="Times New Roman" pitchFamily="18" charset="0"/>
              </a:rPr>
              <a:t>Fundamental Strategies</a:t>
            </a:r>
          </a:p>
        </p:txBody>
      </p:sp>
      <p:sp>
        <p:nvSpPr>
          <p:cNvPr id="38915" name="Rectangle 3"/>
          <p:cNvSpPr>
            <a:spLocks noGrp="1" noChangeArrowheads="1"/>
          </p:cNvSpPr>
          <p:nvPr>
            <p:ph type="body" idx="4294967295"/>
          </p:nvPr>
        </p:nvSpPr>
        <p:spPr>
          <a:xfrm>
            <a:off x="990600" y="1295400"/>
            <a:ext cx="7924800" cy="5181600"/>
          </a:xfrm>
        </p:spPr>
        <p:txBody>
          <a:bodyPr/>
          <a:lstStyle/>
          <a:p>
            <a:pPr>
              <a:lnSpc>
                <a:spcPct val="110000"/>
              </a:lnSpc>
            </a:pPr>
            <a:r>
              <a:rPr lang="en-US" smtClean="0"/>
              <a:t>Three Generic Themes</a:t>
            </a:r>
          </a:p>
          <a:p>
            <a:pPr lvl="1">
              <a:lnSpc>
                <a:spcPct val="110000"/>
              </a:lnSpc>
            </a:pPr>
            <a:r>
              <a:rPr lang="en-US" smtClean="0"/>
              <a:t>Time the equity market by shifting funds into and out of stocks, bonds, and T-bills depending on broad market forecasts</a:t>
            </a:r>
            <a:r>
              <a:rPr lang="en-US" sz="2800" smtClean="0"/>
              <a:t> </a:t>
            </a:r>
          </a:p>
          <a:p>
            <a:pPr lvl="1">
              <a:lnSpc>
                <a:spcPct val="110000"/>
              </a:lnSpc>
            </a:pPr>
            <a:r>
              <a:rPr lang="en-US" smtClean="0"/>
              <a:t>Shift funds among different equity sectors and industries (e.g., financial stocks, technology stocks) or among investment styles (e.g., value, growth large capitalization, small capitalization). This is basically the sector rotation strategy</a:t>
            </a:r>
          </a:p>
          <a:p>
            <a:pPr lvl="1">
              <a:lnSpc>
                <a:spcPct val="110000"/>
              </a:lnSpc>
            </a:pPr>
            <a:r>
              <a:rPr lang="en-US" smtClean="0"/>
              <a:t>Do stock picking and look at individual issues in an attempt to find undervalued stocks</a:t>
            </a:r>
          </a:p>
        </p:txBody>
      </p:sp>
      <p:sp>
        <p:nvSpPr>
          <p:cNvPr id="3891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91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891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89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1" name="Slide Number Placeholder 3"/>
          <p:cNvSpPr>
            <a:spLocks noGrp="1"/>
          </p:cNvSpPr>
          <p:nvPr>
            <p:ph type="sldNum" sz="quarter" idx="11"/>
          </p:nvPr>
        </p:nvSpPr>
        <p:spPr>
          <a:noFill/>
          <a:ln>
            <a:miter lim="800000"/>
            <a:headEnd/>
            <a:tailEnd/>
          </a:ln>
        </p:spPr>
        <p:txBody>
          <a:bodyPr/>
          <a:lstStyle/>
          <a:p>
            <a:r>
              <a:rPr lang="en-US">
                <a:cs typeface="Arial" charset="0"/>
              </a:rPr>
              <a:t>15-</a:t>
            </a:r>
            <a:fld id="{0EA81D74-D01D-42E6-A057-229F6C5CAD34}" type="slidenum">
              <a:rPr lang="en-US">
                <a:cs typeface="Arial" charset="0"/>
              </a:rPr>
              <a:pPr/>
              <a:t>18</a:t>
            </a:fld>
            <a:endParaRPr lang="en-US">
              <a:cs typeface="Arial" charset="0"/>
            </a:endParaRPr>
          </a:p>
        </p:txBody>
      </p:sp>
      <p:sp>
        <p:nvSpPr>
          <p:cNvPr id="598018" name="Rectangle 2"/>
          <p:cNvSpPr>
            <a:spLocks noGrp="1" noChangeArrowheads="1"/>
          </p:cNvSpPr>
          <p:nvPr>
            <p:ph type="title" idx="4294967295"/>
          </p:nvPr>
        </p:nvSpPr>
        <p:spPr>
          <a:xfrm>
            <a:off x="0" y="198438"/>
            <a:ext cx="8229600" cy="944562"/>
          </a:xfrm>
        </p:spPr>
        <p:txBody>
          <a:bodyPr/>
          <a:lstStyle/>
          <a:p>
            <a:pPr>
              <a:defRPr/>
            </a:pPr>
            <a:r>
              <a:rPr lang="en-US" b="1">
                <a:cs typeface="Times New Roman" pitchFamily="18" charset="0"/>
              </a:rPr>
              <a:t>Fundamental Strategies</a:t>
            </a:r>
          </a:p>
        </p:txBody>
      </p:sp>
      <p:sp>
        <p:nvSpPr>
          <p:cNvPr id="40963" name="Rectangle 3"/>
          <p:cNvSpPr>
            <a:spLocks noGrp="1" noChangeArrowheads="1"/>
          </p:cNvSpPr>
          <p:nvPr>
            <p:ph type="body" idx="4294967295"/>
          </p:nvPr>
        </p:nvSpPr>
        <p:spPr>
          <a:xfrm>
            <a:off x="838200" y="1295400"/>
            <a:ext cx="7924800" cy="5181600"/>
          </a:xfrm>
        </p:spPr>
        <p:txBody>
          <a:bodyPr/>
          <a:lstStyle/>
          <a:p>
            <a:pPr>
              <a:lnSpc>
                <a:spcPct val="110000"/>
              </a:lnSpc>
            </a:pPr>
            <a:r>
              <a:rPr lang="en-US" smtClean="0"/>
              <a:t>The 130/30 Strategy</a:t>
            </a:r>
          </a:p>
          <a:p>
            <a:pPr lvl="1">
              <a:lnSpc>
                <a:spcPct val="110000"/>
              </a:lnSpc>
            </a:pPr>
            <a:r>
              <a:rPr lang="en-US" smtClean="0"/>
              <a:t>Long positions up to 130 percent of the portfolio’s original capital and short positions up to 30 percent</a:t>
            </a:r>
          </a:p>
          <a:p>
            <a:pPr lvl="1">
              <a:lnSpc>
                <a:spcPct val="110000"/>
              </a:lnSpc>
            </a:pPr>
            <a:r>
              <a:rPr lang="en-US" smtClean="0"/>
              <a:t>The use of the short positions creates the leverage needed, increasing both risk and expected returns compared to the fund’s benchmark</a:t>
            </a:r>
          </a:p>
          <a:p>
            <a:pPr lvl="1">
              <a:lnSpc>
                <a:spcPct val="110000"/>
              </a:lnSpc>
            </a:pPr>
            <a:r>
              <a:rPr lang="en-US" smtClean="0"/>
              <a:t>Enable managers to make full use of their fundamental research to buy stocks they identify as undervalued as well as short those that are overvalued</a:t>
            </a:r>
          </a:p>
        </p:txBody>
      </p:sp>
      <p:sp>
        <p:nvSpPr>
          <p:cNvPr id="4096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6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6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4466" name="Rectangle 2"/>
          <p:cNvSpPr>
            <a:spLocks noGrp="1" noChangeArrowheads="1"/>
          </p:cNvSpPr>
          <p:nvPr>
            <p:ph type="title"/>
          </p:nvPr>
        </p:nvSpPr>
        <p:spPr/>
        <p:txBody>
          <a:bodyPr/>
          <a:lstStyle/>
          <a:p>
            <a:pPr>
              <a:defRPr/>
            </a:pPr>
            <a:r>
              <a:rPr lang="en-US" b="1">
                <a:cs typeface="Times New Roman" pitchFamily="18" charset="0"/>
              </a:rPr>
              <a:t>Technical Strategies</a:t>
            </a:r>
          </a:p>
        </p:txBody>
      </p:sp>
      <p:sp>
        <p:nvSpPr>
          <p:cNvPr id="41986" name="Slide Number Placeholder 4"/>
          <p:cNvSpPr>
            <a:spLocks noGrp="1"/>
          </p:cNvSpPr>
          <p:nvPr>
            <p:ph type="sldNum" sz="quarter" idx="11"/>
          </p:nvPr>
        </p:nvSpPr>
        <p:spPr>
          <a:noFill/>
          <a:ln>
            <a:miter lim="800000"/>
            <a:headEnd/>
            <a:tailEnd/>
          </a:ln>
        </p:spPr>
        <p:txBody>
          <a:bodyPr/>
          <a:lstStyle/>
          <a:p>
            <a:r>
              <a:rPr lang="en-US">
                <a:cs typeface="Arial" charset="0"/>
              </a:rPr>
              <a:t>15-</a:t>
            </a:r>
            <a:fld id="{0E4785FE-4F36-4B76-9C1F-A5A3135C2CC1}" type="slidenum">
              <a:rPr lang="en-US">
                <a:cs typeface="Arial" charset="0"/>
              </a:rPr>
              <a:pPr/>
              <a:t>19</a:t>
            </a:fld>
            <a:endParaRPr lang="en-US">
              <a:cs typeface="Arial" charset="0"/>
            </a:endParaRPr>
          </a:p>
        </p:txBody>
      </p:sp>
      <p:sp>
        <p:nvSpPr>
          <p:cNvPr id="41987" name="Rectangle 3"/>
          <p:cNvSpPr>
            <a:spLocks noGrp="1" noChangeArrowheads="1"/>
          </p:cNvSpPr>
          <p:nvPr>
            <p:ph type="body" idx="4294967295"/>
          </p:nvPr>
        </p:nvSpPr>
        <p:spPr>
          <a:xfrm>
            <a:off x="990600" y="1295400"/>
            <a:ext cx="7924800" cy="4876800"/>
          </a:xfrm>
        </p:spPr>
        <p:txBody>
          <a:bodyPr/>
          <a:lstStyle/>
          <a:p>
            <a:r>
              <a:rPr lang="en-US" smtClean="0">
                <a:cs typeface="Times New Roman" pitchFamily="18" charset="0"/>
              </a:rPr>
              <a:t> Contrarian Investment Strategy</a:t>
            </a:r>
          </a:p>
          <a:p>
            <a:pPr lvl="1"/>
            <a:r>
              <a:rPr lang="en-US" smtClean="0"/>
              <a:t>The belief that the best time to buy (sell) a stock is when the majority of other investors are the most bearish (bullish) about it</a:t>
            </a:r>
          </a:p>
          <a:p>
            <a:pPr lvl="1"/>
            <a:r>
              <a:rPr lang="en-US" smtClean="0"/>
              <a:t>The concept of mean reverting</a:t>
            </a:r>
          </a:p>
          <a:p>
            <a:pPr lvl="1"/>
            <a:r>
              <a:rPr lang="en-US" smtClean="0"/>
              <a:t>The overreaction hypothesis (Exhibit 15.9)</a:t>
            </a:r>
            <a:endParaRPr lang="en-US" smtClean="0">
              <a:cs typeface="Times New Roman" pitchFamily="18" charset="0"/>
            </a:endParaRPr>
          </a:p>
          <a:p>
            <a:r>
              <a:rPr lang="en-US" smtClean="0">
                <a:cs typeface="Times New Roman" pitchFamily="18" charset="0"/>
              </a:rPr>
              <a:t> Price Momentum Strategy</a:t>
            </a:r>
          </a:p>
          <a:p>
            <a:pPr lvl="1"/>
            <a:r>
              <a:rPr lang="en-US" smtClean="0"/>
              <a:t>Focus on the trend of past prices alone and makes purchase and sale decisions accordingly</a:t>
            </a:r>
          </a:p>
          <a:p>
            <a:pPr lvl="1"/>
            <a:r>
              <a:rPr lang="en-US" smtClean="0"/>
              <a:t>Assume that recent trends in past prices will continue</a:t>
            </a:r>
          </a:p>
        </p:txBody>
      </p:sp>
      <p:sp>
        <p:nvSpPr>
          <p:cNvPr id="4198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98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198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198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1987">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1987">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198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15.9</a:t>
            </a:r>
            <a:endParaRPr lang="en-US" dirty="0"/>
          </a:p>
        </p:txBody>
      </p:sp>
      <p:sp>
        <p:nvSpPr>
          <p:cNvPr id="43010"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43011" name="Slide Number Placeholder 3"/>
          <p:cNvSpPr>
            <a:spLocks noGrp="1"/>
          </p:cNvSpPr>
          <p:nvPr>
            <p:ph type="sldNum" sz="quarter" idx="11"/>
          </p:nvPr>
        </p:nvSpPr>
        <p:spPr>
          <a:noFill/>
          <a:ln>
            <a:miter lim="800000"/>
            <a:headEnd/>
            <a:tailEnd/>
          </a:ln>
        </p:spPr>
        <p:txBody>
          <a:bodyPr/>
          <a:lstStyle/>
          <a:p>
            <a:r>
              <a:rPr lang="en-US">
                <a:cs typeface="Arial" charset="0"/>
              </a:rPr>
              <a:t>15-</a:t>
            </a:r>
            <a:fld id="{490B0385-DC0D-44C0-8509-78DB2DAC4885}" type="slidenum">
              <a:rPr lang="en-US">
                <a:cs typeface="Arial" charset="0"/>
              </a:rPr>
              <a:pPr/>
              <a:t>20</a:t>
            </a:fld>
            <a:endParaRPr lang="en-US">
              <a:cs typeface="Arial" charset="0"/>
            </a:endParaRPr>
          </a:p>
        </p:txBody>
      </p:sp>
      <p:pic>
        <p:nvPicPr>
          <p:cNvPr id="43012" name="Picture 2"/>
          <p:cNvPicPr>
            <a:picLocks noChangeAspect="1" noChangeArrowheads="1"/>
          </p:cNvPicPr>
          <p:nvPr/>
        </p:nvPicPr>
        <p:blipFill>
          <a:blip r:embed="rId2"/>
          <a:srcRect/>
          <a:stretch>
            <a:fillRect/>
          </a:stretch>
        </p:blipFill>
        <p:spPr bwMode="auto">
          <a:xfrm>
            <a:off x="1447800" y="1295400"/>
            <a:ext cx="6537325" cy="4924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586" name="Rectangle 2"/>
          <p:cNvSpPr>
            <a:spLocks noGrp="1" noChangeArrowheads="1"/>
          </p:cNvSpPr>
          <p:nvPr>
            <p:ph type="title"/>
          </p:nvPr>
        </p:nvSpPr>
        <p:spPr/>
        <p:txBody>
          <a:bodyPr/>
          <a:lstStyle/>
          <a:p>
            <a:pPr>
              <a:defRPr/>
            </a:pPr>
            <a:r>
              <a:rPr lang="en-US" b="1"/>
              <a:t>Anomalies and Attributes</a:t>
            </a:r>
          </a:p>
        </p:txBody>
      </p:sp>
      <p:sp>
        <p:nvSpPr>
          <p:cNvPr id="44034" name="Rectangle 3"/>
          <p:cNvSpPr>
            <a:spLocks noGrp="1" noChangeArrowheads="1"/>
          </p:cNvSpPr>
          <p:nvPr>
            <p:ph idx="1"/>
          </p:nvPr>
        </p:nvSpPr>
        <p:spPr>
          <a:xfrm>
            <a:off x="609600" y="1295400"/>
            <a:ext cx="8305800" cy="4876800"/>
          </a:xfrm>
        </p:spPr>
        <p:txBody>
          <a:bodyPr/>
          <a:lstStyle/>
          <a:p>
            <a:pPr>
              <a:lnSpc>
                <a:spcPct val="90000"/>
              </a:lnSpc>
            </a:pPr>
            <a:r>
              <a:rPr lang="en-US" smtClean="0"/>
              <a:t>Earnings Momentum Strategy</a:t>
            </a:r>
          </a:p>
          <a:p>
            <a:pPr lvl="1">
              <a:lnSpc>
                <a:spcPct val="90000"/>
              </a:lnSpc>
            </a:pPr>
            <a:r>
              <a:rPr lang="en-US" smtClean="0"/>
              <a:t>Momentum is measured by the difference of actual EPS to the expected EPS</a:t>
            </a:r>
          </a:p>
          <a:p>
            <a:pPr lvl="1">
              <a:lnSpc>
                <a:spcPct val="90000"/>
              </a:lnSpc>
            </a:pPr>
            <a:r>
              <a:rPr lang="en-US" smtClean="0"/>
              <a:t>Purchases stocks that have accelerating earnings and sells (or short sells) stocks with disappointing earnings</a:t>
            </a:r>
          </a:p>
          <a:p>
            <a:pPr>
              <a:lnSpc>
                <a:spcPct val="90000"/>
              </a:lnSpc>
            </a:pPr>
            <a:r>
              <a:rPr lang="en-US" smtClean="0"/>
              <a:t>Calendar-Related Anomalies</a:t>
            </a:r>
          </a:p>
          <a:p>
            <a:pPr lvl="1">
              <a:lnSpc>
                <a:spcPct val="90000"/>
              </a:lnSpc>
            </a:pPr>
            <a:r>
              <a:rPr lang="en-US" smtClean="0"/>
              <a:t>The Weekend Effect</a:t>
            </a:r>
          </a:p>
          <a:p>
            <a:pPr lvl="1">
              <a:lnSpc>
                <a:spcPct val="90000"/>
              </a:lnSpc>
            </a:pPr>
            <a:r>
              <a:rPr lang="en-US" smtClean="0"/>
              <a:t>The January Effect</a:t>
            </a:r>
          </a:p>
          <a:p>
            <a:pPr>
              <a:lnSpc>
                <a:spcPct val="90000"/>
              </a:lnSpc>
            </a:pPr>
            <a:r>
              <a:rPr lang="en-US" smtClean="0"/>
              <a:t>Firm-Specific Attributes</a:t>
            </a:r>
          </a:p>
          <a:p>
            <a:pPr lvl="1">
              <a:lnSpc>
                <a:spcPct val="90000"/>
              </a:lnSpc>
            </a:pPr>
            <a:r>
              <a:rPr lang="en-US" smtClean="0"/>
              <a:t>Firm Size</a:t>
            </a:r>
          </a:p>
          <a:p>
            <a:pPr lvl="1">
              <a:lnSpc>
                <a:spcPct val="90000"/>
              </a:lnSpc>
            </a:pPr>
            <a:r>
              <a:rPr lang="en-US" smtClean="0"/>
              <a:t>P/E and P/BV ratios (Exhibit 15.12)</a:t>
            </a:r>
          </a:p>
        </p:txBody>
      </p:sp>
      <p:sp>
        <p:nvSpPr>
          <p:cNvPr id="44035" name="Slide Number Placeholder 5"/>
          <p:cNvSpPr>
            <a:spLocks noGrp="1"/>
          </p:cNvSpPr>
          <p:nvPr>
            <p:ph type="sldNum" sz="quarter" idx="11"/>
          </p:nvPr>
        </p:nvSpPr>
        <p:spPr>
          <a:noFill/>
          <a:ln>
            <a:miter lim="800000"/>
            <a:headEnd/>
            <a:tailEnd/>
          </a:ln>
        </p:spPr>
        <p:txBody>
          <a:bodyPr/>
          <a:lstStyle/>
          <a:p>
            <a:r>
              <a:rPr lang="en-US">
                <a:cs typeface="Arial" charset="0"/>
              </a:rPr>
              <a:t>15-</a:t>
            </a:r>
            <a:fld id="{6EC8126E-A9C4-4148-93A5-7C920851E4C4}" type="slidenum">
              <a:rPr lang="en-US">
                <a:cs typeface="Arial" charset="0"/>
              </a:rPr>
              <a:pPr/>
              <a:t>21</a:t>
            </a:fld>
            <a:endParaRPr lang="en-US">
              <a:cs typeface="Arial" charset="0"/>
            </a:endParaRPr>
          </a:p>
        </p:txBody>
      </p:sp>
      <p:sp>
        <p:nvSpPr>
          <p:cNvPr id="4403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15.12</a:t>
            </a:r>
            <a:endParaRPr lang="en-US" dirty="0"/>
          </a:p>
        </p:txBody>
      </p:sp>
      <p:sp>
        <p:nvSpPr>
          <p:cNvPr id="4608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46083" name="Slide Number Placeholder 3"/>
          <p:cNvSpPr>
            <a:spLocks noGrp="1"/>
          </p:cNvSpPr>
          <p:nvPr>
            <p:ph type="sldNum" sz="quarter" idx="11"/>
          </p:nvPr>
        </p:nvSpPr>
        <p:spPr>
          <a:noFill/>
          <a:ln>
            <a:miter lim="800000"/>
            <a:headEnd/>
            <a:tailEnd/>
          </a:ln>
        </p:spPr>
        <p:txBody>
          <a:bodyPr/>
          <a:lstStyle/>
          <a:p>
            <a:r>
              <a:rPr lang="en-US">
                <a:cs typeface="Arial" charset="0"/>
              </a:rPr>
              <a:t>15-</a:t>
            </a:r>
            <a:fld id="{9C4458E8-A487-44B5-AB6D-7BF90496FA05}" type="slidenum">
              <a:rPr lang="en-US">
                <a:cs typeface="Arial" charset="0"/>
              </a:rPr>
              <a:pPr/>
              <a:t>22</a:t>
            </a:fld>
            <a:endParaRPr lang="en-US">
              <a:cs typeface="Arial" charset="0"/>
            </a:endParaRPr>
          </a:p>
        </p:txBody>
      </p:sp>
      <p:pic>
        <p:nvPicPr>
          <p:cNvPr id="46084" name="Picture 2"/>
          <p:cNvPicPr>
            <a:picLocks noChangeAspect="1" noChangeArrowheads="1"/>
          </p:cNvPicPr>
          <p:nvPr/>
        </p:nvPicPr>
        <p:blipFill>
          <a:blip r:embed="rId2"/>
          <a:srcRect/>
          <a:stretch>
            <a:fillRect/>
          </a:stretch>
        </p:blipFill>
        <p:spPr bwMode="auto">
          <a:xfrm>
            <a:off x="1143000" y="1514475"/>
            <a:ext cx="6858000" cy="4657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42" name="Rectangle 2"/>
          <p:cNvSpPr>
            <a:spLocks noGrp="1" noChangeArrowheads="1"/>
          </p:cNvSpPr>
          <p:nvPr>
            <p:ph type="title"/>
          </p:nvPr>
        </p:nvSpPr>
        <p:spPr>
          <a:xfrm>
            <a:off x="533400" y="228600"/>
            <a:ext cx="8229600" cy="868363"/>
          </a:xfrm>
        </p:spPr>
        <p:txBody>
          <a:bodyPr/>
          <a:lstStyle/>
          <a:p>
            <a:pPr>
              <a:lnSpc>
                <a:spcPct val="80000"/>
              </a:lnSpc>
              <a:defRPr/>
            </a:pPr>
            <a:r>
              <a:rPr lang="en-US" b="1"/>
              <a:t>Tax Efficiency and Active Equity Management</a:t>
            </a:r>
          </a:p>
        </p:txBody>
      </p:sp>
      <p:sp>
        <p:nvSpPr>
          <p:cNvPr id="47106" name="Rectangle 3"/>
          <p:cNvSpPr>
            <a:spLocks noGrp="1" noChangeArrowheads="1"/>
          </p:cNvSpPr>
          <p:nvPr>
            <p:ph idx="1"/>
          </p:nvPr>
        </p:nvSpPr>
        <p:spPr/>
        <p:txBody>
          <a:bodyPr/>
          <a:lstStyle/>
          <a:p>
            <a:r>
              <a:rPr lang="en-US" smtClean="0"/>
              <a:t>Active portfolio managers especially need to consider taxes when deciding whether to sell or hold a stock whose value has increased</a:t>
            </a:r>
          </a:p>
          <a:p>
            <a:pPr lvl="1"/>
            <a:r>
              <a:rPr lang="en-US" smtClean="0"/>
              <a:t>If a security is sold at a profit, capital gains are paid and less in left in the portfolio to reinvest</a:t>
            </a:r>
          </a:p>
          <a:p>
            <a:pPr lvl="1"/>
            <a:r>
              <a:rPr lang="en-US" smtClean="0"/>
              <a:t>A new security (the reinvestment security) needs to have a superior return sufficient to make up for these taxes</a:t>
            </a:r>
          </a:p>
          <a:p>
            <a:pPr lvl="1"/>
            <a:r>
              <a:rPr lang="en-US" smtClean="0"/>
              <a:t>The size of the expected return depends on the expected holding period and the cost basis (and amount of the capital gain) of the original security</a:t>
            </a:r>
          </a:p>
        </p:txBody>
      </p:sp>
      <p:sp>
        <p:nvSpPr>
          <p:cNvPr id="47107" name="Slide Number Placeholder 5"/>
          <p:cNvSpPr>
            <a:spLocks noGrp="1"/>
          </p:cNvSpPr>
          <p:nvPr>
            <p:ph type="sldNum" sz="quarter" idx="11"/>
          </p:nvPr>
        </p:nvSpPr>
        <p:spPr>
          <a:noFill/>
          <a:ln>
            <a:miter lim="800000"/>
            <a:headEnd/>
            <a:tailEnd/>
          </a:ln>
        </p:spPr>
        <p:txBody>
          <a:bodyPr/>
          <a:lstStyle/>
          <a:p>
            <a:r>
              <a:rPr lang="en-US">
                <a:cs typeface="Arial" charset="0"/>
              </a:rPr>
              <a:t>15-</a:t>
            </a:r>
            <a:fld id="{1F8AEA24-DDA7-4E53-A932-2A9240C25E58}" type="slidenum">
              <a:rPr lang="en-US">
                <a:cs typeface="Arial" charset="0"/>
              </a:rPr>
              <a:pPr/>
              <a:t>23</a:t>
            </a:fld>
            <a:endParaRPr lang="en-US">
              <a:cs typeface="Arial" charset="0"/>
            </a:endParaRPr>
          </a:p>
        </p:txBody>
      </p:sp>
      <p:sp>
        <p:nvSpPr>
          <p:cNvPr id="4710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0066" name="Rectangle 2"/>
          <p:cNvSpPr>
            <a:spLocks noGrp="1" noChangeArrowheads="1"/>
          </p:cNvSpPr>
          <p:nvPr>
            <p:ph type="title"/>
          </p:nvPr>
        </p:nvSpPr>
        <p:spPr>
          <a:xfrm>
            <a:off x="533400" y="228600"/>
            <a:ext cx="8229600" cy="868363"/>
          </a:xfrm>
        </p:spPr>
        <p:txBody>
          <a:bodyPr/>
          <a:lstStyle/>
          <a:p>
            <a:pPr>
              <a:lnSpc>
                <a:spcPct val="80000"/>
              </a:lnSpc>
              <a:defRPr/>
            </a:pPr>
            <a:r>
              <a:rPr lang="en-US" b="1"/>
              <a:t>Tax Efficiency and Active Equity Management</a:t>
            </a:r>
          </a:p>
        </p:txBody>
      </p:sp>
      <p:sp>
        <p:nvSpPr>
          <p:cNvPr id="49154" name="Rectangle 3"/>
          <p:cNvSpPr>
            <a:spLocks noGrp="1" noChangeArrowheads="1"/>
          </p:cNvSpPr>
          <p:nvPr>
            <p:ph idx="1"/>
          </p:nvPr>
        </p:nvSpPr>
        <p:spPr/>
        <p:txBody>
          <a:bodyPr/>
          <a:lstStyle/>
          <a:p>
            <a:r>
              <a:rPr lang="en-US" smtClean="0"/>
              <a:t>Measures of Tax Efficiency</a:t>
            </a:r>
          </a:p>
          <a:p>
            <a:pPr lvl="1"/>
            <a:r>
              <a:rPr lang="en-US" smtClean="0"/>
              <a:t>Portfolio Turnover</a:t>
            </a:r>
          </a:p>
          <a:p>
            <a:pPr lvl="2">
              <a:buFont typeface="Wingdings" pitchFamily="2" charset="2"/>
              <a:buChar char="§"/>
            </a:pPr>
            <a:r>
              <a:rPr lang="en-US" smtClean="0"/>
              <a:t>Measured as the total dollar value of the securities sold from the portfolio in a year divided by the average dollar value of the assets</a:t>
            </a:r>
          </a:p>
          <a:p>
            <a:pPr lvl="1"/>
            <a:r>
              <a:rPr lang="en-US" smtClean="0"/>
              <a:t>Tax Cost Ratio (%)</a:t>
            </a:r>
          </a:p>
          <a:p>
            <a:pPr lvl="2">
              <a:buFont typeface="Wingdings" pitchFamily="2" charset="2"/>
              <a:buChar char="§"/>
            </a:pPr>
            <a:r>
              <a:rPr lang="en-US" smtClean="0"/>
              <a:t>The Formula</a:t>
            </a:r>
          </a:p>
          <a:p>
            <a:pPr lvl="2">
              <a:buFontTx/>
              <a:buNone/>
            </a:pPr>
            <a:r>
              <a:rPr lang="en-US" smtClean="0"/>
              <a:t>	</a:t>
            </a:r>
            <a:r>
              <a:rPr lang="en-US" b="1" smtClean="0"/>
              <a:t>Tax Cost Ratio = [1 – (1 + TAR)/(1 + PTR)] x 100</a:t>
            </a:r>
          </a:p>
          <a:p>
            <a:pPr lvl="2">
              <a:lnSpc>
                <a:spcPct val="110000"/>
              </a:lnSpc>
              <a:buFontTx/>
              <a:buNone/>
            </a:pPr>
            <a:r>
              <a:rPr lang="en-US" sz="2000" smtClean="0"/>
              <a:t>	    where </a:t>
            </a:r>
          </a:p>
          <a:p>
            <a:pPr lvl="2">
              <a:lnSpc>
                <a:spcPct val="110000"/>
              </a:lnSpc>
              <a:buFontTx/>
              <a:buNone/>
            </a:pPr>
            <a:r>
              <a:rPr lang="en-US" sz="2000" smtClean="0"/>
              <a:t>		PTR = pretax return </a:t>
            </a:r>
          </a:p>
          <a:p>
            <a:pPr lvl="2">
              <a:lnSpc>
                <a:spcPct val="110000"/>
              </a:lnSpc>
              <a:buFontTx/>
              <a:buNone/>
            </a:pPr>
            <a:r>
              <a:rPr lang="en-US" sz="2000" smtClean="0"/>
              <a:t> 		TAR =  tax-adjusted return  </a:t>
            </a:r>
          </a:p>
          <a:p>
            <a:pPr lvl="2">
              <a:buFont typeface="Wingdings" pitchFamily="2" charset="2"/>
              <a:buChar char="§"/>
            </a:pPr>
            <a:r>
              <a:rPr lang="en-US" smtClean="0"/>
              <a:t>See Exhibit 15.14</a:t>
            </a:r>
          </a:p>
        </p:txBody>
      </p:sp>
      <p:sp>
        <p:nvSpPr>
          <p:cNvPr id="49155" name="Slide Number Placeholder 5"/>
          <p:cNvSpPr>
            <a:spLocks noGrp="1"/>
          </p:cNvSpPr>
          <p:nvPr>
            <p:ph type="sldNum" sz="quarter" idx="11"/>
          </p:nvPr>
        </p:nvSpPr>
        <p:spPr>
          <a:noFill/>
          <a:ln>
            <a:miter lim="800000"/>
            <a:headEnd/>
            <a:tailEnd/>
          </a:ln>
        </p:spPr>
        <p:txBody>
          <a:bodyPr/>
          <a:lstStyle/>
          <a:p>
            <a:r>
              <a:rPr lang="en-US">
                <a:cs typeface="Arial" charset="0"/>
              </a:rPr>
              <a:t>15-</a:t>
            </a:r>
            <a:fld id="{81486FD2-19DD-4D9D-93B2-B012B6708FBD}" type="slidenum">
              <a:rPr lang="en-US">
                <a:cs typeface="Arial" charset="0"/>
              </a:rPr>
              <a:pPr/>
              <a:t>24</a:t>
            </a:fld>
            <a:endParaRPr lang="en-US">
              <a:cs typeface="Arial" charset="0"/>
            </a:endParaRPr>
          </a:p>
        </p:txBody>
      </p:sp>
      <p:sp>
        <p:nvSpPr>
          <p:cNvPr id="4915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15.14</a:t>
            </a:r>
            <a:endParaRPr lang="en-US" dirty="0"/>
          </a:p>
        </p:txBody>
      </p:sp>
      <p:sp>
        <p:nvSpPr>
          <p:cNvPr id="5120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51203" name="Slide Number Placeholder 3"/>
          <p:cNvSpPr>
            <a:spLocks noGrp="1"/>
          </p:cNvSpPr>
          <p:nvPr>
            <p:ph type="sldNum" sz="quarter" idx="11"/>
          </p:nvPr>
        </p:nvSpPr>
        <p:spPr>
          <a:noFill/>
          <a:ln>
            <a:miter lim="800000"/>
            <a:headEnd/>
            <a:tailEnd/>
          </a:ln>
        </p:spPr>
        <p:txBody>
          <a:bodyPr/>
          <a:lstStyle/>
          <a:p>
            <a:r>
              <a:rPr lang="en-US">
                <a:cs typeface="Arial" charset="0"/>
              </a:rPr>
              <a:t>15-</a:t>
            </a:r>
            <a:fld id="{850548FC-3C4B-42DF-8DEE-9F688D695BE7}" type="slidenum">
              <a:rPr lang="en-US">
                <a:cs typeface="Arial" charset="0"/>
              </a:rPr>
              <a:pPr/>
              <a:t>25</a:t>
            </a:fld>
            <a:endParaRPr lang="en-US">
              <a:cs typeface="Arial" charset="0"/>
            </a:endParaRPr>
          </a:p>
        </p:txBody>
      </p:sp>
      <p:pic>
        <p:nvPicPr>
          <p:cNvPr id="51204" name="Picture 2"/>
          <p:cNvPicPr>
            <a:picLocks noChangeAspect="1" noChangeArrowheads="1"/>
          </p:cNvPicPr>
          <p:nvPr/>
        </p:nvPicPr>
        <p:blipFill>
          <a:blip r:embed="rId3"/>
          <a:srcRect/>
          <a:stretch>
            <a:fillRect/>
          </a:stretch>
        </p:blipFill>
        <p:spPr bwMode="auto">
          <a:xfrm>
            <a:off x="947738" y="1271588"/>
            <a:ext cx="7248525" cy="4314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8" name="Rectangle 2"/>
          <p:cNvSpPr>
            <a:spLocks noGrp="1" noChangeArrowheads="1"/>
          </p:cNvSpPr>
          <p:nvPr>
            <p:ph type="title"/>
          </p:nvPr>
        </p:nvSpPr>
        <p:spPr/>
        <p:txBody>
          <a:bodyPr/>
          <a:lstStyle/>
          <a:p>
            <a:pPr>
              <a:defRPr/>
            </a:pPr>
            <a:r>
              <a:rPr lang="en-US" b="1"/>
              <a:t>Value versus Growth</a:t>
            </a:r>
          </a:p>
        </p:txBody>
      </p:sp>
      <p:sp>
        <p:nvSpPr>
          <p:cNvPr id="53250" name="Rectangle 3"/>
          <p:cNvSpPr>
            <a:spLocks noGrp="1" noChangeArrowheads="1"/>
          </p:cNvSpPr>
          <p:nvPr>
            <p:ph idx="1"/>
          </p:nvPr>
        </p:nvSpPr>
        <p:spPr>
          <a:xfrm>
            <a:off x="990600" y="1219200"/>
            <a:ext cx="7848600" cy="5257800"/>
          </a:xfrm>
        </p:spPr>
        <p:txBody>
          <a:bodyPr/>
          <a:lstStyle/>
          <a:p>
            <a:r>
              <a:rPr lang="en-US" smtClean="0"/>
              <a:t>A growth investor focuses on the current and future economic “story” of a company, with less regard to share valuation</a:t>
            </a:r>
          </a:p>
          <a:p>
            <a:r>
              <a:rPr lang="en-US" smtClean="0"/>
              <a:t>A value investor focuses on share price in anticipation of a market correction and, possibly, improving company fundamentals.</a:t>
            </a:r>
          </a:p>
          <a:p>
            <a:pPr>
              <a:lnSpc>
                <a:spcPct val="110000"/>
              </a:lnSpc>
            </a:pPr>
            <a:r>
              <a:rPr lang="en-US" smtClean="0"/>
              <a:t>Value stocks generally have offered somewhat higher returns than growth stocks, but this does not occur with much consistency from one investment period to another</a:t>
            </a:r>
          </a:p>
        </p:txBody>
      </p:sp>
      <p:sp>
        <p:nvSpPr>
          <p:cNvPr id="53251" name="Slide Number Placeholder 5"/>
          <p:cNvSpPr>
            <a:spLocks noGrp="1"/>
          </p:cNvSpPr>
          <p:nvPr>
            <p:ph type="sldNum" sz="quarter" idx="11"/>
          </p:nvPr>
        </p:nvSpPr>
        <p:spPr>
          <a:noFill/>
          <a:ln>
            <a:miter lim="800000"/>
            <a:headEnd/>
            <a:tailEnd/>
          </a:ln>
        </p:spPr>
        <p:txBody>
          <a:bodyPr/>
          <a:lstStyle/>
          <a:p>
            <a:r>
              <a:rPr lang="en-US">
                <a:cs typeface="Arial" charset="0"/>
              </a:rPr>
              <a:t>15-</a:t>
            </a:r>
            <a:fld id="{C1727471-58A1-45D9-B621-D870F37BABD4}" type="slidenum">
              <a:rPr lang="en-US">
                <a:cs typeface="Arial" charset="0"/>
              </a:rPr>
              <a:pPr/>
              <a:t>26</a:t>
            </a:fld>
            <a:endParaRPr lang="en-US">
              <a:cs typeface="Arial" charset="0"/>
            </a:endParaRPr>
          </a:p>
        </p:txBody>
      </p:sp>
      <p:sp>
        <p:nvSpPr>
          <p:cNvPr id="5325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2"/>
          <p:cNvSpPr>
            <a:spLocks noGrp="1" noChangeArrowheads="1"/>
          </p:cNvSpPr>
          <p:nvPr>
            <p:ph type="title"/>
          </p:nvPr>
        </p:nvSpPr>
        <p:spPr/>
        <p:txBody>
          <a:bodyPr/>
          <a:lstStyle/>
          <a:p>
            <a:pPr>
              <a:defRPr/>
            </a:pPr>
            <a:r>
              <a:rPr lang="en-US" b="1"/>
              <a:t>Value versus Growth</a:t>
            </a:r>
          </a:p>
        </p:txBody>
      </p:sp>
      <p:sp>
        <p:nvSpPr>
          <p:cNvPr id="54274" name="Rectangle 3"/>
          <p:cNvSpPr>
            <a:spLocks noGrp="1" noChangeArrowheads="1"/>
          </p:cNvSpPr>
          <p:nvPr>
            <p:ph idx="1"/>
          </p:nvPr>
        </p:nvSpPr>
        <p:spPr>
          <a:xfrm>
            <a:off x="990600" y="1219200"/>
            <a:ext cx="7924800" cy="5029200"/>
          </a:xfrm>
        </p:spPr>
        <p:txBody>
          <a:bodyPr/>
          <a:lstStyle/>
          <a:p>
            <a:pPr>
              <a:lnSpc>
                <a:spcPct val="110000"/>
              </a:lnSpc>
            </a:pPr>
            <a:r>
              <a:rPr lang="en-US" smtClean="0"/>
              <a:t>Growth-oriented investor will:</a:t>
            </a:r>
          </a:p>
          <a:p>
            <a:pPr lvl="1">
              <a:lnSpc>
                <a:spcPct val="110000"/>
              </a:lnSpc>
            </a:pPr>
            <a:r>
              <a:rPr lang="en-US" smtClean="0"/>
              <a:t>Focus on EPS and its economic determinants</a:t>
            </a:r>
          </a:p>
          <a:p>
            <a:pPr lvl="1">
              <a:lnSpc>
                <a:spcPct val="110000"/>
              </a:lnSpc>
            </a:pPr>
            <a:r>
              <a:rPr lang="en-US" smtClean="0"/>
              <a:t>Look for companies expected to have rapid EPS growth</a:t>
            </a:r>
          </a:p>
          <a:p>
            <a:pPr lvl="1">
              <a:lnSpc>
                <a:spcPct val="110000"/>
              </a:lnSpc>
            </a:pPr>
            <a:r>
              <a:rPr lang="en-US" smtClean="0"/>
              <a:t>Assumes constant P/E ratio</a:t>
            </a:r>
          </a:p>
          <a:p>
            <a:pPr>
              <a:lnSpc>
                <a:spcPct val="110000"/>
              </a:lnSpc>
            </a:pPr>
            <a:r>
              <a:rPr lang="en-US" smtClean="0"/>
              <a:t>Value-oriented investor will:</a:t>
            </a:r>
            <a:r>
              <a:rPr lang="en-US" sz="2400" smtClean="0"/>
              <a:t> </a:t>
            </a:r>
          </a:p>
          <a:p>
            <a:pPr lvl="1">
              <a:lnSpc>
                <a:spcPct val="110000"/>
              </a:lnSpc>
            </a:pPr>
            <a:r>
              <a:rPr lang="en-US" smtClean="0"/>
              <a:t>Focus on the price component</a:t>
            </a:r>
          </a:p>
          <a:p>
            <a:pPr lvl="1">
              <a:lnSpc>
                <a:spcPct val="110000"/>
              </a:lnSpc>
            </a:pPr>
            <a:r>
              <a:rPr lang="en-US" smtClean="0"/>
              <a:t>Not care much about current earnings</a:t>
            </a:r>
          </a:p>
          <a:p>
            <a:pPr lvl="1">
              <a:lnSpc>
                <a:spcPct val="110000"/>
              </a:lnSpc>
            </a:pPr>
            <a:r>
              <a:rPr lang="en-US" smtClean="0"/>
              <a:t>Assume the P/E ratio is below its natural level</a:t>
            </a:r>
          </a:p>
          <a:p>
            <a:pPr lvl="1">
              <a:lnSpc>
                <a:spcPct val="110000"/>
              </a:lnSpc>
            </a:pPr>
            <a:endParaRPr lang="en-US" smtClean="0"/>
          </a:p>
        </p:txBody>
      </p:sp>
      <p:sp>
        <p:nvSpPr>
          <p:cNvPr id="54275" name="Slide Number Placeholder 5"/>
          <p:cNvSpPr>
            <a:spLocks noGrp="1"/>
          </p:cNvSpPr>
          <p:nvPr>
            <p:ph type="sldNum" sz="quarter" idx="11"/>
          </p:nvPr>
        </p:nvSpPr>
        <p:spPr>
          <a:noFill/>
          <a:ln>
            <a:miter lim="800000"/>
            <a:headEnd/>
            <a:tailEnd/>
          </a:ln>
        </p:spPr>
        <p:txBody>
          <a:bodyPr/>
          <a:lstStyle/>
          <a:p>
            <a:r>
              <a:rPr lang="en-US">
                <a:cs typeface="Arial" charset="0"/>
              </a:rPr>
              <a:t>15-</a:t>
            </a:r>
            <a:fld id="{CBC4099B-74B2-4711-9440-897374993CC2}" type="slidenum">
              <a:rPr lang="en-US">
                <a:cs typeface="Arial" charset="0"/>
              </a:rPr>
              <a:pPr/>
              <a:t>27</a:t>
            </a:fld>
            <a:endParaRPr lang="en-US">
              <a:cs typeface="Arial" charset="0"/>
            </a:endParaRPr>
          </a:p>
        </p:txBody>
      </p:sp>
      <p:sp>
        <p:nvSpPr>
          <p:cNvPr id="5427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6" name="Rectangle 2"/>
          <p:cNvSpPr>
            <a:spLocks noGrp="1" noChangeArrowheads="1"/>
          </p:cNvSpPr>
          <p:nvPr>
            <p:ph type="title"/>
          </p:nvPr>
        </p:nvSpPr>
        <p:spPr/>
        <p:txBody>
          <a:bodyPr/>
          <a:lstStyle/>
          <a:p>
            <a:pPr>
              <a:defRPr/>
            </a:pPr>
            <a:r>
              <a:rPr lang="en-US" b="1"/>
              <a:t>Style Analysis</a:t>
            </a:r>
          </a:p>
        </p:txBody>
      </p:sp>
      <p:sp>
        <p:nvSpPr>
          <p:cNvPr id="55298" name="Rectangle 3"/>
          <p:cNvSpPr>
            <a:spLocks noGrp="1" noChangeArrowheads="1"/>
          </p:cNvSpPr>
          <p:nvPr>
            <p:ph idx="1"/>
          </p:nvPr>
        </p:nvSpPr>
        <p:spPr>
          <a:xfrm>
            <a:off x="914400" y="1295400"/>
            <a:ext cx="8001000" cy="4876800"/>
          </a:xfrm>
        </p:spPr>
        <p:txBody>
          <a:bodyPr/>
          <a:lstStyle/>
          <a:p>
            <a:r>
              <a:rPr lang="en-US" smtClean="0"/>
              <a:t>Construct a portfolio to capture one or more of the characteristics of equity securities</a:t>
            </a:r>
          </a:p>
          <a:p>
            <a:r>
              <a:rPr lang="en-US" smtClean="0"/>
              <a:t>Small-cap stocks, low-P/E stocks, etc…</a:t>
            </a:r>
          </a:p>
          <a:p>
            <a:r>
              <a:rPr lang="en-US" smtClean="0"/>
              <a:t>Value stocks (those that appear to be under-priced according to various measures)</a:t>
            </a:r>
          </a:p>
          <a:p>
            <a:pPr lvl="1"/>
            <a:r>
              <a:rPr lang="en-US" smtClean="0"/>
              <a:t>Low Price/Book value or Price/Earnings ratios</a:t>
            </a:r>
          </a:p>
          <a:p>
            <a:r>
              <a:rPr lang="en-US" smtClean="0"/>
              <a:t>Growth stocks (above-average earnings per share increases)</a:t>
            </a:r>
          </a:p>
          <a:p>
            <a:pPr lvl="1"/>
            <a:r>
              <a:rPr lang="en-US" smtClean="0"/>
              <a:t>High P/E, possibly a price momentum strategy</a:t>
            </a:r>
          </a:p>
          <a:p>
            <a:r>
              <a:rPr lang="en-US" smtClean="0"/>
              <a:t>See Exhibit 15.20</a:t>
            </a:r>
          </a:p>
        </p:txBody>
      </p:sp>
      <p:sp>
        <p:nvSpPr>
          <p:cNvPr id="55299" name="Slide Number Placeholder 5"/>
          <p:cNvSpPr>
            <a:spLocks noGrp="1"/>
          </p:cNvSpPr>
          <p:nvPr>
            <p:ph type="sldNum" sz="quarter" idx="11"/>
          </p:nvPr>
        </p:nvSpPr>
        <p:spPr>
          <a:noFill/>
          <a:ln>
            <a:miter lim="800000"/>
            <a:headEnd/>
            <a:tailEnd/>
          </a:ln>
        </p:spPr>
        <p:txBody>
          <a:bodyPr/>
          <a:lstStyle/>
          <a:p>
            <a:r>
              <a:rPr lang="en-US">
                <a:cs typeface="Arial" charset="0"/>
              </a:rPr>
              <a:t>15-</a:t>
            </a:r>
            <a:fld id="{EA30AD91-A7FD-4770-AD5A-6957B589EAF0}" type="slidenum">
              <a:rPr lang="en-US">
                <a:cs typeface="Arial" charset="0"/>
              </a:rPr>
              <a:pPr/>
              <a:t>28</a:t>
            </a:fld>
            <a:endParaRPr lang="en-US">
              <a:cs typeface="Arial" charset="0"/>
            </a:endParaRPr>
          </a:p>
        </p:txBody>
      </p:sp>
      <p:sp>
        <p:nvSpPr>
          <p:cNvPr id="5530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15.20</a:t>
            </a:r>
            <a:endParaRPr lang="en-US" dirty="0"/>
          </a:p>
        </p:txBody>
      </p:sp>
      <p:sp>
        <p:nvSpPr>
          <p:cNvPr id="5632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56323" name="Slide Number Placeholder 3"/>
          <p:cNvSpPr>
            <a:spLocks noGrp="1"/>
          </p:cNvSpPr>
          <p:nvPr>
            <p:ph type="sldNum" sz="quarter" idx="11"/>
          </p:nvPr>
        </p:nvSpPr>
        <p:spPr>
          <a:noFill/>
          <a:ln>
            <a:miter lim="800000"/>
            <a:headEnd/>
            <a:tailEnd/>
          </a:ln>
        </p:spPr>
        <p:txBody>
          <a:bodyPr/>
          <a:lstStyle/>
          <a:p>
            <a:r>
              <a:rPr lang="en-US">
                <a:cs typeface="Arial" charset="0"/>
              </a:rPr>
              <a:t>15-</a:t>
            </a:r>
            <a:fld id="{7939B494-E9DE-415F-8DE4-69061894EE99}" type="slidenum">
              <a:rPr lang="en-US">
                <a:cs typeface="Arial" charset="0"/>
              </a:rPr>
              <a:pPr/>
              <a:t>29</a:t>
            </a:fld>
            <a:endParaRPr lang="en-US">
              <a:cs typeface="Arial" charset="0"/>
            </a:endParaRPr>
          </a:p>
        </p:txBody>
      </p:sp>
      <p:pic>
        <p:nvPicPr>
          <p:cNvPr id="56324" name="Picture 2"/>
          <p:cNvPicPr>
            <a:picLocks noChangeAspect="1" noChangeArrowheads="1"/>
          </p:cNvPicPr>
          <p:nvPr/>
        </p:nvPicPr>
        <p:blipFill>
          <a:blip r:embed="rId2"/>
          <a:srcRect/>
          <a:stretch>
            <a:fillRect/>
          </a:stretch>
        </p:blipFill>
        <p:spPr bwMode="auto">
          <a:xfrm>
            <a:off x="457200" y="1362075"/>
            <a:ext cx="8001000" cy="442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0" name="Rectangle 2"/>
          <p:cNvSpPr>
            <a:spLocks noGrp="1" noChangeArrowheads="1"/>
          </p:cNvSpPr>
          <p:nvPr>
            <p:ph type="title"/>
          </p:nvPr>
        </p:nvSpPr>
        <p:spPr/>
        <p:txBody>
          <a:bodyPr/>
          <a:lstStyle/>
          <a:p>
            <a:pPr>
              <a:defRPr/>
            </a:pPr>
            <a:r>
              <a:rPr lang="en-US" b="1"/>
              <a:t>Does Style Matter?</a:t>
            </a:r>
          </a:p>
        </p:txBody>
      </p:sp>
      <p:sp>
        <p:nvSpPr>
          <p:cNvPr id="57346" name="Rectangle 3"/>
          <p:cNvSpPr>
            <a:spLocks noGrp="1" noChangeArrowheads="1"/>
          </p:cNvSpPr>
          <p:nvPr>
            <p:ph idx="1"/>
          </p:nvPr>
        </p:nvSpPr>
        <p:spPr>
          <a:xfrm>
            <a:off x="990600" y="1295400"/>
            <a:ext cx="7924800" cy="4648200"/>
          </a:xfrm>
        </p:spPr>
        <p:txBody>
          <a:bodyPr/>
          <a:lstStyle/>
          <a:p>
            <a:r>
              <a:rPr lang="en-US" smtClean="0"/>
              <a:t>Choice to align with investment style communicates information to clients</a:t>
            </a:r>
          </a:p>
          <a:p>
            <a:r>
              <a:rPr lang="en-US" smtClean="0"/>
              <a:t>Determining style is useful in measuring performance relative to a benchmark</a:t>
            </a:r>
          </a:p>
          <a:p>
            <a:r>
              <a:rPr lang="en-US" smtClean="0"/>
              <a:t>Style identification allows an investor to diversify by portfolio</a:t>
            </a:r>
          </a:p>
          <a:p>
            <a:r>
              <a:rPr lang="en-US" smtClean="0"/>
              <a:t>Style investing allows control of the total portfolio to be shared between the investment managers and a sponsor</a:t>
            </a:r>
          </a:p>
          <a:p>
            <a:r>
              <a:rPr lang="en-US" smtClean="0"/>
              <a:t>Intentional and unintentional style drift</a:t>
            </a:r>
          </a:p>
        </p:txBody>
      </p:sp>
      <p:sp>
        <p:nvSpPr>
          <p:cNvPr id="57347" name="Slide Number Placeholder 5"/>
          <p:cNvSpPr>
            <a:spLocks noGrp="1"/>
          </p:cNvSpPr>
          <p:nvPr>
            <p:ph type="sldNum" sz="quarter" idx="11"/>
          </p:nvPr>
        </p:nvSpPr>
        <p:spPr>
          <a:noFill/>
          <a:ln>
            <a:miter lim="800000"/>
            <a:headEnd/>
            <a:tailEnd/>
          </a:ln>
        </p:spPr>
        <p:txBody>
          <a:bodyPr/>
          <a:lstStyle/>
          <a:p>
            <a:r>
              <a:rPr lang="en-US">
                <a:cs typeface="Arial" charset="0"/>
              </a:rPr>
              <a:t>15-</a:t>
            </a:r>
            <a:fld id="{5E943538-1CB8-4172-8CC8-AB105A4FAD32}" type="slidenum">
              <a:rPr lang="en-US">
                <a:cs typeface="Arial" charset="0"/>
              </a:rPr>
              <a:pPr/>
              <a:t>30</a:t>
            </a:fld>
            <a:endParaRPr lang="en-US">
              <a:cs typeface="Arial" charset="0"/>
            </a:endParaRPr>
          </a:p>
        </p:txBody>
      </p:sp>
      <p:sp>
        <p:nvSpPr>
          <p:cNvPr id="5734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6274" name="Rectangle 2"/>
          <p:cNvSpPr>
            <a:spLocks noGrp="1" noChangeArrowheads="1"/>
          </p:cNvSpPr>
          <p:nvPr>
            <p:ph type="title"/>
          </p:nvPr>
        </p:nvSpPr>
        <p:spPr>
          <a:xfrm>
            <a:off x="609600" y="0"/>
            <a:ext cx="7772400" cy="1143000"/>
          </a:xfrm>
        </p:spPr>
        <p:txBody>
          <a:bodyPr/>
          <a:lstStyle/>
          <a:p>
            <a:pPr>
              <a:defRPr/>
            </a:pPr>
            <a:r>
              <a:rPr lang="en-US" b="1"/>
              <a:t>Asset Allocation Strategies</a:t>
            </a:r>
          </a:p>
        </p:txBody>
      </p:sp>
      <p:sp>
        <p:nvSpPr>
          <p:cNvPr id="58370" name="Rectangle 3"/>
          <p:cNvSpPr>
            <a:spLocks noGrp="1" noChangeArrowheads="1"/>
          </p:cNvSpPr>
          <p:nvPr>
            <p:ph idx="1"/>
          </p:nvPr>
        </p:nvSpPr>
        <p:spPr>
          <a:xfrm>
            <a:off x="914400" y="1219200"/>
            <a:ext cx="7772400" cy="4876800"/>
          </a:xfrm>
        </p:spPr>
        <p:txBody>
          <a:bodyPr/>
          <a:lstStyle/>
          <a:p>
            <a:pPr>
              <a:lnSpc>
                <a:spcPct val="90000"/>
              </a:lnSpc>
            </a:pPr>
            <a:r>
              <a:rPr lang="en-US" smtClean="0"/>
              <a:t>Integrated asset allocation</a:t>
            </a:r>
          </a:p>
          <a:p>
            <a:pPr lvl="1">
              <a:lnSpc>
                <a:spcPct val="90000"/>
              </a:lnSpc>
            </a:pPr>
            <a:r>
              <a:rPr lang="en-US" smtClean="0"/>
              <a:t>Capital market conditions</a:t>
            </a:r>
          </a:p>
          <a:p>
            <a:pPr lvl="1">
              <a:lnSpc>
                <a:spcPct val="90000"/>
              </a:lnSpc>
            </a:pPr>
            <a:r>
              <a:rPr lang="en-US" smtClean="0"/>
              <a:t>Investor’s objectives and constraints</a:t>
            </a:r>
          </a:p>
          <a:p>
            <a:pPr>
              <a:lnSpc>
                <a:spcPct val="90000"/>
              </a:lnSpc>
            </a:pPr>
            <a:r>
              <a:rPr lang="en-US" smtClean="0"/>
              <a:t>Strategic asset allocation</a:t>
            </a:r>
          </a:p>
          <a:p>
            <a:pPr lvl="1">
              <a:lnSpc>
                <a:spcPct val="90000"/>
              </a:lnSpc>
            </a:pPr>
            <a:r>
              <a:rPr lang="en-US" smtClean="0"/>
              <a:t>Constant-mix</a:t>
            </a:r>
          </a:p>
          <a:p>
            <a:pPr>
              <a:lnSpc>
                <a:spcPct val="90000"/>
              </a:lnSpc>
            </a:pPr>
            <a:r>
              <a:rPr lang="en-US" smtClean="0"/>
              <a:t>Tactical asset allocation</a:t>
            </a:r>
          </a:p>
          <a:p>
            <a:pPr lvl="1">
              <a:lnSpc>
                <a:spcPct val="90000"/>
              </a:lnSpc>
            </a:pPr>
            <a:r>
              <a:rPr lang="en-US" smtClean="0"/>
              <a:t>Mean reversion</a:t>
            </a:r>
          </a:p>
          <a:p>
            <a:pPr lvl="1">
              <a:lnSpc>
                <a:spcPct val="90000"/>
              </a:lnSpc>
            </a:pPr>
            <a:r>
              <a:rPr lang="en-US" smtClean="0"/>
              <a:t>Inherently contrarian</a:t>
            </a:r>
          </a:p>
          <a:p>
            <a:pPr>
              <a:lnSpc>
                <a:spcPct val="90000"/>
              </a:lnSpc>
            </a:pPr>
            <a:r>
              <a:rPr lang="en-US" smtClean="0"/>
              <a:t>Insured asset allocation</a:t>
            </a:r>
          </a:p>
          <a:p>
            <a:pPr lvl="1">
              <a:lnSpc>
                <a:spcPct val="90000"/>
              </a:lnSpc>
            </a:pPr>
            <a:r>
              <a:rPr lang="en-US" smtClean="0"/>
              <a:t>Constant proportion</a:t>
            </a:r>
          </a:p>
        </p:txBody>
      </p:sp>
      <p:sp>
        <p:nvSpPr>
          <p:cNvPr id="58371" name="Slide Number Placeholder 5"/>
          <p:cNvSpPr>
            <a:spLocks noGrp="1"/>
          </p:cNvSpPr>
          <p:nvPr>
            <p:ph type="sldNum" sz="quarter" idx="11"/>
          </p:nvPr>
        </p:nvSpPr>
        <p:spPr>
          <a:noFill/>
          <a:ln>
            <a:miter lim="800000"/>
            <a:headEnd/>
            <a:tailEnd/>
          </a:ln>
        </p:spPr>
        <p:txBody>
          <a:bodyPr/>
          <a:lstStyle/>
          <a:p>
            <a:r>
              <a:rPr lang="en-US">
                <a:cs typeface="Arial" charset="0"/>
              </a:rPr>
              <a:t>15-</a:t>
            </a:r>
            <a:fld id="{C973B92F-CC52-43FF-BCF7-4DC40EFE175B}" type="slidenum">
              <a:rPr lang="en-US">
                <a:cs typeface="Arial" charset="0"/>
              </a:rPr>
              <a:pPr/>
              <a:t>31</a:t>
            </a:fld>
            <a:endParaRPr lang="en-US">
              <a:cs typeface="Arial" charset="0"/>
            </a:endParaRPr>
          </a:p>
        </p:txBody>
      </p:sp>
      <p:sp>
        <p:nvSpPr>
          <p:cNvPr id="5837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9346" name="Rectangle 2"/>
          <p:cNvSpPr>
            <a:spLocks noGrp="1" noChangeArrowheads="1"/>
          </p:cNvSpPr>
          <p:nvPr>
            <p:ph type="title"/>
          </p:nvPr>
        </p:nvSpPr>
        <p:spPr>
          <a:xfrm>
            <a:off x="609600" y="228600"/>
            <a:ext cx="7772400" cy="762000"/>
          </a:xfrm>
        </p:spPr>
        <p:txBody>
          <a:bodyPr/>
          <a:lstStyle/>
          <a:p>
            <a:pPr>
              <a:defRPr/>
            </a:pPr>
            <a:r>
              <a:rPr lang="en-US" b="1" smtClean="0"/>
              <a:t>Asset </a:t>
            </a:r>
            <a:r>
              <a:rPr lang="en-US" b="1"/>
              <a:t>Allocation Strategies</a:t>
            </a:r>
          </a:p>
        </p:txBody>
      </p:sp>
      <p:sp>
        <p:nvSpPr>
          <p:cNvPr id="59394" name="Rectangle 3"/>
          <p:cNvSpPr>
            <a:spLocks noGrp="1" noChangeArrowheads="1"/>
          </p:cNvSpPr>
          <p:nvPr>
            <p:ph idx="1"/>
          </p:nvPr>
        </p:nvSpPr>
        <p:spPr>
          <a:xfrm>
            <a:off x="990600" y="1295400"/>
            <a:ext cx="7467600" cy="4800600"/>
          </a:xfrm>
        </p:spPr>
        <p:txBody>
          <a:bodyPr/>
          <a:lstStyle/>
          <a:p>
            <a:r>
              <a:rPr lang="en-US" smtClean="0"/>
              <a:t>Selecting an Active Allocation Method</a:t>
            </a:r>
          </a:p>
          <a:p>
            <a:pPr lvl="1"/>
            <a:r>
              <a:rPr lang="en-US" smtClean="0"/>
              <a:t>Perceptions of variability in the client’s objectives and constraints </a:t>
            </a:r>
          </a:p>
          <a:p>
            <a:pPr lvl="1"/>
            <a:r>
              <a:rPr lang="en-US" smtClean="0"/>
              <a:t>Perceived relationship between the past and future capital market conditions</a:t>
            </a:r>
          </a:p>
          <a:p>
            <a:pPr lvl="1"/>
            <a:r>
              <a:rPr lang="en-US" smtClean="0"/>
              <a:t>The investor’s needs and capital market conditions are can be considered constant and can be considered variable</a:t>
            </a:r>
          </a:p>
        </p:txBody>
      </p:sp>
      <p:sp>
        <p:nvSpPr>
          <p:cNvPr id="59395" name="Slide Number Placeholder 5"/>
          <p:cNvSpPr>
            <a:spLocks noGrp="1"/>
          </p:cNvSpPr>
          <p:nvPr>
            <p:ph type="sldNum" sz="quarter" idx="11"/>
          </p:nvPr>
        </p:nvSpPr>
        <p:spPr>
          <a:noFill/>
          <a:ln>
            <a:miter lim="800000"/>
            <a:headEnd/>
            <a:tailEnd/>
          </a:ln>
        </p:spPr>
        <p:txBody>
          <a:bodyPr/>
          <a:lstStyle/>
          <a:p>
            <a:r>
              <a:rPr lang="en-US">
                <a:cs typeface="Arial" charset="0"/>
              </a:rPr>
              <a:t>15-</a:t>
            </a:r>
            <a:fld id="{48E74D5B-D371-42F8-A6F7-FDDC0D958A25}" type="slidenum">
              <a:rPr lang="en-US">
                <a:cs typeface="Arial" charset="0"/>
              </a:rPr>
              <a:pPr/>
              <a:t>32</a:t>
            </a:fld>
            <a:endParaRPr lang="en-US">
              <a:cs typeface="Arial" charset="0"/>
            </a:endParaRPr>
          </a:p>
        </p:txBody>
      </p:sp>
      <p:sp>
        <p:nvSpPr>
          <p:cNvPr id="5939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lstStyle/>
          <a:p>
            <a:pPr>
              <a:lnSpc>
                <a:spcPct val="80000"/>
              </a:lnSpc>
              <a:defRPr/>
            </a:pPr>
            <a:r>
              <a:rPr lang="en-US" b="1"/>
              <a:t>The Internet Investments Online</a:t>
            </a:r>
          </a:p>
        </p:txBody>
      </p:sp>
      <p:sp>
        <p:nvSpPr>
          <p:cNvPr id="60418" name="Rectangle 3"/>
          <p:cNvSpPr>
            <a:spLocks noGrp="1" noChangeArrowheads="1"/>
          </p:cNvSpPr>
          <p:nvPr>
            <p:ph sz="half" idx="1"/>
          </p:nvPr>
        </p:nvSpPr>
        <p:spPr>
          <a:xfrm>
            <a:off x="990600" y="1295400"/>
            <a:ext cx="6477000" cy="2895600"/>
          </a:xfrm>
        </p:spPr>
        <p:txBody>
          <a:bodyPr/>
          <a:lstStyle/>
          <a:p>
            <a:r>
              <a:rPr lang="en-US" sz="2400" smtClean="0">
                <a:hlinkClick r:id="rId3"/>
              </a:rPr>
              <a:t>http://www.russell.com</a:t>
            </a:r>
            <a:endParaRPr lang="en-US" sz="2400" smtClean="0"/>
          </a:p>
          <a:p>
            <a:r>
              <a:rPr lang="en-US" sz="2400" smtClean="0">
                <a:hlinkClick r:id="rId4"/>
              </a:rPr>
              <a:t>http://www.firstquadrant.com</a:t>
            </a:r>
            <a:endParaRPr lang="en-US" sz="2400" smtClean="0"/>
          </a:p>
          <a:p>
            <a:r>
              <a:rPr lang="en-US" sz="2400" smtClean="0">
                <a:hlinkClick r:id="rId5"/>
              </a:rPr>
              <a:t>http://www.panagora.com</a:t>
            </a:r>
            <a:endParaRPr lang="en-US" sz="2400" smtClean="0"/>
          </a:p>
          <a:p>
            <a:r>
              <a:rPr lang="en-US" sz="2400" smtClean="0">
                <a:hlinkClick r:id="rId6"/>
              </a:rPr>
              <a:t>http://www.wilshire.com</a:t>
            </a:r>
            <a:endParaRPr lang="en-US" sz="2400" smtClean="0"/>
          </a:p>
          <a:p>
            <a:pPr>
              <a:buFontTx/>
              <a:buNone/>
            </a:pPr>
            <a:endParaRPr lang="en-US" sz="2400" smtClean="0"/>
          </a:p>
        </p:txBody>
      </p:sp>
      <p:sp>
        <p:nvSpPr>
          <p:cNvPr id="60419" name="Slide Number Placeholder 6"/>
          <p:cNvSpPr>
            <a:spLocks noGrp="1"/>
          </p:cNvSpPr>
          <p:nvPr>
            <p:ph type="sldNum" sz="quarter" idx="11"/>
          </p:nvPr>
        </p:nvSpPr>
        <p:spPr>
          <a:noFill/>
          <a:ln>
            <a:miter lim="800000"/>
            <a:headEnd/>
            <a:tailEnd/>
          </a:ln>
        </p:spPr>
        <p:txBody>
          <a:bodyPr/>
          <a:lstStyle/>
          <a:p>
            <a:r>
              <a:rPr lang="en-US">
                <a:cs typeface="Arial" charset="0"/>
              </a:rPr>
              <a:t>15-</a:t>
            </a:r>
            <a:fld id="{5572F54D-8A55-4CF9-AF7B-406210B38D53}" type="slidenum">
              <a:rPr lang="en-US">
                <a:cs typeface="Arial" charset="0"/>
              </a:rPr>
              <a:pPr/>
              <a:t>33</a:t>
            </a:fld>
            <a:endParaRPr lang="en-US">
              <a:cs typeface="Arial" charset="0"/>
            </a:endParaRPr>
          </a:p>
        </p:txBody>
      </p:sp>
      <p:sp>
        <p:nvSpPr>
          <p:cNvPr id="6042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SampleChapter5.YulongMa">
  <a:themeElements>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fontScheme name="SampleChapter5.Yulong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SampleChapter5.YulongMa 1">
        <a:dk1>
          <a:srgbClr val="0D6475"/>
        </a:dk1>
        <a:lt1>
          <a:srgbClr val="FFFFFF"/>
        </a:lt1>
        <a:dk2>
          <a:srgbClr val="007976"/>
        </a:dk2>
        <a:lt2>
          <a:srgbClr val="ECEEA2"/>
        </a:lt2>
        <a:accent1>
          <a:srgbClr val="BE9932"/>
        </a:accent1>
        <a:accent2>
          <a:srgbClr val="249258"/>
        </a:accent2>
        <a:accent3>
          <a:srgbClr val="AABEBD"/>
        </a:accent3>
        <a:accent4>
          <a:srgbClr val="DADADA"/>
        </a:accent4>
        <a:accent5>
          <a:srgbClr val="DBCAAD"/>
        </a:accent5>
        <a:accent6>
          <a:srgbClr val="20844F"/>
        </a:accent6>
        <a:hlink>
          <a:srgbClr val="2C5FC4"/>
        </a:hlink>
        <a:folHlink>
          <a:srgbClr val="905FDF"/>
        </a:folHlink>
      </a:clrScheme>
      <a:clrMap bg1="dk2" tx1="lt1" bg2="dk1" tx2="lt2" accent1="accent1" accent2="accent2" accent3="accent3" accent4="accent4" accent5="accent5" accent6="accent6" hlink="hlink" folHlink="folHlink"/>
    </a:extraClrScheme>
    <a:extraClrScheme>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clrMap bg1="dk2" tx1="lt1" bg2="dk1" tx2="lt2" accent1="accent1" accent2="accent2" accent3="accent3" accent4="accent4" accent5="accent5" accent6="accent6" hlink="hlink" folHlink="folHlink"/>
    </a:extraClrScheme>
    <a:extraClrScheme>
      <a:clrScheme name="SampleChapter5.YulongMa 3">
        <a:dk1>
          <a:srgbClr val="204376"/>
        </a:dk1>
        <a:lt1>
          <a:srgbClr val="FFFFFF"/>
        </a:lt1>
        <a:dk2>
          <a:srgbClr val="2365BD"/>
        </a:dk2>
        <a:lt2>
          <a:srgbClr val="DDDDDD"/>
        </a:lt2>
        <a:accent1>
          <a:srgbClr val="4981E7"/>
        </a:accent1>
        <a:accent2>
          <a:srgbClr val="8DD9FF"/>
        </a:accent2>
        <a:accent3>
          <a:srgbClr val="ACB8DB"/>
        </a:accent3>
        <a:accent4>
          <a:srgbClr val="DADADA"/>
        </a:accent4>
        <a:accent5>
          <a:srgbClr val="B1C1F1"/>
        </a:accent5>
        <a:accent6>
          <a:srgbClr val="7FC4E7"/>
        </a:accent6>
        <a:hlink>
          <a:srgbClr val="9999FF"/>
        </a:hlink>
        <a:folHlink>
          <a:srgbClr val="3366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Chapter 1-Test</Template>
  <TotalTime>1589</TotalTime>
  <Pages>8</Pages>
  <Words>2237</Words>
  <Application>Microsoft Office PowerPoint</Application>
  <PresentationFormat>On-screen Show (4:3)</PresentationFormat>
  <Paragraphs>266</Paragraphs>
  <Slides>33</Slides>
  <Notes>11</Notes>
  <HiddenSlides>0</HiddenSlides>
  <MMClips>0</MMClips>
  <ScaleCrop>false</ScaleCrop>
  <HeadingPairs>
    <vt:vector size="6" baseType="variant">
      <vt:variant>
        <vt:lpstr>Fonts Used</vt:lpstr>
      </vt:variant>
      <vt:variant>
        <vt:i4>5</vt:i4>
      </vt:variant>
      <vt:variant>
        <vt:lpstr>Design Template</vt:lpstr>
      </vt:variant>
      <vt:variant>
        <vt:i4>2</vt:i4>
      </vt:variant>
      <vt:variant>
        <vt:lpstr>Slide Titles</vt:lpstr>
      </vt:variant>
      <vt:variant>
        <vt:i4>33</vt:i4>
      </vt:variant>
    </vt:vector>
  </HeadingPairs>
  <TitlesOfParts>
    <vt:vector size="40" baseType="lpstr">
      <vt:lpstr>Arial</vt:lpstr>
      <vt:lpstr>Times New Roman</vt:lpstr>
      <vt:lpstr>Bookman Old Style</vt:lpstr>
      <vt:lpstr>FrankRuehl</vt:lpstr>
      <vt:lpstr>Wingdings</vt:lpstr>
      <vt:lpstr>SampleChapter5.YulongMa</vt:lpstr>
      <vt:lpstr>SampleChapter5.YulongMa</vt:lpstr>
      <vt:lpstr>Slide 1</vt:lpstr>
      <vt:lpstr>Passive versus Active Management</vt:lpstr>
      <vt:lpstr>Passive versus Active Management</vt:lpstr>
      <vt:lpstr>Exhibit 15.1</vt:lpstr>
      <vt:lpstr>An Overview of Passive Strategies</vt:lpstr>
      <vt:lpstr>Index Portfolio Construction Techniques </vt:lpstr>
      <vt:lpstr>Index Portfolio Construction Techniques </vt:lpstr>
      <vt:lpstr>Index Portfolio Construction Techniques </vt:lpstr>
      <vt:lpstr>Tracking Error and Index Portfolio Construction</vt:lpstr>
      <vt:lpstr>Exhibit 15.2</vt:lpstr>
      <vt:lpstr>Methods of Index Portfolio Investing</vt:lpstr>
      <vt:lpstr>Methods of Index Portfolio Investing</vt:lpstr>
      <vt:lpstr>An Overview of Active Strategies</vt:lpstr>
      <vt:lpstr>Exhibit 15.5</vt:lpstr>
      <vt:lpstr>Exhibit 15.6</vt:lpstr>
      <vt:lpstr>Fundamental Strategies</vt:lpstr>
      <vt:lpstr>Fundamental Strategies</vt:lpstr>
      <vt:lpstr>Fundamental Strategies</vt:lpstr>
      <vt:lpstr>Technical Strategies</vt:lpstr>
      <vt:lpstr>Exhibit 15.9</vt:lpstr>
      <vt:lpstr>Anomalies and Attributes</vt:lpstr>
      <vt:lpstr>Exhibit 15.12</vt:lpstr>
      <vt:lpstr>Tax Efficiency and Active Equity Management</vt:lpstr>
      <vt:lpstr>Tax Efficiency and Active Equity Management</vt:lpstr>
      <vt:lpstr>Exhibit 15.14</vt:lpstr>
      <vt:lpstr>Value versus Growth</vt:lpstr>
      <vt:lpstr>Value versus Growth</vt:lpstr>
      <vt:lpstr>Style Analysis</vt:lpstr>
      <vt:lpstr>Exhibit 15.20</vt:lpstr>
      <vt:lpstr>Does Style Matter?</vt:lpstr>
      <vt:lpstr>Asset Allocation Strategies</vt:lpstr>
      <vt:lpstr>Asset Allocation Strategies</vt:lpstr>
      <vt:lpstr>The Internet Investments Online</vt:lpstr>
    </vt:vector>
  </TitlesOfParts>
  <Company>Harcourt,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Presentation to accompany Investment Analysis &amp; Portfolio Management, 6e</dc:title>
  <dc:subject>Equity Portfolio Management Strategies</dc:subject>
  <dc:creator>Frank K. Reilly &amp; Keith C. Brown</dc:creator>
  <cp:keywords>Lecture</cp:keywords>
  <cp:lastModifiedBy>1192541</cp:lastModifiedBy>
  <cp:revision>125</cp:revision>
  <cp:lastPrinted>1998-08-13T04:13:10Z</cp:lastPrinted>
  <dcterms:created xsi:type="dcterms:W3CDTF">1998-10-24T16:58:48Z</dcterms:created>
  <dcterms:modified xsi:type="dcterms:W3CDTF">2012-11-09T04:04:00Z</dcterms:modified>
  <cp:category>Finance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ublisher">
    <vt:lpwstr>Harcourt Brace College Publishers</vt:lpwstr>
  </property>
  <property fmtid="{D5CDD505-2E9C-101B-9397-08002B2CF9AE}" pid="3" name="Editor">
    <vt:lpwstr>Terri House</vt:lpwstr>
  </property>
</Properties>
</file>