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 id="275" r:id="rId18"/>
    <p:sldId id="272" r:id="rId19"/>
    <p:sldId id="273" r:id="rId20"/>
    <p:sldId id="274" r:id="rId2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995A770A-716C-4AC0-8951-CA929C7C48A6}" type="datetimeFigureOut">
              <a:rPr lang="th-TH" smtClean="0"/>
              <a:pPr/>
              <a:t>10/08/54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95A770A-716C-4AC0-8951-CA929C7C48A6}" type="datetimeFigureOut">
              <a:rPr lang="th-TH" smtClean="0"/>
              <a:pPr/>
              <a:t>10/08/54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995A770A-716C-4AC0-8951-CA929C7C48A6}" type="datetimeFigureOut">
              <a:rPr lang="th-TH" smtClean="0"/>
              <a:pPr/>
              <a:t>10/08/54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995A770A-716C-4AC0-8951-CA929C7C48A6}" type="datetimeFigureOut">
              <a:rPr lang="th-TH" smtClean="0"/>
              <a:pPr/>
              <a:t>10/08/54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995A770A-716C-4AC0-8951-CA929C7C48A6}" type="datetimeFigureOut">
              <a:rPr lang="th-TH" smtClean="0"/>
              <a:pPr/>
              <a:t>10/08/54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995A770A-716C-4AC0-8951-CA929C7C48A6}" type="datetimeFigureOut">
              <a:rPr lang="th-TH" smtClean="0"/>
              <a:pPr/>
              <a:t>10/08/54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995A770A-716C-4AC0-8951-CA929C7C48A6}" type="datetimeFigureOut">
              <a:rPr lang="th-TH" smtClean="0"/>
              <a:pPr/>
              <a:t>10/08/54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995A770A-716C-4AC0-8951-CA929C7C48A6}" type="datetimeFigureOut">
              <a:rPr lang="th-TH" smtClean="0"/>
              <a:pPr/>
              <a:t>10/08/54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995A770A-716C-4AC0-8951-CA929C7C48A6}" type="datetimeFigureOut">
              <a:rPr lang="th-TH" smtClean="0"/>
              <a:pPr/>
              <a:t>10/08/54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95A770A-716C-4AC0-8951-CA929C7C48A6}" type="datetimeFigureOut">
              <a:rPr lang="th-TH" smtClean="0"/>
              <a:pPr/>
              <a:t>10/08/54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95A770A-716C-4AC0-8951-CA929C7C48A6}" type="datetimeFigureOut">
              <a:rPr lang="th-TH" smtClean="0"/>
              <a:pPr/>
              <a:t>10/08/54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3DCC607-0E6E-4FB3-B0AD-E8771C962E89}"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5A770A-716C-4AC0-8951-CA929C7C48A6}" type="datetimeFigureOut">
              <a:rPr lang="th-TH" smtClean="0"/>
              <a:pPr/>
              <a:t>10/08/54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DCC607-0E6E-4FB3-B0AD-E8771C962E89}" type="slidenum">
              <a:rPr lang="th-TH" smtClean="0"/>
              <a:pPr/>
              <a:t>‹#›</a:t>
            </a:fld>
            <a:endParaRPr lang="th-TH"/>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p:txBody>
          <a:bodyPr>
            <a:noAutofit/>
          </a:bodyPr>
          <a:lstStyle/>
          <a:p>
            <a:r>
              <a:rPr lang="en-US" sz="6600" dirty="0" smtClean="0">
                <a:solidFill>
                  <a:srgbClr val="FFFF00"/>
                </a:solidFill>
              </a:rPr>
              <a:t/>
            </a:r>
            <a:br>
              <a:rPr lang="en-US" sz="6600" dirty="0" smtClean="0">
                <a:solidFill>
                  <a:srgbClr val="FFFF00"/>
                </a:solidFill>
              </a:rPr>
            </a:br>
            <a:r>
              <a:rPr lang="en-US" sz="6600" dirty="0" smtClean="0">
                <a:solidFill>
                  <a:srgbClr val="FFFF00"/>
                </a:solidFill>
              </a:rPr>
              <a:t/>
            </a:r>
            <a:br>
              <a:rPr lang="en-US" sz="6600" dirty="0" smtClean="0">
                <a:solidFill>
                  <a:srgbClr val="FFFF00"/>
                </a:solidFill>
              </a:rPr>
            </a:br>
            <a:r>
              <a:rPr lang="en-US" sz="6600" dirty="0" smtClean="0">
                <a:solidFill>
                  <a:srgbClr val="FFFF00"/>
                </a:solidFill>
              </a:rPr>
              <a:t>Criminal Law</a:t>
            </a:r>
            <a:br>
              <a:rPr lang="en-US" sz="6600" dirty="0" smtClean="0">
                <a:solidFill>
                  <a:srgbClr val="FFFF00"/>
                </a:solidFill>
              </a:rPr>
            </a:br>
            <a:r>
              <a:rPr lang="en-US" sz="6600" dirty="0" smtClean="0">
                <a:solidFill>
                  <a:srgbClr val="FFFF00"/>
                </a:solidFill>
              </a:rPr>
              <a:t/>
            </a:r>
            <a:br>
              <a:rPr lang="en-US" sz="6600" dirty="0" smtClean="0">
                <a:solidFill>
                  <a:srgbClr val="FFFF00"/>
                </a:solidFill>
              </a:rPr>
            </a:br>
            <a:r>
              <a:rPr lang="en-US" sz="6600" dirty="0" smtClean="0">
                <a:solidFill>
                  <a:srgbClr val="FFFF00"/>
                </a:solidFill>
              </a:rPr>
              <a:t/>
            </a:r>
            <a:br>
              <a:rPr lang="en-US" sz="6600" dirty="0" smtClean="0">
                <a:solidFill>
                  <a:srgbClr val="FFFF00"/>
                </a:solidFill>
              </a:rPr>
            </a:br>
            <a:endParaRPr lang="th-TH" sz="6600" dirty="0">
              <a:solidFill>
                <a:srgbClr val="FFFF00"/>
              </a:solidFill>
            </a:endParaRPr>
          </a:p>
        </p:txBody>
      </p:sp>
      <p:sp>
        <p:nvSpPr>
          <p:cNvPr id="3" name="ชื่อเรื่องรอง 2"/>
          <p:cNvSpPr>
            <a:spLocks noGrp="1"/>
          </p:cNvSpPr>
          <p:nvPr>
            <p:ph type="subTitle" idx="1"/>
          </p:nvPr>
        </p:nvSpPr>
        <p:spPr/>
        <p:txBody>
          <a:bodyPr>
            <a:normAutofit fontScale="77500" lnSpcReduction="20000"/>
          </a:bodyPr>
          <a:lstStyle/>
          <a:p>
            <a:endParaRPr lang="en-US" dirty="0" smtClean="0"/>
          </a:p>
          <a:p>
            <a:r>
              <a:rPr lang="en-US" sz="2800" dirty="0" err="1" smtClean="0">
                <a:solidFill>
                  <a:srgbClr val="00B0F0"/>
                </a:solidFill>
              </a:rPr>
              <a:t>Panumas</a:t>
            </a:r>
            <a:r>
              <a:rPr lang="en-US" sz="2800" dirty="0" smtClean="0">
                <a:solidFill>
                  <a:srgbClr val="00B0F0"/>
                </a:solidFill>
              </a:rPr>
              <a:t> </a:t>
            </a:r>
            <a:r>
              <a:rPr lang="en-US" sz="2800" dirty="0" err="1" smtClean="0">
                <a:solidFill>
                  <a:srgbClr val="00B0F0"/>
                </a:solidFill>
              </a:rPr>
              <a:t>Achalaboon</a:t>
            </a:r>
            <a:endParaRPr lang="en-US" sz="2800" dirty="0" smtClean="0">
              <a:solidFill>
                <a:srgbClr val="00B0F0"/>
              </a:solidFill>
            </a:endParaRPr>
          </a:p>
          <a:p>
            <a:r>
              <a:rPr lang="en-US" sz="2800" dirty="0" smtClean="0">
                <a:solidFill>
                  <a:srgbClr val="00B0F0"/>
                </a:solidFill>
              </a:rPr>
              <a:t>Public Prosecutor</a:t>
            </a:r>
          </a:p>
          <a:p>
            <a:r>
              <a:rPr lang="en-US" sz="2800" dirty="0" smtClean="0">
                <a:solidFill>
                  <a:srgbClr val="00B0F0"/>
                </a:solidFill>
              </a:rPr>
              <a:t>International Affairs Department</a:t>
            </a:r>
          </a:p>
          <a:p>
            <a:r>
              <a:rPr lang="en-US" sz="2800" dirty="0" smtClean="0">
                <a:solidFill>
                  <a:srgbClr val="00B0F0"/>
                </a:solidFill>
              </a:rPr>
              <a:t>Office of the Attorney General</a:t>
            </a:r>
            <a:endParaRPr lang="en-US" sz="2800" dirty="0">
              <a:solidFill>
                <a:srgbClr val="00B0F0"/>
              </a:solidFill>
            </a:endParaRPr>
          </a:p>
          <a:p>
            <a:endParaRPr lang="en-US" dirty="0" smtClean="0"/>
          </a:p>
          <a:p>
            <a:endParaRPr lang="en-US" dirty="0"/>
          </a:p>
          <a:p>
            <a:endParaRPr lang="en-US" dirty="0" smtClean="0"/>
          </a:p>
          <a:p>
            <a:endParaRPr lang="en-US" dirty="0"/>
          </a:p>
          <a:p>
            <a:endParaRPr lang="en-US" dirty="0" smtClean="0"/>
          </a:p>
          <a:p>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FFFF00"/>
                </a:solidFill>
              </a:rPr>
              <a:t>The meaning of criminal law</a:t>
            </a:r>
            <a:endParaRPr lang="th-TH" dirty="0">
              <a:solidFill>
                <a:srgbClr val="FFFF00"/>
              </a:solidFill>
            </a:endParaRPr>
          </a:p>
        </p:txBody>
      </p:sp>
      <p:sp>
        <p:nvSpPr>
          <p:cNvPr id="3" name="ตัวยึดเนื้อหา 2"/>
          <p:cNvSpPr>
            <a:spLocks noGrp="1"/>
          </p:cNvSpPr>
          <p:nvPr>
            <p:ph idx="1"/>
          </p:nvPr>
        </p:nvSpPr>
        <p:spPr/>
        <p:txBody>
          <a:bodyPr/>
          <a:lstStyle/>
          <a:p>
            <a:endParaRPr lang="en-US" dirty="0" smtClean="0">
              <a:solidFill>
                <a:srgbClr val="00B0F0"/>
              </a:solidFill>
            </a:endParaRPr>
          </a:p>
          <a:p>
            <a:r>
              <a:rPr lang="en-US" dirty="0" smtClean="0">
                <a:solidFill>
                  <a:srgbClr val="00B0F0"/>
                </a:solidFill>
              </a:rPr>
              <a:t>“</a:t>
            </a:r>
            <a:r>
              <a:rPr lang="en-US" dirty="0">
                <a:solidFill>
                  <a:srgbClr val="00B0F0"/>
                </a:solidFill>
              </a:rPr>
              <a:t>Criminal Law” means the law stated that </a:t>
            </a:r>
            <a:r>
              <a:rPr lang="en-US" dirty="0">
                <a:solidFill>
                  <a:srgbClr val="FF0000"/>
                </a:solidFill>
              </a:rPr>
              <a:t>which act or non act </a:t>
            </a:r>
            <a:r>
              <a:rPr lang="en-US" dirty="0">
                <a:solidFill>
                  <a:srgbClr val="00B0F0"/>
                </a:solidFill>
              </a:rPr>
              <a:t>is the criminal offence and specify </a:t>
            </a:r>
            <a:r>
              <a:rPr lang="en-US" dirty="0">
                <a:solidFill>
                  <a:srgbClr val="FF0000"/>
                </a:solidFill>
              </a:rPr>
              <a:t>the punishment </a:t>
            </a:r>
            <a:r>
              <a:rPr lang="en-US" dirty="0">
                <a:solidFill>
                  <a:srgbClr val="00B0F0"/>
                </a:solidFill>
              </a:rPr>
              <a:t>to the offender of that offence.</a:t>
            </a:r>
          </a:p>
          <a:p>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FFFF00"/>
                </a:solidFill>
              </a:rPr>
              <a:t>Example</a:t>
            </a:r>
            <a:endParaRPr lang="th-TH" dirty="0">
              <a:solidFill>
                <a:srgbClr val="FFFF00"/>
              </a:solidFill>
            </a:endParaRPr>
          </a:p>
        </p:txBody>
      </p:sp>
      <p:sp>
        <p:nvSpPr>
          <p:cNvPr id="3" name="ตัวยึดเนื้อหา 2"/>
          <p:cNvSpPr>
            <a:spLocks noGrp="1"/>
          </p:cNvSpPr>
          <p:nvPr>
            <p:ph idx="1"/>
          </p:nvPr>
        </p:nvSpPr>
        <p:spPr/>
        <p:txBody>
          <a:bodyPr/>
          <a:lstStyle/>
          <a:p>
            <a:r>
              <a:rPr lang="en-US" dirty="0">
                <a:solidFill>
                  <a:srgbClr val="00B0F0"/>
                </a:solidFill>
              </a:rPr>
              <a:t>The act that is the offence is murder in Section 288</a:t>
            </a:r>
            <a:r>
              <a:rPr lang="en-US" dirty="0" smtClean="0">
                <a:solidFill>
                  <a:srgbClr val="00B0F0"/>
                </a:solidFill>
              </a:rPr>
              <a:t>.</a:t>
            </a:r>
          </a:p>
          <a:p>
            <a:endParaRPr lang="en-US" dirty="0">
              <a:solidFill>
                <a:srgbClr val="00B0F0"/>
              </a:solidFill>
            </a:endParaRPr>
          </a:p>
          <a:p>
            <a:r>
              <a:rPr lang="en-US" dirty="0">
                <a:solidFill>
                  <a:srgbClr val="00B0F0"/>
                </a:solidFill>
              </a:rPr>
              <a:t>The non act that is the offence is the refrain from giving assistance to another person who is endangered to life. (Section 374)</a:t>
            </a:r>
          </a:p>
          <a:p>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FFFF00"/>
                </a:solidFill>
              </a:rPr>
              <a:t>The punishment</a:t>
            </a:r>
            <a:endParaRPr lang="th-TH" dirty="0">
              <a:solidFill>
                <a:srgbClr val="FFFF00"/>
              </a:solidFill>
            </a:endParaRPr>
          </a:p>
        </p:txBody>
      </p:sp>
      <p:sp>
        <p:nvSpPr>
          <p:cNvPr id="3" name="ตัวยึดเนื้อหา 2"/>
          <p:cNvSpPr>
            <a:spLocks noGrp="1"/>
          </p:cNvSpPr>
          <p:nvPr>
            <p:ph idx="1"/>
          </p:nvPr>
        </p:nvSpPr>
        <p:spPr/>
        <p:txBody>
          <a:bodyPr/>
          <a:lstStyle/>
          <a:p>
            <a:r>
              <a:rPr lang="en-US" dirty="0" smtClean="0">
                <a:solidFill>
                  <a:srgbClr val="FF0000"/>
                </a:solidFill>
              </a:rPr>
              <a:t>Section 18</a:t>
            </a:r>
          </a:p>
          <a:p>
            <a:r>
              <a:rPr lang="en-US" dirty="0" smtClean="0">
                <a:solidFill>
                  <a:srgbClr val="00B0F0"/>
                </a:solidFill>
              </a:rPr>
              <a:t>(1) death</a:t>
            </a:r>
          </a:p>
          <a:p>
            <a:r>
              <a:rPr lang="en-US" dirty="0" smtClean="0">
                <a:solidFill>
                  <a:srgbClr val="00B0F0"/>
                </a:solidFill>
              </a:rPr>
              <a:t>(2) imprisonment</a:t>
            </a:r>
          </a:p>
          <a:p>
            <a:r>
              <a:rPr lang="en-US" dirty="0" smtClean="0">
                <a:solidFill>
                  <a:srgbClr val="00B0F0"/>
                </a:solidFill>
              </a:rPr>
              <a:t>(3) confinement</a:t>
            </a:r>
          </a:p>
          <a:p>
            <a:r>
              <a:rPr lang="en-US" dirty="0" smtClean="0">
                <a:solidFill>
                  <a:srgbClr val="00B0F0"/>
                </a:solidFill>
              </a:rPr>
              <a:t>(4) fine</a:t>
            </a:r>
          </a:p>
          <a:p>
            <a:r>
              <a:rPr lang="en-US" dirty="0" smtClean="0">
                <a:solidFill>
                  <a:srgbClr val="00B0F0"/>
                </a:solidFill>
              </a:rPr>
              <a:t>(5) forfeiture of property</a:t>
            </a:r>
            <a:endParaRPr lang="en-US" dirty="0">
              <a:solidFill>
                <a:srgbClr val="00B0F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FFFF00"/>
                </a:solidFill>
              </a:rPr>
              <a:t>Application of criminal law</a:t>
            </a:r>
            <a:endParaRPr lang="th-TH" dirty="0">
              <a:solidFill>
                <a:srgbClr val="FFFF00"/>
              </a:solidFill>
            </a:endParaRPr>
          </a:p>
        </p:txBody>
      </p:sp>
      <p:sp>
        <p:nvSpPr>
          <p:cNvPr id="3" name="ตัวยึดเนื้อหา 2"/>
          <p:cNvSpPr>
            <a:spLocks noGrp="1"/>
          </p:cNvSpPr>
          <p:nvPr>
            <p:ph idx="1"/>
          </p:nvPr>
        </p:nvSpPr>
        <p:spPr/>
        <p:txBody>
          <a:bodyPr/>
          <a:lstStyle/>
          <a:p>
            <a:r>
              <a:rPr lang="en-US" dirty="0" smtClean="0">
                <a:solidFill>
                  <a:srgbClr val="FF0000"/>
                </a:solidFill>
              </a:rPr>
              <a:t>Section 2 paragraph 1</a:t>
            </a:r>
          </a:p>
          <a:p>
            <a:r>
              <a:rPr lang="en-US" dirty="0" smtClean="0">
                <a:solidFill>
                  <a:srgbClr val="00B0F0"/>
                </a:solidFill>
              </a:rPr>
              <a:t>“ A person shall be criminally punished only when the act done by such person is provided to be an offence and the punishment is defined by the law in force at the time of the doing of such act, and the punishment to be inflicted upon the offender shall be that provided by the law.” </a:t>
            </a:r>
            <a:endParaRPr lang="th-TH" dirty="0">
              <a:solidFill>
                <a:srgbClr val="00B0F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sz="3200" dirty="0" smtClean="0">
                <a:solidFill>
                  <a:srgbClr val="FFFF00"/>
                </a:solidFill>
              </a:rPr>
              <a:t>The meaning of Section 2 paragraph 1 </a:t>
            </a:r>
            <a:endParaRPr lang="th-TH" sz="3200" dirty="0">
              <a:solidFill>
                <a:srgbClr val="FFFF00"/>
              </a:solidFill>
            </a:endParaRPr>
          </a:p>
        </p:txBody>
      </p:sp>
      <p:sp>
        <p:nvSpPr>
          <p:cNvPr id="3" name="ตัวยึดเนื้อหา 2"/>
          <p:cNvSpPr>
            <a:spLocks noGrp="1"/>
          </p:cNvSpPr>
          <p:nvPr>
            <p:ph idx="1"/>
          </p:nvPr>
        </p:nvSpPr>
        <p:spPr/>
        <p:txBody>
          <a:bodyPr>
            <a:normAutofit/>
          </a:bodyPr>
          <a:lstStyle/>
          <a:p>
            <a:r>
              <a:rPr lang="en-US" dirty="0" smtClean="0">
                <a:solidFill>
                  <a:srgbClr val="00B0F0"/>
                </a:solidFill>
              </a:rPr>
              <a:t>A person shall have criminal liability only when </a:t>
            </a:r>
          </a:p>
          <a:p>
            <a:r>
              <a:rPr lang="en-US" dirty="0" smtClean="0">
                <a:solidFill>
                  <a:srgbClr val="00B0F0"/>
                </a:solidFill>
              </a:rPr>
              <a:t>(1) his/her act is the criminal offence at the time of doing such act and </a:t>
            </a:r>
          </a:p>
          <a:p>
            <a:r>
              <a:rPr lang="en-US" dirty="0" smtClean="0">
                <a:solidFill>
                  <a:srgbClr val="00B0F0"/>
                </a:solidFill>
              </a:rPr>
              <a:t>(2) there is the punishment (criminal sanction) specified by the law and</a:t>
            </a:r>
          </a:p>
          <a:p>
            <a:r>
              <a:rPr lang="en-US" dirty="0" smtClean="0">
                <a:solidFill>
                  <a:srgbClr val="00B0F0"/>
                </a:solidFill>
              </a:rPr>
              <a:t>(3) the punishment shall be provided by     </a:t>
            </a:r>
          </a:p>
          <a:p>
            <a:pPr>
              <a:buNone/>
            </a:pPr>
            <a:r>
              <a:rPr lang="en-US" dirty="0">
                <a:solidFill>
                  <a:srgbClr val="00B0F0"/>
                </a:solidFill>
              </a:rPr>
              <a:t> </a:t>
            </a:r>
            <a:r>
              <a:rPr lang="en-US" dirty="0" smtClean="0">
                <a:solidFill>
                  <a:srgbClr val="00B0F0"/>
                </a:solidFill>
              </a:rPr>
              <a:t>       the law (Section 18)</a:t>
            </a:r>
            <a:endParaRPr lang="th-TH" dirty="0">
              <a:solidFill>
                <a:srgbClr val="00B0F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FFFF00"/>
                </a:solidFill>
              </a:rPr>
              <a:t>“at the time of doing such act”</a:t>
            </a:r>
            <a:endParaRPr lang="th-TH" dirty="0">
              <a:solidFill>
                <a:srgbClr val="FFFF00"/>
              </a:solidFill>
            </a:endParaRPr>
          </a:p>
        </p:txBody>
      </p:sp>
      <p:sp>
        <p:nvSpPr>
          <p:cNvPr id="3" name="ตัวยึดเนื้อหา 2"/>
          <p:cNvSpPr>
            <a:spLocks noGrp="1"/>
          </p:cNvSpPr>
          <p:nvPr>
            <p:ph idx="1"/>
          </p:nvPr>
        </p:nvSpPr>
        <p:spPr/>
        <p:txBody>
          <a:bodyPr>
            <a:normAutofit fontScale="77500" lnSpcReduction="20000"/>
          </a:bodyPr>
          <a:lstStyle/>
          <a:p>
            <a:r>
              <a:rPr lang="en-US" sz="2900" dirty="0">
                <a:solidFill>
                  <a:srgbClr val="00B0F0"/>
                </a:solidFill>
              </a:rPr>
              <a:t>The criminal law cannot have negatively reverse </a:t>
            </a:r>
            <a:r>
              <a:rPr lang="en-US" sz="2900" dirty="0" smtClean="0">
                <a:solidFill>
                  <a:srgbClr val="00B0F0"/>
                </a:solidFill>
              </a:rPr>
              <a:t>effect.</a:t>
            </a:r>
          </a:p>
          <a:p>
            <a:endParaRPr lang="en-US" sz="2900" dirty="0">
              <a:solidFill>
                <a:srgbClr val="00B0F0"/>
              </a:solidFill>
            </a:endParaRPr>
          </a:p>
          <a:p>
            <a:pPr>
              <a:buNone/>
            </a:pPr>
            <a:r>
              <a:rPr lang="en-US" sz="2900" dirty="0" smtClean="0">
                <a:solidFill>
                  <a:srgbClr val="00B0F0"/>
                </a:solidFill>
              </a:rPr>
              <a:t>	</a:t>
            </a:r>
            <a:r>
              <a:rPr lang="en-US" sz="2900" dirty="0"/>
              <a:t> </a:t>
            </a:r>
            <a:r>
              <a:rPr lang="en-US" sz="2900" dirty="0" smtClean="0">
                <a:solidFill>
                  <a:srgbClr val="00B0F0"/>
                </a:solidFill>
              </a:rPr>
              <a:t>(1) When </a:t>
            </a:r>
            <a:r>
              <a:rPr lang="en-US" sz="2900" dirty="0">
                <a:solidFill>
                  <a:srgbClr val="00B0F0"/>
                </a:solidFill>
              </a:rPr>
              <a:t>doing the act, there is no offence. If subsequent law specifies such act to be the criminal offence, that law cannot be negatively reverse affected</a:t>
            </a:r>
            <a:r>
              <a:rPr lang="en-US" sz="2900" dirty="0" smtClean="0">
                <a:solidFill>
                  <a:srgbClr val="00B0F0"/>
                </a:solidFill>
              </a:rPr>
              <a:t>.</a:t>
            </a:r>
          </a:p>
          <a:p>
            <a:pPr>
              <a:buNone/>
            </a:pPr>
            <a:endParaRPr lang="en-US" sz="2900" dirty="0">
              <a:solidFill>
                <a:srgbClr val="00B0F0"/>
              </a:solidFill>
            </a:endParaRPr>
          </a:p>
          <a:p>
            <a:pPr>
              <a:buNone/>
            </a:pPr>
            <a:r>
              <a:rPr lang="en-US" sz="2900" dirty="0" smtClean="0">
                <a:solidFill>
                  <a:srgbClr val="00B0F0"/>
                </a:solidFill>
              </a:rPr>
              <a:t>   Ex. </a:t>
            </a:r>
            <a:r>
              <a:rPr lang="en-US" sz="2900" dirty="0" smtClean="0">
                <a:solidFill>
                  <a:srgbClr val="00B0F0"/>
                </a:solidFill>
              </a:rPr>
              <a:t>At present, having </a:t>
            </a:r>
            <a:r>
              <a:rPr lang="en-US" sz="2900" dirty="0" smtClean="0">
                <a:solidFill>
                  <a:srgbClr val="00B0F0"/>
                </a:solidFill>
              </a:rPr>
              <a:t>an affairs with other wife or husband is </a:t>
            </a:r>
            <a:r>
              <a:rPr lang="en-US" sz="2900" dirty="0" smtClean="0">
                <a:solidFill>
                  <a:srgbClr val="00B0F0"/>
                </a:solidFill>
              </a:rPr>
              <a:t>  </a:t>
            </a:r>
          </a:p>
          <a:p>
            <a:pPr>
              <a:buNone/>
            </a:pPr>
            <a:r>
              <a:rPr lang="en-US" sz="2900" dirty="0" smtClean="0">
                <a:solidFill>
                  <a:srgbClr val="00B0F0"/>
                </a:solidFill>
              </a:rPr>
              <a:t> </a:t>
            </a:r>
            <a:r>
              <a:rPr lang="en-US" sz="2900" dirty="0" smtClean="0">
                <a:solidFill>
                  <a:srgbClr val="00B0F0"/>
                </a:solidFill>
              </a:rPr>
              <a:t>        </a:t>
            </a:r>
            <a:r>
              <a:rPr lang="en-US" sz="2900" dirty="0" smtClean="0">
                <a:solidFill>
                  <a:srgbClr val="00B0F0"/>
                </a:solidFill>
              </a:rPr>
              <a:t>not the </a:t>
            </a:r>
            <a:r>
              <a:rPr lang="en-US" sz="2900" dirty="0" smtClean="0">
                <a:solidFill>
                  <a:srgbClr val="00B0F0"/>
                </a:solidFill>
              </a:rPr>
              <a:t>criminal </a:t>
            </a:r>
            <a:r>
              <a:rPr lang="en-US" sz="2900" dirty="0" smtClean="0">
                <a:solidFill>
                  <a:srgbClr val="00B0F0"/>
                </a:solidFill>
              </a:rPr>
              <a:t>offence.</a:t>
            </a:r>
            <a:endParaRPr lang="en-US" sz="2900" dirty="0">
              <a:solidFill>
                <a:srgbClr val="00B0F0"/>
              </a:solidFill>
            </a:endParaRPr>
          </a:p>
          <a:p>
            <a:pPr>
              <a:buNone/>
            </a:pPr>
            <a:endParaRPr lang="en-US" dirty="0">
              <a:solidFill>
                <a:srgbClr val="00B0F0"/>
              </a:solidFill>
            </a:endParaRPr>
          </a:p>
          <a:p>
            <a:pPr>
              <a:buNone/>
            </a:pPr>
            <a:r>
              <a:rPr lang="en-US" dirty="0" smtClean="0">
                <a:solidFill>
                  <a:srgbClr val="00B0F0"/>
                </a:solidFill>
              </a:rPr>
              <a:t>	</a:t>
            </a:r>
            <a:endParaRPr lang="th-TH" dirty="0">
              <a:solidFill>
                <a:srgbClr val="00B0F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dirty="0"/>
          </a:p>
        </p:txBody>
      </p:sp>
      <p:sp>
        <p:nvSpPr>
          <p:cNvPr id="3" name="ตัวยึดเนื้อหา 2"/>
          <p:cNvSpPr>
            <a:spLocks noGrp="1"/>
          </p:cNvSpPr>
          <p:nvPr>
            <p:ph idx="1"/>
          </p:nvPr>
        </p:nvSpPr>
        <p:spPr>
          <a:xfrm>
            <a:off x="500034" y="714356"/>
            <a:ext cx="8229600" cy="4525963"/>
          </a:xfrm>
        </p:spPr>
        <p:txBody>
          <a:bodyPr/>
          <a:lstStyle/>
          <a:p>
            <a:r>
              <a:rPr lang="en-US" dirty="0" smtClean="0">
                <a:solidFill>
                  <a:srgbClr val="00B0F0"/>
                </a:solidFill>
              </a:rPr>
              <a:t>(2) </a:t>
            </a:r>
            <a:r>
              <a:rPr lang="en-US" dirty="0">
                <a:solidFill>
                  <a:srgbClr val="00B0F0"/>
                </a:solidFill>
              </a:rPr>
              <a:t>When doing the act, it is the criminal offence with punishment. If subsequent law increases the punishment, such increasing of punishment cannot be negatively reverse affected</a:t>
            </a:r>
            <a:r>
              <a:rPr lang="en-US" dirty="0" smtClean="0">
                <a:solidFill>
                  <a:srgbClr val="00B0F0"/>
                </a:solidFill>
              </a:rPr>
              <a:t>.</a:t>
            </a:r>
          </a:p>
          <a:p>
            <a:endParaRPr lang="en-US" dirty="0">
              <a:solidFill>
                <a:srgbClr val="00B0F0"/>
              </a:solidFill>
            </a:endParaRPr>
          </a:p>
          <a:p>
            <a:pPr>
              <a:buNone/>
            </a:pPr>
            <a:r>
              <a:rPr lang="en-US" dirty="0" smtClean="0">
                <a:solidFill>
                  <a:srgbClr val="00B0F0"/>
                </a:solidFill>
              </a:rPr>
              <a:t>    Ex. Increasing of punishment in the  </a:t>
            </a:r>
          </a:p>
          <a:p>
            <a:pPr>
              <a:buNone/>
            </a:pPr>
            <a:r>
              <a:rPr lang="en-US" dirty="0">
                <a:solidFill>
                  <a:srgbClr val="00B0F0"/>
                </a:solidFill>
              </a:rPr>
              <a:t> </a:t>
            </a:r>
            <a:r>
              <a:rPr lang="en-US" dirty="0" smtClean="0">
                <a:solidFill>
                  <a:srgbClr val="00B0F0"/>
                </a:solidFill>
              </a:rPr>
              <a:t>         offence relating to sexuality </a:t>
            </a:r>
            <a:endParaRPr lang="en-US" dirty="0">
              <a:solidFill>
                <a:srgbClr val="00B0F0"/>
              </a:solidFill>
            </a:endParaRPr>
          </a:p>
          <a:p>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solidFill>
                  <a:srgbClr val="FFFF00"/>
                </a:solidFill>
              </a:rPr>
              <a:t/>
            </a:r>
            <a:br>
              <a:rPr lang="en-US" dirty="0" smtClean="0">
                <a:solidFill>
                  <a:srgbClr val="FFFF00"/>
                </a:solidFill>
              </a:rPr>
            </a:br>
            <a:r>
              <a:rPr lang="en-US" u="sng" dirty="0" smtClean="0">
                <a:solidFill>
                  <a:srgbClr val="FFFF00"/>
                </a:solidFill>
              </a:rPr>
              <a:t>Rule</a:t>
            </a:r>
            <a:r>
              <a:rPr lang="en-US" dirty="0">
                <a:solidFill>
                  <a:srgbClr val="FFFF00"/>
                </a:solidFill>
              </a:rPr>
              <a:t/>
            </a:r>
            <a:br>
              <a:rPr lang="en-US" dirty="0">
                <a:solidFill>
                  <a:srgbClr val="FFFF00"/>
                </a:solidFill>
              </a:rPr>
            </a:br>
            <a:r>
              <a:rPr lang="en-US" dirty="0" smtClean="0">
                <a:solidFill>
                  <a:srgbClr val="FFFF00"/>
                </a:solidFill>
              </a:rPr>
              <a:t/>
            </a:r>
            <a:br>
              <a:rPr lang="en-US" dirty="0" smtClean="0">
                <a:solidFill>
                  <a:srgbClr val="FFFF00"/>
                </a:solidFill>
              </a:rPr>
            </a:br>
            <a:r>
              <a:rPr lang="en-US" dirty="0" smtClean="0">
                <a:solidFill>
                  <a:srgbClr val="FFFF00"/>
                </a:solidFill>
              </a:rPr>
              <a:t>No negative reverse effect</a:t>
            </a:r>
            <a:endParaRPr lang="th-TH" dirty="0">
              <a:solidFill>
                <a:srgbClr val="FFFF00"/>
              </a:solidFill>
            </a:endParaRPr>
          </a:p>
        </p:txBody>
      </p:sp>
      <p:sp>
        <p:nvSpPr>
          <p:cNvPr id="3" name="ตัวยึดเนื้อหา 2"/>
          <p:cNvSpPr>
            <a:spLocks noGrp="1"/>
          </p:cNvSpPr>
          <p:nvPr>
            <p:ph idx="1"/>
          </p:nvPr>
        </p:nvSpPr>
        <p:spPr/>
        <p:txBody>
          <a:bodyPr/>
          <a:lstStyle/>
          <a:p>
            <a:endParaRPr lang="en-US" dirty="0" smtClean="0"/>
          </a:p>
          <a:p>
            <a:endParaRPr lang="en-US" dirty="0" smtClean="0"/>
          </a:p>
          <a:p>
            <a:endParaRPr lang="en-US" dirty="0"/>
          </a:p>
          <a:p>
            <a:endParaRPr lang="en-US" dirty="0" smtClean="0"/>
          </a:p>
          <a:p>
            <a:pPr>
              <a:buNone/>
            </a:pPr>
            <a:r>
              <a:rPr lang="en-US" dirty="0" smtClean="0"/>
              <a:t>         </a:t>
            </a:r>
            <a:r>
              <a:rPr lang="en-US" sz="4000" dirty="0" smtClean="0">
                <a:solidFill>
                  <a:srgbClr val="FFFF00"/>
                </a:solidFill>
              </a:rPr>
              <a:t>Positive reverse effect ?</a:t>
            </a:r>
            <a:endParaRPr lang="th-TH" sz="4000" dirty="0">
              <a:solidFill>
                <a:srgbClr val="FFFF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solidFill>
                  <a:srgbClr val="FF0000"/>
                </a:solidFill>
              </a:rPr>
              <a:t>(1) Section 2 paragraph 2</a:t>
            </a:r>
            <a:br>
              <a:rPr lang="en-US" dirty="0" smtClean="0">
                <a:solidFill>
                  <a:srgbClr val="FF0000"/>
                </a:solidFill>
              </a:rPr>
            </a:br>
            <a:endParaRPr lang="th-TH" dirty="0"/>
          </a:p>
        </p:txBody>
      </p:sp>
      <p:sp>
        <p:nvSpPr>
          <p:cNvPr id="3" name="ตัวยึดเนื้อหา 2"/>
          <p:cNvSpPr>
            <a:spLocks noGrp="1"/>
          </p:cNvSpPr>
          <p:nvPr>
            <p:ph idx="1"/>
          </p:nvPr>
        </p:nvSpPr>
        <p:spPr/>
        <p:txBody>
          <a:bodyPr>
            <a:normAutofit fontScale="92500" lnSpcReduction="10000"/>
          </a:bodyPr>
          <a:lstStyle/>
          <a:p>
            <a:r>
              <a:rPr lang="en-US" dirty="0" smtClean="0">
                <a:solidFill>
                  <a:srgbClr val="00B0F0"/>
                </a:solidFill>
              </a:rPr>
              <a:t>“If, according to the law as provided afterwards, such act is no more an offence, the person doing such act shall be relieved from being an offender ; and, if there is a final judgment inflicting the punishment, such person shall be deemed as not having ever been convicted by the judgment  for committing such offence. If, however, such person is still undergoing the punishment, the punishment shall forthwith terminate.” </a:t>
            </a:r>
            <a:endParaRPr lang="th-TH" dirty="0">
              <a:solidFill>
                <a:srgbClr val="00B0F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solidFill>
                  <a:srgbClr val="FFFF00"/>
                </a:solidFill>
              </a:rPr>
              <a:t>The meaning of Section 2 paragraph 2 </a:t>
            </a:r>
            <a:endParaRPr lang="th-TH" dirty="0"/>
          </a:p>
        </p:txBody>
      </p:sp>
      <p:sp>
        <p:nvSpPr>
          <p:cNvPr id="3" name="ตัวยึดเนื้อหา 2"/>
          <p:cNvSpPr>
            <a:spLocks noGrp="1"/>
          </p:cNvSpPr>
          <p:nvPr>
            <p:ph idx="1"/>
          </p:nvPr>
        </p:nvSpPr>
        <p:spPr/>
        <p:txBody>
          <a:bodyPr>
            <a:normAutofit fontScale="92500"/>
          </a:bodyPr>
          <a:lstStyle/>
          <a:p>
            <a:r>
              <a:rPr lang="en-US" dirty="0" smtClean="0">
                <a:solidFill>
                  <a:srgbClr val="00B0F0"/>
                </a:solidFill>
              </a:rPr>
              <a:t>If the act is not the offence according to the law provided afterwards, there are 3 results.</a:t>
            </a:r>
          </a:p>
          <a:p>
            <a:pPr lvl="0">
              <a:buNone/>
            </a:pPr>
            <a:r>
              <a:rPr lang="en-US" dirty="0" smtClean="0">
                <a:solidFill>
                  <a:srgbClr val="00B0F0"/>
                </a:solidFill>
              </a:rPr>
              <a:t> (1) The person doing such act shall be relieved     from being an offender.</a:t>
            </a:r>
          </a:p>
          <a:p>
            <a:pPr lvl="0">
              <a:buNone/>
            </a:pPr>
            <a:r>
              <a:rPr lang="en-US" dirty="0" smtClean="0">
                <a:solidFill>
                  <a:srgbClr val="00B0F0"/>
                </a:solidFill>
              </a:rPr>
              <a:t> (2) If there is a final judgment inflicting the punishment, that person shall be deemed as not having convicted by the judgment.</a:t>
            </a:r>
          </a:p>
          <a:p>
            <a:pPr lvl="0">
              <a:buNone/>
            </a:pPr>
            <a:r>
              <a:rPr lang="en-US" dirty="0" smtClean="0">
                <a:solidFill>
                  <a:srgbClr val="00B0F0"/>
                </a:solidFill>
              </a:rPr>
              <a:t> (3) If the person is still serving the punishment, the punishment shall be terminated.</a:t>
            </a:r>
          </a:p>
          <a:p>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solidFill>
                  <a:srgbClr val="FFFF00"/>
                </a:solidFill>
              </a:rPr>
              <a:t>Example</a:t>
            </a:r>
            <a:br>
              <a:rPr lang="en-US" dirty="0" smtClean="0">
                <a:solidFill>
                  <a:srgbClr val="FFFF00"/>
                </a:solidFill>
              </a:rPr>
            </a:br>
            <a:endParaRPr lang="th-TH" dirty="0">
              <a:solidFill>
                <a:srgbClr val="FFFF00"/>
              </a:solidFill>
            </a:endParaRPr>
          </a:p>
        </p:txBody>
      </p:sp>
      <p:sp>
        <p:nvSpPr>
          <p:cNvPr id="3" name="ตัวยึดเนื้อหา 2"/>
          <p:cNvSpPr>
            <a:spLocks noGrp="1"/>
          </p:cNvSpPr>
          <p:nvPr>
            <p:ph idx="1"/>
          </p:nvPr>
        </p:nvSpPr>
        <p:spPr/>
        <p:txBody>
          <a:bodyPr>
            <a:normAutofit lnSpcReduction="10000"/>
          </a:bodyPr>
          <a:lstStyle/>
          <a:p>
            <a:r>
              <a:rPr lang="en-US" dirty="0" smtClean="0">
                <a:solidFill>
                  <a:srgbClr val="00B0F0"/>
                </a:solidFill>
              </a:rPr>
              <a:t>Having sex with animal is criminal offence in the past.</a:t>
            </a:r>
          </a:p>
          <a:p>
            <a:endParaRPr lang="en-US" dirty="0" smtClean="0">
              <a:solidFill>
                <a:srgbClr val="00B0F0"/>
              </a:solidFill>
            </a:endParaRPr>
          </a:p>
          <a:p>
            <a:r>
              <a:rPr lang="en-US" dirty="0" smtClean="0">
                <a:solidFill>
                  <a:srgbClr val="00B0F0"/>
                </a:solidFill>
              </a:rPr>
              <a:t>The Criminal Code abolishes that offence.</a:t>
            </a:r>
          </a:p>
          <a:p>
            <a:pPr>
              <a:buNone/>
            </a:pPr>
            <a:r>
              <a:rPr lang="en-US" dirty="0" smtClean="0">
                <a:solidFill>
                  <a:srgbClr val="00B0F0"/>
                </a:solidFill>
              </a:rPr>
              <a:t>         - Section 381</a:t>
            </a:r>
          </a:p>
          <a:p>
            <a:pPr>
              <a:buNone/>
            </a:pPr>
            <a:endParaRPr lang="en-US" dirty="0" smtClean="0">
              <a:solidFill>
                <a:srgbClr val="00B0F0"/>
              </a:solidFill>
            </a:endParaRPr>
          </a:p>
          <a:p>
            <a:r>
              <a:rPr lang="en-US" dirty="0" smtClean="0">
                <a:solidFill>
                  <a:schemeClr val="accent6"/>
                </a:solidFill>
              </a:rPr>
              <a:t>Before abolishing</a:t>
            </a:r>
          </a:p>
          <a:p>
            <a:pPr>
              <a:buNone/>
            </a:pPr>
            <a:r>
              <a:rPr lang="en-US" dirty="0" smtClean="0">
                <a:solidFill>
                  <a:srgbClr val="00B0F0"/>
                </a:solidFill>
              </a:rPr>
              <a:t>    - criminal liability</a:t>
            </a:r>
          </a:p>
          <a:p>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428596" y="285728"/>
            <a:ext cx="8229600" cy="4525963"/>
          </a:xfrm>
        </p:spPr>
        <p:txBody>
          <a:bodyPr>
            <a:noAutofit/>
          </a:bodyPr>
          <a:lstStyle/>
          <a:p>
            <a:r>
              <a:rPr lang="en-US" dirty="0" smtClean="0">
                <a:solidFill>
                  <a:schemeClr val="accent6"/>
                </a:solidFill>
              </a:rPr>
              <a:t>After abolishing</a:t>
            </a:r>
          </a:p>
          <a:p>
            <a:pPr>
              <a:buNone/>
            </a:pPr>
            <a:endParaRPr lang="en-US" dirty="0" smtClean="0">
              <a:solidFill>
                <a:srgbClr val="00B0F0"/>
              </a:solidFill>
            </a:endParaRPr>
          </a:p>
          <a:p>
            <a:pPr>
              <a:buNone/>
            </a:pPr>
            <a:r>
              <a:rPr lang="en-US" dirty="0" smtClean="0">
                <a:solidFill>
                  <a:srgbClr val="00B0F0"/>
                </a:solidFill>
              </a:rPr>
              <a:t>	- during prosecution or trial -------relieved </a:t>
            </a:r>
          </a:p>
          <a:p>
            <a:pPr>
              <a:buNone/>
            </a:pPr>
            <a:r>
              <a:rPr lang="en-US" dirty="0" smtClean="0">
                <a:solidFill>
                  <a:srgbClr val="00B0F0"/>
                </a:solidFill>
              </a:rPr>
              <a:t>     from being an offender</a:t>
            </a:r>
          </a:p>
          <a:p>
            <a:pPr>
              <a:buNone/>
            </a:pPr>
            <a:endParaRPr lang="en-US" dirty="0" smtClean="0">
              <a:solidFill>
                <a:srgbClr val="00B0F0"/>
              </a:solidFill>
            </a:endParaRPr>
          </a:p>
          <a:p>
            <a:pPr>
              <a:buNone/>
            </a:pPr>
            <a:r>
              <a:rPr lang="en-US" dirty="0" smtClean="0">
                <a:solidFill>
                  <a:srgbClr val="00B0F0"/>
                </a:solidFill>
              </a:rPr>
              <a:t>	- after the final judgment ---------not having   </a:t>
            </a:r>
          </a:p>
          <a:p>
            <a:pPr>
              <a:buNone/>
            </a:pPr>
            <a:r>
              <a:rPr lang="en-US" dirty="0" smtClean="0">
                <a:solidFill>
                  <a:srgbClr val="00B0F0"/>
                </a:solidFill>
              </a:rPr>
              <a:t>     convicted by the judgment</a:t>
            </a:r>
          </a:p>
          <a:p>
            <a:pPr>
              <a:buNone/>
            </a:pPr>
            <a:endParaRPr lang="en-US" dirty="0" smtClean="0">
              <a:solidFill>
                <a:srgbClr val="00B0F0"/>
              </a:solidFill>
            </a:endParaRPr>
          </a:p>
          <a:p>
            <a:pPr>
              <a:buNone/>
            </a:pPr>
            <a:r>
              <a:rPr lang="en-US" dirty="0" smtClean="0">
                <a:solidFill>
                  <a:srgbClr val="00B0F0"/>
                </a:solidFill>
              </a:rPr>
              <a:t>	- while serving the punishment -------the </a:t>
            </a:r>
          </a:p>
          <a:p>
            <a:pPr>
              <a:buNone/>
            </a:pPr>
            <a:r>
              <a:rPr lang="en-US" dirty="0" smtClean="0">
                <a:solidFill>
                  <a:srgbClr val="00B0F0"/>
                </a:solidFill>
              </a:rPr>
              <a:t>      punishment shall be terminated</a:t>
            </a:r>
            <a:endParaRPr lang="th-TH" dirty="0">
              <a:solidFill>
                <a:srgbClr val="00B0F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solidFill>
                  <a:srgbClr val="FF0000"/>
                </a:solidFill>
              </a:rPr>
              <a:t>(2) Section 3</a:t>
            </a:r>
            <a:br>
              <a:rPr lang="en-US" dirty="0" smtClean="0">
                <a:solidFill>
                  <a:srgbClr val="FF0000"/>
                </a:solidFill>
              </a:rPr>
            </a:br>
            <a:endParaRPr lang="th-TH" dirty="0"/>
          </a:p>
        </p:txBody>
      </p:sp>
      <p:sp>
        <p:nvSpPr>
          <p:cNvPr id="3" name="ตัวยึดเนื้อหา 2"/>
          <p:cNvSpPr>
            <a:spLocks noGrp="1"/>
          </p:cNvSpPr>
          <p:nvPr>
            <p:ph idx="1"/>
          </p:nvPr>
        </p:nvSpPr>
        <p:spPr/>
        <p:txBody>
          <a:bodyPr>
            <a:noAutofit/>
          </a:bodyPr>
          <a:lstStyle/>
          <a:p>
            <a:r>
              <a:rPr lang="en-US" dirty="0" smtClean="0">
                <a:solidFill>
                  <a:srgbClr val="00B0F0"/>
                </a:solidFill>
              </a:rPr>
              <a:t>The law in force at the time of committing the offence is different from the law in force after the time of committing the offence</a:t>
            </a:r>
          </a:p>
          <a:p>
            <a:endParaRPr lang="en-US" dirty="0" smtClean="0">
              <a:solidFill>
                <a:srgbClr val="00B0F0"/>
              </a:solidFill>
            </a:endParaRPr>
          </a:p>
          <a:p>
            <a:r>
              <a:rPr lang="en-US" dirty="0" smtClean="0">
                <a:solidFill>
                  <a:schemeClr val="accent6"/>
                </a:solidFill>
              </a:rPr>
              <a:t>Result : more </a:t>
            </a:r>
            <a:r>
              <a:rPr lang="en-US" dirty="0" err="1" smtClean="0">
                <a:solidFill>
                  <a:schemeClr val="accent6"/>
                </a:solidFill>
              </a:rPr>
              <a:t>favourable</a:t>
            </a:r>
            <a:r>
              <a:rPr lang="en-US" dirty="0" smtClean="0">
                <a:solidFill>
                  <a:schemeClr val="accent6"/>
                </a:solidFill>
              </a:rPr>
              <a:t> law to the  </a:t>
            </a:r>
          </a:p>
          <a:p>
            <a:pPr>
              <a:buNone/>
            </a:pPr>
            <a:r>
              <a:rPr lang="en-US" dirty="0" smtClean="0">
                <a:solidFill>
                  <a:schemeClr val="accent6"/>
                </a:solidFill>
              </a:rPr>
              <a:t>                offender shall be applied</a:t>
            </a:r>
          </a:p>
          <a:p>
            <a:pPr>
              <a:buNone/>
            </a:pPr>
            <a:r>
              <a:rPr lang="en-US" dirty="0" smtClean="0">
                <a:solidFill>
                  <a:schemeClr val="accent6"/>
                </a:solidFill>
              </a:rPr>
              <a:t>			- lesser punishment</a:t>
            </a:r>
          </a:p>
          <a:p>
            <a:pPr>
              <a:buNone/>
            </a:pPr>
            <a:r>
              <a:rPr lang="en-US" dirty="0" smtClean="0">
                <a:solidFill>
                  <a:schemeClr val="accent6"/>
                </a:solidFill>
              </a:rPr>
              <a:t>			- death punishment</a:t>
            </a:r>
            <a:endParaRPr lang="th-TH" dirty="0">
              <a:solidFill>
                <a:schemeClr val="accent6"/>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solidFill>
                  <a:srgbClr val="FFFF00"/>
                </a:solidFill>
              </a:rPr>
              <a:t>Scope of criminal law enforcement</a:t>
            </a:r>
            <a:endParaRPr lang="th-TH" dirty="0">
              <a:solidFill>
                <a:srgbClr val="FFFF00"/>
              </a:solidFill>
            </a:endParaRPr>
          </a:p>
        </p:txBody>
      </p:sp>
      <p:sp>
        <p:nvSpPr>
          <p:cNvPr id="3" name="ตัวยึดเนื้อหา 2"/>
          <p:cNvSpPr>
            <a:spLocks noGrp="1"/>
          </p:cNvSpPr>
          <p:nvPr>
            <p:ph idx="1"/>
          </p:nvPr>
        </p:nvSpPr>
        <p:spPr/>
        <p:txBody>
          <a:bodyPr/>
          <a:lstStyle/>
          <a:p>
            <a:endParaRPr lang="en-US" dirty="0" smtClean="0">
              <a:solidFill>
                <a:srgbClr val="00B0F0"/>
              </a:solidFill>
            </a:endParaRPr>
          </a:p>
          <a:p>
            <a:r>
              <a:rPr lang="en-US" dirty="0" smtClean="0">
                <a:solidFill>
                  <a:srgbClr val="00B0F0"/>
                </a:solidFill>
              </a:rPr>
              <a:t>1. Territorial Principle </a:t>
            </a:r>
          </a:p>
          <a:p>
            <a:endParaRPr lang="en-US" dirty="0" smtClean="0">
              <a:solidFill>
                <a:srgbClr val="00B0F0"/>
              </a:solidFill>
            </a:endParaRPr>
          </a:p>
          <a:p>
            <a:r>
              <a:rPr lang="en-US" dirty="0" smtClean="0">
                <a:solidFill>
                  <a:srgbClr val="00B0F0"/>
                </a:solidFill>
              </a:rPr>
              <a:t>2. Universality Principle</a:t>
            </a:r>
          </a:p>
          <a:p>
            <a:endParaRPr lang="en-US" dirty="0" smtClean="0">
              <a:solidFill>
                <a:srgbClr val="00B0F0"/>
              </a:solidFill>
            </a:endParaRPr>
          </a:p>
          <a:p>
            <a:r>
              <a:rPr lang="en-US" dirty="0" smtClean="0">
                <a:solidFill>
                  <a:srgbClr val="00B0F0"/>
                </a:solidFill>
              </a:rPr>
              <a:t>3. Personality Principle </a:t>
            </a:r>
            <a:endParaRPr lang="th-TH" dirty="0">
              <a:solidFill>
                <a:srgbClr val="00B0F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FFFF00"/>
                </a:solidFill>
              </a:rPr>
              <a:t>The territorial Principle</a:t>
            </a:r>
            <a:endParaRPr lang="th-TH" dirty="0">
              <a:solidFill>
                <a:srgbClr val="FFFF00"/>
              </a:solidFill>
            </a:endParaRPr>
          </a:p>
        </p:txBody>
      </p:sp>
      <p:sp>
        <p:nvSpPr>
          <p:cNvPr id="3" name="ตัวยึดเนื้อหา 2"/>
          <p:cNvSpPr>
            <a:spLocks noGrp="1"/>
          </p:cNvSpPr>
          <p:nvPr>
            <p:ph idx="1"/>
          </p:nvPr>
        </p:nvSpPr>
        <p:spPr/>
        <p:txBody>
          <a:bodyPr>
            <a:normAutofit/>
          </a:bodyPr>
          <a:lstStyle/>
          <a:p>
            <a:pPr>
              <a:buNone/>
            </a:pPr>
            <a:r>
              <a:rPr lang="en-US" dirty="0" smtClean="0">
                <a:solidFill>
                  <a:srgbClr val="FFFF00"/>
                </a:solidFill>
              </a:rPr>
              <a:t>1. The commission of the offence is in the country</a:t>
            </a:r>
            <a:endParaRPr lang="en-US" dirty="0" smtClean="0">
              <a:solidFill>
                <a:srgbClr val="FFFF00"/>
              </a:solidFill>
            </a:endParaRPr>
          </a:p>
          <a:p>
            <a:pPr>
              <a:buNone/>
            </a:pPr>
            <a:endParaRPr lang="en-US" dirty="0" smtClean="0">
              <a:solidFill>
                <a:srgbClr val="FF0000"/>
              </a:solidFill>
            </a:endParaRPr>
          </a:p>
          <a:p>
            <a:pPr>
              <a:buNone/>
            </a:pPr>
            <a:r>
              <a:rPr lang="en-US" dirty="0" smtClean="0">
                <a:solidFill>
                  <a:srgbClr val="FF0000"/>
                </a:solidFill>
              </a:rPr>
              <a:t>	</a:t>
            </a:r>
            <a:r>
              <a:rPr lang="en-US" dirty="0" smtClean="0">
                <a:solidFill>
                  <a:srgbClr val="FF0000"/>
                </a:solidFill>
              </a:rPr>
              <a:t>Section 4 paragraph 1</a:t>
            </a:r>
            <a:endParaRPr lang="en-US" dirty="0" smtClean="0">
              <a:solidFill>
                <a:srgbClr val="FF0000"/>
              </a:solidFill>
            </a:endParaRPr>
          </a:p>
          <a:p>
            <a:pPr>
              <a:buNone/>
            </a:pPr>
            <a:r>
              <a:rPr lang="en-US" dirty="0" smtClean="0"/>
              <a:t>         </a:t>
            </a:r>
            <a:r>
              <a:rPr lang="en-US" dirty="0" smtClean="0">
                <a:solidFill>
                  <a:srgbClr val="00B0F0"/>
                </a:solidFill>
              </a:rPr>
              <a:t>“Whoever commits an offence within the Kingdom shall be punished according to the law</a:t>
            </a:r>
            <a:r>
              <a:rPr lang="en-US" dirty="0" smtClean="0">
                <a:solidFill>
                  <a:srgbClr val="00B0F0"/>
                </a:solidFill>
              </a:rPr>
              <a:t>.”</a:t>
            </a:r>
            <a:endParaRPr lang="en-US" dirty="0" smtClean="0">
              <a:solidFill>
                <a:srgbClr val="00B0F0"/>
              </a:solidFill>
            </a:endParaRPr>
          </a:p>
          <a:p>
            <a:pPr>
              <a:buNone/>
            </a:pPr>
            <a:r>
              <a:rPr lang="en-US" dirty="0" smtClean="0">
                <a:solidFill>
                  <a:srgbClr val="00B0F0"/>
                </a:solidFill>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sz="2800" dirty="0" smtClean="0">
                <a:solidFill>
                  <a:srgbClr val="FFFF00"/>
                </a:solidFill>
              </a:rPr>
              <a:t>2. The commission of the offence is outside the country, but it deemed that such offence is committed within the country </a:t>
            </a:r>
            <a:endParaRPr lang="th-TH" sz="2800" dirty="0">
              <a:solidFill>
                <a:srgbClr val="FFFF00"/>
              </a:solidFill>
            </a:endParaRPr>
          </a:p>
        </p:txBody>
      </p:sp>
      <p:sp>
        <p:nvSpPr>
          <p:cNvPr id="3" name="ตัวยึดเนื้อหา 2"/>
          <p:cNvSpPr>
            <a:spLocks noGrp="1"/>
          </p:cNvSpPr>
          <p:nvPr>
            <p:ph idx="1"/>
          </p:nvPr>
        </p:nvSpPr>
        <p:spPr/>
        <p:txBody>
          <a:bodyPr>
            <a:normAutofit/>
          </a:bodyPr>
          <a:lstStyle/>
          <a:p>
            <a:pPr>
              <a:buNone/>
            </a:pPr>
            <a:endParaRPr lang="en-US" sz="2800" dirty="0" smtClean="0">
              <a:solidFill>
                <a:srgbClr val="FF0000"/>
              </a:solidFill>
            </a:endParaRPr>
          </a:p>
          <a:p>
            <a:pPr>
              <a:buNone/>
            </a:pPr>
            <a:r>
              <a:rPr lang="en-US" dirty="0" smtClean="0">
                <a:solidFill>
                  <a:srgbClr val="FF0000"/>
                </a:solidFill>
              </a:rPr>
              <a:t> </a:t>
            </a:r>
            <a:r>
              <a:rPr lang="en-US" dirty="0" smtClean="0">
                <a:solidFill>
                  <a:srgbClr val="FFFF00"/>
                </a:solidFill>
              </a:rPr>
              <a:t>2.1</a:t>
            </a:r>
            <a:r>
              <a:rPr lang="en-US" dirty="0" smtClean="0">
                <a:solidFill>
                  <a:srgbClr val="FF0000"/>
                </a:solidFill>
              </a:rPr>
              <a:t> Section </a:t>
            </a:r>
            <a:r>
              <a:rPr lang="en-US" dirty="0" smtClean="0">
                <a:solidFill>
                  <a:srgbClr val="FF0000"/>
                </a:solidFill>
              </a:rPr>
              <a:t>4 paragraph </a:t>
            </a:r>
            <a:r>
              <a:rPr lang="en-US" dirty="0" smtClean="0">
                <a:solidFill>
                  <a:srgbClr val="FF0000"/>
                </a:solidFill>
              </a:rPr>
              <a:t>2</a:t>
            </a:r>
          </a:p>
          <a:p>
            <a:pPr>
              <a:buNone/>
            </a:pPr>
            <a:endParaRPr lang="en-US" sz="2800" dirty="0" smtClean="0">
              <a:solidFill>
                <a:srgbClr val="00B0F0"/>
              </a:solidFill>
            </a:endParaRPr>
          </a:p>
          <a:p>
            <a:pPr>
              <a:buNone/>
            </a:pPr>
            <a:r>
              <a:rPr lang="en-US" sz="2800" dirty="0" smtClean="0">
                <a:solidFill>
                  <a:srgbClr val="00B0F0"/>
                </a:solidFill>
              </a:rPr>
              <a:t>“ The </a:t>
            </a:r>
            <a:r>
              <a:rPr lang="en-US" sz="2800" dirty="0" smtClean="0">
                <a:solidFill>
                  <a:srgbClr val="00B0F0"/>
                </a:solidFill>
              </a:rPr>
              <a:t>commission of an offence in any Thai vessel or </a:t>
            </a:r>
            <a:r>
              <a:rPr lang="en-US" sz="2800" dirty="0" err="1" smtClean="0">
                <a:solidFill>
                  <a:srgbClr val="00B0F0"/>
                </a:solidFill>
              </a:rPr>
              <a:t>aeroplane</a:t>
            </a:r>
            <a:r>
              <a:rPr lang="en-US" sz="2800" dirty="0" smtClean="0">
                <a:solidFill>
                  <a:srgbClr val="00B0F0"/>
                </a:solidFill>
              </a:rPr>
              <a:t> shall be deemed as being committed within the Kingdom, irrespective of the place in where such Thai vessel or </a:t>
            </a:r>
            <a:r>
              <a:rPr lang="en-US" sz="2800" dirty="0" err="1" smtClean="0">
                <a:solidFill>
                  <a:srgbClr val="00B0F0"/>
                </a:solidFill>
              </a:rPr>
              <a:t>aeroplane</a:t>
            </a:r>
            <a:r>
              <a:rPr lang="en-US" sz="2800" dirty="0" smtClean="0">
                <a:solidFill>
                  <a:srgbClr val="00B0F0"/>
                </a:solidFill>
              </a:rPr>
              <a:t> may be.”</a:t>
            </a:r>
            <a:endParaRPr lang="th-TH" sz="2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dirty="0"/>
          </a:p>
        </p:txBody>
      </p:sp>
      <p:sp>
        <p:nvSpPr>
          <p:cNvPr id="3" name="ตัวยึดเนื้อหา 2"/>
          <p:cNvSpPr>
            <a:spLocks noGrp="1"/>
          </p:cNvSpPr>
          <p:nvPr>
            <p:ph idx="1"/>
          </p:nvPr>
        </p:nvSpPr>
        <p:spPr/>
        <p:txBody>
          <a:bodyPr/>
          <a:lstStyle/>
          <a:p>
            <a:r>
              <a:rPr lang="en-US" dirty="0" smtClean="0">
                <a:solidFill>
                  <a:srgbClr val="00B0F0"/>
                </a:solidFill>
              </a:rPr>
              <a:t>Thai vessel or </a:t>
            </a:r>
            <a:r>
              <a:rPr lang="en-US" dirty="0" err="1" smtClean="0">
                <a:solidFill>
                  <a:srgbClr val="00B0F0"/>
                </a:solidFill>
              </a:rPr>
              <a:t>aeroplane</a:t>
            </a:r>
            <a:r>
              <a:rPr lang="en-US" dirty="0" smtClean="0">
                <a:solidFill>
                  <a:srgbClr val="00B0F0"/>
                </a:solidFill>
              </a:rPr>
              <a:t> is registered under the law of Thailand.</a:t>
            </a:r>
          </a:p>
          <a:p>
            <a:endParaRPr lang="en-US" dirty="0" smtClean="0">
              <a:solidFill>
                <a:srgbClr val="00B0F0"/>
              </a:solidFill>
            </a:endParaRPr>
          </a:p>
          <a:p>
            <a:pPr>
              <a:buNone/>
            </a:pPr>
            <a:endParaRPr lang="en-US" dirty="0" smtClean="0">
              <a:solidFill>
                <a:srgbClr val="00B0F0"/>
              </a:solidFill>
            </a:endParaRPr>
          </a:p>
          <a:p>
            <a:r>
              <a:rPr lang="en-US" dirty="0" smtClean="0">
                <a:solidFill>
                  <a:srgbClr val="00B0F0"/>
                </a:solidFill>
              </a:rPr>
              <a:t>In any places</a:t>
            </a:r>
            <a:endParaRPr lang="th-TH" dirty="0" smtClean="0"/>
          </a:p>
          <a:p>
            <a:endParaRPr lang="th-TH" dirty="0">
              <a:solidFill>
                <a:srgbClr val="00B0F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FFFF00"/>
                </a:solidFill>
              </a:rPr>
              <a:t>2.2 </a:t>
            </a:r>
            <a:r>
              <a:rPr lang="en-US" dirty="0" smtClean="0">
                <a:solidFill>
                  <a:srgbClr val="FF0000"/>
                </a:solidFill>
              </a:rPr>
              <a:t>Section 5</a:t>
            </a:r>
            <a:endParaRPr lang="th-TH" dirty="0">
              <a:solidFill>
                <a:srgbClr val="FF0000"/>
              </a:solidFill>
            </a:endParaRPr>
          </a:p>
        </p:txBody>
      </p:sp>
      <p:sp>
        <p:nvSpPr>
          <p:cNvPr id="3" name="ตัวยึดเนื้อหา 2"/>
          <p:cNvSpPr>
            <a:spLocks noGrp="1"/>
          </p:cNvSpPr>
          <p:nvPr>
            <p:ph idx="1"/>
          </p:nvPr>
        </p:nvSpPr>
        <p:spPr>
          <a:xfrm>
            <a:off x="428596" y="1571612"/>
            <a:ext cx="8229600" cy="4525963"/>
          </a:xfrm>
        </p:spPr>
        <p:txBody>
          <a:bodyPr/>
          <a:lstStyle/>
          <a:p>
            <a:pPr>
              <a:buNone/>
            </a:pPr>
            <a:r>
              <a:rPr lang="en-US" dirty="0" smtClean="0">
                <a:solidFill>
                  <a:srgbClr val="00B0F0"/>
                </a:solidFill>
              </a:rPr>
              <a:t>1. The offence is even partially committed </a:t>
            </a:r>
          </a:p>
          <a:p>
            <a:pPr>
              <a:buNone/>
            </a:pPr>
            <a:r>
              <a:rPr lang="en-US" dirty="0" smtClean="0">
                <a:solidFill>
                  <a:srgbClr val="00B0F0"/>
                </a:solidFill>
              </a:rPr>
              <a:t> </a:t>
            </a:r>
            <a:r>
              <a:rPr lang="en-US" dirty="0" smtClean="0">
                <a:solidFill>
                  <a:srgbClr val="00B0F0"/>
                </a:solidFill>
              </a:rPr>
              <a:t>   within the Kingdom.</a:t>
            </a:r>
          </a:p>
          <a:p>
            <a:pPr>
              <a:buNone/>
            </a:pPr>
            <a:endParaRPr lang="en-US" dirty="0" smtClean="0">
              <a:solidFill>
                <a:srgbClr val="00B0F0"/>
              </a:solidFill>
            </a:endParaRPr>
          </a:p>
          <a:p>
            <a:pPr>
              <a:buNone/>
            </a:pPr>
            <a:r>
              <a:rPr lang="en-US" dirty="0" smtClean="0">
                <a:solidFill>
                  <a:srgbClr val="00B0F0"/>
                </a:solidFill>
              </a:rPr>
              <a:t>		(Section 5 paragraph 1)</a:t>
            </a:r>
          </a:p>
          <a:p>
            <a:pPr>
              <a:buNone/>
            </a:pPr>
            <a:endParaRPr lang="en-US" dirty="0" smtClean="0">
              <a:solidFill>
                <a:srgbClr val="00B0F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endParaRPr lang="th-TH"/>
          </a:p>
        </p:txBody>
      </p:sp>
      <p:sp>
        <p:nvSpPr>
          <p:cNvPr id="3" name="ตัวยึดเนื้อหา 2"/>
          <p:cNvSpPr>
            <a:spLocks noGrp="1"/>
          </p:cNvSpPr>
          <p:nvPr>
            <p:ph idx="1"/>
          </p:nvPr>
        </p:nvSpPr>
        <p:spPr>
          <a:xfrm>
            <a:off x="357158" y="285728"/>
            <a:ext cx="8229600" cy="4525963"/>
          </a:xfrm>
        </p:spPr>
        <p:txBody>
          <a:bodyPr>
            <a:normAutofit fontScale="62500" lnSpcReduction="20000"/>
          </a:bodyPr>
          <a:lstStyle/>
          <a:p>
            <a:pPr>
              <a:buNone/>
            </a:pPr>
            <a:r>
              <a:rPr lang="en-US" dirty="0" smtClean="0">
                <a:solidFill>
                  <a:srgbClr val="00B0F0"/>
                </a:solidFill>
              </a:rPr>
              <a:t>  </a:t>
            </a:r>
            <a:r>
              <a:rPr lang="en-US" sz="3600" dirty="0" smtClean="0">
                <a:solidFill>
                  <a:srgbClr val="00B0F0"/>
                </a:solidFill>
              </a:rPr>
              <a:t>2</a:t>
            </a:r>
            <a:r>
              <a:rPr lang="en-US" sz="3600" dirty="0" smtClean="0">
                <a:solidFill>
                  <a:srgbClr val="00B0F0"/>
                </a:solidFill>
              </a:rPr>
              <a:t>. The consequence of the commission of the offence happens within the Kingdom.</a:t>
            </a:r>
            <a:endParaRPr lang="th-TH" sz="3600" dirty="0" smtClean="0">
              <a:solidFill>
                <a:srgbClr val="00B0F0"/>
              </a:solidFill>
            </a:endParaRPr>
          </a:p>
          <a:p>
            <a:endParaRPr lang="en-US" sz="3600" dirty="0" smtClean="0"/>
          </a:p>
          <a:p>
            <a:pPr lvl="1"/>
            <a:r>
              <a:rPr lang="en-US" sz="3600" dirty="0" smtClean="0"/>
              <a:t>The offender intends the consequence happened within the Kingdom.</a:t>
            </a:r>
          </a:p>
          <a:p>
            <a:pPr lvl="1"/>
            <a:endParaRPr lang="en-US" sz="3600" dirty="0" smtClean="0"/>
          </a:p>
          <a:p>
            <a:pPr lvl="1"/>
            <a:r>
              <a:rPr lang="en-US" sz="3600" dirty="0" smtClean="0"/>
              <a:t>The nature of the commission of the offence should happen </a:t>
            </a:r>
            <a:r>
              <a:rPr lang="en-US" sz="3600" dirty="0" smtClean="0"/>
              <a:t>within the </a:t>
            </a:r>
            <a:r>
              <a:rPr lang="en-US" sz="3600" dirty="0" smtClean="0"/>
              <a:t>Kingdom.</a:t>
            </a:r>
          </a:p>
          <a:p>
            <a:pPr lvl="1"/>
            <a:endParaRPr lang="en-US" sz="3600" dirty="0" smtClean="0"/>
          </a:p>
          <a:p>
            <a:pPr lvl="1"/>
            <a:r>
              <a:rPr lang="en-US" sz="3600" dirty="0" smtClean="0"/>
              <a:t>The offender could have foreseen that the offence would happen </a:t>
            </a:r>
            <a:r>
              <a:rPr lang="en-US" sz="3600" dirty="0" smtClean="0"/>
              <a:t>within the </a:t>
            </a:r>
            <a:r>
              <a:rPr lang="en-US" sz="3600" dirty="0" smtClean="0"/>
              <a:t>Kingdom. </a:t>
            </a:r>
          </a:p>
          <a:p>
            <a:pPr lvl="1"/>
            <a:endParaRPr lang="en-US" sz="3600" dirty="0" smtClean="0"/>
          </a:p>
          <a:p>
            <a:pPr lvl="1">
              <a:buNone/>
            </a:pPr>
            <a:r>
              <a:rPr lang="en-US" sz="3600" smtClean="0">
                <a:solidFill>
                  <a:srgbClr val="00B0F0"/>
                </a:solidFill>
              </a:rPr>
              <a:t>     (</a:t>
            </a:r>
            <a:r>
              <a:rPr lang="en-US" sz="3600" dirty="0" smtClean="0">
                <a:solidFill>
                  <a:srgbClr val="00B0F0"/>
                </a:solidFill>
              </a:rPr>
              <a:t>Section 5 paragraph 1)</a:t>
            </a:r>
            <a:endParaRPr lang="th-TH" sz="3600" dirty="0"/>
          </a:p>
        </p:txBody>
      </p:sp>
    </p:spTree>
  </p:cSld>
  <p:clrMapOvr>
    <a:masterClrMapping/>
  </p:clrMapOvr>
</p:sld>
</file>

<file path=ppt/theme/theme1.xml><?xml version="1.0" encoding="utf-8"?>
<a:theme xmlns:a="http://schemas.openxmlformats.org/drawingml/2006/main" name="ชุดรูปแบบของ Office">
  <a:themeElements>
    <a:clrScheme name="อุดมสมบูรณ์">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แบบคลาสสิก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TotalTime>
  <Words>748</Words>
  <Application>Microsoft Office PowerPoint</Application>
  <PresentationFormat>นำเสนอทางหน้าจอ (4:3)</PresentationFormat>
  <Paragraphs>120</Paragraphs>
  <Slides>20</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20</vt:i4>
      </vt:variant>
    </vt:vector>
  </HeadingPairs>
  <TitlesOfParts>
    <vt:vector size="21" baseType="lpstr">
      <vt:lpstr>ชุดรูปแบบของ Office</vt:lpstr>
      <vt:lpstr>  Criminal Law   </vt:lpstr>
      <vt:lpstr>The meaning of criminal law</vt:lpstr>
      <vt:lpstr>Example</vt:lpstr>
      <vt:lpstr>The punishment</vt:lpstr>
      <vt:lpstr>Application of criminal law</vt:lpstr>
      <vt:lpstr>The meaning of Section 2 paragraph 1 </vt:lpstr>
      <vt:lpstr>“at the time of doing such act”</vt:lpstr>
      <vt:lpstr>ภาพนิ่ง 8</vt:lpstr>
      <vt:lpstr> Rule  No negative reverse effect</vt:lpstr>
      <vt:lpstr>(1) Section 2 paragraph 2 </vt:lpstr>
      <vt:lpstr>The meaning of Section 2 paragraph 2 </vt:lpstr>
      <vt:lpstr>Example </vt:lpstr>
      <vt:lpstr>ภาพนิ่ง 13</vt:lpstr>
      <vt:lpstr>(2) Section 3 </vt:lpstr>
      <vt:lpstr>Scope of criminal law enforcement</vt:lpstr>
      <vt:lpstr>The territorial Principle</vt:lpstr>
      <vt:lpstr>2. The commission of the offence is outside the country, but it deemed that such offence is committed within the country </vt:lpstr>
      <vt:lpstr>ภาพนิ่ง 18</vt:lpstr>
      <vt:lpstr>2.2 Section 5</vt:lpstr>
      <vt:lpstr>ภาพนิ่ง 20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Criminal Law   </dc:title>
  <dc:creator>Admin</dc:creator>
  <cp:lastModifiedBy>Admin</cp:lastModifiedBy>
  <cp:revision>86</cp:revision>
  <dcterms:created xsi:type="dcterms:W3CDTF">2011-08-10T01:24:32Z</dcterms:created>
  <dcterms:modified xsi:type="dcterms:W3CDTF">2011-08-10T06:30:56Z</dcterms:modified>
</cp:coreProperties>
</file>