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4"/>
  </p:notesMasterIdLst>
  <p:sldIdLst>
    <p:sldId id="294" r:id="rId2"/>
    <p:sldId id="295" r:id="rId3"/>
    <p:sldId id="296" r:id="rId4"/>
    <p:sldId id="297" r:id="rId5"/>
    <p:sldId id="298" r:id="rId6"/>
    <p:sldId id="261" r:id="rId7"/>
    <p:sldId id="299" r:id="rId8"/>
    <p:sldId id="300" r:id="rId9"/>
    <p:sldId id="301" r:id="rId10"/>
    <p:sldId id="312" r:id="rId11"/>
    <p:sldId id="302" r:id="rId12"/>
    <p:sldId id="262" r:id="rId13"/>
    <p:sldId id="303" r:id="rId14"/>
    <p:sldId id="304" r:id="rId15"/>
    <p:sldId id="305" r:id="rId16"/>
    <p:sldId id="307" r:id="rId17"/>
    <p:sldId id="308" r:id="rId18"/>
    <p:sldId id="263" r:id="rId19"/>
    <p:sldId id="309" r:id="rId20"/>
    <p:sldId id="310" r:id="rId21"/>
    <p:sldId id="311" r:id="rId22"/>
    <p:sldId id="264"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8" autoAdjust="0"/>
    <p:restoredTop sz="94671"/>
  </p:normalViewPr>
  <p:slideViewPr>
    <p:cSldViewPr snapToGrid="0" snapToObjects="1">
      <p:cViewPr varScale="1">
        <p:scale>
          <a:sx n="78" d="100"/>
          <a:sy n="78" d="100"/>
        </p:scale>
        <p:origin x="571"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1C193C-6EE7-4B84-B9A2-990F3EF7FF1E}" type="datetimeFigureOut">
              <a:rPr lang="en-US" smtClean="0"/>
              <a:t>10/19/2017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D9698C-F1A0-42D8-A0E4-FD04ADA31BBF}" type="slidenum">
              <a:rPr lang="en-US" smtClean="0"/>
              <a:t>‹#›</a:t>
            </a:fld>
            <a:endParaRPr lang="en-US"/>
          </a:p>
        </p:txBody>
      </p:sp>
    </p:spTree>
    <p:extLst>
      <p:ext uri="{BB962C8B-B14F-4D97-AF65-F5344CB8AC3E}">
        <p14:creationId xmlns:p14="http://schemas.microsoft.com/office/powerpoint/2010/main" val="3120516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1</a:t>
            </a:fld>
            <a:endParaRPr lang="en-US"/>
          </a:p>
        </p:txBody>
      </p:sp>
    </p:spTree>
    <p:extLst>
      <p:ext uri="{BB962C8B-B14F-4D97-AF65-F5344CB8AC3E}">
        <p14:creationId xmlns:p14="http://schemas.microsoft.com/office/powerpoint/2010/main" val="3745431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2</a:t>
            </a:fld>
            <a:endParaRPr lang="en-US"/>
          </a:p>
        </p:txBody>
      </p:sp>
    </p:spTree>
    <p:extLst>
      <p:ext uri="{BB962C8B-B14F-4D97-AF65-F5344CB8AC3E}">
        <p14:creationId xmlns:p14="http://schemas.microsoft.com/office/powerpoint/2010/main" val="3456209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3</a:t>
            </a:fld>
            <a:endParaRPr lang="en-US"/>
          </a:p>
        </p:txBody>
      </p:sp>
    </p:spTree>
    <p:extLst>
      <p:ext uri="{BB962C8B-B14F-4D97-AF65-F5344CB8AC3E}">
        <p14:creationId xmlns:p14="http://schemas.microsoft.com/office/powerpoint/2010/main" val="2687297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4</a:t>
            </a:fld>
            <a:endParaRPr lang="en-US"/>
          </a:p>
        </p:txBody>
      </p:sp>
    </p:spTree>
    <p:extLst>
      <p:ext uri="{BB962C8B-B14F-4D97-AF65-F5344CB8AC3E}">
        <p14:creationId xmlns:p14="http://schemas.microsoft.com/office/powerpoint/2010/main" val="10457845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1D9698C-F1A0-42D8-A0E4-FD04ADA31BBF}" type="slidenum">
              <a:rPr lang="en-US" smtClean="0"/>
              <a:t>7</a:t>
            </a:fld>
            <a:endParaRPr lang="en-US"/>
          </a:p>
        </p:txBody>
      </p:sp>
    </p:spTree>
    <p:extLst>
      <p:ext uri="{BB962C8B-B14F-4D97-AF65-F5344CB8AC3E}">
        <p14:creationId xmlns:p14="http://schemas.microsoft.com/office/powerpoint/2010/main" val="18458057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8</a:t>
            </a:fld>
            <a:endParaRPr lang="en-US"/>
          </a:p>
        </p:txBody>
      </p:sp>
    </p:spTree>
    <p:extLst>
      <p:ext uri="{BB962C8B-B14F-4D97-AF65-F5344CB8AC3E}">
        <p14:creationId xmlns:p14="http://schemas.microsoft.com/office/powerpoint/2010/main" val="617078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9</a:t>
            </a:fld>
            <a:endParaRPr lang="en-US"/>
          </a:p>
        </p:txBody>
      </p:sp>
    </p:spTree>
    <p:extLst>
      <p:ext uri="{BB962C8B-B14F-4D97-AF65-F5344CB8AC3E}">
        <p14:creationId xmlns:p14="http://schemas.microsoft.com/office/powerpoint/2010/main" val="4361944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10</a:t>
            </a:fld>
            <a:endParaRPr lang="en-US"/>
          </a:p>
        </p:txBody>
      </p:sp>
    </p:spTree>
    <p:extLst>
      <p:ext uri="{BB962C8B-B14F-4D97-AF65-F5344CB8AC3E}">
        <p14:creationId xmlns:p14="http://schemas.microsoft.com/office/powerpoint/2010/main" val="34957699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47B4EB-5354-4B23-802C-DAE2EAE67B93}" type="datetime1">
              <a:rPr lang="en-US" smtClean="0"/>
              <a:t>10/19/2017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39939933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7D6D7C-A9B7-4C5B-AA0E-540423EDC6B9}" type="datetime1">
              <a:rPr lang="en-US" smtClean="0"/>
              <a:t>10/19/2017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3986733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ECF779-48DC-4EAF-9D30-862326596DFE}" type="datetime1">
              <a:rPr lang="en-US" smtClean="0"/>
              <a:t>10/19/2017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429025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A231306-3832-4056-86B6-596F1FEEA4B9}" type="datetime1">
              <a:rPr lang="en-US" smtClean="0"/>
              <a:t>10/19/2017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129645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2AD159-5046-4449-8367-30D58E685A9E}" type="datetime1">
              <a:rPr lang="en-US" smtClean="0"/>
              <a:t>10/19/2017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541340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FBA8235-E79F-4795-9E1B-03885DB6FB18}" type="datetime1">
              <a:rPr lang="en-US" smtClean="0"/>
              <a:t>10/19/2017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389549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1AC41C-C802-47BC-AED6-86F73162EC08}" type="datetime1">
              <a:rPr lang="en-US" smtClean="0"/>
              <a:t>10/19/2017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1972384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9D5F4EA-20EF-4C40-AC74-CA07AE1838E8}" type="datetime1">
              <a:rPr lang="en-US" smtClean="0"/>
              <a:t>10/19/2017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1233819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418E8A-B23B-4540-8F50-3B737E7F7A7F}" type="datetime1">
              <a:rPr lang="en-US" smtClean="0"/>
              <a:t>10/19/2017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465460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4082AE-0C65-4D57-9A82-82DCEED0D246}" type="datetime1">
              <a:rPr lang="en-US" smtClean="0"/>
              <a:t>10/19/2017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128631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E48B96-B625-4B06-80F3-521882213DC2}" type="datetime1">
              <a:rPr lang="en-US" smtClean="0"/>
              <a:t>10/19/2017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1307438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3AE1F2-6982-4632-90BD-ED8D5C45865B}" type="datetime1">
              <a:rPr lang="en-US" smtClean="0"/>
              <a:t>10/19/2017</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1E65D5-FE66-C14A-8B79-70CF72E52575}" type="slidenum">
              <a:rPr lang="en-US" smtClean="0"/>
              <a:t>‹#›</a:t>
            </a:fld>
            <a:endParaRPr lang="en-US"/>
          </a:p>
        </p:txBody>
      </p:sp>
    </p:spTree>
    <p:extLst>
      <p:ext uri="{BB962C8B-B14F-4D97-AF65-F5344CB8AC3E}">
        <p14:creationId xmlns:p14="http://schemas.microsoft.com/office/powerpoint/2010/main" val="29601096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811" y="6519151"/>
            <a:ext cx="6134686"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0" y="361183"/>
            <a:ext cx="9144001" cy="523220"/>
          </a:xfrm>
          <a:prstGeom prst="rect">
            <a:avLst/>
          </a:prstGeom>
          <a:noFill/>
        </p:spPr>
        <p:txBody>
          <a:bodyPr wrap="square" rtlCol="0">
            <a:spAutoFit/>
          </a:bodyPr>
          <a:lstStyle/>
          <a:p>
            <a:pPr algn="ctr"/>
            <a:r>
              <a:rPr lang="en-US" sz="2800" b="1" dirty="0">
                <a:solidFill>
                  <a:srgbClr val="0000FF"/>
                </a:solidFill>
              </a:rPr>
              <a:t>Distribution costs of non-transportable goods</a:t>
            </a:r>
          </a:p>
        </p:txBody>
      </p:sp>
      <p:sp>
        <p:nvSpPr>
          <p:cNvPr id="29" name="Slide Number Placeholder 28"/>
          <p:cNvSpPr>
            <a:spLocks noGrp="1"/>
          </p:cNvSpPr>
          <p:nvPr>
            <p:ph type="sldNum" sz="quarter" idx="12"/>
          </p:nvPr>
        </p:nvSpPr>
        <p:spPr/>
        <p:txBody>
          <a:bodyPr/>
          <a:lstStyle/>
          <a:p>
            <a:fld id="{B91E65D5-FE66-C14A-8B79-70CF72E52575}" type="slidenum">
              <a:rPr lang="en-US" smtClean="0"/>
              <a:t>1</a:t>
            </a:fld>
            <a:endParaRPr lang="en-US"/>
          </a:p>
        </p:txBody>
      </p:sp>
      <p:sp>
        <p:nvSpPr>
          <p:cNvPr id="30" name="TextBox 29"/>
          <p:cNvSpPr txBox="1"/>
          <p:nvPr/>
        </p:nvSpPr>
        <p:spPr>
          <a:xfrm>
            <a:off x="695460" y="1271623"/>
            <a:ext cx="7959144" cy="3139321"/>
          </a:xfrm>
          <a:prstGeom prst="rect">
            <a:avLst/>
          </a:prstGeom>
          <a:solidFill>
            <a:srgbClr val="FFFFCC"/>
          </a:solidFill>
        </p:spPr>
        <p:txBody>
          <a:bodyPr wrap="square" rtlCol="0">
            <a:spAutoFit/>
          </a:bodyPr>
          <a:lstStyle/>
          <a:p>
            <a:pPr marL="285750" indent="-285750">
              <a:buFont typeface="Wingdings" panose="05000000000000000000" pitchFamily="2" charset="2"/>
              <a:buChar char="v"/>
            </a:pPr>
            <a:r>
              <a:rPr lang="en-US" sz="2200" dirty="0"/>
              <a:t>Distribution costs in this part focuses on “</a:t>
            </a:r>
            <a:r>
              <a:rPr lang="en-US" sz="2200" b="1" dirty="0">
                <a:solidFill>
                  <a:srgbClr val="0000FF"/>
                </a:solidFill>
              </a:rPr>
              <a:t>transport cost</a:t>
            </a:r>
            <a:r>
              <a:rPr lang="en-US" sz="2200" dirty="0"/>
              <a:t>” of “</a:t>
            </a:r>
            <a:r>
              <a:rPr lang="en-US" sz="2200" b="1" dirty="0">
                <a:solidFill>
                  <a:srgbClr val="0000FF"/>
                </a:solidFill>
              </a:rPr>
              <a:t>non-transportable services</a:t>
            </a:r>
            <a:r>
              <a:rPr lang="en-US" sz="2200" dirty="0"/>
              <a:t>” (although indeed distribution costs is much wider concept than transportable cost)</a:t>
            </a:r>
          </a:p>
          <a:p>
            <a:endParaRPr lang="en-US" sz="2200" dirty="0"/>
          </a:p>
          <a:p>
            <a:pPr marL="285750" indent="-285750">
              <a:buFont typeface="Wingdings" panose="05000000000000000000" pitchFamily="2" charset="2"/>
              <a:buChar char="v"/>
            </a:pPr>
            <a:r>
              <a:rPr lang="en-US" sz="2200" dirty="0"/>
              <a:t>What distinguishes “</a:t>
            </a:r>
            <a:r>
              <a:rPr lang="en-US" sz="2200" b="1" dirty="0">
                <a:solidFill>
                  <a:srgbClr val="0000FF"/>
                </a:solidFill>
              </a:rPr>
              <a:t>services</a:t>
            </a:r>
            <a:r>
              <a:rPr lang="en-US" sz="2200" dirty="0"/>
              <a:t>” from “</a:t>
            </a:r>
            <a:r>
              <a:rPr lang="en-US" sz="2200" b="1" dirty="0">
                <a:solidFill>
                  <a:srgbClr val="0000FF"/>
                </a:solidFill>
              </a:rPr>
              <a:t>material goods</a:t>
            </a:r>
            <a:r>
              <a:rPr lang="en-US" sz="2200" dirty="0"/>
              <a:t>” is the relative importance of the “</a:t>
            </a:r>
            <a:r>
              <a:rPr lang="en-US" sz="2200" b="1" dirty="0">
                <a:solidFill>
                  <a:srgbClr val="0000FF"/>
                </a:solidFill>
              </a:rPr>
              <a:t>cost of personal transport in order for producer and consumer to meet and carry out the simultaneous production and consumption</a:t>
            </a:r>
            <a:r>
              <a:rPr lang="en-US" sz="2200" dirty="0"/>
              <a:t>”.</a:t>
            </a:r>
          </a:p>
          <a:p>
            <a:endParaRPr lang="en-US" sz="2200" dirty="0"/>
          </a:p>
        </p:txBody>
      </p:sp>
    </p:spTree>
    <p:extLst>
      <p:ext uri="{BB962C8B-B14F-4D97-AF65-F5344CB8AC3E}">
        <p14:creationId xmlns:p14="http://schemas.microsoft.com/office/powerpoint/2010/main" val="22883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811" y="6519151"/>
            <a:ext cx="6134686"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1" y="164362"/>
            <a:ext cx="9144001" cy="523220"/>
          </a:xfrm>
          <a:prstGeom prst="rect">
            <a:avLst/>
          </a:prstGeom>
          <a:noFill/>
        </p:spPr>
        <p:txBody>
          <a:bodyPr wrap="square" rtlCol="0">
            <a:spAutoFit/>
          </a:bodyPr>
          <a:lstStyle/>
          <a:p>
            <a:pPr algn="ctr"/>
            <a:r>
              <a:rPr lang="en-US" sz="2800" b="1" dirty="0">
                <a:solidFill>
                  <a:srgbClr val="0000FF"/>
                </a:solidFill>
              </a:rPr>
              <a:t>Distribution costs of non-transportable goods</a:t>
            </a:r>
          </a:p>
        </p:txBody>
      </p:sp>
      <p:sp>
        <p:nvSpPr>
          <p:cNvPr id="29" name="Slide Number Placeholder 28"/>
          <p:cNvSpPr>
            <a:spLocks noGrp="1"/>
          </p:cNvSpPr>
          <p:nvPr>
            <p:ph type="sldNum" sz="quarter" idx="12"/>
          </p:nvPr>
        </p:nvSpPr>
        <p:spPr/>
        <p:txBody>
          <a:bodyPr/>
          <a:lstStyle/>
          <a:p>
            <a:fld id="{B91E65D5-FE66-C14A-8B79-70CF72E52575}" type="slidenum">
              <a:rPr lang="en-US" smtClean="0"/>
              <a:t>2</a:t>
            </a:fld>
            <a:endParaRPr lang="en-US"/>
          </a:p>
        </p:txBody>
      </p:sp>
      <p:sp>
        <p:nvSpPr>
          <p:cNvPr id="30" name="TextBox 29"/>
          <p:cNvSpPr txBox="1"/>
          <p:nvPr/>
        </p:nvSpPr>
        <p:spPr>
          <a:xfrm>
            <a:off x="149948" y="927117"/>
            <a:ext cx="9086045" cy="4832092"/>
          </a:xfrm>
          <a:prstGeom prst="rect">
            <a:avLst/>
          </a:prstGeom>
          <a:solidFill>
            <a:srgbClr val="FFFFCC"/>
          </a:solidFill>
        </p:spPr>
        <p:txBody>
          <a:bodyPr wrap="square" rtlCol="0">
            <a:spAutoFit/>
          </a:bodyPr>
          <a:lstStyle/>
          <a:p>
            <a:r>
              <a:rPr lang="en-US" sz="2200" b="1" dirty="0">
                <a:solidFill>
                  <a:srgbClr val="7030A0"/>
                </a:solidFill>
              </a:rPr>
              <a:t>Bridging the special separation of service producers and consumers </a:t>
            </a:r>
          </a:p>
          <a:p>
            <a:r>
              <a:rPr lang="en-US" sz="2200" b="1" dirty="0">
                <a:solidFill>
                  <a:srgbClr val="7030A0"/>
                </a:solidFill>
              </a:rPr>
              <a:t>(4 categories) </a:t>
            </a:r>
          </a:p>
          <a:p>
            <a:endParaRPr lang="en-US" sz="2200" b="1" dirty="0">
              <a:solidFill>
                <a:srgbClr val="7030A0"/>
              </a:solidFill>
            </a:endParaRPr>
          </a:p>
          <a:p>
            <a:r>
              <a:rPr lang="en-US" sz="2200" dirty="0"/>
              <a:t>1. Consumer goes to service production plants</a:t>
            </a:r>
          </a:p>
          <a:p>
            <a:pPr marL="800100" lvl="1" indent="-342900">
              <a:buFont typeface="Wingdings" panose="05000000000000000000" pitchFamily="2" charset="2"/>
              <a:buChar char="v"/>
            </a:pPr>
            <a:r>
              <a:rPr lang="en-US" sz="2200" dirty="0"/>
              <a:t>Example: ____________________________________________</a:t>
            </a:r>
          </a:p>
          <a:p>
            <a:pPr marL="800100" lvl="1" indent="-342900">
              <a:buFont typeface="Wingdings" panose="05000000000000000000" pitchFamily="2" charset="2"/>
              <a:buChar char="v"/>
            </a:pPr>
            <a:r>
              <a:rPr lang="en-US" sz="2200" dirty="0"/>
              <a:t>Normally, consumers bear all the transport costs</a:t>
            </a:r>
          </a:p>
          <a:p>
            <a:pPr marL="800100" lvl="1" indent="-342900">
              <a:buFont typeface="Wingdings" panose="05000000000000000000" pitchFamily="2" charset="2"/>
              <a:buChar char="v"/>
            </a:pPr>
            <a:r>
              <a:rPr lang="en-US" sz="2200" dirty="0"/>
              <a:t>Two-stage travel: </a:t>
            </a:r>
          </a:p>
          <a:p>
            <a:pPr lvl="1"/>
            <a:r>
              <a:rPr lang="en-US" sz="2200" dirty="0"/>
              <a:t>      such as</a:t>
            </a:r>
            <a:r>
              <a:rPr lang="th-TH" sz="2200" dirty="0"/>
              <a:t> </a:t>
            </a:r>
            <a:r>
              <a:rPr lang="en-US" sz="2200" dirty="0"/>
              <a:t>___________________________________________________</a:t>
            </a:r>
          </a:p>
          <a:p>
            <a:endParaRPr lang="en-US" sz="2200" dirty="0"/>
          </a:p>
          <a:p>
            <a:r>
              <a:rPr lang="en-US" sz="2200" dirty="0"/>
              <a:t>2. Concerning producer services</a:t>
            </a:r>
          </a:p>
          <a:p>
            <a:pPr marL="800100" lvl="1" indent="-342900">
              <a:buFont typeface="Wingdings" panose="05000000000000000000" pitchFamily="2" charset="2"/>
              <a:buChar char="v"/>
            </a:pPr>
            <a:r>
              <a:rPr lang="en-US" sz="2200" dirty="0"/>
              <a:t>Producers goes (drives) to the consumer’s place (may bring necessary tools with them and go to consumers.</a:t>
            </a:r>
          </a:p>
          <a:p>
            <a:pPr marL="800100" lvl="1" indent="-342900">
              <a:buFont typeface="Wingdings" panose="05000000000000000000" pitchFamily="2" charset="2"/>
              <a:buChar char="v"/>
            </a:pPr>
            <a:r>
              <a:rPr lang="en-US" sz="2200" dirty="0"/>
              <a:t>Example __________________________________________________</a:t>
            </a:r>
          </a:p>
          <a:p>
            <a:pPr lvl="1"/>
            <a:r>
              <a:rPr lang="en-US" sz="2200" dirty="0"/>
              <a:t>     __________________________________________________________</a:t>
            </a:r>
          </a:p>
        </p:txBody>
      </p:sp>
    </p:spTree>
    <p:extLst>
      <p:ext uri="{BB962C8B-B14F-4D97-AF65-F5344CB8AC3E}">
        <p14:creationId xmlns:p14="http://schemas.microsoft.com/office/powerpoint/2010/main" val="263258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0">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0">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0">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0">
                                            <p:txEl>
                                              <p:pRg st="11" end="1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0">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811" y="6519151"/>
            <a:ext cx="6134686"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1" y="164362"/>
            <a:ext cx="9144001" cy="523220"/>
          </a:xfrm>
          <a:prstGeom prst="rect">
            <a:avLst/>
          </a:prstGeom>
          <a:noFill/>
        </p:spPr>
        <p:txBody>
          <a:bodyPr wrap="square" rtlCol="0">
            <a:spAutoFit/>
          </a:bodyPr>
          <a:lstStyle/>
          <a:p>
            <a:pPr algn="ctr"/>
            <a:r>
              <a:rPr lang="en-US" sz="2800" b="1" dirty="0">
                <a:solidFill>
                  <a:srgbClr val="0000FF"/>
                </a:solidFill>
              </a:rPr>
              <a:t>Distribution costs of non-transportable goods</a:t>
            </a:r>
          </a:p>
        </p:txBody>
      </p:sp>
      <p:sp>
        <p:nvSpPr>
          <p:cNvPr id="29" name="Slide Number Placeholder 28"/>
          <p:cNvSpPr>
            <a:spLocks noGrp="1"/>
          </p:cNvSpPr>
          <p:nvPr>
            <p:ph type="sldNum" sz="quarter" idx="12"/>
          </p:nvPr>
        </p:nvSpPr>
        <p:spPr/>
        <p:txBody>
          <a:bodyPr/>
          <a:lstStyle/>
          <a:p>
            <a:fld id="{B91E65D5-FE66-C14A-8B79-70CF72E52575}" type="slidenum">
              <a:rPr lang="en-US" smtClean="0"/>
              <a:t>3</a:t>
            </a:fld>
            <a:endParaRPr lang="en-US"/>
          </a:p>
        </p:txBody>
      </p:sp>
      <p:sp>
        <p:nvSpPr>
          <p:cNvPr id="30" name="TextBox 29"/>
          <p:cNvSpPr txBox="1"/>
          <p:nvPr/>
        </p:nvSpPr>
        <p:spPr>
          <a:xfrm>
            <a:off x="57955" y="906013"/>
            <a:ext cx="9086045" cy="5170646"/>
          </a:xfrm>
          <a:prstGeom prst="rect">
            <a:avLst/>
          </a:prstGeom>
          <a:solidFill>
            <a:srgbClr val="FFFFCC"/>
          </a:solidFill>
        </p:spPr>
        <p:txBody>
          <a:bodyPr wrap="square" rtlCol="0">
            <a:spAutoFit/>
          </a:bodyPr>
          <a:lstStyle/>
          <a:p>
            <a:r>
              <a:rPr lang="en-US" sz="2200" b="1" dirty="0">
                <a:solidFill>
                  <a:srgbClr val="7030A0"/>
                </a:solidFill>
              </a:rPr>
              <a:t>Bridging the special separation of service producers and consumers </a:t>
            </a:r>
          </a:p>
          <a:p>
            <a:r>
              <a:rPr lang="en-US" sz="2200" b="1" dirty="0">
                <a:solidFill>
                  <a:srgbClr val="7030A0"/>
                </a:solidFill>
              </a:rPr>
              <a:t>(4 categories), cont.</a:t>
            </a:r>
          </a:p>
          <a:p>
            <a:endParaRPr lang="en-US" sz="2200" b="1" dirty="0">
              <a:solidFill>
                <a:srgbClr val="7030A0"/>
              </a:solidFill>
            </a:endParaRPr>
          </a:p>
          <a:p>
            <a:r>
              <a:rPr lang="en-US" sz="2200" dirty="0"/>
              <a:t>3. Producers and consumers meet half way</a:t>
            </a:r>
          </a:p>
          <a:p>
            <a:pPr marL="800100" lvl="1" indent="-342900">
              <a:buFont typeface="Wingdings" panose="05000000000000000000" pitchFamily="2" charset="2"/>
              <a:buChar char="v"/>
            </a:pPr>
            <a:r>
              <a:rPr lang="en-US" sz="2200" dirty="0"/>
              <a:t>Example: __________________________________________________</a:t>
            </a:r>
          </a:p>
          <a:p>
            <a:r>
              <a:rPr lang="en-US" sz="2200" dirty="0"/>
              <a:t>             </a:t>
            </a:r>
          </a:p>
          <a:p>
            <a:r>
              <a:rPr lang="en-US" sz="2200" dirty="0"/>
              <a:t>4. Transport </a:t>
            </a:r>
          </a:p>
          <a:p>
            <a:pPr marL="800100" lvl="1" indent="-342900">
              <a:buFont typeface="Wingdings" panose="05000000000000000000" pitchFamily="2" charset="2"/>
              <a:buChar char="v"/>
            </a:pPr>
            <a:r>
              <a:rPr lang="en-US" sz="2200" dirty="0"/>
              <a:t>Transport itself is a service that is both </a:t>
            </a:r>
            <a:r>
              <a:rPr lang="en-US" sz="2200" b="1" dirty="0">
                <a:solidFill>
                  <a:srgbClr val="0000FF"/>
                </a:solidFill>
              </a:rPr>
              <a:t>non-storable</a:t>
            </a:r>
            <a:r>
              <a:rPr lang="en-US" sz="2200" dirty="0"/>
              <a:t> and </a:t>
            </a:r>
            <a:r>
              <a:rPr lang="en-US" sz="2200" b="1" dirty="0">
                <a:solidFill>
                  <a:srgbClr val="0000FF"/>
                </a:solidFill>
              </a:rPr>
              <a:t>non-transportable</a:t>
            </a:r>
            <a:r>
              <a:rPr lang="en-US" sz="2200" dirty="0"/>
              <a:t>. So bears with it </a:t>
            </a:r>
            <a:r>
              <a:rPr lang="en-US" sz="2200" b="1" dirty="0">
                <a:solidFill>
                  <a:srgbClr val="0000FF"/>
                </a:solidFill>
              </a:rPr>
              <a:t>relatively high distribution costs</a:t>
            </a:r>
          </a:p>
          <a:p>
            <a:pPr marL="800100" lvl="1" indent="-342900">
              <a:buFont typeface="Wingdings" panose="05000000000000000000" pitchFamily="2" charset="2"/>
              <a:buChar char="v"/>
            </a:pPr>
            <a:r>
              <a:rPr lang="en-US" sz="2200" b="1" dirty="0">
                <a:solidFill>
                  <a:srgbClr val="0000FF"/>
                </a:solidFill>
              </a:rPr>
              <a:t>Transport infrastructure service </a:t>
            </a:r>
            <a:r>
              <a:rPr lang="en-US" sz="2200" dirty="0"/>
              <a:t>(such as, airport, train station, motorway etc.) _____________________________________________</a:t>
            </a:r>
          </a:p>
          <a:p>
            <a:pPr marL="800100" lvl="1" indent="-342900">
              <a:buFont typeface="Wingdings" panose="05000000000000000000" pitchFamily="2" charset="2"/>
              <a:buChar char="v"/>
            </a:pPr>
            <a:r>
              <a:rPr lang="en-US" sz="2200" b="1" dirty="0">
                <a:solidFill>
                  <a:srgbClr val="0000FF"/>
                </a:solidFill>
              </a:rPr>
              <a:t>Public transport </a:t>
            </a:r>
            <a:r>
              <a:rPr lang="en-US" sz="2200" dirty="0"/>
              <a:t>(such as, bus ,train) ____________________________</a:t>
            </a:r>
            <a:endParaRPr lang="en-US" sz="2200" b="1" dirty="0"/>
          </a:p>
          <a:p>
            <a:pPr marL="800100" lvl="1" indent="-342900">
              <a:buFont typeface="Wingdings" panose="05000000000000000000" pitchFamily="2" charset="2"/>
              <a:buChar char="v"/>
            </a:pPr>
            <a:r>
              <a:rPr lang="en-US" sz="2200" b="1" dirty="0">
                <a:solidFill>
                  <a:srgbClr val="0000FF"/>
                </a:solidFill>
              </a:rPr>
              <a:t>Transport for hire </a:t>
            </a:r>
            <a:r>
              <a:rPr lang="en-US" sz="2200" dirty="0"/>
              <a:t>(such as called taxi) __________________________</a:t>
            </a:r>
          </a:p>
          <a:p>
            <a:pPr lvl="1"/>
            <a:endParaRPr lang="en-US" sz="2200" dirty="0"/>
          </a:p>
          <a:p>
            <a:endParaRPr lang="en-US" sz="2200" dirty="0"/>
          </a:p>
        </p:txBody>
      </p:sp>
    </p:spTree>
    <p:extLst>
      <p:ext uri="{BB962C8B-B14F-4D97-AF65-F5344CB8AC3E}">
        <p14:creationId xmlns:p14="http://schemas.microsoft.com/office/powerpoint/2010/main" val="2968643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0">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0">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0">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0">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57" y="6519151"/>
            <a:ext cx="2901893"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28977" y="-66153"/>
            <a:ext cx="9144001" cy="523220"/>
          </a:xfrm>
          <a:prstGeom prst="rect">
            <a:avLst/>
          </a:prstGeom>
          <a:noFill/>
        </p:spPr>
        <p:txBody>
          <a:bodyPr wrap="square" rtlCol="0">
            <a:spAutoFit/>
          </a:bodyPr>
          <a:lstStyle/>
          <a:p>
            <a:pPr algn="ctr"/>
            <a:r>
              <a:rPr lang="en-US" sz="2800" b="1" dirty="0">
                <a:solidFill>
                  <a:srgbClr val="0000FF"/>
                </a:solidFill>
              </a:rPr>
              <a:t>Distribution costs of non-transportable goods</a:t>
            </a:r>
          </a:p>
        </p:txBody>
      </p:sp>
      <p:sp>
        <p:nvSpPr>
          <p:cNvPr id="29" name="Slide Number Placeholder 28"/>
          <p:cNvSpPr>
            <a:spLocks noGrp="1"/>
          </p:cNvSpPr>
          <p:nvPr>
            <p:ph type="sldNum" sz="quarter" idx="12"/>
          </p:nvPr>
        </p:nvSpPr>
        <p:spPr/>
        <p:txBody>
          <a:bodyPr/>
          <a:lstStyle/>
          <a:p>
            <a:fld id="{B91E65D5-FE66-C14A-8B79-70CF72E52575}" type="slidenum">
              <a:rPr lang="en-US" smtClean="0"/>
              <a:t>4</a:t>
            </a:fld>
            <a:endParaRPr lang="en-US"/>
          </a:p>
        </p:txBody>
      </p:sp>
      <p:sp>
        <p:nvSpPr>
          <p:cNvPr id="30" name="TextBox 29"/>
          <p:cNvSpPr txBox="1"/>
          <p:nvPr/>
        </p:nvSpPr>
        <p:spPr>
          <a:xfrm>
            <a:off x="57956" y="450628"/>
            <a:ext cx="9086045" cy="6186309"/>
          </a:xfrm>
          <a:prstGeom prst="rect">
            <a:avLst/>
          </a:prstGeom>
          <a:solidFill>
            <a:srgbClr val="FFFFCC"/>
          </a:solidFill>
        </p:spPr>
        <p:txBody>
          <a:bodyPr wrap="square" rtlCol="0">
            <a:spAutoFit/>
          </a:bodyPr>
          <a:lstStyle/>
          <a:p>
            <a:r>
              <a:rPr lang="en-US" sz="2200" b="1" dirty="0">
                <a:solidFill>
                  <a:srgbClr val="7030A0"/>
                </a:solidFill>
              </a:rPr>
              <a:t>Bridging the special separation of service producers and consumers </a:t>
            </a:r>
          </a:p>
          <a:p>
            <a:r>
              <a:rPr lang="en-US" sz="2200" b="1" dirty="0">
                <a:solidFill>
                  <a:srgbClr val="7030A0"/>
                </a:solidFill>
              </a:rPr>
              <a:t>(4 categories), cont.</a:t>
            </a:r>
          </a:p>
          <a:p>
            <a:endParaRPr lang="en-US" sz="1000" b="1" dirty="0">
              <a:solidFill>
                <a:srgbClr val="7030A0"/>
              </a:solidFill>
            </a:endParaRPr>
          </a:p>
          <a:p>
            <a:r>
              <a:rPr lang="en-US" sz="2200" b="1" u="sng" dirty="0">
                <a:solidFill>
                  <a:srgbClr val="0000FF"/>
                </a:solidFill>
              </a:rPr>
              <a:t>Two borderline cases</a:t>
            </a:r>
            <a:r>
              <a:rPr lang="en-US" sz="2200" dirty="0">
                <a:solidFill>
                  <a:srgbClr val="0000FF"/>
                </a:solidFill>
              </a:rPr>
              <a:t> (not include in distribution models that follow)</a:t>
            </a:r>
            <a:endParaRPr lang="en-US" sz="2200" b="1" u="sng" dirty="0">
              <a:solidFill>
                <a:srgbClr val="0000FF"/>
              </a:solidFill>
            </a:endParaRPr>
          </a:p>
          <a:p>
            <a:endParaRPr lang="en-US" sz="800" b="1" dirty="0">
              <a:solidFill>
                <a:srgbClr val="7030A0"/>
              </a:solidFill>
            </a:endParaRPr>
          </a:p>
          <a:p>
            <a:pPr marL="342900" indent="-342900">
              <a:buFont typeface="Wingdings" panose="05000000000000000000" pitchFamily="2" charset="2"/>
              <a:buChar char="v"/>
            </a:pPr>
            <a:r>
              <a:rPr lang="en-US" sz="2200" b="1" dirty="0">
                <a:solidFill>
                  <a:srgbClr val="0000FF"/>
                </a:solidFill>
              </a:rPr>
              <a:t>Public utilities </a:t>
            </a:r>
            <a:r>
              <a:rPr lang="en-US" sz="2200" dirty="0"/>
              <a:t>(such as electricity, water supply, etc.)</a:t>
            </a:r>
          </a:p>
          <a:p>
            <a:pPr marL="800100" lvl="1" indent="-342900">
              <a:buFont typeface="Wingdings" panose="05000000000000000000" pitchFamily="2" charset="2"/>
              <a:buChar char="ü"/>
            </a:pPr>
            <a:r>
              <a:rPr lang="en-US" sz="2000" b="1" dirty="0">
                <a:solidFill>
                  <a:srgbClr val="C00000"/>
                </a:solidFill>
              </a:rPr>
              <a:t>Water</a:t>
            </a:r>
            <a:r>
              <a:rPr lang="en-US" sz="2000" dirty="0"/>
              <a:t> is material enough to be storable and transportable (via water pipeline) and could be viewed as good</a:t>
            </a:r>
          </a:p>
          <a:p>
            <a:pPr marL="800100" lvl="1" indent="-342900">
              <a:buFont typeface="Wingdings" panose="05000000000000000000" pitchFamily="2" charset="2"/>
              <a:buChar char="ü"/>
            </a:pPr>
            <a:r>
              <a:rPr lang="en-US" sz="2000" b="1" dirty="0">
                <a:solidFill>
                  <a:srgbClr val="C00000"/>
                </a:solidFill>
              </a:rPr>
              <a:t>Electricity</a:t>
            </a:r>
            <a:r>
              <a:rPr lang="en-US" sz="2000" dirty="0"/>
              <a:t> is arguably immaterial and non-storable, but could be transportable via electricity cable</a:t>
            </a:r>
          </a:p>
          <a:p>
            <a:pPr marL="800100" lvl="1" indent="-342900">
              <a:buFont typeface="Wingdings" panose="05000000000000000000" pitchFamily="2" charset="2"/>
              <a:buChar char="ü"/>
            </a:pPr>
            <a:r>
              <a:rPr lang="en-US" sz="2000" dirty="0"/>
              <a:t>In general </a:t>
            </a:r>
            <a:r>
              <a:rPr lang="en-US" sz="2000" b="1" dirty="0">
                <a:solidFill>
                  <a:srgbClr val="C00000"/>
                </a:solidFill>
              </a:rPr>
              <a:t>transportable costs are high</a:t>
            </a:r>
            <a:r>
              <a:rPr lang="en-US" sz="2000" dirty="0"/>
              <a:t> in relation to production costs (normally distribution systems are tailor-made in each case)</a:t>
            </a:r>
          </a:p>
          <a:p>
            <a:pPr lvl="1"/>
            <a:endParaRPr lang="en-US" sz="800" dirty="0"/>
          </a:p>
          <a:p>
            <a:pPr marL="342900" indent="-342900">
              <a:buFont typeface="Wingdings" panose="05000000000000000000" pitchFamily="2" charset="2"/>
              <a:buChar char="v"/>
            </a:pPr>
            <a:r>
              <a:rPr lang="en-US" sz="2200" b="1" dirty="0">
                <a:solidFill>
                  <a:srgbClr val="0000FF"/>
                </a:solidFill>
              </a:rPr>
              <a:t>Information and communication</a:t>
            </a:r>
          </a:p>
          <a:p>
            <a:pPr marL="800100" lvl="1" indent="-342900">
              <a:buFont typeface="Wingdings" panose="05000000000000000000" pitchFamily="2" charset="2"/>
              <a:buChar char="ü"/>
            </a:pPr>
            <a:r>
              <a:rPr lang="en-US" sz="2000" dirty="0"/>
              <a:t>In case where </a:t>
            </a:r>
            <a:r>
              <a:rPr lang="en-US" sz="2000" b="1" dirty="0">
                <a:solidFill>
                  <a:srgbClr val="C00000"/>
                </a:solidFill>
              </a:rPr>
              <a:t>information</a:t>
            </a:r>
            <a:r>
              <a:rPr lang="en-US" sz="2000" dirty="0"/>
              <a:t> can be stored on tape or disc, printed on paper or written in a letter, it becomes </a:t>
            </a:r>
            <a:r>
              <a:rPr lang="en-US" sz="2000" b="1" dirty="0">
                <a:solidFill>
                  <a:srgbClr val="C00000"/>
                </a:solidFill>
              </a:rPr>
              <a:t>transportable good</a:t>
            </a:r>
            <a:r>
              <a:rPr lang="en-US" sz="2000" dirty="0"/>
              <a:t>. Such goods can give rise to service, e.g. when a reel of film is enjoyed as a movie in a cinema) </a:t>
            </a:r>
          </a:p>
          <a:p>
            <a:pPr marL="800100" lvl="1" indent="-342900">
              <a:buFont typeface="Wingdings" panose="05000000000000000000" pitchFamily="2" charset="2"/>
              <a:buChar char="ü"/>
            </a:pPr>
            <a:r>
              <a:rPr lang="en-US" sz="2000" b="1" dirty="0">
                <a:solidFill>
                  <a:srgbClr val="C00000"/>
                </a:solidFill>
              </a:rPr>
              <a:t>Communication</a:t>
            </a:r>
            <a:r>
              <a:rPr lang="en-US" sz="2000" dirty="0"/>
              <a:t> means the </a:t>
            </a:r>
            <a:r>
              <a:rPr lang="en-US" sz="2000" b="1" dirty="0">
                <a:solidFill>
                  <a:srgbClr val="C00000"/>
                </a:solidFill>
              </a:rPr>
              <a:t>transportation of information </a:t>
            </a:r>
            <a:r>
              <a:rPr lang="en-US" sz="2000" dirty="0"/>
              <a:t>(e.g. by telephone wire or by wireless distribution). A telephone conversation does not require a meeting, but simultaneity in time is necessary for the production and consumption of information (distinct from email)</a:t>
            </a:r>
          </a:p>
        </p:txBody>
      </p:sp>
    </p:spTree>
    <p:extLst>
      <p:ext uri="{BB962C8B-B14F-4D97-AF65-F5344CB8AC3E}">
        <p14:creationId xmlns:p14="http://schemas.microsoft.com/office/powerpoint/2010/main" val="2959894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0">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0">
                                            <p:txEl>
                                              <p:pRg st="10" end="1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0">
                                            <p:txEl>
                                              <p:pRg st="11" end="1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0">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485" y="4663615"/>
            <a:ext cx="4159162" cy="426925"/>
          </a:xfrm>
        </p:spPr>
        <p:txBody>
          <a:bodyPr>
            <a:normAutofit/>
          </a:bodyPr>
          <a:lstStyle/>
          <a:p>
            <a:r>
              <a:rPr lang="en-US" sz="1800" dirty="0"/>
              <a:t>Figure 4.1 in </a:t>
            </a:r>
            <a:r>
              <a:rPr lang="en-US" sz="1800" dirty="0" err="1"/>
              <a:t>Jansson</a:t>
            </a:r>
            <a:r>
              <a:rPr lang="en-US" sz="1800" dirty="0"/>
              <a:t> (2013), P.56</a:t>
            </a:r>
          </a:p>
        </p:txBody>
      </p:sp>
      <p:sp>
        <p:nvSpPr>
          <p:cNvPr id="3" name="Slide Number Placeholder 2"/>
          <p:cNvSpPr>
            <a:spLocks noGrp="1"/>
          </p:cNvSpPr>
          <p:nvPr>
            <p:ph type="sldNum" sz="quarter" idx="12"/>
          </p:nvPr>
        </p:nvSpPr>
        <p:spPr/>
        <p:txBody>
          <a:bodyPr/>
          <a:lstStyle/>
          <a:p>
            <a:fld id="{B91E65D5-FE66-C14A-8B79-70CF72E52575}" type="slidenum">
              <a:rPr lang="en-US" smtClean="0"/>
              <a:t>5</a:t>
            </a:fld>
            <a:endParaRPr lang="en-US"/>
          </a:p>
        </p:txBody>
      </p:sp>
      <p:pic>
        <p:nvPicPr>
          <p:cNvPr id="34" name="Content Placeholder 3">
            <a:extLst>
              <a:ext uri="{FF2B5EF4-FFF2-40B4-BE49-F238E27FC236}">
                <a16:creationId xmlns:a16="http://schemas.microsoft.com/office/drawing/2014/main" id="{48B1EF64-DF7A-471C-9CD2-BEAC41A2504F}"/>
              </a:ext>
            </a:extLst>
          </p:cNvPr>
          <p:cNvPicPr>
            <a:picLocks noGrp="1" noChangeAspect="1"/>
          </p:cNvPicPr>
          <p:nvPr>
            <p:ph idx="1"/>
          </p:nvPr>
        </p:nvPicPr>
        <p:blipFill rotWithShape="1">
          <a:blip r:embed="rId2"/>
          <a:srcRect l="35446" t="43022" r="39325" b="26565"/>
          <a:stretch/>
        </p:blipFill>
        <p:spPr>
          <a:xfrm>
            <a:off x="72537" y="1036328"/>
            <a:ext cx="4826886" cy="3636695"/>
          </a:xfrm>
          <a:prstGeom prst="rect">
            <a:avLst/>
          </a:prstGeom>
        </p:spPr>
      </p:pic>
      <p:sp>
        <p:nvSpPr>
          <p:cNvPr id="35" name="Rectangle 34"/>
          <p:cNvSpPr/>
          <p:nvPr/>
        </p:nvSpPr>
        <p:spPr>
          <a:xfrm>
            <a:off x="252485" y="264868"/>
            <a:ext cx="4332394" cy="707886"/>
          </a:xfrm>
          <a:prstGeom prst="rect">
            <a:avLst/>
          </a:prstGeom>
        </p:spPr>
        <p:txBody>
          <a:bodyPr wrap="square">
            <a:spAutoFit/>
          </a:bodyPr>
          <a:lstStyle/>
          <a:p>
            <a:r>
              <a:rPr lang="en-US" sz="2000" b="1" dirty="0">
                <a:solidFill>
                  <a:srgbClr val="0000FF"/>
                </a:solidFill>
              </a:rPr>
              <a:t>Freight rate structure with respect to distance of US trucking firm</a:t>
            </a:r>
            <a:endParaRPr lang="th-TH" sz="2000" b="1" dirty="0">
              <a:solidFill>
                <a:srgbClr val="0000FF"/>
              </a:solidFill>
            </a:endParaRPr>
          </a:p>
        </p:txBody>
      </p:sp>
      <p:sp>
        <p:nvSpPr>
          <p:cNvPr id="36" name="TextBox 35"/>
          <p:cNvSpPr txBox="1"/>
          <p:nvPr/>
        </p:nvSpPr>
        <p:spPr>
          <a:xfrm>
            <a:off x="4507606" y="297664"/>
            <a:ext cx="4539802" cy="6186309"/>
          </a:xfrm>
          <a:prstGeom prst="rect">
            <a:avLst/>
          </a:prstGeom>
          <a:solidFill>
            <a:schemeClr val="accent6">
              <a:lumMod val="20000"/>
              <a:lumOff val="80000"/>
            </a:schemeClr>
          </a:solidFill>
        </p:spPr>
        <p:txBody>
          <a:bodyPr wrap="square" rtlCol="0">
            <a:spAutoFit/>
          </a:bodyPr>
          <a:lstStyle/>
          <a:p>
            <a:pPr marL="285750" indent="-285750">
              <a:buFont typeface="Wingdings" panose="05000000000000000000" pitchFamily="2" charset="2"/>
              <a:buChar char="v"/>
            </a:pPr>
            <a:r>
              <a:rPr lang="en-US" dirty="0"/>
              <a:t>Normally assume </a:t>
            </a:r>
            <a:r>
              <a:rPr lang="en-US" b="1" dirty="0">
                <a:solidFill>
                  <a:srgbClr val="0000FF"/>
                </a:solidFill>
              </a:rPr>
              <a:t>linear relationship </a:t>
            </a:r>
            <a:r>
              <a:rPr lang="en-US" dirty="0"/>
              <a:t>between “</a:t>
            </a:r>
            <a:r>
              <a:rPr lang="en-US" b="1" dirty="0">
                <a:solidFill>
                  <a:srgbClr val="0000FF"/>
                </a:solidFill>
              </a:rPr>
              <a:t>transport costs</a:t>
            </a:r>
            <a:r>
              <a:rPr lang="en-US" dirty="0"/>
              <a:t>” and “</a:t>
            </a:r>
            <a:r>
              <a:rPr lang="en-US" b="1" dirty="0">
                <a:solidFill>
                  <a:srgbClr val="0000FF"/>
                </a:solidFill>
              </a:rPr>
              <a:t>distance</a:t>
            </a:r>
            <a:r>
              <a:rPr lang="en-US" dirty="0"/>
              <a:t>”</a:t>
            </a:r>
          </a:p>
          <a:p>
            <a:pPr marL="285750" indent="-285750">
              <a:buFont typeface="Wingdings" panose="05000000000000000000" pitchFamily="2" charset="2"/>
              <a:buChar char="v"/>
            </a:pPr>
            <a:endParaRPr lang="en-US" dirty="0"/>
          </a:p>
          <a:p>
            <a:pPr marL="285750" indent="-285750">
              <a:buFont typeface="Wingdings" panose="05000000000000000000" pitchFamily="2" charset="2"/>
              <a:buChar char="v"/>
            </a:pPr>
            <a:r>
              <a:rPr lang="en-US" dirty="0"/>
              <a:t>However, for almost all modes of goods transport (and in particular shipping), </a:t>
            </a:r>
            <a:r>
              <a:rPr lang="en-US" b="1" dirty="0">
                <a:solidFill>
                  <a:srgbClr val="0000FF"/>
                </a:solidFill>
              </a:rPr>
              <a:t>the transport cost per ton-mile of a particular commodity tapers off markedly as the transport distance increases</a:t>
            </a:r>
          </a:p>
          <a:p>
            <a:pPr marL="285750" indent="-285750">
              <a:buFont typeface="Wingdings" panose="05000000000000000000" pitchFamily="2" charset="2"/>
              <a:buChar char="v"/>
            </a:pPr>
            <a:endParaRPr lang="en-US" dirty="0"/>
          </a:p>
          <a:p>
            <a:pPr marL="285750" indent="-285750">
              <a:buFont typeface="Wingdings" panose="05000000000000000000" pitchFamily="2" charset="2"/>
              <a:buChar char="v"/>
            </a:pPr>
            <a:r>
              <a:rPr lang="en-US" dirty="0"/>
              <a:t>In the figure, the bunch of </a:t>
            </a:r>
            <a:r>
              <a:rPr lang="en-US" b="1" dirty="0">
                <a:solidFill>
                  <a:srgbClr val="0000FF"/>
                </a:solidFill>
              </a:rPr>
              <a:t>freight curves </a:t>
            </a:r>
            <a:r>
              <a:rPr lang="en-US" dirty="0"/>
              <a:t>represent different articles (different bulkiness, fragility an so o) involve different transport costs, but </a:t>
            </a:r>
            <a:r>
              <a:rPr lang="en-US" b="1" dirty="0">
                <a:solidFill>
                  <a:srgbClr val="0000FF"/>
                </a:solidFill>
              </a:rPr>
              <a:t>seems to be similarly related to transport distance</a:t>
            </a:r>
          </a:p>
          <a:p>
            <a:pPr marL="285750" indent="-285750">
              <a:buFont typeface="Wingdings" panose="05000000000000000000" pitchFamily="2" charset="2"/>
              <a:buChar char="v"/>
            </a:pPr>
            <a:endParaRPr lang="en-US" dirty="0"/>
          </a:p>
          <a:p>
            <a:pPr marL="285750" indent="-285750">
              <a:buFont typeface="Wingdings" panose="05000000000000000000" pitchFamily="2" charset="2"/>
              <a:buChar char="v"/>
            </a:pPr>
            <a:r>
              <a:rPr lang="en-US" dirty="0"/>
              <a:t>Note: Normally</a:t>
            </a:r>
          </a:p>
          <a:p>
            <a:pPr marL="742950" lvl="1" indent="-285750">
              <a:buFont typeface="Wingdings" panose="05000000000000000000" pitchFamily="2" charset="2"/>
              <a:buChar char="ü"/>
            </a:pPr>
            <a:r>
              <a:rPr lang="en-US" b="1" dirty="0">
                <a:solidFill>
                  <a:srgbClr val="0000FF"/>
                </a:solidFill>
              </a:rPr>
              <a:t>the handling cost </a:t>
            </a:r>
            <a:r>
              <a:rPr lang="en-US" dirty="0"/>
              <a:t>(loading and unloading) </a:t>
            </a:r>
            <a:r>
              <a:rPr lang="en-US" b="1" dirty="0">
                <a:solidFill>
                  <a:srgbClr val="0000FF"/>
                </a:solidFill>
              </a:rPr>
              <a:t>is relatively high for bigger vehicles</a:t>
            </a:r>
          </a:p>
          <a:p>
            <a:pPr marL="742950" lvl="1" indent="-285750">
              <a:buFont typeface="Wingdings" panose="05000000000000000000" pitchFamily="2" charset="2"/>
              <a:buChar char="ü"/>
            </a:pPr>
            <a:r>
              <a:rPr lang="en-US" b="1" dirty="0">
                <a:solidFill>
                  <a:srgbClr val="0000FF"/>
                </a:solidFill>
              </a:rPr>
              <a:t>long-distance transport vehicles should be much bigger than short-distance transport vehicles</a:t>
            </a:r>
            <a:endParaRPr lang="th-TH" b="1" dirty="0">
              <a:solidFill>
                <a:srgbClr val="0000FF"/>
              </a:solidFill>
            </a:endParaRPr>
          </a:p>
        </p:txBody>
      </p:sp>
    </p:spTree>
    <p:extLst>
      <p:ext uri="{BB962C8B-B14F-4D97-AF65-F5344CB8AC3E}">
        <p14:creationId xmlns:p14="http://schemas.microsoft.com/office/powerpoint/2010/main" val="80898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6">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586" y="6325450"/>
            <a:ext cx="2968727" cy="426925"/>
          </a:xfrm>
        </p:spPr>
        <p:txBody>
          <a:bodyPr>
            <a:normAutofit/>
          </a:bodyPr>
          <a:lstStyle/>
          <a:p>
            <a:r>
              <a:rPr lang="en-US" sz="1400" dirty="0"/>
              <a:t>Figure 4.2 (b) in </a:t>
            </a:r>
            <a:r>
              <a:rPr lang="en-US" sz="1400" dirty="0" err="1"/>
              <a:t>Jansson</a:t>
            </a:r>
            <a:r>
              <a:rPr lang="en-US" sz="1400" dirty="0"/>
              <a:t> (2013), P.56</a:t>
            </a:r>
          </a:p>
        </p:txBody>
      </p:sp>
      <p:sp>
        <p:nvSpPr>
          <p:cNvPr id="3" name="Slide Number Placeholder 2"/>
          <p:cNvSpPr>
            <a:spLocks noGrp="1"/>
          </p:cNvSpPr>
          <p:nvPr>
            <p:ph type="sldNum" sz="quarter" idx="12"/>
          </p:nvPr>
        </p:nvSpPr>
        <p:spPr/>
        <p:txBody>
          <a:bodyPr/>
          <a:lstStyle/>
          <a:p>
            <a:fld id="{B91E65D5-FE66-C14A-8B79-70CF72E52575}" type="slidenum">
              <a:rPr lang="en-US" smtClean="0"/>
              <a:t>6</a:t>
            </a:fld>
            <a:endParaRPr lang="en-US"/>
          </a:p>
        </p:txBody>
      </p:sp>
      <p:sp>
        <p:nvSpPr>
          <p:cNvPr id="33" name="TextBox 32"/>
          <p:cNvSpPr txBox="1"/>
          <p:nvPr/>
        </p:nvSpPr>
        <p:spPr>
          <a:xfrm>
            <a:off x="6481532" y="94333"/>
            <a:ext cx="2662468" cy="923330"/>
          </a:xfrm>
          <a:prstGeom prst="rect">
            <a:avLst/>
          </a:prstGeom>
          <a:noFill/>
        </p:spPr>
        <p:txBody>
          <a:bodyPr wrap="square" rtlCol="0">
            <a:spAutoFit/>
          </a:bodyPr>
          <a:lstStyle/>
          <a:p>
            <a:r>
              <a:rPr lang="en-US" i="1" dirty="0"/>
              <a:t>FC</a:t>
            </a:r>
            <a:r>
              <a:rPr lang="en-US" dirty="0"/>
              <a:t> = Freight cost per ton</a:t>
            </a:r>
          </a:p>
          <a:p>
            <a:r>
              <a:rPr lang="en-US" i="1" dirty="0"/>
              <a:t>S</a:t>
            </a:r>
            <a:r>
              <a:rPr lang="en-US" dirty="0"/>
              <a:t>   = ship size</a:t>
            </a:r>
          </a:p>
          <a:p>
            <a:r>
              <a:rPr lang="en-US" i="1" dirty="0"/>
              <a:t>D</a:t>
            </a:r>
            <a:r>
              <a:rPr lang="en-US" dirty="0"/>
              <a:t>   = transport distance</a:t>
            </a:r>
          </a:p>
        </p:txBody>
      </p:sp>
      <p:sp>
        <p:nvSpPr>
          <p:cNvPr id="34" name="TextBox 33"/>
          <p:cNvSpPr txBox="1"/>
          <p:nvPr/>
        </p:nvSpPr>
        <p:spPr>
          <a:xfrm>
            <a:off x="4289680" y="139509"/>
            <a:ext cx="2072484" cy="369332"/>
          </a:xfrm>
          <a:prstGeom prst="rect">
            <a:avLst/>
          </a:prstGeom>
          <a:solidFill>
            <a:schemeClr val="accent4">
              <a:lumMod val="20000"/>
              <a:lumOff val="80000"/>
            </a:schemeClr>
          </a:solidFill>
        </p:spPr>
        <p:txBody>
          <a:bodyPr wrap="square" rtlCol="0">
            <a:spAutoFit/>
          </a:bodyPr>
          <a:lstStyle/>
          <a:p>
            <a:r>
              <a:rPr lang="en-US" i="1" dirty="0"/>
              <a:t>FC = f</a:t>
            </a:r>
            <a:r>
              <a:rPr lang="en-US" i="1" baseline="-25000" dirty="0"/>
              <a:t>1</a:t>
            </a:r>
            <a:r>
              <a:rPr lang="en-US" i="1" dirty="0"/>
              <a:t>(S) + f</a:t>
            </a:r>
            <a:r>
              <a:rPr lang="en-US" i="1" baseline="-25000" dirty="0"/>
              <a:t>2</a:t>
            </a:r>
            <a:r>
              <a:rPr lang="en-US" i="1" dirty="0"/>
              <a:t>(S)*D</a:t>
            </a:r>
          </a:p>
        </p:txBody>
      </p:sp>
      <p:sp>
        <p:nvSpPr>
          <p:cNvPr id="35" name="TextBox 34"/>
          <p:cNvSpPr txBox="1"/>
          <p:nvPr/>
        </p:nvSpPr>
        <p:spPr>
          <a:xfrm>
            <a:off x="4289681" y="1998918"/>
            <a:ext cx="3585752" cy="369332"/>
          </a:xfrm>
          <a:prstGeom prst="rect">
            <a:avLst/>
          </a:prstGeom>
          <a:solidFill>
            <a:schemeClr val="accent6">
              <a:lumMod val="20000"/>
              <a:lumOff val="80000"/>
            </a:schemeClr>
          </a:solidFill>
        </p:spPr>
        <p:txBody>
          <a:bodyPr wrap="square" rtlCol="0">
            <a:spAutoFit/>
          </a:bodyPr>
          <a:lstStyle/>
          <a:p>
            <a:r>
              <a:rPr lang="en-US" i="1" dirty="0"/>
              <a:t>f</a:t>
            </a:r>
            <a:r>
              <a:rPr lang="en-US" i="1" baseline="-25000" dirty="0"/>
              <a:t>1</a:t>
            </a:r>
            <a:r>
              <a:rPr lang="en-US" i="1" dirty="0"/>
              <a:t>(s)</a:t>
            </a:r>
            <a:r>
              <a:rPr lang="en-US" dirty="0"/>
              <a:t> shows handling cost per ton </a:t>
            </a:r>
          </a:p>
        </p:txBody>
      </p:sp>
      <p:sp>
        <p:nvSpPr>
          <p:cNvPr id="36" name="TextBox 35"/>
          <p:cNvSpPr txBox="1"/>
          <p:nvPr/>
        </p:nvSpPr>
        <p:spPr>
          <a:xfrm>
            <a:off x="4289680" y="2536344"/>
            <a:ext cx="3585753" cy="369332"/>
          </a:xfrm>
          <a:prstGeom prst="rect">
            <a:avLst/>
          </a:prstGeom>
          <a:solidFill>
            <a:schemeClr val="accent6">
              <a:lumMod val="20000"/>
              <a:lumOff val="80000"/>
            </a:schemeClr>
          </a:solidFill>
        </p:spPr>
        <p:txBody>
          <a:bodyPr wrap="square" rtlCol="0">
            <a:spAutoFit/>
          </a:bodyPr>
          <a:lstStyle/>
          <a:p>
            <a:r>
              <a:rPr lang="en-US" i="1" dirty="0"/>
              <a:t>f</a:t>
            </a:r>
            <a:r>
              <a:rPr lang="en-US" i="1" baseline="-25000" dirty="0"/>
              <a:t>2</a:t>
            </a:r>
            <a:r>
              <a:rPr lang="en-US" i="1" dirty="0"/>
              <a:t>(s)</a:t>
            </a:r>
            <a:r>
              <a:rPr lang="en-US" dirty="0"/>
              <a:t> shows hauling cost per ton-mile</a:t>
            </a:r>
          </a:p>
        </p:txBody>
      </p:sp>
      <p:sp>
        <p:nvSpPr>
          <p:cNvPr id="37" name="TextBox 36"/>
          <p:cNvSpPr txBox="1"/>
          <p:nvPr/>
        </p:nvSpPr>
        <p:spPr>
          <a:xfrm>
            <a:off x="8006068" y="1998918"/>
            <a:ext cx="1018563" cy="369332"/>
          </a:xfrm>
          <a:prstGeom prst="rect">
            <a:avLst/>
          </a:prstGeom>
          <a:solidFill>
            <a:schemeClr val="accent6">
              <a:lumMod val="20000"/>
              <a:lumOff val="80000"/>
            </a:schemeClr>
          </a:solidFill>
        </p:spPr>
        <p:txBody>
          <a:bodyPr wrap="square" rtlCol="0">
            <a:spAutoFit/>
          </a:bodyPr>
          <a:lstStyle/>
          <a:p>
            <a:r>
              <a:rPr lang="en-US" i="1" dirty="0"/>
              <a:t>intercept</a:t>
            </a:r>
            <a:endParaRPr lang="en-US" dirty="0"/>
          </a:p>
        </p:txBody>
      </p:sp>
      <p:sp>
        <p:nvSpPr>
          <p:cNvPr id="38" name="TextBox 37"/>
          <p:cNvSpPr txBox="1"/>
          <p:nvPr/>
        </p:nvSpPr>
        <p:spPr>
          <a:xfrm>
            <a:off x="8001767" y="2529388"/>
            <a:ext cx="1018563" cy="369332"/>
          </a:xfrm>
          <a:prstGeom prst="rect">
            <a:avLst/>
          </a:prstGeom>
          <a:solidFill>
            <a:schemeClr val="accent6">
              <a:lumMod val="20000"/>
              <a:lumOff val="80000"/>
            </a:schemeClr>
          </a:solidFill>
        </p:spPr>
        <p:txBody>
          <a:bodyPr wrap="square" rtlCol="0">
            <a:spAutoFit/>
          </a:bodyPr>
          <a:lstStyle/>
          <a:p>
            <a:r>
              <a:rPr lang="en-US" i="1" dirty="0"/>
              <a:t>slope</a:t>
            </a:r>
            <a:endParaRPr lang="en-US" dirty="0"/>
          </a:p>
        </p:txBody>
      </p:sp>
      <p:sp>
        <p:nvSpPr>
          <p:cNvPr id="41" name="TextBox 40"/>
          <p:cNvSpPr txBox="1"/>
          <p:nvPr/>
        </p:nvSpPr>
        <p:spPr>
          <a:xfrm>
            <a:off x="4285376" y="3117327"/>
            <a:ext cx="4734954" cy="3662541"/>
          </a:xfrm>
          <a:prstGeom prst="rect">
            <a:avLst/>
          </a:prstGeom>
          <a:solidFill>
            <a:schemeClr val="accent6">
              <a:lumMod val="20000"/>
              <a:lumOff val="80000"/>
            </a:schemeClr>
          </a:solidFill>
        </p:spPr>
        <p:txBody>
          <a:bodyPr wrap="square" rtlCol="0">
            <a:spAutoFit/>
          </a:bodyPr>
          <a:lstStyle/>
          <a:p>
            <a:pPr marL="285750" indent="-285750">
              <a:buFont typeface="Wingdings" panose="05000000000000000000" pitchFamily="2" charset="2"/>
              <a:buChar char="v"/>
            </a:pPr>
            <a:r>
              <a:rPr lang="en-US" b="1" i="1" dirty="0">
                <a:solidFill>
                  <a:srgbClr val="C00000"/>
                </a:solidFill>
              </a:rPr>
              <a:t>f</a:t>
            </a:r>
            <a:r>
              <a:rPr lang="en-US" b="1" i="1" baseline="-25000" dirty="0">
                <a:solidFill>
                  <a:srgbClr val="C00000"/>
                </a:solidFill>
              </a:rPr>
              <a:t>1</a:t>
            </a:r>
            <a:r>
              <a:rPr lang="en-US" b="1" i="1" dirty="0">
                <a:solidFill>
                  <a:srgbClr val="C00000"/>
                </a:solidFill>
              </a:rPr>
              <a:t>(s)</a:t>
            </a:r>
            <a:r>
              <a:rPr lang="en-US" b="1" dirty="0">
                <a:solidFill>
                  <a:srgbClr val="C00000"/>
                </a:solidFill>
              </a:rPr>
              <a:t> is normally an increasing function of “S”</a:t>
            </a:r>
          </a:p>
          <a:p>
            <a:r>
              <a:rPr lang="en-US" dirty="0"/>
              <a:t>     (diseconomies of ship size in the cargo  </a:t>
            </a:r>
          </a:p>
          <a:p>
            <a:r>
              <a:rPr lang="en-US" dirty="0"/>
              <a:t>     handling because the loading/unloading   </a:t>
            </a:r>
          </a:p>
          <a:p>
            <a:r>
              <a:rPr lang="en-US" dirty="0"/>
              <a:t>     capacity can generally not be increased at the    </a:t>
            </a:r>
          </a:p>
          <a:p>
            <a:r>
              <a:rPr lang="en-US" dirty="0"/>
              <a:t>     same rate, as the </a:t>
            </a:r>
            <a:r>
              <a:rPr lang="en-US" dirty="0" err="1"/>
              <a:t>laytime</a:t>
            </a:r>
            <a:r>
              <a:rPr lang="en-US" dirty="0"/>
              <a:t> cost is increasing </a:t>
            </a:r>
          </a:p>
          <a:p>
            <a:r>
              <a:rPr lang="en-US" dirty="0"/>
              <a:t>     with ship size)</a:t>
            </a:r>
          </a:p>
          <a:p>
            <a:endParaRPr lang="en-US" sz="800" dirty="0"/>
          </a:p>
          <a:p>
            <a:pPr marL="285750" indent="-285750">
              <a:buFont typeface="Wingdings" panose="05000000000000000000" pitchFamily="2" charset="2"/>
              <a:buChar char="v"/>
            </a:pPr>
            <a:r>
              <a:rPr lang="en-US" b="1" i="1" dirty="0">
                <a:solidFill>
                  <a:srgbClr val="C00000"/>
                </a:solidFill>
              </a:rPr>
              <a:t>f</a:t>
            </a:r>
            <a:r>
              <a:rPr lang="en-US" b="1" i="1" baseline="-25000" dirty="0">
                <a:solidFill>
                  <a:srgbClr val="C00000"/>
                </a:solidFill>
              </a:rPr>
              <a:t>2</a:t>
            </a:r>
            <a:r>
              <a:rPr lang="en-US" b="1" i="1" dirty="0">
                <a:solidFill>
                  <a:srgbClr val="C00000"/>
                </a:solidFill>
              </a:rPr>
              <a:t>(s)</a:t>
            </a:r>
            <a:r>
              <a:rPr lang="en-US" b="1" dirty="0">
                <a:solidFill>
                  <a:srgbClr val="C00000"/>
                </a:solidFill>
              </a:rPr>
              <a:t> is normally a decreasing function of “S”</a:t>
            </a:r>
          </a:p>
          <a:p>
            <a:r>
              <a:rPr lang="en-US" dirty="0"/>
              <a:t>     (economies of ship size in transport)</a:t>
            </a:r>
          </a:p>
          <a:p>
            <a:endParaRPr lang="en-US" sz="800" dirty="0"/>
          </a:p>
          <a:p>
            <a:pPr marL="285750" indent="-285750">
              <a:buFont typeface="Wingdings" panose="05000000000000000000" pitchFamily="2" charset="2"/>
              <a:buChar char="v"/>
            </a:pPr>
            <a:r>
              <a:rPr lang="en-US" b="1" dirty="0">
                <a:solidFill>
                  <a:srgbClr val="0000FF"/>
                </a:solidFill>
              </a:rPr>
              <a:t>That means the longer the transport distance is the bigger the optimal ship will be because </a:t>
            </a:r>
            <a:r>
              <a:rPr lang="en-US" b="1" i="1" dirty="0">
                <a:solidFill>
                  <a:srgbClr val="0000FF"/>
                </a:solidFill>
              </a:rPr>
              <a:t>f</a:t>
            </a:r>
            <a:r>
              <a:rPr lang="en-US" b="1" i="1" baseline="-25000" dirty="0">
                <a:solidFill>
                  <a:srgbClr val="0000FF"/>
                </a:solidFill>
              </a:rPr>
              <a:t>2</a:t>
            </a:r>
            <a:r>
              <a:rPr lang="en-US" b="1" i="1" dirty="0">
                <a:solidFill>
                  <a:srgbClr val="0000FF"/>
                </a:solidFill>
              </a:rPr>
              <a:t>(S)*D </a:t>
            </a:r>
            <a:r>
              <a:rPr lang="en-US" b="1" dirty="0">
                <a:solidFill>
                  <a:srgbClr val="0000FF"/>
                </a:solidFill>
              </a:rPr>
              <a:t>will carry more and more weight</a:t>
            </a:r>
          </a:p>
        </p:txBody>
      </p:sp>
      <p:sp>
        <p:nvSpPr>
          <p:cNvPr id="42" name="Title 1"/>
          <p:cNvSpPr txBox="1">
            <a:spLocks/>
          </p:cNvSpPr>
          <p:nvPr/>
        </p:nvSpPr>
        <p:spPr>
          <a:xfrm>
            <a:off x="318968" y="3088348"/>
            <a:ext cx="3409325"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Figure 4.2 (a) in </a:t>
            </a:r>
            <a:r>
              <a:rPr lang="en-US" sz="1400" dirty="0" err="1"/>
              <a:t>Jansson</a:t>
            </a:r>
            <a:r>
              <a:rPr lang="en-US" sz="1400" dirty="0"/>
              <a:t> (2013), P.56</a:t>
            </a:r>
          </a:p>
        </p:txBody>
      </p:sp>
      <p:sp>
        <p:nvSpPr>
          <p:cNvPr id="43" name="TextBox 42"/>
          <p:cNvSpPr txBox="1"/>
          <p:nvPr/>
        </p:nvSpPr>
        <p:spPr>
          <a:xfrm>
            <a:off x="4289679" y="962316"/>
            <a:ext cx="4730651" cy="923330"/>
          </a:xfrm>
          <a:prstGeom prst="rect">
            <a:avLst/>
          </a:prstGeom>
          <a:solidFill>
            <a:schemeClr val="accent4">
              <a:lumMod val="20000"/>
              <a:lumOff val="80000"/>
            </a:schemeClr>
          </a:solidFill>
        </p:spPr>
        <p:txBody>
          <a:bodyPr wrap="square" rtlCol="0">
            <a:spAutoFit/>
          </a:bodyPr>
          <a:lstStyle/>
          <a:p>
            <a:r>
              <a:rPr lang="en-US" b="1" dirty="0">
                <a:solidFill>
                  <a:srgbClr val="0000FF"/>
                </a:solidFill>
              </a:rPr>
              <a:t>Figure 4.2 (a) The total transport cost per ton as a function of the transport distance, given the ship size</a:t>
            </a:r>
          </a:p>
        </p:txBody>
      </p:sp>
      <p:grpSp>
        <p:nvGrpSpPr>
          <p:cNvPr id="45" name="Group 44"/>
          <p:cNvGrpSpPr/>
          <p:nvPr/>
        </p:nvGrpSpPr>
        <p:grpSpPr>
          <a:xfrm>
            <a:off x="220883" y="236050"/>
            <a:ext cx="4005629" cy="6195602"/>
            <a:chOff x="0" y="0"/>
            <a:chExt cx="3547110" cy="5486400"/>
          </a:xfrm>
        </p:grpSpPr>
        <p:grpSp>
          <p:nvGrpSpPr>
            <p:cNvPr id="46" name="Group 45"/>
            <p:cNvGrpSpPr/>
            <p:nvPr/>
          </p:nvGrpSpPr>
          <p:grpSpPr>
            <a:xfrm>
              <a:off x="0" y="0"/>
              <a:ext cx="3086100" cy="2628900"/>
              <a:chOff x="0" y="0"/>
              <a:chExt cx="3086100" cy="2628900"/>
            </a:xfrm>
          </p:grpSpPr>
          <p:cxnSp>
            <p:nvCxnSpPr>
              <p:cNvPr id="70" name="Straight Arrow Connector 69"/>
              <p:cNvCxnSpPr/>
              <p:nvPr/>
            </p:nvCxnSpPr>
            <p:spPr>
              <a:xfrm flipV="1">
                <a:off x="114300" y="342900"/>
                <a:ext cx="0" cy="19431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a:off x="114300" y="2286000"/>
                <a:ext cx="29718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2" name="Text Box 73"/>
              <p:cNvSpPr txBox="1"/>
              <p:nvPr/>
            </p:nvSpPr>
            <p:spPr>
              <a:xfrm>
                <a:off x="0" y="0"/>
                <a:ext cx="34671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600" b="1" dirty="0">
                    <a:effectLst/>
                    <a:ea typeface="Calibri" charset="0"/>
                    <a:cs typeface="Times New Roman" charset="0"/>
                  </a:rPr>
                  <a:t>€</a:t>
                </a:r>
              </a:p>
            </p:txBody>
          </p:sp>
          <p:sp>
            <p:nvSpPr>
              <p:cNvPr id="73" name="Text Box 74"/>
              <p:cNvSpPr txBox="1"/>
              <p:nvPr/>
            </p:nvSpPr>
            <p:spPr>
              <a:xfrm>
                <a:off x="1143000" y="2286000"/>
                <a:ext cx="908685"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600" b="1" dirty="0">
                    <a:effectLst/>
                    <a:ea typeface="Calibri" charset="0"/>
                    <a:cs typeface="Times New Roman" charset="0"/>
                  </a:rPr>
                  <a:t>Distance</a:t>
                </a:r>
                <a:endParaRPr lang="en-US" sz="1600" dirty="0">
                  <a:effectLst/>
                  <a:ea typeface="Calibri" charset="0"/>
                  <a:cs typeface="Times New Roman" charset="0"/>
                </a:endParaRPr>
              </a:p>
            </p:txBody>
          </p:sp>
        </p:grpSp>
        <p:cxnSp>
          <p:nvCxnSpPr>
            <p:cNvPr id="47" name="Straight Connector 46"/>
            <p:cNvCxnSpPr/>
            <p:nvPr/>
          </p:nvCxnSpPr>
          <p:spPr>
            <a:xfrm flipV="1">
              <a:off x="114300" y="457200"/>
              <a:ext cx="1828800" cy="10287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8" name="Right Brace 47"/>
            <p:cNvSpPr/>
            <p:nvPr/>
          </p:nvSpPr>
          <p:spPr>
            <a:xfrm>
              <a:off x="123825" y="1485900"/>
              <a:ext cx="108585" cy="802640"/>
            </a:xfrm>
            <a:prstGeom prst="rightBrace">
              <a:avLst>
                <a:gd name="adj1" fmla="val 82713"/>
                <a:gd name="adj2" fmla="val 47627"/>
              </a:avLst>
            </a:prstGeom>
            <a:ln w="19050"/>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49" name="Text Box 106"/>
            <p:cNvSpPr txBox="1"/>
            <p:nvPr/>
          </p:nvSpPr>
          <p:spPr>
            <a:xfrm>
              <a:off x="1774247" y="551915"/>
              <a:ext cx="1284576" cy="45466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600" b="1" dirty="0">
                  <a:effectLst/>
                  <a:ea typeface="Calibri" charset="0"/>
                  <a:cs typeface="Times New Roman" charset="0"/>
                </a:rPr>
                <a:t>Cost per ton of given ship</a:t>
              </a:r>
            </a:p>
          </p:txBody>
        </p:sp>
        <p:sp>
          <p:nvSpPr>
            <p:cNvPr id="50" name="Text Box 107"/>
            <p:cNvSpPr txBox="1"/>
            <p:nvPr/>
          </p:nvSpPr>
          <p:spPr>
            <a:xfrm>
              <a:off x="305450" y="1696665"/>
              <a:ext cx="57531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600" b="1" dirty="0">
                  <a:effectLst/>
                  <a:ea typeface="Calibri" charset="0"/>
                  <a:cs typeface="Times New Roman" charset="0"/>
                </a:rPr>
                <a:t>F</a:t>
              </a:r>
              <a:r>
                <a:rPr lang="en-US" sz="1600" b="1" baseline="-25000" dirty="0">
                  <a:effectLst/>
                  <a:ea typeface="Calibri" charset="0"/>
                  <a:cs typeface="Times New Roman" charset="0"/>
                </a:rPr>
                <a:t>1</a:t>
              </a:r>
              <a:r>
                <a:rPr lang="en-US" sz="1600" b="1" dirty="0">
                  <a:effectLst/>
                  <a:ea typeface="Calibri" charset="0"/>
                  <a:cs typeface="Times New Roman" charset="0"/>
                </a:rPr>
                <a:t>(S)</a:t>
              </a:r>
            </a:p>
          </p:txBody>
        </p:sp>
        <p:grpSp>
          <p:nvGrpSpPr>
            <p:cNvPr id="51" name="Group 50"/>
            <p:cNvGrpSpPr/>
            <p:nvPr/>
          </p:nvGrpSpPr>
          <p:grpSpPr>
            <a:xfrm>
              <a:off x="0" y="2857500"/>
              <a:ext cx="3547110" cy="2628900"/>
              <a:chOff x="0" y="0"/>
              <a:chExt cx="3547110" cy="2628900"/>
            </a:xfrm>
          </p:grpSpPr>
          <p:grpSp>
            <p:nvGrpSpPr>
              <p:cNvPr id="52" name="Group 51"/>
              <p:cNvGrpSpPr/>
              <p:nvPr/>
            </p:nvGrpSpPr>
            <p:grpSpPr>
              <a:xfrm>
                <a:off x="0" y="0"/>
                <a:ext cx="3086100" cy="2628900"/>
                <a:chOff x="0" y="0"/>
                <a:chExt cx="3086100" cy="2628900"/>
              </a:xfrm>
            </p:grpSpPr>
            <p:cxnSp>
              <p:nvCxnSpPr>
                <p:cNvPr id="66" name="Straight Arrow Connector 65"/>
                <p:cNvCxnSpPr/>
                <p:nvPr/>
              </p:nvCxnSpPr>
              <p:spPr>
                <a:xfrm flipV="1">
                  <a:off x="114300" y="342900"/>
                  <a:ext cx="0" cy="19431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p:nvPr/>
              </p:nvCxnSpPr>
              <p:spPr>
                <a:xfrm>
                  <a:off x="114300" y="2286000"/>
                  <a:ext cx="29718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8" name="Text Box 104"/>
                <p:cNvSpPr txBox="1"/>
                <p:nvPr/>
              </p:nvSpPr>
              <p:spPr>
                <a:xfrm>
                  <a:off x="0" y="0"/>
                  <a:ext cx="34671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600" b="1" dirty="0">
                      <a:effectLst/>
                      <a:ea typeface="Calibri" charset="0"/>
                      <a:cs typeface="Times New Roman" charset="0"/>
                    </a:rPr>
                    <a:t>€</a:t>
                  </a:r>
                  <a:endParaRPr lang="en-US" sz="1600" dirty="0">
                    <a:effectLst/>
                    <a:ea typeface="Calibri" charset="0"/>
                    <a:cs typeface="Times New Roman" charset="0"/>
                  </a:endParaRPr>
                </a:p>
              </p:txBody>
            </p:sp>
            <p:sp>
              <p:nvSpPr>
                <p:cNvPr id="69" name="Text Box 105"/>
                <p:cNvSpPr txBox="1"/>
                <p:nvPr/>
              </p:nvSpPr>
              <p:spPr>
                <a:xfrm>
                  <a:off x="1143000" y="2286000"/>
                  <a:ext cx="908685"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600" b="1" dirty="0">
                      <a:effectLst/>
                      <a:ea typeface="Calibri" charset="0"/>
                      <a:cs typeface="Times New Roman" charset="0"/>
                    </a:rPr>
                    <a:t>Distance</a:t>
                  </a:r>
                  <a:endParaRPr lang="en-US" sz="1600" dirty="0">
                    <a:effectLst/>
                    <a:ea typeface="Calibri" charset="0"/>
                    <a:cs typeface="Times New Roman" charset="0"/>
                  </a:endParaRPr>
                </a:p>
              </p:txBody>
            </p:sp>
          </p:grpSp>
          <p:cxnSp>
            <p:nvCxnSpPr>
              <p:cNvPr id="53" name="Straight Connector 52"/>
              <p:cNvCxnSpPr/>
              <p:nvPr/>
            </p:nvCxnSpPr>
            <p:spPr>
              <a:xfrm flipV="1">
                <a:off x="114300" y="685800"/>
                <a:ext cx="681990" cy="148844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V="1">
                <a:off x="114300" y="571500"/>
                <a:ext cx="1482090" cy="137414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V="1">
                <a:off x="114300" y="457200"/>
                <a:ext cx="2171700" cy="12573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V="1">
                <a:off x="114300" y="457200"/>
                <a:ext cx="2514600" cy="10287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V="1">
                <a:off x="114300" y="457200"/>
                <a:ext cx="2743200" cy="8001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flipV="1">
                <a:off x="114300" y="457200"/>
                <a:ext cx="3200400" cy="5715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9" name="Freeform 58"/>
              <p:cNvSpPr/>
              <p:nvPr/>
            </p:nvSpPr>
            <p:spPr>
              <a:xfrm>
                <a:off x="238125" y="571500"/>
                <a:ext cx="2508885" cy="1350010"/>
              </a:xfrm>
              <a:custGeom>
                <a:avLst/>
                <a:gdLst>
                  <a:gd name="connsiteX0" fmla="*/ 0 w 2600325"/>
                  <a:gd name="connsiteY0" fmla="*/ 1466850 h 1466850"/>
                  <a:gd name="connsiteX1" fmla="*/ 619125 w 2600325"/>
                  <a:gd name="connsiteY1" fmla="*/ 838200 h 1466850"/>
                  <a:gd name="connsiteX2" fmla="*/ 1438275 w 2600325"/>
                  <a:gd name="connsiteY2" fmla="*/ 352425 h 1466850"/>
                  <a:gd name="connsiteX3" fmla="*/ 2600325 w 2600325"/>
                  <a:gd name="connsiteY3" fmla="*/ 0 h 1466850"/>
                </a:gdLst>
                <a:ahLst/>
                <a:cxnLst>
                  <a:cxn ang="0">
                    <a:pos x="connsiteX0" y="connsiteY0"/>
                  </a:cxn>
                  <a:cxn ang="0">
                    <a:pos x="connsiteX1" y="connsiteY1"/>
                  </a:cxn>
                  <a:cxn ang="0">
                    <a:pos x="connsiteX2" y="connsiteY2"/>
                  </a:cxn>
                  <a:cxn ang="0">
                    <a:pos x="connsiteX3" y="connsiteY3"/>
                  </a:cxn>
                </a:cxnLst>
                <a:rect l="l" t="t" r="r" b="b"/>
                <a:pathLst>
                  <a:path w="2600325" h="1466850">
                    <a:moveTo>
                      <a:pt x="0" y="1466850"/>
                    </a:moveTo>
                    <a:cubicBezTo>
                      <a:pt x="189706" y="1245393"/>
                      <a:pt x="379413" y="1023937"/>
                      <a:pt x="619125" y="838200"/>
                    </a:cubicBezTo>
                    <a:cubicBezTo>
                      <a:pt x="858837" y="652463"/>
                      <a:pt x="1108075" y="492125"/>
                      <a:pt x="1438275" y="352425"/>
                    </a:cubicBezTo>
                    <a:cubicBezTo>
                      <a:pt x="1768475" y="212725"/>
                      <a:pt x="2600325" y="0"/>
                      <a:pt x="2600325" y="0"/>
                    </a:cubicBezTo>
                  </a:path>
                </a:pathLst>
              </a:custGeom>
              <a:no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0" name="Text Box 119"/>
              <p:cNvSpPr txBox="1"/>
              <p:nvPr/>
            </p:nvSpPr>
            <p:spPr>
              <a:xfrm>
                <a:off x="2057400" y="800100"/>
                <a:ext cx="1261110" cy="4572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600" b="1" dirty="0">
                    <a:effectLst/>
                    <a:ea typeface="Calibri" charset="0"/>
                    <a:cs typeface="Times New Roman" charset="0"/>
                  </a:rPr>
                  <a:t>Freight curve</a:t>
                </a:r>
                <a:endParaRPr lang="en-US" sz="1600" dirty="0">
                  <a:effectLst/>
                  <a:ea typeface="Calibri" charset="0"/>
                  <a:cs typeface="Times New Roman" charset="0"/>
                </a:endParaRPr>
              </a:p>
            </p:txBody>
          </p:sp>
          <p:sp>
            <p:nvSpPr>
              <p:cNvPr id="61" name="Text Box 120"/>
              <p:cNvSpPr txBox="1"/>
              <p:nvPr/>
            </p:nvSpPr>
            <p:spPr>
              <a:xfrm>
                <a:off x="571500" y="342900"/>
                <a:ext cx="461010" cy="3454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400" b="1" dirty="0">
                    <a:effectLst/>
                    <a:ea typeface="Calibri" charset="0"/>
                    <a:cs typeface="Times New Roman" charset="0"/>
                  </a:rPr>
                  <a:t>(</a:t>
                </a:r>
                <a:r>
                  <a:rPr lang="en-US" sz="1600" b="1" dirty="0">
                    <a:effectLst/>
                    <a:ea typeface="Calibri" charset="0"/>
                    <a:cs typeface="Times New Roman" charset="0"/>
                  </a:rPr>
                  <a:t>s</a:t>
                </a:r>
                <a:r>
                  <a:rPr lang="en-US" sz="1600" b="1" baseline="-25000" dirty="0">
                    <a:effectLst/>
                    <a:ea typeface="Calibri" charset="0"/>
                    <a:cs typeface="Times New Roman" charset="0"/>
                  </a:rPr>
                  <a:t>1</a:t>
                </a:r>
                <a:r>
                  <a:rPr lang="en-US" sz="1400" b="1" dirty="0">
                    <a:effectLst/>
                    <a:ea typeface="Calibri" charset="0"/>
                    <a:cs typeface="Times New Roman" charset="0"/>
                  </a:rPr>
                  <a:t>)</a:t>
                </a:r>
                <a:endParaRPr lang="en-US" sz="1200" dirty="0">
                  <a:effectLst/>
                  <a:ea typeface="Calibri" charset="0"/>
                  <a:cs typeface="Times New Roman" charset="0"/>
                </a:endParaRPr>
              </a:p>
            </p:txBody>
          </p:sp>
          <p:sp>
            <p:nvSpPr>
              <p:cNvPr id="62" name="Text Box 121"/>
              <p:cNvSpPr txBox="1"/>
              <p:nvPr/>
            </p:nvSpPr>
            <p:spPr>
              <a:xfrm>
                <a:off x="1381125" y="228600"/>
                <a:ext cx="461010" cy="3454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400" b="1" dirty="0">
                    <a:effectLst/>
                    <a:ea typeface="Calibri" charset="0"/>
                    <a:cs typeface="Times New Roman" charset="0"/>
                  </a:rPr>
                  <a:t>(s</a:t>
                </a:r>
                <a:r>
                  <a:rPr lang="en-US" sz="1400" b="1" baseline="-25000" dirty="0">
                    <a:effectLst/>
                    <a:ea typeface="Calibri" charset="0"/>
                    <a:cs typeface="Times New Roman" charset="0"/>
                  </a:rPr>
                  <a:t>2</a:t>
                </a:r>
                <a:r>
                  <a:rPr lang="en-US" sz="1400" b="1" dirty="0">
                    <a:effectLst/>
                    <a:ea typeface="Calibri" charset="0"/>
                    <a:cs typeface="Times New Roman" charset="0"/>
                  </a:rPr>
                  <a:t>)</a:t>
                </a:r>
                <a:endParaRPr lang="en-US" sz="1200" dirty="0">
                  <a:effectLst/>
                  <a:ea typeface="Calibri" charset="0"/>
                  <a:cs typeface="Times New Roman" charset="0"/>
                </a:endParaRPr>
              </a:p>
            </p:txBody>
          </p:sp>
          <p:sp>
            <p:nvSpPr>
              <p:cNvPr id="63" name="Text Box 122"/>
              <p:cNvSpPr txBox="1"/>
              <p:nvPr/>
            </p:nvSpPr>
            <p:spPr>
              <a:xfrm>
                <a:off x="2057400" y="114300"/>
                <a:ext cx="461010" cy="3454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400" b="1" dirty="0">
                    <a:effectLst/>
                    <a:ea typeface="Calibri" charset="0"/>
                    <a:cs typeface="Times New Roman" charset="0"/>
                  </a:rPr>
                  <a:t>(</a:t>
                </a:r>
                <a:r>
                  <a:rPr lang="en-US" sz="1600" b="1" dirty="0">
                    <a:effectLst/>
                    <a:ea typeface="Calibri" charset="0"/>
                    <a:cs typeface="Times New Roman" charset="0"/>
                  </a:rPr>
                  <a:t>s</a:t>
                </a:r>
                <a:r>
                  <a:rPr lang="en-US" sz="1600" b="1" baseline="-25000" dirty="0">
                    <a:effectLst/>
                    <a:ea typeface="Calibri" charset="0"/>
                    <a:cs typeface="Times New Roman" charset="0"/>
                  </a:rPr>
                  <a:t>3</a:t>
                </a:r>
                <a:r>
                  <a:rPr lang="en-US" sz="1400" b="1" dirty="0">
                    <a:effectLst/>
                    <a:ea typeface="Calibri" charset="0"/>
                    <a:cs typeface="Times New Roman" charset="0"/>
                  </a:rPr>
                  <a:t>)</a:t>
                </a:r>
                <a:endParaRPr lang="en-US" sz="1200" dirty="0">
                  <a:effectLst/>
                  <a:ea typeface="Calibri" charset="0"/>
                  <a:cs typeface="Times New Roman" charset="0"/>
                </a:endParaRPr>
              </a:p>
            </p:txBody>
          </p:sp>
          <p:sp>
            <p:nvSpPr>
              <p:cNvPr id="64" name="Text Box 123"/>
              <p:cNvSpPr txBox="1"/>
              <p:nvPr/>
            </p:nvSpPr>
            <p:spPr>
              <a:xfrm>
                <a:off x="2514600" y="114300"/>
                <a:ext cx="461010" cy="3454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400" b="1" dirty="0">
                    <a:effectLst/>
                    <a:ea typeface="Calibri" charset="0"/>
                    <a:cs typeface="Times New Roman" charset="0"/>
                  </a:rPr>
                  <a:t>(</a:t>
                </a:r>
                <a:r>
                  <a:rPr lang="en-US" sz="1600" b="1" dirty="0">
                    <a:effectLst/>
                    <a:ea typeface="Calibri" charset="0"/>
                    <a:cs typeface="Times New Roman" charset="0"/>
                  </a:rPr>
                  <a:t>s</a:t>
                </a:r>
                <a:r>
                  <a:rPr lang="en-US" sz="1600" b="1" baseline="-25000" dirty="0">
                    <a:effectLst/>
                    <a:ea typeface="Calibri" charset="0"/>
                    <a:cs typeface="Times New Roman" charset="0"/>
                  </a:rPr>
                  <a:t>4</a:t>
                </a:r>
                <a:r>
                  <a:rPr lang="en-US" sz="1400" b="1" dirty="0">
                    <a:effectLst/>
                    <a:ea typeface="Calibri" charset="0"/>
                    <a:cs typeface="Times New Roman" charset="0"/>
                  </a:rPr>
                  <a:t>)</a:t>
                </a:r>
                <a:endParaRPr lang="en-US" sz="1200" dirty="0">
                  <a:effectLst/>
                  <a:ea typeface="Calibri" charset="0"/>
                  <a:cs typeface="Times New Roman" charset="0"/>
                </a:endParaRPr>
              </a:p>
            </p:txBody>
          </p:sp>
          <p:sp>
            <p:nvSpPr>
              <p:cNvPr id="65" name="Text Box 124"/>
              <p:cNvSpPr txBox="1"/>
              <p:nvPr/>
            </p:nvSpPr>
            <p:spPr>
              <a:xfrm>
                <a:off x="3086100" y="114300"/>
                <a:ext cx="461010" cy="3454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400" b="1" dirty="0">
                    <a:effectLst/>
                    <a:ea typeface="Calibri" charset="0"/>
                    <a:cs typeface="Times New Roman" charset="0"/>
                  </a:rPr>
                  <a:t>(</a:t>
                </a:r>
                <a:r>
                  <a:rPr lang="en-US" sz="1600" b="1" dirty="0" err="1">
                    <a:effectLst/>
                    <a:ea typeface="Calibri" charset="0"/>
                    <a:cs typeface="Times New Roman" charset="0"/>
                  </a:rPr>
                  <a:t>s</a:t>
                </a:r>
                <a:r>
                  <a:rPr lang="en-US" sz="1600" b="1" baseline="-25000" dirty="0" err="1">
                    <a:effectLst/>
                    <a:ea typeface="Calibri" charset="0"/>
                    <a:cs typeface="Times New Roman" charset="0"/>
                  </a:rPr>
                  <a:t>n</a:t>
                </a:r>
                <a:r>
                  <a:rPr lang="en-US" sz="1400" b="1" dirty="0">
                    <a:effectLst/>
                    <a:ea typeface="Calibri" charset="0"/>
                    <a:cs typeface="Times New Roman" charset="0"/>
                  </a:rPr>
                  <a:t>)</a:t>
                </a:r>
                <a:endParaRPr lang="en-US" sz="1200" dirty="0">
                  <a:effectLst/>
                  <a:ea typeface="Calibri" charset="0"/>
                  <a:cs typeface="Times New Roman" charset="0"/>
                </a:endParaRPr>
              </a:p>
            </p:txBody>
          </p:sp>
        </p:grpSp>
      </p:grpSp>
    </p:spTree>
    <p:extLst>
      <p:ext uri="{BB962C8B-B14F-4D97-AF65-F5344CB8AC3E}">
        <p14:creationId xmlns:p14="http://schemas.microsoft.com/office/powerpoint/2010/main" val="1207947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1">
                                            <p:txEl>
                                              <p:pRg st="0" end="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1">
                                            <p:txEl>
                                              <p:pRg st="2" end="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1">
                                            <p:txEl>
                                              <p:pRg st="3" end="3"/>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1">
                                            <p:txEl>
                                              <p:pRg st="4" end="4"/>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1">
                                            <p:txEl>
                                              <p:pRg st="5" end="5"/>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41">
                                            <p:txEl>
                                              <p:pRg st="7" end="7"/>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41">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41">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4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7725" y="5280873"/>
            <a:ext cx="2968727" cy="426925"/>
          </a:xfrm>
        </p:spPr>
        <p:txBody>
          <a:bodyPr>
            <a:normAutofit/>
          </a:bodyPr>
          <a:lstStyle/>
          <a:p>
            <a:r>
              <a:rPr lang="en-US" sz="1400" dirty="0"/>
              <a:t>Figure 4.2 (b) in </a:t>
            </a:r>
            <a:r>
              <a:rPr lang="en-US" sz="1400" dirty="0" err="1"/>
              <a:t>Jansson</a:t>
            </a:r>
            <a:r>
              <a:rPr lang="en-US" sz="1400" dirty="0"/>
              <a:t> (2013), P.56</a:t>
            </a:r>
          </a:p>
        </p:txBody>
      </p:sp>
      <p:sp>
        <p:nvSpPr>
          <p:cNvPr id="3" name="Slide Number Placeholder 2"/>
          <p:cNvSpPr>
            <a:spLocks noGrp="1"/>
          </p:cNvSpPr>
          <p:nvPr>
            <p:ph type="sldNum" sz="quarter" idx="12"/>
          </p:nvPr>
        </p:nvSpPr>
        <p:spPr/>
        <p:txBody>
          <a:bodyPr/>
          <a:lstStyle/>
          <a:p>
            <a:fld id="{B91E65D5-FE66-C14A-8B79-70CF72E52575}" type="slidenum">
              <a:rPr lang="en-US" smtClean="0"/>
              <a:t>7</a:t>
            </a:fld>
            <a:endParaRPr lang="en-US"/>
          </a:p>
        </p:txBody>
      </p:sp>
      <p:sp>
        <p:nvSpPr>
          <p:cNvPr id="35" name="TextBox 34"/>
          <p:cNvSpPr txBox="1"/>
          <p:nvPr/>
        </p:nvSpPr>
        <p:spPr>
          <a:xfrm>
            <a:off x="3538881" y="682375"/>
            <a:ext cx="5605119" cy="1754326"/>
          </a:xfrm>
          <a:prstGeom prst="rect">
            <a:avLst/>
          </a:prstGeom>
          <a:solidFill>
            <a:schemeClr val="accent6">
              <a:lumMod val="20000"/>
              <a:lumOff val="80000"/>
            </a:schemeClr>
          </a:solidFill>
        </p:spPr>
        <p:txBody>
          <a:bodyPr wrap="square" rtlCol="0">
            <a:spAutoFit/>
          </a:bodyPr>
          <a:lstStyle/>
          <a:p>
            <a:pPr marL="285750" indent="-285750">
              <a:buFont typeface="Wingdings" panose="05000000000000000000" pitchFamily="2" charset="2"/>
              <a:buChar char="v"/>
            </a:pPr>
            <a:r>
              <a:rPr lang="en-US" dirty="0"/>
              <a:t>Shows cost per ton as a function of distance for a number of different ship size</a:t>
            </a:r>
          </a:p>
          <a:p>
            <a:pPr marL="285750" indent="-285750">
              <a:buFont typeface="Wingdings" panose="05000000000000000000" pitchFamily="2" charset="2"/>
              <a:buChar char="v"/>
            </a:pPr>
            <a:r>
              <a:rPr lang="en-US" dirty="0"/>
              <a:t>The steepest line applies to the smallest ship and so on</a:t>
            </a:r>
          </a:p>
          <a:p>
            <a:pPr marL="285750" indent="-285750">
              <a:buFont typeface="Wingdings" panose="05000000000000000000" pitchFamily="2" charset="2"/>
              <a:buChar char="v"/>
            </a:pPr>
            <a:r>
              <a:rPr lang="en-US" dirty="0"/>
              <a:t>The handling cost becomes higher as the ship size increases, where the hauling cost per ton becomes lower</a:t>
            </a:r>
          </a:p>
        </p:txBody>
      </p:sp>
      <p:sp>
        <p:nvSpPr>
          <p:cNvPr id="43" name="TextBox 42"/>
          <p:cNvSpPr txBox="1"/>
          <p:nvPr/>
        </p:nvSpPr>
        <p:spPr>
          <a:xfrm>
            <a:off x="3538881" y="18725"/>
            <a:ext cx="5088518" cy="646331"/>
          </a:xfrm>
          <a:prstGeom prst="rect">
            <a:avLst/>
          </a:prstGeom>
          <a:solidFill>
            <a:schemeClr val="accent4">
              <a:lumMod val="20000"/>
              <a:lumOff val="80000"/>
            </a:schemeClr>
          </a:solidFill>
        </p:spPr>
        <p:txBody>
          <a:bodyPr wrap="square" rtlCol="0">
            <a:spAutoFit/>
          </a:bodyPr>
          <a:lstStyle/>
          <a:p>
            <a:r>
              <a:rPr lang="en-US" b="1" dirty="0">
                <a:solidFill>
                  <a:srgbClr val="0000FF"/>
                </a:solidFill>
              </a:rPr>
              <a:t>Figure 4.2 (b) The freight curve as an envelope  of the cost lines of a number of ships of different sizes</a:t>
            </a:r>
          </a:p>
        </p:txBody>
      </p:sp>
      <p:sp>
        <p:nvSpPr>
          <p:cNvPr id="44" name="TextBox 43"/>
          <p:cNvSpPr txBox="1"/>
          <p:nvPr/>
        </p:nvSpPr>
        <p:spPr>
          <a:xfrm>
            <a:off x="3971998" y="2474071"/>
            <a:ext cx="5153035" cy="3416320"/>
          </a:xfrm>
          <a:prstGeom prst="rect">
            <a:avLst/>
          </a:prstGeom>
          <a:solidFill>
            <a:schemeClr val="accent6">
              <a:lumMod val="20000"/>
              <a:lumOff val="80000"/>
            </a:schemeClr>
          </a:solidFill>
        </p:spPr>
        <p:txBody>
          <a:bodyPr wrap="square" rtlCol="0">
            <a:spAutoFit/>
          </a:bodyPr>
          <a:lstStyle/>
          <a:p>
            <a:pPr marL="285750" indent="-285750">
              <a:buFont typeface="Wingdings" panose="05000000000000000000" pitchFamily="2" charset="2"/>
              <a:buChar char="v"/>
            </a:pPr>
            <a:r>
              <a:rPr lang="en-US" dirty="0"/>
              <a:t>“</a:t>
            </a:r>
            <a:r>
              <a:rPr lang="en-US" b="1" dirty="0">
                <a:solidFill>
                  <a:srgbClr val="C00000"/>
                </a:solidFill>
              </a:rPr>
              <a:t>Freight curve</a:t>
            </a:r>
            <a:r>
              <a:rPr lang="en-US" dirty="0"/>
              <a:t>” is an envelope, which is tangent to each but intersects none of the cost lines.</a:t>
            </a:r>
          </a:p>
          <a:p>
            <a:pPr marL="285750" indent="-285750">
              <a:buFont typeface="Wingdings" panose="05000000000000000000" pitchFamily="2" charset="2"/>
              <a:buChar char="v"/>
            </a:pPr>
            <a:r>
              <a:rPr lang="en-US" b="1" dirty="0">
                <a:solidFill>
                  <a:srgbClr val="0000FF"/>
                </a:solidFill>
              </a:rPr>
              <a:t>The tangency point </a:t>
            </a:r>
            <a:r>
              <a:rPr lang="en-US" dirty="0"/>
              <a:t>between a particular line (representing a particular ship size) and the freight curve </a:t>
            </a:r>
            <a:r>
              <a:rPr lang="en-US" b="1" dirty="0">
                <a:solidFill>
                  <a:srgbClr val="0000FF"/>
                </a:solidFill>
              </a:rPr>
              <a:t>indicates the distance for which the ship is the optimum size </a:t>
            </a:r>
            <a:endParaRPr lang="en-US" b="1" i="1" dirty="0">
              <a:solidFill>
                <a:srgbClr val="C00000"/>
              </a:solidFill>
            </a:endParaRPr>
          </a:p>
          <a:p>
            <a:pPr marL="285750" indent="-285750">
              <a:buFont typeface="Wingdings" panose="05000000000000000000" pitchFamily="2" charset="2"/>
              <a:buChar char="v"/>
            </a:pPr>
            <a:r>
              <a:rPr lang="en-US" b="1" i="1" dirty="0">
                <a:solidFill>
                  <a:srgbClr val="C00000"/>
                </a:solidFill>
              </a:rPr>
              <a:t>FC = </a:t>
            </a:r>
            <a:r>
              <a:rPr lang="en-US" b="1" i="1" dirty="0" err="1">
                <a:solidFill>
                  <a:srgbClr val="C00000"/>
                </a:solidFill>
              </a:rPr>
              <a:t>bD</a:t>
            </a:r>
            <a:r>
              <a:rPr lang="el-GR" b="1" i="1" baseline="30000" dirty="0">
                <a:solidFill>
                  <a:srgbClr val="C00000"/>
                </a:solidFill>
              </a:rPr>
              <a:t>λ</a:t>
            </a:r>
            <a:r>
              <a:rPr lang="en-US" b="1" i="1" baseline="30000" dirty="0">
                <a:solidFill>
                  <a:srgbClr val="C00000"/>
                </a:solidFill>
              </a:rPr>
              <a:t> </a:t>
            </a:r>
          </a:p>
          <a:p>
            <a:pPr marL="285750" indent="-285750">
              <a:buFont typeface="Wingdings" panose="05000000000000000000" pitchFamily="2" charset="2"/>
              <a:buChar char="v"/>
            </a:pPr>
            <a:r>
              <a:rPr lang="en-US" dirty="0"/>
              <a:t>The </a:t>
            </a:r>
            <a:r>
              <a:rPr lang="en-US" b="1" dirty="0">
                <a:solidFill>
                  <a:srgbClr val="0000FF"/>
                </a:solidFill>
              </a:rPr>
              <a:t>distance-elasticity of FC (</a:t>
            </a:r>
            <a:r>
              <a:rPr lang="el-GR" b="1" dirty="0">
                <a:solidFill>
                  <a:srgbClr val="0000FF"/>
                </a:solidFill>
              </a:rPr>
              <a:t>λ</a:t>
            </a:r>
            <a:r>
              <a:rPr lang="en-US" b="1" dirty="0">
                <a:solidFill>
                  <a:srgbClr val="0000FF"/>
                </a:solidFill>
              </a:rPr>
              <a:t>)</a:t>
            </a:r>
            <a:r>
              <a:rPr lang="en-US" b="1" dirty="0">
                <a:solidFill>
                  <a:srgbClr val="C00000"/>
                </a:solidFill>
              </a:rPr>
              <a:t> </a:t>
            </a:r>
            <a:r>
              <a:rPr lang="en-US" dirty="0"/>
              <a:t>is normally positive but less than 1</a:t>
            </a:r>
          </a:p>
          <a:p>
            <a:pPr marL="742950" lvl="1" indent="-285750">
              <a:buFont typeface="Wingdings" panose="05000000000000000000" pitchFamily="2" charset="2"/>
              <a:buChar char="ü"/>
            </a:pPr>
            <a:r>
              <a:rPr lang="en-US" dirty="0"/>
              <a:t>In the truck case in figure 4.1 </a:t>
            </a:r>
            <a:r>
              <a:rPr lang="el-GR" b="1" dirty="0">
                <a:solidFill>
                  <a:srgbClr val="0000FF"/>
                </a:solidFill>
              </a:rPr>
              <a:t>λ</a:t>
            </a:r>
            <a:r>
              <a:rPr lang="en-US" b="1" dirty="0">
                <a:solidFill>
                  <a:srgbClr val="0000FF"/>
                </a:solidFill>
              </a:rPr>
              <a:t> is around 0.5</a:t>
            </a:r>
          </a:p>
          <a:p>
            <a:pPr marL="742950" lvl="1" indent="-285750">
              <a:buFont typeface="Wingdings" panose="05000000000000000000" pitchFamily="2" charset="2"/>
              <a:buChar char="ü"/>
            </a:pPr>
            <a:r>
              <a:rPr lang="en-US" dirty="0"/>
              <a:t>For the short-sea and deep sea tanker freight rate </a:t>
            </a:r>
            <a:r>
              <a:rPr lang="el-GR" b="1" dirty="0">
                <a:solidFill>
                  <a:srgbClr val="0000FF"/>
                </a:solidFill>
              </a:rPr>
              <a:t>λ</a:t>
            </a:r>
            <a:r>
              <a:rPr lang="en-US" b="1" dirty="0">
                <a:solidFill>
                  <a:srgbClr val="C00000"/>
                </a:solidFill>
              </a:rPr>
              <a:t> </a:t>
            </a:r>
            <a:r>
              <a:rPr lang="en-US" dirty="0"/>
              <a:t>is much lower</a:t>
            </a:r>
          </a:p>
        </p:txBody>
      </p:sp>
      <p:grpSp>
        <p:nvGrpSpPr>
          <p:cNvPr id="75" name="Group 74"/>
          <p:cNvGrpSpPr/>
          <p:nvPr/>
        </p:nvGrpSpPr>
        <p:grpSpPr>
          <a:xfrm>
            <a:off x="49350" y="-26753"/>
            <a:ext cx="4026448" cy="6052083"/>
            <a:chOff x="-3986" y="84694"/>
            <a:chExt cx="3565546" cy="5359309"/>
          </a:xfrm>
        </p:grpSpPr>
        <p:grpSp>
          <p:nvGrpSpPr>
            <p:cNvPr id="76" name="Group 75"/>
            <p:cNvGrpSpPr/>
            <p:nvPr/>
          </p:nvGrpSpPr>
          <p:grpSpPr>
            <a:xfrm>
              <a:off x="0" y="84694"/>
              <a:ext cx="3086100" cy="2544206"/>
              <a:chOff x="0" y="84694"/>
              <a:chExt cx="3086100" cy="2544206"/>
            </a:xfrm>
          </p:grpSpPr>
          <p:cxnSp>
            <p:nvCxnSpPr>
              <p:cNvPr id="100" name="Straight Arrow Connector 99"/>
              <p:cNvCxnSpPr/>
              <p:nvPr/>
            </p:nvCxnSpPr>
            <p:spPr>
              <a:xfrm flipV="1">
                <a:off x="114300" y="342900"/>
                <a:ext cx="0" cy="19431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1" name="Straight Arrow Connector 100"/>
              <p:cNvCxnSpPr/>
              <p:nvPr/>
            </p:nvCxnSpPr>
            <p:spPr>
              <a:xfrm>
                <a:off x="114300" y="2286000"/>
                <a:ext cx="29718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2" name="Text Box 73"/>
              <p:cNvSpPr txBox="1"/>
              <p:nvPr/>
            </p:nvSpPr>
            <p:spPr>
              <a:xfrm>
                <a:off x="0" y="84694"/>
                <a:ext cx="34671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600" b="1" dirty="0">
                    <a:effectLst/>
                    <a:ea typeface="Calibri" charset="0"/>
                    <a:cs typeface="Times New Roman" charset="0"/>
                  </a:rPr>
                  <a:t>€</a:t>
                </a:r>
              </a:p>
            </p:txBody>
          </p:sp>
          <p:sp>
            <p:nvSpPr>
              <p:cNvPr id="103" name="Text Box 74"/>
              <p:cNvSpPr txBox="1"/>
              <p:nvPr/>
            </p:nvSpPr>
            <p:spPr>
              <a:xfrm>
                <a:off x="1143000" y="2286000"/>
                <a:ext cx="908685"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600" b="1" dirty="0">
                    <a:effectLst/>
                    <a:ea typeface="Calibri" charset="0"/>
                    <a:cs typeface="Times New Roman" charset="0"/>
                  </a:rPr>
                  <a:t>Distance</a:t>
                </a:r>
                <a:endParaRPr lang="en-US" sz="1600" dirty="0">
                  <a:effectLst/>
                  <a:ea typeface="Calibri" charset="0"/>
                  <a:cs typeface="Times New Roman" charset="0"/>
                </a:endParaRPr>
              </a:p>
            </p:txBody>
          </p:sp>
        </p:grpSp>
        <p:cxnSp>
          <p:nvCxnSpPr>
            <p:cNvPr id="77" name="Straight Connector 76"/>
            <p:cNvCxnSpPr/>
            <p:nvPr/>
          </p:nvCxnSpPr>
          <p:spPr>
            <a:xfrm flipV="1">
              <a:off x="114300" y="457200"/>
              <a:ext cx="1828800" cy="10287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78" name="Right Brace 77"/>
            <p:cNvSpPr/>
            <p:nvPr/>
          </p:nvSpPr>
          <p:spPr>
            <a:xfrm>
              <a:off x="123825" y="1485900"/>
              <a:ext cx="108585" cy="802640"/>
            </a:xfrm>
            <a:prstGeom prst="rightBrace">
              <a:avLst>
                <a:gd name="adj1" fmla="val 82713"/>
                <a:gd name="adj2" fmla="val 47627"/>
              </a:avLst>
            </a:prstGeom>
            <a:ln w="19050"/>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79" name="Text Box 106"/>
            <p:cNvSpPr txBox="1"/>
            <p:nvPr/>
          </p:nvSpPr>
          <p:spPr>
            <a:xfrm>
              <a:off x="1774247" y="551915"/>
              <a:ext cx="1284576" cy="45466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600" b="1" dirty="0">
                  <a:effectLst/>
                  <a:ea typeface="Calibri" charset="0"/>
                  <a:cs typeface="Times New Roman" charset="0"/>
                </a:rPr>
                <a:t>Cost per ton of given ship</a:t>
              </a:r>
            </a:p>
          </p:txBody>
        </p:sp>
        <p:sp>
          <p:nvSpPr>
            <p:cNvPr id="80" name="Text Box 107"/>
            <p:cNvSpPr txBox="1"/>
            <p:nvPr/>
          </p:nvSpPr>
          <p:spPr>
            <a:xfrm>
              <a:off x="305450" y="1696665"/>
              <a:ext cx="57531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600" b="1" dirty="0">
                  <a:effectLst/>
                  <a:ea typeface="Calibri" charset="0"/>
                  <a:cs typeface="Times New Roman" charset="0"/>
                </a:rPr>
                <a:t>F</a:t>
              </a:r>
              <a:r>
                <a:rPr lang="en-US" sz="1600" b="1" baseline="-25000" dirty="0">
                  <a:effectLst/>
                  <a:ea typeface="Calibri" charset="0"/>
                  <a:cs typeface="Times New Roman" charset="0"/>
                </a:rPr>
                <a:t>1</a:t>
              </a:r>
              <a:r>
                <a:rPr lang="en-US" sz="1600" b="1" dirty="0">
                  <a:effectLst/>
                  <a:ea typeface="Calibri" charset="0"/>
                  <a:cs typeface="Times New Roman" charset="0"/>
                </a:rPr>
                <a:t>(S)</a:t>
              </a:r>
            </a:p>
          </p:txBody>
        </p:sp>
        <p:grpSp>
          <p:nvGrpSpPr>
            <p:cNvPr id="81" name="Group 80"/>
            <p:cNvGrpSpPr/>
            <p:nvPr/>
          </p:nvGrpSpPr>
          <p:grpSpPr>
            <a:xfrm>
              <a:off x="-3986" y="2912109"/>
              <a:ext cx="3565546" cy="2531894"/>
              <a:chOff x="-3986" y="54609"/>
              <a:chExt cx="3565546" cy="2531894"/>
            </a:xfrm>
          </p:grpSpPr>
          <p:grpSp>
            <p:nvGrpSpPr>
              <p:cNvPr id="82" name="Group 81"/>
              <p:cNvGrpSpPr/>
              <p:nvPr/>
            </p:nvGrpSpPr>
            <p:grpSpPr>
              <a:xfrm>
                <a:off x="-3986" y="54609"/>
                <a:ext cx="3090086" cy="2531894"/>
                <a:chOff x="-3986" y="54609"/>
                <a:chExt cx="3090086" cy="2531894"/>
              </a:xfrm>
            </p:grpSpPr>
            <p:cxnSp>
              <p:nvCxnSpPr>
                <p:cNvPr id="96" name="Straight Arrow Connector 95"/>
                <p:cNvCxnSpPr/>
                <p:nvPr/>
              </p:nvCxnSpPr>
              <p:spPr>
                <a:xfrm flipV="1">
                  <a:off x="114300" y="342900"/>
                  <a:ext cx="0" cy="19431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7" name="Straight Arrow Connector 96"/>
                <p:cNvCxnSpPr/>
                <p:nvPr/>
              </p:nvCxnSpPr>
              <p:spPr>
                <a:xfrm>
                  <a:off x="114300" y="2286000"/>
                  <a:ext cx="29718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8" name="Text Box 104"/>
                <p:cNvSpPr txBox="1"/>
                <p:nvPr/>
              </p:nvSpPr>
              <p:spPr>
                <a:xfrm>
                  <a:off x="-3986" y="54609"/>
                  <a:ext cx="34671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600" b="1" dirty="0">
                      <a:effectLst/>
                      <a:ea typeface="Calibri" charset="0"/>
                      <a:cs typeface="Times New Roman" charset="0"/>
                    </a:rPr>
                    <a:t>€</a:t>
                  </a:r>
                  <a:endParaRPr lang="en-US" sz="1600" dirty="0">
                    <a:effectLst/>
                    <a:ea typeface="Calibri" charset="0"/>
                    <a:cs typeface="Times New Roman" charset="0"/>
                  </a:endParaRPr>
                </a:p>
              </p:txBody>
            </p:sp>
            <p:sp>
              <p:nvSpPr>
                <p:cNvPr id="99" name="Text Box 105"/>
                <p:cNvSpPr txBox="1"/>
                <p:nvPr/>
              </p:nvSpPr>
              <p:spPr>
                <a:xfrm>
                  <a:off x="1143000" y="2243603"/>
                  <a:ext cx="908685"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600" b="1" dirty="0">
                      <a:effectLst/>
                      <a:ea typeface="Calibri" charset="0"/>
                      <a:cs typeface="Times New Roman" charset="0"/>
                    </a:rPr>
                    <a:t>Distance</a:t>
                  </a:r>
                  <a:endParaRPr lang="en-US" sz="1600" dirty="0">
                    <a:effectLst/>
                    <a:ea typeface="Calibri" charset="0"/>
                    <a:cs typeface="Times New Roman" charset="0"/>
                  </a:endParaRPr>
                </a:p>
              </p:txBody>
            </p:sp>
          </p:grpSp>
          <p:cxnSp>
            <p:nvCxnSpPr>
              <p:cNvPr id="83" name="Straight Connector 82"/>
              <p:cNvCxnSpPr/>
              <p:nvPr/>
            </p:nvCxnSpPr>
            <p:spPr>
              <a:xfrm flipV="1">
                <a:off x="114300" y="685800"/>
                <a:ext cx="681990" cy="148844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flipV="1">
                <a:off x="114300" y="571500"/>
                <a:ext cx="1482090" cy="137414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flipV="1">
                <a:off x="114300" y="457200"/>
                <a:ext cx="2171700" cy="12573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flipV="1">
                <a:off x="114300" y="457200"/>
                <a:ext cx="2514600" cy="10287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flipV="1">
                <a:off x="114300" y="457200"/>
                <a:ext cx="2743200" cy="8001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flipV="1">
                <a:off x="114300" y="457200"/>
                <a:ext cx="3200400" cy="5715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89" name="Freeform 88"/>
              <p:cNvSpPr/>
              <p:nvPr/>
            </p:nvSpPr>
            <p:spPr>
              <a:xfrm>
                <a:off x="238125" y="571500"/>
                <a:ext cx="2508885" cy="1350010"/>
              </a:xfrm>
              <a:custGeom>
                <a:avLst/>
                <a:gdLst>
                  <a:gd name="connsiteX0" fmla="*/ 0 w 2600325"/>
                  <a:gd name="connsiteY0" fmla="*/ 1466850 h 1466850"/>
                  <a:gd name="connsiteX1" fmla="*/ 619125 w 2600325"/>
                  <a:gd name="connsiteY1" fmla="*/ 838200 h 1466850"/>
                  <a:gd name="connsiteX2" fmla="*/ 1438275 w 2600325"/>
                  <a:gd name="connsiteY2" fmla="*/ 352425 h 1466850"/>
                  <a:gd name="connsiteX3" fmla="*/ 2600325 w 2600325"/>
                  <a:gd name="connsiteY3" fmla="*/ 0 h 1466850"/>
                </a:gdLst>
                <a:ahLst/>
                <a:cxnLst>
                  <a:cxn ang="0">
                    <a:pos x="connsiteX0" y="connsiteY0"/>
                  </a:cxn>
                  <a:cxn ang="0">
                    <a:pos x="connsiteX1" y="connsiteY1"/>
                  </a:cxn>
                  <a:cxn ang="0">
                    <a:pos x="connsiteX2" y="connsiteY2"/>
                  </a:cxn>
                  <a:cxn ang="0">
                    <a:pos x="connsiteX3" y="connsiteY3"/>
                  </a:cxn>
                </a:cxnLst>
                <a:rect l="l" t="t" r="r" b="b"/>
                <a:pathLst>
                  <a:path w="2600325" h="1466850">
                    <a:moveTo>
                      <a:pt x="0" y="1466850"/>
                    </a:moveTo>
                    <a:cubicBezTo>
                      <a:pt x="189706" y="1245393"/>
                      <a:pt x="379413" y="1023937"/>
                      <a:pt x="619125" y="838200"/>
                    </a:cubicBezTo>
                    <a:cubicBezTo>
                      <a:pt x="858837" y="652463"/>
                      <a:pt x="1108075" y="492125"/>
                      <a:pt x="1438275" y="352425"/>
                    </a:cubicBezTo>
                    <a:cubicBezTo>
                      <a:pt x="1768475" y="212725"/>
                      <a:pt x="2600325" y="0"/>
                      <a:pt x="2600325" y="0"/>
                    </a:cubicBezTo>
                  </a:path>
                </a:pathLst>
              </a:custGeom>
              <a:no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90" name="Text Box 119"/>
              <p:cNvSpPr txBox="1"/>
              <p:nvPr/>
            </p:nvSpPr>
            <p:spPr>
              <a:xfrm>
                <a:off x="2300450" y="685800"/>
                <a:ext cx="1261110" cy="34035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600" b="1" dirty="0">
                    <a:effectLst/>
                    <a:ea typeface="Calibri" charset="0"/>
                    <a:cs typeface="Times New Roman" charset="0"/>
                  </a:rPr>
                  <a:t>Freight curve</a:t>
                </a:r>
                <a:endParaRPr lang="en-US" sz="1600" dirty="0">
                  <a:effectLst/>
                  <a:ea typeface="Calibri" charset="0"/>
                  <a:cs typeface="Times New Roman" charset="0"/>
                </a:endParaRPr>
              </a:p>
            </p:txBody>
          </p:sp>
          <p:sp>
            <p:nvSpPr>
              <p:cNvPr id="91" name="Text Box 120"/>
              <p:cNvSpPr txBox="1"/>
              <p:nvPr/>
            </p:nvSpPr>
            <p:spPr>
              <a:xfrm>
                <a:off x="571500" y="342900"/>
                <a:ext cx="461010" cy="3454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400" b="1" dirty="0">
                    <a:effectLst/>
                    <a:ea typeface="Calibri" charset="0"/>
                    <a:cs typeface="Times New Roman" charset="0"/>
                  </a:rPr>
                  <a:t>(</a:t>
                </a:r>
                <a:r>
                  <a:rPr lang="en-US" sz="1600" b="1" dirty="0">
                    <a:effectLst/>
                    <a:ea typeface="Calibri" charset="0"/>
                    <a:cs typeface="Times New Roman" charset="0"/>
                  </a:rPr>
                  <a:t>s</a:t>
                </a:r>
                <a:r>
                  <a:rPr lang="en-US" sz="1600" b="1" baseline="-25000" dirty="0">
                    <a:effectLst/>
                    <a:ea typeface="Calibri" charset="0"/>
                    <a:cs typeface="Times New Roman" charset="0"/>
                  </a:rPr>
                  <a:t>1</a:t>
                </a:r>
                <a:r>
                  <a:rPr lang="en-US" sz="1400" b="1" dirty="0">
                    <a:effectLst/>
                    <a:ea typeface="Calibri" charset="0"/>
                    <a:cs typeface="Times New Roman" charset="0"/>
                  </a:rPr>
                  <a:t>)</a:t>
                </a:r>
                <a:endParaRPr lang="en-US" sz="1200" dirty="0">
                  <a:effectLst/>
                  <a:ea typeface="Calibri" charset="0"/>
                  <a:cs typeface="Times New Roman" charset="0"/>
                </a:endParaRPr>
              </a:p>
            </p:txBody>
          </p:sp>
          <p:sp>
            <p:nvSpPr>
              <p:cNvPr id="92" name="Text Box 121"/>
              <p:cNvSpPr txBox="1"/>
              <p:nvPr/>
            </p:nvSpPr>
            <p:spPr>
              <a:xfrm>
                <a:off x="1381125" y="228600"/>
                <a:ext cx="461010" cy="3454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400" b="1" dirty="0">
                    <a:effectLst/>
                    <a:ea typeface="Calibri" charset="0"/>
                    <a:cs typeface="Times New Roman" charset="0"/>
                  </a:rPr>
                  <a:t>(s</a:t>
                </a:r>
                <a:r>
                  <a:rPr lang="en-US" sz="1400" b="1" baseline="-25000" dirty="0">
                    <a:effectLst/>
                    <a:ea typeface="Calibri" charset="0"/>
                    <a:cs typeface="Times New Roman" charset="0"/>
                  </a:rPr>
                  <a:t>2</a:t>
                </a:r>
                <a:r>
                  <a:rPr lang="en-US" sz="1400" b="1" dirty="0">
                    <a:effectLst/>
                    <a:ea typeface="Calibri" charset="0"/>
                    <a:cs typeface="Times New Roman" charset="0"/>
                  </a:rPr>
                  <a:t>)</a:t>
                </a:r>
                <a:endParaRPr lang="en-US" sz="1200" dirty="0">
                  <a:effectLst/>
                  <a:ea typeface="Calibri" charset="0"/>
                  <a:cs typeface="Times New Roman" charset="0"/>
                </a:endParaRPr>
              </a:p>
            </p:txBody>
          </p:sp>
          <p:sp>
            <p:nvSpPr>
              <p:cNvPr id="93" name="Text Box 122"/>
              <p:cNvSpPr txBox="1"/>
              <p:nvPr/>
            </p:nvSpPr>
            <p:spPr>
              <a:xfrm>
                <a:off x="2057400" y="114300"/>
                <a:ext cx="461010" cy="3454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400" b="1" dirty="0">
                    <a:effectLst/>
                    <a:ea typeface="Calibri" charset="0"/>
                    <a:cs typeface="Times New Roman" charset="0"/>
                  </a:rPr>
                  <a:t>(</a:t>
                </a:r>
                <a:r>
                  <a:rPr lang="en-US" sz="1600" b="1" dirty="0">
                    <a:effectLst/>
                    <a:ea typeface="Calibri" charset="0"/>
                    <a:cs typeface="Times New Roman" charset="0"/>
                  </a:rPr>
                  <a:t>s</a:t>
                </a:r>
                <a:r>
                  <a:rPr lang="en-US" sz="1600" b="1" baseline="-25000" dirty="0">
                    <a:effectLst/>
                    <a:ea typeface="Calibri" charset="0"/>
                    <a:cs typeface="Times New Roman" charset="0"/>
                  </a:rPr>
                  <a:t>3</a:t>
                </a:r>
                <a:r>
                  <a:rPr lang="en-US" sz="1400" b="1" dirty="0">
                    <a:effectLst/>
                    <a:ea typeface="Calibri" charset="0"/>
                    <a:cs typeface="Times New Roman" charset="0"/>
                  </a:rPr>
                  <a:t>)</a:t>
                </a:r>
                <a:endParaRPr lang="en-US" sz="1200" dirty="0">
                  <a:effectLst/>
                  <a:ea typeface="Calibri" charset="0"/>
                  <a:cs typeface="Times New Roman" charset="0"/>
                </a:endParaRPr>
              </a:p>
            </p:txBody>
          </p:sp>
          <p:sp>
            <p:nvSpPr>
              <p:cNvPr id="94" name="Text Box 123"/>
              <p:cNvSpPr txBox="1"/>
              <p:nvPr/>
            </p:nvSpPr>
            <p:spPr>
              <a:xfrm>
                <a:off x="2514600" y="114300"/>
                <a:ext cx="461010" cy="3454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400" b="1" dirty="0">
                    <a:effectLst/>
                    <a:ea typeface="Calibri" charset="0"/>
                    <a:cs typeface="Times New Roman" charset="0"/>
                  </a:rPr>
                  <a:t>(</a:t>
                </a:r>
                <a:r>
                  <a:rPr lang="en-US" sz="1600" b="1" dirty="0">
                    <a:effectLst/>
                    <a:ea typeface="Calibri" charset="0"/>
                    <a:cs typeface="Times New Roman" charset="0"/>
                  </a:rPr>
                  <a:t>s</a:t>
                </a:r>
                <a:r>
                  <a:rPr lang="en-US" sz="1600" b="1" baseline="-25000" dirty="0">
                    <a:effectLst/>
                    <a:ea typeface="Calibri" charset="0"/>
                    <a:cs typeface="Times New Roman" charset="0"/>
                  </a:rPr>
                  <a:t>4</a:t>
                </a:r>
                <a:r>
                  <a:rPr lang="en-US" sz="1400" b="1" dirty="0">
                    <a:effectLst/>
                    <a:ea typeface="Calibri" charset="0"/>
                    <a:cs typeface="Times New Roman" charset="0"/>
                  </a:rPr>
                  <a:t>)</a:t>
                </a:r>
                <a:endParaRPr lang="en-US" sz="1200" dirty="0">
                  <a:effectLst/>
                  <a:ea typeface="Calibri" charset="0"/>
                  <a:cs typeface="Times New Roman" charset="0"/>
                </a:endParaRPr>
              </a:p>
            </p:txBody>
          </p:sp>
          <p:sp>
            <p:nvSpPr>
              <p:cNvPr id="95" name="Text Box 124"/>
              <p:cNvSpPr txBox="1"/>
              <p:nvPr/>
            </p:nvSpPr>
            <p:spPr>
              <a:xfrm>
                <a:off x="3086100" y="114300"/>
                <a:ext cx="461010" cy="3454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400" b="1" dirty="0">
                    <a:effectLst/>
                    <a:ea typeface="Calibri" charset="0"/>
                    <a:cs typeface="Times New Roman" charset="0"/>
                  </a:rPr>
                  <a:t>(</a:t>
                </a:r>
                <a:r>
                  <a:rPr lang="en-US" sz="1600" b="1" dirty="0" err="1">
                    <a:effectLst/>
                    <a:ea typeface="Calibri" charset="0"/>
                    <a:cs typeface="Times New Roman" charset="0"/>
                  </a:rPr>
                  <a:t>s</a:t>
                </a:r>
                <a:r>
                  <a:rPr lang="en-US" sz="1600" b="1" baseline="-25000" dirty="0" err="1">
                    <a:effectLst/>
                    <a:ea typeface="Calibri" charset="0"/>
                    <a:cs typeface="Times New Roman" charset="0"/>
                  </a:rPr>
                  <a:t>n</a:t>
                </a:r>
                <a:r>
                  <a:rPr lang="en-US" sz="1400" b="1" dirty="0">
                    <a:effectLst/>
                    <a:ea typeface="Calibri" charset="0"/>
                    <a:cs typeface="Times New Roman" charset="0"/>
                  </a:rPr>
                  <a:t>)</a:t>
                </a:r>
                <a:endParaRPr lang="en-US" sz="1200" dirty="0">
                  <a:effectLst/>
                  <a:ea typeface="Calibri" charset="0"/>
                  <a:cs typeface="Times New Roman" charset="0"/>
                </a:endParaRPr>
              </a:p>
            </p:txBody>
          </p:sp>
        </p:grpSp>
      </p:grpSp>
      <p:sp>
        <p:nvSpPr>
          <p:cNvPr id="133" name="TextBox 132"/>
          <p:cNvSpPr txBox="1"/>
          <p:nvPr/>
        </p:nvSpPr>
        <p:spPr>
          <a:xfrm>
            <a:off x="-56459" y="5927761"/>
            <a:ext cx="9123185" cy="923330"/>
          </a:xfrm>
          <a:prstGeom prst="rect">
            <a:avLst/>
          </a:prstGeom>
          <a:solidFill>
            <a:schemeClr val="accent6">
              <a:lumMod val="20000"/>
              <a:lumOff val="80000"/>
            </a:schemeClr>
          </a:solidFill>
        </p:spPr>
        <p:txBody>
          <a:bodyPr wrap="square" rtlCol="0">
            <a:spAutoFit/>
          </a:bodyPr>
          <a:lstStyle/>
          <a:p>
            <a:pPr marL="285750" indent="-285750">
              <a:buFont typeface="Wingdings" panose="05000000000000000000" pitchFamily="2" charset="2"/>
              <a:buChar char="v"/>
            </a:pPr>
            <a:r>
              <a:rPr lang="en-US" dirty="0"/>
              <a:t>In addition to freight rate comes the time cost of the goods in transit to make up the full transport cost. The value of goods time is relatively low except for perishable and/or particular high value goods </a:t>
            </a:r>
          </a:p>
        </p:txBody>
      </p:sp>
      <p:sp>
        <p:nvSpPr>
          <p:cNvPr id="134" name="Title 1"/>
          <p:cNvSpPr txBox="1">
            <a:spLocks/>
          </p:cNvSpPr>
          <p:nvPr/>
        </p:nvSpPr>
        <p:spPr>
          <a:xfrm>
            <a:off x="49350" y="2785827"/>
            <a:ext cx="3409325"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Figure 4.2 (a) in </a:t>
            </a:r>
            <a:r>
              <a:rPr lang="en-US" sz="1400" dirty="0" err="1"/>
              <a:t>Jansson</a:t>
            </a:r>
            <a:r>
              <a:rPr lang="en-US" sz="1400" dirty="0"/>
              <a:t> (2013), P.56</a:t>
            </a:r>
          </a:p>
        </p:txBody>
      </p:sp>
      <p:sp>
        <p:nvSpPr>
          <p:cNvPr id="135" name="TextBox 134"/>
          <p:cNvSpPr txBox="1"/>
          <p:nvPr/>
        </p:nvSpPr>
        <p:spPr>
          <a:xfrm>
            <a:off x="1455384" y="1355132"/>
            <a:ext cx="1950120" cy="338554"/>
          </a:xfrm>
          <a:prstGeom prst="rect">
            <a:avLst/>
          </a:prstGeom>
          <a:solidFill>
            <a:schemeClr val="accent4">
              <a:lumMod val="20000"/>
              <a:lumOff val="80000"/>
            </a:schemeClr>
          </a:solidFill>
        </p:spPr>
        <p:txBody>
          <a:bodyPr wrap="square" rtlCol="0">
            <a:spAutoFit/>
          </a:bodyPr>
          <a:lstStyle/>
          <a:p>
            <a:r>
              <a:rPr lang="en-US" sz="1600" i="1" dirty="0"/>
              <a:t>FC = f</a:t>
            </a:r>
            <a:r>
              <a:rPr lang="en-US" sz="1600" i="1" baseline="-25000" dirty="0"/>
              <a:t>1</a:t>
            </a:r>
            <a:r>
              <a:rPr lang="en-US" sz="1600" i="1" dirty="0"/>
              <a:t>(S) + f</a:t>
            </a:r>
            <a:r>
              <a:rPr lang="en-US" sz="1600" i="1" baseline="-25000" dirty="0"/>
              <a:t>2</a:t>
            </a:r>
            <a:r>
              <a:rPr lang="en-US" sz="1600" i="1" dirty="0"/>
              <a:t>(S)*D</a:t>
            </a:r>
          </a:p>
        </p:txBody>
      </p:sp>
      <p:sp>
        <p:nvSpPr>
          <p:cNvPr id="136" name="TextBox 135"/>
          <p:cNvSpPr txBox="1"/>
          <p:nvPr/>
        </p:nvSpPr>
        <p:spPr>
          <a:xfrm>
            <a:off x="1896700" y="4382456"/>
            <a:ext cx="948095" cy="338554"/>
          </a:xfrm>
          <a:prstGeom prst="rect">
            <a:avLst/>
          </a:prstGeom>
          <a:solidFill>
            <a:schemeClr val="accent4">
              <a:lumMod val="20000"/>
              <a:lumOff val="80000"/>
            </a:schemeClr>
          </a:solidFill>
        </p:spPr>
        <p:txBody>
          <a:bodyPr wrap="square" rtlCol="0">
            <a:spAutoFit/>
          </a:bodyPr>
          <a:lstStyle/>
          <a:p>
            <a:r>
              <a:rPr lang="en-US" sz="1600" i="1" dirty="0"/>
              <a:t>FC = </a:t>
            </a:r>
            <a:r>
              <a:rPr lang="en-US" sz="1600" i="1" dirty="0" err="1"/>
              <a:t>bD</a:t>
            </a:r>
            <a:r>
              <a:rPr lang="el-GR" sz="1600" i="1" baseline="30000" dirty="0"/>
              <a:t>λ</a:t>
            </a:r>
            <a:endParaRPr lang="en-US" sz="1600" i="1" dirty="0"/>
          </a:p>
        </p:txBody>
      </p:sp>
    </p:spTree>
    <p:extLst>
      <p:ext uri="{BB962C8B-B14F-4D97-AF65-F5344CB8AC3E}">
        <p14:creationId xmlns:p14="http://schemas.microsoft.com/office/powerpoint/2010/main" val="1996262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5">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5">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4">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4">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4">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4">
                                            <p:txEl>
                                              <p:pRg st="3" end="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44">
                                            <p:txEl>
                                              <p:pRg st="4" end="4"/>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44">
                                            <p:txEl>
                                              <p:pRg st="5" end="5"/>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43" grpId="0" animBg="1"/>
      <p:bldP spid="44" grpId="0" animBg="1"/>
      <p:bldP spid="1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57" y="6519151"/>
            <a:ext cx="2901893"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0" y="257578"/>
            <a:ext cx="9144001" cy="523220"/>
          </a:xfrm>
          <a:prstGeom prst="rect">
            <a:avLst/>
          </a:prstGeom>
          <a:noFill/>
        </p:spPr>
        <p:txBody>
          <a:bodyPr wrap="square" rtlCol="0">
            <a:spAutoFit/>
          </a:bodyPr>
          <a:lstStyle/>
          <a:p>
            <a:pPr algn="ctr"/>
            <a:r>
              <a:rPr lang="en-US" sz="2800" b="1" dirty="0">
                <a:solidFill>
                  <a:srgbClr val="0000FF"/>
                </a:solidFill>
              </a:rPr>
              <a:t>Generalized Travel Cost with Respect to Distance</a:t>
            </a:r>
          </a:p>
        </p:txBody>
      </p:sp>
      <p:sp>
        <p:nvSpPr>
          <p:cNvPr id="29" name="Slide Number Placeholder 28"/>
          <p:cNvSpPr>
            <a:spLocks noGrp="1"/>
          </p:cNvSpPr>
          <p:nvPr>
            <p:ph type="sldNum" sz="quarter" idx="12"/>
          </p:nvPr>
        </p:nvSpPr>
        <p:spPr/>
        <p:txBody>
          <a:bodyPr/>
          <a:lstStyle/>
          <a:p>
            <a:fld id="{B91E65D5-FE66-C14A-8B79-70CF72E52575}" type="slidenum">
              <a:rPr lang="en-US" smtClean="0"/>
              <a:t>8</a:t>
            </a:fld>
            <a:endParaRPr lang="en-US"/>
          </a:p>
        </p:txBody>
      </p:sp>
      <p:sp>
        <p:nvSpPr>
          <p:cNvPr id="30" name="TextBox 29"/>
          <p:cNvSpPr txBox="1"/>
          <p:nvPr/>
        </p:nvSpPr>
        <p:spPr>
          <a:xfrm>
            <a:off x="560231" y="1041075"/>
            <a:ext cx="8171645" cy="4154984"/>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400" dirty="0"/>
              <a:t>When it comes to </a:t>
            </a:r>
            <a:r>
              <a:rPr lang="en-US" sz="2400" b="1" dirty="0">
                <a:solidFill>
                  <a:srgbClr val="0000FF"/>
                </a:solidFill>
              </a:rPr>
              <a:t>personal transport to obtain service</a:t>
            </a:r>
            <a:r>
              <a:rPr lang="en-US" sz="2400" dirty="0"/>
              <a:t>, or </a:t>
            </a:r>
            <a:r>
              <a:rPr lang="en-US" sz="2400" b="1" dirty="0">
                <a:solidFill>
                  <a:srgbClr val="0000FF"/>
                </a:solidFill>
              </a:rPr>
              <a:t>service producer to go to the consumer’s place and provide service</a:t>
            </a:r>
            <a:r>
              <a:rPr lang="en-US" sz="2400" dirty="0"/>
              <a:t>, the </a:t>
            </a:r>
            <a:r>
              <a:rPr lang="en-US" sz="2400" b="1" dirty="0">
                <a:solidFill>
                  <a:srgbClr val="C00000"/>
                </a:solidFill>
              </a:rPr>
              <a:t>resistance of distance </a:t>
            </a:r>
            <a:r>
              <a:rPr lang="en-US" sz="2400" dirty="0"/>
              <a:t>is more pronounced than for trade of goods </a:t>
            </a:r>
          </a:p>
          <a:p>
            <a:endParaRPr lang="en-US" sz="2400" dirty="0"/>
          </a:p>
          <a:p>
            <a:r>
              <a:rPr lang="en-US" sz="2400" dirty="0"/>
              <a:t>     (one main reason for this is that non-motorized modes of </a:t>
            </a:r>
          </a:p>
          <a:p>
            <a:r>
              <a:rPr lang="en-US" sz="2400" dirty="0"/>
              <a:t>     transport, which nearly extinguished for goods transport still </a:t>
            </a:r>
          </a:p>
          <a:p>
            <a:r>
              <a:rPr lang="en-US" sz="2400" dirty="0"/>
              <a:t>     play an important role in the case of consumer services)</a:t>
            </a:r>
          </a:p>
          <a:p>
            <a:endParaRPr lang="en-US" sz="2400" dirty="0"/>
          </a:p>
          <a:p>
            <a:pPr marL="342900" indent="-342900">
              <a:buFont typeface="Wingdings" panose="05000000000000000000" pitchFamily="2" charset="2"/>
              <a:buChar char="v"/>
            </a:pPr>
            <a:r>
              <a:rPr lang="en-US" sz="2400" dirty="0"/>
              <a:t>Here explain “</a:t>
            </a:r>
            <a:r>
              <a:rPr lang="en-US" sz="2400" b="1" dirty="0">
                <a:solidFill>
                  <a:srgbClr val="C00000"/>
                </a:solidFill>
              </a:rPr>
              <a:t>Individual modes of travel</a:t>
            </a:r>
            <a:r>
              <a:rPr lang="en-US" sz="2400" dirty="0"/>
              <a:t>” and “</a:t>
            </a:r>
            <a:r>
              <a:rPr lang="en-US" sz="2400" b="1" dirty="0">
                <a:solidFill>
                  <a:srgbClr val="C00000"/>
                </a:solidFill>
              </a:rPr>
              <a:t>Public transport generalized cost</a:t>
            </a:r>
            <a:r>
              <a:rPr lang="en-US" sz="2400" dirty="0"/>
              <a:t>”</a:t>
            </a:r>
          </a:p>
        </p:txBody>
      </p:sp>
    </p:spTree>
    <p:extLst>
      <p:ext uri="{BB962C8B-B14F-4D97-AF65-F5344CB8AC3E}">
        <p14:creationId xmlns:p14="http://schemas.microsoft.com/office/powerpoint/2010/main" val="804727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57" y="6519151"/>
            <a:ext cx="2901893"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1" y="170528"/>
            <a:ext cx="9144001" cy="461665"/>
          </a:xfrm>
          <a:prstGeom prst="rect">
            <a:avLst/>
          </a:prstGeom>
          <a:noFill/>
        </p:spPr>
        <p:txBody>
          <a:bodyPr wrap="square" rtlCol="0">
            <a:spAutoFit/>
          </a:bodyPr>
          <a:lstStyle/>
          <a:p>
            <a:pPr algn="ctr"/>
            <a:r>
              <a:rPr lang="en-US" sz="2400" b="1" dirty="0">
                <a:solidFill>
                  <a:srgbClr val="0000FF"/>
                </a:solidFill>
              </a:rPr>
              <a:t>Individual modes of travel</a:t>
            </a:r>
          </a:p>
        </p:txBody>
      </p:sp>
      <p:sp>
        <p:nvSpPr>
          <p:cNvPr id="29" name="Slide Number Placeholder 28"/>
          <p:cNvSpPr>
            <a:spLocks noGrp="1"/>
          </p:cNvSpPr>
          <p:nvPr>
            <p:ph type="sldNum" sz="quarter" idx="12"/>
          </p:nvPr>
        </p:nvSpPr>
        <p:spPr/>
        <p:txBody>
          <a:bodyPr/>
          <a:lstStyle/>
          <a:p>
            <a:fld id="{B91E65D5-FE66-C14A-8B79-70CF72E52575}" type="slidenum">
              <a:rPr lang="en-US" smtClean="0"/>
              <a:t>9</a:t>
            </a:fld>
            <a:endParaRPr lang="en-US"/>
          </a:p>
        </p:txBody>
      </p:sp>
      <p:sp>
        <p:nvSpPr>
          <p:cNvPr id="30" name="TextBox 29"/>
          <p:cNvSpPr txBox="1"/>
          <p:nvPr/>
        </p:nvSpPr>
        <p:spPr>
          <a:xfrm>
            <a:off x="293215" y="841396"/>
            <a:ext cx="8645301" cy="4154984"/>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There are limits for </a:t>
            </a:r>
            <a:r>
              <a:rPr lang="en-US" sz="2200" b="1" dirty="0">
                <a:solidFill>
                  <a:srgbClr val="0000FF"/>
                </a:solidFill>
              </a:rPr>
              <a:t>walking</a:t>
            </a:r>
            <a:r>
              <a:rPr lang="en-US" sz="2200" dirty="0"/>
              <a:t> and </a:t>
            </a:r>
            <a:r>
              <a:rPr lang="en-US" sz="2200" b="1" dirty="0">
                <a:solidFill>
                  <a:srgbClr val="0000FF"/>
                </a:solidFill>
              </a:rPr>
              <a:t>cycling</a:t>
            </a:r>
            <a:r>
              <a:rPr lang="en-US" sz="2200" dirty="0"/>
              <a:t>, the limits varies widely between individuals</a:t>
            </a:r>
          </a:p>
          <a:p>
            <a:pPr marL="342900" indent="-342900">
              <a:buFont typeface="Wingdings" panose="05000000000000000000" pitchFamily="2" charset="2"/>
              <a:buChar char="v"/>
            </a:pPr>
            <a:r>
              <a:rPr lang="en-US" sz="2200" dirty="0"/>
              <a:t>The reasonable </a:t>
            </a:r>
            <a:r>
              <a:rPr lang="en-US" sz="2200" b="1" dirty="0">
                <a:solidFill>
                  <a:srgbClr val="0000FF"/>
                </a:solidFill>
              </a:rPr>
              <a:t>cycling distance </a:t>
            </a:r>
            <a:r>
              <a:rPr lang="en-US" sz="2200" dirty="0"/>
              <a:t>is longer than </a:t>
            </a:r>
            <a:r>
              <a:rPr lang="en-US" sz="2200" b="1" dirty="0">
                <a:solidFill>
                  <a:srgbClr val="0000FF"/>
                </a:solidFill>
              </a:rPr>
              <a:t>walking distance</a:t>
            </a:r>
          </a:p>
          <a:p>
            <a:pPr marL="342900" indent="-342900">
              <a:buFont typeface="Wingdings" panose="05000000000000000000" pitchFamily="2" charset="2"/>
              <a:buChar char="v"/>
            </a:pPr>
            <a:r>
              <a:rPr lang="en-US" sz="2200" dirty="0"/>
              <a:t>When heavy or bulky goods are to be carried the car is indispensable</a:t>
            </a:r>
          </a:p>
          <a:p>
            <a:pPr marL="342900" indent="-342900">
              <a:buFont typeface="Wingdings" panose="05000000000000000000" pitchFamily="2" charset="2"/>
              <a:buChar char="v"/>
            </a:pPr>
            <a:r>
              <a:rPr lang="en-US" sz="2200" dirty="0"/>
              <a:t>The </a:t>
            </a:r>
            <a:r>
              <a:rPr lang="en-US" sz="2200" b="1" dirty="0">
                <a:solidFill>
                  <a:srgbClr val="C00000"/>
                </a:solidFill>
              </a:rPr>
              <a:t>generalized cost (GC) </a:t>
            </a:r>
            <a:r>
              <a:rPr lang="en-US" sz="2200" dirty="0"/>
              <a:t>of </a:t>
            </a:r>
            <a:r>
              <a:rPr lang="en-US" sz="2200" b="1" dirty="0">
                <a:solidFill>
                  <a:srgbClr val="0000FF"/>
                </a:solidFill>
              </a:rPr>
              <a:t>travel on foot increases progressively with distance </a:t>
            </a:r>
            <a:r>
              <a:rPr lang="en-US" sz="2200" dirty="0"/>
              <a:t>(sometimes use a quadratic functional form)</a:t>
            </a:r>
          </a:p>
          <a:p>
            <a:pPr marL="342900" indent="-342900">
              <a:buFont typeface="Wingdings" panose="05000000000000000000" pitchFamily="2" charset="2"/>
              <a:buChar char="v"/>
            </a:pPr>
            <a:r>
              <a:rPr lang="en-US" sz="2200" dirty="0"/>
              <a:t>Local transport modal choice studies indicate that </a:t>
            </a:r>
            <a:r>
              <a:rPr lang="en-US" sz="2200" b="1" dirty="0">
                <a:solidFill>
                  <a:srgbClr val="0000FF"/>
                </a:solidFill>
              </a:rPr>
              <a:t>walking time on the margin</a:t>
            </a:r>
            <a:r>
              <a:rPr lang="en-US" sz="2200" dirty="0"/>
              <a:t> is valued (that is </a:t>
            </a:r>
            <a:r>
              <a:rPr lang="en-US" sz="2200" b="1" dirty="0">
                <a:solidFill>
                  <a:srgbClr val="0000FF"/>
                </a:solidFill>
              </a:rPr>
              <a:t>costs</a:t>
            </a:r>
            <a:r>
              <a:rPr lang="en-US" sz="2200" dirty="0"/>
              <a:t>) </a:t>
            </a:r>
            <a:r>
              <a:rPr lang="en-US" sz="2200" b="1" dirty="0">
                <a:solidFill>
                  <a:srgbClr val="0000FF"/>
                </a:solidFill>
              </a:rPr>
              <a:t>between 1.5 to twice as much as car driving or bus riding time cost</a:t>
            </a:r>
            <a:r>
              <a:rPr lang="en-US" sz="2200" dirty="0"/>
              <a:t>.</a:t>
            </a:r>
          </a:p>
          <a:p>
            <a:pPr marL="342900" indent="-342900">
              <a:buFont typeface="Wingdings" panose="05000000000000000000" pitchFamily="2" charset="2"/>
              <a:buChar char="v"/>
            </a:pPr>
            <a:r>
              <a:rPr lang="en-US" sz="2200" dirty="0"/>
              <a:t>Unfortunately, there is no firm empirical evidence of the exact rate of increase with distance, either of </a:t>
            </a:r>
            <a:r>
              <a:rPr lang="en-US" sz="2200" b="1" dirty="0">
                <a:solidFill>
                  <a:srgbClr val="0000FF"/>
                </a:solidFill>
              </a:rPr>
              <a:t>walking time cost </a:t>
            </a:r>
            <a:r>
              <a:rPr lang="en-US" sz="2200" dirty="0"/>
              <a:t>or of the </a:t>
            </a:r>
            <a:r>
              <a:rPr lang="en-US" sz="2200" b="1" dirty="0">
                <a:solidFill>
                  <a:srgbClr val="0000FF"/>
                </a:solidFill>
              </a:rPr>
              <a:t>cycling time cost</a:t>
            </a:r>
          </a:p>
        </p:txBody>
      </p:sp>
      <p:sp>
        <p:nvSpPr>
          <p:cNvPr id="3" name="TextBox 2">
            <a:extLst>
              <a:ext uri="{FF2B5EF4-FFF2-40B4-BE49-F238E27FC236}">
                <a16:creationId xmlns:a16="http://schemas.microsoft.com/office/drawing/2014/main" id="{F984835D-B564-4F80-B54E-E4A6A784D8DC}"/>
              </a:ext>
            </a:extLst>
          </p:cNvPr>
          <p:cNvSpPr txBox="1"/>
          <p:nvPr/>
        </p:nvSpPr>
        <p:spPr>
          <a:xfrm>
            <a:off x="376902" y="5480813"/>
            <a:ext cx="8561614" cy="646331"/>
          </a:xfrm>
          <a:prstGeom prst="rect">
            <a:avLst/>
          </a:prstGeom>
          <a:noFill/>
        </p:spPr>
        <p:txBody>
          <a:bodyPr wrap="square" rtlCol="0">
            <a:spAutoFit/>
          </a:bodyPr>
          <a:lstStyle/>
          <a:p>
            <a:r>
              <a:rPr lang="en-US" b="1" dirty="0">
                <a:solidFill>
                  <a:srgbClr val="0000FF"/>
                </a:solidFill>
              </a:rPr>
              <a:t>Note: </a:t>
            </a:r>
            <a:r>
              <a:rPr lang="en-US" b="1" u="sng" dirty="0">
                <a:solidFill>
                  <a:srgbClr val="C00000"/>
                </a:solidFill>
              </a:rPr>
              <a:t>Time cost </a:t>
            </a:r>
            <a:r>
              <a:rPr lang="en-US" b="1" dirty="0">
                <a:solidFill>
                  <a:srgbClr val="0000FF"/>
                </a:solidFill>
              </a:rPr>
              <a:t>of each travel mode is travelers’ willingness to pay for saving time under a particular circumstance for that mode of travel.</a:t>
            </a:r>
          </a:p>
        </p:txBody>
      </p:sp>
    </p:spTree>
    <p:extLst>
      <p:ext uri="{BB962C8B-B14F-4D97-AF65-F5344CB8AC3E}">
        <p14:creationId xmlns:p14="http://schemas.microsoft.com/office/powerpoint/2010/main" val="1358395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57" y="6519151"/>
            <a:ext cx="2901893"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0" y="170528"/>
            <a:ext cx="9144001" cy="461665"/>
          </a:xfrm>
          <a:prstGeom prst="rect">
            <a:avLst/>
          </a:prstGeom>
          <a:noFill/>
        </p:spPr>
        <p:txBody>
          <a:bodyPr wrap="square" rtlCol="0">
            <a:spAutoFit/>
          </a:bodyPr>
          <a:lstStyle/>
          <a:p>
            <a:pPr algn="ctr"/>
            <a:r>
              <a:rPr lang="en-US" sz="2400" b="1" dirty="0">
                <a:solidFill>
                  <a:srgbClr val="0000FF"/>
                </a:solidFill>
              </a:rPr>
              <a:t>Individual modes of travel</a:t>
            </a:r>
          </a:p>
        </p:txBody>
      </p:sp>
      <p:sp>
        <p:nvSpPr>
          <p:cNvPr id="29" name="Slide Number Placeholder 28"/>
          <p:cNvSpPr>
            <a:spLocks noGrp="1"/>
          </p:cNvSpPr>
          <p:nvPr>
            <p:ph type="sldNum" sz="quarter" idx="12"/>
          </p:nvPr>
        </p:nvSpPr>
        <p:spPr/>
        <p:txBody>
          <a:bodyPr/>
          <a:lstStyle/>
          <a:p>
            <a:fld id="{B91E65D5-FE66-C14A-8B79-70CF72E52575}" type="slidenum">
              <a:rPr lang="en-US" smtClean="0"/>
              <a:t>10</a:t>
            </a:fld>
            <a:endParaRPr lang="en-US"/>
          </a:p>
        </p:txBody>
      </p:sp>
      <p:sp>
        <p:nvSpPr>
          <p:cNvPr id="30" name="TextBox 29"/>
          <p:cNvSpPr txBox="1"/>
          <p:nvPr/>
        </p:nvSpPr>
        <p:spPr>
          <a:xfrm>
            <a:off x="293215" y="743424"/>
            <a:ext cx="8645301" cy="5293757"/>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When it comes to </a:t>
            </a:r>
            <a:r>
              <a:rPr lang="en-US" sz="2200" b="1" dirty="0">
                <a:solidFill>
                  <a:srgbClr val="C00000"/>
                </a:solidFill>
              </a:rPr>
              <a:t>motorized mode of transport</a:t>
            </a:r>
            <a:r>
              <a:rPr lang="en-US" sz="2200" dirty="0"/>
              <a:t>, it is well known from </a:t>
            </a:r>
            <a:r>
              <a:rPr lang="en-US" sz="2200" b="1" dirty="0">
                <a:solidFill>
                  <a:srgbClr val="0000FF"/>
                </a:solidFill>
              </a:rPr>
              <a:t>travel demand</a:t>
            </a:r>
            <a:r>
              <a:rPr lang="en-US" sz="2200" dirty="0"/>
              <a:t>, and </a:t>
            </a:r>
            <a:r>
              <a:rPr lang="en-US" sz="2200" b="1" dirty="0">
                <a:solidFill>
                  <a:srgbClr val="0000FF"/>
                </a:solidFill>
              </a:rPr>
              <a:t>value of time research </a:t>
            </a:r>
            <a:r>
              <a:rPr lang="en-US" sz="2200" dirty="0"/>
              <a:t>(for example in SIKA, 2008), that the </a:t>
            </a:r>
            <a:r>
              <a:rPr lang="en-US" sz="2200" b="1" dirty="0">
                <a:solidFill>
                  <a:srgbClr val="C00000"/>
                </a:solidFill>
              </a:rPr>
              <a:t>time cost </a:t>
            </a:r>
            <a:r>
              <a:rPr lang="en-US" sz="2200" b="1" dirty="0">
                <a:solidFill>
                  <a:srgbClr val="0000FF"/>
                </a:solidFill>
              </a:rPr>
              <a:t>is about twice as high for long-distance travel compared to short-distance travel</a:t>
            </a:r>
            <a:r>
              <a:rPr lang="en-US" sz="2200" dirty="0"/>
              <a:t>. This reflects a gradually rising cost of travel time, when the journey takes more than 1 or 2 hours.</a:t>
            </a:r>
          </a:p>
          <a:p>
            <a:pPr marL="342900" indent="-342900">
              <a:buFont typeface="Wingdings" panose="05000000000000000000" pitchFamily="2" charset="2"/>
              <a:buChar char="v"/>
            </a:pPr>
            <a:r>
              <a:rPr lang="en-US" sz="2200" b="1" dirty="0">
                <a:solidFill>
                  <a:srgbClr val="0000FF"/>
                </a:solidFill>
              </a:rPr>
              <a:t>A linear approximation of </a:t>
            </a:r>
            <a:r>
              <a:rPr lang="en-US" sz="2200" b="1" dirty="0">
                <a:solidFill>
                  <a:srgbClr val="C00000"/>
                </a:solidFill>
              </a:rPr>
              <a:t>travel time cost function </a:t>
            </a:r>
            <a:r>
              <a:rPr lang="en-US" sz="2200" b="1" dirty="0">
                <a:solidFill>
                  <a:srgbClr val="0000FF"/>
                </a:solidFill>
              </a:rPr>
              <a:t>up to a journey time of about one hour seems justified in the case of car travel </a:t>
            </a:r>
            <a:r>
              <a:rPr lang="en-US" sz="2200" dirty="0"/>
              <a:t>(more in literature regarding travel demand and time cost)</a:t>
            </a:r>
          </a:p>
          <a:p>
            <a:pPr marL="342900" indent="-342900">
              <a:buFont typeface="Wingdings" panose="05000000000000000000" pitchFamily="2" charset="2"/>
              <a:buChar char="v"/>
            </a:pPr>
            <a:r>
              <a:rPr lang="en-US" sz="2200" dirty="0"/>
              <a:t>The </a:t>
            </a:r>
            <a:r>
              <a:rPr lang="en-US" sz="2200" b="1" dirty="0">
                <a:solidFill>
                  <a:srgbClr val="0000FF"/>
                </a:solidFill>
              </a:rPr>
              <a:t>main disadvantages of car travel compared to walking or biking </a:t>
            </a:r>
            <a:r>
              <a:rPr lang="en-US" sz="2200" dirty="0"/>
              <a:t>is </a:t>
            </a:r>
            <a:r>
              <a:rPr lang="en-US" sz="2200" b="1" dirty="0">
                <a:solidFill>
                  <a:srgbClr val="0000FF"/>
                </a:solidFill>
              </a:rPr>
              <a:t> </a:t>
            </a:r>
            <a:r>
              <a:rPr lang="en-US" sz="2200" dirty="0"/>
              <a:t>_________________________________________________________</a:t>
            </a:r>
          </a:p>
          <a:p>
            <a:endParaRPr lang="en-US" sz="800" dirty="0"/>
          </a:p>
          <a:p>
            <a:pPr marL="342900" indent="-342900">
              <a:buFont typeface="Wingdings" panose="05000000000000000000" pitchFamily="2" charset="2"/>
              <a:buChar char="v"/>
            </a:pPr>
            <a:r>
              <a:rPr lang="en-US" sz="2200" dirty="0"/>
              <a:t>The </a:t>
            </a:r>
            <a:r>
              <a:rPr lang="en-US" sz="2200" b="1" dirty="0">
                <a:solidFill>
                  <a:srgbClr val="0000FF"/>
                </a:solidFill>
              </a:rPr>
              <a:t>distance independent part of the generalized cost of a car trip </a:t>
            </a:r>
            <a:r>
              <a:rPr lang="en-US" sz="2200" dirty="0"/>
              <a:t>include the time and effort to find the keys to the car and garage, the walking and the effort to get the car out of the garage (which does not matter for long distance trips but which could be decisive for the choice mode for short trips)</a:t>
            </a:r>
          </a:p>
        </p:txBody>
      </p:sp>
      <p:sp>
        <p:nvSpPr>
          <p:cNvPr id="7" name="TextBox 6">
            <a:extLst>
              <a:ext uri="{FF2B5EF4-FFF2-40B4-BE49-F238E27FC236}">
                <a16:creationId xmlns:a16="http://schemas.microsoft.com/office/drawing/2014/main" id="{78AADD0E-3188-46C5-BA71-A01F0774CF03}"/>
              </a:ext>
            </a:extLst>
          </p:cNvPr>
          <p:cNvSpPr txBox="1"/>
          <p:nvPr/>
        </p:nvSpPr>
        <p:spPr>
          <a:xfrm>
            <a:off x="0" y="128789"/>
            <a:ext cx="9144001" cy="461665"/>
          </a:xfrm>
          <a:prstGeom prst="rect">
            <a:avLst/>
          </a:prstGeom>
          <a:noFill/>
        </p:spPr>
        <p:txBody>
          <a:bodyPr wrap="square" rtlCol="0">
            <a:spAutoFit/>
          </a:bodyPr>
          <a:lstStyle/>
          <a:p>
            <a:pPr algn="ctr"/>
            <a:r>
              <a:rPr lang="en-US" sz="2400" b="1" dirty="0">
                <a:solidFill>
                  <a:srgbClr val="0000FF"/>
                </a:solidFill>
              </a:rPr>
              <a:t>Individual modes of travel</a:t>
            </a:r>
          </a:p>
        </p:txBody>
      </p:sp>
    </p:spTree>
    <p:extLst>
      <p:ext uri="{BB962C8B-B14F-4D97-AF65-F5344CB8AC3E}">
        <p14:creationId xmlns:p14="http://schemas.microsoft.com/office/powerpoint/2010/main" val="3648212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57" y="6519151"/>
            <a:ext cx="2901893"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0" y="128789"/>
            <a:ext cx="9144001" cy="461665"/>
          </a:xfrm>
          <a:prstGeom prst="rect">
            <a:avLst/>
          </a:prstGeom>
          <a:noFill/>
        </p:spPr>
        <p:txBody>
          <a:bodyPr wrap="square" rtlCol="0">
            <a:spAutoFit/>
          </a:bodyPr>
          <a:lstStyle/>
          <a:p>
            <a:pPr algn="ctr"/>
            <a:r>
              <a:rPr lang="en-US" sz="2400" b="1" dirty="0">
                <a:solidFill>
                  <a:srgbClr val="0000FF"/>
                </a:solidFill>
              </a:rPr>
              <a:t>Individual modes of travel</a:t>
            </a:r>
          </a:p>
        </p:txBody>
      </p:sp>
      <p:sp>
        <p:nvSpPr>
          <p:cNvPr id="29" name="Slide Number Placeholder 28"/>
          <p:cNvSpPr>
            <a:spLocks noGrp="1"/>
          </p:cNvSpPr>
          <p:nvPr>
            <p:ph type="sldNum" sz="quarter" idx="12"/>
          </p:nvPr>
        </p:nvSpPr>
        <p:spPr/>
        <p:txBody>
          <a:bodyPr/>
          <a:lstStyle/>
          <a:p>
            <a:fld id="{B91E65D5-FE66-C14A-8B79-70CF72E52575}" type="slidenum">
              <a:rPr lang="en-US" smtClean="0"/>
              <a:t>11</a:t>
            </a:fld>
            <a:endParaRPr lang="en-US"/>
          </a:p>
        </p:txBody>
      </p:sp>
      <p:sp>
        <p:nvSpPr>
          <p:cNvPr id="30" name="TextBox 29"/>
          <p:cNvSpPr txBox="1"/>
          <p:nvPr/>
        </p:nvSpPr>
        <p:spPr>
          <a:xfrm>
            <a:off x="176157" y="681038"/>
            <a:ext cx="8820886" cy="5170646"/>
          </a:xfrm>
          <a:prstGeom prst="rect">
            <a:avLst/>
          </a:prstGeom>
          <a:solidFill>
            <a:srgbClr val="FFFFCC"/>
          </a:solidFill>
        </p:spPr>
        <p:txBody>
          <a:bodyPr wrap="square" rtlCol="0">
            <a:spAutoFit/>
          </a:bodyPr>
          <a:lstStyle/>
          <a:p>
            <a:r>
              <a:rPr lang="en-US" sz="2200" dirty="0"/>
              <a:t>The research based on the Norwegian national travel survey RVU2001 (</a:t>
            </a:r>
            <a:r>
              <a:rPr lang="en-US" sz="2200" dirty="0" err="1"/>
              <a:t>Samferdsel</a:t>
            </a:r>
            <a:r>
              <a:rPr lang="en-US" sz="2200" dirty="0"/>
              <a:t> nr3, 2003)  shows that </a:t>
            </a:r>
          </a:p>
          <a:p>
            <a:pPr marL="342900" indent="-342900">
              <a:buFont typeface="Wingdings" panose="05000000000000000000" pitchFamily="2" charset="2"/>
              <a:buChar char="v"/>
            </a:pPr>
            <a:r>
              <a:rPr lang="en-US" sz="2200" dirty="0"/>
              <a:t>For travel to/from work </a:t>
            </a:r>
            <a:r>
              <a:rPr lang="en-US" sz="2200" b="1" dirty="0">
                <a:solidFill>
                  <a:srgbClr val="C00000"/>
                </a:solidFill>
              </a:rPr>
              <a:t>walking</a:t>
            </a:r>
            <a:r>
              <a:rPr lang="en-US" sz="2200" dirty="0"/>
              <a:t> is the main mode of transport up to a </a:t>
            </a:r>
            <a:r>
              <a:rPr lang="en-US" sz="2200" b="1" dirty="0">
                <a:solidFill>
                  <a:srgbClr val="0000FF"/>
                </a:solidFill>
              </a:rPr>
              <a:t>distance of 1 km</a:t>
            </a:r>
            <a:r>
              <a:rPr lang="en-US" sz="2200" dirty="0"/>
              <a:t>, where walking and car travel are equally frequent</a:t>
            </a:r>
          </a:p>
          <a:p>
            <a:pPr marL="342900" indent="-342900">
              <a:buFont typeface="Wingdings" panose="05000000000000000000" pitchFamily="2" charset="2"/>
              <a:buChar char="v"/>
            </a:pPr>
            <a:r>
              <a:rPr lang="en-US" sz="2200" dirty="0"/>
              <a:t>For a </a:t>
            </a:r>
            <a:r>
              <a:rPr lang="en-US" sz="2200" b="1" dirty="0">
                <a:solidFill>
                  <a:srgbClr val="0000FF"/>
                </a:solidFill>
              </a:rPr>
              <a:t>distance 3 km </a:t>
            </a:r>
            <a:r>
              <a:rPr lang="en-US" sz="2200" b="1" dirty="0">
                <a:solidFill>
                  <a:srgbClr val="C00000"/>
                </a:solidFill>
              </a:rPr>
              <a:t>walking is almost down to zero</a:t>
            </a:r>
          </a:p>
          <a:p>
            <a:pPr marL="342900" indent="-342900">
              <a:buFont typeface="Wingdings" panose="05000000000000000000" pitchFamily="2" charset="2"/>
              <a:buChar char="v"/>
            </a:pPr>
            <a:r>
              <a:rPr lang="en-US" sz="2200" dirty="0"/>
              <a:t>The </a:t>
            </a:r>
            <a:r>
              <a:rPr lang="en-US" sz="2200" b="1" dirty="0">
                <a:solidFill>
                  <a:srgbClr val="0000FF"/>
                </a:solidFill>
              </a:rPr>
              <a:t>parking price and availability </a:t>
            </a:r>
            <a:r>
              <a:rPr lang="en-US" sz="2200" dirty="0"/>
              <a:t>at the place of work is quite important for the modal split.</a:t>
            </a:r>
          </a:p>
          <a:p>
            <a:pPr marL="800100" lvl="1" indent="-342900">
              <a:buFont typeface="Wingdings" panose="05000000000000000000" pitchFamily="2" charset="2"/>
              <a:buChar char="ü"/>
            </a:pPr>
            <a:r>
              <a:rPr lang="en-US" sz="2200" dirty="0"/>
              <a:t>For work trips </a:t>
            </a:r>
            <a:r>
              <a:rPr lang="en-US" sz="2200" b="1" dirty="0">
                <a:solidFill>
                  <a:srgbClr val="0000FF"/>
                </a:solidFill>
              </a:rPr>
              <a:t>up to 3 km</a:t>
            </a:r>
            <a:r>
              <a:rPr lang="en-US" sz="2200" dirty="0"/>
              <a:t>, the share of </a:t>
            </a:r>
            <a:r>
              <a:rPr lang="en-US" sz="2200" b="1" dirty="0">
                <a:solidFill>
                  <a:srgbClr val="C00000"/>
                </a:solidFill>
              </a:rPr>
              <a:t>walking</a:t>
            </a:r>
            <a:r>
              <a:rPr lang="en-US" sz="2200" dirty="0"/>
              <a:t> and </a:t>
            </a:r>
            <a:r>
              <a:rPr lang="en-US" sz="2200" b="1" dirty="0">
                <a:solidFill>
                  <a:srgbClr val="C00000"/>
                </a:solidFill>
              </a:rPr>
              <a:t>cycling</a:t>
            </a:r>
            <a:r>
              <a:rPr lang="en-US" sz="2200" dirty="0"/>
              <a:t> rises from 36% to 80% when the parking goes from “</a:t>
            </a:r>
            <a:r>
              <a:rPr lang="en-US" sz="2200" b="1" dirty="0">
                <a:solidFill>
                  <a:srgbClr val="0000FF"/>
                </a:solidFill>
              </a:rPr>
              <a:t>free, always available</a:t>
            </a:r>
            <a:r>
              <a:rPr lang="en-US" sz="2200" dirty="0"/>
              <a:t>” to “</a:t>
            </a:r>
            <a:r>
              <a:rPr lang="en-US" sz="2200" b="1" dirty="0">
                <a:solidFill>
                  <a:srgbClr val="0000FF"/>
                </a:solidFill>
              </a:rPr>
              <a:t>no parking</a:t>
            </a:r>
            <a:r>
              <a:rPr lang="en-US" sz="2200" dirty="0"/>
              <a:t>”</a:t>
            </a:r>
          </a:p>
          <a:p>
            <a:pPr marL="342900" indent="-342900">
              <a:buFont typeface="Wingdings" panose="05000000000000000000" pitchFamily="2" charset="2"/>
              <a:buChar char="v"/>
            </a:pPr>
            <a:r>
              <a:rPr lang="en-US" sz="2200" dirty="0"/>
              <a:t>Cycling is not as common in hilly Norway as in Denmark, Holland and northern Germany, as well as generally in Sweden.</a:t>
            </a:r>
          </a:p>
          <a:p>
            <a:pPr marL="342900" indent="-342900">
              <a:buFont typeface="Wingdings" panose="05000000000000000000" pitchFamily="2" charset="2"/>
              <a:buChar char="v"/>
            </a:pPr>
            <a:r>
              <a:rPr lang="en-US" sz="2200" dirty="0"/>
              <a:t>In small and medium-sized towns where travel distances are relatively short, cycling is more important than public transport in Sweden, from south to north</a:t>
            </a:r>
          </a:p>
        </p:txBody>
      </p:sp>
    </p:spTree>
    <p:extLst>
      <p:ext uri="{BB962C8B-B14F-4D97-AF65-F5344CB8AC3E}">
        <p14:creationId xmlns:p14="http://schemas.microsoft.com/office/powerpoint/2010/main" val="809434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12</a:t>
            </a:fld>
            <a:endParaRPr lang="en-US"/>
          </a:p>
        </p:txBody>
      </p:sp>
      <p:cxnSp>
        <p:nvCxnSpPr>
          <p:cNvPr id="20" name="Straight Connector 19">
            <a:extLst>
              <a:ext uri="{FF2B5EF4-FFF2-40B4-BE49-F238E27FC236}">
                <a16:creationId xmlns:a16="http://schemas.microsoft.com/office/drawing/2014/main" id="{EFCA6376-70F4-4A76-84BB-434062D878F3}"/>
              </a:ext>
            </a:extLst>
          </p:cNvPr>
          <p:cNvCxnSpPr/>
          <p:nvPr/>
        </p:nvCxnSpPr>
        <p:spPr>
          <a:xfrm>
            <a:off x="1671488" y="6018144"/>
            <a:ext cx="0" cy="248083"/>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B5193F3-7234-4C25-847D-AD51A76A3BC0}"/>
              </a:ext>
            </a:extLst>
          </p:cNvPr>
          <p:cNvCxnSpPr/>
          <p:nvPr/>
        </p:nvCxnSpPr>
        <p:spPr>
          <a:xfrm>
            <a:off x="2597449" y="6057479"/>
            <a:ext cx="0" cy="248083"/>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33D8F58-5B9C-44EA-9BCD-CDA939664323}"/>
              </a:ext>
            </a:extLst>
          </p:cNvPr>
          <p:cNvCxnSpPr/>
          <p:nvPr/>
        </p:nvCxnSpPr>
        <p:spPr>
          <a:xfrm>
            <a:off x="3444140" y="6035602"/>
            <a:ext cx="0" cy="248083"/>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946BE3-36E9-42BD-8CC6-45D2A33C407B}"/>
              </a:ext>
            </a:extLst>
          </p:cNvPr>
          <p:cNvCxnSpPr/>
          <p:nvPr/>
        </p:nvCxnSpPr>
        <p:spPr>
          <a:xfrm>
            <a:off x="4216763" y="6018143"/>
            <a:ext cx="0" cy="248083"/>
          </a:xfrm>
          <a:prstGeom prst="line">
            <a:avLst/>
          </a:prstGeom>
        </p:spPr>
        <p:style>
          <a:lnRef idx="1">
            <a:schemeClr val="accent1"/>
          </a:lnRef>
          <a:fillRef idx="0">
            <a:schemeClr val="accent1"/>
          </a:fillRef>
          <a:effectRef idx="0">
            <a:schemeClr val="accent1"/>
          </a:effectRef>
          <a:fontRef idx="minor">
            <a:schemeClr val="tx1"/>
          </a:fontRef>
        </p:style>
      </p:cxnSp>
      <p:sp>
        <p:nvSpPr>
          <p:cNvPr id="26" name="Title 25">
            <a:extLst>
              <a:ext uri="{FF2B5EF4-FFF2-40B4-BE49-F238E27FC236}">
                <a16:creationId xmlns:a16="http://schemas.microsoft.com/office/drawing/2014/main" id="{C2E303EF-3634-433C-86A2-AFD859AA8670}"/>
              </a:ext>
            </a:extLst>
          </p:cNvPr>
          <p:cNvSpPr>
            <a:spLocks noGrp="1"/>
          </p:cNvSpPr>
          <p:nvPr>
            <p:ph type="title"/>
          </p:nvPr>
        </p:nvSpPr>
        <p:spPr>
          <a:xfrm>
            <a:off x="684166" y="509366"/>
            <a:ext cx="7886700" cy="527424"/>
          </a:xfrm>
        </p:spPr>
        <p:txBody>
          <a:bodyPr>
            <a:normAutofit fontScale="90000"/>
          </a:bodyPr>
          <a:lstStyle/>
          <a:p>
            <a:r>
              <a:rPr lang="en-US" sz="2400" dirty="0"/>
              <a:t>The generalized cost structure for different modes of downtown travel under uncongested conditions</a:t>
            </a:r>
          </a:p>
        </p:txBody>
      </p:sp>
      <p:sp>
        <p:nvSpPr>
          <p:cNvPr id="27" name="Title 1">
            <a:extLst>
              <a:ext uri="{FF2B5EF4-FFF2-40B4-BE49-F238E27FC236}">
                <a16:creationId xmlns:a16="http://schemas.microsoft.com/office/drawing/2014/main" id="{CC31F60D-29A6-42D5-BE7B-C4DD1CC118DE}"/>
              </a:ext>
            </a:extLst>
          </p:cNvPr>
          <p:cNvSpPr txBox="1">
            <a:spLocks/>
          </p:cNvSpPr>
          <p:nvPr/>
        </p:nvSpPr>
        <p:spPr>
          <a:xfrm>
            <a:off x="918209" y="6481367"/>
            <a:ext cx="4159162"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Figure 4.3 in Jansson (2013), P.59</a:t>
            </a:r>
          </a:p>
        </p:txBody>
      </p:sp>
      <p:pic>
        <p:nvPicPr>
          <p:cNvPr id="24" name="Picture 23">
            <a:extLst>
              <a:ext uri="{FF2B5EF4-FFF2-40B4-BE49-F238E27FC236}">
                <a16:creationId xmlns:a16="http://schemas.microsoft.com/office/drawing/2014/main" id="{B1483C75-BA78-4F79-89EE-D1777AB5E59C}"/>
              </a:ext>
            </a:extLst>
          </p:cNvPr>
          <p:cNvPicPr>
            <a:picLocks noChangeAspect="1" noChangeArrowheads="1"/>
          </p:cNvPicPr>
          <p:nvPr/>
        </p:nvPicPr>
        <p:blipFill>
          <a:blip r:embed="rId2" cstate="print"/>
          <a:srcRect l="16394" t="25219" r="40248" b="9813"/>
          <a:stretch>
            <a:fillRect/>
          </a:stretch>
        </p:blipFill>
        <p:spPr bwMode="auto">
          <a:xfrm>
            <a:off x="447539" y="1148376"/>
            <a:ext cx="6302626" cy="5332991"/>
          </a:xfrm>
          <a:prstGeom prst="rect">
            <a:avLst/>
          </a:prstGeom>
          <a:noFill/>
          <a:ln w="9525">
            <a:noFill/>
            <a:miter lim="800000"/>
            <a:headEnd/>
            <a:tailEnd/>
          </a:ln>
        </p:spPr>
      </p:pic>
      <p:sp>
        <p:nvSpPr>
          <p:cNvPr id="25" name="TextBox 24">
            <a:extLst>
              <a:ext uri="{FF2B5EF4-FFF2-40B4-BE49-F238E27FC236}">
                <a16:creationId xmlns:a16="http://schemas.microsoft.com/office/drawing/2014/main" id="{6097D97E-4EAE-4136-89B8-0B90E59028A6}"/>
              </a:ext>
            </a:extLst>
          </p:cNvPr>
          <p:cNvSpPr txBox="1"/>
          <p:nvPr/>
        </p:nvSpPr>
        <p:spPr>
          <a:xfrm>
            <a:off x="0" y="43401"/>
            <a:ext cx="9144001" cy="461665"/>
          </a:xfrm>
          <a:prstGeom prst="rect">
            <a:avLst/>
          </a:prstGeom>
          <a:noFill/>
        </p:spPr>
        <p:txBody>
          <a:bodyPr wrap="square" rtlCol="0">
            <a:spAutoFit/>
          </a:bodyPr>
          <a:lstStyle/>
          <a:p>
            <a:pPr algn="ctr"/>
            <a:r>
              <a:rPr lang="en-US" sz="2400" b="1" dirty="0">
                <a:solidFill>
                  <a:srgbClr val="0000FF"/>
                </a:solidFill>
              </a:rPr>
              <a:t>Individual modes of travel</a:t>
            </a:r>
          </a:p>
        </p:txBody>
      </p:sp>
    </p:spTree>
    <p:extLst>
      <p:ext uri="{BB962C8B-B14F-4D97-AF65-F5344CB8AC3E}">
        <p14:creationId xmlns:p14="http://schemas.microsoft.com/office/powerpoint/2010/main" val="20570245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57" y="6519151"/>
            <a:ext cx="2901893"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0" y="221256"/>
            <a:ext cx="9144001" cy="461665"/>
          </a:xfrm>
          <a:prstGeom prst="rect">
            <a:avLst/>
          </a:prstGeom>
          <a:noFill/>
        </p:spPr>
        <p:txBody>
          <a:bodyPr wrap="square" rtlCol="0">
            <a:spAutoFit/>
          </a:bodyPr>
          <a:lstStyle/>
          <a:p>
            <a:pPr algn="ctr"/>
            <a:r>
              <a:rPr lang="en-US" sz="2400" b="1" dirty="0">
                <a:solidFill>
                  <a:srgbClr val="0000FF"/>
                </a:solidFill>
              </a:rPr>
              <a:t>Individual modes of travel</a:t>
            </a:r>
          </a:p>
        </p:txBody>
      </p:sp>
      <p:sp>
        <p:nvSpPr>
          <p:cNvPr id="29" name="Slide Number Placeholder 28"/>
          <p:cNvSpPr>
            <a:spLocks noGrp="1"/>
          </p:cNvSpPr>
          <p:nvPr>
            <p:ph type="sldNum" sz="quarter" idx="12"/>
          </p:nvPr>
        </p:nvSpPr>
        <p:spPr/>
        <p:txBody>
          <a:bodyPr/>
          <a:lstStyle/>
          <a:p>
            <a:fld id="{B91E65D5-FE66-C14A-8B79-70CF72E52575}" type="slidenum">
              <a:rPr lang="en-US" smtClean="0"/>
              <a:t>13</a:t>
            </a:fld>
            <a:endParaRPr lang="en-US"/>
          </a:p>
        </p:txBody>
      </p:sp>
      <p:sp>
        <p:nvSpPr>
          <p:cNvPr id="6" name="TextBox 5">
            <a:extLst>
              <a:ext uri="{FF2B5EF4-FFF2-40B4-BE49-F238E27FC236}">
                <a16:creationId xmlns:a16="http://schemas.microsoft.com/office/drawing/2014/main" id="{5B321612-5252-4FB5-8788-F216DBC49643}"/>
              </a:ext>
            </a:extLst>
          </p:cNvPr>
          <p:cNvSpPr txBox="1"/>
          <p:nvPr/>
        </p:nvSpPr>
        <p:spPr>
          <a:xfrm>
            <a:off x="513707" y="909516"/>
            <a:ext cx="8085763" cy="4832092"/>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b="1" dirty="0">
                <a:solidFill>
                  <a:srgbClr val="0000FF"/>
                </a:solidFill>
              </a:rPr>
              <a:t>After the initial stage where the cost of walking is increasing progressively with distance, the all mode GC is more or less proportional to distance </a:t>
            </a:r>
            <a:r>
              <a:rPr lang="en-US" sz="2200" dirty="0"/>
              <a:t>when the different modes are represented only in their respective niche range</a:t>
            </a:r>
          </a:p>
          <a:p>
            <a:endParaRPr lang="en-US" sz="2200" dirty="0"/>
          </a:p>
          <a:p>
            <a:pPr marL="342900" indent="-342900">
              <a:buFont typeface="Wingdings" panose="05000000000000000000" pitchFamily="2" charset="2"/>
              <a:buChar char="v"/>
            </a:pPr>
            <a:r>
              <a:rPr lang="en-US" sz="2200" b="1" dirty="0">
                <a:solidFill>
                  <a:srgbClr val="0000FF"/>
                </a:solidFill>
              </a:rPr>
              <a:t>A linear approximation of all the GC-curve seems reasonable with one exception</a:t>
            </a:r>
            <a:r>
              <a:rPr lang="en-US" sz="2200" dirty="0"/>
              <a:t>: the effort of a walk with a burden is increasing progressively with distance. In that case a quadratic functional form is more adequate</a:t>
            </a:r>
          </a:p>
          <a:p>
            <a:endParaRPr lang="en-US" sz="2200" dirty="0"/>
          </a:p>
          <a:p>
            <a:pPr marL="342900" indent="-342900">
              <a:buFont typeface="Wingdings" panose="05000000000000000000" pitchFamily="2" charset="2"/>
              <a:buChar char="v"/>
            </a:pPr>
            <a:r>
              <a:rPr lang="en-US" sz="2200" dirty="0"/>
              <a:t>In the case of </a:t>
            </a:r>
            <a:r>
              <a:rPr lang="en-US" sz="2200" b="1" dirty="0">
                <a:solidFill>
                  <a:srgbClr val="0000FF"/>
                </a:solidFill>
              </a:rPr>
              <a:t>long-distance travel</a:t>
            </a:r>
            <a:r>
              <a:rPr lang="en-US" sz="2200" dirty="0"/>
              <a:t>, further consideration may include </a:t>
            </a:r>
            <a:r>
              <a:rPr lang="en-US" sz="2200" b="1" dirty="0">
                <a:solidFill>
                  <a:srgbClr val="C00000"/>
                </a:solidFill>
              </a:rPr>
              <a:t>value of time differs between different modes of travel due to comfort differences</a:t>
            </a:r>
            <a:r>
              <a:rPr lang="en-US" sz="2200" dirty="0"/>
              <a:t>. </a:t>
            </a:r>
            <a:r>
              <a:rPr lang="en-US" sz="2200" b="1" dirty="0">
                <a:solidFill>
                  <a:srgbClr val="0000FF"/>
                </a:solidFill>
              </a:rPr>
              <a:t>Time cost per hour tends to increase with total travel time</a:t>
            </a:r>
          </a:p>
        </p:txBody>
      </p:sp>
    </p:spTree>
    <p:extLst>
      <p:ext uri="{BB962C8B-B14F-4D97-AF65-F5344CB8AC3E}">
        <p14:creationId xmlns:p14="http://schemas.microsoft.com/office/powerpoint/2010/main" val="4226694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0" y="5499"/>
            <a:ext cx="9144001" cy="461665"/>
          </a:xfrm>
          <a:prstGeom prst="rect">
            <a:avLst/>
          </a:prstGeom>
          <a:noFill/>
        </p:spPr>
        <p:txBody>
          <a:bodyPr wrap="square" rtlCol="0">
            <a:spAutoFit/>
          </a:bodyPr>
          <a:lstStyle/>
          <a:p>
            <a:pPr algn="ctr"/>
            <a:r>
              <a:rPr lang="en-US" sz="2400" b="1" dirty="0">
                <a:solidFill>
                  <a:srgbClr val="0000FF"/>
                </a:solidFill>
              </a:rPr>
              <a:t>Individual modes of travel</a:t>
            </a:r>
          </a:p>
        </p:txBody>
      </p:sp>
      <p:sp>
        <p:nvSpPr>
          <p:cNvPr id="29" name="Slide Number Placeholder 28"/>
          <p:cNvSpPr>
            <a:spLocks noGrp="1"/>
          </p:cNvSpPr>
          <p:nvPr>
            <p:ph type="sldNum" sz="quarter" idx="12"/>
          </p:nvPr>
        </p:nvSpPr>
        <p:spPr/>
        <p:txBody>
          <a:bodyPr/>
          <a:lstStyle/>
          <a:p>
            <a:fld id="{B91E65D5-FE66-C14A-8B79-70CF72E52575}" type="slidenum">
              <a:rPr lang="en-US" smtClean="0"/>
              <a:t>14</a:t>
            </a:fld>
            <a:endParaRPr lang="en-US"/>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5B321612-5252-4FB5-8788-F216DBC49643}"/>
                  </a:ext>
                </a:extLst>
              </p:cNvPr>
              <p:cNvSpPr txBox="1"/>
              <p:nvPr/>
            </p:nvSpPr>
            <p:spPr>
              <a:xfrm>
                <a:off x="65986" y="467164"/>
                <a:ext cx="8892284" cy="6187143"/>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000" dirty="0"/>
                  <a:t>The relationship between the </a:t>
                </a:r>
                <a:r>
                  <a:rPr lang="en-US" sz="2000" b="1" dirty="0">
                    <a:solidFill>
                      <a:srgbClr val="C00000"/>
                    </a:solidFill>
                  </a:rPr>
                  <a:t>generalized cost </a:t>
                </a:r>
                <a:r>
                  <a:rPr lang="en-US" sz="2000" dirty="0"/>
                  <a:t>and </a:t>
                </a:r>
                <a:r>
                  <a:rPr lang="en-US" sz="2000" b="1" dirty="0">
                    <a:solidFill>
                      <a:srgbClr val="C00000"/>
                    </a:solidFill>
                  </a:rPr>
                  <a:t>trip length </a:t>
                </a:r>
                <a:r>
                  <a:rPr lang="en-US" sz="2000" dirty="0"/>
                  <a:t>can be written as sum of a </a:t>
                </a:r>
                <a:r>
                  <a:rPr lang="en-US" sz="2000" b="1" dirty="0">
                    <a:solidFill>
                      <a:srgbClr val="0000FF"/>
                    </a:solidFill>
                  </a:rPr>
                  <a:t>distance-dependent component </a:t>
                </a:r>
                <a:r>
                  <a:rPr lang="en-US" sz="2000" dirty="0"/>
                  <a:t>and a </a:t>
                </a:r>
                <a:r>
                  <a:rPr lang="en-US" sz="2000" b="1" dirty="0">
                    <a:solidFill>
                      <a:srgbClr val="0000FF"/>
                    </a:solidFill>
                  </a:rPr>
                  <a:t>time-dependent component</a:t>
                </a:r>
              </a:p>
              <a:p>
                <a:pPr marL="342900" indent="-342900">
                  <a:buFont typeface="Wingdings" panose="05000000000000000000" pitchFamily="2" charset="2"/>
                  <a:buChar char="v"/>
                </a:pPr>
                <a:r>
                  <a:rPr lang="en-US" sz="2000" dirty="0"/>
                  <a:t>Generalized cost function is different for different </a:t>
                </a:r>
                <a:r>
                  <a:rPr lang="en-US" sz="2000" b="1" dirty="0">
                    <a:solidFill>
                      <a:srgbClr val="0000FF"/>
                    </a:solidFill>
                  </a:rPr>
                  <a:t>modes of travel (</a:t>
                </a:r>
                <a:r>
                  <a:rPr lang="en-US" sz="2000" b="1" i="1" dirty="0">
                    <a:solidFill>
                      <a:srgbClr val="0000FF"/>
                    </a:solidFill>
                  </a:rPr>
                  <a:t>j</a:t>
                </a:r>
                <a:r>
                  <a:rPr lang="en-US" sz="2000" b="1" dirty="0">
                    <a:solidFill>
                      <a:srgbClr val="0000FF"/>
                    </a:solidFill>
                  </a:rPr>
                  <a:t>)</a:t>
                </a:r>
                <a:r>
                  <a:rPr lang="en-US" sz="2000" dirty="0"/>
                  <a:t>, firstly because of different speeds.</a:t>
                </a:r>
              </a:p>
              <a:p>
                <a:pPr marL="342900" indent="-342900">
                  <a:buFont typeface="Wingdings" panose="05000000000000000000" pitchFamily="2" charset="2"/>
                  <a:buChar char="v"/>
                </a:pPr>
                <a:r>
                  <a:rPr lang="en-US" sz="2000" dirty="0"/>
                  <a:t>For short- to middle- distance travel (&lt;100 km), the GC-function is</a:t>
                </a:r>
              </a:p>
              <a:p>
                <a:r>
                  <a:rPr lang="en-US" sz="2200" dirty="0"/>
                  <a:t>         </a:t>
                </a:r>
                <a14:m>
                  <m:oMath xmlns:m="http://schemas.openxmlformats.org/officeDocument/2006/math">
                    <m:r>
                      <a:rPr lang="en-US" i="1">
                        <a:latin typeface="Cambria Math" panose="02040503050406030204" pitchFamily="18" charset="0"/>
                      </a:rPr>
                      <m:t>𝐺𝐶</m:t>
                    </m:r>
                    <m:r>
                      <a:rPr lang="en-US" i="1">
                        <a:latin typeface="Cambria Math" panose="02040503050406030204" pitchFamily="18" charset="0"/>
                      </a:rPr>
                      <m:t>=</m:t>
                    </m:r>
                    <m:d>
                      <m:dPr>
                        <m:begChr m:val="["/>
                        <m:endChr m:val="]"/>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𝑗</m:t>
                            </m:r>
                          </m:sub>
                        </m:sSub>
                        <m:r>
                          <a:rPr lang="en-US" i="1">
                            <a:latin typeface="Cambria Math" panose="02040503050406030204" pitchFamily="18" charset="0"/>
                          </a:rPr>
                          <m:t>+</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𝑗</m:t>
                                </m:r>
                              </m:sub>
                            </m:sSub>
                          </m:num>
                          <m:den>
                            <m:sSub>
                              <m:sSubPr>
                                <m:ctrlPr>
                                  <a:rPr lang="en-US" i="1">
                                    <a:latin typeface="Cambria Math" panose="02040503050406030204" pitchFamily="18" charset="0"/>
                                  </a:rPr>
                                </m:ctrlPr>
                              </m:sSubPr>
                              <m:e>
                                <m:r>
                                  <a:rPr lang="en-US" i="1">
                                    <a:latin typeface="Cambria Math" panose="02040503050406030204" pitchFamily="18" charset="0"/>
                                  </a:rPr>
                                  <m:t>𝑆</m:t>
                                </m:r>
                              </m:e>
                              <m:sub>
                                <m:r>
                                  <a:rPr lang="en-US" i="1">
                                    <a:latin typeface="Cambria Math" panose="02040503050406030204" pitchFamily="18" charset="0"/>
                                  </a:rPr>
                                  <m:t>𝑗</m:t>
                                </m:r>
                              </m:sub>
                            </m:sSub>
                          </m:den>
                        </m:f>
                      </m:e>
                    </m:d>
                    <m:sSup>
                      <m:sSupPr>
                        <m:ctrlPr>
                          <a:rPr lang="en-US" i="1">
                            <a:latin typeface="Cambria Math" panose="02040503050406030204" pitchFamily="18" charset="0"/>
                          </a:rPr>
                        </m:ctrlPr>
                      </m:sSupPr>
                      <m:e>
                        <m:r>
                          <a:rPr lang="en-US" i="1">
                            <a:latin typeface="Cambria Math" panose="02040503050406030204" pitchFamily="18" charset="0"/>
                          </a:rPr>
                          <m:t>𝐷</m:t>
                        </m:r>
                      </m:e>
                      <m:sup>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𝑗</m:t>
                            </m:r>
                          </m:sub>
                        </m:sSub>
                      </m:sup>
                    </m:sSup>
                  </m:oMath>
                </a14:m>
                <a:r>
                  <a:rPr lang="en-US" dirty="0"/>
                  <a:t>      </a:t>
                </a:r>
              </a:p>
              <a:p>
                <a:r>
                  <a:rPr lang="en-US" i="1" dirty="0"/>
                  <a:t>           </a:t>
                </a:r>
                <a:r>
                  <a:rPr lang="en-US" i="1" dirty="0" err="1"/>
                  <a:t>C</a:t>
                </a:r>
                <a:r>
                  <a:rPr lang="en-US" i="1" baseline="-25000" dirty="0" err="1"/>
                  <a:t>j</a:t>
                </a:r>
                <a:r>
                  <a:rPr lang="en-US" dirty="0"/>
                  <a:t> = proportionality constant to distance </a:t>
                </a:r>
              </a:p>
              <a:p>
                <a:r>
                  <a:rPr lang="en-US" i="1" dirty="0"/>
                  <a:t>           </a:t>
                </a:r>
                <a:r>
                  <a:rPr lang="en-US" i="1" dirty="0" err="1"/>
                  <a:t>T</a:t>
                </a:r>
                <a:r>
                  <a:rPr lang="en-US" i="1" baseline="-25000" dirty="0" err="1"/>
                  <a:t>j</a:t>
                </a:r>
                <a:r>
                  <a:rPr lang="en-US" dirty="0"/>
                  <a:t> = Time cost, </a:t>
                </a:r>
                <a:r>
                  <a:rPr lang="en-US" i="1" dirty="0" err="1"/>
                  <a:t>S</a:t>
                </a:r>
                <a:r>
                  <a:rPr lang="en-US" i="1" baseline="-25000" dirty="0" err="1"/>
                  <a:t>j</a:t>
                </a:r>
                <a:r>
                  <a:rPr lang="en-US" dirty="0"/>
                  <a:t> = speed, , j = each mode of travel</a:t>
                </a:r>
              </a:p>
              <a:p>
                <a:r>
                  <a:rPr lang="en-US" sz="2000" dirty="0"/>
                  <a:t>          </a:t>
                </a:r>
                <a:r>
                  <a:rPr lang="en-US" dirty="0"/>
                  <a:t>Travel time = Trip length/speed</a:t>
                </a:r>
              </a:p>
              <a:p>
                <a:pPr marL="342900" indent="-342900">
                  <a:buFont typeface="Wingdings" panose="05000000000000000000" pitchFamily="2" charset="2"/>
                  <a:buChar char="v"/>
                </a:pPr>
                <a:r>
                  <a:rPr lang="en-US" sz="2000" dirty="0"/>
                  <a:t>Different assumptions of </a:t>
                </a:r>
                <a:r>
                  <a:rPr lang="el-GR" sz="2000" b="1" dirty="0">
                    <a:solidFill>
                      <a:srgbClr val="0000FF"/>
                    </a:solidFill>
                  </a:rPr>
                  <a:t>λ</a:t>
                </a:r>
                <a:r>
                  <a:rPr lang="en-US" sz="2000" b="1" dirty="0">
                    <a:solidFill>
                      <a:srgbClr val="0000FF"/>
                    </a:solidFill>
                  </a:rPr>
                  <a:t> (distance elasticity) </a:t>
                </a:r>
                <a:r>
                  <a:rPr lang="en-US" sz="2000" dirty="0"/>
                  <a:t>for different modes of transport</a:t>
                </a:r>
              </a:p>
              <a:p>
                <a:pPr marL="800100" lvl="1" indent="-342900">
                  <a:buFont typeface="Wingdings" panose="05000000000000000000" pitchFamily="2" charset="2"/>
                  <a:buChar char="ü"/>
                </a:pPr>
                <a:r>
                  <a:rPr lang="en-US" sz="2000" dirty="0"/>
                  <a:t>For motorized modes the standard assumption is that </a:t>
                </a:r>
                <a:r>
                  <a:rPr lang="el-GR" sz="2000" b="1" dirty="0">
                    <a:solidFill>
                      <a:srgbClr val="0000FF"/>
                    </a:solidFill>
                  </a:rPr>
                  <a:t>λ</a:t>
                </a:r>
                <a:r>
                  <a:rPr lang="en-US" sz="2000" b="1" dirty="0">
                    <a:solidFill>
                      <a:srgbClr val="0000FF"/>
                    </a:solidFill>
                  </a:rPr>
                  <a:t> = 1</a:t>
                </a:r>
              </a:p>
              <a:p>
                <a:pPr marL="800100" lvl="1" indent="-342900">
                  <a:buFont typeface="Wingdings" panose="05000000000000000000" pitchFamily="2" charset="2"/>
                  <a:buChar char="ü"/>
                </a:pPr>
                <a:r>
                  <a:rPr lang="en-US" sz="2000" dirty="0"/>
                  <a:t>For short distance cycling and walking within “walking distance” it can be assumed that </a:t>
                </a:r>
                <a:r>
                  <a:rPr lang="el-GR" sz="2000" b="1" dirty="0">
                    <a:solidFill>
                      <a:srgbClr val="0000FF"/>
                    </a:solidFill>
                  </a:rPr>
                  <a:t>λ</a:t>
                </a:r>
                <a:r>
                  <a:rPr lang="en-US" sz="2000" b="1" dirty="0">
                    <a:solidFill>
                      <a:srgbClr val="0000FF"/>
                    </a:solidFill>
                  </a:rPr>
                  <a:t> = 1</a:t>
                </a:r>
              </a:p>
              <a:p>
                <a:pPr marL="800100" lvl="1" indent="-342900">
                  <a:buFont typeface="Wingdings" panose="05000000000000000000" pitchFamily="2" charset="2"/>
                  <a:buChar char="ü"/>
                </a:pPr>
                <a:r>
                  <a:rPr lang="en-US" sz="2000" dirty="0"/>
                  <a:t>For walking with a burden it is assumed that </a:t>
                </a:r>
                <a:r>
                  <a:rPr lang="el-GR" sz="2000" b="1" dirty="0">
                    <a:solidFill>
                      <a:srgbClr val="0000FF"/>
                    </a:solidFill>
                  </a:rPr>
                  <a:t>λ</a:t>
                </a:r>
                <a:r>
                  <a:rPr lang="en-US" sz="2000" b="1" dirty="0">
                    <a:solidFill>
                      <a:srgbClr val="0000FF"/>
                    </a:solidFill>
                  </a:rPr>
                  <a:t> = 2 </a:t>
                </a:r>
              </a:p>
              <a:p>
                <a:pPr marL="800100" lvl="1" indent="-342900">
                  <a:buFont typeface="Wingdings" panose="05000000000000000000" pitchFamily="2" charset="2"/>
                  <a:buChar char="ü"/>
                </a:pPr>
                <a:r>
                  <a:rPr lang="en-US" sz="2000" dirty="0"/>
                  <a:t>For cycling with a burden it is possible that </a:t>
                </a:r>
                <a:r>
                  <a:rPr lang="el-GR" sz="2000" b="1" dirty="0">
                    <a:solidFill>
                      <a:srgbClr val="0000FF"/>
                    </a:solidFill>
                  </a:rPr>
                  <a:t>λ</a:t>
                </a:r>
                <a:r>
                  <a:rPr lang="en-US" sz="2000" b="1" dirty="0">
                    <a:solidFill>
                      <a:srgbClr val="0000FF"/>
                    </a:solidFill>
                  </a:rPr>
                  <a:t> &gt; 1 </a:t>
                </a:r>
              </a:p>
              <a:p>
                <a:pPr marL="800100" lvl="1" indent="-342900">
                  <a:buFont typeface="Wingdings" panose="05000000000000000000" pitchFamily="2" charset="2"/>
                  <a:buChar char="ü"/>
                </a:pPr>
                <a:r>
                  <a:rPr lang="en-US" sz="2000" dirty="0"/>
                  <a:t>So it is possible that GC may increase more than proportion to distance for walking and cycling</a:t>
                </a:r>
              </a:p>
              <a:p>
                <a:pPr marL="342900" indent="-342900">
                  <a:buFont typeface="Wingdings" panose="05000000000000000000" pitchFamily="2" charset="2"/>
                  <a:buChar char="v"/>
                </a:pPr>
                <a:r>
                  <a:rPr lang="en-US" sz="2000" dirty="0"/>
                  <a:t>The function is similar to “freight curve” for goods transport where </a:t>
                </a:r>
                <a:r>
                  <a:rPr lang="el-GR" sz="2000" b="1" dirty="0">
                    <a:solidFill>
                      <a:srgbClr val="0000FF"/>
                    </a:solidFill>
                  </a:rPr>
                  <a:t>λ</a:t>
                </a:r>
                <a:r>
                  <a:rPr lang="en-US" sz="2000" b="1" dirty="0">
                    <a:solidFill>
                      <a:srgbClr val="0000FF"/>
                    </a:solidFill>
                  </a:rPr>
                  <a:t> = 1/3 or lower </a:t>
                </a:r>
                <a:endParaRPr lang="en-US" sz="2000" dirty="0"/>
              </a:p>
            </p:txBody>
          </p:sp>
        </mc:Choice>
        <mc:Fallback xmlns="">
          <p:sp>
            <p:nvSpPr>
              <p:cNvPr id="6" name="TextBox 5">
                <a:extLst>
                  <a:ext uri="{FF2B5EF4-FFF2-40B4-BE49-F238E27FC236}">
                    <a16:creationId xmlns:a16="http://schemas.microsoft.com/office/drawing/2014/main" id="{5B321612-5252-4FB5-8788-F216DBC49643}"/>
                  </a:ext>
                </a:extLst>
              </p:cNvPr>
              <p:cNvSpPr txBox="1">
                <a:spLocks noRot="1" noChangeAspect="1" noMove="1" noResize="1" noEditPoints="1" noAdjustHandles="1" noChangeArrowheads="1" noChangeShapeType="1" noTextEdit="1"/>
              </p:cNvSpPr>
              <p:nvPr/>
            </p:nvSpPr>
            <p:spPr>
              <a:xfrm>
                <a:off x="65986" y="467164"/>
                <a:ext cx="8892284" cy="6187143"/>
              </a:xfrm>
              <a:prstGeom prst="rect">
                <a:avLst/>
              </a:prstGeom>
              <a:blipFill>
                <a:blip r:embed="rId3"/>
                <a:stretch>
                  <a:fillRect l="-617" t="-591" b="-788"/>
                </a:stretch>
              </a:blipFill>
            </p:spPr>
            <p:txBody>
              <a:bodyPr/>
              <a:lstStyle/>
              <a:p>
                <a:r>
                  <a:rPr lang="en-US">
                    <a:noFill/>
                  </a:rPr>
                  <a:t> </a:t>
                </a:r>
              </a:p>
            </p:txBody>
          </p:sp>
        </mc:Fallback>
      </mc:AlternateContent>
      <p:sp>
        <p:nvSpPr>
          <p:cNvPr id="2" name="Title 1"/>
          <p:cNvSpPr>
            <a:spLocks noGrp="1"/>
          </p:cNvSpPr>
          <p:nvPr>
            <p:ph type="title"/>
          </p:nvPr>
        </p:nvSpPr>
        <p:spPr>
          <a:xfrm>
            <a:off x="6340566" y="6459066"/>
            <a:ext cx="2901893" cy="467196"/>
          </a:xfrm>
        </p:spPr>
        <p:txBody>
          <a:bodyPr>
            <a:normAutofit/>
          </a:bodyPr>
          <a:lstStyle/>
          <a:p>
            <a:r>
              <a:rPr lang="en-US" sz="1400" dirty="0"/>
              <a:t>Source: </a:t>
            </a:r>
            <a:r>
              <a:rPr lang="en-US" sz="1400" dirty="0" err="1"/>
              <a:t>Jansson</a:t>
            </a:r>
            <a:r>
              <a:rPr lang="en-US" sz="1400" dirty="0"/>
              <a:t> (2013), Chapter 4</a:t>
            </a:r>
          </a:p>
        </p:txBody>
      </p:sp>
    </p:spTree>
    <p:extLst>
      <p:ext uri="{BB962C8B-B14F-4D97-AF65-F5344CB8AC3E}">
        <p14:creationId xmlns:p14="http://schemas.microsoft.com/office/powerpoint/2010/main" val="270662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1" y="262972"/>
            <a:ext cx="9144001" cy="461665"/>
          </a:xfrm>
          <a:prstGeom prst="rect">
            <a:avLst/>
          </a:prstGeom>
          <a:noFill/>
        </p:spPr>
        <p:txBody>
          <a:bodyPr wrap="square" rtlCol="0">
            <a:spAutoFit/>
          </a:bodyPr>
          <a:lstStyle/>
          <a:p>
            <a:pPr algn="ctr"/>
            <a:r>
              <a:rPr lang="en-US" sz="2400" b="1" dirty="0">
                <a:solidFill>
                  <a:srgbClr val="0000FF"/>
                </a:solidFill>
              </a:rPr>
              <a:t>Public transport generalized cost</a:t>
            </a:r>
          </a:p>
        </p:txBody>
      </p:sp>
      <p:sp>
        <p:nvSpPr>
          <p:cNvPr id="29" name="Slide Number Placeholder 28"/>
          <p:cNvSpPr>
            <a:spLocks noGrp="1"/>
          </p:cNvSpPr>
          <p:nvPr>
            <p:ph type="sldNum" sz="quarter" idx="12"/>
          </p:nvPr>
        </p:nvSpPr>
        <p:spPr/>
        <p:txBody>
          <a:bodyPr/>
          <a:lstStyle/>
          <a:p>
            <a:fld id="{B91E65D5-FE66-C14A-8B79-70CF72E52575}" type="slidenum">
              <a:rPr lang="en-US" smtClean="0"/>
              <a:t>15</a:t>
            </a:fld>
            <a:endParaRPr lang="en-US"/>
          </a:p>
        </p:txBody>
      </p:sp>
      <p:sp>
        <p:nvSpPr>
          <p:cNvPr id="6" name="TextBox 5">
            <a:extLst>
              <a:ext uri="{FF2B5EF4-FFF2-40B4-BE49-F238E27FC236}">
                <a16:creationId xmlns:a16="http://schemas.microsoft.com/office/drawing/2014/main" id="{5B321612-5252-4FB5-8788-F216DBC49643}"/>
              </a:ext>
            </a:extLst>
          </p:cNvPr>
          <p:cNvSpPr txBox="1"/>
          <p:nvPr/>
        </p:nvSpPr>
        <p:spPr>
          <a:xfrm>
            <a:off x="267128" y="827030"/>
            <a:ext cx="8609744" cy="5016758"/>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000" dirty="0"/>
              <a:t>The cost structure of public transport is more complex than modes of individual transport</a:t>
            </a:r>
          </a:p>
          <a:p>
            <a:pPr marL="342900" indent="-342900">
              <a:buFont typeface="Wingdings" panose="05000000000000000000" pitchFamily="2" charset="2"/>
              <a:buChar char="v"/>
            </a:pPr>
            <a:r>
              <a:rPr lang="en-US" sz="2000" b="1" dirty="0">
                <a:solidFill>
                  <a:srgbClr val="0000FF"/>
                </a:solidFill>
              </a:rPr>
              <a:t>Public transport is an important service itself</a:t>
            </a:r>
          </a:p>
          <a:p>
            <a:pPr marL="342900" indent="-342900">
              <a:buFont typeface="Wingdings" panose="05000000000000000000" pitchFamily="2" charset="2"/>
              <a:buChar char="v"/>
            </a:pPr>
            <a:r>
              <a:rPr lang="en-US" sz="2000" dirty="0"/>
              <a:t>The necessary access and regress trips at either end constitute the distribution costs of public transport services</a:t>
            </a:r>
          </a:p>
          <a:p>
            <a:pPr marL="342900" indent="-342900">
              <a:buFont typeface="Wingdings" panose="05000000000000000000" pitchFamily="2" charset="2"/>
              <a:buChar char="v"/>
            </a:pPr>
            <a:r>
              <a:rPr lang="en-US" sz="2000" dirty="0"/>
              <a:t>The </a:t>
            </a:r>
            <a:r>
              <a:rPr lang="en-US" sz="2000" b="1" dirty="0">
                <a:solidFill>
                  <a:srgbClr val="0000FF"/>
                </a:solidFill>
              </a:rPr>
              <a:t>strong dependence of the public transport generalized costs on trip volume along a particular route</a:t>
            </a:r>
            <a:r>
              <a:rPr lang="en-US" sz="2000" dirty="0"/>
              <a:t> is a distinguishing characteristics</a:t>
            </a:r>
          </a:p>
          <a:p>
            <a:pPr marL="342900" indent="-342900">
              <a:buFont typeface="Wingdings" panose="05000000000000000000" pitchFamily="2" charset="2"/>
              <a:buChar char="v"/>
            </a:pPr>
            <a:r>
              <a:rPr lang="en-US" sz="2000" dirty="0"/>
              <a:t>Given the transport infrastructure, </a:t>
            </a:r>
            <a:r>
              <a:rPr lang="en-US" sz="2000" b="1" dirty="0">
                <a:solidFill>
                  <a:srgbClr val="0000FF"/>
                </a:solidFill>
              </a:rPr>
              <a:t>the individuals modes of transport </a:t>
            </a:r>
            <a:r>
              <a:rPr lang="en-US" sz="2000" dirty="0"/>
              <a:t>(walk, bicycle, and private car) are </a:t>
            </a:r>
            <a:r>
              <a:rPr lang="en-US" sz="2000" b="1" dirty="0">
                <a:solidFill>
                  <a:srgbClr val="7030A0"/>
                </a:solidFill>
              </a:rPr>
              <a:t>constant cost activities for low to medium rates of the infrastructure capacity utilization</a:t>
            </a:r>
            <a:r>
              <a:rPr lang="en-US" sz="2000" dirty="0"/>
              <a:t>. As the capacity limit is approached, car transport (in particular) shows accelerating increasing costs. </a:t>
            </a:r>
          </a:p>
          <a:p>
            <a:pPr marL="342900" indent="-342900">
              <a:buFont typeface="Wingdings" panose="05000000000000000000" pitchFamily="2" charset="2"/>
              <a:buChar char="v"/>
            </a:pPr>
            <a:r>
              <a:rPr lang="en-US" sz="2000" dirty="0"/>
              <a:t>The </a:t>
            </a:r>
            <a:r>
              <a:rPr lang="en-US" sz="2000" b="1" dirty="0">
                <a:solidFill>
                  <a:srgbClr val="0000FF"/>
                </a:solidFill>
              </a:rPr>
              <a:t>public transport infrastructure </a:t>
            </a:r>
            <a:r>
              <a:rPr lang="en-US" sz="2000" dirty="0"/>
              <a:t>also has capacity limit, but before this limit is approached, the </a:t>
            </a:r>
            <a:r>
              <a:rPr lang="en-US" sz="2000" b="1" dirty="0">
                <a:solidFill>
                  <a:srgbClr val="7030A0"/>
                </a:solidFill>
              </a:rPr>
              <a:t>generalized cost per trip is steadily falling </a:t>
            </a:r>
            <a:r>
              <a:rPr lang="en-US" sz="2000" dirty="0"/>
              <a:t>in the whole preceding range of infrastructure of capacity utilization due to the “</a:t>
            </a:r>
            <a:r>
              <a:rPr lang="en-US" sz="2000" b="1" dirty="0" err="1">
                <a:solidFill>
                  <a:srgbClr val="C00000"/>
                </a:solidFill>
              </a:rPr>
              <a:t>Mohring</a:t>
            </a:r>
            <a:r>
              <a:rPr lang="en-US" sz="2000" b="1" dirty="0">
                <a:solidFill>
                  <a:srgbClr val="C00000"/>
                </a:solidFill>
              </a:rPr>
              <a:t> effect</a:t>
            </a:r>
            <a:r>
              <a:rPr lang="en-US" sz="2000" dirty="0"/>
              <a:t>” and </a:t>
            </a:r>
            <a:r>
              <a:rPr lang="en-US" sz="2000" b="1" dirty="0">
                <a:solidFill>
                  <a:srgbClr val="C00000"/>
                </a:solidFill>
              </a:rPr>
              <a:t>marked economies of vehicle size </a:t>
            </a:r>
            <a:r>
              <a:rPr lang="en-US" sz="2000" dirty="0"/>
              <a:t>(see for example Nash and Matthews, 2005 and Jansson et al. 2013)</a:t>
            </a:r>
          </a:p>
        </p:txBody>
      </p:sp>
      <p:sp>
        <p:nvSpPr>
          <p:cNvPr id="2" name="Title 1"/>
          <p:cNvSpPr>
            <a:spLocks noGrp="1"/>
          </p:cNvSpPr>
          <p:nvPr>
            <p:ph type="title"/>
          </p:nvPr>
        </p:nvSpPr>
        <p:spPr>
          <a:xfrm>
            <a:off x="6340566" y="6459066"/>
            <a:ext cx="2901893" cy="467196"/>
          </a:xfrm>
        </p:spPr>
        <p:txBody>
          <a:bodyPr>
            <a:normAutofit/>
          </a:bodyPr>
          <a:lstStyle/>
          <a:p>
            <a:r>
              <a:rPr lang="en-US" sz="1400" dirty="0"/>
              <a:t>Source: </a:t>
            </a:r>
            <a:r>
              <a:rPr lang="en-US" sz="1400" dirty="0" err="1"/>
              <a:t>Jansson</a:t>
            </a:r>
            <a:r>
              <a:rPr lang="en-US" sz="1400" dirty="0"/>
              <a:t> (2013), Chapter 4</a:t>
            </a:r>
          </a:p>
        </p:txBody>
      </p:sp>
    </p:spTree>
    <p:extLst>
      <p:ext uri="{BB962C8B-B14F-4D97-AF65-F5344CB8AC3E}">
        <p14:creationId xmlns:p14="http://schemas.microsoft.com/office/powerpoint/2010/main" val="667877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1" y="262170"/>
            <a:ext cx="9144001" cy="523220"/>
          </a:xfrm>
          <a:prstGeom prst="rect">
            <a:avLst/>
          </a:prstGeom>
          <a:noFill/>
        </p:spPr>
        <p:txBody>
          <a:bodyPr wrap="square" rtlCol="0">
            <a:spAutoFit/>
          </a:bodyPr>
          <a:lstStyle/>
          <a:p>
            <a:pPr algn="ctr"/>
            <a:r>
              <a:rPr lang="en-US" sz="2800" b="1" dirty="0">
                <a:solidFill>
                  <a:srgbClr val="0000FF"/>
                </a:solidFill>
              </a:rPr>
              <a:t>Public transport generalized cost</a:t>
            </a:r>
          </a:p>
        </p:txBody>
      </p:sp>
      <p:sp>
        <p:nvSpPr>
          <p:cNvPr id="29" name="Slide Number Placeholder 28"/>
          <p:cNvSpPr>
            <a:spLocks noGrp="1"/>
          </p:cNvSpPr>
          <p:nvPr>
            <p:ph type="sldNum" sz="quarter" idx="12"/>
          </p:nvPr>
        </p:nvSpPr>
        <p:spPr/>
        <p:txBody>
          <a:bodyPr/>
          <a:lstStyle/>
          <a:p>
            <a:fld id="{B91E65D5-FE66-C14A-8B79-70CF72E52575}" type="slidenum">
              <a:rPr lang="en-US" smtClean="0"/>
              <a:t>16</a:t>
            </a:fld>
            <a:endParaRPr lang="en-US"/>
          </a:p>
        </p:txBody>
      </p:sp>
      <p:sp>
        <p:nvSpPr>
          <p:cNvPr id="6" name="TextBox 5">
            <a:extLst>
              <a:ext uri="{FF2B5EF4-FFF2-40B4-BE49-F238E27FC236}">
                <a16:creationId xmlns:a16="http://schemas.microsoft.com/office/drawing/2014/main" id="{5B321612-5252-4FB5-8788-F216DBC49643}"/>
              </a:ext>
            </a:extLst>
          </p:cNvPr>
          <p:cNvSpPr txBox="1"/>
          <p:nvPr/>
        </p:nvSpPr>
        <p:spPr>
          <a:xfrm>
            <a:off x="210620" y="877792"/>
            <a:ext cx="8722760" cy="5663089"/>
          </a:xfrm>
          <a:prstGeom prst="rect">
            <a:avLst/>
          </a:prstGeom>
          <a:solidFill>
            <a:srgbClr val="FFFFCC"/>
          </a:solidFill>
        </p:spPr>
        <p:txBody>
          <a:bodyPr wrap="square" rtlCol="0">
            <a:spAutoFit/>
          </a:bodyPr>
          <a:lstStyle/>
          <a:p>
            <a:r>
              <a:rPr lang="en-US" sz="2400" b="1" dirty="0">
                <a:solidFill>
                  <a:srgbClr val="0000FF"/>
                </a:solidFill>
              </a:rPr>
              <a:t>“</a:t>
            </a:r>
            <a:r>
              <a:rPr lang="en-US" sz="2400" b="1" dirty="0" err="1">
                <a:solidFill>
                  <a:srgbClr val="0000FF"/>
                </a:solidFill>
              </a:rPr>
              <a:t>Mohring</a:t>
            </a:r>
            <a:r>
              <a:rPr lang="en-US" sz="2400" b="1" dirty="0">
                <a:solidFill>
                  <a:srgbClr val="0000FF"/>
                </a:solidFill>
              </a:rPr>
              <a:t> Effect”</a:t>
            </a:r>
          </a:p>
          <a:p>
            <a:endParaRPr lang="en-US" sz="2000" dirty="0"/>
          </a:p>
          <a:p>
            <a:pPr marL="342900" indent="-342900">
              <a:buFont typeface="Wingdings" panose="05000000000000000000" pitchFamily="2" charset="2"/>
              <a:buChar char="v"/>
            </a:pPr>
            <a:r>
              <a:rPr lang="en-US" sz="2200" dirty="0" err="1"/>
              <a:t>Mohring</a:t>
            </a:r>
            <a:r>
              <a:rPr lang="en-US" sz="2200" dirty="0"/>
              <a:t> (1972) argues that urban public transport exhibits considerable economies of scale if </a:t>
            </a:r>
            <a:r>
              <a:rPr lang="en-US" sz="2200" b="1" dirty="0">
                <a:solidFill>
                  <a:srgbClr val="C00000"/>
                </a:solidFill>
              </a:rPr>
              <a:t>users' waiting time </a:t>
            </a:r>
            <a:r>
              <a:rPr lang="en-US" sz="2200" dirty="0"/>
              <a:t>is included in the cost function. </a:t>
            </a:r>
          </a:p>
          <a:p>
            <a:endParaRPr lang="en-US" sz="1600" dirty="0"/>
          </a:p>
          <a:p>
            <a:pPr marL="342900" indent="-342900">
              <a:buFont typeface="Wingdings" panose="05000000000000000000" pitchFamily="2" charset="2"/>
              <a:buChar char="v"/>
            </a:pPr>
            <a:r>
              <a:rPr lang="en-US" sz="2200" dirty="0"/>
              <a:t>The ”</a:t>
            </a:r>
            <a:r>
              <a:rPr lang="en-US" sz="2200" b="1" dirty="0" err="1">
                <a:solidFill>
                  <a:srgbClr val="C00000"/>
                </a:solidFill>
              </a:rPr>
              <a:t>Mohring</a:t>
            </a:r>
            <a:r>
              <a:rPr lang="en-US" sz="2200" b="1" dirty="0">
                <a:solidFill>
                  <a:srgbClr val="C00000"/>
                </a:solidFill>
              </a:rPr>
              <a:t> effect”</a:t>
            </a:r>
            <a:r>
              <a:rPr lang="en-US" sz="2200" dirty="0"/>
              <a:t> is the observation that</a:t>
            </a:r>
            <a:r>
              <a:rPr lang="en-US" sz="2200" b="1" dirty="0">
                <a:solidFill>
                  <a:srgbClr val="0000FF"/>
                </a:solidFill>
              </a:rPr>
              <a:t>, if the frequency of a transit service</a:t>
            </a:r>
            <a:r>
              <a:rPr lang="en-US" sz="2200" dirty="0"/>
              <a:t> (e.g., buses per hour) </a:t>
            </a:r>
            <a:r>
              <a:rPr lang="en-US" sz="2200" b="1" dirty="0">
                <a:solidFill>
                  <a:srgbClr val="0000FF"/>
                </a:solidFill>
              </a:rPr>
              <a:t>increases with demand, then a rise in demand shortens the waiting times of passengers at stops and stations</a:t>
            </a:r>
            <a:r>
              <a:rPr lang="en-US" sz="2200" dirty="0"/>
              <a:t>.</a:t>
            </a:r>
          </a:p>
          <a:p>
            <a:endParaRPr lang="en-US" sz="1600" dirty="0"/>
          </a:p>
          <a:p>
            <a:pPr marL="342900" indent="-342900">
              <a:buFont typeface="Wingdings" panose="05000000000000000000" pitchFamily="2" charset="2"/>
              <a:buChar char="v"/>
            </a:pPr>
            <a:r>
              <a:rPr lang="en-US" sz="2200" dirty="0"/>
              <a:t>Because waiting time forms part of the costs of transportation, the </a:t>
            </a:r>
            <a:r>
              <a:rPr lang="en-US" sz="2200" dirty="0" err="1"/>
              <a:t>Mohring</a:t>
            </a:r>
            <a:r>
              <a:rPr lang="en-US" sz="2200" dirty="0"/>
              <a:t> effect implies increasing returns to scale for scheduled urban transport services.</a:t>
            </a:r>
          </a:p>
          <a:p>
            <a:endParaRPr lang="en-US" sz="1600" dirty="0"/>
          </a:p>
          <a:p>
            <a:pPr marL="342900" indent="-342900">
              <a:buFont typeface="Wingdings" panose="05000000000000000000" pitchFamily="2" charset="2"/>
              <a:buChar char="v"/>
            </a:pPr>
            <a:r>
              <a:rPr lang="en-US" sz="2200" dirty="0"/>
              <a:t>The implication is that without </a:t>
            </a:r>
            <a:r>
              <a:rPr lang="en-US" sz="2200" dirty="0" err="1"/>
              <a:t>subsidisation</a:t>
            </a:r>
            <a:r>
              <a:rPr lang="en-US" sz="2200" dirty="0"/>
              <a:t>, frequencies will be lower than socially optimal. </a:t>
            </a:r>
          </a:p>
        </p:txBody>
      </p:sp>
      <p:sp>
        <p:nvSpPr>
          <p:cNvPr id="2" name="Title 1"/>
          <p:cNvSpPr>
            <a:spLocks noGrp="1"/>
          </p:cNvSpPr>
          <p:nvPr>
            <p:ph type="title"/>
          </p:nvPr>
        </p:nvSpPr>
        <p:spPr>
          <a:xfrm>
            <a:off x="6340566" y="6459066"/>
            <a:ext cx="2901893" cy="467196"/>
          </a:xfrm>
        </p:spPr>
        <p:txBody>
          <a:bodyPr>
            <a:normAutofit/>
          </a:bodyPr>
          <a:lstStyle/>
          <a:p>
            <a:r>
              <a:rPr lang="en-US" sz="1400" dirty="0"/>
              <a:t>Source: </a:t>
            </a:r>
            <a:r>
              <a:rPr lang="en-US" sz="1400" dirty="0" err="1"/>
              <a:t>Jansson</a:t>
            </a:r>
            <a:r>
              <a:rPr lang="en-US" sz="1400" dirty="0"/>
              <a:t> (2013), Chapter 4</a:t>
            </a:r>
          </a:p>
        </p:txBody>
      </p:sp>
    </p:spTree>
    <p:extLst>
      <p:ext uri="{BB962C8B-B14F-4D97-AF65-F5344CB8AC3E}">
        <p14:creationId xmlns:p14="http://schemas.microsoft.com/office/powerpoint/2010/main" val="3742680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1" y="133937"/>
            <a:ext cx="9144001" cy="523220"/>
          </a:xfrm>
          <a:prstGeom prst="rect">
            <a:avLst/>
          </a:prstGeom>
          <a:noFill/>
        </p:spPr>
        <p:txBody>
          <a:bodyPr wrap="square" rtlCol="0">
            <a:spAutoFit/>
          </a:bodyPr>
          <a:lstStyle/>
          <a:p>
            <a:pPr algn="ctr"/>
            <a:r>
              <a:rPr lang="en-US" sz="2800" b="1" dirty="0">
                <a:solidFill>
                  <a:srgbClr val="0000FF"/>
                </a:solidFill>
              </a:rPr>
              <a:t>Distribution cost per unit of service</a:t>
            </a:r>
          </a:p>
        </p:txBody>
      </p:sp>
      <p:sp>
        <p:nvSpPr>
          <p:cNvPr id="29" name="Slide Number Placeholder 28"/>
          <p:cNvSpPr>
            <a:spLocks noGrp="1"/>
          </p:cNvSpPr>
          <p:nvPr>
            <p:ph type="sldNum" sz="quarter" idx="12"/>
          </p:nvPr>
        </p:nvSpPr>
        <p:spPr/>
        <p:txBody>
          <a:bodyPr/>
          <a:lstStyle/>
          <a:p>
            <a:fld id="{B91E65D5-FE66-C14A-8B79-70CF72E52575}" type="slidenum">
              <a:rPr lang="en-US" smtClean="0"/>
              <a:t>17</a:t>
            </a:fld>
            <a:endParaRPr lang="en-US"/>
          </a:p>
        </p:txBody>
      </p:sp>
      <p:sp>
        <p:nvSpPr>
          <p:cNvPr id="6" name="TextBox 5">
            <a:extLst>
              <a:ext uri="{FF2B5EF4-FFF2-40B4-BE49-F238E27FC236}">
                <a16:creationId xmlns:a16="http://schemas.microsoft.com/office/drawing/2014/main" id="{5B321612-5252-4FB5-8788-F216DBC49643}"/>
              </a:ext>
            </a:extLst>
          </p:cNvPr>
          <p:cNvSpPr txBox="1"/>
          <p:nvPr/>
        </p:nvSpPr>
        <p:spPr>
          <a:xfrm>
            <a:off x="184935" y="698317"/>
            <a:ext cx="8876872" cy="5663089"/>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400" b="1" dirty="0">
                <a:solidFill>
                  <a:srgbClr val="0000FF"/>
                </a:solidFill>
              </a:rPr>
              <a:t>Important factors in Distribution cost of non-transportable goods</a:t>
            </a:r>
          </a:p>
          <a:p>
            <a:endParaRPr lang="en-US" sz="1000" b="1" dirty="0">
              <a:solidFill>
                <a:srgbClr val="0000FF"/>
              </a:solidFill>
            </a:endParaRPr>
          </a:p>
          <a:p>
            <a:pPr marL="800100" lvl="1" indent="-342900">
              <a:buFont typeface="Wingdings" panose="05000000000000000000" pitchFamily="2" charset="2"/>
              <a:buChar char="ü"/>
            </a:pPr>
            <a:r>
              <a:rPr lang="en-US" sz="2200" dirty="0"/>
              <a:t>______________________________________________________</a:t>
            </a:r>
          </a:p>
          <a:p>
            <a:pPr marL="800100" lvl="1" indent="-342900">
              <a:buFont typeface="Wingdings" panose="05000000000000000000" pitchFamily="2" charset="2"/>
              <a:buChar char="ü"/>
            </a:pPr>
            <a:r>
              <a:rPr lang="en-US" sz="2200" dirty="0"/>
              <a:t>______________________________________________________</a:t>
            </a:r>
          </a:p>
          <a:p>
            <a:pPr marL="800100" lvl="1" indent="-342900">
              <a:buFont typeface="Wingdings" panose="05000000000000000000" pitchFamily="2" charset="2"/>
              <a:buChar char="ü"/>
            </a:pPr>
            <a:r>
              <a:rPr lang="en-US" sz="2200" dirty="0"/>
              <a:t>______________________________________________________</a:t>
            </a:r>
            <a:endParaRPr lang="en-US" sz="2200" b="1" dirty="0">
              <a:solidFill>
                <a:srgbClr val="C00000"/>
              </a:solidFill>
            </a:endParaRPr>
          </a:p>
          <a:p>
            <a:pPr lvl="1"/>
            <a:endParaRPr lang="en-US" sz="1000" dirty="0"/>
          </a:p>
          <a:p>
            <a:pPr marL="342900" indent="-342900">
              <a:buFont typeface="Wingdings" panose="05000000000000000000" pitchFamily="2" charset="2"/>
              <a:buChar char="v"/>
            </a:pPr>
            <a:r>
              <a:rPr lang="en-US" sz="2400" b="1" dirty="0">
                <a:solidFill>
                  <a:srgbClr val="0000FF"/>
                </a:solidFill>
              </a:rPr>
              <a:t>Distinction between producer and consumer services matter</a:t>
            </a:r>
          </a:p>
          <a:p>
            <a:endParaRPr lang="en-US" sz="1000" b="1" dirty="0">
              <a:solidFill>
                <a:srgbClr val="0000FF"/>
              </a:solidFill>
            </a:endParaRPr>
          </a:p>
          <a:p>
            <a:pPr marL="800100" lvl="1" indent="-342900">
              <a:buFont typeface="Wingdings" panose="05000000000000000000" pitchFamily="2" charset="2"/>
              <a:buChar char="ü"/>
            </a:pPr>
            <a:r>
              <a:rPr lang="en-US" sz="2200" b="1" dirty="0">
                <a:solidFill>
                  <a:srgbClr val="C00000"/>
                </a:solidFill>
              </a:rPr>
              <a:t>Consumer service</a:t>
            </a:r>
            <a:r>
              <a:rPr lang="en-US" sz="2200" dirty="0"/>
              <a:t>: Households are customers. It is more reasonable to assume that the </a:t>
            </a:r>
            <a:r>
              <a:rPr lang="en-US" sz="2200" b="1" dirty="0">
                <a:solidFill>
                  <a:srgbClr val="7030A0"/>
                </a:solidFill>
              </a:rPr>
              <a:t>customer are evenly spread</a:t>
            </a:r>
            <a:r>
              <a:rPr lang="en-US" sz="2200" dirty="0"/>
              <a:t>, so that the total number of potential customers will increase approximately in proportion to the size of the market area</a:t>
            </a:r>
          </a:p>
          <a:p>
            <a:pPr lvl="1"/>
            <a:endParaRPr lang="en-US" sz="800" dirty="0"/>
          </a:p>
          <a:p>
            <a:pPr marL="800100" lvl="1" indent="-342900">
              <a:buFont typeface="Wingdings" panose="05000000000000000000" pitchFamily="2" charset="2"/>
              <a:buChar char="ü"/>
            </a:pPr>
            <a:r>
              <a:rPr lang="en-US" sz="2200" b="1" dirty="0">
                <a:solidFill>
                  <a:srgbClr val="C00000"/>
                </a:solidFill>
              </a:rPr>
              <a:t>Producer service</a:t>
            </a:r>
            <a:r>
              <a:rPr lang="en-US" sz="2200" dirty="0"/>
              <a:t>: Their customers are other </a:t>
            </a:r>
            <a:r>
              <a:rPr lang="en-US" sz="2200" b="1" dirty="0">
                <a:solidFill>
                  <a:srgbClr val="7030A0"/>
                </a:solidFill>
              </a:rPr>
              <a:t>firms and/or public authorities that are located in the central cities</a:t>
            </a:r>
            <a:r>
              <a:rPr lang="en-US" sz="2200" dirty="0"/>
              <a:t> to a large extent. So, producer service firms typically form clusters in the central city or in science parks because they want to be close to each other</a:t>
            </a:r>
          </a:p>
          <a:p>
            <a:pPr lvl="1"/>
            <a:endParaRPr lang="en-US" sz="1000" dirty="0"/>
          </a:p>
          <a:p>
            <a:pPr marL="342900" indent="-342900">
              <a:buFont typeface="Wingdings" panose="05000000000000000000" pitchFamily="2" charset="2"/>
              <a:buChar char="v"/>
            </a:pPr>
            <a:r>
              <a:rPr lang="en-US" sz="2400" dirty="0"/>
              <a:t>Here, producer services are left out of consideration for a moment</a:t>
            </a:r>
            <a:endParaRPr lang="en-US" sz="2200" dirty="0"/>
          </a:p>
        </p:txBody>
      </p:sp>
      <p:sp>
        <p:nvSpPr>
          <p:cNvPr id="2" name="Title 1"/>
          <p:cNvSpPr>
            <a:spLocks noGrp="1"/>
          </p:cNvSpPr>
          <p:nvPr>
            <p:ph type="title"/>
          </p:nvPr>
        </p:nvSpPr>
        <p:spPr>
          <a:xfrm>
            <a:off x="6340566" y="6459066"/>
            <a:ext cx="2901893" cy="467196"/>
          </a:xfrm>
        </p:spPr>
        <p:txBody>
          <a:bodyPr>
            <a:normAutofit/>
          </a:bodyPr>
          <a:lstStyle/>
          <a:p>
            <a:r>
              <a:rPr lang="en-US" sz="1400" dirty="0"/>
              <a:t>Source: </a:t>
            </a:r>
            <a:r>
              <a:rPr lang="en-US" sz="1400" dirty="0" err="1"/>
              <a:t>Jansson</a:t>
            </a:r>
            <a:r>
              <a:rPr lang="en-US" sz="1400" dirty="0"/>
              <a:t> (2013), Chapter 4</a:t>
            </a:r>
          </a:p>
        </p:txBody>
      </p:sp>
    </p:spTree>
    <p:extLst>
      <p:ext uri="{BB962C8B-B14F-4D97-AF65-F5344CB8AC3E}">
        <p14:creationId xmlns:p14="http://schemas.microsoft.com/office/powerpoint/2010/main" val="1648484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884" y="1972087"/>
            <a:ext cx="8942737" cy="2920414"/>
          </a:xfrm>
          <a:prstGeom prst="rect">
            <a:avLst/>
          </a:prstGeom>
        </p:spPr>
      </p:pic>
      <p:sp>
        <p:nvSpPr>
          <p:cNvPr id="3" name="Slide Number Placeholder 2"/>
          <p:cNvSpPr>
            <a:spLocks noGrp="1"/>
          </p:cNvSpPr>
          <p:nvPr>
            <p:ph type="sldNum" sz="quarter" idx="12"/>
          </p:nvPr>
        </p:nvSpPr>
        <p:spPr/>
        <p:txBody>
          <a:bodyPr/>
          <a:lstStyle/>
          <a:p>
            <a:fld id="{B91E65D5-FE66-C14A-8B79-70CF72E52575}" type="slidenum">
              <a:rPr lang="en-US" smtClean="0"/>
              <a:t>18</a:t>
            </a:fld>
            <a:endParaRPr lang="en-US"/>
          </a:p>
        </p:txBody>
      </p:sp>
      <p:sp>
        <p:nvSpPr>
          <p:cNvPr id="5" name="Title 1">
            <a:extLst>
              <a:ext uri="{FF2B5EF4-FFF2-40B4-BE49-F238E27FC236}">
                <a16:creationId xmlns:a16="http://schemas.microsoft.com/office/drawing/2014/main" id="{00D56C47-557C-46B7-9F14-92CA3BF93C91}"/>
              </a:ext>
            </a:extLst>
          </p:cNvPr>
          <p:cNvSpPr txBox="1">
            <a:spLocks/>
          </p:cNvSpPr>
          <p:nvPr/>
        </p:nvSpPr>
        <p:spPr>
          <a:xfrm>
            <a:off x="298884" y="4961461"/>
            <a:ext cx="4159162"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Figure 4.4 in Jansson (2013), P.62</a:t>
            </a:r>
          </a:p>
        </p:txBody>
      </p:sp>
      <p:sp>
        <p:nvSpPr>
          <p:cNvPr id="8" name="TextBox 7">
            <a:extLst>
              <a:ext uri="{FF2B5EF4-FFF2-40B4-BE49-F238E27FC236}">
                <a16:creationId xmlns:a16="http://schemas.microsoft.com/office/drawing/2014/main" id="{B2BF080A-1422-4FAC-B543-B5408865E446}"/>
              </a:ext>
            </a:extLst>
          </p:cNvPr>
          <p:cNvSpPr txBox="1"/>
          <p:nvPr/>
        </p:nvSpPr>
        <p:spPr>
          <a:xfrm>
            <a:off x="210620" y="1441996"/>
            <a:ext cx="4247426" cy="461665"/>
          </a:xfrm>
          <a:prstGeom prst="rect">
            <a:avLst/>
          </a:prstGeom>
          <a:noFill/>
        </p:spPr>
        <p:txBody>
          <a:bodyPr wrap="square" rtlCol="0">
            <a:spAutoFit/>
          </a:bodyPr>
          <a:lstStyle/>
          <a:p>
            <a:r>
              <a:rPr lang="en-US" sz="2400" b="1" dirty="0">
                <a:solidFill>
                  <a:srgbClr val="0000FF"/>
                </a:solidFill>
              </a:rPr>
              <a:t>Hexagonal market area</a:t>
            </a:r>
          </a:p>
        </p:txBody>
      </p:sp>
      <p:sp>
        <p:nvSpPr>
          <p:cNvPr id="9" name="TextBox 8">
            <a:extLst>
              <a:ext uri="{FF2B5EF4-FFF2-40B4-BE49-F238E27FC236}">
                <a16:creationId xmlns:a16="http://schemas.microsoft.com/office/drawing/2014/main" id="{7A281B2A-FF91-4E13-88EC-7A3EB8DE1172}"/>
              </a:ext>
            </a:extLst>
          </p:cNvPr>
          <p:cNvSpPr txBox="1"/>
          <p:nvPr/>
        </p:nvSpPr>
        <p:spPr>
          <a:xfrm>
            <a:off x="210620" y="146191"/>
            <a:ext cx="8933380" cy="1200329"/>
          </a:xfrm>
          <a:prstGeom prst="rect">
            <a:avLst/>
          </a:prstGeom>
          <a:solidFill>
            <a:srgbClr val="FFFFCC"/>
          </a:solidFill>
        </p:spPr>
        <p:txBody>
          <a:bodyPr wrap="square" rtlCol="0">
            <a:spAutoFit/>
          </a:bodyPr>
          <a:lstStyle/>
          <a:p>
            <a:r>
              <a:rPr lang="en-US" sz="2400" b="1" dirty="0">
                <a:solidFill>
                  <a:srgbClr val="0000FF"/>
                </a:solidFill>
              </a:rPr>
              <a:t>Shape of market area: </a:t>
            </a:r>
            <a:r>
              <a:rPr lang="en-US" sz="2400" dirty="0"/>
              <a:t>it is of very little consequence for the present analysis whether circular, square or hexagonal market areas are assumed as long as the density of demand is constant over space</a:t>
            </a:r>
          </a:p>
        </p:txBody>
      </p:sp>
      <p:sp>
        <p:nvSpPr>
          <p:cNvPr id="10" name="Title 1">
            <a:extLst>
              <a:ext uri="{FF2B5EF4-FFF2-40B4-BE49-F238E27FC236}">
                <a16:creationId xmlns:a16="http://schemas.microsoft.com/office/drawing/2014/main" id="{492E2C47-00EB-4EF3-A57F-9781237DB6BD}"/>
              </a:ext>
            </a:extLst>
          </p:cNvPr>
          <p:cNvSpPr txBox="1">
            <a:spLocks/>
          </p:cNvSpPr>
          <p:nvPr/>
        </p:nvSpPr>
        <p:spPr>
          <a:xfrm>
            <a:off x="5858590" y="4644197"/>
            <a:ext cx="3081949" cy="74418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t>B is base of each triangle</a:t>
            </a:r>
          </a:p>
        </p:txBody>
      </p:sp>
    </p:spTree>
    <p:extLst>
      <p:ext uri="{BB962C8B-B14F-4D97-AF65-F5344CB8AC3E}">
        <p14:creationId xmlns:p14="http://schemas.microsoft.com/office/powerpoint/2010/main" val="2056254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19</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07878" y="229645"/>
            <a:ext cx="7702621" cy="461665"/>
          </a:xfrm>
          <a:prstGeom prst="rect">
            <a:avLst/>
          </a:prstGeom>
          <a:noFill/>
        </p:spPr>
        <p:txBody>
          <a:bodyPr wrap="square" rtlCol="0">
            <a:spAutoFit/>
          </a:bodyPr>
          <a:lstStyle/>
          <a:p>
            <a:r>
              <a:rPr lang="en-US" sz="2400" b="1" dirty="0">
                <a:solidFill>
                  <a:srgbClr val="0000FF"/>
                </a:solidFill>
              </a:rPr>
              <a:t>Distribution cost: Hexagonal market area</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122753"/>
            <a:ext cx="2901893" cy="467196"/>
          </a:xfrm>
        </p:spPr>
        <p:txBody>
          <a:bodyPr>
            <a:normAutofit/>
          </a:bodyPr>
          <a:lstStyle/>
          <a:p>
            <a:r>
              <a:rPr lang="en-US" sz="1400" dirty="0"/>
              <a:t>Source: </a:t>
            </a:r>
            <a:r>
              <a:rPr lang="en-US" sz="1400" dirty="0" err="1"/>
              <a:t>Jansson</a:t>
            </a:r>
            <a:r>
              <a:rPr lang="en-US" sz="1400" dirty="0"/>
              <a:t> (2013), Chapter 4</a:t>
            </a: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451E332D-E6AC-4666-B971-E3B5AB43173B}"/>
                  </a:ext>
                </a:extLst>
              </p:cNvPr>
              <p:cNvSpPr txBox="1"/>
              <p:nvPr/>
            </p:nvSpPr>
            <p:spPr>
              <a:xfrm>
                <a:off x="107879" y="746355"/>
                <a:ext cx="8933380" cy="4648260"/>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000" dirty="0"/>
                  <a:t>Observing that travel for service requires a return trip, so the </a:t>
                </a:r>
                <a:r>
                  <a:rPr lang="en-US" sz="2000" b="1" dirty="0">
                    <a:solidFill>
                      <a:srgbClr val="0000FF"/>
                    </a:solidFill>
                  </a:rPr>
                  <a:t>average service distribution cost</a:t>
                </a:r>
                <a:r>
                  <a:rPr lang="en-US" sz="2000" dirty="0"/>
                  <a:t> can be written as (except for the case of walking with a burden)</a:t>
                </a:r>
              </a:p>
              <a:p>
                <a:r>
                  <a:rPr lang="en-US" dirty="0"/>
                  <a:t>        </a:t>
                </a:r>
              </a:p>
              <a:p>
                <a:r>
                  <a:rPr lang="en-US" dirty="0"/>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𝐴𝐶</m:t>
                        </m:r>
                      </m:e>
                      <m:sub>
                        <m:r>
                          <a:rPr lang="en-US" i="1">
                            <a:latin typeface="Cambria Math" panose="02040503050406030204" pitchFamily="18" charset="0"/>
                          </a:rPr>
                          <m:t>𝑑𝑖𝑠𝑡𝑟</m:t>
                        </m:r>
                      </m:sub>
                    </m:sSub>
                    <m:r>
                      <a:rPr lang="en-US" i="1">
                        <a:latin typeface="Cambria Math" panose="02040503050406030204" pitchFamily="18" charset="0"/>
                      </a:rPr>
                      <m:t>=2</m:t>
                    </m:r>
                    <m:d>
                      <m:dPr>
                        <m:begChr m:val="["/>
                        <m:endChr m:val="]"/>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𝑗</m:t>
                            </m:r>
                          </m:sub>
                        </m:sSub>
                        <m:r>
                          <a:rPr lang="en-US" i="1">
                            <a:latin typeface="Cambria Math" panose="02040503050406030204" pitchFamily="18" charset="0"/>
                          </a:rPr>
                          <m:t>+</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𝑗</m:t>
                                </m:r>
                              </m:sub>
                            </m:sSub>
                          </m:num>
                          <m:den>
                            <m:sSub>
                              <m:sSubPr>
                                <m:ctrlPr>
                                  <a:rPr lang="en-US" i="1">
                                    <a:latin typeface="Cambria Math" panose="02040503050406030204" pitchFamily="18" charset="0"/>
                                  </a:rPr>
                                </m:ctrlPr>
                              </m:sSubPr>
                              <m:e>
                                <m:r>
                                  <a:rPr lang="en-US" i="1">
                                    <a:latin typeface="Cambria Math" panose="02040503050406030204" pitchFamily="18" charset="0"/>
                                  </a:rPr>
                                  <m:t>𝑆</m:t>
                                </m:r>
                              </m:e>
                              <m:sub>
                                <m:r>
                                  <a:rPr lang="en-US" i="1">
                                    <a:latin typeface="Cambria Math" panose="02040503050406030204" pitchFamily="18" charset="0"/>
                                  </a:rPr>
                                  <m:t>𝑗</m:t>
                                </m:r>
                              </m:sub>
                            </m:sSub>
                          </m:den>
                        </m:f>
                      </m:e>
                    </m:d>
                    <m:sSub>
                      <m:sSubPr>
                        <m:ctrlPr>
                          <a:rPr lang="en-US" i="1">
                            <a:latin typeface="Cambria Math" panose="02040503050406030204" pitchFamily="18" charset="0"/>
                          </a:rPr>
                        </m:ctrlPr>
                      </m:sSubPr>
                      <m:e>
                        <m:r>
                          <a:rPr lang="en-US" i="1">
                            <a:latin typeface="Cambria Math" panose="02040503050406030204" pitchFamily="18" charset="0"/>
                          </a:rPr>
                          <m:t>𝑘</m:t>
                        </m:r>
                      </m:e>
                      <m:sub>
                        <m:r>
                          <a:rPr lang="en-US" i="1">
                            <a:latin typeface="Cambria Math" panose="02040503050406030204" pitchFamily="18" charset="0"/>
                          </a:rPr>
                          <m:t>𝑗</m:t>
                        </m:r>
                      </m:sub>
                    </m:sSub>
                    <m:r>
                      <a:rPr lang="en-US" i="1">
                        <a:latin typeface="Cambria Math" panose="02040503050406030204" pitchFamily="18" charset="0"/>
                      </a:rPr>
                      <m:t>𝑟</m:t>
                    </m:r>
                  </m:oMath>
                </a14:m>
                <a:r>
                  <a:rPr lang="en-US" dirty="0"/>
                  <a:t>           , 0.67 </a:t>
                </a:r>
                <a:r>
                  <a:rPr lang="en-US" u="sng" dirty="0"/>
                  <a:t>&lt;</a:t>
                </a:r>
                <a:r>
                  <a:rPr lang="en-US" dirty="0"/>
                  <a:t> </a:t>
                </a:r>
                <a:r>
                  <a:rPr lang="en-US" dirty="0" err="1"/>
                  <a:t>k</a:t>
                </a:r>
                <a:r>
                  <a:rPr lang="en-US" baseline="-25000" dirty="0" err="1"/>
                  <a:t>j</a:t>
                </a:r>
                <a:r>
                  <a:rPr lang="en-US" dirty="0"/>
                  <a:t> &lt; 0.77</a:t>
                </a:r>
              </a:p>
              <a:p>
                <a:endParaRPr lang="en-US" dirty="0"/>
              </a:p>
              <a:p>
                <a:endParaRPr lang="en-US" sz="1000" dirty="0"/>
              </a:p>
              <a:p>
                <a:endParaRPr lang="en-US" sz="1000" dirty="0"/>
              </a:p>
              <a:p>
                <a:pPr marL="342900" indent="-342900">
                  <a:buFont typeface="Wingdings" panose="05000000000000000000" pitchFamily="2" charset="2"/>
                  <a:buChar char="v"/>
                </a:pPr>
                <a:r>
                  <a:rPr lang="en-US" sz="2200" dirty="0"/>
                  <a:t>The </a:t>
                </a:r>
                <a:r>
                  <a:rPr lang="en-US" sz="2200" b="1" dirty="0">
                    <a:solidFill>
                      <a:srgbClr val="0000FF"/>
                    </a:solidFill>
                  </a:rPr>
                  <a:t>distribution cost as a function of market area </a:t>
                </a:r>
                <a:r>
                  <a:rPr lang="en-US" sz="2200" dirty="0"/>
                  <a:t>(</a:t>
                </a:r>
                <a:r>
                  <a:rPr lang="en-US" sz="2200" i="1" dirty="0"/>
                  <a:t>m</a:t>
                </a:r>
                <a:r>
                  <a:rPr lang="en-US" sz="2200" dirty="0"/>
                  <a:t>)</a:t>
                </a:r>
              </a:p>
              <a:p>
                <a:endParaRPr lang="en-US" sz="1000" dirty="0"/>
              </a:p>
              <a:p>
                <a:r>
                  <a:rPr lang="en-US" sz="2200" i="1" dirty="0"/>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𝐴𝐶</m:t>
                        </m:r>
                      </m:e>
                      <m:sub>
                        <m:r>
                          <a:rPr lang="en-US" i="1">
                            <a:latin typeface="Cambria Math" panose="02040503050406030204" pitchFamily="18" charset="0"/>
                          </a:rPr>
                          <m:t>𝑑𝑖𝑠𝑡𝑟</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b="0" i="1" smtClean="0">
                            <a:latin typeface="Cambria Math" panose="02040503050406030204" pitchFamily="18" charset="0"/>
                          </a:rPr>
                          <m:t>𝑏</m:t>
                        </m:r>
                      </m:e>
                      <m:sub>
                        <m:r>
                          <a:rPr lang="en-US" i="1">
                            <a:latin typeface="Cambria Math" panose="02040503050406030204" pitchFamily="18" charset="0"/>
                          </a:rPr>
                          <m:t>𝑗</m:t>
                        </m:r>
                      </m:sub>
                    </m:sSub>
                    <m:rad>
                      <m:radPr>
                        <m:degHide m:val="on"/>
                        <m:ctrlPr>
                          <a:rPr lang="en-US" i="1">
                            <a:latin typeface="Cambria Math" panose="02040503050406030204" pitchFamily="18" charset="0"/>
                          </a:rPr>
                        </m:ctrlPr>
                      </m:radPr>
                      <m:deg/>
                      <m:e>
                        <m:r>
                          <a:rPr lang="en-US" i="1">
                            <a:latin typeface="Cambria Math" panose="02040503050406030204" pitchFamily="18" charset="0"/>
                          </a:rPr>
                          <m:t>𝑚</m:t>
                        </m:r>
                      </m:e>
                    </m:rad>
                    <m:r>
                      <a:rPr lang="en-US" b="0" i="0" smtClean="0">
                        <a:latin typeface="Cambria Math" panose="02040503050406030204" pitchFamily="18" charset="0"/>
                      </a:rPr>
                      <m:t>                          ,</m:t>
                    </m:r>
                    <m:r>
                      <m:rPr>
                        <m:nor/>
                      </m:rPr>
                      <a:rPr lang="en-US" b="0" i="1" smtClean="0">
                        <a:latin typeface="Cambria Math" panose="02040503050406030204" pitchFamily="18" charset="0"/>
                      </a:rPr>
                      <m:t>b</m:t>
                    </m:r>
                    <m:r>
                      <m:rPr>
                        <m:nor/>
                      </m:rPr>
                      <a:rPr lang="en-US" i="1" baseline="-25000" dirty="0"/>
                      <m:t>j</m:t>
                    </m:r>
                  </m:oMath>
                </a14:m>
                <a:r>
                  <a:rPr lang="en-US" dirty="0"/>
                  <a:t> is closed to generalized travel cost per kilometer</a:t>
                </a:r>
              </a:p>
              <a:p>
                <a:r>
                  <a:rPr lang="en-US" dirty="0"/>
                  <a:t> </a:t>
                </a:r>
              </a:p>
              <a:p>
                <a:pPr marL="342900" indent="-342900">
                  <a:buFont typeface="Wingdings" panose="05000000000000000000" pitchFamily="2" charset="2"/>
                  <a:buChar char="v"/>
                </a:pPr>
                <a:r>
                  <a:rPr lang="en-US" sz="2200" dirty="0"/>
                  <a:t>Everyday commodity shopping trips by foot do not fit into the simple formula above. One way the shopper walks without a burden, while the return trip can be quite strenuous depending on the amount of groceries bought and whether or not some kind of handcart is used.</a:t>
                </a:r>
              </a:p>
            </p:txBody>
          </p:sp>
        </mc:Choice>
        <mc:Fallback xmlns="">
          <p:sp>
            <p:nvSpPr>
              <p:cNvPr id="12" name="TextBox 11">
                <a:extLst>
                  <a:ext uri="{FF2B5EF4-FFF2-40B4-BE49-F238E27FC236}">
                    <a16:creationId xmlns:a16="http://schemas.microsoft.com/office/drawing/2014/main" id="{451E332D-E6AC-4666-B971-E3B5AB43173B}"/>
                  </a:ext>
                </a:extLst>
              </p:cNvPr>
              <p:cNvSpPr txBox="1">
                <a:spLocks noRot="1" noChangeAspect="1" noMove="1" noResize="1" noEditPoints="1" noAdjustHandles="1" noChangeArrowheads="1" noChangeShapeType="1" noTextEdit="1"/>
              </p:cNvSpPr>
              <p:nvPr/>
            </p:nvSpPr>
            <p:spPr>
              <a:xfrm>
                <a:off x="107879" y="746355"/>
                <a:ext cx="8933380" cy="4648260"/>
              </a:xfrm>
              <a:prstGeom prst="rect">
                <a:avLst/>
              </a:prstGeom>
              <a:blipFill>
                <a:blip r:embed="rId2"/>
                <a:stretch>
                  <a:fillRect l="-751" t="-655" b="-1704"/>
                </a:stretch>
              </a:blipFill>
            </p:spPr>
            <p:txBody>
              <a:bodyPr/>
              <a:lstStyle/>
              <a:p>
                <a:r>
                  <a:rPr lang="en-US">
                    <a:noFill/>
                  </a:rPr>
                  <a:t> </a:t>
                </a:r>
              </a:p>
            </p:txBody>
          </p:sp>
        </mc:Fallback>
      </mc:AlternateContent>
      <p:sp>
        <p:nvSpPr>
          <p:cNvPr id="4" name="Rectangle 3">
            <a:extLst>
              <a:ext uri="{FF2B5EF4-FFF2-40B4-BE49-F238E27FC236}">
                <a16:creationId xmlns:a16="http://schemas.microsoft.com/office/drawing/2014/main" id="{B71237EE-E17A-46A3-A0A5-0F04494A1F1D}"/>
              </a:ext>
            </a:extLst>
          </p:cNvPr>
          <p:cNvSpPr/>
          <p:nvPr/>
        </p:nvSpPr>
        <p:spPr>
          <a:xfrm>
            <a:off x="5275779" y="1428934"/>
            <a:ext cx="3666835" cy="1200329"/>
          </a:xfrm>
          <a:prstGeom prst="rect">
            <a:avLst/>
          </a:prstGeom>
        </p:spPr>
        <p:txBody>
          <a:bodyPr wrap="square">
            <a:spAutoFit/>
          </a:bodyPr>
          <a:lstStyle/>
          <a:p>
            <a:r>
              <a:rPr lang="en-US" i="1" dirty="0"/>
              <a:t>j</a:t>
            </a:r>
            <a:r>
              <a:rPr lang="en-US" dirty="0"/>
              <a:t>   = different modes of transport</a:t>
            </a:r>
            <a:endParaRPr lang="en-US" i="1" dirty="0"/>
          </a:p>
          <a:p>
            <a:r>
              <a:rPr lang="en-US" i="1" dirty="0" err="1"/>
              <a:t>C</a:t>
            </a:r>
            <a:r>
              <a:rPr lang="en-US" i="1" baseline="-25000" dirty="0" err="1"/>
              <a:t>j</a:t>
            </a:r>
            <a:r>
              <a:rPr lang="en-US" dirty="0"/>
              <a:t> = vehicle cost per km</a:t>
            </a:r>
          </a:p>
          <a:p>
            <a:r>
              <a:rPr lang="en-US" i="1" dirty="0" err="1"/>
              <a:t>T</a:t>
            </a:r>
            <a:r>
              <a:rPr lang="en-US" i="1" baseline="-25000" dirty="0" err="1"/>
              <a:t>j</a:t>
            </a:r>
            <a:r>
              <a:rPr lang="en-US" dirty="0"/>
              <a:t> = Time cost</a:t>
            </a:r>
          </a:p>
          <a:p>
            <a:r>
              <a:rPr lang="en-US" i="1" dirty="0" err="1"/>
              <a:t>S</a:t>
            </a:r>
            <a:r>
              <a:rPr lang="en-US" i="1" baseline="-25000" dirty="0" err="1"/>
              <a:t>j</a:t>
            </a:r>
            <a:r>
              <a:rPr lang="en-US" dirty="0"/>
              <a:t> = speed</a:t>
            </a:r>
          </a:p>
        </p:txBody>
      </p:sp>
    </p:spTree>
    <p:extLst>
      <p:ext uri="{BB962C8B-B14F-4D97-AF65-F5344CB8AC3E}">
        <p14:creationId xmlns:p14="http://schemas.microsoft.com/office/powerpoint/2010/main" val="318311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20</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07878" y="-26169"/>
            <a:ext cx="7702621" cy="461665"/>
          </a:xfrm>
          <a:prstGeom prst="rect">
            <a:avLst/>
          </a:prstGeom>
          <a:noFill/>
        </p:spPr>
        <p:txBody>
          <a:bodyPr wrap="square" rtlCol="0">
            <a:spAutoFit/>
          </a:bodyPr>
          <a:lstStyle/>
          <a:p>
            <a:r>
              <a:rPr lang="en-US" sz="2400" b="1" dirty="0">
                <a:solidFill>
                  <a:srgbClr val="0000FF"/>
                </a:solidFill>
              </a:rPr>
              <a:t>Distribution cost: Hexagonal market area</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a:t>
            </a:r>
            <a:r>
              <a:rPr lang="en-US" sz="1400" dirty="0" err="1"/>
              <a:t>Jansson</a:t>
            </a:r>
            <a:r>
              <a:rPr lang="en-US" sz="1400" dirty="0"/>
              <a:t> (2013), Chapter 4</a:t>
            </a: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451E332D-E6AC-4666-B971-E3B5AB43173B}"/>
                  </a:ext>
                </a:extLst>
              </p:cNvPr>
              <p:cNvSpPr txBox="1"/>
              <p:nvPr/>
            </p:nvSpPr>
            <p:spPr>
              <a:xfrm>
                <a:off x="58892" y="391690"/>
                <a:ext cx="8933380" cy="6155531"/>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The distribution cost as a function of market area (</a:t>
                </a:r>
                <a:r>
                  <a:rPr lang="en-US" sz="2200" i="1" dirty="0"/>
                  <a:t>m</a:t>
                </a:r>
                <a:r>
                  <a:rPr lang="en-US" sz="2200" dirty="0"/>
                  <a:t>)</a:t>
                </a:r>
              </a:p>
              <a:p>
                <a:endParaRPr lang="en-US" sz="1000" dirty="0"/>
              </a:p>
              <a:p>
                <a:r>
                  <a:rPr lang="en-US" sz="2200" i="1" dirty="0"/>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𝐴𝐶</m:t>
                        </m:r>
                      </m:e>
                      <m:sub>
                        <m:r>
                          <a:rPr lang="en-US" i="1">
                            <a:latin typeface="Cambria Math" panose="02040503050406030204" pitchFamily="18" charset="0"/>
                          </a:rPr>
                          <m:t>𝑑𝑖𝑠𝑡𝑟</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b="0" i="1" smtClean="0">
                            <a:latin typeface="Cambria Math" panose="02040503050406030204" pitchFamily="18" charset="0"/>
                          </a:rPr>
                          <m:t>𝑏</m:t>
                        </m:r>
                      </m:e>
                      <m:sub>
                        <m:r>
                          <a:rPr lang="en-US" i="1">
                            <a:latin typeface="Cambria Math" panose="02040503050406030204" pitchFamily="18" charset="0"/>
                          </a:rPr>
                          <m:t>𝑗</m:t>
                        </m:r>
                      </m:sub>
                    </m:sSub>
                    <m:rad>
                      <m:radPr>
                        <m:degHide m:val="on"/>
                        <m:ctrlPr>
                          <a:rPr lang="en-US" i="1">
                            <a:latin typeface="Cambria Math" panose="02040503050406030204" pitchFamily="18" charset="0"/>
                          </a:rPr>
                        </m:ctrlPr>
                      </m:radPr>
                      <m:deg/>
                      <m:e>
                        <m:r>
                          <a:rPr lang="en-US" i="1">
                            <a:latin typeface="Cambria Math" panose="02040503050406030204" pitchFamily="18" charset="0"/>
                          </a:rPr>
                          <m:t>𝑚</m:t>
                        </m:r>
                      </m:e>
                    </m:rad>
                    <m:r>
                      <a:rPr lang="en-US" b="0" i="0" smtClean="0">
                        <a:latin typeface="Cambria Math" panose="02040503050406030204" pitchFamily="18" charset="0"/>
                      </a:rPr>
                      <m:t>                          ,</m:t>
                    </m:r>
                    <m:r>
                      <m:rPr>
                        <m:nor/>
                      </m:rPr>
                      <a:rPr lang="en-US" b="0" i="1" smtClean="0">
                        <a:latin typeface="Cambria Math" panose="02040503050406030204" pitchFamily="18" charset="0"/>
                      </a:rPr>
                      <m:t>b</m:t>
                    </m:r>
                    <m:r>
                      <m:rPr>
                        <m:nor/>
                      </m:rPr>
                      <a:rPr lang="en-US" i="1" baseline="-25000" dirty="0"/>
                      <m:t>j</m:t>
                    </m:r>
                  </m:oMath>
                </a14:m>
                <a:r>
                  <a:rPr lang="en-US" dirty="0"/>
                  <a:t> is closed to generalized travel cost per kilometer</a:t>
                </a:r>
              </a:p>
              <a:p>
                <a:endParaRPr lang="en-US" sz="1000" dirty="0"/>
              </a:p>
              <a:p>
                <a:pPr marL="342900" indent="-342900">
                  <a:buFont typeface="Wingdings" panose="05000000000000000000" pitchFamily="2" charset="2"/>
                  <a:buChar char="v"/>
                </a:pPr>
                <a:r>
                  <a:rPr lang="en-US" sz="2200" b="1" dirty="0">
                    <a:solidFill>
                      <a:srgbClr val="0000FF"/>
                    </a:solidFill>
                  </a:rPr>
                  <a:t>Possible distance-independent additions to the generalized costs of travel by car</a:t>
                </a:r>
                <a:r>
                  <a:rPr lang="en-US" sz="2200" dirty="0">
                    <a:solidFill>
                      <a:srgbClr val="0000FF"/>
                    </a:solidFill>
                  </a:rPr>
                  <a:t> </a:t>
                </a:r>
                <a:r>
                  <a:rPr lang="en-US" sz="2200" b="1" dirty="0">
                    <a:solidFill>
                      <a:srgbClr val="0000FF"/>
                    </a:solidFill>
                  </a:rPr>
                  <a:t>not included in </a:t>
                </a:r>
                <a:r>
                  <a:rPr lang="en-US" sz="2200" b="1" i="1" dirty="0" err="1">
                    <a:solidFill>
                      <a:srgbClr val="0000FF"/>
                    </a:solidFill>
                  </a:rPr>
                  <a:t>AC</a:t>
                </a:r>
                <a:r>
                  <a:rPr lang="en-US" sz="2200" b="1" i="1" baseline="-25000" dirty="0" err="1">
                    <a:solidFill>
                      <a:srgbClr val="0000FF"/>
                    </a:solidFill>
                  </a:rPr>
                  <a:t>distr</a:t>
                </a:r>
                <a:r>
                  <a:rPr lang="en-US" sz="2200" b="1" dirty="0">
                    <a:solidFill>
                      <a:srgbClr val="0000FF"/>
                    </a:solidFill>
                  </a:rPr>
                  <a:t> above</a:t>
                </a:r>
                <a:r>
                  <a:rPr lang="en-US" sz="2200" b="1" dirty="0">
                    <a:solidFill>
                      <a:srgbClr val="C00000"/>
                    </a:solidFill>
                  </a:rPr>
                  <a:t> </a:t>
                </a:r>
                <a:r>
                  <a:rPr lang="en-US" sz="2200" dirty="0"/>
                  <a:t>could be</a:t>
                </a:r>
              </a:p>
              <a:p>
                <a:endParaRPr lang="en-US" sz="800" dirty="0"/>
              </a:p>
              <a:p>
                <a:pPr marL="800100" lvl="1" indent="-342900">
                  <a:buFont typeface="Wingdings" panose="05000000000000000000" pitchFamily="2" charset="2"/>
                  <a:buChar char="ü"/>
                </a:pPr>
                <a:r>
                  <a:rPr lang="en-US" sz="2000" dirty="0"/>
                  <a:t>Fixed startup cost which could be minute unless the car is parked far away</a:t>
                </a:r>
              </a:p>
              <a:p>
                <a:pPr marL="800100" lvl="1" indent="-342900">
                  <a:buFont typeface="Wingdings" panose="05000000000000000000" pitchFamily="2" charset="2"/>
                  <a:buChar char="ü"/>
                </a:pPr>
                <a:r>
                  <a:rPr lang="en-US" sz="2000" dirty="0"/>
                  <a:t>Fixed cost at the end of the car trip, including the parking price at the destination</a:t>
                </a:r>
              </a:p>
              <a:p>
                <a:pPr marL="800100" lvl="1" indent="-342900">
                  <a:buFont typeface="Wingdings" panose="05000000000000000000" pitchFamily="2" charset="2"/>
                  <a:buChar char="ü"/>
                </a:pPr>
                <a:r>
                  <a:rPr lang="en-US" sz="2000" dirty="0"/>
                  <a:t>Effort of walking to the exact place to visit </a:t>
                </a:r>
                <a:endParaRPr lang="en-US" sz="2200" dirty="0"/>
              </a:p>
              <a:p>
                <a:pPr marL="342900" indent="-342900">
                  <a:buFont typeface="Wingdings" panose="05000000000000000000" pitchFamily="2" charset="2"/>
                  <a:buChar char="v"/>
                </a:pPr>
                <a:r>
                  <a:rPr lang="en-US" sz="2200" b="1" dirty="0">
                    <a:solidFill>
                      <a:srgbClr val="0000FF"/>
                    </a:solidFill>
                  </a:rPr>
                  <a:t>In the areas where parking fees are substantial</a:t>
                </a:r>
                <a:r>
                  <a:rPr lang="en-US" sz="2200" dirty="0"/>
                  <a:t>, the ordinate of the starting-point of the </a:t>
                </a:r>
                <a:r>
                  <a:rPr lang="en-US" sz="2200" i="1" dirty="0" err="1"/>
                  <a:t>GC</a:t>
                </a:r>
                <a:r>
                  <a:rPr lang="en-US" sz="2200" i="1" baseline="-25000" dirty="0" err="1"/>
                  <a:t>car</a:t>
                </a:r>
                <a:r>
                  <a:rPr lang="en-US" sz="2200" i="1" dirty="0"/>
                  <a:t> </a:t>
                </a:r>
                <a:r>
                  <a:rPr lang="en-US" sz="2200" dirty="0"/>
                  <a:t>in figure 4.3 would be relatively high, which could considerably extend the distance range within which walking and/or cycling have lower generalized costs than travel by car</a:t>
                </a:r>
              </a:p>
              <a:p>
                <a:pPr marL="342900" indent="-342900">
                  <a:buFont typeface="Wingdings" panose="05000000000000000000" pitchFamily="2" charset="2"/>
                  <a:buChar char="v"/>
                </a:pPr>
                <a:r>
                  <a:rPr lang="en-US" sz="2200" b="1" dirty="0">
                    <a:solidFill>
                      <a:srgbClr val="0000FF"/>
                    </a:solidFill>
                  </a:rPr>
                  <a:t>Whereas walking and cycling can be assumed free of monetary costs, car use causes substantial monetary costs that can be influenced by petrol taxes and road pricing</a:t>
                </a:r>
                <a:r>
                  <a:rPr lang="en-US" sz="2200" dirty="0"/>
                  <a:t>. That means the slope of the </a:t>
                </a:r>
                <a:r>
                  <a:rPr lang="en-US" sz="2200" i="1" dirty="0" err="1"/>
                  <a:t>GC</a:t>
                </a:r>
                <a:r>
                  <a:rPr lang="en-US" sz="2200" i="1" baseline="-25000" dirty="0" err="1"/>
                  <a:t>car</a:t>
                </a:r>
                <a:r>
                  <a:rPr lang="en-US" sz="2200" i="1" baseline="-25000" dirty="0"/>
                  <a:t> </a:t>
                </a:r>
                <a:r>
                  <a:rPr lang="en-US" sz="2200" dirty="0"/>
                  <a:t>could be steeper. This will boost the non-motorized modes and the public transport alternatives if there is one.</a:t>
                </a:r>
              </a:p>
            </p:txBody>
          </p:sp>
        </mc:Choice>
        <mc:Fallback xmlns="">
          <p:sp>
            <p:nvSpPr>
              <p:cNvPr id="12" name="TextBox 11">
                <a:extLst>
                  <a:ext uri="{FF2B5EF4-FFF2-40B4-BE49-F238E27FC236}">
                    <a16:creationId xmlns:a16="http://schemas.microsoft.com/office/drawing/2014/main" id="{451E332D-E6AC-4666-B971-E3B5AB43173B}"/>
                  </a:ext>
                </a:extLst>
              </p:cNvPr>
              <p:cNvSpPr txBox="1">
                <a:spLocks noRot="1" noChangeAspect="1" noMove="1" noResize="1" noEditPoints="1" noAdjustHandles="1" noChangeArrowheads="1" noChangeShapeType="1" noTextEdit="1"/>
              </p:cNvSpPr>
              <p:nvPr/>
            </p:nvSpPr>
            <p:spPr>
              <a:xfrm>
                <a:off x="58892" y="391690"/>
                <a:ext cx="8933380" cy="6155531"/>
              </a:xfrm>
              <a:prstGeom prst="rect">
                <a:avLst/>
              </a:prstGeom>
              <a:blipFill>
                <a:blip r:embed="rId2"/>
                <a:stretch>
                  <a:fillRect l="-751" t="-594" r="-1570" b="-1089"/>
                </a:stretch>
              </a:blipFill>
            </p:spPr>
            <p:txBody>
              <a:bodyPr/>
              <a:lstStyle/>
              <a:p>
                <a:r>
                  <a:rPr lang="en-US">
                    <a:noFill/>
                  </a:rPr>
                  <a:t> </a:t>
                </a:r>
              </a:p>
            </p:txBody>
          </p:sp>
        </mc:Fallback>
      </mc:AlternateContent>
    </p:spTree>
    <p:extLst>
      <p:ext uri="{BB962C8B-B14F-4D97-AF65-F5344CB8AC3E}">
        <p14:creationId xmlns:p14="http://schemas.microsoft.com/office/powerpoint/2010/main" val="1796443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21</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62307" y="289516"/>
            <a:ext cx="7702621" cy="461665"/>
          </a:xfrm>
          <a:prstGeom prst="rect">
            <a:avLst/>
          </a:prstGeom>
          <a:noFill/>
        </p:spPr>
        <p:txBody>
          <a:bodyPr wrap="square" rtlCol="0">
            <a:spAutoFit/>
          </a:bodyPr>
          <a:lstStyle/>
          <a:p>
            <a:r>
              <a:rPr lang="en-US" sz="2400" b="1" dirty="0">
                <a:solidFill>
                  <a:srgbClr val="0000FF"/>
                </a:solidFill>
              </a:rPr>
              <a:t>Distribution cost: Hexagonal market area</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a:t>
            </a:r>
            <a:r>
              <a:rPr lang="en-US" sz="1400" dirty="0" err="1"/>
              <a:t>Jansson</a:t>
            </a:r>
            <a:r>
              <a:rPr lang="en-US" sz="1400" dirty="0"/>
              <a:t> (2013), Chapter 4</a:t>
            </a: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451E332D-E6AC-4666-B971-E3B5AB43173B}"/>
                  </a:ext>
                </a:extLst>
              </p:cNvPr>
              <p:cNvSpPr txBox="1"/>
              <p:nvPr/>
            </p:nvSpPr>
            <p:spPr>
              <a:xfrm>
                <a:off x="162307" y="979587"/>
                <a:ext cx="8780307" cy="3771545"/>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The </a:t>
                </a:r>
                <a:r>
                  <a:rPr lang="en-US" sz="2200" b="1" dirty="0">
                    <a:solidFill>
                      <a:srgbClr val="0000FF"/>
                    </a:solidFill>
                  </a:rPr>
                  <a:t>distribution cost as a function of market area (</a:t>
                </a:r>
                <a:r>
                  <a:rPr lang="en-US" sz="2200" b="1" i="1" dirty="0">
                    <a:solidFill>
                      <a:srgbClr val="0000FF"/>
                    </a:solidFill>
                  </a:rPr>
                  <a:t>m</a:t>
                </a:r>
                <a:r>
                  <a:rPr lang="en-US" sz="2200" b="1" dirty="0">
                    <a:solidFill>
                      <a:srgbClr val="0000FF"/>
                    </a:solidFill>
                  </a:rPr>
                  <a:t>)</a:t>
                </a:r>
              </a:p>
              <a:p>
                <a:endParaRPr lang="en-US" sz="1000" dirty="0"/>
              </a:p>
              <a:p>
                <a:r>
                  <a:rPr lang="en-US" sz="2200" i="1" dirty="0"/>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𝐴𝐶</m:t>
                        </m:r>
                      </m:e>
                      <m:sub>
                        <m:r>
                          <a:rPr lang="en-US" i="1">
                            <a:latin typeface="Cambria Math" panose="02040503050406030204" pitchFamily="18" charset="0"/>
                          </a:rPr>
                          <m:t>𝑑𝑖𝑠𝑡𝑟</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b="0" i="1" smtClean="0">
                            <a:latin typeface="Cambria Math" panose="02040503050406030204" pitchFamily="18" charset="0"/>
                          </a:rPr>
                          <m:t>𝑏</m:t>
                        </m:r>
                      </m:e>
                      <m:sub>
                        <m:r>
                          <a:rPr lang="en-US" i="1">
                            <a:latin typeface="Cambria Math" panose="02040503050406030204" pitchFamily="18" charset="0"/>
                          </a:rPr>
                          <m:t>𝑗</m:t>
                        </m:r>
                      </m:sub>
                    </m:sSub>
                    <m:rad>
                      <m:radPr>
                        <m:degHide m:val="on"/>
                        <m:ctrlPr>
                          <a:rPr lang="en-US" i="1">
                            <a:latin typeface="Cambria Math" panose="02040503050406030204" pitchFamily="18" charset="0"/>
                          </a:rPr>
                        </m:ctrlPr>
                      </m:radPr>
                      <m:deg/>
                      <m:e>
                        <m:r>
                          <a:rPr lang="en-US" i="1">
                            <a:latin typeface="Cambria Math" panose="02040503050406030204" pitchFamily="18" charset="0"/>
                          </a:rPr>
                          <m:t>𝑚</m:t>
                        </m:r>
                      </m:e>
                    </m:rad>
                    <m:r>
                      <a:rPr lang="en-US" b="0" i="0" smtClean="0">
                        <a:latin typeface="Cambria Math" panose="02040503050406030204" pitchFamily="18" charset="0"/>
                      </a:rPr>
                      <m:t>                          ,</m:t>
                    </m:r>
                    <m:r>
                      <m:rPr>
                        <m:nor/>
                      </m:rPr>
                      <a:rPr lang="en-US" b="0" i="1" smtClean="0">
                        <a:latin typeface="Cambria Math" panose="02040503050406030204" pitchFamily="18" charset="0"/>
                      </a:rPr>
                      <m:t>b</m:t>
                    </m:r>
                    <m:r>
                      <m:rPr>
                        <m:nor/>
                      </m:rPr>
                      <a:rPr lang="en-US" i="1" baseline="-25000" dirty="0"/>
                      <m:t>j</m:t>
                    </m:r>
                  </m:oMath>
                </a14:m>
                <a:r>
                  <a:rPr lang="en-US" dirty="0"/>
                  <a:t> is closed to generalized travel cost per kilometer</a:t>
                </a:r>
              </a:p>
              <a:p>
                <a:endParaRPr lang="en-US" dirty="0"/>
              </a:p>
              <a:p>
                <a:endParaRPr lang="en-US" sz="1000" dirty="0"/>
              </a:p>
              <a:p>
                <a:pPr marL="342900" indent="-342900">
                  <a:buFont typeface="Wingdings" panose="05000000000000000000" pitchFamily="2" charset="2"/>
                  <a:buChar char="v"/>
                </a:pPr>
                <a:r>
                  <a:rPr lang="en-US" sz="2200" dirty="0"/>
                  <a:t>Write </a:t>
                </a:r>
                <a:r>
                  <a:rPr lang="en-US" sz="2200" b="1" dirty="0">
                    <a:solidFill>
                      <a:srgbClr val="0000FF"/>
                    </a:solidFill>
                  </a:rPr>
                  <a:t>distribution cost as a function of total output (q</a:t>
                </a:r>
                <a:r>
                  <a:rPr lang="en-US" sz="2200" b="1" baseline="-25000" dirty="0">
                    <a:solidFill>
                      <a:srgbClr val="0000FF"/>
                    </a:solidFill>
                  </a:rPr>
                  <a:t>i</a:t>
                </a:r>
                <a:r>
                  <a:rPr lang="en-US" sz="2200" b="1" dirty="0">
                    <a:solidFill>
                      <a:srgbClr val="0000FF"/>
                    </a:solidFill>
                  </a:rPr>
                  <a:t>)</a:t>
                </a:r>
              </a:p>
              <a:p>
                <a14:m>
                  <m:oMath xmlns:m="http://schemas.openxmlformats.org/officeDocument/2006/math">
                    <m:r>
                      <a:rPr lang="en-US" b="0" i="1" smtClean="0">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𝐴𝐶</m:t>
                        </m:r>
                      </m:e>
                      <m:sub>
                        <m:r>
                          <a:rPr lang="en-US" i="1">
                            <a:latin typeface="Cambria Math" panose="02040503050406030204" pitchFamily="18" charset="0"/>
                          </a:rPr>
                          <m:t>𝑑𝑖𝑠𝑡𝑟</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𝑏</m:t>
                        </m:r>
                      </m:e>
                      <m:sub>
                        <m:r>
                          <a:rPr lang="en-US" i="1">
                            <a:latin typeface="Cambria Math" panose="02040503050406030204" pitchFamily="18" charset="0"/>
                          </a:rPr>
                          <m:t>𝑗</m:t>
                        </m:r>
                      </m:sub>
                    </m:sSub>
                    <m:sSup>
                      <m:sSupPr>
                        <m:ctrlPr>
                          <a:rPr lang="en-US" i="1">
                            <a:latin typeface="Cambria Math" panose="02040503050406030204" pitchFamily="18" charset="0"/>
                          </a:rPr>
                        </m:ctrlPr>
                      </m:sSupPr>
                      <m:e>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𝑞</m:t>
                                </m:r>
                              </m:num>
                              <m:den>
                                <m:r>
                                  <a:rPr lang="en-US" i="1">
                                    <a:latin typeface="Cambria Math" panose="02040503050406030204" pitchFamily="18" charset="0"/>
                                  </a:rPr>
                                  <m:t>𝑋</m:t>
                                </m:r>
                              </m:den>
                            </m:f>
                          </m:e>
                        </m:d>
                      </m:e>
                      <m:sup>
                        <m:r>
                          <a:rPr lang="en-US" i="1">
                            <a:latin typeface="Cambria Math" panose="02040503050406030204" pitchFamily="18" charset="0"/>
                          </a:rPr>
                          <m:t>𝛽</m:t>
                        </m:r>
                      </m:sup>
                    </m:sSup>
                  </m:oMath>
                </a14:m>
                <a:r>
                  <a:rPr lang="en-US" dirty="0"/>
                  <a:t>      , from  </a:t>
                </a:r>
                <a:r>
                  <a:rPr lang="en-US" i="1" dirty="0"/>
                  <a:t>q = </a:t>
                </a:r>
                <a:r>
                  <a:rPr lang="en-US" i="1" dirty="0" err="1"/>
                  <a:t>Xm</a:t>
                </a:r>
                <a:r>
                  <a:rPr lang="en-US" i="1" dirty="0"/>
                  <a:t>       </a:t>
                </a:r>
                <a:r>
                  <a:rPr lang="en-US" dirty="0"/>
                  <a:t>So  </a:t>
                </a:r>
                <a:r>
                  <a:rPr lang="en-US" i="1" dirty="0"/>
                  <a:t>m = q/X</a:t>
                </a:r>
              </a:p>
              <a:p>
                <a:r>
                  <a:rPr lang="en-US" dirty="0"/>
                  <a:t>  </a:t>
                </a:r>
              </a:p>
              <a:p>
                <a:r>
                  <a:rPr lang="en-US" dirty="0"/>
                  <a:t>       where </a:t>
                </a:r>
                <a:r>
                  <a:rPr lang="en-US" i="1" dirty="0"/>
                  <a:t>q </a:t>
                </a:r>
                <a:r>
                  <a:rPr lang="en-US" dirty="0"/>
                  <a:t>= total output, </a:t>
                </a:r>
                <a:r>
                  <a:rPr lang="en-US" i="1" dirty="0"/>
                  <a:t>X</a:t>
                </a:r>
                <a:r>
                  <a:rPr lang="en-US" dirty="0"/>
                  <a:t> = density of demand per km</a:t>
                </a:r>
                <a:r>
                  <a:rPr lang="en-US" baseline="30000" dirty="0"/>
                  <a:t>2</a:t>
                </a:r>
              </a:p>
              <a:p>
                <a:endParaRPr lang="en-US" baseline="30000" dirty="0"/>
              </a:p>
              <a:p>
                <a:endParaRPr lang="en-US" baseline="30000" dirty="0"/>
              </a:p>
              <a:p>
                <a:pPr marL="342900" indent="-342900">
                  <a:buFont typeface="Wingdings" panose="05000000000000000000" pitchFamily="2" charset="2"/>
                  <a:buChar char="v"/>
                </a:pPr>
                <a:r>
                  <a:rPr lang="en-US" sz="2200" b="1" dirty="0">
                    <a:solidFill>
                      <a:srgbClr val="0000FF"/>
                    </a:solidFill>
                  </a:rPr>
                  <a:t>The standard value of </a:t>
                </a:r>
                <a:r>
                  <a:rPr lang="el-GR" sz="2200" b="1" dirty="0">
                    <a:solidFill>
                      <a:srgbClr val="0000FF"/>
                    </a:solidFill>
                  </a:rPr>
                  <a:t>β</a:t>
                </a:r>
                <a:r>
                  <a:rPr lang="en-US" sz="2200" b="1" dirty="0">
                    <a:solidFill>
                      <a:srgbClr val="0000FF"/>
                    </a:solidFill>
                  </a:rPr>
                  <a:t> is ½, but higher value are conceivable in certain cases</a:t>
                </a:r>
              </a:p>
            </p:txBody>
          </p:sp>
        </mc:Choice>
        <mc:Fallback xmlns="">
          <p:sp>
            <p:nvSpPr>
              <p:cNvPr id="12" name="TextBox 11">
                <a:extLst>
                  <a:ext uri="{FF2B5EF4-FFF2-40B4-BE49-F238E27FC236}">
                    <a16:creationId xmlns:a16="http://schemas.microsoft.com/office/drawing/2014/main" id="{451E332D-E6AC-4666-B971-E3B5AB43173B}"/>
                  </a:ext>
                </a:extLst>
              </p:cNvPr>
              <p:cNvSpPr txBox="1">
                <a:spLocks noRot="1" noChangeAspect="1" noMove="1" noResize="1" noEditPoints="1" noAdjustHandles="1" noChangeArrowheads="1" noChangeShapeType="1" noTextEdit="1"/>
              </p:cNvSpPr>
              <p:nvPr/>
            </p:nvSpPr>
            <p:spPr>
              <a:xfrm>
                <a:off x="162307" y="979587"/>
                <a:ext cx="8780307" cy="3771545"/>
              </a:xfrm>
              <a:prstGeom prst="rect">
                <a:avLst/>
              </a:prstGeom>
              <a:blipFill>
                <a:blip r:embed="rId2"/>
                <a:stretch>
                  <a:fillRect l="-764" t="-1133" b="-2427"/>
                </a:stretch>
              </a:blipFill>
            </p:spPr>
            <p:txBody>
              <a:bodyPr/>
              <a:lstStyle/>
              <a:p>
                <a:r>
                  <a:rPr lang="en-US">
                    <a:noFill/>
                  </a:rPr>
                  <a:t> </a:t>
                </a:r>
              </a:p>
            </p:txBody>
          </p:sp>
        </mc:Fallback>
      </mc:AlternateContent>
    </p:spTree>
    <p:extLst>
      <p:ext uri="{BB962C8B-B14F-4D97-AF65-F5344CB8AC3E}">
        <p14:creationId xmlns:p14="http://schemas.microsoft.com/office/powerpoint/2010/main" val="2473804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960098718"/>
              </p:ext>
            </p:extLst>
          </p:nvPr>
        </p:nvGraphicFramePr>
        <p:xfrm>
          <a:off x="253093" y="916270"/>
          <a:ext cx="8558893" cy="4001818"/>
        </p:xfrm>
        <a:graphic>
          <a:graphicData uri="http://schemas.openxmlformats.org/drawingml/2006/table">
            <a:tbl>
              <a:tblPr firstRow="1" firstCol="1" bandRow="1">
                <a:tableStyleId>{35758FB7-9AC5-4552-8A53-C91805E547FA}</a:tableStyleId>
              </a:tblPr>
              <a:tblGrid>
                <a:gridCol w="1690007">
                  <a:extLst>
                    <a:ext uri="{9D8B030D-6E8A-4147-A177-3AD203B41FA5}">
                      <a16:colId xmlns:a16="http://schemas.microsoft.com/office/drawing/2014/main" val="20000"/>
                    </a:ext>
                  </a:extLst>
                </a:gridCol>
                <a:gridCol w="1224643">
                  <a:extLst>
                    <a:ext uri="{9D8B030D-6E8A-4147-A177-3AD203B41FA5}">
                      <a16:colId xmlns:a16="http://schemas.microsoft.com/office/drawing/2014/main" val="20001"/>
                    </a:ext>
                  </a:extLst>
                </a:gridCol>
                <a:gridCol w="1529443">
                  <a:extLst>
                    <a:ext uri="{9D8B030D-6E8A-4147-A177-3AD203B41FA5}">
                      <a16:colId xmlns:a16="http://schemas.microsoft.com/office/drawing/2014/main" val="20002"/>
                    </a:ext>
                  </a:extLst>
                </a:gridCol>
                <a:gridCol w="1224642">
                  <a:extLst>
                    <a:ext uri="{9D8B030D-6E8A-4147-A177-3AD203B41FA5}">
                      <a16:colId xmlns:a16="http://schemas.microsoft.com/office/drawing/2014/main" val="20003"/>
                    </a:ext>
                  </a:extLst>
                </a:gridCol>
                <a:gridCol w="1600200">
                  <a:extLst>
                    <a:ext uri="{9D8B030D-6E8A-4147-A177-3AD203B41FA5}">
                      <a16:colId xmlns:a16="http://schemas.microsoft.com/office/drawing/2014/main" val="20004"/>
                    </a:ext>
                  </a:extLst>
                </a:gridCol>
                <a:gridCol w="1289958">
                  <a:extLst>
                    <a:ext uri="{9D8B030D-6E8A-4147-A177-3AD203B41FA5}">
                      <a16:colId xmlns:a16="http://schemas.microsoft.com/office/drawing/2014/main" val="20005"/>
                    </a:ext>
                  </a:extLst>
                </a:gridCol>
              </a:tblGrid>
              <a:tr h="598829">
                <a:tc>
                  <a:txBody>
                    <a:bodyPr/>
                    <a:lstStyle/>
                    <a:p>
                      <a:pPr algn="ctr">
                        <a:spcAft>
                          <a:spcPts val="0"/>
                        </a:spcAft>
                      </a:pPr>
                      <a:r>
                        <a:rPr lang="en-US" sz="1400" dirty="0">
                          <a:effectLst/>
                        </a:rPr>
                        <a:t>MODE of travel</a:t>
                      </a:r>
                      <a:endParaRPr lang="en-US" sz="14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1400" dirty="0">
                          <a:effectLst/>
                        </a:rPr>
                        <a:t>Vehicle cost (C), €/km</a:t>
                      </a:r>
                      <a:endParaRPr lang="en-US" sz="14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1400" dirty="0">
                          <a:effectLst/>
                        </a:rPr>
                        <a:t>Value of time (T), €/h</a:t>
                      </a:r>
                      <a:endParaRPr lang="en-US" sz="14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1400" dirty="0">
                          <a:effectLst/>
                        </a:rPr>
                        <a:t>Speed (</a:t>
                      </a:r>
                      <a:r>
                        <a:rPr lang="en-US" sz="1400" i="1" dirty="0">
                          <a:effectLst/>
                        </a:rPr>
                        <a:t>S</a:t>
                      </a:r>
                      <a:r>
                        <a:rPr lang="en-US" sz="1400" dirty="0">
                          <a:effectLst/>
                        </a:rPr>
                        <a:t>), </a:t>
                      </a:r>
                    </a:p>
                    <a:p>
                      <a:pPr algn="ctr">
                        <a:spcAft>
                          <a:spcPts val="0"/>
                        </a:spcAft>
                      </a:pPr>
                      <a:r>
                        <a:rPr lang="en-US" sz="1400" dirty="0">
                          <a:effectLst/>
                        </a:rPr>
                        <a:t>km/h</a:t>
                      </a:r>
                      <a:endParaRPr lang="en-US" sz="14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1400" dirty="0">
                          <a:effectLst/>
                        </a:rPr>
                        <a:t>Geometric constant (</a:t>
                      </a:r>
                      <a:r>
                        <a:rPr lang="en-US" sz="1400" i="1" dirty="0">
                          <a:effectLst/>
                        </a:rPr>
                        <a:t>k</a:t>
                      </a:r>
                      <a:r>
                        <a:rPr lang="en-US" sz="1400" dirty="0">
                          <a:effectLst/>
                        </a:rPr>
                        <a:t>)</a:t>
                      </a:r>
                      <a:endParaRPr lang="en-US" sz="14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1400" i="1" dirty="0">
                          <a:effectLst/>
                        </a:rPr>
                        <a:t>b</a:t>
                      </a:r>
                      <a:endParaRPr lang="en-US" sz="1400" i="1" dirty="0">
                        <a:effectLst/>
                        <a:latin typeface="Calibri" charset="0"/>
                        <a:ea typeface="Calibri" charset="0"/>
                        <a:cs typeface="Times New Roman" charset="0"/>
                      </a:endParaRPr>
                    </a:p>
                  </a:txBody>
                  <a:tcPr marL="68580" marR="68580" marT="0" marB="0" anchor="ctr"/>
                </a:tc>
                <a:extLst>
                  <a:ext uri="{0D108BD9-81ED-4DB2-BD59-A6C34878D82A}">
                    <a16:rowId xmlns:a16="http://schemas.microsoft.com/office/drawing/2014/main" val="10000"/>
                  </a:ext>
                </a:extLst>
              </a:tr>
              <a:tr h="598829">
                <a:tc>
                  <a:txBody>
                    <a:bodyPr/>
                    <a:lstStyle/>
                    <a:p>
                      <a:pPr algn="ctr">
                        <a:spcAft>
                          <a:spcPts val="0"/>
                        </a:spcAft>
                      </a:pPr>
                      <a:r>
                        <a:rPr lang="en-US" sz="1600" dirty="0">
                          <a:effectLst/>
                        </a:rPr>
                        <a:t>Walking within walking distance</a:t>
                      </a:r>
                      <a:endParaRPr lang="en-US" sz="1600" b="1"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9</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5</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a:effectLst/>
                        </a:rPr>
                        <a:t>0.72</a:t>
                      </a:r>
                      <a:endParaRPr lang="en-US" sz="200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a:effectLst/>
                        </a:rPr>
                        <a:t>1.4</a:t>
                      </a:r>
                      <a:endParaRPr lang="en-US" sz="2000">
                        <a:effectLst/>
                        <a:latin typeface="Calibri" charset="0"/>
                        <a:ea typeface="Calibri" charset="0"/>
                        <a:cs typeface="Times New Roman" charset="0"/>
                      </a:endParaRPr>
                    </a:p>
                  </a:txBody>
                  <a:tcPr marL="68580" marR="68580" marT="0" marB="0" anchor="ctr"/>
                </a:tc>
                <a:extLst>
                  <a:ext uri="{0D108BD9-81ED-4DB2-BD59-A6C34878D82A}">
                    <a16:rowId xmlns:a16="http://schemas.microsoft.com/office/drawing/2014/main" val="10001"/>
                  </a:ext>
                </a:extLst>
              </a:tr>
              <a:tr h="577763">
                <a:tc>
                  <a:txBody>
                    <a:bodyPr/>
                    <a:lstStyle/>
                    <a:p>
                      <a:pPr algn="ctr">
                        <a:spcAft>
                          <a:spcPts val="0"/>
                        </a:spcAft>
                      </a:pPr>
                      <a:r>
                        <a:rPr lang="en-US" sz="1600" dirty="0">
                          <a:effectLst/>
                        </a:rPr>
                        <a:t>Cycling within cycling distance</a:t>
                      </a:r>
                      <a:endParaRPr lang="en-US" sz="1600" b="1"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a:t>
                      </a:r>
                    </a:p>
                    <a:p>
                      <a:pPr algn="ctr">
                        <a:spcAft>
                          <a:spcPts val="0"/>
                        </a:spcAft>
                      </a:pPr>
                      <a:r>
                        <a:rPr lang="en-US" sz="2000" dirty="0">
                          <a:effectLst/>
                        </a:rPr>
                        <a:t> </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6</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15</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0.72</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a:effectLst/>
                        </a:rPr>
                        <a:t>0.3</a:t>
                      </a:r>
                      <a:endParaRPr lang="en-US" sz="2000">
                        <a:effectLst/>
                        <a:latin typeface="Calibri" charset="0"/>
                        <a:ea typeface="Calibri" charset="0"/>
                        <a:cs typeface="Times New Roman" charset="0"/>
                      </a:endParaRPr>
                    </a:p>
                  </a:txBody>
                  <a:tcPr marL="68580" marR="68580" marT="0" marB="0" anchor="ctr"/>
                </a:tc>
                <a:extLst>
                  <a:ext uri="{0D108BD9-81ED-4DB2-BD59-A6C34878D82A}">
                    <a16:rowId xmlns:a16="http://schemas.microsoft.com/office/drawing/2014/main" val="10002"/>
                  </a:ext>
                </a:extLst>
              </a:tr>
              <a:tr h="598829">
                <a:tc>
                  <a:txBody>
                    <a:bodyPr/>
                    <a:lstStyle/>
                    <a:p>
                      <a:pPr algn="ctr">
                        <a:spcAft>
                          <a:spcPts val="0"/>
                        </a:spcAft>
                      </a:pPr>
                      <a:r>
                        <a:rPr lang="en-US" sz="1600" dirty="0">
                          <a:effectLst/>
                        </a:rPr>
                        <a:t>Car driving for private purpose in urban area</a:t>
                      </a:r>
                      <a:endParaRPr lang="en-US" sz="1600" b="1"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0.3</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5</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a:effectLst/>
                        </a:rPr>
                        <a:t>40</a:t>
                      </a:r>
                      <a:endParaRPr lang="en-US" sz="200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0.77</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a:effectLst/>
                        </a:rPr>
                        <a:t>0.4</a:t>
                      </a:r>
                      <a:endParaRPr lang="en-US" sz="2000">
                        <a:effectLst/>
                        <a:latin typeface="Calibri" charset="0"/>
                        <a:ea typeface="Calibri" charset="0"/>
                        <a:cs typeface="Times New Roman" charset="0"/>
                      </a:endParaRPr>
                    </a:p>
                  </a:txBody>
                  <a:tcPr marL="68580" marR="68580" marT="0" marB="0" anchor="ctr"/>
                </a:tc>
                <a:extLst>
                  <a:ext uri="{0D108BD9-81ED-4DB2-BD59-A6C34878D82A}">
                    <a16:rowId xmlns:a16="http://schemas.microsoft.com/office/drawing/2014/main" val="10003"/>
                  </a:ext>
                </a:extLst>
              </a:tr>
              <a:tr h="598829">
                <a:tc>
                  <a:txBody>
                    <a:bodyPr/>
                    <a:lstStyle/>
                    <a:p>
                      <a:pPr algn="ctr">
                        <a:spcAft>
                          <a:spcPts val="0"/>
                        </a:spcAft>
                      </a:pPr>
                      <a:r>
                        <a:rPr lang="en-US" sz="1600" dirty="0">
                          <a:effectLst/>
                        </a:rPr>
                        <a:t>Car driving on business in urban area</a:t>
                      </a:r>
                      <a:endParaRPr lang="en-US" sz="1600" b="1"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0.3</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20</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40</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0.77</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0.7</a:t>
                      </a:r>
                      <a:endParaRPr lang="en-US" sz="2000" dirty="0">
                        <a:effectLst/>
                        <a:latin typeface="Calibri" charset="0"/>
                        <a:ea typeface="Calibri" charset="0"/>
                        <a:cs typeface="Times New Roman" charset="0"/>
                      </a:endParaRPr>
                    </a:p>
                  </a:txBody>
                  <a:tcPr marL="68580" marR="68580" marT="0" marB="0" anchor="ctr"/>
                </a:tc>
                <a:extLst>
                  <a:ext uri="{0D108BD9-81ED-4DB2-BD59-A6C34878D82A}">
                    <a16:rowId xmlns:a16="http://schemas.microsoft.com/office/drawing/2014/main" val="10004"/>
                  </a:ext>
                </a:extLst>
              </a:tr>
              <a:tr h="598829">
                <a:tc>
                  <a:txBody>
                    <a:bodyPr/>
                    <a:lstStyle/>
                    <a:p>
                      <a:pPr algn="ctr">
                        <a:spcAft>
                          <a:spcPts val="0"/>
                        </a:spcAft>
                      </a:pPr>
                      <a:r>
                        <a:rPr lang="en-US" sz="1600" dirty="0">
                          <a:effectLst/>
                        </a:rPr>
                        <a:t>Long-distance car driving for private purpose</a:t>
                      </a:r>
                      <a:endParaRPr lang="en-US" sz="1600" b="1"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a:effectLst/>
                        </a:rPr>
                        <a:t>0.2</a:t>
                      </a:r>
                      <a:endParaRPr lang="en-US" sz="200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a:effectLst/>
                        </a:rPr>
                        <a:t>10</a:t>
                      </a:r>
                      <a:endParaRPr lang="en-US" sz="200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85</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0.77</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0.3</a:t>
                      </a:r>
                      <a:endParaRPr lang="en-US" sz="2000" dirty="0">
                        <a:effectLst/>
                        <a:latin typeface="Calibri" charset="0"/>
                        <a:ea typeface="Calibri" charset="0"/>
                        <a:cs typeface="Times New Roman" charset="0"/>
                      </a:endParaRPr>
                    </a:p>
                  </a:txBody>
                  <a:tcPr marL="68580" marR="68580" marT="0" marB="0" anchor="ctr"/>
                </a:tc>
                <a:extLst>
                  <a:ext uri="{0D108BD9-81ED-4DB2-BD59-A6C34878D82A}">
                    <a16:rowId xmlns:a16="http://schemas.microsoft.com/office/drawing/2014/main" val="10005"/>
                  </a:ext>
                </a:extLst>
              </a:tr>
            </a:tbl>
          </a:graphicData>
        </a:graphic>
      </p:graphicFrame>
      <p:sp>
        <p:nvSpPr>
          <p:cNvPr id="3" name="Slide Number Placeholder 2"/>
          <p:cNvSpPr>
            <a:spLocks noGrp="1"/>
          </p:cNvSpPr>
          <p:nvPr>
            <p:ph type="sldNum" sz="quarter" idx="12"/>
          </p:nvPr>
        </p:nvSpPr>
        <p:spPr/>
        <p:txBody>
          <a:bodyPr/>
          <a:lstStyle/>
          <a:p>
            <a:fld id="{B91E65D5-FE66-C14A-8B79-70CF72E52575}" type="slidenum">
              <a:rPr lang="en-US" smtClean="0"/>
              <a:t>22</a:t>
            </a:fld>
            <a:endParaRPr lang="en-US"/>
          </a:p>
        </p:txBody>
      </p:sp>
      <p:sp>
        <p:nvSpPr>
          <p:cNvPr id="5" name="Title 1">
            <a:extLst>
              <a:ext uri="{FF2B5EF4-FFF2-40B4-BE49-F238E27FC236}">
                <a16:creationId xmlns:a16="http://schemas.microsoft.com/office/drawing/2014/main" id="{B5B66C75-F10C-47CB-AFA4-06AB92CF64CF}"/>
              </a:ext>
            </a:extLst>
          </p:cNvPr>
          <p:cNvSpPr txBox="1">
            <a:spLocks/>
          </p:cNvSpPr>
          <p:nvPr/>
        </p:nvSpPr>
        <p:spPr>
          <a:xfrm>
            <a:off x="127907" y="5394508"/>
            <a:ext cx="8509908" cy="42692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Table 4.1 in Jansson (2013), P.64, original data from SIKA (2008) and traffic planning rules-of-thumb </a:t>
            </a:r>
          </a:p>
        </p:txBody>
      </p:sp>
      <p:sp>
        <p:nvSpPr>
          <p:cNvPr id="7" name="Title 6">
            <a:extLst>
              <a:ext uri="{FF2B5EF4-FFF2-40B4-BE49-F238E27FC236}">
                <a16:creationId xmlns:a16="http://schemas.microsoft.com/office/drawing/2014/main" id="{A0A4A93F-CF82-405F-8267-3128C0CADD87}"/>
              </a:ext>
            </a:extLst>
          </p:cNvPr>
          <p:cNvSpPr>
            <a:spLocks noGrp="1"/>
          </p:cNvSpPr>
          <p:nvPr>
            <p:ph type="title"/>
          </p:nvPr>
        </p:nvSpPr>
        <p:spPr>
          <a:xfrm>
            <a:off x="253093" y="132675"/>
            <a:ext cx="7886700" cy="532945"/>
          </a:xfrm>
        </p:spPr>
        <p:txBody>
          <a:bodyPr>
            <a:noAutofit/>
          </a:bodyPr>
          <a:lstStyle/>
          <a:p>
            <a:r>
              <a:rPr lang="en-US" sz="2400" b="1" dirty="0">
                <a:solidFill>
                  <a:srgbClr val="0000FF"/>
                </a:solidFill>
              </a:rPr>
              <a:t>Parameter values in the distribution cost function</a:t>
            </a:r>
          </a:p>
        </p:txBody>
      </p:sp>
    </p:spTree>
    <p:extLst>
      <p:ext uri="{BB962C8B-B14F-4D97-AF65-F5344CB8AC3E}">
        <p14:creationId xmlns:p14="http://schemas.microsoft.com/office/powerpoint/2010/main" val="39814242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10439</TotalTime>
  <Words>3104</Words>
  <Application>Microsoft Office PowerPoint</Application>
  <PresentationFormat>On-screen Show (4:3)</PresentationFormat>
  <Paragraphs>333</Paragraphs>
  <Slides>22</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Calibri Light</vt:lpstr>
      <vt:lpstr>Cambria Math</vt:lpstr>
      <vt:lpstr>Cordia New</vt:lpstr>
      <vt:lpstr>Times New Roman</vt:lpstr>
      <vt:lpstr>Wingdings</vt:lpstr>
      <vt:lpstr>Office Theme</vt:lpstr>
      <vt:lpstr>Source: Jansson (2013), Chapter 4</vt:lpstr>
      <vt:lpstr>Source: Jansson (2013), Chapter 4</vt:lpstr>
      <vt:lpstr>Source: Jansson (2013), Chapter 4</vt:lpstr>
      <vt:lpstr>Source: Jansson (2013), Chapter 4</vt:lpstr>
      <vt:lpstr>Figure 4.1 in Jansson (2013), P.56</vt:lpstr>
      <vt:lpstr>Figure 4.2 (b) in Jansson (2013), P.56</vt:lpstr>
      <vt:lpstr>Figure 4.2 (b) in Jansson (2013), P.56</vt:lpstr>
      <vt:lpstr>Source: Jansson (2013), Chapter 4</vt:lpstr>
      <vt:lpstr>Source: Jansson (2013), Chapter 4</vt:lpstr>
      <vt:lpstr>Source: Jansson (2013), Chapter 4</vt:lpstr>
      <vt:lpstr>Source: Jansson (2013), Chapter 4</vt:lpstr>
      <vt:lpstr>The generalized cost structure for different modes of downtown travel under uncongested conditions</vt:lpstr>
      <vt:lpstr>Source: Jansson (2013), Chapter 4</vt:lpstr>
      <vt:lpstr>Source: Jansson (2013), Chapter 4</vt:lpstr>
      <vt:lpstr>Source: Jansson (2013), Chapter 4</vt:lpstr>
      <vt:lpstr>Source: Jansson (2013), Chapter 4</vt:lpstr>
      <vt:lpstr>Source: Jansson (2013), Chapter 4</vt:lpstr>
      <vt:lpstr>PowerPoint Presentation</vt:lpstr>
      <vt:lpstr>Source: Jansson (2013), Chapter 4</vt:lpstr>
      <vt:lpstr>Source: Jansson (2013), Chapter 4</vt:lpstr>
      <vt:lpstr>Source: Jansson (2013), Chapter 4</vt:lpstr>
      <vt:lpstr>Parameter values in the distribution cost function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Macbook Pro</cp:lastModifiedBy>
  <cp:revision>249</cp:revision>
  <dcterms:created xsi:type="dcterms:W3CDTF">2017-08-24T04:51:12Z</dcterms:created>
  <dcterms:modified xsi:type="dcterms:W3CDTF">2017-10-19T05:10:07Z</dcterms:modified>
</cp:coreProperties>
</file>