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7" r:id="rId2"/>
    <p:sldId id="258" r:id="rId3"/>
    <p:sldId id="259" r:id="rId4"/>
    <p:sldId id="261" r:id="rId5"/>
    <p:sldId id="262" r:id="rId6"/>
    <p:sldId id="263" r:id="rId7"/>
    <p:sldId id="264" r:id="rId8"/>
    <p:sldId id="266" r:id="rId9"/>
    <p:sldId id="265" r:id="rId10"/>
    <p:sldId id="267" r:id="rId11"/>
    <p:sldId id="268" r:id="rId12"/>
    <p:sldId id="269" r:id="rId13"/>
    <p:sldId id="271" r:id="rId14"/>
    <p:sldId id="273" r:id="rId15"/>
    <p:sldId id="274" r:id="rId16"/>
    <p:sldId id="275" r:id="rId17"/>
    <p:sldId id="276" r:id="rId18"/>
    <p:sldId id="277" r:id="rId19"/>
    <p:sldId id="278" r:id="rId20"/>
    <p:sldId id="279" r:id="rId21"/>
    <p:sldId id="280" r:id="rId22"/>
    <p:sldId id="281" r:id="rId23"/>
    <p:sldId id="283" r:id="rId24"/>
    <p:sldId id="284" r:id="rId25"/>
    <p:sldId id="286" r:id="rId26"/>
    <p:sldId id="285" r:id="rId27"/>
    <p:sldId id="287" r:id="rId28"/>
    <p:sldId id="294" r:id="rId29"/>
    <p:sldId id="288" r:id="rId30"/>
    <p:sldId id="291" r:id="rId31"/>
    <p:sldId id="289" r:id="rId32"/>
    <p:sldId id="293" r:id="rId33"/>
    <p:sldId id="295" r:id="rId34"/>
    <p:sldId id="296" r:id="rId35"/>
    <p:sldId id="297" r:id="rId36"/>
    <p:sldId id="298" r:id="rId37"/>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t>24/10/56</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35</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36</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24/10/56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24/10/56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24/10/56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24/10/56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24/10/56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24/10/56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24/10/56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24/10/56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24/10/56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II</a:t>
            </a:r>
            <a:br>
              <a:rPr lang="en-US" sz="3600" b="1" dirty="0" smtClean="0"/>
            </a:br>
            <a:r>
              <a:rPr lang="en-US" sz="2200" b="1" dirty="0" smtClean="0"/>
              <a:t>CHAPTER 11: Pricing Strategy: Additional Considerations</a:t>
            </a:r>
            <a:endParaRPr lang="th-TH" sz="22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358082" y="214290"/>
            <a:ext cx="1473408" cy="192882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3" name="ตัวยึดเนื้อหา 2"/>
          <p:cNvSpPr>
            <a:spLocks noGrp="1"/>
          </p:cNvSpPr>
          <p:nvPr>
            <p:ph sz="quarter" idx="1"/>
          </p:nvPr>
        </p:nvSpPr>
        <p:spPr>
          <a:xfrm>
            <a:off x="500034" y="1571612"/>
            <a:ext cx="8429652" cy="5410200"/>
          </a:xfrm>
        </p:spPr>
        <p:txBody>
          <a:bodyPr>
            <a:normAutofit fontScale="92500" lnSpcReduction="10000"/>
          </a:bodyPr>
          <a:lstStyle/>
          <a:p>
            <a:pPr>
              <a:buFont typeface="Wingdings" pitchFamily="2" charset="2"/>
              <a:buChar char="Ø"/>
            </a:pPr>
            <a:r>
              <a:rPr lang="en-US" b="1" dirty="0" smtClean="0">
                <a:solidFill>
                  <a:srgbClr val="FF0000"/>
                </a:solidFill>
              </a:rPr>
              <a:t>Objective 1: </a:t>
            </a:r>
            <a:r>
              <a:rPr lang="en-US" dirty="0" smtClean="0"/>
              <a:t>Describe the major strategies for pricing new products</a:t>
            </a:r>
            <a:r>
              <a:rPr lang="en-US" dirty="0" smtClean="0"/>
              <a:t>.</a:t>
            </a:r>
          </a:p>
          <a:p>
            <a:pPr>
              <a:buFont typeface="Wingdings" pitchFamily="2" charset="2"/>
              <a:buChar char="Ø"/>
            </a:pPr>
            <a:endParaRPr lang="en-US" dirty="0" smtClean="0"/>
          </a:p>
          <a:p>
            <a:pPr>
              <a:buFont typeface="Wingdings" pitchFamily="2" charset="2"/>
              <a:buChar char="Ø"/>
            </a:pPr>
            <a:r>
              <a:rPr lang="en-US" b="1" dirty="0" smtClean="0">
                <a:solidFill>
                  <a:srgbClr val="FF0000"/>
                </a:solidFill>
              </a:rPr>
              <a:t>Objective 2</a:t>
            </a:r>
            <a:r>
              <a:rPr lang="en-US" dirty="0" smtClean="0"/>
              <a:t>: Explain how companies find a set of prices that maximizes the profits from the total production mix</a:t>
            </a:r>
            <a:r>
              <a:rPr lang="en-US" dirty="0" smtClean="0"/>
              <a:t>.</a:t>
            </a:r>
          </a:p>
          <a:p>
            <a:pPr>
              <a:buFont typeface="Wingdings" pitchFamily="2" charset="2"/>
              <a:buChar char="Ø"/>
            </a:pPr>
            <a:endParaRPr lang="en-US" dirty="0" smtClean="0"/>
          </a:p>
          <a:p>
            <a:pPr>
              <a:buFont typeface="Wingdings" pitchFamily="2" charset="2"/>
              <a:buChar char="Ø"/>
            </a:pPr>
            <a:r>
              <a:rPr lang="en-US" b="1" dirty="0" smtClean="0">
                <a:solidFill>
                  <a:srgbClr val="FF0000"/>
                </a:solidFill>
              </a:rPr>
              <a:t>Objective 3</a:t>
            </a:r>
            <a:r>
              <a:rPr lang="en-US" dirty="0" smtClean="0"/>
              <a:t>: Discuss how companies adjust their prices to take into account different types of customers and situations</a:t>
            </a:r>
            <a:r>
              <a:rPr lang="en-US" dirty="0" smtClean="0"/>
              <a:t>.</a:t>
            </a:r>
          </a:p>
          <a:p>
            <a:pPr>
              <a:buFont typeface="Wingdings" pitchFamily="2" charset="2"/>
              <a:buChar char="Ø"/>
            </a:pPr>
            <a:endParaRPr lang="en-US" dirty="0" smtClean="0"/>
          </a:p>
          <a:p>
            <a:pPr>
              <a:buFont typeface="Wingdings" pitchFamily="2" charset="2"/>
              <a:buChar char="Ø"/>
            </a:pPr>
            <a:r>
              <a:rPr lang="en-US" b="1" dirty="0" smtClean="0">
                <a:solidFill>
                  <a:srgbClr val="FF0000"/>
                </a:solidFill>
              </a:rPr>
              <a:t>Objective 4: </a:t>
            </a:r>
            <a:r>
              <a:rPr lang="en-US" dirty="0" smtClean="0"/>
              <a:t>Discuss the key issues related to initiating and responding to price changes</a:t>
            </a:r>
            <a:r>
              <a:rPr lang="en-US" dirty="0" smtClean="0"/>
              <a:t>.</a:t>
            </a:r>
          </a:p>
          <a:p>
            <a:pPr>
              <a:buFont typeface="Wingdings" pitchFamily="2" charset="2"/>
              <a:buChar char="Ø"/>
            </a:pPr>
            <a:endParaRPr lang="en-US" dirty="0" smtClean="0"/>
          </a:p>
          <a:p>
            <a:pPr>
              <a:buFont typeface="Wingdings" pitchFamily="2" charset="2"/>
              <a:buChar char="Ø"/>
            </a:pPr>
            <a:r>
              <a:rPr lang="en-US" b="1" dirty="0" smtClean="0">
                <a:solidFill>
                  <a:srgbClr val="FF0000"/>
                </a:solidFill>
              </a:rPr>
              <a:t>Objective 5: </a:t>
            </a:r>
            <a:r>
              <a:rPr lang="en-US" dirty="0" smtClean="0"/>
              <a:t>Overview the social and legal issues that affect pricing decisions.</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smtClean="0"/>
              <a:t>Panera</a:t>
            </a:r>
            <a:r>
              <a:rPr lang="en-US" dirty="0" smtClean="0"/>
              <a:t> Bread Company: </a:t>
            </a:r>
            <a:r>
              <a:rPr lang="en-US" dirty="0" smtClean="0"/>
              <a:t/>
            </a:r>
            <a:br>
              <a:rPr lang="en-US" dirty="0" smtClean="0"/>
            </a:br>
            <a:r>
              <a:rPr lang="en-US" sz="3100" dirty="0" smtClean="0"/>
              <a:t>Value </a:t>
            </a:r>
            <a:r>
              <a:rPr lang="en-US" sz="3100" dirty="0" smtClean="0"/>
              <a:t>Isn’t Just about Low Prices</a:t>
            </a:r>
            <a:endParaRPr lang="th-TH" sz="3100" dirty="0"/>
          </a:p>
        </p:txBody>
      </p:sp>
      <p:sp>
        <p:nvSpPr>
          <p:cNvPr id="3" name="ตัวยึดเนื้อหา 2"/>
          <p:cNvSpPr>
            <a:spLocks noGrp="1"/>
          </p:cNvSpPr>
          <p:nvPr>
            <p:ph sz="quarter" idx="1"/>
          </p:nvPr>
        </p:nvSpPr>
        <p:spPr>
          <a:xfrm>
            <a:off x="914400" y="1447800"/>
            <a:ext cx="7801004" cy="5410200"/>
          </a:xfrm>
        </p:spPr>
        <p:txBody>
          <a:bodyPr>
            <a:normAutofit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sz="1900" b="1" dirty="0" smtClean="0"/>
          </a:p>
          <a:p>
            <a:pPr>
              <a:buNone/>
            </a:pPr>
            <a:endParaRPr lang="en-US" sz="1900" b="1" dirty="0" smtClean="0"/>
          </a:p>
          <a:p>
            <a:pPr>
              <a:buNone/>
            </a:pPr>
            <a:r>
              <a:rPr lang="en-US" sz="1900" b="1" dirty="0" smtClean="0"/>
              <a:t> </a:t>
            </a:r>
            <a:r>
              <a:rPr lang="en-US" sz="1900" b="1" dirty="0" smtClean="0"/>
              <a:t>    </a:t>
            </a:r>
            <a:r>
              <a:rPr lang="en-US" sz="1900" b="1" dirty="0" err="1" smtClean="0"/>
              <a:t>Panera</a:t>
            </a:r>
            <a:r>
              <a:rPr lang="en-US" sz="1900" b="1" dirty="0" smtClean="0"/>
              <a:t> </a:t>
            </a:r>
            <a:r>
              <a:rPr lang="en-US" sz="1900" b="1" dirty="0" smtClean="0"/>
              <a:t>Bread understands that low prices often aren’t the best value. Says </a:t>
            </a:r>
            <a:r>
              <a:rPr lang="en-US" sz="1900" b="1" dirty="0" err="1" smtClean="0"/>
              <a:t>Panera</a:t>
            </a:r>
            <a:r>
              <a:rPr lang="en-US" sz="1900" b="1" dirty="0" smtClean="0"/>
              <a:t> CEO Ronald </a:t>
            </a:r>
            <a:r>
              <a:rPr lang="en-US" sz="1900" b="1" dirty="0" err="1" smtClean="0"/>
              <a:t>Shaich</a:t>
            </a:r>
            <a:r>
              <a:rPr lang="en-US" sz="1900" b="1" dirty="0" smtClean="0"/>
              <a:t>, “Give people something of value and they’ll happily pay for it.”</a:t>
            </a:r>
            <a:endParaRPr lang="th-TH" sz="1900" b="1" dirty="0"/>
          </a:p>
        </p:txBody>
      </p:sp>
      <p:pic>
        <p:nvPicPr>
          <p:cNvPr id="1026" name="Picture 2" descr="http://writenow.files.wordpress.com/2010/05/984211-0-0-1.jpg"/>
          <p:cNvPicPr>
            <a:picLocks noChangeAspect="1" noChangeArrowheads="1"/>
          </p:cNvPicPr>
          <p:nvPr/>
        </p:nvPicPr>
        <p:blipFill>
          <a:blip r:embed="rId2" cstate="print"/>
          <a:srcRect/>
          <a:stretch>
            <a:fillRect/>
          </a:stretch>
        </p:blipFill>
        <p:spPr bwMode="auto">
          <a:xfrm>
            <a:off x="2428860" y="1714488"/>
            <a:ext cx="4143404" cy="315338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New-Product Pricing Strategies</a:t>
            </a:r>
            <a:endParaRPr lang="th-TH" dirty="0"/>
          </a:p>
        </p:txBody>
      </p:sp>
      <p:pic>
        <p:nvPicPr>
          <p:cNvPr id="35842" name="Picture 2" descr="http://b-i.forbesimg.com/yec/files/2013/09/FORBES-WOMAN2.jpg"/>
          <p:cNvPicPr>
            <a:picLocks noChangeAspect="1" noChangeArrowheads="1"/>
          </p:cNvPicPr>
          <p:nvPr/>
        </p:nvPicPr>
        <p:blipFill>
          <a:blip r:embed="rId2" cstate="print"/>
          <a:srcRect/>
          <a:stretch>
            <a:fillRect/>
          </a:stretch>
        </p:blipFill>
        <p:spPr bwMode="auto">
          <a:xfrm>
            <a:off x="2857488" y="3000372"/>
            <a:ext cx="3505200" cy="338137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b="1" dirty="0" smtClean="0">
                <a:solidFill>
                  <a:srgbClr val="FF0000"/>
                </a:solidFill>
              </a:rPr>
              <a:t>Market-skimming pricing(price skimming): </a:t>
            </a:r>
            <a:r>
              <a:rPr lang="en-US" dirty="0" smtClean="0">
                <a:solidFill>
                  <a:srgbClr val="FF0000"/>
                </a:solidFill>
              </a:rPr>
              <a:t>Setting a high price for a new product to skim maximum revenues layer by layer from the segments willing to pay the high price; the company makes fewer but more profitable sales.</a:t>
            </a:r>
          </a:p>
        </p:txBody>
      </p:sp>
      <p:pic>
        <p:nvPicPr>
          <p:cNvPr id="34818" name="Picture 2" descr="http://www.ciol.com/IMG/209/75209/iphone5s-370x264.jpg"/>
          <p:cNvPicPr>
            <a:picLocks noChangeAspect="1" noChangeArrowheads="1"/>
          </p:cNvPicPr>
          <p:nvPr/>
        </p:nvPicPr>
        <p:blipFill>
          <a:blip r:embed="rId2" cstate="print"/>
          <a:srcRect/>
          <a:stretch>
            <a:fillRect/>
          </a:stretch>
        </p:blipFill>
        <p:spPr bwMode="auto">
          <a:xfrm>
            <a:off x="2500298" y="3357562"/>
            <a:ext cx="4143404" cy="2956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b="1" dirty="0" smtClean="0">
                <a:solidFill>
                  <a:srgbClr val="FF0000"/>
                </a:solidFill>
              </a:rPr>
              <a:t>Market-penetration pricing: </a:t>
            </a:r>
            <a:r>
              <a:rPr lang="en-US" dirty="0" smtClean="0">
                <a:solidFill>
                  <a:srgbClr val="FF0000"/>
                </a:solidFill>
              </a:rPr>
              <a:t>Setting a low price for </a:t>
            </a:r>
            <a:r>
              <a:rPr lang="en-US" dirty="0" smtClean="0">
                <a:solidFill>
                  <a:srgbClr val="FF0000"/>
                </a:solidFill>
              </a:rPr>
              <a:t>a new </a:t>
            </a:r>
            <a:r>
              <a:rPr lang="en-US" dirty="0" smtClean="0">
                <a:solidFill>
                  <a:srgbClr val="FF0000"/>
                </a:solidFill>
              </a:rPr>
              <a:t>product in order to attract a large number of buyers and a large market share.</a:t>
            </a:r>
          </a:p>
        </p:txBody>
      </p:sp>
      <p:pic>
        <p:nvPicPr>
          <p:cNvPr id="33794" name="Picture 2" descr="http://www.ikeafans.com/images/wordpress/uploads/2012/04/IKEA-PS-Collection-2012.jpg"/>
          <p:cNvPicPr>
            <a:picLocks noChangeAspect="1" noChangeArrowheads="1"/>
          </p:cNvPicPr>
          <p:nvPr/>
        </p:nvPicPr>
        <p:blipFill>
          <a:blip r:embed="rId2" cstate="print"/>
          <a:srcRect/>
          <a:stretch>
            <a:fillRect/>
          </a:stretch>
        </p:blipFill>
        <p:spPr bwMode="auto">
          <a:xfrm>
            <a:off x="1857356" y="3023610"/>
            <a:ext cx="5500726" cy="30485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thestar.blogs.com/.a/6a00d8341bf8f353ef0192aca90a3f970d-pi"/>
          <p:cNvPicPr>
            <a:picLocks noChangeAspect="1" noChangeArrowheads="1"/>
          </p:cNvPicPr>
          <p:nvPr/>
        </p:nvPicPr>
        <p:blipFill>
          <a:blip r:embed="rId2" cstate="print"/>
          <a:srcRect/>
          <a:stretch>
            <a:fillRect/>
          </a:stretch>
        </p:blipFill>
        <p:spPr bwMode="auto">
          <a:xfrm>
            <a:off x="428596" y="1500174"/>
            <a:ext cx="4178287" cy="3429024"/>
          </a:xfrm>
          <a:prstGeom prst="rect">
            <a:avLst/>
          </a:prstGeom>
          <a:noFill/>
        </p:spPr>
      </p:pic>
      <p:pic>
        <p:nvPicPr>
          <p:cNvPr id="16388" name="Picture 4" descr="http://www.bloomberg.com/image/iK4.9ktlVKpU.jpg"/>
          <p:cNvPicPr>
            <a:picLocks noChangeAspect="1" noChangeArrowheads="1"/>
          </p:cNvPicPr>
          <p:nvPr/>
        </p:nvPicPr>
        <p:blipFill>
          <a:blip r:embed="rId3" cstate="print"/>
          <a:srcRect/>
          <a:stretch>
            <a:fillRect/>
          </a:stretch>
        </p:blipFill>
        <p:spPr bwMode="auto">
          <a:xfrm>
            <a:off x="4643438" y="1500174"/>
            <a:ext cx="3786214" cy="3357586"/>
          </a:xfrm>
          <a:prstGeom prst="rect">
            <a:avLst/>
          </a:prstGeom>
          <a:noFill/>
        </p:spPr>
      </p:pic>
      <p:sp>
        <p:nvSpPr>
          <p:cNvPr id="6" name="TextBox 5"/>
          <p:cNvSpPr txBox="1"/>
          <p:nvPr/>
        </p:nvSpPr>
        <p:spPr>
          <a:xfrm>
            <a:off x="785786" y="5214950"/>
            <a:ext cx="7643866" cy="1200329"/>
          </a:xfrm>
          <a:prstGeom prst="rect">
            <a:avLst/>
          </a:prstGeom>
          <a:noFill/>
        </p:spPr>
        <p:txBody>
          <a:bodyPr wrap="square" rtlCol="0">
            <a:spAutoFit/>
          </a:bodyPr>
          <a:lstStyle/>
          <a:p>
            <a:r>
              <a:rPr lang="en-US" sz="1800" b="1" dirty="0" smtClean="0"/>
              <a:t>Penetration pricing: To lure famously frugal Chinese customers, IKEA slashed its prices.  The strategy worked.  Weekend crowds in many of IKEA’s Chinese stores are so big that employees use megaphones to keep shoppers under control</a:t>
            </a:r>
            <a:endParaRPr lang="th-TH" sz="18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 Product Mix Pricing Strategies</a:t>
            </a:r>
            <a:endParaRPr lang="th-TH" dirty="0"/>
          </a:p>
        </p:txBody>
      </p:sp>
      <p:pic>
        <p:nvPicPr>
          <p:cNvPr id="31746" name="Picture 2" descr="http://www.refsol.com/images/vets%20ford.JPG"/>
          <p:cNvPicPr>
            <a:picLocks noChangeAspect="1" noChangeArrowheads="1"/>
          </p:cNvPicPr>
          <p:nvPr/>
        </p:nvPicPr>
        <p:blipFill>
          <a:blip r:embed="rId2" cstate="print"/>
          <a:srcRect/>
          <a:stretch>
            <a:fillRect/>
          </a:stretch>
        </p:blipFill>
        <p:spPr bwMode="auto">
          <a:xfrm>
            <a:off x="1714480" y="2786058"/>
            <a:ext cx="5214974" cy="390724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None/>
            </a:pPr>
            <a:r>
              <a:rPr lang="en-US" b="1" dirty="0" smtClean="0"/>
              <a:t>Table 11.1 Product Mix Pricing</a:t>
            </a:r>
            <a:endParaRPr lang="th-TH" b="1" dirty="0"/>
          </a:p>
        </p:txBody>
      </p:sp>
      <p:pic>
        <p:nvPicPr>
          <p:cNvPr id="4" name="รูปภาพ 3" descr="Table 11.1.jpg"/>
          <p:cNvPicPr>
            <a:picLocks noChangeAspect="1"/>
          </p:cNvPicPr>
          <p:nvPr/>
        </p:nvPicPr>
        <p:blipFill>
          <a:blip r:embed="rId2" cstate="print">
            <a:lum bright="10000" contrast="70000"/>
          </a:blip>
          <a:stretch>
            <a:fillRect/>
          </a:stretch>
        </p:blipFill>
        <p:spPr>
          <a:xfrm>
            <a:off x="285720" y="2428868"/>
            <a:ext cx="8481332" cy="400052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Product line pricing: </a:t>
            </a:r>
            <a:r>
              <a:rPr lang="en-US" dirty="0" smtClean="0">
                <a:solidFill>
                  <a:srgbClr val="FF0000"/>
                </a:solidFill>
              </a:rPr>
              <a:t>Setting the price steps between various products in a product line based on cost differences between the products, customer evaluations of different features, and competitors’ prices.</a:t>
            </a:r>
            <a:endParaRPr lang="th-TH" dirty="0">
              <a:solidFill>
                <a:srgbClr val="FF0000"/>
              </a:solidFill>
            </a:endParaRPr>
          </a:p>
        </p:txBody>
      </p:sp>
      <p:pic>
        <p:nvPicPr>
          <p:cNvPr id="29700" name="Picture 4" descr="http://www.chique.co.nz/images/Chique_2011_PriceList-1.jpg"/>
          <p:cNvPicPr>
            <a:picLocks noChangeAspect="1" noChangeArrowheads="1"/>
          </p:cNvPicPr>
          <p:nvPr/>
        </p:nvPicPr>
        <p:blipFill>
          <a:blip r:embed="rId2" cstate="print"/>
          <a:srcRect/>
          <a:stretch>
            <a:fillRect/>
          </a:stretch>
        </p:blipFill>
        <p:spPr bwMode="auto">
          <a:xfrm>
            <a:off x="1643042" y="3143248"/>
            <a:ext cx="5715000" cy="3048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42910" y="5643578"/>
            <a:ext cx="7929618" cy="1015663"/>
          </a:xfrm>
          <a:prstGeom prst="rect">
            <a:avLst/>
          </a:prstGeom>
          <a:noFill/>
        </p:spPr>
        <p:txBody>
          <a:bodyPr wrap="square" rtlCol="0">
            <a:spAutoFit/>
          </a:bodyPr>
          <a:lstStyle/>
          <a:p>
            <a:r>
              <a:rPr lang="en-US" sz="2000" b="1" dirty="0" smtClean="0"/>
              <a:t>Product line pricing: Mr. Clean car washes offer a complete line of wash packages priced from $5 for the basic Bronze wash to $27 for the feature-loaded Mr. Clean Signature Shine package.</a:t>
            </a:r>
            <a:endParaRPr lang="th-TH" sz="2000" b="1" dirty="0"/>
          </a:p>
        </p:txBody>
      </p:sp>
      <p:pic>
        <p:nvPicPr>
          <p:cNvPr id="5" name="รูปภาพ 4" descr="carwash.jpg"/>
          <p:cNvPicPr>
            <a:picLocks noChangeAspect="1"/>
          </p:cNvPicPr>
          <p:nvPr/>
        </p:nvPicPr>
        <p:blipFill>
          <a:blip r:embed="rId2" cstate="print">
            <a:lum bright="13000" contrast="46000"/>
          </a:blip>
          <a:stretch>
            <a:fillRect/>
          </a:stretch>
        </p:blipFill>
        <p:spPr>
          <a:xfrm>
            <a:off x="1928794" y="285728"/>
            <a:ext cx="4286280" cy="507209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Optional Product Pricing: </a:t>
            </a:r>
            <a:r>
              <a:rPr lang="en-US" dirty="0" smtClean="0">
                <a:solidFill>
                  <a:srgbClr val="FF0000"/>
                </a:solidFill>
              </a:rPr>
              <a:t>The pricing of optional or accessory product along with main product</a:t>
            </a:r>
            <a:endParaRPr lang="th-TH" dirty="0">
              <a:solidFill>
                <a:srgbClr val="FF0000"/>
              </a:solidFill>
            </a:endParaRPr>
          </a:p>
        </p:txBody>
      </p:sp>
      <p:pic>
        <p:nvPicPr>
          <p:cNvPr id="27650" name="Picture 2" descr="http://images.autotrader.com/scaler/620/420/cms/content/articles/top-cars/2012/10-oct/193429.jpg"/>
          <p:cNvPicPr>
            <a:picLocks noChangeAspect="1" noChangeArrowheads="1"/>
          </p:cNvPicPr>
          <p:nvPr/>
        </p:nvPicPr>
        <p:blipFill>
          <a:blip r:embed="rId2" cstate="print"/>
          <a:srcRect/>
          <a:stretch>
            <a:fillRect/>
          </a:stretch>
        </p:blipFill>
        <p:spPr bwMode="auto">
          <a:xfrm>
            <a:off x="1785918" y="2714620"/>
            <a:ext cx="5156609" cy="344328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Captive Product Pricing: </a:t>
            </a:r>
            <a:r>
              <a:rPr lang="en-US" dirty="0" smtClean="0">
                <a:solidFill>
                  <a:srgbClr val="FF0000"/>
                </a:solidFill>
              </a:rPr>
              <a:t>Setting a price for products that must be used along with a main product, such a blades for razor and games for a video game console.</a:t>
            </a:r>
            <a:endParaRPr lang="th-TH" dirty="0">
              <a:solidFill>
                <a:srgbClr val="FF0000"/>
              </a:solidFill>
            </a:endParaRPr>
          </a:p>
        </p:txBody>
      </p:sp>
      <p:pic>
        <p:nvPicPr>
          <p:cNvPr id="26630" name="Picture 6" descr="http://www.buttasu.com/product_images/d/mach3_turbo_refill_razor_cartridges__24282.jpg"/>
          <p:cNvPicPr>
            <a:picLocks noChangeAspect="1" noChangeArrowheads="1"/>
          </p:cNvPicPr>
          <p:nvPr/>
        </p:nvPicPr>
        <p:blipFill>
          <a:blip r:embed="rId2" cstate="print"/>
          <a:srcRect/>
          <a:stretch>
            <a:fillRect/>
          </a:stretch>
        </p:blipFill>
        <p:spPr bwMode="auto">
          <a:xfrm>
            <a:off x="571472" y="3214686"/>
            <a:ext cx="3429000" cy="3429000"/>
          </a:xfrm>
          <a:prstGeom prst="rect">
            <a:avLst/>
          </a:prstGeom>
          <a:noFill/>
        </p:spPr>
      </p:pic>
      <p:pic>
        <p:nvPicPr>
          <p:cNvPr id="26632" name="Picture 8" descr="http://kaufmann-mercantile.com/images/gillette-razor-blades-1962.jpg"/>
          <p:cNvPicPr>
            <a:picLocks noChangeAspect="1" noChangeArrowheads="1"/>
          </p:cNvPicPr>
          <p:nvPr/>
        </p:nvPicPr>
        <p:blipFill>
          <a:blip r:embed="rId3" cstate="print"/>
          <a:srcRect/>
          <a:stretch>
            <a:fillRect/>
          </a:stretch>
        </p:blipFill>
        <p:spPr bwMode="auto">
          <a:xfrm>
            <a:off x="4000496" y="3643314"/>
            <a:ext cx="4789139" cy="257176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a:xfrm>
            <a:off x="214282" y="1447800"/>
            <a:ext cx="8572560" cy="5410200"/>
          </a:xfrm>
        </p:spPr>
        <p:txBody>
          <a:bodyPr>
            <a:normAutofit lnSpcReduction="10000"/>
          </a:bodyPr>
          <a:lstStyle/>
          <a:p>
            <a:pPr>
              <a:buFont typeface="Wingdings" pitchFamily="2" charset="2"/>
              <a:buChar char="v"/>
            </a:pPr>
            <a:r>
              <a:rPr lang="en-US" b="1" dirty="0" smtClean="0">
                <a:solidFill>
                  <a:srgbClr val="FF0000"/>
                </a:solidFill>
              </a:rPr>
              <a:t>By-Product Pricing: </a:t>
            </a:r>
            <a:r>
              <a:rPr lang="en-US" dirty="0" smtClean="0">
                <a:solidFill>
                  <a:srgbClr val="FF0000"/>
                </a:solidFill>
              </a:rPr>
              <a:t>Setting a price for by-product in order to make the main products price more competitive.</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514350" indent="-514350">
              <a:buNone/>
            </a:pPr>
            <a:r>
              <a:rPr lang="en-US" sz="1900" dirty="0" smtClean="0"/>
              <a:t>          </a:t>
            </a:r>
            <a:r>
              <a:rPr lang="en-US" sz="1900" b="1" dirty="0" smtClean="0"/>
              <a:t>By-Product </a:t>
            </a:r>
            <a:r>
              <a:rPr lang="en-US" sz="1900" b="1" dirty="0" smtClean="0"/>
              <a:t>Pricing: “There’s green and money to be made in animal poop!” exclaims </a:t>
            </a:r>
            <a:r>
              <a:rPr lang="en-US" sz="1900" b="1" dirty="0" smtClean="0"/>
              <a:t>Dan </a:t>
            </a:r>
            <a:r>
              <a:rPr lang="en-US" sz="1900" b="1" dirty="0" err="1" smtClean="0"/>
              <a:t>Corum</a:t>
            </a:r>
            <a:r>
              <a:rPr lang="en-US" sz="1900" b="1" dirty="0" smtClean="0"/>
              <a:t>, the Woodland Zoo’s enthusiastic Compost and Recycling  Coordinator (also know as the Prince of </a:t>
            </a:r>
            <a:r>
              <a:rPr lang="en-US" sz="1900" b="1" dirty="0" err="1" smtClean="0"/>
              <a:t>Poo</a:t>
            </a:r>
            <a:r>
              <a:rPr lang="en-US" sz="1900" b="1" dirty="0" smtClean="0"/>
              <a:t>, the Emperor of </a:t>
            </a:r>
            <a:r>
              <a:rPr lang="en-US" sz="1900" b="1" dirty="0" err="1" smtClean="0"/>
              <a:t>Exrement</a:t>
            </a:r>
            <a:r>
              <a:rPr lang="en-US" sz="1900" b="1" dirty="0" smtClean="0"/>
              <a:t>, the GM of BM, or just plain </a:t>
            </a:r>
            <a:r>
              <a:rPr lang="en-US" sz="1900" b="1" dirty="0" err="1" smtClean="0"/>
              <a:t>Dr.Doo</a:t>
            </a:r>
            <a:r>
              <a:rPr lang="en-US" sz="1900" b="1" dirty="0" smtClean="0"/>
              <a:t>).</a:t>
            </a:r>
          </a:p>
        </p:txBody>
      </p:sp>
      <p:pic>
        <p:nvPicPr>
          <p:cNvPr id="4" name="รูปภาพ 3" descr="by product.jpg"/>
          <p:cNvPicPr>
            <a:picLocks noChangeAspect="1"/>
          </p:cNvPicPr>
          <p:nvPr/>
        </p:nvPicPr>
        <p:blipFill>
          <a:blip r:embed="rId2" cstate="print"/>
          <a:stretch>
            <a:fillRect/>
          </a:stretch>
        </p:blipFill>
        <p:spPr>
          <a:xfrm>
            <a:off x="2143108" y="2428868"/>
            <a:ext cx="4577206" cy="2979109"/>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Product bundle pricing: </a:t>
            </a:r>
            <a:r>
              <a:rPr lang="en-US" dirty="0" smtClean="0">
                <a:solidFill>
                  <a:srgbClr val="FF0000"/>
                </a:solidFill>
              </a:rPr>
              <a:t>combining several products and offering the bundle at a reduced price.</a:t>
            </a:r>
            <a:endParaRPr lang="th-TH" dirty="0">
              <a:solidFill>
                <a:srgbClr val="FF0000"/>
              </a:solidFill>
            </a:endParaRPr>
          </a:p>
        </p:txBody>
      </p:sp>
      <p:pic>
        <p:nvPicPr>
          <p:cNvPr id="24578" name="Picture 2" descr="http://3.bp.blogspot.com/_A5iwmZ15_8s/ScbEYtcowwI/AAAAAAAAAB0/ca4xDGCf5M0/s320/kfc.bundle.bmp"/>
          <p:cNvPicPr>
            <a:picLocks noChangeAspect="1" noChangeArrowheads="1"/>
          </p:cNvPicPr>
          <p:nvPr/>
        </p:nvPicPr>
        <p:blipFill>
          <a:blip r:embed="rId2" cstate="print"/>
          <a:srcRect/>
          <a:stretch>
            <a:fillRect/>
          </a:stretch>
        </p:blipFill>
        <p:spPr bwMode="auto">
          <a:xfrm>
            <a:off x="357158" y="2857496"/>
            <a:ext cx="3657625" cy="3429024"/>
          </a:xfrm>
          <a:prstGeom prst="rect">
            <a:avLst/>
          </a:prstGeom>
          <a:ln>
            <a:noFill/>
          </a:ln>
          <a:effectLst>
            <a:outerShdw blurRad="292100" dist="139700" dir="2700000" algn="tl" rotWithShape="0">
              <a:srgbClr val="333333">
                <a:alpha val="65000"/>
              </a:srgbClr>
            </a:outerShdw>
          </a:effectLst>
        </p:spPr>
      </p:pic>
      <p:pic>
        <p:nvPicPr>
          <p:cNvPr id="24580" name="Picture 4" descr="http://www.neurosciencemarketing.com/blog/wp-content/uploads/2012/07/bundle-math.jpg"/>
          <p:cNvPicPr>
            <a:picLocks noChangeAspect="1" noChangeArrowheads="1"/>
          </p:cNvPicPr>
          <p:nvPr/>
        </p:nvPicPr>
        <p:blipFill>
          <a:blip r:embed="rId3" cstate="print"/>
          <a:srcRect/>
          <a:stretch>
            <a:fillRect/>
          </a:stretch>
        </p:blipFill>
        <p:spPr bwMode="auto">
          <a:xfrm>
            <a:off x="4214810" y="3429000"/>
            <a:ext cx="4747877" cy="2286016"/>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 Price-Adjustment Strategies</a:t>
            </a:r>
            <a:endParaRPr lang="th-TH" dirty="0"/>
          </a:p>
        </p:txBody>
      </p:sp>
      <p:pic>
        <p:nvPicPr>
          <p:cNvPr id="23554" name="Picture 2" descr="http://newempressmagazine.com/wp-content/uploads/2012/03/adjustmentbureau2.jpg"/>
          <p:cNvPicPr>
            <a:picLocks noChangeAspect="1" noChangeArrowheads="1"/>
          </p:cNvPicPr>
          <p:nvPr/>
        </p:nvPicPr>
        <p:blipFill>
          <a:blip r:embed="rId2" cstate="print"/>
          <a:srcRect/>
          <a:stretch>
            <a:fillRect/>
          </a:stretch>
        </p:blipFill>
        <p:spPr bwMode="auto">
          <a:xfrm>
            <a:off x="1928794" y="2786058"/>
            <a:ext cx="5486400" cy="3429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pPr>
              <a:buNone/>
            </a:pPr>
            <a:r>
              <a:rPr lang="en-US" b="1" dirty="0" smtClean="0"/>
              <a:t>Table 11.2 Price Adjustments</a:t>
            </a:r>
            <a:endParaRPr lang="th-TH" b="1" dirty="0"/>
          </a:p>
        </p:txBody>
      </p:sp>
      <p:pic>
        <p:nvPicPr>
          <p:cNvPr id="6" name="รูปภาพ 5" descr="11.2.jpg"/>
          <p:cNvPicPr>
            <a:picLocks noChangeAspect="1"/>
          </p:cNvPicPr>
          <p:nvPr/>
        </p:nvPicPr>
        <p:blipFill>
          <a:blip r:embed="rId2" cstate="print">
            <a:lum bright="17000" contrast="73000"/>
          </a:blip>
          <a:stretch>
            <a:fillRect/>
          </a:stretch>
        </p:blipFill>
        <p:spPr>
          <a:xfrm>
            <a:off x="642910" y="2000240"/>
            <a:ext cx="7643866" cy="428628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57224" y="1714488"/>
            <a:ext cx="7772400" cy="4572000"/>
          </a:xfrm>
        </p:spPr>
        <p:txBody>
          <a:bodyPr>
            <a:normAutofit/>
          </a:bodyPr>
          <a:lstStyle/>
          <a:p>
            <a:pPr>
              <a:buFont typeface="Wingdings" pitchFamily="2" charset="2"/>
              <a:buChar char="v"/>
            </a:pPr>
            <a:r>
              <a:rPr lang="en-US" b="1" dirty="0" smtClean="0">
                <a:solidFill>
                  <a:srgbClr val="FF0000"/>
                </a:solidFill>
              </a:rPr>
              <a:t>Discount: </a:t>
            </a:r>
            <a:r>
              <a:rPr lang="en-US" dirty="0" smtClean="0">
                <a:solidFill>
                  <a:srgbClr val="FF0000"/>
                </a:solidFill>
              </a:rPr>
              <a:t>A straight </a:t>
            </a:r>
            <a:r>
              <a:rPr lang="en-US" dirty="0" smtClean="0">
                <a:solidFill>
                  <a:srgbClr val="FF0000"/>
                </a:solidFill>
              </a:rPr>
              <a:t>reduction </a:t>
            </a:r>
            <a:r>
              <a:rPr lang="en-US" dirty="0" smtClean="0">
                <a:solidFill>
                  <a:srgbClr val="FF0000"/>
                </a:solidFill>
              </a:rPr>
              <a:t>in price on purchases during a stated period of time or in larger quantities.</a:t>
            </a:r>
          </a:p>
          <a:p>
            <a:endParaRPr lang="en-US" dirty="0" smtClean="0"/>
          </a:p>
          <a:p>
            <a:pPr>
              <a:buFont typeface="Wingdings" pitchFamily="2" charset="2"/>
              <a:buChar char="v"/>
            </a:pPr>
            <a:r>
              <a:rPr lang="en-US" b="1" dirty="0" smtClean="0">
                <a:solidFill>
                  <a:srgbClr val="FF0000"/>
                </a:solidFill>
              </a:rPr>
              <a:t>Allowance: </a:t>
            </a:r>
            <a:r>
              <a:rPr lang="en-US" dirty="0" smtClean="0">
                <a:solidFill>
                  <a:srgbClr val="FF0000"/>
                </a:solidFill>
              </a:rPr>
              <a:t>Promotional money paid by manufactures to retailers in return for an agreement to feature the manufacturer’s products in some way.</a:t>
            </a:r>
          </a:p>
          <a:p>
            <a:endParaRPr lang="en-US" dirty="0" smtClean="0"/>
          </a:p>
          <a:p>
            <a:pPr>
              <a:buFont typeface="Wingdings" pitchFamily="2" charset="2"/>
              <a:buChar char="v"/>
            </a:pPr>
            <a:r>
              <a:rPr lang="en-US" b="1" dirty="0" smtClean="0">
                <a:solidFill>
                  <a:srgbClr val="FF0000"/>
                </a:solidFill>
              </a:rPr>
              <a:t>Segmented pricing</a:t>
            </a:r>
            <a:r>
              <a:rPr lang="en-US" dirty="0" smtClean="0">
                <a:solidFill>
                  <a:srgbClr val="FF0000"/>
                </a:solidFill>
              </a:rPr>
              <a:t>: Selling a product or service a two or more prices, where the difference in prices is not based on differences in costs.</a:t>
            </a:r>
            <a:endParaRPr lang="th-TH" dirty="0">
              <a:solidFill>
                <a:srgbClr val="FF0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57224" y="1500174"/>
            <a:ext cx="4443418" cy="4572000"/>
          </a:xfrm>
        </p:spPr>
        <p:txBody>
          <a:bodyPr>
            <a:normAutofit lnSpcReduction="10000"/>
          </a:bodyPr>
          <a:lstStyle/>
          <a:p>
            <a:pPr>
              <a:buFont typeface="Wingdings" pitchFamily="2" charset="2"/>
              <a:buChar char="v"/>
            </a:pPr>
            <a:r>
              <a:rPr lang="en-US" b="1" dirty="0" smtClean="0">
                <a:solidFill>
                  <a:srgbClr val="FF0000"/>
                </a:solidFill>
              </a:rPr>
              <a:t>Psychological pricing: </a:t>
            </a:r>
            <a:r>
              <a:rPr lang="en-US" dirty="0" smtClean="0">
                <a:solidFill>
                  <a:srgbClr val="FF0000"/>
                </a:solidFill>
              </a:rPr>
              <a:t>Pricing that considers the psychology of prices and not simply the economics; the price is used to say something about the product</a:t>
            </a:r>
            <a:r>
              <a:rPr lang="en-US" dirty="0" smtClean="0">
                <a:solidFill>
                  <a:srgbClr val="FF0000"/>
                </a:solidFill>
              </a:rPr>
              <a:t>.</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Reference prices: </a:t>
            </a:r>
            <a:r>
              <a:rPr lang="en-US" dirty="0" smtClean="0">
                <a:solidFill>
                  <a:srgbClr val="FF0000"/>
                </a:solidFill>
              </a:rPr>
              <a:t>Prices that buyers carry in their minds and refer to when they look at a given product.</a:t>
            </a:r>
          </a:p>
        </p:txBody>
      </p:sp>
      <p:sp>
        <p:nvSpPr>
          <p:cNvPr id="20482" name="AutoShape 2"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484" name="AutoShape 4"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0490" name="Picture 10" descr="http://wisevishvesh.files.wordpress.com/2011/12/psychological-pricing.jpg"/>
          <p:cNvPicPr>
            <a:picLocks noChangeAspect="1" noChangeArrowheads="1"/>
          </p:cNvPicPr>
          <p:nvPr/>
        </p:nvPicPr>
        <p:blipFill>
          <a:blip r:embed="rId2" cstate="print"/>
          <a:srcRect/>
          <a:stretch>
            <a:fillRect/>
          </a:stretch>
        </p:blipFill>
        <p:spPr bwMode="auto">
          <a:xfrm>
            <a:off x="5500694" y="1571612"/>
            <a:ext cx="3143272"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0100" y="4929198"/>
            <a:ext cx="7358114" cy="1323439"/>
          </a:xfrm>
          <a:prstGeom prst="rect">
            <a:avLst/>
          </a:prstGeom>
          <a:noFill/>
        </p:spPr>
        <p:txBody>
          <a:bodyPr wrap="square" rtlCol="0">
            <a:spAutoFit/>
          </a:bodyPr>
          <a:lstStyle/>
          <a:p>
            <a:r>
              <a:rPr lang="en-US" sz="2000" b="1" dirty="0" smtClean="0"/>
              <a:t>Product-form pricing: A roomier business class seat on a flight from New York to London is many times the price of an economy seat on the same flight.  To customers who can afford it, the extra comfort and service are worth the extra charge.</a:t>
            </a:r>
            <a:endParaRPr lang="th-TH" sz="2000" b="1" dirty="0"/>
          </a:p>
        </p:txBody>
      </p:sp>
      <p:pic>
        <p:nvPicPr>
          <p:cNvPr id="28674" name="Picture 2" descr="http://www.dotwnews.com/uploads/posts/singaporetwo.jpg"/>
          <p:cNvPicPr>
            <a:picLocks noChangeAspect="1" noChangeArrowheads="1"/>
          </p:cNvPicPr>
          <p:nvPr/>
        </p:nvPicPr>
        <p:blipFill>
          <a:blip r:embed="rId2" cstate="print"/>
          <a:srcRect/>
          <a:stretch>
            <a:fillRect/>
          </a:stretch>
        </p:blipFill>
        <p:spPr bwMode="auto">
          <a:xfrm>
            <a:off x="1643042" y="571480"/>
            <a:ext cx="5969296" cy="421484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Real Marketing 11.1</a:t>
            </a:r>
            <a:br>
              <a:rPr lang="en-US" dirty="0" smtClean="0"/>
            </a:br>
            <a:r>
              <a:rPr lang="en-US" sz="2700" dirty="0" smtClean="0"/>
              <a:t>Quick, What’s a Good Price for..? We’ll Give You a Cue</a:t>
            </a:r>
            <a:endParaRPr lang="th-TH" sz="2700" dirty="0"/>
          </a:p>
        </p:txBody>
      </p:sp>
      <p:sp>
        <p:nvSpPr>
          <p:cNvPr id="3" name="ตัวยึดเนื้อหา 2"/>
          <p:cNvSpPr>
            <a:spLocks noGrp="1"/>
          </p:cNvSpPr>
          <p:nvPr>
            <p:ph sz="quarter" idx="1"/>
          </p:nvPr>
        </p:nvSpPr>
        <p:spPr/>
        <p:txBody>
          <a:bodyPr/>
          <a:lstStyle/>
          <a:p>
            <a:pPr>
              <a:buNone/>
            </a:pPr>
            <a:r>
              <a:rPr lang="en-US" dirty="0" smtClean="0"/>
              <a:t>   </a:t>
            </a:r>
            <a:r>
              <a:rPr lang="en-US" sz="2000" b="1" dirty="0" smtClean="0"/>
              <a:t>Pricing </a:t>
            </a:r>
            <a:r>
              <a:rPr lang="en-US" sz="2000" b="1" dirty="0" smtClean="0"/>
              <a:t>cues provided by retailers, such as sales signs and prices ending in 9, can provide helpful price hints to consumers, telling them whether a given price is relatively high or low</a:t>
            </a:r>
            <a:r>
              <a:rPr lang="en-US" dirty="0" smtClean="0"/>
              <a:t>.</a:t>
            </a:r>
            <a:endParaRPr lang="th-TH" dirty="0"/>
          </a:p>
        </p:txBody>
      </p:sp>
      <p:pic>
        <p:nvPicPr>
          <p:cNvPr id="34818" name="Picture 2" descr="http://upload.wikimedia.org/wikipedia/commons/4/49/FF_XIII_Xbox_360_version_price_tag_with_gift_card_offer_at_Target,_Tanforan.JPG"/>
          <p:cNvPicPr>
            <a:picLocks noChangeAspect="1" noChangeArrowheads="1"/>
          </p:cNvPicPr>
          <p:nvPr/>
        </p:nvPicPr>
        <p:blipFill>
          <a:blip r:embed="rId2" cstate="print"/>
          <a:srcRect/>
          <a:stretch>
            <a:fillRect/>
          </a:stretch>
        </p:blipFill>
        <p:spPr bwMode="auto">
          <a:xfrm>
            <a:off x="2643174" y="3286124"/>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b="1" dirty="0" smtClean="0">
                <a:solidFill>
                  <a:srgbClr val="FF0000"/>
                </a:solidFill>
              </a:rPr>
              <a:t>Promotional Pricing: </a:t>
            </a:r>
            <a:r>
              <a:rPr lang="en-US" dirty="0" smtClean="0">
                <a:solidFill>
                  <a:srgbClr val="FF0000"/>
                </a:solidFill>
              </a:rPr>
              <a:t>Temporarily pricing products below the list price, and sometimes even below the cost, to increase short-run sales.</a:t>
            </a:r>
          </a:p>
        </p:txBody>
      </p:sp>
      <p:pic>
        <p:nvPicPr>
          <p:cNvPr id="33794" name="Picture 2" descr="http://1.bp.blogspot.com/-IabqJyoALrk/UI7RRKfFWXI/AAAAAAAAAQI/a9aMKuCzKmw/s1600/Picture+066.jpg"/>
          <p:cNvPicPr>
            <a:picLocks noChangeAspect="1" noChangeArrowheads="1"/>
          </p:cNvPicPr>
          <p:nvPr/>
        </p:nvPicPr>
        <p:blipFill>
          <a:blip r:embed="rId2" cstate="print"/>
          <a:srcRect/>
          <a:stretch>
            <a:fillRect/>
          </a:stretch>
        </p:blipFill>
        <p:spPr bwMode="auto">
          <a:xfrm>
            <a:off x="1643042" y="2714620"/>
            <a:ext cx="5643602" cy="3000396"/>
          </a:xfrm>
          <a:prstGeom prst="rect">
            <a:avLst/>
          </a:prstGeom>
          <a:noFill/>
        </p:spPr>
      </p:pic>
      <p:sp>
        <p:nvSpPr>
          <p:cNvPr id="8" name="TextBox 7"/>
          <p:cNvSpPr txBox="1"/>
          <p:nvPr/>
        </p:nvSpPr>
        <p:spPr>
          <a:xfrm>
            <a:off x="1142976" y="5903893"/>
            <a:ext cx="7215238" cy="707886"/>
          </a:xfrm>
          <a:prstGeom prst="rect">
            <a:avLst/>
          </a:prstGeom>
          <a:noFill/>
        </p:spPr>
        <p:txBody>
          <a:bodyPr wrap="square" rtlCol="0">
            <a:spAutoFit/>
          </a:bodyPr>
          <a:lstStyle/>
          <a:p>
            <a:r>
              <a:rPr lang="en-US" sz="2000" b="1" dirty="0" smtClean="0"/>
              <a:t>Promotional pricing: Companies offer promotional prices to create buying excitement and urgency.</a:t>
            </a:r>
            <a:endParaRPr lang="th-TH" sz="20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714348" y="1428736"/>
            <a:ext cx="7801004" cy="5124472"/>
          </a:xfrm>
        </p:spPr>
        <p:txBody>
          <a:bodyPr>
            <a:normAutofit fontScale="77500" lnSpcReduction="20000"/>
          </a:bodyPr>
          <a:lstStyle/>
          <a:p>
            <a:pPr>
              <a:buFont typeface="Wingdings" pitchFamily="2" charset="2"/>
              <a:buChar char="v"/>
            </a:pPr>
            <a:r>
              <a:rPr lang="en-US" b="1" dirty="0" smtClean="0">
                <a:solidFill>
                  <a:srgbClr val="FF0000"/>
                </a:solidFill>
              </a:rPr>
              <a:t>Geographic pricing: </a:t>
            </a:r>
            <a:r>
              <a:rPr lang="en-US" dirty="0" smtClean="0">
                <a:solidFill>
                  <a:srgbClr val="FF0000"/>
                </a:solidFill>
              </a:rPr>
              <a:t>Setting prices for customers located in different parts of the country or </a:t>
            </a:r>
            <a:r>
              <a:rPr lang="en-US" dirty="0" smtClean="0">
                <a:solidFill>
                  <a:srgbClr val="FF0000"/>
                </a:solidFill>
              </a:rPr>
              <a:t>world</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FOB-origin pricing: </a:t>
            </a:r>
            <a:r>
              <a:rPr lang="en-US" dirty="0" smtClean="0">
                <a:solidFill>
                  <a:srgbClr val="FF0000"/>
                </a:solidFill>
              </a:rPr>
              <a:t>A geographical pricing strategy in which goods are placed free on board a </a:t>
            </a:r>
            <a:r>
              <a:rPr lang="en-US" dirty="0" smtClean="0">
                <a:solidFill>
                  <a:srgbClr val="FF0000"/>
                </a:solidFill>
              </a:rPr>
              <a:t>carrier; the </a:t>
            </a:r>
            <a:r>
              <a:rPr lang="en-US" dirty="0" smtClean="0">
                <a:solidFill>
                  <a:srgbClr val="FF0000"/>
                </a:solidFill>
              </a:rPr>
              <a:t>customer pays the freight form the factory to the destination</a:t>
            </a:r>
            <a:r>
              <a:rPr lang="en-US" dirty="0" smtClean="0">
                <a:solidFill>
                  <a:srgbClr val="FF0000"/>
                </a:solidFill>
              </a:rPr>
              <a:t>.</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Uniform-delivered pricing: </a:t>
            </a:r>
            <a:r>
              <a:rPr lang="en-US" dirty="0" smtClean="0">
                <a:solidFill>
                  <a:srgbClr val="FF0000"/>
                </a:solidFill>
              </a:rPr>
              <a:t>A geographical pricing strategy in which the </a:t>
            </a:r>
            <a:r>
              <a:rPr lang="en-US" dirty="0" smtClean="0">
                <a:solidFill>
                  <a:srgbClr val="FF0000"/>
                </a:solidFill>
              </a:rPr>
              <a:t>company  </a:t>
            </a:r>
            <a:r>
              <a:rPr lang="en-US" dirty="0" smtClean="0">
                <a:solidFill>
                  <a:srgbClr val="FF0000"/>
                </a:solidFill>
              </a:rPr>
              <a:t>sets up two or more zones. All customers within the zone pay the same total price; the more distant the zone, the higher the price</a:t>
            </a:r>
            <a:r>
              <a:rPr lang="en-US" dirty="0" smtClean="0">
                <a:solidFill>
                  <a:srgbClr val="FF0000"/>
                </a:solidFill>
              </a:rPr>
              <a:t>.</a:t>
            </a:r>
          </a:p>
          <a:p>
            <a:pPr>
              <a:buFont typeface="Wingdings" pitchFamily="2" charset="2"/>
              <a:buChar char="v"/>
            </a:pPr>
            <a:endParaRPr lang="en-US" b="1" dirty="0" smtClean="0">
              <a:solidFill>
                <a:srgbClr val="FF0000"/>
              </a:solidFill>
            </a:endParaRPr>
          </a:p>
          <a:p>
            <a:pPr>
              <a:buFont typeface="Wingdings" pitchFamily="2" charset="2"/>
              <a:buChar char="v"/>
            </a:pPr>
            <a:r>
              <a:rPr lang="en-US" b="1" dirty="0" smtClean="0">
                <a:solidFill>
                  <a:srgbClr val="FF0000"/>
                </a:solidFill>
              </a:rPr>
              <a:t>Basing-point pricing: </a:t>
            </a:r>
            <a:r>
              <a:rPr lang="en-US" dirty="0" smtClean="0">
                <a:solidFill>
                  <a:srgbClr val="FF0000"/>
                </a:solidFill>
              </a:rPr>
              <a:t>A geographical pricing strategy in which the seller designates some city as a basing point and charges all customers the freight cost from that city to the customer</a:t>
            </a:r>
            <a:r>
              <a:rPr lang="en-US" dirty="0" smtClean="0">
                <a:solidFill>
                  <a:srgbClr val="FF0000"/>
                </a:solidFill>
              </a:rPr>
              <a:t>.</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Freight-absorption pricing: </a:t>
            </a:r>
            <a:r>
              <a:rPr lang="en-US" dirty="0" smtClean="0">
                <a:solidFill>
                  <a:srgbClr val="FF0000"/>
                </a:solidFill>
              </a:rPr>
              <a:t>A geographical pricing strategy in which the seller absorbs all or part of the freight charges in order to get the desired business.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r>
              <a:rPr lang="en-US" dirty="0" smtClean="0"/>
              <a:t>Dynamic and Internet Pricing</a:t>
            </a:r>
          </a:p>
          <a:p>
            <a:pPr>
              <a:buFont typeface="Wingdings" pitchFamily="2" charset="2"/>
              <a:buChar char="v"/>
            </a:pPr>
            <a:r>
              <a:rPr lang="en-US" b="1" dirty="0" smtClean="0">
                <a:solidFill>
                  <a:srgbClr val="FF0000"/>
                </a:solidFill>
              </a:rPr>
              <a:t>Dynamic Pricing: </a:t>
            </a:r>
            <a:r>
              <a:rPr lang="en-US" dirty="0" smtClean="0">
                <a:solidFill>
                  <a:srgbClr val="FF0000"/>
                </a:solidFill>
              </a:rPr>
              <a:t>Adjusting prices continually to meet the characteristics and need of customers and situations.</a:t>
            </a:r>
          </a:p>
          <a:p>
            <a:pPr lvl="1">
              <a:buFont typeface="Wingdings" pitchFamily="2" charset="2"/>
              <a:buChar char="Ø"/>
            </a:pPr>
            <a:r>
              <a:rPr lang="en-US" sz="2000" dirty="0" smtClean="0"/>
              <a:t>LL Bean, Amazon.com or Dell.com mine their databases to gauge a specific shopper’s desires, measure his or her means, instantaneously tailor to fit that shopper’s behavior and price products accordingly.</a:t>
            </a:r>
          </a:p>
          <a:p>
            <a:endParaRPr lang="en-US" dirty="0" smtClean="0"/>
          </a:p>
        </p:txBody>
      </p:sp>
      <p:pic>
        <p:nvPicPr>
          <p:cNvPr id="14338" name="Picture 2" descr="http://www.gutsofaburglar.com/wp-content/uploads/2010/05/LL-Bean-726139.jpg"/>
          <p:cNvPicPr>
            <a:picLocks noChangeAspect="1" noChangeArrowheads="1"/>
          </p:cNvPicPr>
          <p:nvPr/>
        </p:nvPicPr>
        <p:blipFill>
          <a:blip r:embed="rId2" cstate="print"/>
          <a:srcRect/>
          <a:stretch>
            <a:fillRect/>
          </a:stretch>
        </p:blipFill>
        <p:spPr bwMode="auto">
          <a:xfrm>
            <a:off x="2714612" y="3929066"/>
            <a:ext cx="3880211" cy="25803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57224" y="5072074"/>
            <a:ext cx="7072362" cy="1631216"/>
          </a:xfrm>
          <a:prstGeom prst="rect">
            <a:avLst/>
          </a:prstGeom>
          <a:noFill/>
        </p:spPr>
        <p:txBody>
          <a:bodyPr wrap="square" rtlCol="0">
            <a:spAutoFit/>
          </a:bodyPr>
          <a:lstStyle/>
          <a:p>
            <a:r>
              <a:rPr lang="en-US" sz="2000" b="1" dirty="0" smtClean="0"/>
              <a:t>Dynamic and Internet Pricing: Using mobile apps such as eBay’s </a:t>
            </a:r>
            <a:r>
              <a:rPr lang="en-US" sz="2000" b="1" dirty="0" err="1" smtClean="0"/>
              <a:t>RedLaser</a:t>
            </a:r>
            <a:r>
              <a:rPr lang="en-US" sz="2000" b="1" dirty="0" smtClean="0"/>
              <a:t>, consumers can scan barcodes or QR codes while shopping in store and receive product reviews, availability information, and comparison prices for online and nearby stores.</a:t>
            </a:r>
            <a:endParaRPr lang="th-TH" sz="2000" b="1" dirty="0"/>
          </a:p>
        </p:txBody>
      </p:sp>
      <p:pic>
        <p:nvPicPr>
          <p:cNvPr id="3" name="รูปภาพ 2" descr="smart shopper phone.jpg"/>
          <p:cNvPicPr>
            <a:picLocks noChangeAspect="1"/>
          </p:cNvPicPr>
          <p:nvPr/>
        </p:nvPicPr>
        <p:blipFill>
          <a:blip r:embed="rId2" cstate="print">
            <a:lum bright="17000" contrast="21000"/>
          </a:blip>
          <a:stretch>
            <a:fillRect/>
          </a:stretch>
        </p:blipFill>
        <p:spPr>
          <a:xfrm>
            <a:off x="500034" y="714356"/>
            <a:ext cx="8156815"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914400" y="1447800"/>
            <a:ext cx="7658128" cy="5195910"/>
          </a:xfrm>
        </p:spPr>
        <p:txBody>
          <a:bodyPr>
            <a:normAutofit/>
          </a:bodyPr>
          <a:lstStyle/>
          <a:p>
            <a:r>
              <a:rPr lang="en-US" dirty="0" smtClean="0"/>
              <a:t>International </a:t>
            </a:r>
            <a:r>
              <a:rPr lang="en-US" dirty="0" smtClean="0"/>
              <a:t>Pricing</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2000" dirty="0" smtClean="0"/>
          </a:p>
          <a:p>
            <a:endParaRPr lang="en-US" sz="2000" dirty="0" smtClean="0"/>
          </a:p>
          <a:p>
            <a:endParaRPr lang="en-US" sz="2000" dirty="0" smtClean="0"/>
          </a:p>
          <a:p>
            <a:pPr>
              <a:buNone/>
            </a:pPr>
            <a:r>
              <a:rPr lang="en-US" sz="2000" dirty="0" smtClean="0"/>
              <a:t> </a:t>
            </a:r>
            <a:r>
              <a:rPr lang="en-US" sz="2000" dirty="0" smtClean="0"/>
              <a:t>   </a:t>
            </a:r>
            <a:r>
              <a:rPr lang="en-US" sz="2000" b="1" dirty="0" smtClean="0"/>
              <a:t>Companies that market internationally must decide what prices to charge in different countries.</a:t>
            </a:r>
            <a:endParaRPr lang="en-US" sz="2000" b="1" dirty="0" smtClean="0"/>
          </a:p>
        </p:txBody>
      </p:sp>
      <p:pic>
        <p:nvPicPr>
          <p:cNvPr id="6" name="รูปภาพ 5" descr="mcdonalds greece.jpg"/>
          <p:cNvPicPr>
            <a:picLocks noChangeAspect="1"/>
          </p:cNvPicPr>
          <p:nvPr/>
        </p:nvPicPr>
        <p:blipFill>
          <a:blip r:embed="rId2" cstate="print"/>
          <a:stretch>
            <a:fillRect/>
          </a:stretch>
        </p:blipFill>
        <p:spPr>
          <a:xfrm>
            <a:off x="1714480" y="2071678"/>
            <a:ext cx="5214974" cy="3590098"/>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a:t>
            </a:r>
            <a:r>
              <a:rPr lang="en-US" dirty="0" smtClean="0"/>
              <a:t>4:Price Changes</a:t>
            </a:r>
            <a:endParaRPr lang="th-TH" dirty="0"/>
          </a:p>
        </p:txBody>
      </p:sp>
      <p:pic>
        <p:nvPicPr>
          <p:cNvPr id="12294" name="Picture 6" descr="http://www.joomlabamboo.com/blog/images/stories/blog/pricechange/newprice.jpg"/>
          <p:cNvPicPr>
            <a:picLocks noChangeAspect="1" noChangeArrowheads="1"/>
          </p:cNvPicPr>
          <p:nvPr/>
        </p:nvPicPr>
        <p:blipFill>
          <a:blip r:embed="rId2" cstate="print"/>
          <a:srcRect/>
          <a:stretch>
            <a:fillRect/>
          </a:stretch>
        </p:blipFill>
        <p:spPr bwMode="auto">
          <a:xfrm>
            <a:off x="857224" y="2928934"/>
            <a:ext cx="7516190" cy="309563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557178" y="1500174"/>
            <a:ext cx="8372540" cy="5214974"/>
          </a:xfrm>
        </p:spPr>
        <p:txBody>
          <a:bodyPr>
            <a:normAutofit lnSpcReduction="10000"/>
          </a:bodyPr>
          <a:lstStyle/>
          <a:p>
            <a:r>
              <a:rPr lang="en-US" dirty="0" smtClean="0"/>
              <a:t>Responding to price changes</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r>
              <a:rPr lang="en-US" dirty="0" smtClean="0"/>
              <a:t>   </a:t>
            </a:r>
            <a:r>
              <a:rPr lang="en-US" sz="2000" b="1" dirty="0" smtClean="0"/>
              <a:t>Fighter brands: Starbucks has positioned its Seattle’s best Coffee unit to compete more directly with the “mass premium” brands sold by </a:t>
            </a:r>
            <a:r>
              <a:rPr lang="en-US" sz="2000" b="1" dirty="0" err="1" smtClean="0"/>
              <a:t>Dunkin’Donuts</a:t>
            </a:r>
            <a:r>
              <a:rPr lang="en-US" sz="2000" b="1" dirty="0" smtClean="0"/>
              <a:t>, McDonald’s and other lower-prices competitors.</a:t>
            </a:r>
            <a:endParaRPr lang="th-TH" sz="2000" b="1" dirty="0"/>
          </a:p>
        </p:txBody>
      </p:sp>
      <p:pic>
        <p:nvPicPr>
          <p:cNvPr id="4" name="รูปภาพ 3" descr="Starbucks coffee.jpg"/>
          <p:cNvPicPr>
            <a:picLocks noChangeAspect="1"/>
          </p:cNvPicPr>
          <p:nvPr/>
        </p:nvPicPr>
        <p:blipFill>
          <a:blip r:embed="rId2" cstate="print">
            <a:lum bright="10000" contrast="25000"/>
          </a:blip>
          <a:stretch>
            <a:fillRect/>
          </a:stretch>
        </p:blipFill>
        <p:spPr>
          <a:xfrm>
            <a:off x="2071670" y="2214554"/>
            <a:ext cx="4357718" cy="2801726"/>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 Changes</a:t>
            </a:r>
            <a:endParaRPr lang="th-TH" dirty="0"/>
          </a:p>
        </p:txBody>
      </p:sp>
      <p:sp>
        <p:nvSpPr>
          <p:cNvPr id="5" name="ตัวยึดเนื้อหา 4"/>
          <p:cNvSpPr>
            <a:spLocks noGrp="1"/>
          </p:cNvSpPr>
          <p:nvPr>
            <p:ph sz="quarter" idx="1"/>
          </p:nvPr>
        </p:nvSpPr>
        <p:spPr>
          <a:xfrm>
            <a:off x="857224" y="1857364"/>
            <a:ext cx="7772400" cy="4572000"/>
          </a:xfrm>
        </p:spPr>
        <p:txBody>
          <a:bodyPr/>
          <a:lstStyle/>
          <a:p>
            <a:pPr>
              <a:buFont typeface="Wingdings" pitchFamily="2" charset="2"/>
              <a:buChar char="Ø"/>
            </a:pPr>
            <a:r>
              <a:rPr lang="en-US" dirty="0" smtClean="0"/>
              <a:t>Initiating Price Cuts?</a:t>
            </a:r>
          </a:p>
          <a:p>
            <a:pPr>
              <a:buFont typeface="Wingdings" pitchFamily="2" charset="2"/>
              <a:buChar char="Ø"/>
            </a:pPr>
            <a:endParaRPr lang="en-US" dirty="0" smtClean="0"/>
          </a:p>
          <a:p>
            <a:pPr>
              <a:buFont typeface="Wingdings" pitchFamily="2" charset="2"/>
              <a:buChar char="Ø"/>
            </a:pPr>
            <a:r>
              <a:rPr lang="en-US" dirty="0" smtClean="0"/>
              <a:t>Initiating Price Increases?</a:t>
            </a:r>
          </a:p>
          <a:p>
            <a:pPr>
              <a:buFont typeface="Wingdings" pitchFamily="2" charset="2"/>
              <a:buChar char="Ø"/>
            </a:pPr>
            <a:endParaRPr lang="en-US" dirty="0" smtClean="0"/>
          </a:p>
          <a:p>
            <a:pPr>
              <a:buFont typeface="Wingdings" pitchFamily="2" charset="2"/>
              <a:buChar char="Ø"/>
            </a:pPr>
            <a:r>
              <a:rPr lang="en-US" dirty="0" smtClean="0"/>
              <a:t>Buyers Reactions to Price Changes?</a:t>
            </a:r>
          </a:p>
          <a:p>
            <a:pPr>
              <a:buFont typeface="Wingdings" pitchFamily="2" charset="2"/>
              <a:buChar char="Ø"/>
            </a:pPr>
            <a:endParaRPr lang="en-US" dirty="0" smtClean="0"/>
          </a:p>
          <a:p>
            <a:pPr>
              <a:buFont typeface="Wingdings" pitchFamily="2" charset="2"/>
              <a:buChar char="Ø"/>
            </a:pPr>
            <a:r>
              <a:rPr lang="en-US" dirty="0" smtClean="0"/>
              <a:t>Competitor Reactions to Price Changes?</a:t>
            </a:r>
            <a:endParaRPr lang="th-TH" dirty="0"/>
          </a:p>
        </p:txBody>
      </p:sp>
      <p:pic>
        <p:nvPicPr>
          <p:cNvPr id="6" name="Picture 4" descr="http://rcinsider.com/wp-content/uploads/2012/07/dollar-sign-clipart-profits-up-prev1175393776ezKR76.jpg"/>
          <p:cNvPicPr>
            <a:picLocks noChangeAspect="1" noChangeArrowheads="1"/>
          </p:cNvPicPr>
          <p:nvPr/>
        </p:nvPicPr>
        <p:blipFill>
          <a:blip r:embed="rId2" cstate="print"/>
          <a:srcRect/>
          <a:stretch>
            <a:fillRect/>
          </a:stretch>
        </p:blipFill>
        <p:spPr bwMode="auto">
          <a:xfrm>
            <a:off x="6072198" y="500042"/>
            <a:ext cx="2409825" cy="333375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914400" y="1447800"/>
            <a:ext cx="7658128" cy="5410200"/>
          </a:xfrm>
        </p:spPr>
        <p:txBody>
          <a:bodyPr>
            <a:norm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200" b="1" dirty="0" smtClean="0"/>
              <a:t>     Initiating Price Increases: When gasoline prices rise rapidly, angry consumers often accuse the major oil companies of enriching themselves by gouging customers.</a:t>
            </a:r>
            <a:endParaRPr lang="th-TH" sz="2200" b="1" dirty="0"/>
          </a:p>
        </p:txBody>
      </p:sp>
      <p:pic>
        <p:nvPicPr>
          <p:cNvPr id="4" name="รูปภาพ 3" descr="mobile.jpg"/>
          <p:cNvPicPr>
            <a:picLocks noChangeAspect="1"/>
          </p:cNvPicPr>
          <p:nvPr/>
        </p:nvPicPr>
        <p:blipFill>
          <a:blip r:embed="rId2" cstate="print"/>
          <a:stretch>
            <a:fillRect/>
          </a:stretch>
        </p:blipFill>
        <p:spPr>
          <a:xfrm>
            <a:off x="2071670" y="1357298"/>
            <a:ext cx="4819884" cy="3643338"/>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Real Marketing 11.2</a:t>
            </a:r>
            <a:r>
              <a:rPr lang="en-US" dirty="0" smtClean="0"/>
              <a:t/>
            </a:r>
            <a:br>
              <a:rPr lang="en-US" dirty="0" smtClean="0"/>
            </a:br>
            <a:r>
              <a:rPr lang="en-US" sz="2700" b="1" dirty="0" smtClean="0"/>
              <a:t>International Pricing: </a:t>
            </a:r>
            <a:r>
              <a:rPr lang="en-US" sz="2700" dirty="0" smtClean="0"/>
              <a:t>Targeting the Bottom of the Pyramid</a:t>
            </a:r>
            <a:endParaRPr lang="th-TH" sz="2700" dirty="0"/>
          </a:p>
        </p:txBody>
      </p:sp>
      <p:sp>
        <p:nvSpPr>
          <p:cNvPr id="3" name="ตัวยึดเนื้อหา 2"/>
          <p:cNvSpPr>
            <a:spLocks noGrp="1"/>
          </p:cNvSpPr>
          <p:nvPr>
            <p:ph sz="quarter" idx="1"/>
          </p:nvPr>
        </p:nvSpPr>
        <p:spPr>
          <a:xfrm>
            <a:off x="642910" y="1428736"/>
            <a:ext cx="7858180" cy="5429264"/>
          </a:xfrm>
        </p:spPr>
        <p:txBody>
          <a:bodyPr>
            <a:norm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000" b="1" dirty="0" smtClean="0"/>
              <a:t>    To lower prices in developing countries, Unilever developed smaller more affordable packages that put the company’s premier brands within the reach of cash-strapped customers.</a:t>
            </a:r>
            <a:endParaRPr lang="th-TH" sz="2000" b="1" dirty="0"/>
          </a:p>
        </p:txBody>
      </p:sp>
      <p:pic>
        <p:nvPicPr>
          <p:cNvPr id="4" name="รูปภาพ 3" descr="unilever.jpg"/>
          <p:cNvPicPr>
            <a:picLocks noChangeAspect="1"/>
          </p:cNvPicPr>
          <p:nvPr/>
        </p:nvPicPr>
        <p:blipFill>
          <a:blip r:embed="rId2" cstate="print"/>
          <a:stretch>
            <a:fillRect/>
          </a:stretch>
        </p:blipFill>
        <p:spPr>
          <a:xfrm>
            <a:off x="1785918" y="1500174"/>
            <a:ext cx="4786321" cy="399498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Price Changes</a:t>
            </a:r>
            <a:br>
              <a:rPr lang="en-US" dirty="0" smtClean="0"/>
            </a:br>
            <a:r>
              <a:rPr lang="en-US" sz="2200" dirty="0" smtClean="0"/>
              <a:t>Responding to change</a:t>
            </a:r>
            <a:endParaRPr lang="th-TH" sz="2200" dirty="0"/>
          </a:p>
        </p:txBody>
      </p:sp>
      <p:sp>
        <p:nvSpPr>
          <p:cNvPr id="3" name="ตัวยึดเนื้อหา 2"/>
          <p:cNvSpPr>
            <a:spLocks noGrp="1"/>
          </p:cNvSpPr>
          <p:nvPr>
            <p:ph sz="quarter" idx="1"/>
          </p:nvPr>
        </p:nvSpPr>
        <p:spPr>
          <a:xfrm>
            <a:off x="285720" y="1447800"/>
            <a:ext cx="8401080" cy="4572000"/>
          </a:xfrm>
        </p:spPr>
        <p:txBody>
          <a:bodyPr/>
          <a:lstStyle/>
          <a:p>
            <a:pPr>
              <a:buNone/>
            </a:pPr>
            <a:r>
              <a:rPr lang="en-US" sz="2400" dirty="0" smtClean="0"/>
              <a:t>Figure 11.1 Assessing and Responding to Competitor Price Changes</a:t>
            </a:r>
            <a:endParaRPr lang="en-US" sz="2400" dirty="0" smtClean="0"/>
          </a:p>
        </p:txBody>
      </p:sp>
      <p:pic>
        <p:nvPicPr>
          <p:cNvPr id="4" name="รูปภาพ 3" descr="Figure 11.1.jpg"/>
          <p:cNvPicPr>
            <a:picLocks noChangeAspect="1"/>
          </p:cNvPicPr>
          <p:nvPr/>
        </p:nvPicPr>
        <p:blipFill>
          <a:blip r:embed="rId2" cstate="print">
            <a:lum bright="9000" contrast="53000"/>
          </a:blip>
          <a:stretch>
            <a:fillRect/>
          </a:stretch>
        </p:blipFill>
        <p:spPr>
          <a:xfrm>
            <a:off x="3143240" y="2285992"/>
            <a:ext cx="5829012" cy="3929090"/>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214282" y="4714884"/>
            <a:ext cx="3000396" cy="1815882"/>
          </a:xfrm>
          <a:prstGeom prst="rect">
            <a:avLst/>
          </a:prstGeom>
          <a:noFill/>
        </p:spPr>
        <p:txBody>
          <a:bodyPr wrap="square" rtlCol="0">
            <a:spAutoFit/>
          </a:bodyPr>
          <a:lstStyle/>
          <a:p>
            <a:r>
              <a:rPr lang="en-US" sz="1600" dirty="0" smtClean="0"/>
              <a:t>When a competitor cuts prices, a company’s first reaction may be to drop its prices as well.  But that is often the wrong response.  Instead the firm may want to emphasize the “value” side of the price-value equation.</a:t>
            </a:r>
            <a:endParaRPr lang="th-TH" sz="1600" dirty="0"/>
          </a:p>
        </p:txBody>
      </p:sp>
      <p:cxnSp>
        <p:nvCxnSpPr>
          <p:cNvPr id="7" name="ลูกศรเชื่อมต่อแบบตรง 6"/>
          <p:cNvCxnSpPr/>
          <p:nvPr/>
        </p:nvCxnSpPr>
        <p:spPr>
          <a:xfrm flipV="1">
            <a:off x="3000364" y="5143512"/>
            <a:ext cx="214314" cy="14287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a:t>
            </a:r>
            <a:r>
              <a:rPr lang="en-US" dirty="0" smtClean="0"/>
              <a:t>5: Public Policy and Marketing</a:t>
            </a:r>
            <a:endParaRPr lang="th-TH" dirty="0"/>
          </a:p>
        </p:txBody>
      </p:sp>
      <p:pic>
        <p:nvPicPr>
          <p:cNvPr id="5122" name="Picture 2" descr="http://www.thedrinksbusiness.com/wordpress/wp-content/uploads/2012/10/Wine-Shopping.jpeg"/>
          <p:cNvPicPr>
            <a:picLocks noChangeAspect="1" noChangeArrowheads="1"/>
          </p:cNvPicPr>
          <p:nvPr/>
        </p:nvPicPr>
        <p:blipFill>
          <a:blip r:embed="rId2" cstate="print"/>
          <a:srcRect/>
          <a:stretch>
            <a:fillRect/>
          </a:stretch>
        </p:blipFill>
        <p:spPr bwMode="auto">
          <a:xfrm>
            <a:off x="1714480" y="2857496"/>
            <a:ext cx="5145563" cy="3414232"/>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p:txBody>
          <a:bodyPr/>
          <a:lstStyle/>
          <a:p>
            <a:r>
              <a:rPr lang="en-US" dirty="0" smtClean="0"/>
              <a:t>Figure 11.2 Public Policy Issues in Pricing</a:t>
            </a:r>
            <a:endParaRPr lang="th-TH" dirty="0"/>
          </a:p>
        </p:txBody>
      </p:sp>
      <p:pic>
        <p:nvPicPr>
          <p:cNvPr id="6" name="รูปภาพ 5" descr="Figure 11.2.jpg"/>
          <p:cNvPicPr>
            <a:picLocks noChangeAspect="1"/>
          </p:cNvPicPr>
          <p:nvPr/>
        </p:nvPicPr>
        <p:blipFill>
          <a:blip r:embed="rId2" cstate="print">
            <a:lum bright="17000" contrast="35000"/>
          </a:blip>
          <a:stretch>
            <a:fillRect/>
          </a:stretch>
        </p:blipFill>
        <p:spPr>
          <a:xfrm>
            <a:off x="2571736" y="2214554"/>
            <a:ext cx="6279922" cy="4000528"/>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214282" y="4429132"/>
            <a:ext cx="2286015" cy="1323439"/>
          </a:xfrm>
          <a:prstGeom prst="rect">
            <a:avLst/>
          </a:prstGeom>
          <a:noFill/>
        </p:spPr>
        <p:txBody>
          <a:bodyPr wrap="square" rtlCol="0">
            <a:spAutoFit/>
          </a:bodyPr>
          <a:lstStyle/>
          <a:p>
            <a:r>
              <a:rPr lang="en-US" sz="1600" dirty="0" smtClean="0"/>
              <a:t>Major public policy issues in pricing take place at two levels. Pricing practices within a given channel level…</a:t>
            </a:r>
            <a:endParaRPr lang="th-TH" sz="1600" dirty="0"/>
          </a:p>
        </p:txBody>
      </p:sp>
      <p:cxnSp>
        <p:nvCxnSpPr>
          <p:cNvPr id="8" name="ลูกศรเชื่อมต่อแบบตรง 7"/>
          <p:cNvCxnSpPr/>
          <p:nvPr/>
        </p:nvCxnSpPr>
        <p:spPr>
          <a:xfrm flipV="1">
            <a:off x="1643042" y="3286124"/>
            <a:ext cx="928694" cy="78581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928662" y="1357298"/>
            <a:ext cx="7772400" cy="4572000"/>
          </a:xfrm>
        </p:spPr>
        <p:txBody>
          <a:bodyPr>
            <a:normAutofit/>
          </a:bodyPr>
          <a:lstStyle/>
          <a:p>
            <a:r>
              <a:rPr lang="en-US" dirty="0" smtClean="0"/>
              <a:t>Pricing with Channel Levels</a:t>
            </a:r>
            <a:endParaRPr lang="en-US" dirty="0" smtClean="0"/>
          </a:p>
          <a:p>
            <a:pPr>
              <a:buFont typeface="Wingdings" pitchFamily="2" charset="2"/>
              <a:buChar char="v"/>
            </a:pPr>
            <a:r>
              <a:rPr lang="en-US" dirty="0" smtClean="0">
                <a:solidFill>
                  <a:srgbClr val="FF0000"/>
                </a:solidFill>
              </a:rPr>
              <a:t>Predatory pricing: Selling below cost with intention of punishing a competitor or gaining higher long-run profits by putting competitors out of business.</a:t>
            </a:r>
          </a:p>
          <a:p>
            <a:endParaRPr lang="en-US" dirty="0" smtClean="0"/>
          </a:p>
          <a:p>
            <a:pPr>
              <a:buNone/>
            </a:pPr>
            <a:endParaRPr lang="en-US" dirty="0" smtClean="0"/>
          </a:p>
        </p:txBody>
      </p:sp>
      <p:pic>
        <p:nvPicPr>
          <p:cNvPr id="3074" name="Picture 2" descr="http://i.dailymail.co.uk/i/pix/2009/12/07/article-1233766-077F6D62000005DC-210_964x637.jpg"/>
          <p:cNvPicPr>
            <a:picLocks noChangeAspect="1" noChangeArrowheads="1"/>
          </p:cNvPicPr>
          <p:nvPr/>
        </p:nvPicPr>
        <p:blipFill>
          <a:blip r:embed="rId3" cstate="print"/>
          <a:srcRect/>
          <a:stretch>
            <a:fillRect/>
          </a:stretch>
        </p:blipFill>
        <p:spPr bwMode="auto">
          <a:xfrm>
            <a:off x="1214414" y="3286124"/>
            <a:ext cx="5143536" cy="3398789"/>
          </a:xfrm>
          <a:prstGeom prst="rect">
            <a:avLst/>
          </a:prstGeom>
          <a:ln>
            <a:noFill/>
          </a:ln>
          <a:effectLst>
            <a:outerShdw blurRad="292100" dist="139700" dir="2700000" algn="tl" rotWithShape="0">
              <a:srgbClr val="333333">
                <a:alpha val="65000"/>
              </a:srgbClr>
            </a:outerShdw>
          </a:effectLst>
        </p:spPr>
      </p:pic>
      <p:pic>
        <p:nvPicPr>
          <p:cNvPr id="3076" name="Picture 4" descr="http://ecx.images-amazon.com/images/I/41aRaGVKyAL._SL500_AA300_.png"/>
          <p:cNvPicPr>
            <a:picLocks noChangeAspect="1" noChangeArrowheads="1"/>
          </p:cNvPicPr>
          <p:nvPr/>
        </p:nvPicPr>
        <p:blipFill>
          <a:blip r:embed="rId4" cstate="print"/>
          <a:srcRect/>
          <a:stretch>
            <a:fillRect/>
          </a:stretch>
        </p:blipFill>
        <p:spPr bwMode="auto">
          <a:xfrm>
            <a:off x="6715140" y="4071942"/>
            <a:ext cx="1785925" cy="1785926"/>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914400" y="1447800"/>
            <a:ext cx="7658128" cy="5553100"/>
          </a:xfrm>
        </p:spPr>
        <p:txBody>
          <a:bodyPr>
            <a:norm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1800" b="1" dirty="0" smtClean="0"/>
              <a:t>      Predatory pricing: Some industry critics have accused Amazon.com of pricing books at fire-sales prices that harm competing book sellers.  But is it predatory pricing or just plain good competitive marketing?</a:t>
            </a:r>
            <a:endParaRPr lang="th-TH" sz="1800" b="1" dirty="0"/>
          </a:p>
        </p:txBody>
      </p:sp>
      <p:pic>
        <p:nvPicPr>
          <p:cNvPr id="6" name="รูปภาพ 5" descr="amazon net.jpg"/>
          <p:cNvPicPr>
            <a:picLocks noChangeAspect="1"/>
          </p:cNvPicPr>
          <p:nvPr/>
        </p:nvPicPr>
        <p:blipFill>
          <a:blip r:embed="rId3" cstate="print">
            <a:lum bright="16000" contrast="24000"/>
          </a:blip>
          <a:stretch>
            <a:fillRect/>
          </a:stretch>
        </p:blipFill>
        <p:spPr>
          <a:xfrm>
            <a:off x="1643042" y="1357298"/>
            <a:ext cx="5429288" cy="4214842"/>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188</TotalTime>
  <Words>1300</Words>
  <Application>Microsoft Office PowerPoint</Application>
  <PresentationFormat>นำเสนอทางหน้าจอ (4:3)</PresentationFormat>
  <Paragraphs>164</Paragraphs>
  <Slides>36</Slides>
  <Notes>2</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36</vt:i4>
      </vt:variant>
    </vt:vector>
  </HeadingPairs>
  <TitlesOfParts>
    <vt:vector size="37" baseType="lpstr">
      <vt:lpstr>เสมอภาค</vt:lpstr>
      <vt:lpstr>Pricing Strategy  II CHAPTER 11: Pricing Strategy: Additional Considerations</vt:lpstr>
      <vt:lpstr>Objective Outline</vt:lpstr>
      <vt:lpstr>Panera Bread Company:  Value Isn’t Just about Low Prices</vt:lpstr>
      <vt:lpstr>Objective 1: New-Product Pricing Strategies</vt:lpstr>
      <vt:lpstr>New-Product Pricing Strategies</vt:lpstr>
      <vt:lpstr>New-Product Pricing Strategies</vt:lpstr>
      <vt:lpstr>ภาพนิ่ง 7</vt:lpstr>
      <vt:lpstr>Objective 2: Product Mix Pricing Strategies</vt:lpstr>
      <vt:lpstr>Product Mix Pricing Strategies</vt:lpstr>
      <vt:lpstr>Product Mix Pricing Strategies</vt:lpstr>
      <vt:lpstr>ภาพนิ่ง 11</vt:lpstr>
      <vt:lpstr>Product Mix Pricing Strategies</vt:lpstr>
      <vt:lpstr>Product Mix Pricing Strategies</vt:lpstr>
      <vt:lpstr>Product Mix Pricing Strategies</vt:lpstr>
      <vt:lpstr>Product Mix Pricing Strategies</vt:lpstr>
      <vt:lpstr>Objective 3: Price-Adjustment Strategies</vt:lpstr>
      <vt:lpstr>Price-Adjustment Strategies</vt:lpstr>
      <vt:lpstr>Price-Adjustment Strategies</vt:lpstr>
      <vt:lpstr>Price-Adjustment Strategies</vt:lpstr>
      <vt:lpstr>ภาพนิ่ง 20</vt:lpstr>
      <vt:lpstr>Real Marketing 11.1 Quick, What’s a Good Price for..? We’ll Give You a Cue</vt:lpstr>
      <vt:lpstr>Price-Adjustment Strategies</vt:lpstr>
      <vt:lpstr>Price-Adjustment Strategies</vt:lpstr>
      <vt:lpstr>Price-Adjustment Strategies</vt:lpstr>
      <vt:lpstr>ภาพนิ่ง 25</vt:lpstr>
      <vt:lpstr>Price-Adjustment Strategies</vt:lpstr>
      <vt:lpstr>Objective 4:Price Changes</vt:lpstr>
      <vt:lpstr>Price Changes</vt:lpstr>
      <vt:lpstr>Price Changes</vt:lpstr>
      <vt:lpstr>Price Changes</vt:lpstr>
      <vt:lpstr>Real Marketing 11.2 International Pricing: Targeting the Bottom of the Pyramid</vt:lpstr>
      <vt:lpstr>Price Changes Responding to change</vt:lpstr>
      <vt:lpstr>Objective 5: Public Policy and Marketing</vt:lpstr>
      <vt:lpstr>Public Policy and Marketing</vt:lpstr>
      <vt:lpstr>Public Policy and Marketing</vt:lpstr>
      <vt:lpstr>Public Policy and Marketing</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Mr.Robin ThaiSakon</cp:lastModifiedBy>
  <cp:revision>36</cp:revision>
  <dcterms:created xsi:type="dcterms:W3CDTF">2013-10-18T08:44:42Z</dcterms:created>
  <dcterms:modified xsi:type="dcterms:W3CDTF">2013-10-24T05:08:19Z</dcterms:modified>
</cp:coreProperties>
</file>