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3" d="100"/>
          <a:sy n="113" d="100"/>
        </p:scale>
        <p:origin x="-99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9/17/16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9/17/16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9/17/16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9/17/16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9/17/16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9/17/16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9/17/16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9/17/16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9/17/16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Development Macroeconomics</a:t>
            </a:r>
            <a:endParaRPr lang="en-US" dirty="0"/>
          </a:p>
        </p:txBody>
      </p:sp>
      <p:sp>
        <p:nvSpPr>
          <p:cNvPr id="3" name="Subtitle 2"/>
          <p:cNvSpPr>
            <a:spLocks noGrp="1"/>
          </p:cNvSpPr>
          <p:nvPr>
            <p:ph type="subTitle" idx="1"/>
          </p:nvPr>
        </p:nvSpPr>
        <p:spPr/>
        <p:txBody>
          <a:bodyPr>
            <a:normAutofit fontScale="85000" lnSpcReduction="20000"/>
          </a:bodyPr>
          <a:lstStyle/>
          <a:p>
            <a:r>
              <a:rPr lang="en-US" dirty="0" smtClean="0"/>
              <a:t>Discussion </a:t>
            </a:r>
            <a:r>
              <a:rPr lang="en-US" smtClean="0"/>
              <a:t>Week </a:t>
            </a:r>
            <a:r>
              <a:rPr lang="en-US" dirty="0"/>
              <a:t>5</a:t>
            </a:r>
            <a:endParaRPr lang="en-US" dirty="0" smtClean="0"/>
          </a:p>
          <a:p>
            <a:r>
              <a:rPr lang="en-US" dirty="0" smtClean="0"/>
              <a:t>Grossman and </a:t>
            </a:r>
            <a:r>
              <a:rPr lang="en-US" dirty="0" err="1" smtClean="0"/>
              <a:t>Helpman</a:t>
            </a:r>
            <a:endParaRPr lang="en-US" dirty="0" smtClean="0"/>
          </a:p>
          <a:p>
            <a:r>
              <a:rPr lang="en-US" dirty="0" smtClean="0"/>
              <a:t>“Endogenous Innovation </a:t>
            </a:r>
          </a:p>
          <a:p>
            <a:r>
              <a:rPr lang="en-US" dirty="0" smtClean="0"/>
              <a:t>in the theory of growth’</a:t>
            </a:r>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1 </a:t>
            </a:r>
            <a:endParaRPr lang="en-US" dirty="0"/>
          </a:p>
        </p:txBody>
      </p:sp>
      <p:sp>
        <p:nvSpPr>
          <p:cNvPr id="3" name="Content Placeholder 2"/>
          <p:cNvSpPr>
            <a:spLocks noGrp="1"/>
          </p:cNvSpPr>
          <p:nvPr>
            <p:ph idx="1"/>
          </p:nvPr>
        </p:nvSpPr>
        <p:spPr>
          <a:xfrm>
            <a:off x="457200" y="1600200"/>
            <a:ext cx="8229600" cy="5161718"/>
          </a:xfrm>
        </p:spPr>
        <p:txBody>
          <a:bodyPr>
            <a:normAutofit fontScale="85000" lnSpcReduction="10000"/>
          </a:bodyPr>
          <a:lstStyle/>
          <a:p>
            <a:r>
              <a:rPr lang="en-US" dirty="0" smtClean="0"/>
              <a:t>Review</a:t>
            </a:r>
          </a:p>
          <a:p>
            <a:endParaRPr lang="en-US" dirty="0"/>
          </a:p>
          <a:p>
            <a:r>
              <a:rPr lang="en-US" dirty="0" smtClean="0"/>
              <a:t>At the point of steady state equilibrium in a Solow model without technological progress:</a:t>
            </a:r>
          </a:p>
          <a:p>
            <a:pPr lvl="1"/>
            <a:r>
              <a:rPr lang="en-US" dirty="0" smtClean="0"/>
              <a:t>Is the economy (GDP) growing? </a:t>
            </a:r>
            <a:r>
              <a:rPr lang="en-US" i="1" dirty="0" smtClean="0"/>
              <a:t>Yes (at rate of population growth)</a:t>
            </a:r>
          </a:p>
          <a:p>
            <a:pPr lvl="1"/>
            <a:r>
              <a:rPr lang="en-US" dirty="0" smtClean="0"/>
              <a:t>Is income per capita growing? </a:t>
            </a:r>
            <a:r>
              <a:rPr lang="en-US" i="1" dirty="0" smtClean="0"/>
              <a:t>No</a:t>
            </a:r>
          </a:p>
          <a:p>
            <a:pPr lvl="1"/>
            <a:endParaRPr lang="en-US" dirty="0"/>
          </a:p>
          <a:p>
            <a:r>
              <a:rPr lang="en-US" dirty="0"/>
              <a:t>At the point of steady state equilibrium in a Solow model </a:t>
            </a:r>
            <a:r>
              <a:rPr lang="en-US" dirty="0" smtClean="0"/>
              <a:t>with </a:t>
            </a:r>
            <a:r>
              <a:rPr lang="en-US" dirty="0"/>
              <a:t>technological progress:</a:t>
            </a:r>
          </a:p>
          <a:p>
            <a:pPr lvl="1"/>
            <a:r>
              <a:rPr lang="en-US" dirty="0" smtClean="0"/>
              <a:t>Is the economy (GDP) growing? </a:t>
            </a:r>
            <a:r>
              <a:rPr lang="en-US" i="1" dirty="0" smtClean="0"/>
              <a:t>Yes</a:t>
            </a:r>
          </a:p>
          <a:p>
            <a:pPr lvl="1"/>
            <a:r>
              <a:rPr lang="en-US" dirty="0" smtClean="0"/>
              <a:t>Is income per capita growing? </a:t>
            </a:r>
            <a:r>
              <a:rPr lang="en-US" i="1" dirty="0" smtClean="0"/>
              <a:t>Yes (rate of growth of A)</a:t>
            </a:r>
          </a:p>
          <a:p>
            <a:endParaRPr lang="en-US" dirty="0"/>
          </a:p>
        </p:txBody>
      </p:sp>
    </p:spTree>
    <p:extLst>
      <p:ext uri="{BB962C8B-B14F-4D97-AF65-F5344CB8AC3E}">
        <p14:creationId xmlns:p14="http://schemas.microsoft.com/office/powerpoint/2010/main" val="9758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Questions for Discussion</a:t>
            </a:r>
            <a:br>
              <a:rPr lang="en-US" dirty="0"/>
            </a:br>
            <a:r>
              <a:rPr lang="en-US" sz="3100" dirty="0"/>
              <a:t>Round 2</a:t>
            </a:r>
            <a:r>
              <a:rPr lang="en-US" sz="3100" dirty="0" smtClean="0"/>
              <a:t> </a:t>
            </a:r>
            <a:endParaRPr lang="en-US" sz="3100" dirty="0"/>
          </a:p>
        </p:txBody>
      </p:sp>
      <p:sp>
        <p:nvSpPr>
          <p:cNvPr id="3" name="Content Placeholder 2"/>
          <p:cNvSpPr>
            <a:spLocks noGrp="1"/>
          </p:cNvSpPr>
          <p:nvPr>
            <p:ph idx="1"/>
          </p:nvPr>
        </p:nvSpPr>
        <p:spPr/>
        <p:txBody>
          <a:bodyPr>
            <a:normAutofit fontScale="55000" lnSpcReduction="20000"/>
          </a:bodyPr>
          <a:lstStyle/>
          <a:p>
            <a:r>
              <a:rPr lang="en-US" dirty="0" smtClean="0"/>
              <a:t>When </a:t>
            </a:r>
            <a:r>
              <a:rPr lang="en-US" dirty="0"/>
              <a:t>T</a:t>
            </a:r>
            <a:r>
              <a:rPr lang="en-US" dirty="0" smtClean="0"/>
              <a:t>oyota first set up a car plant in Thailand:</a:t>
            </a:r>
          </a:p>
          <a:p>
            <a:pPr lvl="1"/>
            <a:r>
              <a:rPr lang="en-US" dirty="0" smtClean="0"/>
              <a:t>Was that K accumulation? Yes. </a:t>
            </a:r>
          </a:p>
          <a:p>
            <a:pPr lvl="1"/>
            <a:r>
              <a:rPr lang="en-US" dirty="0" smtClean="0"/>
              <a:t>Was that technological progress? Yes, for Thailand.</a:t>
            </a:r>
          </a:p>
          <a:p>
            <a:endParaRPr lang="en-US" dirty="0"/>
          </a:p>
          <a:p>
            <a:r>
              <a:rPr lang="en-US" dirty="0" smtClean="0"/>
              <a:t>Say there are x number of fish sauce plants in Thailand and a new company enters the industry and set up a factory: How does that contribute to economic growth? </a:t>
            </a:r>
            <a:r>
              <a:rPr lang="en-US" i="1" dirty="0" smtClean="0"/>
              <a:t>Assuming other fish sauce plants are producing as much (or more) as last year, the new plant adds to Thailand’s overall production of goods and services, which is what growth is (producing a higher output than last year).</a:t>
            </a:r>
          </a:p>
          <a:p>
            <a:endParaRPr lang="en-US" dirty="0" smtClean="0"/>
          </a:p>
          <a:p>
            <a:r>
              <a:rPr lang="en-US" dirty="0" smtClean="0"/>
              <a:t>Aside from setting up new plants, what does fish sauce industry need to do to contribute to the growth of the Thai economy</a:t>
            </a:r>
            <a:r>
              <a:rPr lang="en-US" dirty="0" smtClean="0"/>
              <a:t>? Improve productivity to produce more through skills upgrading of workforce, better work organization and improvement in the use of technology. </a:t>
            </a:r>
            <a:r>
              <a:rPr lang="en-US" dirty="0" smtClean="0"/>
              <a:t>It could upgrade the quality of what is produced and sell for higher price (increasing the value of what is produced.  It could engaged in R&amp;D for technological inventions in the production of fish sauce. </a:t>
            </a:r>
            <a:endParaRPr lang="en-US" dirty="0" smtClean="0"/>
          </a:p>
        </p:txBody>
      </p:sp>
    </p:spTree>
    <p:extLst>
      <p:ext uri="{BB962C8B-B14F-4D97-AF65-F5344CB8AC3E}">
        <p14:creationId xmlns:p14="http://schemas.microsoft.com/office/powerpoint/2010/main" val="129007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Questions for Discussion</a:t>
            </a:r>
            <a:br>
              <a:rPr lang="en-US" dirty="0"/>
            </a:br>
            <a:r>
              <a:rPr lang="en-US" sz="3100" dirty="0"/>
              <a:t>Round 3</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The paper refers to a model by </a:t>
            </a:r>
            <a:r>
              <a:rPr lang="en-US" dirty="0" err="1" smtClean="0"/>
              <a:t>Mankiw</a:t>
            </a:r>
            <a:r>
              <a:rPr lang="en-US" dirty="0" smtClean="0"/>
              <a:t>, </a:t>
            </a:r>
            <a:r>
              <a:rPr lang="en-US" dirty="0" err="1" smtClean="0"/>
              <a:t>Romer</a:t>
            </a:r>
            <a:r>
              <a:rPr lang="en-US" dirty="0" smtClean="0"/>
              <a:t> and Weil (MRW). The model  includes technological progress and skilled workers and the empirical estimates seems to preform well in explaining growth.</a:t>
            </a:r>
          </a:p>
          <a:p>
            <a:endParaRPr lang="en-US" dirty="0"/>
          </a:p>
          <a:p>
            <a:r>
              <a:rPr lang="en-US" dirty="0" smtClean="0"/>
              <a:t>Is their model an endogenous model of growth (or is it an exogenous model)</a:t>
            </a:r>
            <a:r>
              <a:rPr lang="en-US" dirty="0" smtClean="0"/>
              <a:t>? </a:t>
            </a:r>
            <a:r>
              <a:rPr lang="en-US" i="1" dirty="0" smtClean="0"/>
              <a:t>MRW model is is exogenous, A is in the model but not explained how it is created or increases.</a:t>
            </a:r>
            <a:endParaRPr lang="en-US" i="1" dirty="0" smtClean="0"/>
          </a:p>
          <a:p>
            <a:endParaRPr lang="en-US" i="1" dirty="0"/>
          </a:p>
          <a:p>
            <a:r>
              <a:rPr lang="en-US" dirty="0" smtClean="0"/>
              <a:t>What is the main aspect of the MRW model that Grossman and </a:t>
            </a:r>
            <a:r>
              <a:rPr lang="en-US" dirty="0" err="1" smtClean="0"/>
              <a:t>Helpman</a:t>
            </a:r>
            <a:r>
              <a:rPr lang="en-US" dirty="0"/>
              <a:t> </a:t>
            </a:r>
            <a:r>
              <a:rPr lang="en-US" dirty="0" smtClean="0"/>
              <a:t>object </a:t>
            </a:r>
            <a:r>
              <a:rPr lang="en-US" dirty="0" smtClean="0"/>
              <a:t>to</a:t>
            </a:r>
            <a:r>
              <a:rPr lang="en-US" dirty="0" smtClean="0"/>
              <a:t>? </a:t>
            </a:r>
            <a:r>
              <a:rPr lang="en-US" i="1" dirty="0" smtClean="0"/>
              <a:t>Grossman and </a:t>
            </a:r>
            <a:r>
              <a:rPr lang="en-US" i="1" dirty="0" err="1" smtClean="0"/>
              <a:t>Helpman</a:t>
            </a:r>
            <a:r>
              <a:rPr lang="en-US" i="1" dirty="0" smtClean="0"/>
              <a:t> argue that MRW assume one set rate of technological progress for all 98 countries, from Japan to Chad.  Grossman and </a:t>
            </a:r>
            <a:r>
              <a:rPr lang="en-US" i="1" dirty="0" err="1" smtClean="0"/>
              <a:t>Helpman</a:t>
            </a:r>
            <a:r>
              <a:rPr lang="en-US" i="1" dirty="0" smtClean="0"/>
              <a:t> say this is unrealistic.  </a:t>
            </a:r>
            <a:r>
              <a:rPr lang="en-US" i="1" dirty="0" smtClean="0"/>
              <a:t>MRW assume one rate because their model is not an endogenous model and therefore does not model or explain how A develops. </a:t>
            </a:r>
            <a:endParaRPr lang="en-US" i="1" dirty="0" smtClean="0"/>
          </a:p>
          <a:p>
            <a:endParaRPr lang="en-US" dirty="0"/>
          </a:p>
          <a:p>
            <a:pPr marL="0" indent="0">
              <a:buNone/>
            </a:pPr>
            <a:endParaRPr lang="en-US" dirty="0"/>
          </a:p>
        </p:txBody>
      </p:sp>
    </p:spTree>
    <p:extLst>
      <p:ext uri="{BB962C8B-B14F-4D97-AF65-F5344CB8AC3E}">
        <p14:creationId xmlns:p14="http://schemas.microsoft.com/office/powerpoint/2010/main" val="3587259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542</TotalTime>
  <Words>439</Words>
  <Application>Microsoft Macintosh PowerPoint</Application>
  <PresentationFormat>On-screen Show (4:3)</PresentationFormat>
  <Paragraphs>29</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Development Macroeconomics</vt:lpstr>
      <vt:lpstr>Questions for Discussion Round 1 </vt:lpstr>
      <vt:lpstr>Questions for Discussion Round 2 </vt:lpstr>
      <vt:lpstr>Questions for Discussion 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31</cp:revision>
  <cp:lastPrinted>2016-09-16T01:36:15Z</cp:lastPrinted>
  <dcterms:created xsi:type="dcterms:W3CDTF">2016-08-17T11:19:23Z</dcterms:created>
  <dcterms:modified xsi:type="dcterms:W3CDTF">2016-09-17T01:53:40Z</dcterms:modified>
</cp:coreProperties>
</file>