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9" r:id="rId2"/>
    <p:sldId id="260" r:id="rId3"/>
    <p:sldId id="261" r:id="rId4"/>
    <p:sldId id="262" r:id="rId5"/>
    <p:sldId id="272" r:id="rId6"/>
    <p:sldId id="273" r:id="rId7"/>
    <p:sldId id="274" r:id="rId8"/>
    <p:sldId id="263" r:id="rId9"/>
    <p:sldId id="270" r:id="rId10"/>
    <p:sldId id="264" r:id="rId11"/>
    <p:sldId id="265" r:id="rId12"/>
    <p:sldId id="266" r:id="rId13"/>
    <p:sldId id="271" r:id="rId14"/>
    <p:sldId id="267" r:id="rId15"/>
    <p:sldId id="268" r:id="rId16"/>
    <p:sldId id="276" r:id="rId17"/>
    <p:sldId id="275" r:id="rId18"/>
    <p:sldId id="279" r:id="rId19"/>
    <p:sldId id="280" r:id="rId20"/>
    <p:sldId id="269" r:id="rId21"/>
    <p:sldId id="281" r:id="rId22"/>
    <p:sldId id="282"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29" autoAdjust="0"/>
    <p:restoredTop sz="87701" autoAdjust="0"/>
  </p:normalViewPr>
  <p:slideViewPr>
    <p:cSldViewPr snapToGrid="0" snapToObjects="1">
      <p:cViewPr varScale="1">
        <p:scale>
          <a:sx n="115" d="100"/>
          <a:sy n="115" d="100"/>
        </p:scale>
        <p:origin x="-1472"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notesMaster" Target="notesMasters/notesMaster1.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E6C128-3257-4D08-98BE-D2FA2FE71E5F}" type="datetimeFigureOut">
              <a:rPr lang="en-US" smtClean="0"/>
              <a:t>8/29/16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E4D693-D325-4562-834F-60995DF9E632}" type="slidenum">
              <a:rPr lang="en-US" smtClean="0"/>
              <a:t>‹#›</a:t>
            </a:fld>
            <a:endParaRPr lang="en-US"/>
          </a:p>
        </p:txBody>
      </p:sp>
    </p:spTree>
    <p:extLst>
      <p:ext uri="{BB962C8B-B14F-4D97-AF65-F5344CB8AC3E}">
        <p14:creationId xmlns:p14="http://schemas.microsoft.com/office/powerpoint/2010/main" val="211269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E5A2D5B-9652-FD42-8372-B667AF18D3E9}" type="datetimeFigureOut">
              <a:rPr lang="en-US" smtClean="0"/>
              <a:t>8/29/16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3573703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5A2D5B-9652-FD42-8372-B667AF18D3E9}" type="datetimeFigureOut">
              <a:rPr lang="en-US" smtClean="0"/>
              <a:t>8/29/16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3269743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5A2D5B-9652-FD42-8372-B667AF18D3E9}" type="datetimeFigureOut">
              <a:rPr lang="en-US" smtClean="0"/>
              <a:t>8/29/16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2112489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E5A2D5B-9652-FD42-8372-B667AF18D3E9}" type="datetimeFigureOut">
              <a:rPr lang="en-US" smtClean="0"/>
              <a:t>8/29/16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514672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E5A2D5B-9652-FD42-8372-B667AF18D3E9}" type="datetimeFigureOut">
              <a:rPr lang="en-US" smtClean="0"/>
              <a:t>8/29/16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2629113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E5A2D5B-9652-FD42-8372-B667AF18D3E9}" type="datetimeFigureOut">
              <a:rPr lang="en-US" smtClean="0"/>
              <a:t>8/29/16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1223111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5A2D5B-9652-FD42-8372-B667AF18D3E9}" type="datetimeFigureOut">
              <a:rPr lang="en-US" smtClean="0"/>
              <a:t>8/29/16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2331892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A2D5B-9652-FD42-8372-B667AF18D3E9}" type="datetimeFigureOut">
              <a:rPr lang="en-US" smtClean="0"/>
              <a:t>8/29/16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829429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A2D5B-9652-FD42-8372-B667AF18D3E9}" type="datetimeFigureOut">
              <a:rPr lang="en-US" smtClean="0"/>
              <a:t>8/29/16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2889496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5A2D5B-9652-FD42-8372-B667AF18D3E9}" type="datetimeFigureOut">
              <a:rPr lang="en-US" smtClean="0"/>
              <a:t>8/29/16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1094384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5A2D5B-9652-FD42-8372-B667AF18D3E9}" type="datetimeFigureOut">
              <a:rPr lang="en-US" smtClean="0"/>
              <a:t>8/29/16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345388690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A2D5B-9652-FD42-8372-B667AF18D3E9}" type="datetimeFigureOut">
              <a:rPr lang="en-US" smtClean="0"/>
              <a:t>8/29/16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FC4B3D-C3A0-9C48-82B0-02300671E94F}" type="slidenum">
              <a:rPr lang="en-US" smtClean="0"/>
              <a:t>‹#›</a:t>
            </a:fld>
            <a:endParaRPr lang="en-US"/>
          </a:p>
        </p:txBody>
      </p:sp>
    </p:spTree>
    <p:extLst>
      <p:ext uri="{BB962C8B-B14F-4D97-AF65-F5344CB8AC3E}">
        <p14:creationId xmlns:p14="http://schemas.microsoft.com/office/powerpoint/2010/main" val="17797088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
            </a:r>
            <a:br>
              <a:rPr lang="en-US" dirty="0"/>
            </a:br>
            <a:r>
              <a:rPr lang="en-US" dirty="0" smtClean="0"/>
              <a:t>Trade and Industry</a:t>
            </a:r>
            <a:br>
              <a:rPr lang="en-US" dirty="0" smtClean="0"/>
            </a:br>
            <a:endParaRPr lang="en-US" sz="3600" dirty="0"/>
          </a:p>
        </p:txBody>
      </p:sp>
      <p:sp>
        <p:nvSpPr>
          <p:cNvPr id="3" name="Subtitle 2"/>
          <p:cNvSpPr>
            <a:spLocks noGrp="1"/>
          </p:cNvSpPr>
          <p:nvPr>
            <p:ph type="subTitle" idx="1"/>
          </p:nvPr>
        </p:nvSpPr>
        <p:spPr/>
        <p:txBody>
          <a:bodyPr>
            <a:normAutofit fontScale="70000" lnSpcReduction="20000"/>
          </a:bodyPr>
          <a:lstStyle/>
          <a:p>
            <a:r>
              <a:rPr lang="en-US" dirty="0"/>
              <a:t>Lecture </a:t>
            </a:r>
            <a:r>
              <a:rPr lang="en-US" dirty="0" smtClean="0"/>
              <a:t>3</a:t>
            </a:r>
            <a:endParaRPr lang="en-US" dirty="0"/>
          </a:p>
          <a:p>
            <a:r>
              <a:rPr lang="en-US" dirty="0"/>
              <a:t>EE 482 – Dr. Paul Vandenberg</a:t>
            </a:r>
          </a:p>
          <a:p>
            <a:r>
              <a:rPr lang="en-US" dirty="0"/>
              <a:t>Semester 1 – 2016</a:t>
            </a:r>
          </a:p>
          <a:p>
            <a:r>
              <a:rPr lang="en-US" dirty="0"/>
              <a:t>Faculty of Economics</a:t>
            </a:r>
          </a:p>
          <a:p>
            <a:r>
              <a:rPr lang="en-US" dirty="0" err="1"/>
              <a:t>Thammasat</a:t>
            </a:r>
            <a:r>
              <a:rPr lang="en-US" dirty="0"/>
              <a:t> University</a:t>
            </a:r>
          </a:p>
        </p:txBody>
      </p:sp>
    </p:spTree>
    <p:extLst>
      <p:ext uri="{BB962C8B-B14F-4D97-AF65-F5344CB8AC3E}">
        <p14:creationId xmlns:p14="http://schemas.microsoft.com/office/powerpoint/2010/main" val="1622912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policy as industrial policy</a:t>
            </a:r>
            <a:endParaRPr lang="en-US" dirty="0"/>
          </a:p>
        </p:txBody>
      </p:sp>
      <p:sp>
        <p:nvSpPr>
          <p:cNvPr id="3" name="Content Placeholder 2"/>
          <p:cNvSpPr>
            <a:spLocks noGrp="1"/>
          </p:cNvSpPr>
          <p:nvPr>
            <p:ph idx="1"/>
          </p:nvPr>
        </p:nvSpPr>
        <p:spPr/>
        <p:txBody>
          <a:bodyPr>
            <a:normAutofit lnSpcReduction="10000"/>
          </a:bodyPr>
          <a:lstStyle/>
          <a:p>
            <a:r>
              <a:rPr lang="en-US" dirty="0" smtClean="0"/>
              <a:t>Trade policy is a potential tool of industrial policy</a:t>
            </a:r>
          </a:p>
          <a:p>
            <a:r>
              <a:rPr lang="en-US" dirty="0" smtClean="0"/>
              <a:t>Imports can be restricted to shield domestic industry from foreign competition</a:t>
            </a:r>
          </a:p>
          <a:p>
            <a:pPr lvl="1"/>
            <a:r>
              <a:rPr lang="en-US" dirty="0" smtClean="0"/>
              <a:t>gives domestic industry a chance to grow</a:t>
            </a:r>
          </a:p>
          <a:p>
            <a:r>
              <a:rPr lang="en-US" dirty="0" smtClean="0"/>
              <a:t>Exports can be promoted to increase the size of the market</a:t>
            </a:r>
          </a:p>
          <a:p>
            <a:pPr lvl="1"/>
            <a:r>
              <a:rPr lang="en-US" dirty="0" smtClean="0"/>
              <a:t>Learning by exporting</a:t>
            </a:r>
          </a:p>
          <a:p>
            <a:pPr lvl="1"/>
            <a:r>
              <a:rPr lang="en-US" dirty="0" smtClean="0"/>
              <a:t>Economies of scale</a:t>
            </a:r>
            <a:endParaRPr lang="en-US" dirty="0"/>
          </a:p>
        </p:txBody>
      </p:sp>
    </p:spTree>
    <p:extLst>
      <p:ext uri="{BB962C8B-B14F-4D97-AF65-F5344CB8AC3E}">
        <p14:creationId xmlns:p14="http://schemas.microsoft.com/office/powerpoint/2010/main" val="502609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Import substitution industrialization (ISI)</a:t>
            </a:r>
          </a:p>
          <a:p>
            <a:pPr lvl="1"/>
            <a:r>
              <a:rPr lang="en-US" dirty="0" smtClean="0"/>
              <a:t>It has an interesting history and recently a bad reputation</a:t>
            </a:r>
          </a:p>
          <a:p>
            <a:pPr lvl="1"/>
            <a:r>
              <a:rPr lang="en-US" dirty="0" smtClean="0"/>
              <a:t>Used either because international economy is biased against developing countries or as temporary measure to develop “infant” industry</a:t>
            </a:r>
          </a:p>
          <a:p>
            <a:r>
              <a:rPr lang="en-US" dirty="0" smtClean="0"/>
              <a:t>Industry needs to growth and develop</a:t>
            </a:r>
          </a:p>
          <a:p>
            <a:r>
              <a:rPr lang="en-US" dirty="0"/>
              <a:t>C</a:t>
            </a:r>
            <a:r>
              <a:rPr lang="en-US" dirty="0" smtClean="0"/>
              <a:t>osts (and quality) may not initially meet international standards, therefore domestic producers will be able to compete against imports</a:t>
            </a:r>
          </a:p>
          <a:p>
            <a:r>
              <a:rPr lang="en-US" dirty="0" smtClean="0"/>
              <a:t>But country wants to develop industry</a:t>
            </a:r>
          </a:p>
          <a:p>
            <a:r>
              <a:rPr lang="en-US" dirty="0" smtClean="0"/>
              <a:t>It is a “latecomer” to the industry </a:t>
            </a:r>
          </a:p>
          <a:p>
            <a:endParaRPr lang="en-US" dirty="0"/>
          </a:p>
        </p:txBody>
      </p:sp>
    </p:spTree>
    <p:extLst>
      <p:ext uri="{BB962C8B-B14F-4D97-AF65-F5344CB8AC3E}">
        <p14:creationId xmlns:p14="http://schemas.microsoft.com/office/powerpoint/2010/main" val="1287830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A import tariff is imposed</a:t>
            </a:r>
          </a:p>
          <a:p>
            <a:pPr lvl="1"/>
            <a:r>
              <a:rPr lang="en-US" dirty="0" smtClean="0"/>
              <a:t>(could also be a quota. i.e. quantity restriction, or both)</a:t>
            </a:r>
          </a:p>
          <a:p>
            <a:r>
              <a:rPr lang="en-US" dirty="0" smtClean="0"/>
              <a:t>Raises the price of imports</a:t>
            </a:r>
          </a:p>
          <a:p>
            <a:pPr lvl="1"/>
            <a:r>
              <a:rPr lang="en-US" dirty="0" smtClean="0"/>
              <a:t>Domestic producers gain domestic market share over foreign producers</a:t>
            </a:r>
          </a:p>
          <a:p>
            <a:r>
              <a:rPr lang="en-US" dirty="0" smtClean="0"/>
              <a:t>Domestic producers better able to compete</a:t>
            </a:r>
          </a:p>
          <a:p>
            <a:pPr lvl="1"/>
            <a:r>
              <a:rPr lang="en-US" dirty="0" smtClean="0"/>
              <a:t>Consumers lose because have to pay higher price</a:t>
            </a:r>
          </a:p>
          <a:p>
            <a:pPr lvl="1"/>
            <a:r>
              <a:rPr lang="en-US" dirty="0" smtClean="0"/>
              <a:t>Government gains tariff revenue</a:t>
            </a:r>
          </a:p>
          <a:p>
            <a:pPr lvl="1"/>
            <a:r>
              <a:rPr lang="en-US" dirty="0" smtClean="0"/>
              <a:t>As domestic firms become more competitive, tariff is reduced</a:t>
            </a:r>
          </a:p>
          <a:p>
            <a:pPr lvl="1"/>
            <a:r>
              <a:rPr lang="en-US" dirty="0" smtClean="0"/>
              <a:t>Eventually tariff is eliminated and domestic producers can compete fully for foreigner producers</a:t>
            </a:r>
          </a:p>
          <a:p>
            <a:pPr lvl="1"/>
            <a:r>
              <a:rPr lang="en-US" dirty="0" smtClean="0"/>
              <a:t>And can export themselves</a:t>
            </a:r>
            <a:endParaRPr lang="en-US" dirty="0"/>
          </a:p>
        </p:txBody>
      </p:sp>
    </p:spTree>
    <p:extLst>
      <p:ext uri="{BB962C8B-B14F-4D97-AF65-F5344CB8AC3E}">
        <p14:creationId xmlns:p14="http://schemas.microsoft.com/office/powerpoint/2010/main" val="1786290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Pre-tariff situation</a:t>
            </a:r>
            <a:endParaRPr lang="en-US" dirty="0"/>
          </a:p>
        </p:txBody>
      </p:sp>
      <p:sp>
        <p:nvSpPr>
          <p:cNvPr id="3" name="Content Placeholder 2"/>
          <p:cNvSpPr>
            <a:spLocks noGrp="1"/>
          </p:cNvSpPr>
          <p:nvPr>
            <p:ph idx="1"/>
          </p:nvPr>
        </p:nvSpPr>
        <p:spPr>
          <a:xfrm>
            <a:off x="457200" y="1600200"/>
            <a:ext cx="6327189" cy="4525963"/>
          </a:xfrm>
        </p:spPr>
        <p:txBody>
          <a:bodyPr/>
          <a:lstStyle/>
          <a:p>
            <a:pPr marL="0" indent="0">
              <a:buNone/>
            </a:pPr>
            <a:r>
              <a:rPr lang="en-US" dirty="0" smtClean="0"/>
              <a:t> </a:t>
            </a:r>
            <a:endParaRPr lang="en-US" dirty="0"/>
          </a:p>
        </p:txBody>
      </p:sp>
      <p:cxnSp>
        <p:nvCxnSpPr>
          <p:cNvPr id="5" name="Straight Connector 4"/>
          <p:cNvCxnSpPr/>
          <p:nvPr/>
        </p:nvCxnSpPr>
        <p:spPr>
          <a:xfrm>
            <a:off x="966097" y="1790924"/>
            <a:ext cx="21710" cy="3897146"/>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1038499" y="5655747"/>
            <a:ext cx="476535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356878" y="2160256"/>
            <a:ext cx="4191883" cy="2822446"/>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V="1">
            <a:off x="1356878" y="2150617"/>
            <a:ext cx="4363719" cy="2637657"/>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987807" y="4385646"/>
            <a:ext cx="4884760" cy="10856"/>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5548761" y="2160256"/>
            <a:ext cx="864339" cy="369332"/>
          </a:xfrm>
          <a:prstGeom prst="rect">
            <a:avLst/>
          </a:prstGeom>
          <a:noFill/>
        </p:spPr>
        <p:txBody>
          <a:bodyPr wrap="none" rtlCol="0">
            <a:spAutoFit/>
          </a:bodyPr>
          <a:lstStyle/>
          <a:p>
            <a:r>
              <a:rPr lang="en-US" dirty="0" smtClean="0"/>
              <a:t>S</a:t>
            </a:r>
            <a:r>
              <a:rPr lang="en-US" baseline="-25000" dirty="0" smtClean="0"/>
              <a:t>domestic</a:t>
            </a:r>
            <a:endParaRPr lang="en-US" baseline="-25000" dirty="0"/>
          </a:p>
        </p:txBody>
      </p:sp>
      <p:sp>
        <p:nvSpPr>
          <p:cNvPr id="15" name="TextBox 14"/>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940906" y="4190004"/>
            <a:ext cx="944388" cy="369332"/>
          </a:xfrm>
          <a:prstGeom prst="rect">
            <a:avLst/>
          </a:prstGeom>
          <a:noFill/>
        </p:spPr>
        <p:txBody>
          <a:bodyPr wrap="square" rtlCol="0">
            <a:spAutoFit/>
          </a:bodyPr>
          <a:lstStyle/>
          <a:p>
            <a:r>
              <a:rPr lang="en-US" dirty="0" smtClean="0"/>
              <a:t>P</a:t>
            </a:r>
            <a:r>
              <a:rPr lang="en-US" baseline="-25000" dirty="0" smtClean="0"/>
              <a:t>world</a:t>
            </a:r>
            <a:endParaRPr lang="en-US" baseline="-25000" dirty="0"/>
          </a:p>
        </p:txBody>
      </p:sp>
      <p:sp>
        <p:nvSpPr>
          <p:cNvPr id="23" name="TextBox 22"/>
          <p:cNvSpPr txBox="1"/>
          <p:nvPr/>
        </p:nvSpPr>
        <p:spPr>
          <a:xfrm>
            <a:off x="6784389" y="2529588"/>
            <a:ext cx="2149295" cy="2585323"/>
          </a:xfrm>
          <a:prstGeom prst="rect">
            <a:avLst/>
          </a:prstGeom>
          <a:noFill/>
        </p:spPr>
        <p:txBody>
          <a:bodyPr wrap="square" rtlCol="0">
            <a:spAutoFit/>
          </a:bodyPr>
          <a:lstStyle/>
          <a:p>
            <a:r>
              <a:rPr lang="en-US" dirty="0" smtClean="0"/>
              <a:t>P</a:t>
            </a:r>
            <a:r>
              <a:rPr lang="en-US" baseline="-25000" dirty="0" smtClean="0"/>
              <a:t>world</a:t>
            </a:r>
            <a:r>
              <a:rPr lang="en-US" dirty="0" smtClean="0"/>
              <a:t> is below the price at which most domestic suppliers can produce. Most of domestic demand is met by imports. Domestic producers supply Q</a:t>
            </a:r>
            <a:r>
              <a:rPr lang="en-US" baseline="-25000" dirty="0" smtClean="0"/>
              <a:t>1</a:t>
            </a:r>
            <a:r>
              <a:rPr lang="en-US" dirty="0" smtClean="0"/>
              <a:t> and imports are Q</a:t>
            </a:r>
            <a:r>
              <a:rPr lang="en-US" baseline="-25000" dirty="0" smtClean="0"/>
              <a:t>2</a:t>
            </a:r>
            <a:r>
              <a:rPr lang="en-US" dirty="0" smtClean="0"/>
              <a:t> – Q</a:t>
            </a:r>
            <a:r>
              <a:rPr lang="en-US" baseline="-25000" dirty="0" smtClean="0"/>
              <a:t>1</a:t>
            </a:r>
            <a:endParaRPr lang="en-US" baseline="-25000" dirty="0"/>
          </a:p>
        </p:txBody>
      </p:sp>
      <p:cxnSp>
        <p:nvCxnSpPr>
          <p:cNvPr id="25" name="Straight Connector 24"/>
          <p:cNvCxnSpPr/>
          <p:nvPr/>
        </p:nvCxnSpPr>
        <p:spPr>
          <a:xfrm>
            <a:off x="4656805" y="4396502"/>
            <a:ext cx="32565"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2008179" y="4396502"/>
            <a:ext cx="21710"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1841711" y="5756831"/>
            <a:ext cx="417978" cy="369332"/>
          </a:xfrm>
          <a:prstGeom prst="rect">
            <a:avLst/>
          </a:prstGeom>
          <a:noFill/>
        </p:spPr>
        <p:txBody>
          <a:bodyPr wrap="none" rtlCol="0">
            <a:spAutoFit/>
          </a:bodyPr>
          <a:lstStyle/>
          <a:p>
            <a:r>
              <a:rPr lang="en-US" dirty="0" smtClean="0"/>
              <a:t>Q</a:t>
            </a:r>
            <a:r>
              <a:rPr lang="en-US" baseline="-25000" dirty="0" smtClean="0"/>
              <a:t>1</a:t>
            </a:r>
            <a:endParaRPr lang="en-US" baseline="-25000" dirty="0"/>
          </a:p>
        </p:txBody>
      </p:sp>
      <p:sp>
        <p:nvSpPr>
          <p:cNvPr id="29" name="TextBox 28"/>
          <p:cNvSpPr txBox="1"/>
          <p:nvPr/>
        </p:nvSpPr>
        <p:spPr>
          <a:xfrm>
            <a:off x="4472269" y="5756831"/>
            <a:ext cx="602514" cy="369332"/>
          </a:xfrm>
          <a:prstGeom prst="rect">
            <a:avLst/>
          </a:prstGeom>
          <a:noFill/>
        </p:spPr>
        <p:txBody>
          <a:bodyPr wrap="square" rtlCol="0">
            <a:spAutoFit/>
          </a:bodyPr>
          <a:lstStyle/>
          <a:p>
            <a:r>
              <a:rPr lang="en-US" dirty="0" smtClean="0"/>
              <a:t>Q</a:t>
            </a:r>
            <a:r>
              <a:rPr lang="en-US" baseline="-25000" dirty="0" smtClean="0"/>
              <a:t>2</a:t>
            </a:r>
            <a:endParaRPr lang="en-US" baseline="-25000" dirty="0"/>
          </a:p>
        </p:txBody>
      </p:sp>
      <p:sp>
        <p:nvSpPr>
          <p:cNvPr id="30" name="TextBox 29"/>
          <p:cNvSpPr txBox="1"/>
          <p:nvPr/>
        </p:nvSpPr>
        <p:spPr>
          <a:xfrm>
            <a:off x="2920001" y="6126163"/>
            <a:ext cx="918303" cy="369332"/>
          </a:xfrm>
          <a:prstGeom prst="rect">
            <a:avLst/>
          </a:prstGeom>
          <a:noFill/>
        </p:spPr>
        <p:txBody>
          <a:bodyPr wrap="none" rtlCol="0">
            <a:spAutoFit/>
          </a:bodyPr>
          <a:lstStyle/>
          <a:p>
            <a:r>
              <a:rPr lang="en-US" dirty="0" smtClean="0"/>
              <a:t>Imports</a:t>
            </a:r>
            <a:endParaRPr lang="en-US" dirty="0"/>
          </a:p>
        </p:txBody>
      </p:sp>
      <p:cxnSp>
        <p:nvCxnSpPr>
          <p:cNvPr id="32" name="Straight Arrow Connector 31"/>
          <p:cNvCxnSpPr>
            <a:stCxn id="30" idx="3"/>
          </p:cNvCxnSpPr>
          <p:nvPr/>
        </p:nvCxnSpPr>
        <p:spPr>
          <a:xfrm flipV="1">
            <a:off x="3838304" y="6307080"/>
            <a:ext cx="633965" cy="3749"/>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4" name="Straight Arrow Connector 33"/>
          <p:cNvCxnSpPr>
            <a:stCxn id="30" idx="1"/>
          </p:cNvCxnSpPr>
          <p:nvPr/>
        </p:nvCxnSpPr>
        <p:spPr>
          <a:xfrm flipH="1" flipV="1">
            <a:off x="2149295" y="6307080"/>
            <a:ext cx="770706" cy="3749"/>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4460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t>
            </a:r>
            <a:r>
              <a:rPr lang="en-US" dirty="0" smtClean="0"/>
              <a:t>ariff imposed</a:t>
            </a:r>
            <a:endParaRPr lang="en-US" dirty="0"/>
          </a:p>
        </p:txBody>
      </p:sp>
      <p:sp>
        <p:nvSpPr>
          <p:cNvPr id="3" name="Content Placeholder 2"/>
          <p:cNvSpPr>
            <a:spLocks noGrp="1"/>
          </p:cNvSpPr>
          <p:nvPr>
            <p:ph idx="1"/>
          </p:nvPr>
        </p:nvSpPr>
        <p:spPr>
          <a:xfrm>
            <a:off x="457200" y="1600200"/>
            <a:ext cx="6327189" cy="4525963"/>
          </a:xfrm>
        </p:spPr>
        <p:txBody>
          <a:bodyPr/>
          <a:lstStyle/>
          <a:p>
            <a:pPr marL="0" indent="0">
              <a:buNone/>
            </a:pPr>
            <a:r>
              <a:rPr lang="en-US" dirty="0" smtClean="0"/>
              <a:t> </a:t>
            </a:r>
            <a:endParaRPr lang="en-US" dirty="0"/>
          </a:p>
        </p:txBody>
      </p:sp>
      <p:cxnSp>
        <p:nvCxnSpPr>
          <p:cNvPr id="5" name="Straight Connector 4"/>
          <p:cNvCxnSpPr/>
          <p:nvPr/>
        </p:nvCxnSpPr>
        <p:spPr>
          <a:xfrm>
            <a:off x="966097" y="1790924"/>
            <a:ext cx="21710" cy="3897146"/>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1038499" y="5655747"/>
            <a:ext cx="476535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356878" y="2160256"/>
            <a:ext cx="4191883" cy="2822446"/>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V="1">
            <a:off x="1356878" y="2150617"/>
            <a:ext cx="4363719" cy="2637657"/>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987807" y="4385646"/>
            <a:ext cx="4884760" cy="10856"/>
          </a:xfrm>
          <a:prstGeom prst="line">
            <a:avLst/>
          </a:prstGeom>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5548761" y="2160256"/>
            <a:ext cx="864339" cy="369332"/>
          </a:xfrm>
          <a:prstGeom prst="rect">
            <a:avLst/>
          </a:prstGeom>
          <a:noFill/>
        </p:spPr>
        <p:txBody>
          <a:bodyPr wrap="none" rtlCol="0">
            <a:spAutoFit/>
          </a:bodyPr>
          <a:lstStyle/>
          <a:p>
            <a:r>
              <a:rPr lang="en-US" dirty="0" smtClean="0"/>
              <a:t>S</a:t>
            </a:r>
            <a:r>
              <a:rPr lang="en-US" baseline="-25000" dirty="0" smtClean="0"/>
              <a:t>domestic</a:t>
            </a:r>
            <a:endParaRPr lang="en-US" baseline="-25000" dirty="0"/>
          </a:p>
        </p:txBody>
      </p:sp>
      <p:sp>
        <p:nvSpPr>
          <p:cNvPr id="15" name="TextBox 14"/>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872567" y="4190004"/>
            <a:ext cx="1012727" cy="369332"/>
          </a:xfrm>
          <a:prstGeom prst="rect">
            <a:avLst/>
          </a:prstGeom>
          <a:noFill/>
        </p:spPr>
        <p:txBody>
          <a:bodyPr wrap="square" rtlCol="0">
            <a:spAutoFit/>
          </a:bodyPr>
          <a:lstStyle/>
          <a:p>
            <a:r>
              <a:rPr lang="en-US" dirty="0" smtClean="0"/>
              <a:t>P</a:t>
            </a:r>
            <a:r>
              <a:rPr lang="en-US" baseline="-25000" dirty="0" smtClean="0"/>
              <a:t>world</a:t>
            </a:r>
            <a:endParaRPr lang="en-US" baseline="-25000" dirty="0"/>
          </a:p>
        </p:txBody>
      </p:sp>
      <p:sp>
        <p:nvSpPr>
          <p:cNvPr id="23" name="TextBox 22"/>
          <p:cNvSpPr txBox="1"/>
          <p:nvPr/>
        </p:nvSpPr>
        <p:spPr>
          <a:xfrm>
            <a:off x="6918121" y="1920222"/>
            <a:ext cx="2015563" cy="2585323"/>
          </a:xfrm>
          <a:prstGeom prst="rect">
            <a:avLst/>
          </a:prstGeom>
          <a:noFill/>
        </p:spPr>
        <p:txBody>
          <a:bodyPr wrap="square" rtlCol="0">
            <a:spAutoFit/>
          </a:bodyPr>
          <a:lstStyle/>
          <a:p>
            <a:r>
              <a:rPr lang="en-US" dirty="0" smtClean="0"/>
              <a:t>Tariff imposed on imports. Domestic producers can supply more of domestic market, Q</a:t>
            </a:r>
            <a:r>
              <a:rPr lang="en-US" baseline="-25000" dirty="0" smtClean="0"/>
              <a:t>1</a:t>
            </a:r>
            <a:r>
              <a:rPr lang="en-US" dirty="0" smtClean="0"/>
              <a:t> to Q</a:t>
            </a:r>
            <a:r>
              <a:rPr lang="en-US" baseline="-25000" dirty="0" smtClean="0"/>
              <a:t>3</a:t>
            </a:r>
            <a:r>
              <a:rPr lang="en-US" dirty="0" smtClean="0"/>
              <a:t>.  Imports fall from Q</a:t>
            </a:r>
            <a:r>
              <a:rPr lang="en-US" baseline="-25000" dirty="0" smtClean="0"/>
              <a:t>2</a:t>
            </a:r>
            <a:r>
              <a:rPr lang="en-US" dirty="0" smtClean="0"/>
              <a:t> to Q</a:t>
            </a:r>
            <a:r>
              <a:rPr lang="en-US" baseline="-25000" dirty="0" smtClean="0"/>
              <a:t>4 .</a:t>
            </a:r>
          </a:p>
          <a:p>
            <a:r>
              <a:rPr lang="en-US" dirty="0" smtClean="0"/>
              <a:t>Consumers pay higher price</a:t>
            </a:r>
            <a:endParaRPr lang="en-US" dirty="0"/>
          </a:p>
        </p:txBody>
      </p:sp>
      <p:cxnSp>
        <p:nvCxnSpPr>
          <p:cNvPr id="25" name="Straight Connector 24"/>
          <p:cNvCxnSpPr/>
          <p:nvPr/>
        </p:nvCxnSpPr>
        <p:spPr>
          <a:xfrm>
            <a:off x="4656805" y="4396502"/>
            <a:ext cx="32565"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2008179" y="4396502"/>
            <a:ext cx="21710"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1841711" y="5756831"/>
            <a:ext cx="417978" cy="369332"/>
          </a:xfrm>
          <a:prstGeom prst="rect">
            <a:avLst/>
          </a:prstGeom>
          <a:noFill/>
        </p:spPr>
        <p:txBody>
          <a:bodyPr wrap="none" rtlCol="0">
            <a:spAutoFit/>
          </a:bodyPr>
          <a:lstStyle/>
          <a:p>
            <a:r>
              <a:rPr lang="en-US" dirty="0" smtClean="0"/>
              <a:t>Q</a:t>
            </a:r>
            <a:r>
              <a:rPr lang="en-US" baseline="-25000" dirty="0" smtClean="0"/>
              <a:t>1</a:t>
            </a:r>
            <a:endParaRPr lang="en-US" baseline="-25000" dirty="0"/>
          </a:p>
        </p:txBody>
      </p:sp>
      <p:sp>
        <p:nvSpPr>
          <p:cNvPr id="29" name="TextBox 28"/>
          <p:cNvSpPr txBox="1"/>
          <p:nvPr/>
        </p:nvSpPr>
        <p:spPr>
          <a:xfrm>
            <a:off x="4472269" y="5756831"/>
            <a:ext cx="602514" cy="369332"/>
          </a:xfrm>
          <a:prstGeom prst="rect">
            <a:avLst/>
          </a:prstGeom>
          <a:noFill/>
        </p:spPr>
        <p:txBody>
          <a:bodyPr wrap="square" rtlCol="0">
            <a:spAutoFit/>
          </a:bodyPr>
          <a:lstStyle/>
          <a:p>
            <a:r>
              <a:rPr lang="en-US" dirty="0" smtClean="0"/>
              <a:t>Q</a:t>
            </a:r>
            <a:r>
              <a:rPr lang="en-US" baseline="-25000" dirty="0" smtClean="0"/>
              <a:t>2</a:t>
            </a:r>
            <a:endParaRPr lang="en-US" baseline="-25000" dirty="0"/>
          </a:p>
        </p:txBody>
      </p:sp>
      <p:cxnSp>
        <p:nvCxnSpPr>
          <p:cNvPr id="8" name="Straight Connector 7"/>
          <p:cNvCxnSpPr/>
          <p:nvPr/>
        </p:nvCxnSpPr>
        <p:spPr>
          <a:xfrm flipV="1">
            <a:off x="987807" y="3701747"/>
            <a:ext cx="4884760" cy="65134"/>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5803854" y="3582215"/>
            <a:ext cx="1114267" cy="369332"/>
          </a:xfrm>
          <a:prstGeom prst="rect">
            <a:avLst/>
          </a:prstGeom>
          <a:noFill/>
        </p:spPr>
        <p:txBody>
          <a:bodyPr wrap="square" rtlCol="0">
            <a:spAutoFit/>
          </a:bodyPr>
          <a:lstStyle/>
          <a:p>
            <a:r>
              <a:rPr lang="en-US" dirty="0" smtClean="0"/>
              <a:t>P</a:t>
            </a:r>
            <a:r>
              <a:rPr lang="en-US" baseline="-25000" dirty="0" smtClean="0"/>
              <a:t>world+tariff</a:t>
            </a:r>
            <a:endParaRPr lang="en-US" baseline="-25000" dirty="0"/>
          </a:p>
        </p:txBody>
      </p:sp>
      <p:cxnSp>
        <p:nvCxnSpPr>
          <p:cNvPr id="18" name="Straight Connector 17"/>
          <p:cNvCxnSpPr/>
          <p:nvPr/>
        </p:nvCxnSpPr>
        <p:spPr>
          <a:xfrm>
            <a:off x="3137102" y="3766881"/>
            <a:ext cx="10855" cy="1921189"/>
          </a:xfrm>
          <a:prstGeom prst="line">
            <a:avLst/>
          </a:prstGeom>
          <a:ln>
            <a:solidFill>
              <a:srgbClr val="4F81BD"/>
            </a:solidFill>
            <a:prstDash val="dash"/>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2928113" y="5756831"/>
            <a:ext cx="417978" cy="369332"/>
          </a:xfrm>
          <a:prstGeom prst="rect">
            <a:avLst/>
          </a:prstGeom>
          <a:noFill/>
        </p:spPr>
        <p:txBody>
          <a:bodyPr wrap="none" rtlCol="0">
            <a:spAutoFit/>
          </a:bodyPr>
          <a:lstStyle/>
          <a:p>
            <a:r>
              <a:rPr lang="en-US" dirty="0" smtClean="0"/>
              <a:t>Q</a:t>
            </a:r>
            <a:r>
              <a:rPr lang="en-US" baseline="-25000" dirty="0" smtClean="0"/>
              <a:t>3</a:t>
            </a:r>
            <a:endParaRPr lang="en-US" baseline="-25000" dirty="0"/>
          </a:p>
        </p:txBody>
      </p:sp>
      <p:cxnSp>
        <p:nvCxnSpPr>
          <p:cNvPr id="21" name="Straight Connector 20"/>
          <p:cNvCxnSpPr/>
          <p:nvPr/>
        </p:nvCxnSpPr>
        <p:spPr>
          <a:xfrm>
            <a:off x="3668998" y="3766881"/>
            <a:ext cx="10855" cy="1888866"/>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3425272" y="5756831"/>
            <a:ext cx="417978" cy="369332"/>
          </a:xfrm>
          <a:prstGeom prst="rect">
            <a:avLst/>
          </a:prstGeom>
          <a:noFill/>
        </p:spPr>
        <p:txBody>
          <a:bodyPr wrap="none" rtlCol="0">
            <a:spAutoFit/>
          </a:bodyPr>
          <a:lstStyle/>
          <a:p>
            <a:r>
              <a:rPr lang="en-US" dirty="0" smtClean="0"/>
              <a:t>Q</a:t>
            </a:r>
            <a:r>
              <a:rPr lang="en-US" baseline="-25000" dirty="0" smtClean="0"/>
              <a:t>4</a:t>
            </a:r>
            <a:endParaRPr lang="en-US" baseline="-25000" dirty="0"/>
          </a:p>
        </p:txBody>
      </p:sp>
      <p:cxnSp>
        <p:nvCxnSpPr>
          <p:cNvPr id="26" name="Straight Arrow Connector 25"/>
          <p:cNvCxnSpPr/>
          <p:nvPr/>
        </p:nvCxnSpPr>
        <p:spPr>
          <a:xfrm flipV="1">
            <a:off x="5470932" y="3766881"/>
            <a:ext cx="0" cy="542776"/>
          </a:xfrm>
          <a:prstGeom prst="straightConnector1">
            <a:avLst/>
          </a:prstGeom>
          <a:ln>
            <a:solidFill>
              <a:srgbClr val="E46C0A"/>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6391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should happen</a:t>
            </a:r>
            <a:endParaRPr lang="en-US" dirty="0"/>
          </a:p>
        </p:txBody>
      </p:sp>
      <p:sp>
        <p:nvSpPr>
          <p:cNvPr id="3" name="Content Placeholder 2"/>
          <p:cNvSpPr>
            <a:spLocks noGrp="1"/>
          </p:cNvSpPr>
          <p:nvPr>
            <p:ph idx="1"/>
          </p:nvPr>
        </p:nvSpPr>
        <p:spPr>
          <a:xfrm>
            <a:off x="457200" y="1600200"/>
            <a:ext cx="6327189" cy="4525963"/>
          </a:xfrm>
        </p:spPr>
        <p:txBody>
          <a:bodyPr/>
          <a:lstStyle/>
          <a:p>
            <a:pPr marL="0" indent="0">
              <a:buNone/>
            </a:pPr>
            <a:r>
              <a:rPr lang="en-US" dirty="0" smtClean="0"/>
              <a:t> </a:t>
            </a:r>
            <a:endParaRPr lang="en-US" dirty="0"/>
          </a:p>
        </p:txBody>
      </p:sp>
      <p:cxnSp>
        <p:nvCxnSpPr>
          <p:cNvPr id="5" name="Straight Connector 4"/>
          <p:cNvCxnSpPr/>
          <p:nvPr/>
        </p:nvCxnSpPr>
        <p:spPr>
          <a:xfrm>
            <a:off x="966097" y="1790924"/>
            <a:ext cx="21710" cy="3897146"/>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1038499" y="5655747"/>
            <a:ext cx="476535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356878" y="2160256"/>
            <a:ext cx="4191883" cy="2822446"/>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V="1">
            <a:off x="1356878" y="2150617"/>
            <a:ext cx="4363719" cy="2637657"/>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987807" y="4385646"/>
            <a:ext cx="4884760" cy="10856"/>
          </a:xfrm>
          <a:prstGeom prst="line">
            <a:avLst/>
          </a:prstGeom>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5548761" y="2160256"/>
            <a:ext cx="864339" cy="369332"/>
          </a:xfrm>
          <a:prstGeom prst="rect">
            <a:avLst/>
          </a:prstGeom>
          <a:noFill/>
        </p:spPr>
        <p:txBody>
          <a:bodyPr wrap="none" rtlCol="0">
            <a:spAutoFit/>
          </a:bodyPr>
          <a:lstStyle/>
          <a:p>
            <a:r>
              <a:rPr lang="en-US" dirty="0" smtClean="0"/>
              <a:t>S</a:t>
            </a:r>
            <a:r>
              <a:rPr lang="en-US" baseline="-25000" dirty="0" smtClean="0"/>
              <a:t>domestic</a:t>
            </a:r>
            <a:endParaRPr lang="en-US" baseline="-25000" dirty="0"/>
          </a:p>
        </p:txBody>
      </p:sp>
      <p:sp>
        <p:nvSpPr>
          <p:cNvPr id="15" name="TextBox 14"/>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940906" y="4190004"/>
            <a:ext cx="944388" cy="369332"/>
          </a:xfrm>
          <a:prstGeom prst="rect">
            <a:avLst/>
          </a:prstGeom>
          <a:noFill/>
        </p:spPr>
        <p:txBody>
          <a:bodyPr wrap="square" rtlCol="0">
            <a:spAutoFit/>
          </a:bodyPr>
          <a:lstStyle/>
          <a:p>
            <a:r>
              <a:rPr lang="en-US" dirty="0" smtClean="0"/>
              <a:t>P</a:t>
            </a:r>
            <a:r>
              <a:rPr lang="en-US" baseline="-25000" dirty="0" smtClean="0"/>
              <a:t>world</a:t>
            </a:r>
            <a:endParaRPr lang="en-US" baseline="-25000" dirty="0"/>
          </a:p>
        </p:txBody>
      </p:sp>
      <p:sp>
        <p:nvSpPr>
          <p:cNvPr id="23" name="TextBox 22"/>
          <p:cNvSpPr txBox="1"/>
          <p:nvPr/>
        </p:nvSpPr>
        <p:spPr>
          <a:xfrm>
            <a:off x="6784389" y="2529588"/>
            <a:ext cx="2149295" cy="4247317"/>
          </a:xfrm>
          <a:prstGeom prst="rect">
            <a:avLst/>
          </a:prstGeom>
          <a:noFill/>
        </p:spPr>
        <p:txBody>
          <a:bodyPr wrap="square" rtlCol="0">
            <a:spAutoFit/>
          </a:bodyPr>
          <a:lstStyle/>
          <a:p>
            <a:r>
              <a:rPr lang="en-US" dirty="0" smtClean="0"/>
              <a:t>Domestic producers become more efficient, shifting supply curve right.  Tariff is gradually reduced (not shown). Domestic producers become efficient enough to produce at world price. Can supply all of domestic market at Q</a:t>
            </a:r>
            <a:r>
              <a:rPr lang="en-US" baseline="-25000" dirty="0" smtClean="0"/>
              <a:t>2</a:t>
            </a:r>
            <a:r>
              <a:rPr lang="en-US" dirty="0" smtClean="0"/>
              <a:t> with no imports. Can begin to export.</a:t>
            </a:r>
            <a:endParaRPr lang="en-US" baseline="-25000" dirty="0"/>
          </a:p>
        </p:txBody>
      </p:sp>
      <p:cxnSp>
        <p:nvCxnSpPr>
          <p:cNvPr id="25" name="Straight Connector 24"/>
          <p:cNvCxnSpPr/>
          <p:nvPr/>
        </p:nvCxnSpPr>
        <p:spPr>
          <a:xfrm>
            <a:off x="4656805" y="4396502"/>
            <a:ext cx="32565"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4472269" y="5756831"/>
            <a:ext cx="602514" cy="369332"/>
          </a:xfrm>
          <a:prstGeom prst="rect">
            <a:avLst/>
          </a:prstGeom>
          <a:noFill/>
        </p:spPr>
        <p:txBody>
          <a:bodyPr wrap="square" rtlCol="0">
            <a:spAutoFit/>
          </a:bodyPr>
          <a:lstStyle/>
          <a:p>
            <a:r>
              <a:rPr lang="en-US" dirty="0" smtClean="0"/>
              <a:t>Q</a:t>
            </a:r>
            <a:r>
              <a:rPr lang="en-US" baseline="-25000" dirty="0" smtClean="0"/>
              <a:t>2</a:t>
            </a:r>
            <a:endParaRPr lang="en-US" baseline="-25000" dirty="0"/>
          </a:p>
        </p:txBody>
      </p:sp>
      <p:cxnSp>
        <p:nvCxnSpPr>
          <p:cNvPr id="10" name="Straight Connector 9"/>
          <p:cNvCxnSpPr/>
          <p:nvPr/>
        </p:nvCxnSpPr>
        <p:spPr>
          <a:xfrm flipH="1">
            <a:off x="1841711" y="2680473"/>
            <a:ext cx="4448342" cy="2585323"/>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flipH="1">
            <a:off x="2681191" y="3171508"/>
            <a:ext cx="4026840" cy="2321405"/>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a:off x="5074783" y="2779023"/>
            <a:ext cx="255033" cy="31481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a:off x="5470932" y="3289235"/>
            <a:ext cx="249665" cy="3473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8589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 History</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Considerable dispute</a:t>
            </a:r>
          </a:p>
          <a:p>
            <a:r>
              <a:rPr lang="en-US" dirty="0" smtClean="0"/>
              <a:t>Ha-</a:t>
            </a:r>
            <a:r>
              <a:rPr lang="en-US" dirty="0" err="1" smtClean="0"/>
              <a:t>Joon</a:t>
            </a:r>
            <a:r>
              <a:rPr lang="en-US" dirty="0" smtClean="0"/>
              <a:t> Chang (2003):  </a:t>
            </a:r>
            <a:r>
              <a:rPr lang="en-US" i="1" dirty="0" smtClean="0"/>
              <a:t>Kicking Away the Ladder</a:t>
            </a:r>
          </a:p>
          <a:p>
            <a:r>
              <a:rPr lang="en-US" dirty="0" smtClean="0"/>
              <a:t>Historical experience is that now developed countries (US, some European countries) used tariffs to protect industry in the 1880s and earlier to protect and develop industry</a:t>
            </a:r>
          </a:p>
          <a:p>
            <a:pPr lvl="1"/>
            <a:r>
              <a:rPr lang="en-US" dirty="0" smtClean="0"/>
              <a:t>UK used when it was behind the Continent</a:t>
            </a:r>
          </a:p>
          <a:p>
            <a:pPr lvl="1"/>
            <a:r>
              <a:rPr lang="en-US" dirty="0" smtClean="0"/>
              <a:t>US had very high tariffs until after WWII</a:t>
            </a:r>
          </a:p>
          <a:p>
            <a:pPr lvl="1"/>
            <a:r>
              <a:rPr lang="en-US" dirty="0" smtClean="0"/>
              <a:t>Cases in which high growth and high tariffs are correlated</a:t>
            </a:r>
          </a:p>
          <a:p>
            <a:r>
              <a:rPr lang="en-US" dirty="0" smtClean="0"/>
              <a:t>Then ‘kick away the ladder’, global leader(s) not allow other countries to use same methods (i.e. protection)</a:t>
            </a:r>
            <a:endParaRPr lang="en-US" dirty="0"/>
          </a:p>
        </p:txBody>
      </p:sp>
    </p:spTree>
    <p:extLst>
      <p:ext uri="{BB962C8B-B14F-4D97-AF65-F5344CB8AC3E}">
        <p14:creationId xmlns:p14="http://schemas.microsoft.com/office/powerpoint/2010/main" val="2245453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Average Tariff Rates on Manufactured Products</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1182272"/>
              </p:ext>
            </p:extLst>
          </p:nvPr>
        </p:nvGraphicFramePr>
        <p:xfrm>
          <a:off x="457200" y="1600200"/>
          <a:ext cx="8229600" cy="4820920"/>
        </p:xfrm>
        <a:graphic>
          <a:graphicData uri="http://schemas.openxmlformats.org/drawingml/2006/table">
            <a:tbl>
              <a:tblPr firstRow="1" bandRow="1">
                <a:tableStyleId>{5C22544A-7EE6-4342-B048-85BDC9FD1C3A}</a:tableStyleId>
              </a:tblPr>
              <a:tblGrid>
                <a:gridCol w="1728928"/>
                <a:gridCol w="1249216"/>
                <a:gridCol w="1332497"/>
                <a:gridCol w="1363727"/>
                <a:gridCol w="1322087"/>
                <a:gridCol w="1233145"/>
              </a:tblGrid>
              <a:tr h="370840">
                <a:tc>
                  <a:txBody>
                    <a:bodyPr/>
                    <a:lstStyle/>
                    <a:p>
                      <a:endParaRPr lang="en-US" dirty="0"/>
                    </a:p>
                  </a:txBody>
                  <a:tcPr/>
                </a:tc>
                <a:tc>
                  <a:txBody>
                    <a:bodyPr/>
                    <a:lstStyle/>
                    <a:p>
                      <a:pPr algn="ctr"/>
                      <a:r>
                        <a:rPr lang="en-US" dirty="0" smtClean="0"/>
                        <a:t>1820</a:t>
                      </a:r>
                      <a:endParaRPr lang="en-US" dirty="0"/>
                    </a:p>
                  </a:txBody>
                  <a:tcPr/>
                </a:tc>
                <a:tc>
                  <a:txBody>
                    <a:bodyPr/>
                    <a:lstStyle/>
                    <a:p>
                      <a:pPr algn="ctr"/>
                      <a:r>
                        <a:rPr lang="en-US" dirty="0" smtClean="0"/>
                        <a:t>1875</a:t>
                      </a:r>
                      <a:endParaRPr lang="en-US" dirty="0"/>
                    </a:p>
                  </a:txBody>
                  <a:tcPr/>
                </a:tc>
                <a:tc>
                  <a:txBody>
                    <a:bodyPr/>
                    <a:lstStyle/>
                    <a:p>
                      <a:pPr algn="ctr"/>
                      <a:r>
                        <a:rPr lang="en-US" dirty="0" smtClean="0"/>
                        <a:t>1913</a:t>
                      </a:r>
                      <a:endParaRPr lang="en-US" dirty="0"/>
                    </a:p>
                  </a:txBody>
                  <a:tcPr/>
                </a:tc>
                <a:tc>
                  <a:txBody>
                    <a:bodyPr/>
                    <a:lstStyle/>
                    <a:p>
                      <a:pPr algn="ctr"/>
                      <a:r>
                        <a:rPr lang="en-US" dirty="0" smtClean="0"/>
                        <a:t>1931</a:t>
                      </a:r>
                      <a:endParaRPr lang="en-US" dirty="0"/>
                    </a:p>
                  </a:txBody>
                  <a:tcPr/>
                </a:tc>
                <a:tc>
                  <a:txBody>
                    <a:bodyPr/>
                    <a:lstStyle/>
                    <a:p>
                      <a:pPr algn="ctr"/>
                      <a:r>
                        <a:rPr lang="en-US" dirty="0" smtClean="0"/>
                        <a:t>1950</a:t>
                      </a:r>
                      <a:endParaRPr lang="en-US" dirty="0"/>
                    </a:p>
                  </a:txBody>
                  <a:tcPr/>
                </a:tc>
              </a:tr>
              <a:tr h="370840">
                <a:tc>
                  <a:txBody>
                    <a:bodyPr/>
                    <a:lstStyle/>
                    <a:p>
                      <a:r>
                        <a:rPr lang="en-US" dirty="0" smtClean="0"/>
                        <a:t>Denmark</a:t>
                      </a:r>
                      <a:endParaRPr lang="en-US" dirty="0"/>
                    </a:p>
                  </a:txBody>
                  <a:tcPr/>
                </a:tc>
                <a:tc>
                  <a:txBody>
                    <a:bodyPr/>
                    <a:lstStyle/>
                    <a:p>
                      <a:pPr algn="ctr"/>
                      <a:r>
                        <a:rPr lang="en-US" dirty="0" smtClean="0"/>
                        <a:t>25-35</a:t>
                      </a:r>
                      <a:endParaRPr lang="en-US" dirty="0"/>
                    </a:p>
                  </a:txBody>
                  <a:tcPr/>
                </a:tc>
                <a:tc>
                  <a:txBody>
                    <a:bodyPr/>
                    <a:lstStyle/>
                    <a:p>
                      <a:pPr algn="ctr"/>
                      <a:r>
                        <a:rPr lang="en-US" dirty="0" smtClean="0"/>
                        <a:t>15-20</a:t>
                      </a:r>
                      <a:endParaRPr lang="en-US" dirty="0"/>
                    </a:p>
                  </a:txBody>
                  <a:tcPr/>
                </a:tc>
                <a:tc>
                  <a:txBody>
                    <a:bodyPr/>
                    <a:lstStyle/>
                    <a:p>
                      <a:pPr algn="ctr"/>
                      <a:r>
                        <a:rPr lang="en-US" dirty="0" smtClean="0"/>
                        <a:t>14</a:t>
                      </a:r>
                      <a:endParaRPr lang="en-US" dirty="0"/>
                    </a:p>
                  </a:txBody>
                  <a:tcPr/>
                </a:tc>
                <a:tc>
                  <a:txBody>
                    <a:bodyPr/>
                    <a:lstStyle/>
                    <a:p>
                      <a:pPr algn="ctr"/>
                      <a:endParaRPr lang="en-US" dirty="0"/>
                    </a:p>
                  </a:txBody>
                  <a:tcPr/>
                </a:tc>
                <a:tc>
                  <a:txBody>
                    <a:bodyPr/>
                    <a:lstStyle/>
                    <a:p>
                      <a:pPr algn="ctr"/>
                      <a:r>
                        <a:rPr lang="en-US" dirty="0" smtClean="0"/>
                        <a:t>3</a:t>
                      </a:r>
                      <a:endParaRPr lang="en-US" dirty="0"/>
                    </a:p>
                  </a:txBody>
                  <a:tcPr/>
                </a:tc>
              </a:tr>
              <a:tr h="370840">
                <a:tc>
                  <a:txBody>
                    <a:bodyPr/>
                    <a:lstStyle/>
                    <a:p>
                      <a:r>
                        <a:rPr lang="en-US" dirty="0" smtClean="0"/>
                        <a:t>France</a:t>
                      </a:r>
                      <a:endParaRPr lang="en-US" dirty="0"/>
                    </a:p>
                  </a:txBody>
                  <a:tcPr/>
                </a:tc>
                <a:tc>
                  <a:txBody>
                    <a:bodyPr/>
                    <a:lstStyle/>
                    <a:p>
                      <a:pPr algn="ctr"/>
                      <a:r>
                        <a:rPr lang="en-US" dirty="0" smtClean="0"/>
                        <a:t>*</a:t>
                      </a:r>
                      <a:endParaRPr lang="en-US" dirty="0"/>
                    </a:p>
                  </a:txBody>
                  <a:tcPr/>
                </a:tc>
                <a:tc>
                  <a:txBody>
                    <a:bodyPr/>
                    <a:lstStyle/>
                    <a:p>
                      <a:pPr algn="ctr"/>
                      <a:r>
                        <a:rPr lang="en-US" dirty="0" smtClean="0"/>
                        <a:t>12-15</a:t>
                      </a:r>
                      <a:endParaRPr lang="en-US" dirty="0"/>
                    </a:p>
                  </a:txBody>
                  <a:tcPr/>
                </a:tc>
                <a:tc>
                  <a:txBody>
                    <a:bodyPr/>
                    <a:lstStyle/>
                    <a:p>
                      <a:pPr algn="ctr"/>
                      <a:r>
                        <a:rPr lang="en-US" dirty="0" smtClean="0"/>
                        <a:t>20</a:t>
                      </a:r>
                      <a:endParaRPr lang="en-US" dirty="0"/>
                    </a:p>
                  </a:txBody>
                  <a:tcPr/>
                </a:tc>
                <a:tc>
                  <a:txBody>
                    <a:bodyPr/>
                    <a:lstStyle/>
                    <a:p>
                      <a:pPr algn="ctr"/>
                      <a:r>
                        <a:rPr lang="en-US" dirty="0" smtClean="0"/>
                        <a:t>30</a:t>
                      </a:r>
                      <a:endParaRPr lang="en-US" dirty="0"/>
                    </a:p>
                  </a:txBody>
                  <a:tcPr/>
                </a:tc>
                <a:tc>
                  <a:txBody>
                    <a:bodyPr/>
                    <a:lstStyle/>
                    <a:p>
                      <a:pPr algn="ctr"/>
                      <a:r>
                        <a:rPr lang="en-US" dirty="0" smtClean="0"/>
                        <a:t>18</a:t>
                      </a:r>
                      <a:endParaRPr lang="en-US" dirty="0"/>
                    </a:p>
                  </a:txBody>
                  <a:tcPr/>
                </a:tc>
              </a:tr>
              <a:tr h="370840">
                <a:tc>
                  <a:txBody>
                    <a:bodyPr/>
                    <a:lstStyle/>
                    <a:p>
                      <a:r>
                        <a:rPr lang="en-US" dirty="0" smtClean="0"/>
                        <a:t>Germany</a:t>
                      </a:r>
                      <a:endParaRPr lang="en-US" dirty="0"/>
                    </a:p>
                  </a:txBody>
                  <a:tcPr/>
                </a:tc>
                <a:tc>
                  <a:txBody>
                    <a:bodyPr/>
                    <a:lstStyle/>
                    <a:p>
                      <a:pPr algn="ctr"/>
                      <a:r>
                        <a:rPr lang="en-US" dirty="0" smtClean="0"/>
                        <a:t>8-12</a:t>
                      </a:r>
                      <a:endParaRPr lang="en-US" dirty="0"/>
                    </a:p>
                  </a:txBody>
                  <a:tcPr/>
                </a:tc>
                <a:tc>
                  <a:txBody>
                    <a:bodyPr/>
                    <a:lstStyle/>
                    <a:p>
                      <a:pPr algn="ctr"/>
                      <a:r>
                        <a:rPr lang="en-US" dirty="0" smtClean="0"/>
                        <a:t>4-6</a:t>
                      </a:r>
                      <a:endParaRPr lang="en-US" dirty="0"/>
                    </a:p>
                  </a:txBody>
                  <a:tcPr/>
                </a:tc>
                <a:tc>
                  <a:txBody>
                    <a:bodyPr/>
                    <a:lstStyle/>
                    <a:p>
                      <a:pPr algn="ctr"/>
                      <a:r>
                        <a:rPr lang="en-US" dirty="0" smtClean="0"/>
                        <a:t>13</a:t>
                      </a:r>
                      <a:endParaRPr lang="en-US" dirty="0"/>
                    </a:p>
                  </a:txBody>
                  <a:tcPr/>
                </a:tc>
                <a:tc>
                  <a:txBody>
                    <a:bodyPr/>
                    <a:lstStyle/>
                    <a:p>
                      <a:pPr algn="ctr"/>
                      <a:r>
                        <a:rPr lang="en-US" dirty="0" smtClean="0"/>
                        <a:t>21</a:t>
                      </a:r>
                      <a:endParaRPr lang="en-US" dirty="0"/>
                    </a:p>
                  </a:txBody>
                  <a:tcPr/>
                </a:tc>
                <a:tc>
                  <a:txBody>
                    <a:bodyPr/>
                    <a:lstStyle/>
                    <a:p>
                      <a:pPr algn="ctr"/>
                      <a:r>
                        <a:rPr lang="en-US" dirty="0" smtClean="0"/>
                        <a:t>26</a:t>
                      </a:r>
                      <a:endParaRPr lang="en-US" dirty="0"/>
                    </a:p>
                  </a:txBody>
                  <a:tcPr/>
                </a:tc>
              </a:tr>
              <a:tr h="370840">
                <a:tc>
                  <a:txBody>
                    <a:bodyPr/>
                    <a:lstStyle/>
                    <a:p>
                      <a:r>
                        <a:rPr lang="en-US" dirty="0" smtClean="0"/>
                        <a:t>Japan</a:t>
                      </a:r>
                      <a:endParaRPr lang="en-US" dirty="0"/>
                    </a:p>
                  </a:txBody>
                  <a:tcPr/>
                </a:tc>
                <a:tc>
                  <a:txBody>
                    <a:bodyPr/>
                    <a:lstStyle/>
                    <a:p>
                      <a:pPr algn="ctr"/>
                      <a:endParaRPr lang="en-US" dirty="0"/>
                    </a:p>
                  </a:txBody>
                  <a:tcPr/>
                </a:tc>
                <a:tc>
                  <a:txBody>
                    <a:bodyPr/>
                    <a:lstStyle/>
                    <a:p>
                      <a:pPr algn="ctr"/>
                      <a:r>
                        <a:rPr lang="en-US" dirty="0" smtClean="0"/>
                        <a:t>8-10</a:t>
                      </a:r>
                      <a:endParaRPr lang="en-US" dirty="0"/>
                    </a:p>
                  </a:txBody>
                  <a:tcPr/>
                </a:tc>
                <a:tc>
                  <a:txBody>
                    <a:bodyPr/>
                    <a:lstStyle/>
                    <a:p>
                      <a:pPr algn="ctr"/>
                      <a:r>
                        <a:rPr lang="en-US" dirty="0" smtClean="0"/>
                        <a:t>18</a:t>
                      </a:r>
                      <a:endParaRPr lang="en-US" dirty="0"/>
                    </a:p>
                  </a:txBody>
                  <a:tcPr/>
                </a:tc>
                <a:tc>
                  <a:txBody>
                    <a:bodyPr/>
                    <a:lstStyle/>
                    <a:p>
                      <a:pPr algn="ctr"/>
                      <a:r>
                        <a:rPr lang="en-US" dirty="0" smtClean="0"/>
                        <a:t>46</a:t>
                      </a:r>
                      <a:endParaRPr lang="en-US" dirty="0"/>
                    </a:p>
                  </a:txBody>
                  <a:tcPr/>
                </a:tc>
                <a:tc>
                  <a:txBody>
                    <a:bodyPr/>
                    <a:lstStyle/>
                    <a:p>
                      <a:pPr algn="ctr"/>
                      <a:r>
                        <a:rPr lang="en-US" dirty="0" smtClean="0"/>
                        <a:t>25</a:t>
                      </a:r>
                      <a:endParaRPr lang="en-US" dirty="0"/>
                    </a:p>
                  </a:txBody>
                  <a:tcPr/>
                </a:tc>
              </a:tr>
              <a:tr h="370840">
                <a:tc>
                  <a:txBody>
                    <a:bodyPr/>
                    <a:lstStyle/>
                    <a:p>
                      <a:r>
                        <a:rPr lang="en-US" dirty="0" smtClean="0"/>
                        <a:t>Netherlands</a:t>
                      </a:r>
                      <a:endParaRPr lang="en-US" dirty="0"/>
                    </a:p>
                  </a:txBody>
                  <a:tcPr/>
                </a:tc>
                <a:tc>
                  <a:txBody>
                    <a:bodyPr/>
                    <a:lstStyle/>
                    <a:p>
                      <a:pPr algn="ctr"/>
                      <a:r>
                        <a:rPr lang="en-US" dirty="0" smtClean="0"/>
                        <a:t>6-8</a:t>
                      </a:r>
                      <a:endParaRPr lang="en-US" dirty="0"/>
                    </a:p>
                  </a:txBody>
                  <a:tcPr/>
                </a:tc>
                <a:tc>
                  <a:txBody>
                    <a:bodyPr/>
                    <a:lstStyle/>
                    <a:p>
                      <a:pPr algn="ctr"/>
                      <a:r>
                        <a:rPr lang="en-US" dirty="0" smtClean="0"/>
                        <a:t>3-5</a:t>
                      </a:r>
                      <a:endParaRPr lang="en-US" dirty="0"/>
                    </a:p>
                  </a:txBody>
                  <a:tcPr/>
                </a:tc>
                <a:tc>
                  <a:txBody>
                    <a:bodyPr/>
                    <a:lstStyle/>
                    <a:p>
                      <a:pPr algn="ctr"/>
                      <a:r>
                        <a:rPr lang="en-US" dirty="0" smtClean="0"/>
                        <a:t>4</a:t>
                      </a:r>
                      <a:endParaRPr lang="en-US" dirty="0"/>
                    </a:p>
                  </a:txBody>
                  <a:tcPr/>
                </a:tc>
                <a:tc>
                  <a:txBody>
                    <a:bodyPr/>
                    <a:lstStyle/>
                    <a:p>
                      <a:pPr algn="ctr"/>
                      <a:endParaRPr lang="en-US" dirty="0"/>
                    </a:p>
                  </a:txBody>
                  <a:tcPr/>
                </a:tc>
                <a:tc>
                  <a:txBody>
                    <a:bodyPr/>
                    <a:lstStyle/>
                    <a:p>
                      <a:pPr algn="ctr"/>
                      <a:r>
                        <a:rPr lang="en-US" dirty="0" smtClean="0"/>
                        <a:t>11</a:t>
                      </a:r>
                      <a:endParaRPr lang="en-US" dirty="0"/>
                    </a:p>
                  </a:txBody>
                  <a:tcPr/>
                </a:tc>
              </a:tr>
              <a:tr h="370840">
                <a:tc>
                  <a:txBody>
                    <a:bodyPr/>
                    <a:lstStyle/>
                    <a:p>
                      <a:r>
                        <a:rPr lang="en-US" dirty="0" smtClean="0"/>
                        <a:t>Spain</a:t>
                      </a:r>
                      <a:endParaRPr lang="en-US" dirty="0"/>
                    </a:p>
                  </a:txBody>
                  <a:tcPr/>
                </a:tc>
                <a:tc>
                  <a:txBody>
                    <a:bodyPr/>
                    <a:lstStyle/>
                    <a:p>
                      <a:pPr algn="ctr"/>
                      <a:r>
                        <a:rPr lang="en-US" dirty="0" smtClean="0"/>
                        <a:t>*</a:t>
                      </a:r>
                      <a:endParaRPr lang="en-US" dirty="0"/>
                    </a:p>
                  </a:txBody>
                  <a:tcPr/>
                </a:tc>
                <a:tc>
                  <a:txBody>
                    <a:bodyPr/>
                    <a:lstStyle/>
                    <a:p>
                      <a:pPr algn="ctr"/>
                      <a:r>
                        <a:rPr lang="en-US" dirty="0" smtClean="0"/>
                        <a:t>15-20</a:t>
                      </a:r>
                      <a:endParaRPr lang="en-US" dirty="0"/>
                    </a:p>
                  </a:txBody>
                  <a:tcPr/>
                </a:tc>
                <a:tc>
                  <a:txBody>
                    <a:bodyPr/>
                    <a:lstStyle/>
                    <a:p>
                      <a:pPr algn="ctr"/>
                      <a:r>
                        <a:rPr lang="en-US" dirty="0" smtClean="0"/>
                        <a:t>41</a:t>
                      </a:r>
                      <a:endParaRPr lang="en-US" dirty="0"/>
                    </a:p>
                  </a:txBody>
                  <a:tcPr/>
                </a:tc>
                <a:tc>
                  <a:txBody>
                    <a:bodyPr/>
                    <a:lstStyle/>
                    <a:p>
                      <a:pPr algn="ctr"/>
                      <a:r>
                        <a:rPr lang="en-US" dirty="0" smtClean="0"/>
                        <a:t>63</a:t>
                      </a:r>
                      <a:endParaRPr lang="en-US" dirty="0"/>
                    </a:p>
                  </a:txBody>
                  <a:tcPr/>
                </a:tc>
                <a:tc>
                  <a:txBody>
                    <a:bodyPr/>
                    <a:lstStyle/>
                    <a:p>
                      <a:pPr algn="ctr"/>
                      <a:endParaRPr lang="en-US" dirty="0"/>
                    </a:p>
                  </a:txBody>
                  <a:tcPr/>
                </a:tc>
              </a:tr>
              <a:tr h="370840">
                <a:tc>
                  <a:txBody>
                    <a:bodyPr/>
                    <a:lstStyle/>
                    <a:p>
                      <a:r>
                        <a:rPr lang="en-US" dirty="0" smtClean="0"/>
                        <a:t>Sweden</a:t>
                      </a:r>
                      <a:endParaRPr lang="en-US" dirty="0"/>
                    </a:p>
                  </a:txBody>
                  <a:tcPr/>
                </a:tc>
                <a:tc>
                  <a:txBody>
                    <a:bodyPr/>
                    <a:lstStyle/>
                    <a:p>
                      <a:pPr algn="ctr"/>
                      <a:r>
                        <a:rPr lang="en-US" dirty="0" smtClean="0"/>
                        <a:t>*</a:t>
                      </a:r>
                      <a:endParaRPr lang="en-US" dirty="0"/>
                    </a:p>
                  </a:txBody>
                  <a:tcPr/>
                </a:tc>
                <a:tc>
                  <a:txBody>
                    <a:bodyPr/>
                    <a:lstStyle/>
                    <a:p>
                      <a:pPr algn="ctr"/>
                      <a:r>
                        <a:rPr lang="en-US" dirty="0" smtClean="0"/>
                        <a:t>3-5</a:t>
                      </a:r>
                      <a:endParaRPr lang="en-US" dirty="0"/>
                    </a:p>
                  </a:txBody>
                  <a:tcPr/>
                </a:tc>
                <a:tc>
                  <a:txBody>
                    <a:bodyPr/>
                    <a:lstStyle/>
                    <a:p>
                      <a:pPr algn="ctr"/>
                      <a:r>
                        <a:rPr lang="en-US" dirty="0" smtClean="0"/>
                        <a:t>20</a:t>
                      </a:r>
                      <a:endParaRPr lang="en-US" dirty="0"/>
                    </a:p>
                  </a:txBody>
                  <a:tcPr/>
                </a:tc>
                <a:tc>
                  <a:txBody>
                    <a:bodyPr/>
                    <a:lstStyle/>
                    <a:p>
                      <a:pPr algn="ctr"/>
                      <a:r>
                        <a:rPr lang="en-US" dirty="0" smtClean="0"/>
                        <a:t>21</a:t>
                      </a:r>
                      <a:endParaRPr lang="en-US" dirty="0"/>
                    </a:p>
                  </a:txBody>
                  <a:tcPr/>
                </a:tc>
                <a:tc>
                  <a:txBody>
                    <a:bodyPr/>
                    <a:lstStyle/>
                    <a:p>
                      <a:pPr algn="ctr"/>
                      <a:r>
                        <a:rPr lang="en-US" dirty="0" smtClean="0"/>
                        <a:t>9</a:t>
                      </a:r>
                      <a:endParaRPr lang="en-US" dirty="0"/>
                    </a:p>
                  </a:txBody>
                  <a:tcPr/>
                </a:tc>
              </a:tr>
              <a:tr h="370840">
                <a:tc>
                  <a:txBody>
                    <a:bodyPr/>
                    <a:lstStyle/>
                    <a:p>
                      <a:r>
                        <a:rPr lang="en-US" dirty="0" smtClean="0"/>
                        <a:t>Switzerland</a:t>
                      </a:r>
                      <a:endParaRPr lang="en-US" dirty="0"/>
                    </a:p>
                  </a:txBody>
                  <a:tcPr/>
                </a:tc>
                <a:tc>
                  <a:txBody>
                    <a:bodyPr/>
                    <a:lstStyle/>
                    <a:p>
                      <a:pPr algn="ctr"/>
                      <a:r>
                        <a:rPr lang="en-US" dirty="0" smtClean="0"/>
                        <a:t>8-12</a:t>
                      </a:r>
                      <a:endParaRPr lang="en-US" dirty="0"/>
                    </a:p>
                  </a:txBody>
                  <a:tcPr/>
                </a:tc>
                <a:tc>
                  <a:txBody>
                    <a:bodyPr/>
                    <a:lstStyle/>
                    <a:p>
                      <a:pPr algn="ctr"/>
                      <a:r>
                        <a:rPr lang="en-US" dirty="0" smtClean="0"/>
                        <a:t>4-6</a:t>
                      </a:r>
                      <a:endParaRPr lang="en-US" dirty="0"/>
                    </a:p>
                  </a:txBody>
                  <a:tcPr/>
                </a:tc>
                <a:tc>
                  <a:txBody>
                    <a:bodyPr/>
                    <a:lstStyle/>
                    <a:p>
                      <a:pPr algn="ctr"/>
                      <a:r>
                        <a:rPr lang="en-US" dirty="0" smtClean="0"/>
                        <a:t>9</a:t>
                      </a:r>
                      <a:endParaRPr lang="en-US" dirty="0"/>
                    </a:p>
                  </a:txBody>
                  <a:tcPr/>
                </a:tc>
                <a:tc>
                  <a:txBody>
                    <a:bodyPr/>
                    <a:lstStyle/>
                    <a:p>
                      <a:pPr algn="ctr"/>
                      <a:r>
                        <a:rPr lang="en-US" dirty="0" smtClean="0"/>
                        <a:t>19</a:t>
                      </a:r>
                      <a:endParaRPr lang="en-US" dirty="0"/>
                    </a:p>
                  </a:txBody>
                  <a:tcPr/>
                </a:tc>
                <a:tc>
                  <a:txBody>
                    <a:bodyPr/>
                    <a:lstStyle/>
                    <a:p>
                      <a:pPr algn="ctr"/>
                      <a:endParaRPr lang="en-US" dirty="0"/>
                    </a:p>
                  </a:txBody>
                  <a:tcPr/>
                </a:tc>
              </a:tr>
              <a:tr h="370840">
                <a:tc>
                  <a:txBody>
                    <a:bodyPr/>
                    <a:lstStyle/>
                    <a:p>
                      <a:r>
                        <a:rPr lang="en-US" dirty="0" smtClean="0"/>
                        <a:t>UK</a:t>
                      </a:r>
                      <a:endParaRPr lang="en-US" dirty="0"/>
                    </a:p>
                  </a:txBody>
                  <a:tcPr/>
                </a:tc>
                <a:tc>
                  <a:txBody>
                    <a:bodyPr/>
                    <a:lstStyle/>
                    <a:p>
                      <a:pPr algn="ctr"/>
                      <a:r>
                        <a:rPr lang="en-US" dirty="0" smtClean="0"/>
                        <a:t>45-55</a:t>
                      </a:r>
                      <a:endParaRPr lang="en-US" dirty="0"/>
                    </a:p>
                  </a:txBody>
                  <a:tcPr/>
                </a:tc>
                <a:tc>
                  <a:txBody>
                    <a:bodyPr/>
                    <a:lstStyle/>
                    <a:p>
                      <a:pPr algn="ctr"/>
                      <a:r>
                        <a:rPr lang="en-US" dirty="0" smtClean="0"/>
                        <a:t>0</a:t>
                      </a:r>
                      <a:endParaRPr lang="en-US" dirty="0"/>
                    </a:p>
                  </a:txBody>
                  <a:tcPr/>
                </a:tc>
                <a:tc>
                  <a:txBody>
                    <a:bodyPr/>
                    <a:lstStyle/>
                    <a:p>
                      <a:pPr algn="ctr"/>
                      <a:r>
                        <a:rPr lang="en-US" dirty="0" smtClean="0"/>
                        <a:t>0</a:t>
                      </a:r>
                      <a:endParaRPr lang="en-US" dirty="0"/>
                    </a:p>
                  </a:txBody>
                  <a:tcPr/>
                </a:tc>
                <a:tc>
                  <a:txBody>
                    <a:bodyPr/>
                    <a:lstStyle/>
                    <a:p>
                      <a:pPr algn="ctr"/>
                      <a:endParaRPr lang="en-US" dirty="0"/>
                    </a:p>
                  </a:txBody>
                  <a:tcPr/>
                </a:tc>
                <a:tc>
                  <a:txBody>
                    <a:bodyPr/>
                    <a:lstStyle/>
                    <a:p>
                      <a:pPr algn="ctr"/>
                      <a:r>
                        <a:rPr lang="en-US" dirty="0" smtClean="0"/>
                        <a:t>23</a:t>
                      </a:r>
                      <a:endParaRPr lang="en-US" dirty="0"/>
                    </a:p>
                  </a:txBody>
                  <a:tcPr/>
                </a:tc>
              </a:tr>
              <a:tr h="370840">
                <a:tc>
                  <a:txBody>
                    <a:bodyPr/>
                    <a:lstStyle/>
                    <a:p>
                      <a:r>
                        <a:rPr lang="en-US" dirty="0" smtClean="0"/>
                        <a:t>US</a:t>
                      </a:r>
                      <a:endParaRPr lang="en-US" dirty="0"/>
                    </a:p>
                  </a:txBody>
                  <a:tcPr/>
                </a:tc>
                <a:tc>
                  <a:txBody>
                    <a:bodyPr/>
                    <a:lstStyle/>
                    <a:p>
                      <a:pPr algn="ctr"/>
                      <a:r>
                        <a:rPr lang="en-US" dirty="0" smtClean="0"/>
                        <a:t>35-45</a:t>
                      </a:r>
                      <a:endParaRPr lang="en-US" dirty="0"/>
                    </a:p>
                  </a:txBody>
                  <a:tcPr/>
                </a:tc>
                <a:tc>
                  <a:txBody>
                    <a:bodyPr/>
                    <a:lstStyle/>
                    <a:p>
                      <a:pPr algn="ctr"/>
                      <a:r>
                        <a:rPr lang="en-US" dirty="0" smtClean="0"/>
                        <a:t>40-50</a:t>
                      </a:r>
                      <a:endParaRPr lang="en-US" dirty="0"/>
                    </a:p>
                  </a:txBody>
                  <a:tcPr/>
                </a:tc>
                <a:tc>
                  <a:txBody>
                    <a:bodyPr/>
                    <a:lstStyle/>
                    <a:p>
                      <a:pPr algn="ctr"/>
                      <a:r>
                        <a:rPr lang="en-US" dirty="0" smtClean="0"/>
                        <a:t>44</a:t>
                      </a:r>
                      <a:endParaRPr lang="en-US" dirty="0"/>
                    </a:p>
                  </a:txBody>
                  <a:tcPr/>
                </a:tc>
                <a:tc>
                  <a:txBody>
                    <a:bodyPr/>
                    <a:lstStyle/>
                    <a:p>
                      <a:pPr algn="ctr"/>
                      <a:r>
                        <a:rPr lang="en-US" dirty="0" smtClean="0"/>
                        <a:t>48</a:t>
                      </a:r>
                      <a:endParaRPr lang="en-US" dirty="0"/>
                    </a:p>
                  </a:txBody>
                  <a:tcPr/>
                </a:tc>
                <a:tc>
                  <a:txBody>
                    <a:bodyPr/>
                    <a:lstStyle/>
                    <a:p>
                      <a:pPr algn="ctr"/>
                      <a:r>
                        <a:rPr lang="en-US" dirty="0" smtClean="0"/>
                        <a:t>14</a:t>
                      </a:r>
                      <a:endParaRPr lang="en-US" dirty="0"/>
                    </a:p>
                  </a:txBody>
                  <a:tcPr/>
                </a:tc>
              </a:tr>
              <a:tr h="370840">
                <a:tc gridSpan="2">
                  <a:txBody>
                    <a:bodyPr/>
                    <a:lstStyle/>
                    <a:p>
                      <a:pPr algn="l"/>
                      <a:endParaRPr lang="en-US" sz="1400" dirty="0"/>
                    </a:p>
                  </a:txBody>
                  <a:tcPr/>
                </a:tc>
                <a:tc hMerge="1">
                  <a:txBody>
                    <a:bodyPr/>
                    <a:lstStyle/>
                    <a:p>
                      <a:pPr algn="ctr"/>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370840">
                <a:tc gridSpan="6">
                  <a:txBody>
                    <a:bodyPr/>
                    <a:lstStyle/>
                    <a:p>
                      <a:r>
                        <a:rPr lang="en-US" sz="1400" dirty="0" smtClean="0"/>
                        <a:t>Source:</a:t>
                      </a:r>
                      <a:r>
                        <a:rPr lang="en-US" sz="1400" baseline="0" dirty="0" smtClean="0"/>
                        <a:t> Chang (2003, p. 17)     </a:t>
                      </a:r>
                      <a:r>
                        <a:rPr lang="en-US" sz="1400" dirty="0" smtClean="0"/>
                        <a:t>* Major trade restrictions not reflected in tariff rate</a:t>
                      </a:r>
                      <a:endParaRPr lang="en-US" sz="1400"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bl>
          </a:graphicData>
        </a:graphic>
      </p:graphicFrame>
    </p:spTree>
    <p:extLst>
      <p:ext uri="{BB962C8B-B14F-4D97-AF65-F5344CB8AC3E}">
        <p14:creationId xmlns:p14="http://schemas.microsoft.com/office/powerpoint/2010/main" val="1910647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 – Latin America</a:t>
            </a:r>
            <a:endParaRPr lang="en-US" dirty="0"/>
          </a:p>
        </p:txBody>
      </p:sp>
      <p:sp>
        <p:nvSpPr>
          <p:cNvPr id="3" name="Content Placeholder 2"/>
          <p:cNvSpPr>
            <a:spLocks noGrp="1"/>
          </p:cNvSpPr>
          <p:nvPr>
            <p:ph idx="1"/>
          </p:nvPr>
        </p:nvSpPr>
        <p:spPr/>
        <p:txBody>
          <a:bodyPr/>
          <a:lstStyle/>
          <a:p>
            <a:r>
              <a:rPr lang="en-US" dirty="0" smtClean="0"/>
              <a:t>In 1930s and 1940s, major LA  countries were “forced” into ISI because cut off from Europe and US due war, etc.</a:t>
            </a:r>
          </a:p>
          <a:p>
            <a:pPr lvl="1"/>
            <a:r>
              <a:rPr lang="en-US" dirty="0" smtClean="0"/>
              <a:t>Could not import; had to produce domestically</a:t>
            </a:r>
          </a:p>
          <a:p>
            <a:r>
              <a:rPr lang="en-US" dirty="0" smtClean="0"/>
              <a:t>Economies grew fairly well during this period</a:t>
            </a:r>
          </a:p>
          <a:p>
            <a:endParaRPr lang="en-US" dirty="0"/>
          </a:p>
        </p:txBody>
      </p:sp>
    </p:spTree>
    <p:extLst>
      <p:ext uri="{BB962C8B-B14F-4D97-AF65-F5344CB8AC3E}">
        <p14:creationId xmlns:p14="http://schemas.microsoft.com/office/powerpoint/2010/main" val="1499321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 – Export pessimism</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Post WWII</a:t>
            </a:r>
          </a:p>
          <a:p>
            <a:r>
              <a:rPr lang="en-US" dirty="0" smtClean="0"/>
              <a:t>Export pessimism</a:t>
            </a:r>
          </a:p>
          <a:p>
            <a:pPr lvl="1"/>
            <a:r>
              <a:rPr lang="en-US" dirty="0" smtClean="0"/>
              <a:t>Developing countries could not compete in manufacturing with developed countries</a:t>
            </a:r>
          </a:p>
          <a:p>
            <a:r>
              <a:rPr lang="en-US" dirty="0" smtClean="0"/>
              <a:t>Declining terms of trade in primary products</a:t>
            </a:r>
          </a:p>
          <a:p>
            <a:pPr lvl="1"/>
            <a:r>
              <a:rPr lang="en-US" dirty="0" smtClean="0"/>
              <a:t>Prices of commodities not keep pace with the price of manufactured goods</a:t>
            </a:r>
          </a:p>
          <a:p>
            <a:pPr lvl="1"/>
            <a:r>
              <a:rPr lang="en-US" dirty="0" smtClean="0"/>
              <a:t>Developing countries forced to buy less (imports) from proceeds of their exports</a:t>
            </a:r>
          </a:p>
          <a:p>
            <a:pPr lvl="1"/>
            <a:r>
              <a:rPr lang="en-US" dirty="0" err="1" smtClean="0"/>
              <a:t>Prebisch</a:t>
            </a:r>
            <a:r>
              <a:rPr lang="en-US" dirty="0" smtClean="0"/>
              <a:t>-Singer hypothesis</a:t>
            </a:r>
          </a:p>
          <a:p>
            <a:pPr lvl="1"/>
            <a:r>
              <a:rPr lang="en-US" dirty="0" smtClean="0"/>
              <a:t>Development of synthetic substitutes</a:t>
            </a:r>
          </a:p>
          <a:p>
            <a:pPr lvl="2"/>
            <a:r>
              <a:rPr lang="en-US" dirty="0" smtClean="0"/>
              <a:t>Rich countries less in need for raw materials from developing countries</a:t>
            </a:r>
          </a:p>
          <a:p>
            <a:r>
              <a:rPr lang="en-US" dirty="0"/>
              <a:t>D</a:t>
            </a:r>
            <a:r>
              <a:rPr lang="en-US" dirty="0" smtClean="0"/>
              <a:t>ependency theory</a:t>
            </a:r>
          </a:p>
          <a:p>
            <a:pPr lvl="1"/>
            <a:r>
              <a:rPr lang="en-US" dirty="0"/>
              <a:t>G</a:t>
            </a:r>
            <a:r>
              <a:rPr lang="en-US" dirty="0" smtClean="0"/>
              <a:t>lobal economy structured against the interests of developing countries</a:t>
            </a:r>
          </a:p>
          <a:p>
            <a:pPr lvl="1"/>
            <a:r>
              <a:rPr lang="en-US" dirty="0" smtClean="0"/>
              <a:t>Best to delink/isolate, develop own industries  </a:t>
            </a:r>
            <a:endParaRPr lang="en-US" dirty="0"/>
          </a:p>
        </p:txBody>
      </p:sp>
    </p:spTree>
    <p:extLst>
      <p:ext uri="{BB962C8B-B14F-4D97-AF65-F5344CB8AC3E}">
        <p14:creationId xmlns:p14="http://schemas.microsoft.com/office/powerpoint/2010/main" val="1357322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Initial success and then</a:t>
            </a:r>
            <a:r>
              <a:rPr lang="is-IS" dirty="0" smtClean="0"/>
              <a:t>…</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ISI used extensively in LA and elsewhere in the 1950s and 1960s</a:t>
            </a:r>
          </a:p>
          <a:p>
            <a:pPr lvl="1"/>
            <a:r>
              <a:rPr lang="en-US" dirty="0"/>
              <a:t>S</a:t>
            </a:r>
            <a:r>
              <a:rPr lang="en-US" dirty="0" smtClean="0"/>
              <a:t>olid economic performance during those decades</a:t>
            </a:r>
          </a:p>
          <a:p>
            <a:r>
              <a:rPr lang="en-US" dirty="0" smtClean="0"/>
              <a:t>However, some production set up by MNC</a:t>
            </a:r>
          </a:p>
          <a:p>
            <a:pPr lvl="1"/>
            <a:r>
              <a:rPr lang="en-US" dirty="0" smtClean="0"/>
              <a:t> Behind the tariff walls</a:t>
            </a:r>
          </a:p>
          <a:p>
            <a:pPr lvl="1"/>
            <a:r>
              <a:rPr lang="en-US" dirty="0" smtClean="0"/>
              <a:t>MNCs not interested in exporting</a:t>
            </a:r>
          </a:p>
          <a:p>
            <a:pPr lvl="1"/>
            <a:r>
              <a:rPr lang="en-US" dirty="0" smtClean="0"/>
              <a:t>Just capturing domestic market</a:t>
            </a:r>
          </a:p>
          <a:p>
            <a:r>
              <a:rPr lang="en-US" dirty="0" smtClean="0"/>
              <a:t>Hard to move from first to second stage:</a:t>
            </a:r>
          </a:p>
          <a:p>
            <a:pPr lvl="1"/>
            <a:r>
              <a:rPr lang="en-US" dirty="0" smtClean="0"/>
              <a:t>First stage ISI: technologically unsophisticated consumer products: soap, processed food, clothing, simple metal/plastic/wood products, assembly</a:t>
            </a:r>
          </a:p>
          <a:p>
            <a:pPr lvl="1"/>
            <a:r>
              <a:rPr lang="en-US" dirty="0" smtClean="0"/>
              <a:t>Second stage ISI: more complex, higher value goods </a:t>
            </a:r>
            <a:endParaRPr lang="en-US" dirty="0"/>
          </a:p>
        </p:txBody>
      </p:sp>
    </p:spTree>
    <p:extLst>
      <p:ext uri="{BB962C8B-B14F-4D97-AF65-F5344CB8AC3E}">
        <p14:creationId xmlns:p14="http://schemas.microsoft.com/office/powerpoint/2010/main" val="694767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3046"/>
            <a:ext cx="8229600" cy="809727"/>
          </a:xfrm>
        </p:spPr>
        <p:txBody>
          <a:bodyPr>
            <a:normAutofit/>
          </a:bodyPr>
          <a:lstStyle/>
          <a:p>
            <a:r>
              <a:rPr lang="en-US" sz="2800" dirty="0" smtClean="0"/>
              <a:t>Effective rate of protection,  manufactured goods</a:t>
            </a:r>
            <a:endParaRPr lang="en-US"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32024531"/>
              </p:ext>
            </p:extLst>
          </p:nvPr>
        </p:nvGraphicFramePr>
        <p:xfrm>
          <a:off x="457200" y="901011"/>
          <a:ext cx="8229600" cy="5934198"/>
        </p:xfrm>
        <a:graphic>
          <a:graphicData uri="http://schemas.openxmlformats.org/drawingml/2006/table">
            <a:tbl>
              <a:tblPr firstRow="1" bandRow="1">
                <a:tableStyleId>{5C22544A-7EE6-4342-B048-85BDC9FD1C3A}</a:tableStyleId>
              </a:tblPr>
              <a:tblGrid>
                <a:gridCol w="2743200"/>
                <a:gridCol w="2743200"/>
                <a:gridCol w="2743200"/>
              </a:tblGrid>
              <a:tr h="250143">
                <a:tc>
                  <a:txBody>
                    <a:bodyPr/>
                    <a:lstStyle/>
                    <a:p>
                      <a:pPr algn="l"/>
                      <a:r>
                        <a:rPr lang="en-US" dirty="0" smtClean="0"/>
                        <a:t>Country</a:t>
                      </a:r>
                      <a:endParaRPr lang="en-US" dirty="0"/>
                    </a:p>
                  </a:txBody>
                  <a:tcPr/>
                </a:tc>
                <a:tc>
                  <a:txBody>
                    <a:bodyPr/>
                    <a:lstStyle/>
                    <a:p>
                      <a:pPr algn="ctr"/>
                      <a:r>
                        <a:rPr lang="en-US" dirty="0" smtClean="0"/>
                        <a:t>Year</a:t>
                      </a:r>
                      <a:endParaRPr lang="en-US" dirty="0"/>
                    </a:p>
                  </a:txBody>
                  <a:tcPr/>
                </a:tc>
                <a:tc>
                  <a:txBody>
                    <a:bodyPr/>
                    <a:lstStyle/>
                    <a:p>
                      <a:pPr algn="ctr"/>
                      <a:r>
                        <a:rPr lang="en-US" dirty="0" smtClean="0"/>
                        <a:t>Rate (5)</a:t>
                      </a:r>
                      <a:endParaRPr lang="en-US" dirty="0"/>
                    </a:p>
                  </a:txBody>
                  <a:tcPr/>
                </a:tc>
              </a:tr>
              <a:tr h="464658">
                <a:tc>
                  <a:txBody>
                    <a:bodyPr/>
                    <a:lstStyle/>
                    <a:p>
                      <a:pPr algn="l"/>
                      <a:r>
                        <a:rPr lang="en-US" sz="2000" dirty="0" smtClean="0"/>
                        <a:t>Mexico</a:t>
                      </a:r>
                      <a:endParaRPr lang="en-US" sz="2000" dirty="0"/>
                    </a:p>
                  </a:txBody>
                  <a:tcPr/>
                </a:tc>
                <a:tc>
                  <a:txBody>
                    <a:bodyPr/>
                    <a:lstStyle/>
                    <a:p>
                      <a:pPr algn="ctr"/>
                      <a:r>
                        <a:rPr lang="en-US" sz="2000" dirty="0" smtClean="0"/>
                        <a:t>1960</a:t>
                      </a:r>
                      <a:endParaRPr lang="en-US" sz="2000" dirty="0"/>
                    </a:p>
                  </a:txBody>
                  <a:tcPr/>
                </a:tc>
                <a:tc>
                  <a:txBody>
                    <a:bodyPr/>
                    <a:lstStyle/>
                    <a:p>
                      <a:pPr algn="ctr"/>
                      <a:r>
                        <a:rPr lang="en-US" sz="2000" dirty="0" smtClean="0"/>
                        <a:t>26</a:t>
                      </a:r>
                      <a:endParaRPr lang="en-US" sz="2000" dirty="0"/>
                    </a:p>
                  </a:txBody>
                  <a:tcPr/>
                </a:tc>
              </a:tr>
              <a:tr h="464658">
                <a:tc>
                  <a:txBody>
                    <a:bodyPr/>
                    <a:lstStyle/>
                    <a:p>
                      <a:pPr algn="l"/>
                      <a:r>
                        <a:rPr lang="en-US" sz="2000" dirty="0" smtClean="0"/>
                        <a:t>Philippines</a:t>
                      </a:r>
                      <a:endParaRPr lang="en-US" sz="2000" dirty="0"/>
                    </a:p>
                  </a:txBody>
                  <a:tcPr/>
                </a:tc>
                <a:tc>
                  <a:txBody>
                    <a:bodyPr/>
                    <a:lstStyle/>
                    <a:p>
                      <a:pPr algn="ctr"/>
                      <a:r>
                        <a:rPr lang="en-US" sz="2000" dirty="0" smtClean="0"/>
                        <a:t>1965</a:t>
                      </a:r>
                      <a:endParaRPr lang="en-US" sz="2000" dirty="0"/>
                    </a:p>
                  </a:txBody>
                  <a:tcPr/>
                </a:tc>
                <a:tc>
                  <a:txBody>
                    <a:bodyPr/>
                    <a:lstStyle/>
                    <a:p>
                      <a:pPr algn="ctr"/>
                      <a:r>
                        <a:rPr lang="en-US" sz="2000" dirty="0" smtClean="0"/>
                        <a:t>61</a:t>
                      </a:r>
                      <a:endParaRPr lang="en-US" sz="2000" dirty="0"/>
                    </a:p>
                  </a:txBody>
                  <a:tcPr/>
                </a:tc>
              </a:tr>
              <a:tr h="464658">
                <a:tc>
                  <a:txBody>
                    <a:bodyPr/>
                    <a:lstStyle/>
                    <a:p>
                      <a:pPr algn="l"/>
                      <a:r>
                        <a:rPr lang="en-US" sz="2000" dirty="0" smtClean="0"/>
                        <a:t>Chile</a:t>
                      </a:r>
                      <a:endParaRPr lang="en-US" sz="2000" dirty="0"/>
                    </a:p>
                  </a:txBody>
                  <a:tcPr/>
                </a:tc>
                <a:tc>
                  <a:txBody>
                    <a:bodyPr/>
                    <a:lstStyle/>
                    <a:p>
                      <a:pPr algn="ctr"/>
                      <a:r>
                        <a:rPr lang="en-US" sz="2000" dirty="0" smtClean="0"/>
                        <a:t>1961</a:t>
                      </a:r>
                      <a:endParaRPr lang="en-US" sz="2000" dirty="0"/>
                    </a:p>
                  </a:txBody>
                  <a:tcPr/>
                </a:tc>
                <a:tc>
                  <a:txBody>
                    <a:bodyPr/>
                    <a:lstStyle/>
                    <a:p>
                      <a:pPr algn="ctr"/>
                      <a:r>
                        <a:rPr lang="en-US" sz="2000" dirty="0" smtClean="0"/>
                        <a:t>182</a:t>
                      </a:r>
                      <a:endParaRPr lang="en-US" sz="2000" dirty="0"/>
                    </a:p>
                  </a:txBody>
                  <a:tcPr/>
                </a:tc>
              </a:tr>
              <a:tr h="464658">
                <a:tc>
                  <a:txBody>
                    <a:bodyPr/>
                    <a:lstStyle/>
                    <a:p>
                      <a:pPr algn="l"/>
                      <a:r>
                        <a:rPr lang="en-US" sz="2000" dirty="0" smtClean="0"/>
                        <a:t>Pakistan</a:t>
                      </a:r>
                      <a:endParaRPr lang="en-US" sz="2000" dirty="0"/>
                    </a:p>
                  </a:txBody>
                  <a:tcPr/>
                </a:tc>
                <a:tc>
                  <a:txBody>
                    <a:bodyPr/>
                    <a:lstStyle/>
                    <a:p>
                      <a:pPr algn="ctr"/>
                      <a:r>
                        <a:rPr lang="en-US" sz="2000" dirty="0" smtClean="0"/>
                        <a:t>1963</a:t>
                      </a:r>
                      <a:endParaRPr lang="en-US" sz="2000" dirty="0"/>
                    </a:p>
                  </a:txBody>
                  <a:tcPr/>
                </a:tc>
                <a:tc>
                  <a:txBody>
                    <a:bodyPr/>
                    <a:lstStyle/>
                    <a:p>
                      <a:pPr algn="ctr"/>
                      <a:r>
                        <a:rPr lang="en-US" sz="2000" dirty="0" smtClean="0"/>
                        <a:t>271</a:t>
                      </a:r>
                      <a:endParaRPr lang="en-US" sz="2000" dirty="0"/>
                    </a:p>
                  </a:txBody>
                  <a:tcPr/>
                </a:tc>
              </a:tr>
              <a:tr h="464658">
                <a:tc>
                  <a:txBody>
                    <a:bodyPr/>
                    <a:lstStyle/>
                    <a:p>
                      <a:pPr algn="l"/>
                      <a:endParaRPr lang="en-US" sz="2000" dirty="0"/>
                    </a:p>
                  </a:txBody>
                  <a:tcPr/>
                </a:tc>
                <a:tc>
                  <a:txBody>
                    <a:bodyPr/>
                    <a:lstStyle/>
                    <a:p>
                      <a:pPr algn="ctr"/>
                      <a:endParaRPr lang="en-US" sz="2000" dirty="0"/>
                    </a:p>
                  </a:txBody>
                  <a:tcPr/>
                </a:tc>
                <a:tc>
                  <a:txBody>
                    <a:bodyPr/>
                    <a:lstStyle/>
                    <a:p>
                      <a:pPr algn="ctr"/>
                      <a:endParaRPr lang="en-US" sz="2000" dirty="0"/>
                    </a:p>
                  </a:txBody>
                  <a:tcPr/>
                </a:tc>
              </a:tr>
              <a:tr h="464658">
                <a:tc>
                  <a:txBody>
                    <a:bodyPr/>
                    <a:lstStyle/>
                    <a:p>
                      <a:pPr algn="l"/>
                      <a:r>
                        <a:rPr lang="en-US" sz="2000" dirty="0" smtClean="0"/>
                        <a:t>Brazil</a:t>
                      </a:r>
                      <a:endParaRPr lang="en-US" sz="2000" dirty="0"/>
                    </a:p>
                  </a:txBody>
                  <a:tcPr/>
                </a:tc>
                <a:tc>
                  <a:txBody>
                    <a:bodyPr/>
                    <a:lstStyle/>
                    <a:p>
                      <a:pPr algn="ctr"/>
                      <a:r>
                        <a:rPr lang="en-US" sz="2000" dirty="0" smtClean="0"/>
                        <a:t>1966</a:t>
                      </a:r>
                      <a:endParaRPr lang="en-US" sz="2000" dirty="0"/>
                    </a:p>
                  </a:txBody>
                  <a:tcPr/>
                </a:tc>
                <a:tc>
                  <a:txBody>
                    <a:bodyPr/>
                    <a:lstStyle/>
                    <a:p>
                      <a:pPr algn="ctr"/>
                      <a:r>
                        <a:rPr lang="en-US" sz="2000" dirty="0" smtClean="0"/>
                        <a:t>113</a:t>
                      </a:r>
                      <a:endParaRPr lang="en-US" sz="2000" dirty="0"/>
                    </a:p>
                  </a:txBody>
                  <a:tcPr/>
                </a:tc>
              </a:tr>
              <a:tr h="464658">
                <a:tc>
                  <a:txBody>
                    <a:bodyPr/>
                    <a:lstStyle/>
                    <a:p>
                      <a:pPr algn="l"/>
                      <a:r>
                        <a:rPr lang="en-US" sz="2000" dirty="0" smtClean="0"/>
                        <a:t>Brazil </a:t>
                      </a:r>
                      <a:endParaRPr lang="en-US" sz="2000" dirty="0"/>
                    </a:p>
                  </a:txBody>
                  <a:tcPr/>
                </a:tc>
                <a:tc>
                  <a:txBody>
                    <a:bodyPr/>
                    <a:lstStyle/>
                    <a:p>
                      <a:pPr algn="ctr"/>
                      <a:r>
                        <a:rPr lang="en-US" sz="2000" dirty="0" smtClean="0"/>
                        <a:t>Late 1980s</a:t>
                      </a:r>
                      <a:endParaRPr lang="en-US" sz="2000" dirty="0"/>
                    </a:p>
                  </a:txBody>
                  <a:tcPr/>
                </a:tc>
                <a:tc>
                  <a:txBody>
                    <a:bodyPr/>
                    <a:lstStyle/>
                    <a:p>
                      <a:pPr algn="ctr"/>
                      <a:r>
                        <a:rPr lang="en-US" sz="2000" dirty="0" smtClean="0"/>
                        <a:t>77</a:t>
                      </a:r>
                      <a:endParaRPr lang="en-US" sz="2000" dirty="0"/>
                    </a:p>
                  </a:txBody>
                  <a:tcPr/>
                </a:tc>
              </a:tr>
              <a:tr h="464658">
                <a:tc>
                  <a:txBody>
                    <a:bodyPr/>
                    <a:lstStyle/>
                    <a:p>
                      <a:pPr algn="l"/>
                      <a:r>
                        <a:rPr lang="en-US" sz="2000" dirty="0" smtClean="0"/>
                        <a:t>Brazil</a:t>
                      </a:r>
                      <a:endParaRPr lang="en-US" sz="2000" dirty="0"/>
                    </a:p>
                  </a:txBody>
                  <a:tcPr/>
                </a:tc>
                <a:tc>
                  <a:txBody>
                    <a:bodyPr/>
                    <a:lstStyle/>
                    <a:p>
                      <a:pPr algn="ctr"/>
                      <a:r>
                        <a:rPr lang="en-US" sz="2000" dirty="0" smtClean="0"/>
                        <a:t>Late 1990s</a:t>
                      </a:r>
                      <a:endParaRPr lang="en-US" sz="2000" dirty="0"/>
                    </a:p>
                  </a:txBody>
                  <a:tcPr/>
                </a:tc>
                <a:tc>
                  <a:txBody>
                    <a:bodyPr/>
                    <a:lstStyle/>
                    <a:p>
                      <a:pPr algn="ctr"/>
                      <a:r>
                        <a:rPr lang="en-US" sz="2000" dirty="0" smtClean="0"/>
                        <a:t>19</a:t>
                      </a:r>
                      <a:endParaRPr lang="en-US" sz="2000" dirty="0"/>
                    </a:p>
                  </a:txBody>
                  <a:tcPr/>
                </a:tc>
              </a:tr>
              <a:tr h="464658">
                <a:tc>
                  <a:txBody>
                    <a:bodyPr/>
                    <a:lstStyle/>
                    <a:p>
                      <a:pPr algn="l"/>
                      <a:endParaRPr lang="en-US" sz="2000" dirty="0"/>
                    </a:p>
                  </a:txBody>
                  <a:tcPr/>
                </a:tc>
                <a:tc>
                  <a:txBody>
                    <a:bodyPr/>
                    <a:lstStyle/>
                    <a:p>
                      <a:pPr algn="ctr"/>
                      <a:endParaRPr lang="en-US" sz="2000" dirty="0"/>
                    </a:p>
                  </a:txBody>
                  <a:tcPr/>
                </a:tc>
                <a:tc>
                  <a:txBody>
                    <a:bodyPr/>
                    <a:lstStyle/>
                    <a:p>
                      <a:pPr algn="ctr"/>
                      <a:endParaRPr lang="en-US" sz="2000" dirty="0"/>
                    </a:p>
                  </a:txBody>
                  <a:tcPr/>
                </a:tc>
              </a:tr>
              <a:tr h="464658">
                <a:tc>
                  <a:txBody>
                    <a:bodyPr/>
                    <a:lstStyle/>
                    <a:p>
                      <a:pPr algn="l"/>
                      <a:r>
                        <a:rPr lang="en-US" sz="2000" dirty="0" smtClean="0"/>
                        <a:t>India</a:t>
                      </a:r>
                      <a:endParaRPr lang="en-US" sz="2000" dirty="0"/>
                    </a:p>
                  </a:txBody>
                  <a:tcPr/>
                </a:tc>
                <a:tc>
                  <a:txBody>
                    <a:bodyPr/>
                    <a:lstStyle/>
                    <a:p>
                      <a:pPr algn="ctr"/>
                      <a:r>
                        <a:rPr lang="en-US" sz="2000" dirty="0" smtClean="0"/>
                        <a:t>Late 1980s</a:t>
                      </a:r>
                      <a:endParaRPr lang="en-US" sz="2000" dirty="0"/>
                    </a:p>
                  </a:txBody>
                  <a:tcPr/>
                </a:tc>
                <a:tc>
                  <a:txBody>
                    <a:bodyPr/>
                    <a:lstStyle/>
                    <a:p>
                      <a:pPr algn="ctr"/>
                      <a:r>
                        <a:rPr lang="en-US" sz="2000" dirty="0" smtClean="0"/>
                        <a:t>126</a:t>
                      </a:r>
                      <a:endParaRPr lang="en-US" sz="2000" dirty="0"/>
                    </a:p>
                  </a:txBody>
                  <a:tcPr/>
                </a:tc>
              </a:tr>
              <a:tr h="464658">
                <a:tc>
                  <a:txBody>
                    <a:bodyPr/>
                    <a:lstStyle/>
                    <a:p>
                      <a:pPr algn="l"/>
                      <a:r>
                        <a:rPr lang="en-US" sz="2000" dirty="0" smtClean="0"/>
                        <a:t>India</a:t>
                      </a:r>
                      <a:endParaRPr lang="en-US" sz="2000" dirty="0"/>
                    </a:p>
                  </a:txBody>
                  <a:tcPr/>
                </a:tc>
                <a:tc>
                  <a:txBody>
                    <a:bodyPr/>
                    <a:lstStyle/>
                    <a:p>
                      <a:pPr algn="ctr"/>
                      <a:r>
                        <a:rPr lang="en-US" sz="2000" dirty="0" smtClean="0"/>
                        <a:t>Late 1990s</a:t>
                      </a:r>
                      <a:endParaRPr lang="en-US" sz="2000" dirty="0"/>
                    </a:p>
                  </a:txBody>
                  <a:tcPr/>
                </a:tc>
                <a:tc>
                  <a:txBody>
                    <a:bodyPr/>
                    <a:lstStyle/>
                    <a:p>
                      <a:pPr algn="ctr"/>
                      <a:r>
                        <a:rPr lang="en-US" sz="2000" dirty="0" smtClean="0"/>
                        <a:t>40</a:t>
                      </a:r>
                      <a:endParaRPr lang="en-US" sz="2000" dirty="0"/>
                    </a:p>
                  </a:txBody>
                  <a:tcPr/>
                </a:tc>
              </a:tr>
              <a:tr h="270496">
                <a:tc gridSpan="2">
                  <a:txBody>
                    <a:bodyPr/>
                    <a:lstStyle/>
                    <a:p>
                      <a:pPr algn="l"/>
                      <a:r>
                        <a:rPr lang="en-US" sz="1600" dirty="0" err="1" smtClean="0"/>
                        <a:t>Krugman</a:t>
                      </a:r>
                      <a:r>
                        <a:rPr lang="en-US" sz="1600" dirty="0" smtClean="0"/>
                        <a:t> 2009, pp. 256-257</a:t>
                      </a:r>
                      <a:endParaRPr lang="en-US" sz="1600" dirty="0"/>
                    </a:p>
                  </a:txBody>
                  <a:tcPr/>
                </a:tc>
                <a:tc hMerge="1">
                  <a:txBody>
                    <a:bodyPr/>
                    <a:lstStyle/>
                    <a:p>
                      <a:pPr algn="ctr"/>
                      <a:endParaRPr lang="en-US" sz="2400" dirty="0"/>
                    </a:p>
                  </a:txBody>
                  <a:tcPr/>
                </a:tc>
                <a:tc>
                  <a:txBody>
                    <a:bodyPr/>
                    <a:lstStyle/>
                    <a:p>
                      <a:endParaRPr lang="en-US" sz="2400" dirty="0"/>
                    </a:p>
                  </a:txBody>
                  <a:tcPr/>
                </a:tc>
              </a:tr>
            </a:tbl>
          </a:graphicData>
        </a:graphic>
      </p:graphicFrame>
    </p:spTree>
    <p:extLst>
      <p:ext uri="{BB962C8B-B14F-4D97-AF65-F5344CB8AC3E}">
        <p14:creationId xmlns:p14="http://schemas.microsoft.com/office/powerpoint/2010/main" val="3588645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Cannot earn foreign exchange</a:t>
            </a:r>
          </a:p>
          <a:p>
            <a:pPr lvl="1"/>
            <a:r>
              <a:rPr lang="en-US" dirty="0" smtClean="0"/>
              <a:t>Less </a:t>
            </a:r>
            <a:r>
              <a:rPr lang="en-US" dirty="0" err="1" smtClean="0"/>
              <a:t>forex</a:t>
            </a:r>
            <a:r>
              <a:rPr lang="en-US" dirty="0" smtClean="0"/>
              <a:t> to buy machinery and other necessary imports</a:t>
            </a:r>
          </a:p>
          <a:p>
            <a:r>
              <a:rPr lang="en-US" dirty="0" smtClean="0"/>
              <a:t>Needs to be part of a broader industrial policy to support upgrading</a:t>
            </a:r>
          </a:p>
          <a:p>
            <a:pPr lvl="1"/>
            <a:r>
              <a:rPr lang="en-US" dirty="0"/>
              <a:t>G</a:t>
            </a:r>
            <a:r>
              <a:rPr lang="en-US" dirty="0" smtClean="0"/>
              <a:t>etting to world standards in terms of production efficiency and pricing </a:t>
            </a:r>
          </a:p>
          <a:p>
            <a:pPr lvl="1"/>
            <a:r>
              <a:rPr lang="en-US" dirty="0" smtClean="0"/>
              <a:t>Trade policy alone not sufficient</a:t>
            </a:r>
          </a:p>
          <a:p>
            <a:pPr lvl="1"/>
            <a:r>
              <a:rPr lang="en-US" dirty="0" smtClean="0"/>
              <a:t>Infant industries never mature</a:t>
            </a:r>
          </a:p>
          <a:p>
            <a:pPr lvl="1"/>
            <a:r>
              <a:rPr lang="en-US" dirty="0" smtClean="0"/>
              <a:t>Producers enjoy and do not want to relinquish tariff protection</a:t>
            </a:r>
          </a:p>
          <a:p>
            <a:pPr lvl="1"/>
            <a:r>
              <a:rPr lang="en-US" dirty="0" smtClean="0"/>
              <a:t>Governments not aggressive enough to reduce tariffs and force upgrading (beholden to industrialist pressures) </a:t>
            </a:r>
            <a:endParaRPr lang="en-US" dirty="0"/>
          </a:p>
        </p:txBody>
      </p:sp>
    </p:spTree>
    <p:extLst>
      <p:ext uri="{BB962C8B-B14F-4D97-AF65-F5344CB8AC3E}">
        <p14:creationId xmlns:p14="http://schemas.microsoft.com/office/powerpoint/2010/main" val="36521014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Successes</a:t>
            </a:r>
            <a:endParaRPr lang="en-US" dirty="0"/>
          </a:p>
        </p:txBody>
      </p:sp>
      <p:sp>
        <p:nvSpPr>
          <p:cNvPr id="3" name="Content Placeholder 2"/>
          <p:cNvSpPr>
            <a:spLocks noGrp="1"/>
          </p:cNvSpPr>
          <p:nvPr>
            <p:ph idx="1"/>
          </p:nvPr>
        </p:nvSpPr>
        <p:spPr/>
        <p:txBody>
          <a:bodyPr/>
          <a:lstStyle/>
          <a:p>
            <a:r>
              <a:rPr lang="en-US" dirty="0" smtClean="0"/>
              <a:t>Key successes in East Asia</a:t>
            </a:r>
          </a:p>
          <a:p>
            <a:r>
              <a:rPr lang="en-US" dirty="0" smtClean="0"/>
              <a:t>Sectors were protected and industry developed with support from other industrial policy supports</a:t>
            </a:r>
          </a:p>
          <a:p>
            <a:r>
              <a:rPr lang="en-US" dirty="0"/>
              <a:t>D</a:t>
            </a:r>
            <a:r>
              <a:rPr lang="en-US" dirty="0" smtClean="0"/>
              <a:t>omestic industries become competitive</a:t>
            </a:r>
          </a:p>
          <a:p>
            <a:pPr lvl="1"/>
            <a:r>
              <a:rPr lang="en-US" dirty="0" smtClean="0"/>
              <a:t> Japan and Korea are examples</a:t>
            </a:r>
          </a:p>
          <a:p>
            <a:r>
              <a:rPr lang="en-US" dirty="0" smtClean="0"/>
              <a:t>Level of tariffs not as high as in other regions</a:t>
            </a:r>
          </a:p>
          <a:p>
            <a:pPr marL="0" indent="0">
              <a:buNone/>
            </a:pPr>
            <a:endParaRPr lang="en-US" dirty="0"/>
          </a:p>
        </p:txBody>
      </p:sp>
    </p:spTree>
    <p:extLst>
      <p:ext uri="{BB962C8B-B14F-4D97-AF65-F5344CB8AC3E}">
        <p14:creationId xmlns:p14="http://schemas.microsoft.com/office/powerpoint/2010/main" val="370649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protection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89932736"/>
              </p:ext>
            </p:extLst>
          </p:nvPr>
        </p:nvGraphicFramePr>
        <p:xfrm>
          <a:off x="457200" y="1600200"/>
          <a:ext cx="8229600" cy="259588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Region</a:t>
                      </a:r>
                      <a:endParaRPr lang="en-US" dirty="0"/>
                    </a:p>
                  </a:txBody>
                  <a:tcPr/>
                </a:tc>
                <a:tc>
                  <a:txBody>
                    <a:bodyPr/>
                    <a:lstStyle/>
                    <a:p>
                      <a:r>
                        <a:rPr lang="en-US" dirty="0" smtClean="0"/>
                        <a:t>Rate</a:t>
                      </a:r>
                      <a:r>
                        <a:rPr lang="en-US" baseline="0" dirty="0" smtClean="0"/>
                        <a:t> of import protection (%), 1985</a:t>
                      </a:r>
                      <a:endParaRPr lang="en-US" dirty="0"/>
                    </a:p>
                  </a:txBody>
                  <a:tcPr/>
                </a:tc>
              </a:tr>
              <a:tr h="370840">
                <a:tc>
                  <a:txBody>
                    <a:bodyPr/>
                    <a:lstStyle/>
                    <a:p>
                      <a:r>
                        <a:rPr lang="en-US" dirty="0" smtClean="0"/>
                        <a:t>High performance Asian countries</a:t>
                      </a:r>
                      <a:endParaRPr lang="en-US" dirty="0"/>
                    </a:p>
                  </a:txBody>
                  <a:tcPr/>
                </a:tc>
                <a:tc>
                  <a:txBody>
                    <a:bodyPr/>
                    <a:lstStyle/>
                    <a:p>
                      <a:pPr algn="ctr"/>
                      <a:r>
                        <a:rPr lang="en-US" dirty="0" smtClean="0"/>
                        <a:t>24</a:t>
                      </a:r>
                      <a:endParaRPr lang="en-US" dirty="0"/>
                    </a:p>
                  </a:txBody>
                  <a:tcPr/>
                </a:tc>
              </a:tr>
              <a:tr h="370840">
                <a:tc>
                  <a:txBody>
                    <a:bodyPr/>
                    <a:lstStyle/>
                    <a:p>
                      <a:r>
                        <a:rPr lang="en-US" dirty="0" smtClean="0"/>
                        <a:t>Other Asia</a:t>
                      </a:r>
                      <a:endParaRPr lang="en-US" dirty="0"/>
                    </a:p>
                  </a:txBody>
                  <a:tcPr/>
                </a:tc>
                <a:tc>
                  <a:txBody>
                    <a:bodyPr/>
                    <a:lstStyle/>
                    <a:p>
                      <a:pPr algn="ctr"/>
                      <a:r>
                        <a:rPr lang="en-US" dirty="0" smtClean="0"/>
                        <a:t>42</a:t>
                      </a:r>
                      <a:endParaRPr lang="en-US" dirty="0"/>
                    </a:p>
                  </a:txBody>
                  <a:tcPr/>
                </a:tc>
              </a:tr>
              <a:tr h="370840">
                <a:tc>
                  <a:txBody>
                    <a:bodyPr/>
                    <a:lstStyle/>
                    <a:p>
                      <a:r>
                        <a:rPr lang="en-US" dirty="0" smtClean="0"/>
                        <a:t>South America</a:t>
                      </a:r>
                      <a:endParaRPr lang="en-US" dirty="0"/>
                    </a:p>
                  </a:txBody>
                  <a:tcPr/>
                </a:tc>
                <a:tc>
                  <a:txBody>
                    <a:bodyPr/>
                    <a:lstStyle/>
                    <a:p>
                      <a:pPr algn="ctr"/>
                      <a:r>
                        <a:rPr lang="en-US" dirty="0" smtClean="0"/>
                        <a:t>46</a:t>
                      </a:r>
                      <a:endParaRPr lang="en-US" dirty="0"/>
                    </a:p>
                  </a:txBody>
                  <a:tcPr/>
                </a:tc>
              </a:tr>
              <a:tr h="370840">
                <a:tc>
                  <a:txBody>
                    <a:bodyPr/>
                    <a:lstStyle/>
                    <a:p>
                      <a:r>
                        <a:rPr lang="en-US" dirty="0" smtClean="0"/>
                        <a:t>Sub-Saharan Africa</a:t>
                      </a:r>
                      <a:endParaRPr lang="en-US" dirty="0"/>
                    </a:p>
                  </a:txBody>
                  <a:tcPr/>
                </a:tc>
                <a:tc>
                  <a:txBody>
                    <a:bodyPr/>
                    <a:lstStyle/>
                    <a:p>
                      <a:pPr algn="ctr"/>
                      <a:r>
                        <a:rPr lang="en-US" dirty="0" smtClean="0"/>
                        <a:t>34</a:t>
                      </a:r>
                      <a:endParaRPr lang="en-US" dirty="0"/>
                    </a:p>
                  </a:txBody>
                  <a:tcPr/>
                </a:tc>
              </a:tr>
              <a:tr h="370840">
                <a:tc gridSpan="2">
                  <a:txBody>
                    <a:bodyPr/>
                    <a:lstStyle/>
                    <a:p>
                      <a:endParaRPr lang="en-US" i="0" dirty="0"/>
                    </a:p>
                  </a:txBody>
                  <a:tcPr/>
                </a:tc>
                <a:tc hMerge="1">
                  <a:txBody>
                    <a:bodyPr/>
                    <a:lstStyle/>
                    <a:p>
                      <a:endParaRPr lang="en-US"/>
                    </a:p>
                  </a:txBody>
                  <a:tcPr/>
                </a:tc>
              </a:tr>
              <a:tr h="370840">
                <a:tc gridSpan="2">
                  <a:txBody>
                    <a:bodyPr/>
                    <a:lstStyle/>
                    <a:p>
                      <a:r>
                        <a:rPr lang="en-US" dirty="0" smtClean="0"/>
                        <a:t>Source: World</a:t>
                      </a:r>
                      <a:r>
                        <a:rPr lang="en-US" baseline="0" dirty="0" smtClean="0"/>
                        <a:t> Bank, </a:t>
                      </a:r>
                      <a:r>
                        <a:rPr lang="en-US" i="1" baseline="0" dirty="0" smtClean="0"/>
                        <a:t>The East Asia Miracle (</a:t>
                      </a:r>
                      <a:r>
                        <a:rPr lang="en-US" i="0" baseline="0" dirty="0" smtClean="0"/>
                        <a:t>1993, P. 300)</a:t>
                      </a:r>
                      <a:endParaRPr lang="en-US" i="0" dirty="0"/>
                    </a:p>
                  </a:txBody>
                  <a:tcPr/>
                </a:tc>
                <a:tc hMerge="1">
                  <a:txBody>
                    <a:bodyPr/>
                    <a:lstStyle/>
                    <a:p>
                      <a:endParaRPr lang="en-US" dirty="0"/>
                    </a:p>
                  </a:txBody>
                  <a:tcPr/>
                </a:tc>
              </a:tr>
            </a:tbl>
          </a:graphicData>
        </a:graphic>
      </p:graphicFrame>
    </p:spTree>
    <p:extLst>
      <p:ext uri="{BB962C8B-B14F-4D97-AF65-F5344CB8AC3E}">
        <p14:creationId xmlns:p14="http://schemas.microsoft.com/office/powerpoint/2010/main" val="4211634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Export promotion industrialization</a:t>
            </a:r>
            <a:br>
              <a:rPr lang="en-US" dirty="0" smtClean="0"/>
            </a:br>
            <a:r>
              <a:rPr lang="en-US" dirty="0" smtClean="0"/>
              <a:t>(EPI)</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Develop industry by exporting to large global market</a:t>
            </a:r>
          </a:p>
          <a:p>
            <a:pPr lvl="1"/>
            <a:r>
              <a:rPr lang="en-US" dirty="0" smtClean="0"/>
              <a:t>Particularly important for small countries which has small domestic market</a:t>
            </a:r>
          </a:p>
          <a:p>
            <a:r>
              <a:rPr lang="en-US" dirty="0" smtClean="0"/>
              <a:t>Government pushes domestic industry to meet global standards in terms of quality and price</a:t>
            </a:r>
          </a:p>
          <a:p>
            <a:pPr lvl="1"/>
            <a:r>
              <a:rPr lang="en-US" dirty="0" smtClean="0"/>
              <a:t>May tie subsidies, access to low cost credit to export performance</a:t>
            </a:r>
          </a:p>
          <a:p>
            <a:pPr lvl="1"/>
            <a:r>
              <a:rPr lang="en-US" dirty="0" smtClean="0"/>
              <a:t>Export subsidies, to make firms globally price competitive</a:t>
            </a:r>
            <a:endParaRPr lang="en-US" dirty="0"/>
          </a:p>
        </p:txBody>
      </p:sp>
    </p:spTree>
    <p:extLst>
      <p:ext uri="{BB962C8B-B14F-4D97-AF65-F5344CB8AC3E}">
        <p14:creationId xmlns:p14="http://schemas.microsoft.com/office/powerpoint/2010/main" val="2463467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Prior to export subsidy</a:t>
            </a:r>
            <a:endParaRPr lang="en-US"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705576" y="1945679"/>
            <a:ext cx="0" cy="3623223"/>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5576" y="5568902"/>
            <a:ext cx="517784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1774795" y="2312234"/>
            <a:ext cx="3858962" cy="2865868"/>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1432863" y="2388223"/>
            <a:ext cx="4081489" cy="2681323"/>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flipV="1">
            <a:off x="705576" y="3441213"/>
            <a:ext cx="3267362" cy="65133"/>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3951228" y="3441213"/>
            <a:ext cx="21710" cy="2127689"/>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flipH="1">
            <a:off x="3310782" y="3441213"/>
            <a:ext cx="21710" cy="214940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514352" y="2018891"/>
            <a:ext cx="1531188" cy="369332"/>
          </a:xfrm>
          <a:prstGeom prst="rect">
            <a:avLst/>
          </a:prstGeom>
          <a:noFill/>
        </p:spPr>
        <p:txBody>
          <a:bodyPr wrap="none" rtlCol="0">
            <a:spAutoFit/>
          </a:bodyPr>
          <a:lstStyle/>
          <a:p>
            <a:r>
              <a:rPr lang="en-US" dirty="0" smtClean="0"/>
              <a:t>S</a:t>
            </a:r>
            <a:r>
              <a:rPr lang="en-US" baseline="-25000" dirty="0" smtClean="0"/>
              <a:t>domestic producers</a:t>
            </a:r>
            <a:endParaRPr lang="en-US" baseline="-25000" dirty="0"/>
          </a:p>
        </p:txBody>
      </p:sp>
      <p:sp>
        <p:nvSpPr>
          <p:cNvPr id="4" name="TextBox 3"/>
          <p:cNvSpPr txBox="1"/>
          <p:nvPr/>
        </p:nvSpPr>
        <p:spPr>
          <a:xfrm>
            <a:off x="3147826" y="5590613"/>
            <a:ext cx="470163" cy="369332"/>
          </a:xfrm>
          <a:prstGeom prst="rect">
            <a:avLst/>
          </a:prstGeom>
          <a:noFill/>
        </p:spPr>
        <p:txBody>
          <a:bodyPr wrap="none" rtlCol="0">
            <a:spAutoFit/>
          </a:bodyPr>
          <a:lstStyle/>
          <a:p>
            <a:r>
              <a:rPr lang="en-US" dirty="0" smtClean="0"/>
              <a:t>Q </a:t>
            </a:r>
            <a:r>
              <a:rPr lang="en-US" baseline="-25000" dirty="0" smtClean="0"/>
              <a:t>1</a:t>
            </a:r>
            <a:endParaRPr lang="en-US" baseline="-25000" dirty="0"/>
          </a:p>
        </p:txBody>
      </p:sp>
      <p:sp>
        <p:nvSpPr>
          <p:cNvPr id="20" name="TextBox 19"/>
          <p:cNvSpPr txBox="1"/>
          <p:nvPr/>
        </p:nvSpPr>
        <p:spPr>
          <a:xfrm>
            <a:off x="3703111" y="5593997"/>
            <a:ext cx="470163" cy="369332"/>
          </a:xfrm>
          <a:prstGeom prst="rect">
            <a:avLst/>
          </a:prstGeom>
          <a:noFill/>
        </p:spPr>
        <p:txBody>
          <a:bodyPr wrap="none" rtlCol="0">
            <a:spAutoFit/>
          </a:bodyPr>
          <a:lstStyle/>
          <a:p>
            <a:r>
              <a:rPr lang="en-US" dirty="0" smtClean="0"/>
              <a:t>Q </a:t>
            </a:r>
            <a:r>
              <a:rPr lang="en-US" baseline="-25000" dirty="0" smtClean="0"/>
              <a:t>2</a:t>
            </a:r>
            <a:endParaRPr lang="en-US" baseline="-25000" dirty="0"/>
          </a:p>
        </p:txBody>
      </p:sp>
      <p:sp>
        <p:nvSpPr>
          <p:cNvPr id="6" name="TextBox 5"/>
          <p:cNvSpPr txBox="1"/>
          <p:nvPr/>
        </p:nvSpPr>
        <p:spPr>
          <a:xfrm>
            <a:off x="7001490" y="3050898"/>
            <a:ext cx="2008179" cy="1477328"/>
          </a:xfrm>
          <a:prstGeom prst="rect">
            <a:avLst/>
          </a:prstGeom>
          <a:noFill/>
        </p:spPr>
        <p:txBody>
          <a:bodyPr wrap="square" rtlCol="0">
            <a:spAutoFit/>
          </a:bodyPr>
          <a:lstStyle/>
          <a:p>
            <a:r>
              <a:rPr lang="en-US" dirty="0" smtClean="0"/>
              <a:t>Some exports, </a:t>
            </a:r>
          </a:p>
          <a:p>
            <a:r>
              <a:rPr lang="en-US" dirty="0" smtClean="0"/>
              <a:t>Q</a:t>
            </a:r>
            <a:r>
              <a:rPr lang="en-US" baseline="-25000" dirty="0" smtClean="0"/>
              <a:t>2</a:t>
            </a:r>
            <a:r>
              <a:rPr lang="en-US" dirty="0" smtClean="0"/>
              <a:t> – Q </a:t>
            </a:r>
            <a:r>
              <a:rPr lang="en-US" baseline="-25000" dirty="0" smtClean="0"/>
              <a:t>1</a:t>
            </a:r>
            <a:r>
              <a:rPr lang="en-US" dirty="0" smtClean="0"/>
              <a:t> but most production for domestic market, Q</a:t>
            </a:r>
            <a:r>
              <a:rPr lang="en-US" baseline="-25000" dirty="0" smtClean="0"/>
              <a:t>1</a:t>
            </a:r>
            <a:endParaRPr lang="en-US" baseline="-25000" dirty="0"/>
          </a:p>
        </p:txBody>
      </p:sp>
    </p:spTree>
    <p:extLst>
      <p:ext uri="{BB962C8B-B14F-4D97-AF65-F5344CB8AC3E}">
        <p14:creationId xmlns:p14="http://schemas.microsoft.com/office/powerpoint/2010/main" val="1949683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Subsidy</a:t>
            </a:r>
            <a:endParaRPr lang="en-US"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705576" y="1945679"/>
            <a:ext cx="0" cy="3623223"/>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5576" y="5568902"/>
            <a:ext cx="517784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1774795" y="2312234"/>
            <a:ext cx="3858962" cy="2865868"/>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1432863" y="2388223"/>
            <a:ext cx="4081489" cy="2681323"/>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flipV="1">
            <a:off x="705576" y="3441213"/>
            <a:ext cx="3267362" cy="65133"/>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3951228" y="3441213"/>
            <a:ext cx="21710" cy="2127689"/>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flipH="1">
            <a:off x="3310782" y="3441213"/>
            <a:ext cx="21710" cy="214940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514352" y="2018891"/>
            <a:ext cx="1531188" cy="369332"/>
          </a:xfrm>
          <a:prstGeom prst="rect">
            <a:avLst/>
          </a:prstGeom>
          <a:noFill/>
        </p:spPr>
        <p:txBody>
          <a:bodyPr wrap="none" rtlCol="0">
            <a:spAutoFit/>
          </a:bodyPr>
          <a:lstStyle/>
          <a:p>
            <a:r>
              <a:rPr lang="en-US" dirty="0" smtClean="0"/>
              <a:t>S</a:t>
            </a:r>
            <a:r>
              <a:rPr lang="en-US" baseline="-25000" dirty="0" smtClean="0"/>
              <a:t>domestic producers</a:t>
            </a:r>
            <a:endParaRPr lang="en-US" baseline="-25000" dirty="0"/>
          </a:p>
        </p:txBody>
      </p:sp>
      <p:sp>
        <p:nvSpPr>
          <p:cNvPr id="4" name="TextBox 3"/>
          <p:cNvSpPr txBox="1"/>
          <p:nvPr/>
        </p:nvSpPr>
        <p:spPr>
          <a:xfrm>
            <a:off x="3147826" y="5590613"/>
            <a:ext cx="470163" cy="369332"/>
          </a:xfrm>
          <a:prstGeom prst="rect">
            <a:avLst/>
          </a:prstGeom>
          <a:noFill/>
        </p:spPr>
        <p:txBody>
          <a:bodyPr wrap="none" rtlCol="0">
            <a:spAutoFit/>
          </a:bodyPr>
          <a:lstStyle/>
          <a:p>
            <a:r>
              <a:rPr lang="en-US" dirty="0" smtClean="0"/>
              <a:t>Q </a:t>
            </a:r>
            <a:r>
              <a:rPr lang="en-US" baseline="-25000" dirty="0" smtClean="0"/>
              <a:t>1</a:t>
            </a:r>
            <a:endParaRPr lang="en-US" baseline="-25000" dirty="0"/>
          </a:p>
        </p:txBody>
      </p:sp>
      <p:sp>
        <p:nvSpPr>
          <p:cNvPr id="20" name="TextBox 19"/>
          <p:cNvSpPr txBox="1"/>
          <p:nvPr/>
        </p:nvSpPr>
        <p:spPr>
          <a:xfrm>
            <a:off x="3703111" y="5593997"/>
            <a:ext cx="470163" cy="369332"/>
          </a:xfrm>
          <a:prstGeom prst="rect">
            <a:avLst/>
          </a:prstGeom>
          <a:noFill/>
        </p:spPr>
        <p:txBody>
          <a:bodyPr wrap="none" rtlCol="0">
            <a:spAutoFit/>
          </a:bodyPr>
          <a:lstStyle/>
          <a:p>
            <a:r>
              <a:rPr lang="en-US" dirty="0" smtClean="0"/>
              <a:t>Q </a:t>
            </a:r>
            <a:r>
              <a:rPr lang="en-US" baseline="-25000" dirty="0" smtClean="0"/>
              <a:t>2</a:t>
            </a:r>
            <a:endParaRPr lang="en-US" baseline="-25000" dirty="0"/>
          </a:p>
        </p:txBody>
      </p:sp>
      <p:sp>
        <p:nvSpPr>
          <p:cNvPr id="6" name="TextBox 5"/>
          <p:cNvSpPr txBox="1"/>
          <p:nvPr/>
        </p:nvSpPr>
        <p:spPr>
          <a:xfrm>
            <a:off x="6589000" y="3907395"/>
            <a:ext cx="2420670" cy="2308324"/>
          </a:xfrm>
          <a:prstGeom prst="rect">
            <a:avLst/>
          </a:prstGeom>
          <a:noFill/>
        </p:spPr>
        <p:txBody>
          <a:bodyPr wrap="square" rtlCol="0">
            <a:spAutoFit/>
          </a:bodyPr>
          <a:lstStyle/>
          <a:p>
            <a:r>
              <a:rPr lang="en-US" dirty="0" smtClean="0"/>
              <a:t>Gov’t provides subsidy to exporters, raises the ‘effective’ international price received by domestic producers. They export more. Exports now </a:t>
            </a:r>
          </a:p>
          <a:p>
            <a:r>
              <a:rPr lang="en-US" dirty="0" smtClean="0"/>
              <a:t>Q</a:t>
            </a:r>
            <a:r>
              <a:rPr lang="en-US" baseline="-25000" dirty="0" smtClean="0"/>
              <a:t>3</a:t>
            </a:r>
            <a:r>
              <a:rPr lang="en-US" dirty="0" smtClean="0"/>
              <a:t> – Q</a:t>
            </a:r>
            <a:r>
              <a:rPr lang="en-US" baseline="-25000" dirty="0" smtClean="0"/>
              <a:t>4</a:t>
            </a:r>
          </a:p>
        </p:txBody>
      </p:sp>
      <p:cxnSp>
        <p:nvCxnSpPr>
          <p:cNvPr id="8" name="Straight Connector 7"/>
          <p:cNvCxnSpPr/>
          <p:nvPr/>
        </p:nvCxnSpPr>
        <p:spPr>
          <a:xfrm>
            <a:off x="705576" y="3050898"/>
            <a:ext cx="3831824" cy="0"/>
          </a:xfrm>
          <a:prstGeom prst="line">
            <a:avLst/>
          </a:prstGeom>
          <a:ln>
            <a:solidFill>
              <a:srgbClr val="FF0000"/>
            </a:solidFill>
            <a:prstDash val="dot"/>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4537400" y="3050898"/>
            <a:ext cx="0" cy="2518004"/>
          </a:xfrm>
          <a:prstGeom prst="line">
            <a:avLst/>
          </a:prstGeom>
          <a:ln>
            <a:solidFill>
              <a:srgbClr val="FF0000"/>
            </a:solidFill>
            <a:prstDash val="dash"/>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H="1">
            <a:off x="2713756" y="3050898"/>
            <a:ext cx="10855" cy="2539715"/>
          </a:xfrm>
          <a:prstGeom prst="line">
            <a:avLst/>
          </a:prstGeom>
          <a:ln>
            <a:solidFill>
              <a:srgbClr val="FF0000"/>
            </a:solidFill>
            <a:prstDash val="dash"/>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4352759" y="5590613"/>
            <a:ext cx="470163" cy="369332"/>
          </a:xfrm>
          <a:prstGeom prst="rect">
            <a:avLst/>
          </a:prstGeom>
          <a:noFill/>
        </p:spPr>
        <p:txBody>
          <a:bodyPr wrap="none" rtlCol="0">
            <a:spAutoFit/>
          </a:bodyPr>
          <a:lstStyle/>
          <a:p>
            <a:r>
              <a:rPr lang="en-US" dirty="0" smtClean="0"/>
              <a:t>Q </a:t>
            </a:r>
            <a:r>
              <a:rPr lang="en-US" baseline="-25000" dirty="0"/>
              <a:t>3</a:t>
            </a:r>
          </a:p>
        </p:txBody>
      </p:sp>
      <p:sp>
        <p:nvSpPr>
          <p:cNvPr id="24" name="TextBox 23"/>
          <p:cNvSpPr txBox="1"/>
          <p:nvPr/>
        </p:nvSpPr>
        <p:spPr>
          <a:xfrm>
            <a:off x="2438983" y="5593997"/>
            <a:ext cx="470163" cy="369332"/>
          </a:xfrm>
          <a:prstGeom prst="rect">
            <a:avLst/>
          </a:prstGeom>
          <a:noFill/>
        </p:spPr>
        <p:txBody>
          <a:bodyPr wrap="none" rtlCol="0">
            <a:spAutoFit/>
          </a:bodyPr>
          <a:lstStyle/>
          <a:p>
            <a:r>
              <a:rPr lang="en-US" dirty="0" smtClean="0"/>
              <a:t>Q </a:t>
            </a:r>
            <a:r>
              <a:rPr lang="en-US" baseline="-25000" dirty="0"/>
              <a:t>4</a:t>
            </a:r>
          </a:p>
        </p:txBody>
      </p:sp>
      <p:sp>
        <p:nvSpPr>
          <p:cNvPr id="22" name="TextBox 21"/>
          <p:cNvSpPr txBox="1"/>
          <p:nvPr/>
        </p:nvSpPr>
        <p:spPr>
          <a:xfrm>
            <a:off x="4822920" y="2866232"/>
            <a:ext cx="4023923" cy="307777"/>
          </a:xfrm>
          <a:prstGeom prst="rect">
            <a:avLst/>
          </a:prstGeom>
          <a:noFill/>
        </p:spPr>
        <p:txBody>
          <a:bodyPr wrap="square" rtlCol="0">
            <a:spAutoFit/>
          </a:bodyPr>
          <a:lstStyle/>
          <a:p>
            <a:r>
              <a:rPr lang="en-US" sz="1400" dirty="0" smtClean="0"/>
              <a:t>Price + export subsidy (effective </a:t>
            </a:r>
            <a:r>
              <a:rPr lang="en-US" sz="1400" dirty="0" err="1" smtClean="0"/>
              <a:t>inter’l</a:t>
            </a:r>
            <a:r>
              <a:rPr lang="en-US" sz="1400" dirty="0" smtClean="0"/>
              <a:t> price)</a:t>
            </a:r>
            <a:endParaRPr lang="en-US" sz="1400" dirty="0"/>
          </a:p>
        </p:txBody>
      </p:sp>
    </p:spTree>
    <p:extLst>
      <p:ext uri="{BB962C8B-B14F-4D97-AF65-F5344CB8AC3E}">
        <p14:creationId xmlns:p14="http://schemas.microsoft.com/office/powerpoint/2010/main" val="29753085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Less effective after Baldwin’s second unbundling</a:t>
            </a:r>
          </a:p>
          <a:p>
            <a:r>
              <a:rPr lang="en-US" dirty="0" smtClean="0"/>
              <a:t>General reductions in tariffs under trade agreements</a:t>
            </a:r>
          </a:p>
          <a:p>
            <a:pPr lvl="1"/>
            <a:r>
              <a:rPr lang="en-US" dirty="0" smtClean="0"/>
              <a:t>multilateral (GATT/WTO)</a:t>
            </a:r>
          </a:p>
          <a:p>
            <a:pPr lvl="1"/>
            <a:r>
              <a:rPr lang="en-US" dirty="0" smtClean="0"/>
              <a:t>regional and bilateral trade treaties</a:t>
            </a:r>
          </a:p>
          <a:p>
            <a:r>
              <a:rPr lang="en-US" dirty="0"/>
              <a:t>L</a:t>
            </a:r>
            <a:r>
              <a:rPr lang="en-US" dirty="0" smtClean="0"/>
              <a:t>ess opportunity to protect industry through tariffs and subsidies</a:t>
            </a:r>
          </a:p>
          <a:p>
            <a:pPr lvl="1"/>
            <a:r>
              <a:rPr lang="en-US" dirty="0" smtClean="0"/>
              <a:t>Required to lower tariffs</a:t>
            </a:r>
          </a:p>
          <a:p>
            <a:pPr lvl="1"/>
            <a:r>
              <a:rPr lang="en-US" dirty="0" smtClean="0"/>
              <a:t>Export subsidies not allowed</a:t>
            </a:r>
          </a:p>
          <a:p>
            <a:pPr lvl="1"/>
            <a:r>
              <a:rPr lang="en-US" dirty="0" smtClean="0"/>
              <a:t>Other industry subsidies, not allowed under WTO </a:t>
            </a:r>
          </a:p>
          <a:p>
            <a:pPr lvl="1"/>
            <a:r>
              <a:rPr lang="en-US" dirty="0" smtClean="0"/>
              <a:t>Other countries impose anti-dumping measures</a:t>
            </a:r>
          </a:p>
          <a:p>
            <a:r>
              <a:rPr lang="en-US" dirty="0" smtClean="0"/>
              <a:t>Are developed countries, through WTO, ‘kicking away the ladder’? </a:t>
            </a:r>
          </a:p>
          <a:p>
            <a:endParaRPr lang="en-US" dirty="0"/>
          </a:p>
        </p:txBody>
      </p:sp>
    </p:spTree>
    <p:extLst>
      <p:ext uri="{BB962C8B-B14F-4D97-AF65-F5344CB8AC3E}">
        <p14:creationId xmlns:p14="http://schemas.microsoft.com/office/powerpoint/2010/main" val="3765190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Examples of current US-China trade disputes</a:t>
            </a:r>
            <a:br>
              <a:rPr lang="en-US" sz="3600" dirty="0" smtClean="0"/>
            </a:br>
            <a:r>
              <a:rPr lang="en-US" sz="3100" dirty="0" smtClean="0"/>
              <a:t>(import duties and exports subsidies)</a:t>
            </a:r>
            <a:endParaRPr lang="en-US" sz="3100" dirty="0"/>
          </a:p>
        </p:txBody>
      </p:sp>
      <p:sp>
        <p:nvSpPr>
          <p:cNvPr id="3" name="Content Placeholder 2"/>
          <p:cNvSpPr>
            <a:spLocks noGrp="1"/>
          </p:cNvSpPr>
          <p:nvPr>
            <p:ph idx="1"/>
          </p:nvPr>
        </p:nvSpPr>
        <p:spPr>
          <a:xfrm>
            <a:off x="457200" y="1600200"/>
            <a:ext cx="8229600" cy="4978269"/>
          </a:xfrm>
        </p:spPr>
        <p:txBody>
          <a:bodyPr>
            <a:normAutofit fontScale="70000" lnSpcReduction="20000"/>
          </a:bodyPr>
          <a:lstStyle/>
          <a:p>
            <a:r>
              <a:rPr lang="en-US" dirty="0" smtClean="0"/>
              <a:t>“In June [2014], WTO found China breached  WTO rules by imposing unjustified extra [import] duties on American cars and SUVs. In 2013, an estimated $5.1 billion of US auto parts were covered by those duties.” </a:t>
            </a:r>
          </a:p>
          <a:p>
            <a:pPr lvl="1" algn="r"/>
            <a:r>
              <a:rPr lang="en-US" dirty="0" smtClean="0"/>
              <a:t>US Trade Representative</a:t>
            </a:r>
          </a:p>
          <a:p>
            <a:pPr lvl="1" algn="r"/>
            <a:endParaRPr lang="en-US" dirty="0" smtClean="0"/>
          </a:p>
          <a:p>
            <a:r>
              <a:rPr lang="en-US" dirty="0" smtClean="0"/>
              <a:t>Demonstration Bases-Common Services Platform</a:t>
            </a:r>
          </a:p>
          <a:p>
            <a:pPr lvl="1"/>
            <a:r>
              <a:rPr lang="en-US" dirty="0" smtClean="0"/>
              <a:t>US initiates dispute settlement discussion with China at </a:t>
            </a:r>
            <a:r>
              <a:rPr lang="en-US" smtClean="0"/>
              <a:t>WTO </a:t>
            </a:r>
          </a:p>
          <a:p>
            <a:pPr lvl="2"/>
            <a:r>
              <a:rPr lang="en-US" smtClean="0"/>
              <a:t>in </a:t>
            </a:r>
            <a:r>
              <a:rPr lang="en-US" dirty="0" smtClean="0"/>
              <a:t>Feb 2015</a:t>
            </a:r>
          </a:p>
          <a:p>
            <a:pPr lvl="1"/>
            <a:r>
              <a:rPr lang="en-US" dirty="0" smtClean="0"/>
              <a:t>179 industrial clusters in China known as demonstration bases</a:t>
            </a:r>
          </a:p>
          <a:p>
            <a:pPr lvl="2"/>
            <a:r>
              <a:rPr lang="en-US" dirty="0" smtClean="0"/>
              <a:t>Seven sectors</a:t>
            </a:r>
          </a:p>
          <a:p>
            <a:pPr lvl="2"/>
            <a:r>
              <a:rPr lang="en-US" dirty="0" err="1" smtClean="0"/>
              <a:t>i</a:t>
            </a:r>
            <a:r>
              <a:rPr lang="en-US" dirty="0" smtClean="0"/>
              <a:t>) Textiles/clothing; ii) advanced materials such as specialty steels, titanium, aluminum; iii) light industry; (iv) specialty chemical; (v) medical products; (vi) hardware and building supplies; vii)agriculture</a:t>
            </a:r>
          </a:p>
          <a:p>
            <a:pPr lvl="1"/>
            <a:r>
              <a:rPr lang="en-US" dirty="0"/>
              <a:t>US says </a:t>
            </a:r>
            <a:r>
              <a:rPr lang="en-US" dirty="0" smtClean="0"/>
              <a:t>they </a:t>
            </a:r>
            <a:r>
              <a:rPr lang="en-US" dirty="0"/>
              <a:t>provide export subsidies</a:t>
            </a:r>
          </a:p>
          <a:p>
            <a:pPr lvl="1"/>
            <a:r>
              <a:rPr lang="en-US" dirty="0"/>
              <a:t>Some enterprises receive up to $</a:t>
            </a:r>
            <a:r>
              <a:rPr lang="en-US" dirty="0" smtClean="0"/>
              <a:t>635,000, says US</a:t>
            </a:r>
          </a:p>
          <a:p>
            <a:pPr lvl="1"/>
            <a:r>
              <a:rPr lang="en-US" dirty="0" smtClean="0"/>
              <a:t>No decision yet</a:t>
            </a:r>
            <a:endParaRPr lang="en-US" dirty="0"/>
          </a:p>
          <a:p>
            <a:pPr lvl="1"/>
            <a:endParaRPr lang="en-US" dirty="0" smtClean="0"/>
          </a:p>
        </p:txBody>
      </p:sp>
    </p:spTree>
    <p:extLst>
      <p:ext uri="{BB962C8B-B14F-4D97-AF65-F5344CB8AC3E}">
        <p14:creationId xmlns:p14="http://schemas.microsoft.com/office/powerpoint/2010/main" val="18290056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India-US</a:t>
            </a:r>
            <a:endParaRPr lang="en-US" dirty="0"/>
          </a:p>
        </p:txBody>
      </p:sp>
      <p:sp>
        <p:nvSpPr>
          <p:cNvPr id="3" name="Content Placeholder 2"/>
          <p:cNvSpPr>
            <a:spLocks noGrp="1"/>
          </p:cNvSpPr>
          <p:nvPr>
            <p:ph idx="1"/>
          </p:nvPr>
        </p:nvSpPr>
        <p:spPr/>
        <p:txBody>
          <a:bodyPr>
            <a:normAutofit/>
          </a:bodyPr>
          <a:lstStyle/>
          <a:p>
            <a:r>
              <a:rPr lang="en-US" dirty="0" smtClean="0"/>
              <a:t>Solar panels dispute</a:t>
            </a:r>
          </a:p>
          <a:p>
            <a:r>
              <a:rPr lang="en-US" dirty="0" smtClean="0"/>
              <a:t>In 2011, India required that certain cells and modules be sourced in India</a:t>
            </a:r>
          </a:p>
          <a:p>
            <a:pPr lvl="1"/>
            <a:r>
              <a:rPr lang="en-US" dirty="0" smtClean="0"/>
              <a:t>US says this is discrimination against US exporters</a:t>
            </a:r>
          </a:p>
          <a:p>
            <a:pPr lvl="1"/>
            <a:r>
              <a:rPr lang="en-US" dirty="0" smtClean="0"/>
              <a:t>US says its sales to India fell 90% as a result of the 2011 requirement</a:t>
            </a:r>
          </a:p>
          <a:p>
            <a:r>
              <a:rPr lang="en-US" dirty="0" smtClean="0"/>
              <a:t>US brings disputes to WTO</a:t>
            </a:r>
          </a:p>
          <a:p>
            <a:pPr lvl="1"/>
            <a:r>
              <a:rPr lang="en-US" dirty="0" smtClean="0"/>
              <a:t>Wins its case (Feb 2016)</a:t>
            </a:r>
          </a:p>
          <a:p>
            <a:endParaRPr lang="en-US" dirty="0"/>
          </a:p>
        </p:txBody>
      </p:sp>
    </p:spTree>
    <p:extLst>
      <p:ext uri="{BB962C8B-B14F-4D97-AF65-F5344CB8AC3E}">
        <p14:creationId xmlns:p14="http://schemas.microsoft.com/office/powerpoint/2010/main" val="2571701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4433</TotalTime>
  <Words>1422</Words>
  <Application>Microsoft Macintosh PowerPoint</Application>
  <PresentationFormat>On-screen Show (4:3)</PresentationFormat>
  <Paragraphs>271</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 Trade and Industry </vt:lpstr>
      <vt:lpstr>Trade policy as industrial policy</vt:lpstr>
      <vt:lpstr>ISI</vt:lpstr>
      <vt:lpstr>ISI</vt:lpstr>
      <vt:lpstr>Pre-tariff situation</vt:lpstr>
      <vt:lpstr>Tariff imposed</vt:lpstr>
      <vt:lpstr>What should happen</vt:lpstr>
      <vt:lpstr>ISI History</vt:lpstr>
      <vt:lpstr>Average Tariff Rates on Manufactured Products</vt:lpstr>
      <vt:lpstr>ISI – Latin America</vt:lpstr>
      <vt:lpstr>ISI – Export pessimism</vt:lpstr>
      <vt:lpstr>Initial success and then…</vt:lpstr>
      <vt:lpstr>Effective rate of protection,  manufactured goods</vt:lpstr>
      <vt:lpstr>Problems</vt:lpstr>
      <vt:lpstr>Successes</vt:lpstr>
      <vt:lpstr>Trade protection </vt:lpstr>
      <vt:lpstr>Export promotion industrialization (EPI)</vt:lpstr>
      <vt:lpstr>Prior to export subsidy</vt:lpstr>
      <vt:lpstr>Export Subsidy</vt:lpstr>
      <vt:lpstr>Problems</vt:lpstr>
      <vt:lpstr>Examples of current US-China trade disputes (import duties and exports subsidies)</vt:lpstr>
      <vt:lpstr>India-US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Government policy,  firms and markets</dc:title>
  <dc:creator>Akiko Vandenberg</dc:creator>
  <cp:lastModifiedBy>Akiko Vandenberg</cp:lastModifiedBy>
  <cp:revision>145</cp:revision>
  <dcterms:created xsi:type="dcterms:W3CDTF">2016-07-28T03:22:09Z</dcterms:created>
  <dcterms:modified xsi:type="dcterms:W3CDTF">2016-08-29T14:31:09Z</dcterms:modified>
</cp:coreProperties>
</file>