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64" r:id="rId5"/>
    <p:sldId id="287" r:id="rId6"/>
    <p:sldId id="270" r:id="rId7"/>
    <p:sldId id="271" r:id="rId8"/>
    <p:sldId id="273" r:id="rId9"/>
    <p:sldId id="266" r:id="rId10"/>
    <p:sldId id="265" r:id="rId11"/>
    <p:sldId id="268" r:id="rId12"/>
    <p:sldId id="269" r:id="rId13"/>
    <p:sldId id="267" r:id="rId14"/>
    <p:sldId id="263" r:id="rId15"/>
    <p:sldId id="275" r:id="rId16"/>
    <p:sldId id="274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77" r:id="rId25"/>
    <p:sldId id="286" r:id="rId26"/>
    <p:sldId id="285" r:id="rId27"/>
    <p:sldId id="288" r:id="rId28"/>
    <p:sldId id="290" r:id="rId29"/>
    <p:sldId id="291" r:id="rId30"/>
    <p:sldId id="292" r:id="rId31"/>
    <p:sldId id="289" r:id="rId32"/>
    <p:sldId id="293" r:id="rId33"/>
    <p:sldId id="295" r:id="rId34"/>
    <p:sldId id="294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3" r:id="rId43"/>
    <p:sldId id="304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49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9241571-AADC-49AB-93A1-5ED1ADC296D0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5DFE3F1-32E9-4CD0-817C-34FE26A32E0C}">
      <dgm:prSet phldrT="[Text]"/>
      <dgm:spPr/>
      <dgm:t>
        <a:bodyPr/>
        <a:lstStyle/>
        <a:p>
          <a:r>
            <a:rPr lang="en-US" dirty="0"/>
            <a:t>The Linear Production Function</a:t>
          </a:r>
        </a:p>
      </dgm:t>
    </dgm:pt>
    <dgm:pt modelId="{08AD0E08-2FD5-4FEE-8759-64D7EA719808}" type="parTrans" cxnId="{B9D928E4-B3C7-4886-A775-C27733AF2A38}">
      <dgm:prSet/>
      <dgm:spPr/>
      <dgm:t>
        <a:bodyPr/>
        <a:lstStyle/>
        <a:p>
          <a:endParaRPr lang="en-US"/>
        </a:p>
      </dgm:t>
    </dgm:pt>
    <dgm:pt modelId="{30B21162-4DFA-4620-BFB2-1FE051AC4BED}" type="sibTrans" cxnId="{B9D928E4-B3C7-4886-A775-C27733AF2A38}">
      <dgm:prSet/>
      <dgm:spPr/>
      <dgm:t>
        <a:bodyPr/>
        <a:lstStyle/>
        <a:p>
          <a:endParaRPr lang="en-US"/>
        </a:p>
      </dgm:t>
    </dgm:pt>
    <dgm:pt modelId="{4B304517-CC10-4165-9D9B-DEAB9AF688C2}">
      <dgm:prSet phldrT="[Text]"/>
      <dgm:spPr/>
      <dgm:t>
        <a:bodyPr/>
        <a:lstStyle/>
        <a:p>
          <a:r>
            <a:rPr lang="en-US" dirty="0"/>
            <a:t>The Fixed-Proportion Production Function</a:t>
          </a:r>
        </a:p>
      </dgm:t>
    </dgm:pt>
    <dgm:pt modelId="{896C6D9D-161D-4971-B717-E12C863D656B}" type="parTrans" cxnId="{AB2F29D9-2AA3-462D-A497-2411FD4E01A0}">
      <dgm:prSet/>
      <dgm:spPr/>
      <dgm:t>
        <a:bodyPr/>
        <a:lstStyle/>
        <a:p>
          <a:endParaRPr lang="en-US"/>
        </a:p>
      </dgm:t>
    </dgm:pt>
    <dgm:pt modelId="{DE1DB46C-DD9B-4E77-85E2-CFBEFDA35809}" type="sibTrans" cxnId="{AB2F29D9-2AA3-462D-A497-2411FD4E01A0}">
      <dgm:prSet/>
      <dgm:spPr/>
      <dgm:t>
        <a:bodyPr/>
        <a:lstStyle/>
        <a:p>
          <a:endParaRPr lang="en-US"/>
        </a:p>
      </dgm:t>
    </dgm:pt>
    <dgm:pt modelId="{83A39627-EE61-4C2B-B7A9-3CE76E5B4406}">
      <dgm:prSet phldrT="[Text]"/>
      <dgm:spPr/>
      <dgm:t>
        <a:bodyPr/>
        <a:lstStyle/>
        <a:p>
          <a:r>
            <a:rPr lang="en-US" dirty="0"/>
            <a:t>The Cobb-</a:t>
          </a:r>
          <a:r>
            <a:rPr lang="en-US" dirty="0" err="1"/>
            <a:t>Doughlas</a:t>
          </a:r>
          <a:r>
            <a:rPr lang="en-US" dirty="0"/>
            <a:t> Production Function</a:t>
          </a:r>
        </a:p>
      </dgm:t>
    </dgm:pt>
    <dgm:pt modelId="{62D8E3AC-5977-415C-9024-1CD7559CC3E8}" type="parTrans" cxnId="{247515BC-FDE5-4770-A947-B9996B597136}">
      <dgm:prSet/>
      <dgm:spPr/>
      <dgm:t>
        <a:bodyPr/>
        <a:lstStyle/>
        <a:p>
          <a:endParaRPr lang="en-US"/>
        </a:p>
      </dgm:t>
    </dgm:pt>
    <dgm:pt modelId="{E54F2846-A26C-4714-85F9-292A4EF0122A}" type="sibTrans" cxnId="{247515BC-FDE5-4770-A947-B9996B597136}">
      <dgm:prSet/>
      <dgm:spPr/>
      <dgm:t>
        <a:bodyPr/>
        <a:lstStyle/>
        <a:p>
          <a:endParaRPr lang="en-US"/>
        </a:p>
      </dgm:t>
    </dgm:pt>
    <dgm:pt modelId="{82954C6B-CD7B-4691-95D8-5DCB24F08E1C}">
      <dgm:prSet phldrT="[Text]"/>
      <dgm:spPr/>
      <dgm:t>
        <a:bodyPr/>
        <a:lstStyle/>
        <a:p>
          <a:r>
            <a:rPr lang="en-US" dirty="0"/>
            <a:t>The Constant Elasticity Production Function</a:t>
          </a:r>
        </a:p>
      </dgm:t>
    </dgm:pt>
    <dgm:pt modelId="{A24EC703-70DB-4061-8F46-B83073F8B43E}" type="parTrans" cxnId="{08EFB64A-BB79-47C8-867F-BA7068E5F8A8}">
      <dgm:prSet/>
      <dgm:spPr/>
      <dgm:t>
        <a:bodyPr/>
        <a:lstStyle/>
        <a:p>
          <a:endParaRPr lang="en-US"/>
        </a:p>
      </dgm:t>
    </dgm:pt>
    <dgm:pt modelId="{9BEE9C0D-9AF2-440B-85E4-860E1174D216}" type="sibTrans" cxnId="{08EFB64A-BB79-47C8-867F-BA7068E5F8A8}">
      <dgm:prSet/>
      <dgm:spPr/>
      <dgm:t>
        <a:bodyPr/>
        <a:lstStyle/>
        <a:p>
          <a:endParaRPr lang="en-US"/>
        </a:p>
      </dgm:t>
    </dgm:pt>
    <dgm:pt modelId="{35891201-0CB8-46C6-A23D-B757651CE8B3}" type="pres">
      <dgm:prSet presAssocID="{B9241571-AADC-49AB-93A1-5ED1ADC296D0}" presName="Name0" presStyleCnt="0">
        <dgm:presLayoutVars>
          <dgm:dir/>
          <dgm:resizeHandles val="exact"/>
        </dgm:presLayoutVars>
      </dgm:prSet>
      <dgm:spPr/>
    </dgm:pt>
    <dgm:pt modelId="{60FEF2B2-2E8C-4F14-95FF-22F7C07254D8}" type="pres">
      <dgm:prSet presAssocID="{C5DFE3F1-32E9-4CD0-817C-34FE26A32E0C}" presName="compNode" presStyleCnt="0"/>
      <dgm:spPr/>
    </dgm:pt>
    <dgm:pt modelId="{B417D4CD-5225-41BF-90A0-2F5DE4E22122}" type="pres">
      <dgm:prSet presAssocID="{C5DFE3F1-32E9-4CD0-817C-34FE26A32E0C}" presName="pictRect" presStyleLbl="node1" presStyleIdx="0" presStyleCnt="4"/>
      <dgm:spPr>
        <a:solidFill>
          <a:schemeClr val="accent2"/>
        </a:solidFill>
      </dgm:spPr>
    </dgm:pt>
    <dgm:pt modelId="{EA18E9A0-3679-46AF-9895-1C99731FCCF1}" type="pres">
      <dgm:prSet presAssocID="{C5DFE3F1-32E9-4CD0-817C-34FE26A32E0C}" presName="textRect" presStyleLbl="revTx" presStyleIdx="0" presStyleCnt="4">
        <dgm:presLayoutVars>
          <dgm:bulletEnabled val="1"/>
        </dgm:presLayoutVars>
      </dgm:prSet>
      <dgm:spPr/>
    </dgm:pt>
    <dgm:pt modelId="{2007AA2A-26C8-48FF-BBFA-3C93C68EF993}" type="pres">
      <dgm:prSet presAssocID="{30B21162-4DFA-4620-BFB2-1FE051AC4BED}" presName="sibTrans" presStyleLbl="sibTrans2D1" presStyleIdx="0" presStyleCnt="0"/>
      <dgm:spPr/>
    </dgm:pt>
    <dgm:pt modelId="{CD9C96A3-837A-4153-A5F4-C3B0BFEECE0E}" type="pres">
      <dgm:prSet presAssocID="{4B304517-CC10-4165-9D9B-DEAB9AF688C2}" presName="compNode" presStyleCnt="0"/>
      <dgm:spPr/>
    </dgm:pt>
    <dgm:pt modelId="{53F37CAC-6A5F-48CF-9E54-72CC393F0337}" type="pres">
      <dgm:prSet presAssocID="{4B304517-CC10-4165-9D9B-DEAB9AF688C2}" presName="pictRect" presStyleLbl="node1" presStyleIdx="1" presStyleCnt="4"/>
      <dgm:spPr>
        <a:solidFill>
          <a:schemeClr val="accent1">
            <a:lumMod val="40000"/>
            <a:lumOff val="60000"/>
          </a:schemeClr>
        </a:solidFill>
      </dgm:spPr>
    </dgm:pt>
    <dgm:pt modelId="{D5D46500-5B5F-4421-8EDC-1F90E2A63643}" type="pres">
      <dgm:prSet presAssocID="{4B304517-CC10-4165-9D9B-DEAB9AF688C2}" presName="textRect" presStyleLbl="revTx" presStyleIdx="1" presStyleCnt="4">
        <dgm:presLayoutVars>
          <dgm:bulletEnabled val="1"/>
        </dgm:presLayoutVars>
      </dgm:prSet>
      <dgm:spPr/>
    </dgm:pt>
    <dgm:pt modelId="{E1540805-8E64-4D01-84C8-03334E2CF0AD}" type="pres">
      <dgm:prSet presAssocID="{DE1DB46C-DD9B-4E77-85E2-CFBEFDA35809}" presName="sibTrans" presStyleLbl="sibTrans2D1" presStyleIdx="0" presStyleCnt="0"/>
      <dgm:spPr/>
    </dgm:pt>
    <dgm:pt modelId="{2371D6C6-F9C0-45CE-B032-803D5F4D51AC}" type="pres">
      <dgm:prSet presAssocID="{83A39627-EE61-4C2B-B7A9-3CE76E5B4406}" presName="compNode" presStyleCnt="0"/>
      <dgm:spPr/>
    </dgm:pt>
    <dgm:pt modelId="{AC0D7C0F-A3B6-4B95-B007-1D49C8DEFED2}" type="pres">
      <dgm:prSet presAssocID="{83A39627-EE61-4C2B-B7A9-3CE76E5B4406}" presName="pictRect" presStyleLbl="node1" presStyleIdx="2" presStyleCnt="4" custLinFactNeighborX="-1437" custLinFactNeighborY="-5366"/>
      <dgm:spPr>
        <a:solidFill>
          <a:schemeClr val="accent6">
            <a:lumMod val="40000"/>
            <a:lumOff val="60000"/>
          </a:schemeClr>
        </a:solidFill>
      </dgm:spPr>
    </dgm:pt>
    <dgm:pt modelId="{BBAF88EB-2CD6-4603-BC21-E2D0FE0EF5E0}" type="pres">
      <dgm:prSet presAssocID="{83A39627-EE61-4C2B-B7A9-3CE76E5B4406}" presName="textRect" presStyleLbl="revTx" presStyleIdx="2" presStyleCnt="4" custLinFactNeighborX="-3933" custLinFactNeighborY="304">
        <dgm:presLayoutVars>
          <dgm:bulletEnabled val="1"/>
        </dgm:presLayoutVars>
      </dgm:prSet>
      <dgm:spPr/>
    </dgm:pt>
    <dgm:pt modelId="{1463745F-DC5D-4003-A782-A097D42CD245}" type="pres">
      <dgm:prSet presAssocID="{E54F2846-A26C-4714-85F9-292A4EF0122A}" presName="sibTrans" presStyleLbl="sibTrans2D1" presStyleIdx="0" presStyleCnt="0"/>
      <dgm:spPr/>
    </dgm:pt>
    <dgm:pt modelId="{6DC9AEB8-29CD-441D-AF61-4746735D0438}" type="pres">
      <dgm:prSet presAssocID="{82954C6B-CD7B-4691-95D8-5DCB24F08E1C}" presName="compNode" presStyleCnt="0"/>
      <dgm:spPr/>
    </dgm:pt>
    <dgm:pt modelId="{47B8EE20-BFCE-42D1-BBB3-BE7378307BE2}" type="pres">
      <dgm:prSet presAssocID="{82954C6B-CD7B-4691-95D8-5DCB24F08E1C}" presName="pictRect" presStyleLbl="node1" presStyleIdx="3" presStyleCnt="4" custLinFactNeighborX="1136" custLinFactNeighborY="-7422"/>
      <dgm:spPr>
        <a:solidFill>
          <a:schemeClr val="accent4">
            <a:lumMod val="20000"/>
            <a:lumOff val="80000"/>
          </a:schemeClr>
        </a:solidFill>
      </dgm:spPr>
    </dgm:pt>
    <dgm:pt modelId="{821E748F-285F-444E-A0A1-C15C2D2144AF}" type="pres">
      <dgm:prSet presAssocID="{82954C6B-CD7B-4691-95D8-5DCB24F08E1C}" presName="textRect" presStyleLbl="revTx" presStyleIdx="3" presStyleCnt="4">
        <dgm:presLayoutVars>
          <dgm:bulletEnabled val="1"/>
        </dgm:presLayoutVars>
      </dgm:prSet>
      <dgm:spPr/>
    </dgm:pt>
  </dgm:ptLst>
  <dgm:cxnLst>
    <dgm:cxn modelId="{5900090B-41F1-4C13-A959-1E06F54BEF72}" type="presOf" srcId="{E54F2846-A26C-4714-85F9-292A4EF0122A}" destId="{1463745F-DC5D-4003-A782-A097D42CD245}" srcOrd="0" destOrd="0" presId="urn:microsoft.com/office/officeart/2005/8/layout/pList1"/>
    <dgm:cxn modelId="{08EFB64A-BB79-47C8-867F-BA7068E5F8A8}" srcId="{B9241571-AADC-49AB-93A1-5ED1ADC296D0}" destId="{82954C6B-CD7B-4691-95D8-5DCB24F08E1C}" srcOrd="3" destOrd="0" parTransId="{A24EC703-70DB-4061-8F46-B83073F8B43E}" sibTransId="{9BEE9C0D-9AF2-440B-85E4-860E1174D216}"/>
    <dgm:cxn modelId="{DF20B659-EC40-4F42-878B-03A35A1545E4}" type="presOf" srcId="{DE1DB46C-DD9B-4E77-85E2-CFBEFDA35809}" destId="{E1540805-8E64-4D01-84C8-03334E2CF0AD}" srcOrd="0" destOrd="0" presId="urn:microsoft.com/office/officeart/2005/8/layout/pList1"/>
    <dgm:cxn modelId="{CA820B7C-F648-4BDC-9952-0BFFC90A405A}" type="presOf" srcId="{C5DFE3F1-32E9-4CD0-817C-34FE26A32E0C}" destId="{EA18E9A0-3679-46AF-9895-1C99731FCCF1}" srcOrd="0" destOrd="0" presId="urn:microsoft.com/office/officeart/2005/8/layout/pList1"/>
    <dgm:cxn modelId="{D19A4F83-FEB9-4418-900E-9DAB171830C4}" type="presOf" srcId="{B9241571-AADC-49AB-93A1-5ED1ADC296D0}" destId="{35891201-0CB8-46C6-A23D-B757651CE8B3}" srcOrd="0" destOrd="0" presId="urn:microsoft.com/office/officeart/2005/8/layout/pList1"/>
    <dgm:cxn modelId="{936066AD-6673-4F2A-87E7-F714FE388A8E}" type="presOf" srcId="{30B21162-4DFA-4620-BFB2-1FE051AC4BED}" destId="{2007AA2A-26C8-48FF-BBFA-3C93C68EF993}" srcOrd="0" destOrd="0" presId="urn:microsoft.com/office/officeart/2005/8/layout/pList1"/>
    <dgm:cxn modelId="{247515BC-FDE5-4770-A947-B9996B597136}" srcId="{B9241571-AADC-49AB-93A1-5ED1ADC296D0}" destId="{83A39627-EE61-4C2B-B7A9-3CE76E5B4406}" srcOrd="2" destOrd="0" parTransId="{62D8E3AC-5977-415C-9024-1CD7559CC3E8}" sibTransId="{E54F2846-A26C-4714-85F9-292A4EF0122A}"/>
    <dgm:cxn modelId="{351883D8-F082-451C-9C6B-7F21664FD911}" type="presOf" srcId="{4B304517-CC10-4165-9D9B-DEAB9AF688C2}" destId="{D5D46500-5B5F-4421-8EDC-1F90E2A63643}" srcOrd="0" destOrd="0" presId="urn:microsoft.com/office/officeart/2005/8/layout/pList1"/>
    <dgm:cxn modelId="{AB2F29D9-2AA3-462D-A497-2411FD4E01A0}" srcId="{B9241571-AADC-49AB-93A1-5ED1ADC296D0}" destId="{4B304517-CC10-4165-9D9B-DEAB9AF688C2}" srcOrd="1" destOrd="0" parTransId="{896C6D9D-161D-4971-B717-E12C863D656B}" sibTransId="{DE1DB46C-DD9B-4E77-85E2-CFBEFDA35809}"/>
    <dgm:cxn modelId="{E0B9D9DC-3A9C-4A69-9C76-7EE4C5BB3C29}" type="presOf" srcId="{82954C6B-CD7B-4691-95D8-5DCB24F08E1C}" destId="{821E748F-285F-444E-A0A1-C15C2D2144AF}" srcOrd="0" destOrd="0" presId="urn:microsoft.com/office/officeart/2005/8/layout/pList1"/>
    <dgm:cxn modelId="{B9D928E4-B3C7-4886-A775-C27733AF2A38}" srcId="{B9241571-AADC-49AB-93A1-5ED1ADC296D0}" destId="{C5DFE3F1-32E9-4CD0-817C-34FE26A32E0C}" srcOrd="0" destOrd="0" parTransId="{08AD0E08-2FD5-4FEE-8759-64D7EA719808}" sibTransId="{30B21162-4DFA-4620-BFB2-1FE051AC4BED}"/>
    <dgm:cxn modelId="{75DAE8FF-9161-4F8E-AAA0-A6DD37B95391}" type="presOf" srcId="{83A39627-EE61-4C2B-B7A9-3CE76E5B4406}" destId="{BBAF88EB-2CD6-4603-BC21-E2D0FE0EF5E0}" srcOrd="0" destOrd="0" presId="urn:microsoft.com/office/officeart/2005/8/layout/pList1"/>
    <dgm:cxn modelId="{90D8827B-9D9E-4025-9EC2-D65C23F0C787}" type="presParOf" srcId="{35891201-0CB8-46C6-A23D-B757651CE8B3}" destId="{60FEF2B2-2E8C-4F14-95FF-22F7C07254D8}" srcOrd="0" destOrd="0" presId="urn:microsoft.com/office/officeart/2005/8/layout/pList1"/>
    <dgm:cxn modelId="{310FD944-AD11-44C9-BDC3-93D21156326D}" type="presParOf" srcId="{60FEF2B2-2E8C-4F14-95FF-22F7C07254D8}" destId="{B417D4CD-5225-41BF-90A0-2F5DE4E22122}" srcOrd="0" destOrd="0" presId="urn:microsoft.com/office/officeart/2005/8/layout/pList1"/>
    <dgm:cxn modelId="{EA0A92CF-5CB7-4607-A478-4177C64695FB}" type="presParOf" srcId="{60FEF2B2-2E8C-4F14-95FF-22F7C07254D8}" destId="{EA18E9A0-3679-46AF-9895-1C99731FCCF1}" srcOrd="1" destOrd="0" presId="urn:microsoft.com/office/officeart/2005/8/layout/pList1"/>
    <dgm:cxn modelId="{7FB3022C-6212-44F3-B5B9-262FEFF6652A}" type="presParOf" srcId="{35891201-0CB8-46C6-A23D-B757651CE8B3}" destId="{2007AA2A-26C8-48FF-BBFA-3C93C68EF993}" srcOrd="1" destOrd="0" presId="urn:microsoft.com/office/officeart/2005/8/layout/pList1"/>
    <dgm:cxn modelId="{274C7EA9-4E03-4742-9FDE-836D03F03FA9}" type="presParOf" srcId="{35891201-0CB8-46C6-A23D-B757651CE8B3}" destId="{CD9C96A3-837A-4153-A5F4-C3B0BFEECE0E}" srcOrd="2" destOrd="0" presId="urn:microsoft.com/office/officeart/2005/8/layout/pList1"/>
    <dgm:cxn modelId="{89D2DFA1-6956-45C7-BC82-FCEA074F6D24}" type="presParOf" srcId="{CD9C96A3-837A-4153-A5F4-C3B0BFEECE0E}" destId="{53F37CAC-6A5F-48CF-9E54-72CC393F0337}" srcOrd="0" destOrd="0" presId="urn:microsoft.com/office/officeart/2005/8/layout/pList1"/>
    <dgm:cxn modelId="{43E9C7DF-FE16-410E-B1AC-9D0EC31ABC19}" type="presParOf" srcId="{CD9C96A3-837A-4153-A5F4-C3B0BFEECE0E}" destId="{D5D46500-5B5F-4421-8EDC-1F90E2A63643}" srcOrd="1" destOrd="0" presId="urn:microsoft.com/office/officeart/2005/8/layout/pList1"/>
    <dgm:cxn modelId="{23BC370B-EF39-4DAB-A6F9-A67AE6AA3B3E}" type="presParOf" srcId="{35891201-0CB8-46C6-A23D-B757651CE8B3}" destId="{E1540805-8E64-4D01-84C8-03334E2CF0AD}" srcOrd="3" destOrd="0" presId="urn:microsoft.com/office/officeart/2005/8/layout/pList1"/>
    <dgm:cxn modelId="{893544CA-C5FD-499B-913E-FFCCFDFFF308}" type="presParOf" srcId="{35891201-0CB8-46C6-A23D-B757651CE8B3}" destId="{2371D6C6-F9C0-45CE-B032-803D5F4D51AC}" srcOrd="4" destOrd="0" presId="urn:microsoft.com/office/officeart/2005/8/layout/pList1"/>
    <dgm:cxn modelId="{6C49EBF8-FF89-45C8-B202-12789E7238DA}" type="presParOf" srcId="{2371D6C6-F9C0-45CE-B032-803D5F4D51AC}" destId="{AC0D7C0F-A3B6-4B95-B007-1D49C8DEFED2}" srcOrd="0" destOrd="0" presId="urn:microsoft.com/office/officeart/2005/8/layout/pList1"/>
    <dgm:cxn modelId="{3D0C35CF-707D-42C7-98F1-2766194DA9B7}" type="presParOf" srcId="{2371D6C6-F9C0-45CE-B032-803D5F4D51AC}" destId="{BBAF88EB-2CD6-4603-BC21-E2D0FE0EF5E0}" srcOrd="1" destOrd="0" presId="urn:microsoft.com/office/officeart/2005/8/layout/pList1"/>
    <dgm:cxn modelId="{25A430C6-ABD0-49D6-BEAD-F06CDB760140}" type="presParOf" srcId="{35891201-0CB8-46C6-A23D-B757651CE8B3}" destId="{1463745F-DC5D-4003-A782-A097D42CD245}" srcOrd="5" destOrd="0" presId="urn:microsoft.com/office/officeart/2005/8/layout/pList1"/>
    <dgm:cxn modelId="{52021CE7-DC88-4C19-B477-09C251F94A08}" type="presParOf" srcId="{35891201-0CB8-46C6-A23D-B757651CE8B3}" destId="{6DC9AEB8-29CD-441D-AF61-4746735D0438}" srcOrd="6" destOrd="0" presId="urn:microsoft.com/office/officeart/2005/8/layout/pList1"/>
    <dgm:cxn modelId="{1511C538-0262-4D0E-9BC2-A05264942DDE}" type="presParOf" srcId="{6DC9AEB8-29CD-441D-AF61-4746735D0438}" destId="{47B8EE20-BFCE-42D1-BBB3-BE7378307BE2}" srcOrd="0" destOrd="0" presId="urn:microsoft.com/office/officeart/2005/8/layout/pList1"/>
    <dgm:cxn modelId="{3BF5D32C-014D-4379-8BB1-09B8ECDA645C}" type="presParOf" srcId="{6DC9AEB8-29CD-441D-AF61-4746735D0438}" destId="{821E748F-285F-444E-A0A1-C15C2D2144AF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17D4CD-5225-41BF-90A0-2F5DE4E22122}">
      <dsp:nvSpPr>
        <dsp:cNvPr id="0" name=""/>
        <dsp:cNvSpPr/>
      </dsp:nvSpPr>
      <dsp:spPr>
        <a:xfrm>
          <a:off x="427626" y="2745"/>
          <a:ext cx="2438367" cy="1680035"/>
        </a:xfrm>
        <a:prstGeom prst="roundRect">
          <a:avLst/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18E9A0-3679-46AF-9895-1C99731FCCF1}">
      <dsp:nvSpPr>
        <dsp:cNvPr id="0" name=""/>
        <dsp:cNvSpPr/>
      </dsp:nvSpPr>
      <dsp:spPr>
        <a:xfrm>
          <a:off x="427626" y="1682780"/>
          <a:ext cx="2438367" cy="9046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The Linear Production Function</a:t>
          </a:r>
        </a:p>
      </dsp:txBody>
      <dsp:txXfrm>
        <a:off x="427626" y="1682780"/>
        <a:ext cx="2438367" cy="904634"/>
      </dsp:txXfrm>
    </dsp:sp>
    <dsp:sp modelId="{53F37CAC-6A5F-48CF-9E54-72CC393F0337}">
      <dsp:nvSpPr>
        <dsp:cNvPr id="0" name=""/>
        <dsp:cNvSpPr/>
      </dsp:nvSpPr>
      <dsp:spPr>
        <a:xfrm>
          <a:off x="3109933" y="2745"/>
          <a:ext cx="2438367" cy="1680035"/>
        </a:xfrm>
        <a:prstGeom prst="roundRect">
          <a:avLst/>
        </a:prstGeom>
        <a:solidFill>
          <a:schemeClr val="accent1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D46500-5B5F-4421-8EDC-1F90E2A63643}">
      <dsp:nvSpPr>
        <dsp:cNvPr id="0" name=""/>
        <dsp:cNvSpPr/>
      </dsp:nvSpPr>
      <dsp:spPr>
        <a:xfrm>
          <a:off x="3109933" y="1682780"/>
          <a:ext cx="2438367" cy="9046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The Fixed-Proportion Production Function</a:t>
          </a:r>
        </a:p>
      </dsp:txBody>
      <dsp:txXfrm>
        <a:off x="3109933" y="1682780"/>
        <a:ext cx="2438367" cy="904634"/>
      </dsp:txXfrm>
    </dsp:sp>
    <dsp:sp modelId="{AC0D7C0F-A3B6-4B95-B007-1D49C8DEFED2}">
      <dsp:nvSpPr>
        <dsp:cNvPr id="0" name=""/>
        <dsp:cNvSpPr/>
      </dsp:nvSpPr>
      <dsp:spPr>
        <a:xfrm>
          <a:off x="392587" y="2741101"/>
          <a:ext cx="2438367" cy="1680035"/>
        </a:xfrm>
        <a:prstGeom prst="roundRect">
          <a:avLst/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AF88EB-2CD6-4603-BC21-E2D0FE0EF5E0}">
      <dsp:nvSpPr>
        <dsp:cNvPr id="0" name=""/>
        <dsp:cNvSpPr/>
      </dsp:nvSpPr>
      <dsp:spPr>
        <a:xfrm>
          <a:off x="331725" y="4514032"/>
          <a:ext cx="2438367" cy="9046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The Cobb-</a:t>
          </a:r>
          <a:r>
            <a:rPr lang="en-US" sz="1800" kern="1200" dirty="0" err="1"/>
            <a:t>Doughlas</a:t>
          </a:r>
          <a:r>
            <a:rPr lang="en-US" sz="1800" kern="1200" dirty="0"/>
            <a:t> Production Function</a:t>
          </a:r>
        </a:p>
      </dsp:txBody>
      <dsp:txXfrm>
        <a:off x="331725" y="4514032"/>
        <a:ext cx="2438367" cy="904634"/>
      </dsp:txXfrm>
    </dsp:sp>
    <dsp:sp modelId="{47B8EE20-BFCE-42D1-BBB3-BE7378307BE2}">
      <dsp:nvSpPr>
        <dsp:cNvPr id="0" name=""/>
        <dsp:cNvSpPr/>
      </dsp:nvSpPr>
      <dsp:spPr>
        <a:xfrm>
          <a:off x="3137632" y="2706559"/>
          <a:ext cx="2438367" cy="1680035"/>
        </a:xfrm>
        <a:prstGeom prst="roundRect">
          <a:avLst/>
        </a:prstGeom>
        <a:solidFill>
          <a:schemeClr val="accent4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1E748F-285F-444E-A0A1-C15C2D2144AF}">
      <dsp:nvSpPr>
        <dsp:cNvPr id="0" name=""/>
        <dsp:cNvSpPr/>
      </dsp:nvSpPr>
      <dsp:spPr>
        <a:xfrm>
          <a:off x="3109933" y="4511287"/>
          <a:ext cx="2438367" cy="9046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The Constant Elasticity Production Function</a:t>
          </a:r>
        </a:p>
      </dsp:txBody>
      <dsp:txXfrm>
        <a:off x="3109933" y="4511287"/>
        <a:ext cx="2438367" cy="904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FF2CF3-E227-4F38-A704-5348BFA7BC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74A027-6A37-4F79-85FD-8C56FFCB82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67465F-CE09-4131-ADBE-4C73FD8D29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2562F-6D87-4EE4-8AD7-0B3276A64D0B}" type="datetimeFigureOut">
              <a:rPr lang="en-US" smtClean="0"/>
              <a:t>25-Sep-19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6BCE17-BA8A-4559-8D45-FDB7833412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6141DA-5199-4D35-9807-EB08C6C64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7FC-CC8D-4B8D-8E6A-FDCEBF7BE0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193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B46101-7C41-4672-8270-068101F55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807" y="160405"/>
            <a:ext cx="11758687" cy="98600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1CB759-D727-416C-A99F-35F32D6AF7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808" y="1405719"/>
            <a:ext cx="11758688" cy="4593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14F9F7-AB86-4E16-AA88-E637E23C86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2562F-6D87-4EE4-8AD7-0B3276A64D0B}" type="datetimeFigureOut">
              <a:rPr lang="en-US" smtClean="0"/>
              <a:t>25-Sep-19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3C0ECE-2A0E-4226-8494-D1D34B139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FDEC95-9E3C-4CD5-A5E5-D8FFF6374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71294" y="6393787"/>
            <a:ext cx="2743200" cy="365125"/>
          </a:xfrm>
        </p:spPr>
        <p:txBody>
          <a:bodyPr/>
          <a:lstStyle/>
          <a:p>
            <a:fld id="{082AA7FC-CC8D-4B8D-8E6A-FDCEBF7BE0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300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CCD93-B20C-4099-A7AE-DEB04494AB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255625-2D51-44A1-B937-2FDE9925EA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BAA674-55A5-42A9-94D2-DC3E52A5A0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2562F-6D87-4EE4-8AD7-0B3276A64D0B}" type="datetimeFigureOut">
              <a:rPr lang="en-US" smtClean="0"/>
              <a:t>25-Sep-19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04145C-C44A-425E-ADE5-F009E7555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2EE449-575F-4653-99FE-AC69A5971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7FC-CC8D-4B8D-8E6A-FDCEBF7BE0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3480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A0C4CB-A070-4F01-97EE-DBD26B4566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43651F-22D0-4454-876B-2989B0EE4A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0C3129-5D4F-4C79-B657-B7403D0168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BA1C32-7AD2-4D6E-811E-31C13FE66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2562F-6D87-4EE4-8AD7-0B3276A64D0B}" type="datetimeFigureOut">
              <a:rPr lang="en-US" smtClean="0"/>
              <a:t>25-Sep-19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BE246E-1B51-43E7-AEE7-C47B3C018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888BCA-FE13-440E-AEA4-69DA7E4034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7FC-CC8D-4B8D-8E6A-FDCEBF7BE0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411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ED524C-5D0C-41A8-9978-66FE1CDCA6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27101D-25E4-4B3D-A576-77BE928E70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A1F9A9-9948-4D5D-938A-0CE87E6E42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D27E7E-8FBA-4232-BD01-EA26CA0FE4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1DB2B-3C16-405D-9EA9-A203368E57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551067-53D0-4735-BF94-EF92E4F7B5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2562F-6D87-4EE4-8AD7-0B3276A64D0B}" type="datetimeFigureOut">
              <a:rPr lang="en-US" smtClean="0"/>
              <a:t>25-Sep-19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D2A4EF-B742-4378-AF66-1E297022D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3F33A14-8A2D-4838-B1F3-A5B3A0319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7FC-CC8D-4B8D-8E6A-FDCEBF7BE0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019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25E56-18EE-4855-8CEE-AF9B6A296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0308C0-FB0F-4A60-92F7-1BF1DE7EF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2562F-6D87-4EE4-8AD7-0B3276A64D0B}" type="datetimeFigureOut">
              <a:rPr lang="en-US" smtClean="0"/>
              <a:t>25-Sep-19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8D1083-3161-4CB6-A605-3B0E514582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FCE30C-763D-4073-A2D0-29A18BD68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7FC-CC8D-4B8D-8E6A-FDCEBF7BE0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568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E94135-61EA-4588-8E50-D99539882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2562F-6D87-4EE4-8AD7-0B3276A64D0B}" type="datetimeFigureOut">
              <a:rPr lang="en-US" smtClean="0"/>
              <a:t>25-Sep-19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326A5A3-6222-4E68-A01E-5AB985865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9115F1-4BF6-4004-A862-A8208CC98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7FC-CC8D-4B8D-8E6A-FDCEBF7BE0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278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30EFFD-B1A2-4E1C-9604-61CA68B7DE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6A9602-ADC9-48C0-9D12-E76903FD08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BF7368-2B41-458C-8545-E648FB25A4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A40E51-B57F-4BB2-B49B-0D08EE1E60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2562F-6D87-4EE4-8AD7-0B3276A64D0B}" type="datetimeFigureOut">
              <a:rPr lang="en-US" smtClean="0"/>
              <a:t>25-Sep-19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5EFCD1-A6CF-422E-8071-C2E16EA45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16FB68-313F-45BC-B818-8DFD322D5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7FC-CC8D-4B8D-8E6A-FDCEBF7BE0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379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302EAF-CCD8-42D2-86F2-E46DCA8BB6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734E3A0-DBD4-46AB-AF8F-EAA3347CB0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C1D38C-6A34-485E-9B6A-B71D2CC834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DC2B31-130B-4AEB-AE51-4F9DE76C4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2562F-6D87-4EE4-8AD7-0B3276A64D0B}" type="datetimeFigureOut">
              <a:rPr lang="en-US" smtClean="0"/>
              <a:t>25-Sep-19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4C8E8A-210C-49A1-8A3D-91DDD73758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148E9E-99DA-40A3-A357-8032FC1BF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7FC-CC8D-4B8D-8E6A-FDCEBF7BE0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8039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EF362-96B5-40D0-9DC0-B39754D8E0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FCFF24-8D54-41C3-B1F6-B47CE1530E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B7B57C-AB82-4B52-8CE3-417E6399D3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2562F-6D87-4EE4-8AD7-0B3276A64D0B}" type="datetimeFigureOut">
              <a:rPr lang="en-US" smtClean="0"/>
              <a:t>25-Sep-19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5EF958-C109-4AD8-8457-A6D4D7573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674089-D64B-4B57-BA34-BFDC702FBD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7FC-CC8D-4B8D-8E6A-FDCEBF7BE0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433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602489-B68F-4A4E-B6D0-076491E367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DAA2CC-7320-41EF-8595-1C522C17B0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347083-A779-4DC3-B27A-B3F16A65F6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2562F-6D87-4EE4-8AD7-0B3276A64D0B}" type="datetimeFigureOut">
              <a:rPr lang="en-US" smtClean="0"/>
              <a:t>25-Sep-19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DB00F6-94B2-45C2-8899-7BB9837542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98F093-1A39-4B12-82CA-1599007E3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7FC-CC8D-4B8D-8E6A-FDCEBF7BE0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462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B3C739-107B-49A9-9357-406D85FED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6A0432-40FF-40DE-9524-D1CC708C8D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236370-3466-49DA-A672-C100DEE6B3F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2562F-6D87-4EE4-8AD7-0B3276A64D0B}" type="datetimeFigureOut">
              <a:rPr lang="en-US" smtClean="0"/>
              <a:t>25-Sep-19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299E33-2ED0-4DA7-B029-3DD1BD6D3D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94BDDD-339B-4350-8D95-2BC5FA37F3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2AA7FC-CC8D-4B8D-8E6A-FDCEBF7BE0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121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D07EE1-83E0-439C-8FE7-769E31C9937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Inputs and Production Functions</a:t>
            </a:r>
            <a:br>
              <a:rPr lang="en-US" dirty="0"/>
            </a:br>
            <a:r>
              <a:rPr lang="en-US" dirty="0"/>
              <a:t>in the Short Run: </a:t>
            </a:r>
            <a:br>
              <a:rPr lang="en-US" dirty="0"/>
            </a:br>
            <a:r>
              <a:rPr lang="en-US" dirty="0"/>
              <a:t>A Quick Review</a:t>
            </a:r>
          </a:p>
        </p:txBody>
      </p:sp>
    </p:spTree>
    <p:extLst>
      <p:ext uri="{BB962C8B-B14F-4D97-AF65-F5344CB8AC3E}">
        <p14:creationId xmlns:p14="http://schemas.microsoft.com/office/powerpoint/2010/main" val="12050664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EF17DEE-558C-4EDF-BC46-1A84F5908B3F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2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314382" name="AutoShape 14"/>
          <p:cNvSpPr>
            <a:spLocks noChangeArrowheads="1"/>
          </p:cNvSpPr>
          <p:nvPr/>
        </p:nvSpPr>
        <p:spPr bwMode="auto">
          <a:xfrm>
            <a:off x="152400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3600" b="1">
                <a:solidFill>
                  <a:srgbClr val="000066"/>
                </a:solidFill>
                <a:latin typeface="Calibri" pitchFamily="-109" charset="0"/>
              </a:rPr>
              <a:t>Key Concepts</a:t>
            </a:r>
            <a:endParaRPr lang="en-US" altLang="en-US" sz="36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  <p:sp>
        <p:nvSpPr>
          <p:cNvPr id="4109" name="Rectangle 15"/>
          <p:cNvSpPr>
            <a:spLocks noChangeArrowheads="1"/>
          </p:cNvSpPr>
          <p:nvPr/>
        </p:nvSpPr>
        <p:spPr bwMode="auto">
          <a:xfrm>
            <a:off x="2133600" y="1295401"/>
            <a:ext cx="792480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/>
            <a:r>
              <a:rPr lang="en-US" altLang="en-US" sz="2600">
                <a:latin typeface="Calibri" pitchFamily="-109" charset="0"/>
              </a:rPr>
              <a:t>The </a:t>
            </a:r>
            <a:r>
              <a:rPr lang="en-US" altLang="en-US" sz="2600">
                <a:solidFill>
                  <a:srgbClr val="000066"/>
                </a:solidFill>
                <a:latin typeface="Calibri" pitchFamily="-109" charset="0"/>
              </a:rPr>
              <a:t>production function</a:t>
            </a:r>
            <a:r>
              <a:rPr lang="en-US" altLang="en-US" sz="2600">
                <a:latin typeface="Calibri" pitchFamily="-109" charset="0"/>
              </a:rPr>
              <a:t> tells us the </a:t>
            </a:r>
            <a:r>
              <a:rPr lang="en-US" altLang="en-US" sz="2600" i="1">
                <a:solidFill>
                  <a:srgbClr val="000000"/>
                </a:solidFill>
                <a:latin typeface="Calibri" pitchFamily="-109" charset="0"/>
              </a:rPr>
              <a:t>maximum </a:t>
            </a:r>
            <a:r>
              <a:rPr lang="en-US" altLang="en-US" sz="2600">
                <a:latin typeface="Calibri" pitchFamily="-109" charset="0"/>
              </a:rPr>
              <a:t>possible output that can be attained by the firm for any given quantity of inputs.</a:t>
            </a:r>
          </a:p>
        </p:txBody>
      </p:sp>
      <p:sp>
        <p:nvSpPr>
          <p:cNvPr id="4110" name="Rectangle 15"/>
          <p:cNvSpPr>
            <a:spLocks noChangeArrowheads="1"/>
          </p:cNvSpPr>
          <p:nvPr/>
        </p:nvSpPr>
        <p:spPr bwMode="auto">
          <a:xfrm>
            <a:off x="2133600" y="5174457"/>
            <a:ext cx="76200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/>
            <a:r>
              <a:rPr lang="en-US" altLang="en-US" sz="2600">
                <a:latin typeface="Calibri" pitchFamily="-109" charset="0"/>
              </a:rPr>
              <a:t>The </a:t>
            </a:r>
            <a:r>
              <a:rPr lang="en-US" altLang="en-US" sz="2600">
                <a:solidFill>
                  <a:srgbClr val="000066"/>
                </a:solidFill>
                <a:latin typeface="Calibri" pitchFamily="-109" charset="0"/>
              </a:rPr>
              <a:t>production set</a:t>
            </a:r>
            <a:r>
              <a:rPr lang="en-US" altLang="en-US" sz="2600">
                <a:latin typeface="Calibri" pitchFamily="-109" charset="0"/>
              </a:rPr>
              <a:t> is a set of technically feasible combinations of inputs and outputs.</a:t>
            </a:r>
          </a:p>
        </p:txBody>
      </p:sp>
      <p:sp>
        <p:nvSpPr>
          <p:cNvPr id="4111" name="Content Placeholder 2"/>
          <p:cNvSpPr txBox="1">
            <a:spLocks/>
          </p:cNvSpPr>
          <p:nvPr/>
        </p:nvSpPr>
        <p:spPr bwMode="auto">
          <a:xfrm>
            <a:off x="2209800" y="2590800"/>
            <a:ext cx="66294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en-US" sz="2800" dirty="0">
                <a:latin typeface="Calibri" pitchFamily="-109" charset="0"/>
              </a:rPr>
              <a:t>Production Function:</a:t>
            </a:r>
          </a:p>
          <a:p>
            <a:pPr eaLnBrk="1" hangingPunct="1">
              <a:spcBef>
                <a:spcPct val="20000"/>
              </a:spcBef>
              <a:buFont typeface="Arial" charset="0"/>
              <a:buChar char="•"/>
            </a:pPr>
            <a:endParaRPr lang="en-US" altLang="en-US" sz="2800" dirty="0">
              <a:latin typeface="Calibri" pitchFamily="-109" charset="0"/>
            </a:endParaRPr>
          </a:p>
          <a:p>
            <a:pPr lvl="1" eaLnBrk="1" hangingPunct="1">
              <a:spcBef>
                <a:spcPct val="20000"/>
              </a:spcBef>
              <a:buFont typeface="Arial" charset="0"/>
              <a:buChar char="•"/>
            </a:pPr>
            <a:r>
              <a:rPr lang="en-US" altLang="en-US" sz="2800" dirty="0">
                <a:latin typeface="Calibri" pitchFamily="-109" charset="0"/>
              </a:rPr>
              <a:t>Q = output</a:t>
            </a:r>
          </a:p>
          <a:p>
            <a:pPr lvl="1" eaLnBrk="1" hangingPunct="1">
              <a:spcBef>
                <a:spcPct val="20000"/>
              </a:spcBef>
              <a:buFont typeface="Arial" charset="0"/>
              <a:buChar char="•"/>
            </a:pPr>
            <a:r>
              <a:rPr lang="en-US" altLang="en-US" sz="2800" dirty="0">
                <a:latin typeface="Calibri" pitchFamily="-109" charset="0"/>
              </a:rPr>
              <a:t>K = Capital</a:t>
            </a:r>
          </a:p>
          <a:p>
            <a:pPr lvl="1" eaLnBrk="1" hangingPunct="1">
              <a:spcBef>
                <a:spcPct val="20000"/>
              </a:spcBef>
              <a:buFont typeface="Arial" charset="0"/>
              <a:buChar char="•"/>
            </a:pPr>
            <a:r>
              <a:rPr lang="en-US" altLang="en-US" sz="2800" dirty="0">
                <a:latin typeface="Calibri" pitchFamily="-109" charset="0"/>
              </a:rPr>
              <a:t>L = Labor  </a:t>
            </a:r>
          </a:p>
        </p:txBody>
      </p:sp>
      <p:graphicFrame>
        <p:nvGraphicFramePr>
          <p:cNvPr id="4100" name="Object 17"/>
          <p:cNvGraphicFramePr>
            <a:graphicFrameLocks noChangeAspect="1"/>
          </p:cNvGraphicFramePr>
          <p:nvPr/>
        </p:nvGraphicFramePr>
        <p:xfrm>
          <a:off x="4953000" y="3048000"/>
          <a:ext cx="2700338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Equation" r:id="rId3" imgW="799920" imgH="203040" progId="Equation.3">
                  <p:embed/>
                </p:oleObj>
              </mc:Choice>
              <mc:Fallback>
                <p:oleObj name="Equation" r:id="rId3" imgW="799920" imgH="203040" progId="Equation.3">
                  <p:embed/>
                  <p:pic>
                    <p:nvPicPr>
                      <p:cNvPr id="410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3000" y="3048000"/>
                        <a:ext cx="2700338" cy="68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8A15077-0B5E-49DC-A831-983E32D3A428}" type="slidenum">
              <a:rPr lang="en-US" altLang="en-US">
                <a:solidFill>
                  <a:srgbClr val="898989"/>
                </a:solidFill>
                <a:latin typeface="Calibri" pitchFamily="-109" charset="0"/>
              </a:rPr>
              <a:pPr eaLnBrk="1" hangingPunct="1"/>
              <a:t>3</a:t>
            </a:fld>
            <a:endParaRPr lang="en-US" altLang="en-US">
              <a:solidFill>
                <a:srgbClr val="898989"/>
              </a:solidFill>
              <a:latin typeface="Calibri" pitchFamily="-109" charset="0"/>
            </a:endParaRPr>
          </a:p>
        </p:txBody>
      </p:sp>
      <p:sp>
        <p:nvSpPr>
          <p:cNvPr id="5125" name="Line 3"/>
          <p:cNvSpPr>
            <a:spLocks noChangeShapeType="1"/>
          </p:cNvSpPr>
          <p:nvPr/>
        </p:nvSpPr>
        <p:spPr bwMode="auto">
          <a:xfrm>
            <a:off x="2508250" y="5999163"/>
            <a:ext cx="6400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6" name="Line 4"/>
          <p:cNvSpPr>
            <a:spLocks noChangeShapeType="1"/>
          </p:cNvSpPr>
          <p:nvPr/>
        </p:nvSpPr>
        <p:spPr bwMode="auto">
          <a:xfrm flipV="1">
            <a:off x="2508251" y="1376363"/>
            <a:ext cx="17463" cy="4622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6448" name="AutoShape 32"/>
          <p:cNvSpPr>
            <a:spLocks noChangeArrowheads="1"/>
          </p:cNvSpPr>
          <p:nvPr/>
        </p:nvSpPr>
        <p:spPr bwMode="auto">
          <a:xfrm>
            <a:off x="152400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3200" b="1">
                <a:solidFill>
                  <a:srgbClr val="000066"/>
                </a:solidFill>
                <a:latin typeface="Calibri" pitchFamily="-109" charset="0"/>
              </a:rPr>
              <a:t>The Production Function &amp; Technical Efficiency</a:t>
            </a:r>
            <a:endParaRPr lang="en-US" altLang="en-US" sz="32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-109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54886F-0362-43DB-8200-0511434B9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Total Product (TP), Average Product (AP), and Marginal Product (MP)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D90EFF-A729-41D3-886E-6AE794C7AB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4192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692D16-2661-4E83-B06C-BFF42047A9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110D69-F62F-4018-935E-3C4FA184DC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428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5D74FC8-30F2-4258-AEA4-BE0E32E69A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82821" y="457571"/>
            <a:ext cx="1723810" cy="29714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990A8C4-9EB5-4D4D-A270-64443FFF8E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1100" y="639170"/>
            <a:ext cx="5561905" cy="389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2045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3162C4A-8AD5-4B30-9FA3-392F040EC8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5590" y="589916"/>
            <a:ext cx="2847619" cy="187619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4E3093C-4953-4671-9C3F-E1748C0C61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8447" y="885606"/>
            <a:ext cx="7657143" cy="453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382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AA2996E-B01C-4E41-8FCD-A53518E555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7941" y="867095"/>
            <a:ext cx="3790476" cy="5123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5947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A0B50-D5C0-4AB9-82FF-9514D7534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Relationship between TP, AP, MP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21A08-730A-4A12-B8B6-1F0D9884CF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4415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AF45A2-4BE2-4E98-B16C-5AB3F3E3E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Law of Diminishing Marginal Product of Labor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8B5AA2-F769-4CF2-AB2F-0A8AD55DDA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3600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D07EE1-83E0-439C-8FE7-769E31C9937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Inputs and Production Functions </a:t>
            </a:r>
            <a:br>
              <a:rPr lang="en-US" dirty="0"/>
            </a:br>
            <a:r>
              <a:rPr lang="en-US" dirty="0"/>
              <a:t>in the Long Run</a:t>
            </a:r>
          </a:p>
        </p:txBody>
      </p:sp>
    </p:spTree>
    <p:extLst>
      <p:ext uri="{BB962C8B-B14F-4D97-AF65-F5344CB8AC3E}">
        <p14:creationId xmlns:p14="http://schemas.microsoft.com/office/powerpoint/2010/main" val="21800810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CC16E7-6AF8-4205-8E56-235266413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641" y="364803"/>
            <a:ext cx="10515600" cy="1325563"/>
          </a:xfrm>
        </p:spPr>
        <p:txBody>
          <a:bodyPr/>
          <a:lstStyle/>
          <a:p>
            <a:r>
              <a:rPr lang="en-US" dirty="0"/>
              <a:t>Product Mountain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9A5727-D64F-4391-AA9C-6A822EFD75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420" y="1482436"/>
            <a:ext cx="5636022" cy="368519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ECDE333-08C7-4E04-B7BF-785289578C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8560" y="1368066"/>
            <a:ext cx="5528857" cy="3799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4165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5787793-6D88-467D-86AA-9EFA8F2E64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660" y="538821"/>
            <a:ext cx="7133333" cy="361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0830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499BB9-7912-44F7-86C2-9DCD69A7A3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747" y="484908"/>
            <a:ext cx="8838095" cy="506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1960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E3B3487-7EBD-4396-AF3A-8EADAA348D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55" y="1149809"/>
            <a:ext cx="6400000" cy="50571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87414EA-53DB-4E0F-8DC6-25C23D296CD4}"/>
              </a:ext>
            </a:extLst>
          </p:cNvPr>
          <p:cNvSpPr/>
          <p:nvPr/>
        </p:nvSpPr>
        <p:spPr>
          <a:xfrm>
            <a:off x="471455" y="250893"/>
            <a:ext cx="75570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221F1F"/>
                </a:solidFill>
                <a:latin typeface="FrutigerLTStd-Bold"/>
              </a:rPr>
              <a:t>Economic and Uneconomic Regions of Production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2246038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1B2C030-4A40-4B87-8845-9588937754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0762" y="1267095"/>
            <a:ext cx="6390476" cy="4323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1581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59DE3-52A3-4FA3-96D4-08C4643B3D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764" y="347912"/>
            <a:ext cx="11758687" cy="986007"/>
          </a:xfrm>
        </p:spPr>
        <p:txBody>
          <a:bodyPr/>
          <a:lstStyle/>
          <a:p>
            <a:r>
              <a:rPr lang="en-US" dirty="0"/>
              <a:t>MARGINAL RATE OF TECHNICAL SUBSTITUTION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80A962-5FAB-4A87-AF1B-A76A200C0412}"/>
              </a:ext>
            </a:extLst>
          </p:cNvPr>
          <p:cNvSpPr/>
          <p:nvPr/>
        </p:nvSpPr>
        <p:spPr>
          <a:xfrm>
            <a:off x="498764" y="1514315"/>
            <a:ext cx="1141573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348DCD"/>
                </a:solidFill>
                <a:latin typeface="FrutigerLTStd-BoldCn"/>
              </a:rPr>
              <a:t>marginal rate of technical substitution of labor for capital: </a:t>
            </a:r>
            <a:r>
              <a:rPr lang="en-US" sz="2400" dirty="0">
                <a:solidFill>
                  <a:srgbClr val="221F1F"/>
                </a:solidFill>
                <a:latin typeface="FrutigerLTStd-Cn"/>
              </a:rPr>
              <a:t>The rate at which the quantity of capital can be reduced for every one-unit increase in the quantity of labor, holding the quantity of output constant.</a:t>
            </a:r>
            <a:endParaRPr lang="en-US" sz="24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04F70A-69CE-4949-8746-EADECEA0FA33}"/>
              </a:ext>
            </a:extLst>
          </p:cNvPr>
          <p:cNvSpPr/>
          <p:nvPr/>
        </p:nvSpPr>
        <p:spPr>
          <a:xfrm>
            <a:off x="498764" y="3230802"/>
            <a:ext cx="1072341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AB4C2A"/>
                </a:solidFill>
                <a:latin typeface="JansonTextLTStd-Roman"/>
              </a:rPr>
              <a:t>• </a:t>
            </a:r>
            <a:r>
              <a:rPr lang="en-US" sz="2400" dirty="0">
                <a:solidFill>
                  <a:srgbClr val="221F1F"/>
                </a:solidFill>
                <a:latin typeface="JansonTextLTStd-Roman"/>
              </a:rPr>
              <a:t>The rate at which the quantity of capital can be </a:t>
            </a:r>
            <a:r>
              <a:rPr lang="en-US" sz="2400" i="1" dirty="0">
                <a:solidFill>
                  <a:srgbClr val="221F1F"/>
                </a:solidFill>
                <a:latin typeface="JansonTextLTStd-Italic"/>
              </a:rPr>
              <a:t>decreased </a:t>
            </a:r>
            <a:r>
              <a:rPr lang="en-US" sz="2400" dirty="0">
                <a:solidFill>
                  <a:srgbClr val="221F1F"/>
                </a:solidFill>
                <a:latin typeface="JansonTextLTStd-Roman"/>
              </a:rPr>
              <a:t>for every one-unit </a:t>
            </a:r>
            <a:r>
              <a:rPr lang="en-US" sz="2400" i="1" dirty="0">
                <a:solidFill>
                  <a:srgbClr val="221F1F"/>
                </a:solidFill>
                <a:latin typeface="JansonTextLTStd-Italic"/>
              </a:rPr>
              <a:t>increase </a:t>
            </a:r>
            <a:r>
              <a:rPr lang="en-US" sz="2400" dirty="0">
                <a:solidFill>
                  <a:srgbClr val="221F1F"/>
                </a:solidFill>
                <a:latin typeface="JansonTextLTStd-Roman"/>
              </a:rPr>
              <a:t>in the quantity of labor, holding the quantity of output constant, </a:t>
            </a:r>
            <a:r>
              <a:rPr lang="en-US" sz="2400" i="1" dirty="0">
                <a:solidFill>
                  <a:srgbClr val="221F1F"/>
                </a:solidFill>
                <a:latin typeface="JansonTextLTStd-Italic"/>
              </a:rPr>
              <a:t>or </a:t>
            </a:r>
          </a:p>
          <a:p>
            <a:endParaRPr lang="en-US" sz="2400" i="1" dirty="0">
              <a:solidFill>
                <a:srgbClr val="221F1F"/>
              </a:solidFill>
              <a:latin typeface="JansonTextLTStd-Italic"/>
            </a:endParaRPr>
          </a:p>
          <a:p>
            <a:r>
              <a:rPr lang="en-US" sz="2400" dirty="0">
                <a:solidFill>
                  <a:srgbClr val="AB4C2A"/>
                </a:solidFill>
                <a:latin typeface="JansonTextLTStd-Roman"/>
              </a:rPr>
              <a:t>• </a:t>
            </a:r>
            <a:r>
              <a:rPr lang="en-US" sz="2400" dirty="0">
                <a:solidFill>
                  <a:srgbClr val="221F1F"/>
                </a:solidFill>
                <a:latin typeface="JansonTextLTStd-Roman"/>
              </a:rPr>
              <a:t>The rate at which the quantity of capital must be </a:t>
            </a:r>
            <a:r>
              <a:rPr lang="en-US" sz="2400" i="1" dirty="0">
                <a:solidFill>
                  <a:srgbClr val="221F1F"/>
                </a:solidFill>
                <a:latin typeface="JansonTextLTStd-Italic"/>
              </a:rPr>
              <a:t>increased </a:t>
            </a:r>
            <a:r>
              <a:rPr lang="en-US" sz="2400" dirty="0">
                <a:solidFill>
                  <a:srgbClr val="221F1F"/>
                </a:solidFill>
                <a:latin typeface="JansonTextLTStd-Roman"/>
              </a:rPr>
              <a:t>for every one-unit </a:t>
            </a:r>
            <a:r>
              <a:rPr lang="en-US" sz="2400" i="1" dirty="0">
                <a:solidFill>
                  <a:srgbClr val="221F1F"/>
                </a:solidFill>
                <a:latin typeface="JansonTextLTStd-Italic"/>
              </a:rPr>
              <a:t>decrease </a:t>
            </a:r>
            <a:r>
              <a:rPr lang="en-US" sz="2400" dirty="0">
                <a:solidFill>
                  <a:srgbClr val="221F1F"/>
                </a:solidFill>
                <a:latin typeface="JansonTextLTStd-Roman"/>
              </a:rPr>
              <a:t>in the quantity of labor, holding the quantity of output constant.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629082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24907-7363-4EC1-A7CA-51EF9CA5AE86}"/>
              </a:ext>
            </a:extLst>
          </p:cNvPr>
          <p:cNvSpPr txBox="1">
            <a:spLocks/>
          </p:cNvSpPr>
          <p:nvPr/>
        </p:nvSpPr>
        <p:spPr>
          <a:xfrm>
            <a:off x="498764" y="347912"/>
            <a:ext cx="11758687" cy="98600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/>
              <a:t>MARGINAL RATE OF TECHNICAL SUBSTITUTION </a:t>
            </a:r>
            <a:r>
              <a:rPr lang="en-US" sz="3200" b="1" dirty="0">
                <a:solidFill>
                  <a:srgbClr val="C00000"/>
                </a:solidFill>
              </a:rPr>
              <a:t>IS DIMINISHING</a:t>
            </a:r>
            <a:r>
              <a:rPr lang="en-US" sz="3200" b="1" dirty="0"/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9D5794-7ED5-4966-9FB7-DAED36DDA7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345" y="1195374"/>
            <a:ext cx="8358673" cy="5515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0173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24907-7363-4EC1-A7CA-51EF9CA5AE86}"/>
              </a:ext>
            </a:extLst>
          </p:cNvPr>
          <p:cNvSpPr txBox="1">
            <a:spLocks/>
          </p:cNvSpPr>
          <p:nvPr/>
        </p:nvSpPr>
        <p:spPr>
          <a:xfrm>
            <a:off x="498764" y="347912"/>
            <a:ext cx="11758687" cy="98600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MARGINAL RATE OF TECHNICAL SUBSTITUTION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31211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9C51E22-BFB3-4E57-B211-FDEE4147854E}"/>
              </a:ext>
            </a:extLst>
          </p:cNvPr>
          <p:cNvSpPr/>
          <p:nvPr/>
        </p:nvSpPr>
        <p:spPr>
          <a:xfrm>
            <a:off x="415636" y="1081806"/>
            <a:ext cx="113607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221F1F"/>
                </a:solidFill>
                <a:latin typeface="JansonTextLTStd-Roman"/>
              </a:rPr>
              <a:t>we explore how to describe the ease or difficulty with which a firm can substitute between different inputs</a:t>
            </a:r>
            <a:endParaRPr lang="en-US" sz="20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88DCA1E-4D39-4393-B8E6-F75F98BDF7A1}"/>
              </a:ext>
            </a:extLst>
          </p:cNvPr>
          <p:cNvSpPr/>
          <p:nvPr/>
        </p:nvSpPr>
        <p:spPr>
          <a:xfrm>
            <a:off x="3076091" y="6140756"/>
            <a:ext cx="59576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221F1F"/>
                </a:solidFill>
                <a:latin typeface="FrutigerLTStd-Bold"/>
              </a:rPr>
              <a:t>Input Substitution Opportunities and the Shape of Isoquants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D901CB8-A07A-42CF-9681-FF99C7C1F4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2297" y="1828100"/>
            <a:ext cx="4182903" cy="360515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293420C-1EA1-4497-8417-EA73C78505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727" y="1893423"/>
            <a:ext cx="3889305" cy="3539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5994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AC8D64F-BF05-4BB8-9C42-D82175B2F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The ease or difficulty with which a firm can substitute among</a:t>
            </a:r>
            <a:br>
              <a:rPr lang="en-US" sz="3600" dirty="0"/>
            </a:br>
            <a:r>
              <a:rPr lang="en-US" sz="3600" dirty="0"/>
              <a:t>inputs depends on the curvature of its isoquants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9206ED1-486A-4515-A4BF-7E1BBDD5C8F0}"/>
              </a:ext>
            </a:extLst>
          </p:cNvPr>
          <p:cNvSpPr/>
          <p:nvPr/>
        </p:nvSpPr>
        <p:spPr>
          <a:xfrm>
            <a:off x="277091" y="1665330"/>
            <a:ext cx="111667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AB4C2A"/>
                </a:solidFill>
                <a:latin typeface="JansonTextLTStd-Roman"/>
              </a:rPr>
              <a:t>• </a:t>
            </a:r>
            <a:r>
              <a:rPr lang="en-US" sz="2400" dirty="0">
                <a:solidFill>
                  <a:srgbClr val="221F1F"/>
                </a:solidFill>
                <a:latin typeface="JansonTextLTStd-Roman"/>
              </a:rPr>
              <a:t>When the production function offers limited input substitution opportunities, the </a:t>
            </a:r>
            <a:r>
              <a:rPr lang="en-US" sz="2400" i="1" dirty="0">
                <a:solidFill>
                  <a:srgbClr val="221F1F"/>
                </a:solidFill>
                <a:latin typeface="JansonTextLTStd-Italic"/>
              </a:rPr>
              <a:t>MRTS</a:t>
            </a:r>
            <a:r>
              <a:rPr lang="en-US" sz="1000" i="1" dirty="0">
                <a:solidFill>
                  <a:srgbClr val="221F1F"/>
                </a:solidFill>
                <a:latin typeface="JansonTextLTStd-Italic"/>
              </a:rPr>
              <a:t>L,K </a:t>
            </a:r>
            <a:r>
              <a:rPr lang="en-US" sz="2400" dirty="0">
                <a:solidFill>
                  <a:srgbClr val="221F1F"/>
                </a:solidFill>
                <a:latin typeface="JansonTextLTStd-Roman"/>
              </a:rPr>
              <a:t>changes </a:t>
            </a:r>
            <a:r>
              <a:rPr lang="en-US" sz="2400" dirty="0">
                <a:solidFill>
                  <a:srgbClr val="C00000"/>
                </a:solidFill>
                <a:latin typeface="JansonTextLTStd-Roman"/>
              </a:rPr>
              <a:t>substantially</a:t>
            </a:r>
            <a:r>
              <a:rPr lang="en-US" sz="2400" dirty="0">
                <a:solidFill>
                  <a:srgbClr val="221F1F"/>
                </a:solidFill>
                <a:latin typeface="JansonTextLTStd-Roman"/>
              </a:rPr>
              <a:t> as we move along an isoquant. In this case, the isoquants are nearly L-shaped, as in Figure a</a:t>
            </a:r>
          </a:p>
          <a:p>
            <a:endParaRPr lang="en-US" sz="2400" dirty="0">
              <a:solidFill>
                <a:srgbClr val="221F1F"/>
              </a:solidFill>
              <a:latin typeface="JansonTextLTStd-Roman"/>
            </a:endParaRPr>
          </a:p>
          <a:p>
            <a:r>
              <a:rPr lang="en-US" sz="2400" dirty="0">
                <a:solidFill>
                  <a:srgbClr val="AB4C2A"/>
                </a:solidFill>
                <a:latin typeface="JansonTextLTStd-Roman"/>
              </a:rPr>
              <a:t>• </a:t>
            </a:r>
            <a:r>
              <a:rPr lang="en-US" sz="2400" dirty="0">
                <a:solidFill>
                  <a:srgbClr val="221F1F"/>
                </a:solidFill>
                <a:latin typeface="JansonTextLTStd-Roman"/>
              </a:rPr>
              <a:t>When the production function offers abundant input substitution opportunities, the </a:t>
            </a:r>
            <a:r>
              <a:rPr lang="en-US" sz="2400" i="1" dirty="0">
                <a:solidFill>
                  <a:srgbClr val="221F1F"/>
                </a:solidFill>
                <a:latin typeface="JansonTextLTStd-Italic"/>
              </a:rPr>
              <a:t>MRTS</a:t>
            </a:r>
            <a:r>
              <a:rPr lang="en-US" sz="1000" i="1" dirty="0">
                <a:solidFill>
                  <a:srgbClr val="221F1F"/>
                </a:solidFill>
                <a:latin typeface="JansonTextLTStd-Italic"/>
              </a:rPr>
              <a:t>L,K </a:t>
            </a:r>
            <a:r>
              <a:rPr lang="en-US" sz="2400" dirty="0">
                <a:solidFill>
                  <a:srgbClr val="221F1F"/>
                </a:solidFill>
                <a:latin typeface="JansonTextLTStd-Roman"/>
              </a:rPr>
              <a:t>changes </a:t>
            </a:r>
            <a:r>
              <a:rPr lang="en-US" sz="2400" dirty="0">
                <a:solidFill>
                  <a:srgbClr val="C00000"/>
                </a:solidFill>
                <a:latin typeface="JansonTextLTStd-Roman"/>
              </a:rPr>
              <a:t>gradually</a:t>
            </a:r>
            <a:r>
              <a:rPr lang="en-US" sz="2400" dirty="0">
                <a:solidFill>
                  <a:srgbClr val="221F1F"/>
                </a:solidFill>
                <a:latin typeface="JansonTextLTStd-Roman"/>
              </a:rPr>
              <a:t> as we move along an isoquant. In this case, the isoquants are nearly straight lines, as in Figure b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032572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55282C-690A-430B-AD82-BCB109ECC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809" y="229678"/>
            <a:ext cx="11758687" cy="986007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Elasticity of Substitution</a:t>
            </a:r>
            <a:r>
              <a:rPr lang="th-TH" b="1" dirty="0">
                <a:solidFill>
                  <a:srgbClr val="C00000"/>
                </a:solidFill>
              </a:rPr>
              <a:t> </a:t>
            </a:r>
            <a:r>
              <a:rPr lang="en-US" dirty="0"/>
              <a:t>can help us describe</a:t>
            </a:r>
            <a:br>
              <a:rPr lang="th-TH" dirty="0"/>
            </a:br>
            <a:r>
              <a:rPr lang="en-US" dirty="0"/>
              <a:t>the firm’s input substitution opportunities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722FDE-63BC-46C8-9E87-3DF73092B4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809" y="1585828"/>
            <a:ext cx="11758688" cy="45938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Elasticity of substitution:  </a:t>
            </a:r>
            <a:r>
              <a:rPr lang="en-US" dirty="0"/>
              <a:t>A measure of how easy it is for a firm to substitute</a:t>
            </a:r>
          </a:p>
          <a:p>
            <a:pPr marL="0" indent="0">
              <a:buNone/>
            </a:pPr>
            <a:r>
              <a:rPr lang="en-US" dirty="0"/>
              <a:t>labor for capital. It is equal to the percentage change in the capital–labor ratio</a:t>
            </a:r>
          </a:p>
          <a:p>
            <a:pPr marL="0" indent="0">
              <a:buNone/>
            </a:pPr>
            <a:r>
              <a:rPr lang="en-US" dirty="0"/>
              <a:t>for every 1 percent change in the marginal rate of technical substitution of</a:t>
            </a:r>
          </a:p>
          <a:p>
            <a:pPr marL="0" indent="0">
              <a:buNone/>
            </a:pPr>
            <a:r>
              <a:rPr lang="en-US" dirty="0"/>
              <a:t>labor for capital as we move along an isoquant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70CE7C-1453-4682-BACD-444CFD67DD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0085" y="3685310"/>
            <a:ext cx="5969255" cy="2397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4283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37B5A18-DB9B-4141-8BD0-CD86EF2637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218" y="700596"/>
            <a:ext cx="7439891" cy="545680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504CE4A-6204-47E7-B761-AF72CFFFE91B}"/>
              </a:ext>
            </a:extLst>
          </p:cNvPr>
          <p:cNvSpPr/>
          <p:nvPr/>
        </p:nvSpPr>
        <p:spPr>
          <a:xfrm>
            <a:off x="782781" y="625438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b="1" dirty="0">
                <a:solidFill>
                  <a:srgbClr val="221F1F"/>
                </a:solidFill>
                <a:latin typeface="FrutigerLTStd-Bold"/>
              </a:rPr>
              <a:t>Elasticity of Substitution of Labor for Capital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26199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3D28992-4B12-4305-9F7E-0D1F9964CA3C}"/>
              </a:ext>
            </a:extLst>
          </p:cNvPr>
          <p:cNvSpPr/>
          <p:nvPr/>
        </p:nvSpPr>
        <p:spPr>
          <a:xfrm>
            <a:off x="609599" y="570454"/>
            <a:ext cx="70796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1" dirty="0">
                <a:solidFill>
                  <a:srgbClr val="579388"/>
                </a:solidFill>
                <a:latin typeface="FrutigerLTStd-BoldItalic"/>
              </a:rPr>
              <a:t>Elasticities of Substitution in German Industries</a:t>
            </a:r>
            <a:r>
              <a:rPr lang="en-US" sz="1400" b="1" dirty="0">
                <a:solidFill>
                  <a:srgbClr val="579388"/>
                </a:solidFill>
                <a:latin typeface="FrutigerLTStd-Bold"/>
              </a:rPr>
              <a:t>11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3B9E3B-1405-4A08-8E92-52637A2CB7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320887"/>
            <a:ext cx="5638800" cy="316798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CC10ACB-F8B8-4A5B-9664-0E7B01E5C137}"/>
              </a:ext>
            </a:extLst>
          </p:cNvPr>
          <p:cNvSpPr/>
          <p:nvPr/>
        </p:nvSpPr>
        <p:spPr>
          <a:xfrm>
            <a:off x="346363" y="4745227"/>
            <a:ext cx="57496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>
                <a:solidFill>
                  <a:srgbClr val="221F1F"/>
                </a:solidFill>
                <a:latin typeface="JansonTextLTStd-Roman"/>
              </a:rPr>
              <a:t>11</a:t>
            </a:r>
            <a:r>
              <a:rPr lang="en-US" dirty="0">
                <a:solidFill>
                  <a:srgbClr val="221F1F"/>
                </a:solidFill>
                <a:latin typeface="JansonTextLTStd-Roman"/>
              </a:rPr>
              <a:t>This example is based on “Estimated Substitution Elasticities of a Nested CES Production Function Approach for Germany,” </a:t>
            </a:r>
            <a:r>
              <a:rPr lang="en-US" i="1" dirty="0">
                <a:solidFill>
                  <a:srgbClr val="221F1F"/>
                </a:solidFill>
                <a:latin typeface="JansonTextLTStd-Italic"/>
              </a:rPr>
              <a:t>Energy Economics </a:t>
            </a:r>
            <a:r>
              <a:rPr lang="en-US" dirty="0">
                <a:solidFill>
                  <a:srgbClr val="221F1F"/>
                </a:solidFill>
                <a:latin typeface="JansonTextLTStd-Roman"/>
              </a:rPr>
              <a:t>20 (1998): 249–264.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88591AA-428F-49C3-BC94-312D9B42E5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1763" y="718462"/>
            <a:ext cx="3853037" cy="24038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12403A3-2726-4BA8-82A4-27E07DE58E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1763" y="3582351"/>
            <a:ext cx="3675124" cy="2325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3062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Slide Number Placeholder 3">
            <a:extLst>
              <a:ext uri="{FF2B5EF4-FFF2-40B4-BE49-F238E27FC236}">
                <a16:creationId xmlns:a16="http://schemas.microsoft.com/office/drawing/2014/main" id="{BC782083-8254-4DD2-BB7E-3674A75BF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CB94F87-42E9-4D19-84D1-66B7132553E4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1749" name="Line 4">
            <a:extLst>
              <a:ext uri="{FF2B5EF4-FFF2-40B4-BE49-F238E27FC236}">
                <a16:creationId xmlns:a16="http://schemas.microsoft.com/office/drawing/2014/main" id="{68F77100-4AAB-4493-AF5C-A4A7C7E1F40D}"/>
              </a:ext>
            </a:extLst>
          </p:cNvPr>
          <p:cNvSpPr>
            <a:spLocks noChangeShapeType="1"/>
          </p:cNvSpPr>
          <p:nvPr/>
        </p:nvSpPr>
        <p:spPr bwMode="auto">
          <a:xfrm>
            <a:off x="2209800" y="6308725"/>
            <a:ext cx="6248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1750" name="Line 5">
            <a:extLst>
              <a:ext uri="{FF2B5EF4-FFF2-40B4-BE49-F238E27FC236}">
                <a16:creationId xmlns:a16="http://schemas.microsoft.com/office/drawing/2014/main" id="{E9394068-E4D4-4877-B68D-7B838A1346A1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192338" y="1385888"/>
            <a:ext cx="17462" cy="4945061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1751" name="Text Box 6">
            <a:extLst>
              <a:ext uri="{FF2B5EF4-FFF2-40B4-BE49-F238E27FC236}">
                <a16:creationId xmlns:a16="http://schemas.microsoft.com/office/drawing/2014/main" id="{0EC1FB20-7A0A-48C6-B0DD-69371F3840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42325" y="6121401"/>
            <a:ext cx="31451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L</a:t>
            </a:r>
          </a:p>
        </p:txBody>
      </p:sp>
      <p:sp>
        <p:nvSpPr>
          <p:cNvPr id="31752" name="Text Box 7">
            <a:extLst>
              <a:ext uri="{FF2B5EF4-FFF2-40B4-BE49-F238E27FC236}">
                <a16:creationId xmlns:a16="http://schemas.microsoft.com/office/drawing/2014/main" id="{52F3FDE1-5AA6-4476-AFBF-D407737C27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0525" y="1444626"/>
            <a:ext cx="35298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K</a:t>
            </a:r>
          </a:p>
        </p:txBody>
      </p:sp>
      <p:sp>
        <p:nvSpPr>
          <p:cNvPr id="31753" name="Text Box 8">
            <a:extLst>
              <a:ext uri="{FF2B5EF4-FFF2-40B4-BE49-F238E27FC236}">
                <a16:creationId xmlns:a16="http://schemas.microsoft.com/office/drawing/2014/main" id="{3F365BF2-3196-4A21-B77E-356DC29AF6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99125" y="5511800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GB" altLang="th-TH" sz="2400" b="1">
              <a:latin typeface="Calibri" panose="020F0502020204030204" pitchFamily="34" charset="0"/>
            </a:endParaRPr>
          </a:p>
        </p:txBody>
      </p:sp>
      <p:sp>
        <p:nvSpPr>
          <p:cNvPr id="31754" name="Text Box 9">
            <a:extLst>
              <a:ext uri="{FF2B5EF4-FFF2-40B4-BE49-F238E27FC236}">
                <a16:creationId xmlns:a16="http://schemas.microsoft.com/office/drawing/2014/main" id="{37E807BF-433A-4D08-9363-B674FA7147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1725" y="2387600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GB" altLang="th-TH" sz="2400">
              <a:latin typeface="Calibri" panose="020F0502020204030204" pitchFamily="34" charset="0"/>
            </a:endParaRPr>
          </a:p>
        </p:txBody>
      </p:sp>
      <p:sp>
        <p:nvSpPr>
          <p:cNvPr id="31755" name="Text Box 10">
            <a:extLst>
              <a:ext uri="{FF2B5EF4-FFF2-40B4-BE49-F238E27FC236}">
                <a16:creationId xmlns:a16="http://schemas.microsoft.com/office/drawing/2014/main" id="{8D047CB7-BB52-4D50-BA46-AA76CC7075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5325" y="6273801"/>
            <a:ext cx="3401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336907" name="Line 11">
            <a:extLst>
              <a:ext uri="{FF2B5EF4-FFF2-40B4-BE49-F238E27FC236}">
                <a16:creationId xmlns:a16="http://schemas.microsoft.com/office/drawing/2014/main" id="{6A5E3FB3-6BC8-4393-9293-7D65815F043B}"/>
              </a:ext>
            </a:extLst>
          </p:cNvPr>
          <p:cNvSpPr>
            <a:spLocks noChangeShapeType="1"/>
          </p:cNvSpPr>
          <p:nvPr/>
        </p:nvSpPr>
        <p:spPr bwMode="auto">
          <a:xfrm>
            <a:off x="2209800" y="1736725"/>
            <a:ext cx="4572000" cy="4572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36908" name="Arc 12">
            <a:extLst>
              <a:ext uri="{FF2B5EF4-FFF2-40B4-BE49-F238E27FC236}">
                <a16:creationId xmlns:a16="http://schemas.microsoft.com/office/drawing/2014/main" id="{6E0D35A0-6EFD-480E-8C89-A1502E3A5755}"/>
              </a:ext>
            </a:extLst>
          </p:cNvPr>
          <p:cNvSpPr>
            <a:spLocks/>
          </p:cNvSpPr>
          <p:nvPr/>
        </p:nvSpPr>
        <p:spPr bwMode="auto">
          <a:xfrm>
            <a:off x="3276601" y="669926"/>
            <a:ext cx="4354513" cy="4418013"/>
          </a:xfrm>
          <a:custGeom>
            <a:avLst/>
            <a:gdLst>
              <a:gd name="T0" fmla="*/ 2147483647 w 20889"/>
              <a:gd name="T1" fmla="*/ 2147483647 h 20531"/>
              <a:gd name="T2" fmla="*/ 0 w 20889"/>
              <a:gd name="T3" fmla="*/ 2147483647 h 20531"/>
              <a:gd name="T4" fmla="*/ 2147483647 w 20889"/>
              <a:gd name="T5" fmla="*/ 0 h 20531"/>
              <a:gd name="T6" fmla="*/ 0 60000 65536"/>
              <a:gd name="T7" fmla="*/ 0 60000 65536"/>
              <a:gd name="T8" fmla="*/ 0 60000 65536"/>
              <a:gd name="T9" fmla="*/ 0 w 20889"/>
              <a:gd name="T10" fmla="*/ 0 h 20531"/>
              <a:gd name="T11" fmla="*/ 20889 w 20889"/>
              <a:gd name="T12" fmla="*/ 20531 h 2053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889" h="20531" fill="none" extrusionOk="0">
                <a:moveTo>
                  <a:pt x="14177" y="20530"/>
                </a:moveTo>
                <a:cubicBezTo>
                  <a:pt x="7205" y="18251"/>
                  <a:pt x="1866" y="12590"/>
                  <a:pt x="0" y="5496"/>
                </a:cubicBezTo>
              </a:path>
              <a:path w="20889" h="20531" stroke="0" extrusionOk="0">
                <a:moveTo>
                  <a:pt x="14177" y="20530"/>
                </a:moveTo>
                <a:cubicBezTo>
                  <a:pt x="7205" y="18251"/>
                  <a:pt x="1866" y="12590"/>
                  <a:pt x="0" y="5496"/>
                </a:cubicBezTo>
                <a:lnTo>
                  <a:pt x="20889" y="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1758" name="Line 13">
            <a:extLst>
              <a:ext uri="{FF2B5EF4-FFF2-40B4-BE49-F238E27FC236}">
                <a16:creationId xmlns:a16="http://schemas.microsoft.com/office/drawing/2014/main" id="{A0730367-A0C2-4A11-8DF7-5896DE3CF7F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209800" y="2638425"/>
            <a:ext cx="3657600" cy="3657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36910" name="Arc 14">
            <a:extLst>
              <a:ext uri="{FF2B5EF4-FFF2-40B4-BE49-F238E27FC236}">
                <a16:creationId xmlns:a16="http://schemas.microsoft.com/office/drawing/2014/main" id="{49B93F86-E435-418A-85FC-E7CBA1C7CFB5}"/>
              </a:ext>
            </a:extLst>
          </p:cNvPr>
          <p:cNvSpPr>
            <a:spLocks/>
          </p:cNvSpPr>
          <p:nvPr/>
        </p:nvSpPr>
        <p:spPr bwMode="auto">
          <a:xfrm>
            <a:off x="3886200" y="2574925"/>
            <a:ext cx="2667000" cy="2209800"/>
          </a:xfrm>
          <a:custGeom>
            <a:avLst/>
            <a:gdLst>
              <a:gd name="T0" fmla="*/ 2147483647 w 21542"/>
              <a:gd name="T1" fmla="*/ 2147483647 h 21285"/>
              <a:gd name="T2" fmla="*/ 0 w 21542"/>
              <a:gd name="T3" fmla="*/ 1770293645 h 21285"/>
              <a:gd name="T4" fmla="*/ 2147483647 w 21542"/>
              <a:gd name="T5" fmla="*/ 0 h 21285"/>
              <a:gd name="T6" fmla="*/ 0 60000 65536"/>
              <a:gd name="T7" fmla="*/ 0 60000 65536"/>
              <a:gd name="T8" fmla="*/ 0 60000 65536"/>
              <a:gd name="T9" fmla="*/ 0 w 21542"/>
              <a:gd name="T10" fmla="*/ 0 h 21285"/>
              <a:gd name="T11" fmla="*/ 21542 w 21542"/>
              <a:gd name="T12" fmla="*/ 21285 h 2128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42" h="21285" fill="none" extrusionOk="0">
                <a:moveTo>
                  <a:pt x="17867" y="21285"/>
                </a:moveTo>
                <a:cubicBezTo>
                  <a:pt x="8094" y="19598"/>
                  <a:pt x="726" y="11472"/>
                  <a:pt x="0" y="1581"/>
                </a:cubicBezTo>
              </a:path>
              <a:path w="21542" h="21285" stroke="0" extrusionOk="0">
                <a:moveTo>
                  <a:pt x="17867" y="21285"/>
                </a:moveTo>
                <a:cubicBezTo>
                  <a:pt x="8094" y="19598"/>
                  <a:pt x="726" y="11472"/>
                  <a:pt x="0" y="1581"/>
                </a:cubicBezTo>
                <a:lnTo>
                  <a:pt x="21542" y="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36911" name="Line 15">
            <a:extLst>
              <a:ext uri="{FF2B5EF4-FFF2-40B4-BE49-F238E27FC236}">
                <a16:creationId xmlns:a16="http://schemas.microsoft.com/office/drawing/2014/main" id="{9C4767D4-5B93-4E2D-BAC2-14616F703EED}"/>
              </a:ext>
            </a:extLst>
          </p:cNvPr>
          <p:cNvSpPr>
            <a:spLocks noChangeShapeType="1"/>
          </p:cNvSpPr>
          <p:nvPr/>
        </p:nvSpPr>
        <p:spPr bwMode="auto">
          <a:xfrm>
            <a:off x="4495800" y="4022725"/>
            <a:ext cx="3581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36912" name="Line 16">
            <a:extLst>
              <a:ext uri="{FF2B5EF4-FFF2-40B4-BE49-F238E27FC236}">
                <a16:creationId xmlns:a16="http://schemas.microsoft.com/office/drawing/2014/main" id="{EE9899D1-B59A-49B3-B48D-08B5DE89D301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484688" y="1606551"/>
            <a:ext cx="11112" cy="24161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36913" name="Text Box 17">
            <a:extLst>
              <a:ext uri="{FF2B5EF4-FFF2-40B4-BE49-F238E27FC236}">
                <a16:creationId xmlns:a16="http://schemas.microsoft.com/office/drawing/2014/main" id="{40B90489-3CAD-41FD-BA08-3F0AEFC1E3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37525" y="3676650"/>
            <a:ext cx="844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>
                <a:latin typeface="Calibri" panose="020F0502020204030204" pitchFamily="34" charset="0"/>
                <a:sym typeface="Symbol" panose="05050102010706020507" pitchFamily="18" charset="2"/>
              </a:rPr>
              <a:t> = 0</a:t>
            </a:r>
            <a:endParaRPr lang="en-GB" altLang="th-TH" sz="2400">
              <a:latin typeface="Calibri" panose="020F0502020204030204" pitchFamily="34" charset="0"/>
            </a:endParaRPr>
          </a:p>
        </p:txBody>
      </p:sp>
      <p:sp>
        <p:nvSpPr>
          <p:cNvPr id="336914" name="Text Box 18">
            <a:extLst>
              <a:ext uri="{FF2B5EF4-FFF2-40B4-BE49-F238E27FC236}">
                <a16:creationId xmlns:a16="http://schemas.microsoft.com/office/drawing/2014/main" id="{1388761D-B488-4B47-A408-1AF3092D79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0294" y="4445000"/>
            <a:ext cx="844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dirty="0">
                <a:latin typeface="Calibri" panose="020F0502020204030204" pitchFamily="34" charset="0"/>
                <a:sym typeface="Symbol" panose="05050102010706020507" pitchFamily="18" charset="2"/>
              </a:rPr>
              <a:t> = 1</a:t>
            </a:r>
            <a:endParaRPr lang="en-GB" altLang="th-TH" sz="2400" dirty="0">
              <a:latin typeface="Calibri" panose="020F0502020204030204" pitchFamily="34" charset="0"/>
            </a:endParaRPr>
          </a:p>
        </p:txBody>
      </p:sp>
      <p:sp>
        <p:nvSpPr>
          <p:cNvPr id="336915" name="Text Box 19">
            <a:extLst>
              <a:ext uri="{FF2B5EF4-FFF2-40B4-BE49-F238E27FC236}">
                <a16:creationId xmlns:a16="http://schemas.microsoft.com/office/drawing/2014/main" id="{01713A84-E515-42EE-A4D9-F48980CA2D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6325" y="4972050"/>
            <a:ext cx="920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>
                <a:latin typeface="Calibri" panose="020F0502020204030204" pitchFamily="34" charset="0"/>
                <a:sym typeface="Symbol" panose="05050102010706020507" pitchFamily="18" charset="2"/>
              </a:rPr>
              <a:t> = 5</a:t>
            </a:r>
            <a:endParaRPr lang="en-GB" altLang="th-TH" sz="2400">
              <a:latin typeface="Calibri" panose="020F0502020204030204" pitchFamily="34" charset="0"/>
            </a:endParaRPr>
          </a:p>
        </p:txBody>
      </p:sp>
      <p:sp>
        <p:nvSpPr>
          <p:cNvPr id="336916" name="Text Box 20">
            <a:extLst>
              <a:ext uri="{FF2B5EF4-FFF2-40B4-BE49-F238E27FC236}">
                <a16:creationId xmlns:a16="http://schemas.microsoft.com/office/drawing/2014/main" id="{F21BB75A-843A-4F73-92B6-7709B036DF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13525" y="5734050"/>
            <a:ext cx="9096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>
                <a:latin typeface="Calibri" panose="020F0502020204030204" pitchFamily="34" charset="0"/>
                <a:sym typeface="Symbol" panose="05050102010706020507" pitchFamily="18" charset="2"/>
              </a:rPr>
              <a:t> = </a:t>
            </a:r>
            <a:endParaRPr lang="en-GB" altLang="th-TH" sz="2400">
              <a:latin typeface="Calibri" panose="020F0502020204030204" pitchFamily="34" charset="0"/>
            </a:endParaRPr>
          </a:p>
        </p:txBody>
      </p:sp>
      <p:sp>
        <p:nvSpPr>
          <p:cNvPr id="336925" name="Rectangle 29">
            <a:extLst>
              <a:ext uri="{FF2B5EF4-FFF2-40B4-BE49-F238E27FC236}">
                <a16:creationId xmlns:a16="http://schemas.microsoft.com/office/drawing/2014/main" id="{C908793A-09D5-4387-971A-AAE69039D6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211" y="217328"/>
            <a:ext cx="11586441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sz="3200" dirty="0">
                <a:latin typeface="Calibri" pitchFamily="34" charset="0"/>
              </a:rPr>
              <a:t>The shape of the isoquant indicates the degree of substitutability of the input.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091F3-D45A-4A19-9F81-76E0DE15D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 Special Production Functions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EB3898-724B-46AB-AE7F-4799FEA289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linear production function</a:t>
            </a:r>
          </a:p>
          <a:p>
            <a:r>
              <a:rPr lang="en-US" dirty="0"/>
              <a:t>The fixed-proportions production function</a:t>
            </a:r>
          </a:p>
          <a:p>
            <a:r>
              <a:rPr lang="en-US" dirty="0"/>
              <a:t>The Cobb–Douglas production function</a:t>
            </a:r>
          </a:p>
          <a:p>
            <a:r>
              <a:rPr lang="en-US" dirty="0"/>
              <a:t>The constant elasticity of substitution production function</a:t>
            </a:r>
          </a:p>
        </p:txBody>
      </p:sp>
    </p:spTree>
    <p:extLst>
      <p:ext uri="{BB962C8B-B14F-4D97-AF65-F5344CB8AC3E}">
        <p14:creationId xmlns:p14="http://schemas.microsoft.com/office/powerpoint/2010/main" val="22462991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32D6AF-F510-4881-915A-424BDEFB5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4 Special Production Functions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B27635F5-02F6-4E9B-9CAC-98B46E5DB0B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36011959"/>
              </p:ext>
            </p:extLst>
          </p:nvPr>
        </p:nvGraphicFramePr>
        <p:xfrm>
          <a:off x="3265055" y="1278928"/>
          <a:ext cx="5975927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981192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CEC82A-E5E8-456A-BAAD-4F8580090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Linear Production Function (Perfect Substitutes)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D76382-6225-41E0-95B9-FB79D281B2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061" y="1344863"/>
            <a:ext cx="5983113" cy="416827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50A139E-CC45-4C82-9B07-E7E2181C7537}"/>
              </a:ext>
            </a:extLst>
          </p:cNvPr>
          <p:cNvSpPr/>
          <p:nvPr/>
        </p:nvSpPr>
        <p:spPr>
          <a:xfrm>
            <a:off x="928255" y="5711588"/>
            <a:ext cx="52647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221F1F"/>
                </a:solidFill>
                <a:latin typeface="FrutigerLTStd-Bold"/>
              </a:rPr>
              <a:t>Isoquants for a Linear Production Function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3387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CEC82A-E5E8-456A-BAAD-4F85800901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807" y="160405"/>
            <a:ext cx="11883793" cy="986007"/>
          </a:xfrm>
        </p:spPr>
        <p:txBody>
          <a:bodyPr>
            <a:noAutofit/>
          </a:bodyPr>
          <a:lstStyle/>
          <a:p>
            <a:r>
              <a:rPr lang="en-US" sz="3600" b="1" dirty="0"/>
              <a:t>Fixed-Proportions Production Function (Perfect Complements)</a:t>
            </a:r>
            <a:endParaRPr lang="en-US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D6945C4-55C3-408E-A764-02275AA49E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205" y="1362333"/>
            <a:ext cx="5797795" cy="449329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2FA4EF2-BAC7-4B0A-869F-24C63418A499}"/>
              </a:ext>
            </a:extLst>
          </p:cNvPr>
          <p:cNvSpPr/>
          <p:nvPr/>
        </p:nvSpPr>
        <p:spPr>
          <a:xfrm>
            <a:off x="720436" y="5906193"/>
            <a:ext cx="53755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221F1F"/>
                </a:solidFill>
                <a:latin typeface="FrutigerLTStd-Bold"/>
              </a:rPr>
              <a:t>Isoquants for a Fixed-Proportions Production Function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637400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CEC82A-E5E8-456A-BAAD-4F8580090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Cobb–Douglas Production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80F7DA-6394-4C4F-96F8-AFA0C61DCE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306" y="1146412"/>
            <a:ext cx="7199566" cy="494589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0CB3200-4C26-4351-857F-D3AA1664D9EA}"/>
              </a:ext>
            </a:extLst>
          </p:cNvPr>
          <p:cNvSpPr/>
          <p:nvPr/>
        </p:nvSpPr>
        <p:spPr>
          <a:xfrm>
            <a:off x="1039091" y="6211761"/>
            <a:ext cx="63315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221F1F"/>
                </a:solidFill>
                <a:latin typeface="FrutigerLTStd-Bold"/>
              </a:rPr>
              <a:t>Isoquants for a Cobb–Douglas Production Function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2508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CEC82A-E5E8-456A-BAAD-4F8580090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Constant Elasticity of Substitution Production Function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D93A8C-0E3C-4AC9-A737-B1186C038D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6205" y="1663887"/>
            <a:ext cx="2933333" cy="6761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508381C-4BCB-475B-ACC0-3DA4C9DAFB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296" y="1146412"/>
            <a:ext cx="7271699" cy="478333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7E21FEA-86D7-425E-B984-AE825424E185}"/>
              </a:ext>
            </a:extLst>
          </p:cNvPr>
          <p:cNvSpPr/>
          <p:nvPr/>
        </p:nvSpPr>
        <p:spPr>
          <a:xfrm>
            <a:off x="1025235" y="5916157"/>
            <a:ext cx="642850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221F1F"/>
                </a:solidFill>
                <a:latin typeface="FrutigerLTStd-Bold"/>
              </a:rPr>
              <a:t>Isoquants for the CES Production Function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86978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9C4F38-C6DE-45C9-8216-A767D64EF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Characteristics of Production Functions: A Summary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1F0625-B1F4-41B3-B6CD-CA63AED230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5691" y="1373640"/>
            <a:ext cx="9338917" cy="411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34319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B3963BC-0A94-44DB-9297-3AFDA94EC3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769307" cy="594057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0CB6939-0FBA-40DC-9817-B376C368F795}"/>
              </a:ext>
            </a:extLst>
          </p:cNvPr>
          <p:cNvSpPr/>
          <p:nvPr/>
        </p:nvSpPr>
        <p:spPr>
          <a:xfrm>
            <a:off x="211347" y="5934670"/>
            <a:ext cx="117693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>
                <a:solidFill>
                  <a:srgbClr val="221F1F"/>
                </a:solidFill>
                <a:latin typeface="JansonTextLTStd-Roman"/>
              </a:rPr>
              <a:t>14</a:t>
            </a:r>
            <a:r>
              <a:rPr lang="en-US" dirty="0">
                <a:solidFill>
                  <a:srgbClr val="221F1F"/>
                </a:solidFill>
                <a:latin typeface="JansonTextLTStd-Roman"/>
              </a:rPr>
              <a:t>Edward Balistreri, Christine McDaniel, and </a:t>
            </a:r>
            <a:r>
              <a:rPr lang="en-US" dirty="0" err="1">
                <a:solidFill>
                  <a:srgbClr val="221F1F"/>
                </a:solidFill>
                <a:latin typeface="JansonTextLTStd-Roman"/>
              </a:rPr>
              <a:t>Eina</a:t>
            </a:r>
            <a:r>
              <a:rPr lang="en-US" dirty="0">
                <a:solidFill>
                  <a:srgbClr val="221F1F"/>
                </a:solidFill>
                <a:latin typeface="JansonTextLTStd-Roman"/>
              </a:rPr>
              <a:t> Vivian Wong, “An Estimation of US Industry-Level</a:t>
            </a:r>
          </a:p>
          <a:p>
            <a:r>
              <a:rPr lang="en-US" dirty="0">
                <a:solidFill>
                  <a:srgbClr val="221F1F"/>
                </a:solidFill>
                <a:latin typeface="JansonTextLTStd-Roman"/>
              </a:rPr>
              <a:t>Capital–Labor Substitution Elasticities: Support for Cobb-Douglas,” </a:t>
            </a:r>
            <a:r>
              <a:rPr lang="en-US" i="1" dirty="0">
                <a:solidFill>
                  <a:srgbClr val="221F1F"/>
                </a:solidFill>
                <a:latin typeface="JansonTextLTStd-Italic"/>
              </a:rPr>
              <a:t>North American Journal of Economics</a:t>
            </a:r>
          </a:p>
          <a:p>
            <a:r>
              <a:rPr lang="en-US" i="1" dirty="0">
                <a:solidFill>
                  <a:srgbClr val="221F1F"/>
                </a:solidFill>
                <a:latin typeface="JansonTextLTStd-Italic"/>
              </a:rPr>
              <a:t>and Finance </a:t>
            </a:r>
            <a:r>
              <a:rPr lang="en-US" dirty="0">
                <a:solidFill>
                  <a:srgbClr val="221F1F"/>
                </a:solidFill>
                <a:latin typeface="JansonTextLTStd-Roman"/>
              </a:rPr>
              <a:t>14 (2003): 343–356.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142352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A73EDC-ACD1-4094-A274-5E64F6818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Returns to Scale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86596D5-01CF-43F0-9CD1-F87B6E7EFA9E}"/>
              </a:ext>
            </a:extLst>
          </p:cNvPr>
          <p:cNvSpPr/>
          <p:nvPr/>
        </p:nvSpPr>
        <p:spPr>
          <a:xfrm>
            <a:off x="216656" y="2839030"/>
            <a:ext cx="1175868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348DCD"/>
                </a:solidFill>
                <a:latin typeface="FrutigerLTStd-BoldCn"/>
              </a:rPr>
              <a:t>     Returns to scale </a:t>
            </a:r>
            <a:r>
              <a:rPr lang="en-US" sz="2000" dirty="0">
                <a:solidFill>
                  <a:srgbClr val="221F1F"/>
                </a:solidFill>
                <a:latin typeface="FrutigerLTStd-Cn"/>
              </a:rPr>
              <a:t>The concept that tells us the percentage by which output will increase when </a:t>
            </a:r>
          </a:p>
          <a:p>
            <a:r>
              <a:rPr lang="en-US" sz="2000" dirty="0">
                <a:solidFill>
                  <a:srgbClr val="221F1F"/>
                </a:solidFill>
                <a:latin typeface="FrutigerLTStd-Cn"/>
              </a:rPr>
              <a:t>                                            all inputs are increased by a given percentage.</a:t>
            </a:r>
            <a:endParaRPr lang="en-US" sz="20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9398F6-935D-475F-B256-CE82E38294DD}"/>
              </a:ext>
            </a:extLst>
          </p:cNvPr>
          <p:cNvSpPr/>
          <p:nvPr/>
        </p:nvSpPr>
        <p:spPr>
          <a:xfrm>
            <a:off x="155807" y="1428859"/>
            <a:ext cx="112360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221F1F"/>
                </a:solidFill>
                <a:latin typeface="JansonTextLTStd-Roman"/>
              </a:rPr>
              <a:t>Question: By how much would a semiconductor firm be able to increase its output </a:t>
            </a:r>
          </a:p>
          <a:p>
            <a:pPr algn="ctr"/>
            <a:r>
              <a:rPr lang="en-US" sz="2400" b="1" i="1" dirty="0">
                <a:solidFill>
                  <a:srgbClr val="92D050"/>
                </a:solidFill>
                <a:latin typeface="JansonTextLTStd-Roman"/>
              </a:rPr>
              <a:t>if it doubled its man-hours of labor and its machine-hours of robots</a:t>
            </a:r>
            <a:r>
              <a:rPr lang="en-US" sz="2400" b="1" dirty="0">
                <a:solidFill>
                  <a:srgbClr val="221F1F"/>
                </a:solidFill>
                <a:latin typeface="JansonTextLTStd-Roman"/>
              </a:rPr>
              <a:t>?</a:t>
            </a:r>
            <a:endParaRPr lang="en-US" sz="2400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A0C57CF-9AC3-4503-A2B3-A2E35425D8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0199" y="3952474"/>
            <a:ext cx="2886565" cy="2074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48981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15C3A4-B311-4431-9A45-5A45271D6F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807" y="1405719"/>
            <a:ext cx="5011938" cy="4593820"/>
          </a:xfrm>
        </p:spPr>
        <p:txBody>
          <a:bodyPr>
            <a:normAutofit/>
          </a:bodyPr>
          <a:lstStyle/>
          <a:p>
            <a:r>
              <a:rPr lang="en-US" sz="2000" b="1" dirty="0"/>
              <a:t>increasing returns to scale:</a:t>
            </a:r>
            <a:r>
              <a:rPr lang="en-US" sz="2000" dirty="0"/>
              <a:t> proportionate increase in all input quantities resulting in                 </a:t>
            </a:r>
            <a:r>
              <a:rPr lang="en-US" sz="2000" dirty="0">
                <a:solidFill>
                  <a:schemeClr val="accent6"/>
                </a:solidFill>
              </a:rPr>
              <a:t>a greater than proportionate increase in output.</a:t>
            </a:r>
          </a:p>
          <a:p>
            <a:endParaRPr lang="en-US" sz="2000" dirty="0"/>
          </a:p>
          <a:p>
            <a:r>
              <a:rPr lang="en-US" sz="2000" b="1" dirty="0"/>
              <a:t>constant returns to scale: </a:t>
            </a:r>
            <a:r>
              <a:rPr lang="en-US" sz="2000" dirty="0"/>
              <a:t>A proportionate increase in all input quantities simultaneously that results in                      </a:t>
            </a:r>
            <a:r>
              <a:rPr lang="en-US" sz="2000" dirty="0">
                <a:solidFill>
                  <a:srgbClr val="00B0F0"/>
                </a:solidFill>
              </a:rPr>
              <a:t>the same percentage increase in output</a:t>
            </a:r>
            <a:r>
              <a:rPr lang="en-US" sz="2000" dirty="0"/>
              <a:t>.</a:t>
            </a:r>
          </a:p>
          <a:p>
            <a:endParaRPr lang="en-US" sz="2000" dirty="0"/>
          </a:p>
          <a:p>
            <a:r>
              <a:rPr lang="en-US" sz="2000" b="1" dirty="0"/>
              <a:t>decreasing returns to scale </a:t>
            </a:r>
            <a:r>
              <a:rPr lang="en-US" sz="2000" dirty="0"/>
              <a:t>A proportionate increase in all input quantities resulting in   </a:t>
            </a:r>
            <a:r>
              <a:rPr lang="en-US" sz="2000" dirty="0">
                <a:solidFill>
                  <a:srgbClr val="FF0000"/>
                </a:solidFill>
              </a:rPr>
              <a:t>a less than proportionate increase in output</a:t>
            </a:r>
            <a:r>
              <a:rPr lang="en-US" sz="2000" dirty="0"/>
              <a:t>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9D64570-0E1C-4D80-862B-CDBE3AFB2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807" y="160405"/>
            <a:ext cx="11758687" cy="986007"/>
          </a:xfrm>
        </p:spPr>
        <p:txBody>
          <a:bodyPr/>
          <a:lstStyle/>
          <a:p>
            <a:r>
              <a:rPr lang="en-US" dirty="0"/>
              <a:t>3 Types of Returns to Scale</a:t>
            </a:r>
          </a:p>
        </p:txBody>
      </p:sp>
    </p:spTree>
    <p:extLst>
      <p:ext uri="{BB962C8B-B14F-4D97-AF65-F5344CB8AC3E}">
        <p14:creationId xmlns:p14="http://schemas.microsoft.com/office/powerpoint/2010/main" val="23997276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C0102-3A21-4959-8B68-4E4EC5818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Increasing, Constant, and Decreasing Returns to Scale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D330C61-34C8-4834-81C6-6733DFE6EB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891" y="1620300"/>
            <a:ext cx="10976518" cy="3879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15732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8DFD7B-A32E-4A97-9B7F-8871FF65B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Learning-by-Doing: Returns to Scale for a Cobb–Douglas Production Function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77E88D-78BB-4F56-ACA2-46FB6A9024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Does a Cobb–Douglas production function,</a:t>
            </a:r>
            <a:r>
              <a:rPr lang="th-TH" dirty="0"/>
              <a:t> </a:t>
            </a:r>
            <a:r>
              <a:rPr lang="en-US" dirty="0"/>
              <a:t>                      exhibit increasing, decreasing, or constant  returns to scale?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C9260D-915C-42FD-95B9-8FEF9FB5EC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9281" y="1308736"/>
            <a:ext cx="1585847" cy="480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66881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7B159F-D227-4E5E-875D-1D1712F7A1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Returns to Scale Versus Diminishing Marginal Returns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4D8E28-9087-46B5-A67C-955A0CBBAD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9842" y="1146412"/>
            <a:ext cx="5868849" cy="5153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09643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F2E94-63C7-410E-B0A8-097C9F4C8C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808" y="160405"/>
            <a:ext cx="11758687" cy="986007"/>
          </a:xfrm>
        </p:spPr>
        <p:txBody>
          <a:bodyPr>
            <a:normAutofit/>
          </a:bodyPr>
          <a:lstStyle/>
          <a:p>
            <a:r>
              <a:rPr lang="en-US" b="1" dirty="0"/>
              <a:t>Technological progress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DFFA3B-E901-408E-82E5-D90501BCA4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technological progress : </a:t>
            </a:r>
            <a:r>
              <a:rPr lang="en-US" dirty="0"/>
              <a:t>A change in a production process that enables a firm</a:t>
            </a:r>
          </a:p>
          <a:p>
            <a:pPr marL="0" indent="0">
              <a:buNone/>
            </a:pPr>
            <a:r>
              <a:rPr lang="en-US" dirty="0"/>
              <a:t>to achieve more output from a given combination of inputs or, equivalently,</a:t>
            </a:r>
          </a:p>
          <a:p>
            <a:pPr marL="0" indent="0">
              <a:buNone/>
            </a:pPr>
            <a:r>
              <a:rPr lang="en-US" dirty="0"/>
              <a:t>the same amount of output from less inputs.</a:t>
            </a:r>
          </a:p>
        </p:txBody>
      </p:sp>
    </p:spTree>
    <p:extLst>
      <p:ext uri="{BB962C8B-B14F-4D97-AF65-F5344CB8AC3E}">
        <p14:creationId xmlns:p14="http://schemas.microsoft.com/office/powerpoint/2010/main" val="84196777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86DA1E-7123-4576-8EF8-5BC13D825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/>
              <a:t>Neutral Technological Progress (</a:t>
            </a:r>
            <a:r>
              <a:rPr lang="en-US" sz="3600" b="1" i="1" dirty="0"/>
              <a:t>MRTSL</a:t>
            </a:r>
            <a:r>
              <a:rPr lang="en-US" sz="3600" b="1" dirty="0"/>
              <a:t>,</a:t>
            </a:r>
            <a:r>
              <a:rPr lang="en-US" sz="3600" b="1" i="1" dirty="0"/>
              <a:t>K </a:t>
            </a:r>
            <a:r>
              <a:rPr lang="en-US" sz="3600" b="1" dirty="0"/>
              <a:t>Remains the Same)</a:t>
            </a:r>
            <a:endParaRPr lang="en-US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725C72-DFE3-4330-A6D5-31269A1B93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580" y="1375719"/>
            <a:ext cx="6685714" cy="355238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9DCD928-9466-4056-B56C-C67617834A8E}"/>
              </a:ext>
            </a:extLst>
          </p:cNvPr>
          <p:cNvSpPr/>
          <p:nvPr/>
        </p:nvSpPr>
        <p:spPr>
          <a:xfrm>
            <a:off x="8423564" y="1260433"/>
            <a:ext cx="3075709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48DCD"/>
                </a:solidFill>
                <a:latin typeface="FrutigerLTStd-BoldCn"/>
              </a:rPr>
              <a:t>neutral technological</a:t>
            </a:r>
          </a:p>
          <a:p>
            <a:r>
              <a:rPr lang="en-US" sz="2000" b="1" dirty="0">
                <a:solidFill>
                  <a:srgbClr val="348DCD"/>
                </a:solidFill>
                <a:latin typeface="FrutigerLTStd-BoldCn"/>
              </a:rPr>
              <a:t>progress </a:t>
            </a:r>
            <a:r>
              <a:rPr lang="en-US" dirty="0">
                <a:solidFill>
                  <a:srgbClr val="221F1F"/>
                </a:solidFill>
                <a:latin typeface="FrutigerLTStd-Cn"/>
              </a:rPr>
              <a:t>Technological</a:t>
            </a:r>
          </a:p>
          <a:p>
            <a:r>
              <a:rPr lang="en-US" dirty="0">
                <a:solidFill>
                  <a:srgbClr val="221F1F"/>
                </a:solidFill>
                <a:latin typeface="FrutigerLTStd-Cn"/>
              </a:rPr>
              <a:t>progress that decreases the</a:t>
            </a:r>
          </a:p>
          <a:p>
            <a:r>
              <a:rPr lang="en-US" dirty="0">
                <a:solidFill>
                  <a:srgbClr val="221F1F"/>
                </a:solidFill>
                <a:latin typeface="FrutigerLTStd-Cn"/>
              </a:rPr>
              <a:t>amounts of labor and capital</a:t>
            </a:r>
          </a:p>
          <a:p>
            <a:r>
              <a:rPr lang="en-US" dirty="0">
                <a:solidFill>
                  <a:srgbClr val="221F1F"/>
                </a:solidFill>
                <a:latin typeface="FrutigerLTStd-Cn"/>
              </a:rPr>
              <a:t>needed to produce a</a:t>
            </a:r>
          </a:p>
          <a:p>
            <a:r>
              <a:rPr lang="en-US" dirty="0">
                <a:solidFill>
                  <a:srgbClr val="221F1F"/>
                </a:solidFill>
                <a:latin typeface="FrutigerLTStd-Cn"/>
              </a:rPr>
              <a:t>given output, without affecting</a:t>
            </a:r>
          </a:p>
          <a:p>
            <a:r>
              <a:rPr lang="en-US" dirty="0">
                <a:solidFill>
                  <a:srgbClr val="221F1F"/>
                </a:solidFill>
                <a:latin typeface="FrutigerLTStd-Cn"/>
              </a:rPr>
              <a:t>the marginal rate of</a:t>
            </a:r>
          </a:p>
          <a:p>
            <a:r>
              <a:rPr lang="en-US" dirty="0">
                <a:solidFill>
                  <a:srgbClr val="221F1F"/>
                </a:solidFill>
                <a:latin typeface="FrutigerLTStd-Cn"/>
              </a:rPr>
              <a:t>technical substitution of</a:t>
            </a:r>
          </a:p>
          <a:p>
            <a:r>
              <a:rPr lang="en-US" dirty="0">
                <a:solidFill>
                  <a:srgbClr val="221F1F"/>
                </a:solidFill>
                <a:latin typeface="FrutigerLTStd-Cn"/>
              </a:rPr>
              <a:t>labor for capital.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661058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86DA1E-7123-4576-8EF8-5BC13D825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/>
              <a:t>Labor-Saving Technological Progress (</a:t>
            </a:r>
            <a:r>
              <a:rPr lang="en-US" sz="3600" b="1" i="1" dirty="0"/>
              <a:t>MRTSL</a:t>
            </a:r>
            <a:r>
              <a:rPr lang="en-US" sz="3600" b="1" dirty="0"/>
              <a:t>,</a:t>
            </a:r>
            <a:r>
              <a:rPr lang="en-US" sz="3600" b="1" i="1" dirty="0"/>
              <a:t>K </a:t>
            </a:r>
            <a:r>
              <a:rPr lang="en-US" sz="3600" b="1" dirty="0"/>
              <a:t>Decreases)</a:t>
            </a:r>
            <a:endParaRPr 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3F4CFB-F092-4A4D-BDFA-6ACF9E3311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851" y="1386986"/>
            <a:ext cx="5980952" cy="372380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CD36AE7-3486-4888-B2F2-8DDD35BB4F11}"/>
              </a:ext>
            </a:extLst>
          </p:cNvPr>
          <p:cNvSpPr/>
          <p:nvPr/>
        </p:nvSpPr>
        <p:spPr>
          <a:xfrm>
            <a:off x="7881130" y="1386986"/>
            <a:ext cx="3713019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48DCD"/>
                </a:solidFill>
                <a:latin typeface="FrutigerLTStd-BoldCn"/>
              </a:rPr>
              <a:t>labor-saving technological</a:t>
            </a:r>
          </a:p>
          <a:p>
            <a:r>
              <a:rPr lang="en-US" sz="2000" b="1" dirty="0">
                <a:solidFill>
                  <a:srgbClr val="348DCD"/>
                </a:solidFill>
                <a:latin typeface="FrutigerLTStd-BoldCn"/>
              </a:rPr>
              <a:t>progress</a:t>
            </a:r>
          </a:p>
          <a:p>
            <a:r>
              <a:rPr lang="en-US" dirty="0">
                <a:solidFill>
                  <a:srgbClr val="221F1F"/>
                </a:solidFill>
                <a:latin typeface="FrutigerLTStd-Cn"/>
              </a:rPr>
              <a:t>Technological progress that</a:t>
            </a:r>
          </a:p>
          <a:p>
            <a:r>
              <a:rPr lang="en-US" dirty="0">
                <a:solidFill>
                  <a:srgbClr val="221F1F"/>
                </a:solidFill>
                <a:latin typeface="FrutigerLTStd-Cn"/>
              </a:rPr>
              <a:t>causes the marginal product</a:t>
            </a:r>
          </a:p>
          <a:p>
            <a:r>
              <a:rPr lang="en-US" dirty="0">
                <a:solidFill>
                  <a:srgbClr val="221F1F"/>
                </a:solidFill>
                <a:latin typeface="FrutigerLTStd-Cn"/>
              </a:rPr>
              <a:t>of capital to increase relative</a:t>
            </a:r>
          </a:p>
          <a:p>
            <a:r>
              <a:rPr lang="en-US" dirty="0">
                <a:solidFill>
                  <a:srgbClr val="221F1F"/>
                </a:solidFill>
                <a:latin typeface="FrutigerLTStd-Cn"/>
              </a:rPr>
              <a:t>to the marginal product</a:t>
            </a:r>
          </a:p>
          <a:p>
            <a:r>
              <a:rPr lang="en-US" dirty="0">
                <a:solidFill>
                  <a:srgbClr val="221F1F"/>
                </a:solidFill>
                <a:latin typeface="FrutigerLTStd-Cn"/>
              </a:rPr>
              <a:t>of labor.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32892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86DA1E-7123-4576-8EF8-5BC13D825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/>
              <a:t>Capital- Saving Technological Progress (</a:t>
            </a:r>
            <a:r>
              <a:rPr lang="en-US" sz="3600" b="1" i="1" dirty="0"/>
              <a:t>MRTSL</a:t>
            </a:r>
            <a:r>
              <a:rPr lang="en-US" sz="3600" b="1" dirty="0"/>
              <a:t>,</a:t>
            </a:r>
            <a:r>
              <a:rPr lang="en-US" sz="3600" b="1" i="1" dirty="0"/>
              <a:t>K </a:t>
            </a:r>
            <a:r>
              <a:rPr lang="en-US" sz="3600" b="1" dirty="0"/>
              <a:t>Increases)</a:t>
            </a:r>
            <a:endParaRPr 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F5CB5A-4C40-4039-BB61-634DD3DBEE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9192" y="1126845"/>
            <a:ext cx="5638095" cy="492380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3DE7C47-75C6-406F-B631-30E88D579234}"/>
              </a:ext>
            </a:extLst>
          </p:cNvPr>
          <p:cNvSpPr/>
          <p:nvPr/>
        </p:nvSpPr>
        <p:spPr>
          <a:xfrm>
            <a:off x="8317807" y="1336119"/>
            <a:ext cx="3477491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48DCD"/>
                </a:solidFill>
                <a:latin typeface="FrutigerLTStd-BoldCn"/>
              </a:rPr>
              <a:t>capital-saving technological</a:t>
            </a:r>
          </a:p>
          <a:p>
            <a:r>
              <a:rPr lang="en-US" sz="2000" b="1" dirty="0">
                <a:solidFill>
                  <a:srgbClr val="348DCD"/>
                </a:solidFill>
                <a:latin typeface="FrutigerLTStd-BoldCn"/>
              </a:rPr>
              <a:t>progress</a:t>
            </a:r>
          </a:p>
          <a:p>
            <a:r>
              <a:rPr lang="en-US" dirty="0">
                <a:solidFill>
                  <a:srgbClr val="221F1F"/>
                </a:solidFill>
                <a:latin typeface="FrutigerLTStd-Cn"/>
              </a:rPr>
              <a:t>Technological progress that</a:t>
            </a:r>
          </a:p>
          <a:p>
            <a:r>
              <a:rPr lang="en-US" dirty="0">
                <a:solidFill>
                  <a:srgbClr val="221F1F"/>
                </a:solidFill>
                <a:latin typeface="FrutigerLTStd-Cn"/>
              </a:rPr>
              <a:t>causes the marginal product</a:t>
            </a:r>
          </a:p>
          <a:p>
            <a:r>
              <a:rPr lang="en-US" dirty="0">
                <a:solidFill>
                  <a:srgbClr val="221F1F"/>
                </a:solidFill>
                <a:latin typeface="FrutigerLTStd-Cn"/>
              </a:rPr>
              <a:t>of labor to increase relative</a:t>
            </a:r>
          </a:p>
          <a:p>
            <a:r>
              <a:rPr lang="en-US" dirty="0">
                <a:solidFill>
                  <a:srgbClr val="221F1F"/>
                </a:solidFill>
                <a:latin typeface="FrutigerLTStd-Cn"/>
              </a:rPr>
              <a:t>to the marginal product of</a:t>
            </a:r>
          </a:p>
          <a:p>
            <a:r>
              <a:rPr lang="en-US" dirty="0">
                <a:solidFill>
                  <a:srgbClr val="221F1F"/>
                </a:solidFill>
                <a:latin typeface="FrutigerLTStd-Cn"/>
              </a:rPr>
              <a:t>capital.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932188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479CD-D5CB-468A-8153-09B6578304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Learning-by-Doing: Technological Progress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894153-9FA7-4558-A3DF-114791C962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0185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694</TotalTime>
  <Words>936</Words>
  <Application>Microsoft Office PowerPoint</Application>
  <PresentationFormat>Widescreen</PresentationFormat>
  <Paragraphs>116</Paragraphs>
  <Slides>43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7" baseType="lpstr">
      <vt:lpstr>Angsana New</vt:lpstr>
      <vt:lpstr>Arial</vt:lpstr>
      <vt:lpstr>Calibri</vt:lpstr>
      <vt:lpstr>Calibri Light</vt:lpstr>
      <vt:lpstr>Cordia New</vt:lpstr>
      <vt:lpstr>FrutigerLTStd-Bold</vt:lpstr>
      <vt:lpstr>FrutigerLTStd-BoldCn</vt:lpstr>
      <vt:lpstr>FrutigerLTStd-BoldItalic</vt:lpstr>
      <vt:lpstr>FrutigerLTStd-Cn</vt:lpstr>
      <vt:lpstr>JansonTextLTStd-Italic</vt:lpstr>
      <vt:lpstr>JansonTextLTStd-Roman</vt:lpstr>
      <vt:lpstr>Symbol</vt:lpstr>
      <vt:lpstr>Office Theme</vt:lpstr>
      <vt:lpstr>Equation</vt:lpstr>
      <vt:lpstr>Inputs and Production Functions in the Short Run:  A Quick Review</vt:lpstr>
      <vt:lpstr>PowerPoint Presentation</vt:lpstr>
      <vt:lpstr>PowerPoint Presentation</vt:lpstr>
      <vt:lpstr>Total Product (TP), Average Product (AP), and Marginal Product (MP)</vt:lpstr>
      <vt:lpstr>PowerPoint Presentation</vt:lpstr>
      <vt:lpstr>PowerPoint Presentation</vt:lpstr>
      <vt:lpstr>PowerPoint Presentation</vt:lpstr>
      <vt:lpstr>PowerPoint Presentation</vt:lpstr>
      <vt:lpstr>Relationship between TP, AP, MP</vt:lpstr>
      <vt:lpstr>Law of Diminishing Marginal Product of Labor</vt:lpstr>
      <vt:lpstr>Inputs and Production Functions  in the Long Run</vt:lpstr>
      <vt:lpstr>Product Mountain</vt:lpstr>
      <vt:lpstr>PowerPoint Presentation</vt:lpstr>
      <vt:lpstr>PowerPoint Presentation</vt:lpstr>
      <vt:lpstr>PowerPoint Presentation</vt:lpstr>
      <vt:lpstr>PowerPoint Presentation</vt:lpstr>
      <vt:lpstr>MARGINAL RATE OF TECHNICAL SUBSTITUTION</vt:lpstr>
      <vt:lpstr>PowerPoint Presentation</vt:lpstr>
      <vt:lpstr>PowerPoint Presentation</vt:lpstr>
      <vt:lpstr>PowerPoint Presentation</vt:lpstr>
      <vt:lpstr>The ease or difficulty with which a firm can substitute among inputs depends on the curvature of its isoquants</vt:lpstr>
      <vt:lpstr>Elasticity of Substitution can help us describe the firm’s input substitution opportunities</vt:lpstr>
      <vt:lpstr>PowerPoint Presentation</vt:lpstr>
      <vt:lpstr>PowerPoint Presentation</vt:lpstr>
      <vt:lpstr>PowerPoint Presentation</vt:lpstr>
      <vt:lpstr>4 Special Production Functions</vt:lpstr>
      <vt:lpstr>4 Special Production Functions</vt:lpstr>
      <vt:lpstr>Linear Production Function (Perfect Substitutes)</vt:lpstr>
      <vt:lpstr>Fixed-Proportions Production Function (Perfect Complements)</vt:lpstr>
      <vt:lpstr>Cobb–Douglas Production Function</vt:lpstr>
      <vt:lpstr>Constant Elasticity of Substitution Production Function</vt:lpstr>
      <vt:lpstr>Characteristics of Production Functions: A Summary</vt:lpstr>
      <vt:lpstr>PowerPoint Presentation</vt:lpstr>
      <vt:lpstr>Returns to Scale</vt:lpstr>
      <vt:lpstr>3 Types of Returns to Scale</vt:lpstr>
      <vt:lpstr>Increasing, Constant, and Decreasing Returns to Scale</vt:lpstr>
      <vt:lpstr>Learning-by-Doing: Returns to Scale for a Cobb–Douglas Production Function</vt:lpstr>
      <vt:lpstr>Returns to Scale Versus Diminishing Marginal Returns</vt:lpstr>
      <vt:lpstr>Technological progress</vt:lpstr>
      <vt:lpstr>Neutral Technological Progress (MRTSL,K Remains the Same)</vt:lpstr>
      <vt:lpstr>Labor-Saving Technological Progress (MRTSL,K Decreases)</vt:lpstr>
      <vt:lpstr>Capital- Saving Technological Progress (MRTSL,K Increases)</vt:lpstr>
      <vt:lpstr>Learning-by-Doing: Technological Progress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Production and Costs  in the Short Run:  A Quick Review</dc:title>
  <dc:creator>Phongthorn  Wrasai</dc:creator>
  <cp:lastModifiedBy>Phongthorn  Wrasai</cp:lastModifiedBy>
  <cp:revision>22</cp:revision>
  <dcterms:created xsi:type="dcterms:W3CDTF">2019-09-23T14:27:47Z</dcterms:created>
  <dcterms:modified xsi:type="dcterms:W3CDTF">2019-09-25T02:58:03Z</dcterms:modified>
</cp:coreProperties>
</file>