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8"/>
  </p:notesMasterIdLst>
  <p:sldIdLst>
    <p:sldId id="257" r:id="rId2"/>
    <p:sldId id="594" r:id="rId3"/>
    <p:sldId id="539" r:id="rId4"/>
    <p:sldId id="593" r:id="rId5"/>
    <p:sldId id="595" r:id="rId6"/>
    <p:sldId id="596" r:id="rId7"/>
    <p:sldId id="597" r:id="rId8"/>
    <p:sldId id="598" r:id="rId9"/>
    <p:sldId id="618" r:id="rId10"/>
    <p:sldId id="602" r:id="rId11"/>
    <p:sldId id="603" r:id="rId12"/>
    <p:sldId id="616" r:id="rId13"/>
    <p:sldId id="604" r:id="rId14"/>
    <p:sldId id="605" r:id="rId15"/>
    <p:sldId id="606" r:id="rId16"/>
    <p:sldId id="619" r:id="rId17"/>
    <p:sldId id="607" r:id="rId18"/>
    <p:sldId id="608" r:id="rId19"/>
    <p:sldId id="617" r:id="rId20"/>
    <p:sldId id="609" r:id="rId21"/>
    <p:sldId id="610" r:id="rId22"/>
    <p:sldId id="611" r:id="rId23"/>
    <p:sldId id="612" r:id="rId24"/>
    <p:sldId id="613" r:id="rId25"/>
    <p:sldId id="614" r:id="rId26"/>
    <p:sldId id="472"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7/23/16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55724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49267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00189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094763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40077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11722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222466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063837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32360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06074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88381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959825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25871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00365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43518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778728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184253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3684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980182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56915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72524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56146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7/23/16</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7/23/16</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7/23/16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7/23/16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7/23/16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7/23/16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7/23/16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7/23/16</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7/23/16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7/23/16</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pn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299802" y="1658136"/>
            <a:ext cx="8569378" cy="1470025"/>
          </a:xfrm>
        </p:spPr>
        <p:txBody>
          <a:bodyPr>
            <a:normAutofit/>
          </a:bodyPr>
          <a:lstStyle/>
          <a:p>
            <a:r>
              <a:rPr lang="en-US" sz="3200" b="1" dirty="0"/>
              <a:t>MK 322 Retail Management</a:t>
            </a:r>
          </a:p>
          <a:p>
            <a:r>
              <a:rPr lang="en-US" sz="3200" b="1" dirty="0"/>
              <a:t>Chapter 16: Managing the Store</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Drivers of Employee Performance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02236" y="1914784"/>
            <a:ext cx="8117174" cy="3921186"/>
          </a:xfrm>
        </p:spPr>
      </p:pic>
    </p:spTree>
    <p:extLst>
      <p:ext uri="{BB962C8B-B14F-4D97-AF65-F5344CB8AC3E}">
        <p14:creationId xmlns:p14="http://schemas.microsoft.com/office/powerpoint/2010/main" val="26460264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Recruiting, Socializing, and Training Store Employees</a:t>
            </a:r>
          </a:p>
        </p:txBody>
      </p:sp>
      <p:pic>
        <p:nvPicPr>
          <p:cNvPr id="2" name="Picture 1"/>
          <p:cNvPicPr>
            <a:picLocks noChangeAspect="1"/>
          </p:cNvPicPr>
          <p:nvPr/>
        </p:nvPicPr>
        <p:blipFill>
          <a:blip r:embed="rId2"/>
          <a:stretch>
            <a:fillRect/>
          </a:stretch>
        </p:blipFill>
        <p:spPr>
          <a:xfrm>
            <a:off x="2171491" y="2898099"/>
            <a:ext cx="5088001" cy="3388609"/>
          </a:xfrm>
          <a:prstGeom prst="rect">
            <a:avLst/>
          </a:prstGeom>
        </p:spPr>
      </p:pic>
    </p:spTree>
    <p:extLst>
      <p:ext uri="{BB962C8B-B14F-4D97-AF65-F5344CB8AC3E}">
        <p14:creationId xmlns:p14="http://schemas.microsoft.com/office/powerpoint/2010/main" val="622610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Developing a Job Description</a:t>
            </a:r>
          </a:p>
        </p:txBody>
      </p:sp>
      <p:pic>
        <p:nvPicPr>
          <p:cNvPr id="3" name="Picture 2"/>
          <p:cNvPicPr>
            <a:picLocks noChangeAspect="1"/>
          </p:cNvPicPr>
          <p:nvPr/>
        </p:nvPicPr>
        <p:blipFill>
          <a:blip r:embed="rId3"/>
          <a:stretch>
            <a:fillRect/>
          </a:stretch>
        </p:blipFill>
        <p:spPr>
          <a:xfrm>
            <a:off x="481559" y="2200412"/>
            <a:ext cx="8180882" cy="3706962"/>
          </a:xfrm>
          <a:prstGeom prst="rect">
            <a:avLst/>
          </a:prstGeom>
        </p:spPr>
      </p:pic>
    </p:spTree>
    <p:extLst>
      <p:ext uri="{BB962C8B-B14F-4D97-AF65-F5344CB8AC3E}">
        <p14:creationId xmlns:p14="http://schemas.microsoft.com/office/powerpoint/2010/main" val="36346717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Locating Prospective Employees</a:t>
            </a:r>
          </a:p>
        </p:txBody>
      </p:sp>
      <p:pic>
        <p:nvPicPr>
          <p:cNvPr id="4" name="Picture 3"/>
          <p:cNvPicPr>
            <a:picLocks noChangeAspect="1"/>
          </p:cNvPicPr>
          <p:nvPr/>
        </p:nvPicPr>
        <p:blipFill>
          <a:blip r:embed="rId3"/>
          <a:stretch>
            <a:fillRect/>
          </a:stretch>
        </p:blipFill>
        <p:spPr>
          <a:xfrm>
            <a:off x="1011836" y="2008994"/>
            <a:ext cx="6783049" cy="4239406"/>
          </a:xfrm>
          <a:prstGeom prst="rect">
            <a:avLst/>
          </a:prstGeom>
        </p:spPr>
      </p:pic>
      <p:pic>
        <p:nvPicPr>
          <p:cNvPr id="5" name="Picture 4"/>
          <p:cNvPicPr>
            <a:picLocks noChangeAspect="1"/>
          </p:cNvPicPr>
          <p:nvPr/>
        </p:nvPicPr>
        <p:blipFill>
          <a:blip r:embed="rId4"/>
          <a:stretch>
            <a:fillRect/>
          </a:stretch>
        </p:blipFill>
        <p:spPr>
          <a:xfrm>
            <a:off x="571500" y="5327198"/>
            <a:ext cx="2286000" cy="1169789"/>
          </a:xfrm>
          <a:prstGeom prst="rect">
            <a:avLst/>
          </a:prstGeom>
        </p:spPr>
      </p:pic>
    </p:spTree>
    <p:extLst>
      <p:ext uri="{BB962C8B-B14F-4D97-AF65-F5344CB8AC3E}">
        <p14:creationId xmlns:p14="http://schemas.microsoft.com/office/powerpoint/2010/main" val="109084715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2802" y="1718338"/>
            <a:ext cx="7772400" cy="4572000"/>
          </a:xfrm>
        </p:spPr>
        <p:txBody>
          <a:bodyPr/>
          <a:lstStyle/>
          <a:p>
            <a:r>
              <a:rPr lang="en-US" b="1">
                <a:latin typeface="Arial" charset="0"/>
                <a:ea typeface="Arial" charset="0"/>
                <a:cs typeface="Arial" charset="0"/>
              </a:rPr>
              <a:t>Screening Applicants to Interview</a:t>
            </a:r>
          </a:p>
          <a:p>
            <a:pPr>
              <a:buFontTx/>
              <a:buChar char="-"/>
            </a:pPr>
            <a:r>
              <a:rPr lang="en-US">
                <a:latin typeface="Arial" charset="0"/>
                <a:ea typeface="Arial" charset="0"/>
                <a:cs typeface="Arial" charset="0"/>
              </a:rPr>
              <a:t>Application Forms</a:t>
            </a:r>
          </a:p>
          <a:p>
            <a:pPr>
              <a:buFontTx/>
              <a:buChar char="-"/>
            </a:pPr>
            <a:r>
              <a:rPr lang="en-US">
                <a:latin typeface="Arial" charset="0"/>
                <a:ea typeface="Arial" charset="0"/>
                <a:cs typeface="Arial" charset="0"/>
              </a:rPr>
              <a:t>References and Online Checks</a:t>
            </a:r>
          </a:p>
          <a:p>
            <a:pPr>
              <a:buFontTx/>
              <a:buChar char="-"/>
            </a:pPr>
            <a:r>
              <a:rPr lang="en-US">
                <a:latin typeface="Arial" charset="0"/>
                <a:ea typeface="Arial" charset="0"/>
                <a:cs typeface="Arial" charset="0"/>
              </a:rPr>
              <a:t>Social Media</a:t>
            </a:r>
          </a:p>
          <a:p>
            <a:pPr>
              <a:buFontTx/>
              <a:buChar char="-"/>
            </a:pPr>
            <a:r>
              <a:rPr lang="en-US">
                <a:latin typeface="Arial" charset="0"/>
                <a:ea typeface="Arial" charset="0"/>
                <a:cs typeface="Arial" charset="0"/>
              </a:rPr>
              <a:t>Testing</a:t>
            </a:r>
          </a:p>
          <a:p>
            <a:pPr>
              <a:buFontTx/>
              <a:buChar char="-"/>
            </a:pPr>
            <a:r>
              <a:rPr lang="en-US">
                <a:latin typeface="Arial" charset="0"/>
                <a:ea typeface="Arial" charset="0"/>
                <a:cs typeface="Arial" charset="0"/>
              </a:rPr>
              <a:t>Realistic Job Interview</a:t>
            </a:r>
          </a:p>
        </p:txBody>
      </p:sp>
      <p:pic>
        <p:nvPicPr>
          <p:cNvPr id="3" name="Picture 2"/>
          <p:cNvPicPr>
            <a:picLocks noChangeAspect="1"/>
          </p:cNvPicPr>
          <p:nvPr/>
        </p:nvPicPr>
        <p:blipFill>
          <a:blip r:embed="rId3"/>
          <a:stretch>
            <a:fillRect/>
          </a:stretch>
        </p:blipFill>
        <p:spPr>
          <a:xfrm>
            <a:off x="5096032" y="3702037"/>
            <a:ext cx="3089222" cy="2546363"/>
          </a:xfrm>
          <a:prstGeom prst="rect">
            <a:avLst/>
          </a:prstGeom>
        </p:spPr>
      </p:pic>
    </p:spTree>
    <p:extLst>
      <p:ext uri="{BB962C8B-B14F-4D97-AF65-F5344CB8AC3E}">
        <p14:creationId xmlns:p14="http://schemas.microsoft.com/office/powerpoint/2010/main" val="924341416"/>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104900" y="-250018"/>
            <a:ext cx="7772400" cy="1143000"/>
          </a:xfrm>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1577132" y="900166"/>
            <a:ext cx="3619458" cy="5348234"/>
          </a:xfrm>
        </p:spPr>
      </p:pic>
      <p:pic>
        <p:nvPicPr>
          <p:cNvPr id="3" name="Picture 2"/>
          <p:cNvPicPr>
            <a:picLocks noChangeAspect="1"/>
          </p:cNvPicPr>
          <p:nvPr/>
        </p:nvPicPr>
        <p:blipFill>
          <a:blip r:embed="rId4"/>
          <a:stretch>
            <a:fillRect/>
          </a:stretch>
        </p:blipFill>
        <p:spPr>
          <a:xfrm>
            <a:off x="5428313" y="5353447"/>
            <a:ext cx="3124200" cy="894953"/>
          </a:xfrm>
          <a:prstGeom prst="rect">
            <a:avLst/>
          </a:prstGeom>
        </p:spPr>
      </p:pic>
    </p:spTree>
    <p:extLst>
      <p:ext uri="{BB962C8B-B14F-4D97-AF65-F5344CB8AC3E}">
        <p14:creationId xmlns:p14="http://schemas.microsoft.com/office/powerpoint/2010/main" val="171149735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latin typeface="Arial" charset="0"/>
                <a:ea typeface="Arial" charset="0"/>
                <a:cs typeface="Arial" charset="0"/>
              </a:rPr>
              <a:t>Selecting Applicants</a:t>
            </a:r>
          </a:p>
          <a:p>
            <a:pPr marL="0" indent="0">
              <a:buNone/>
            </a:pPr>
            <a:r>
              <a:rPr lang="en-US">
                <a:latin typeface="Arial" charset="0"/>
                <a:ea typeface="Arial" charset="0"/>
                <a:cs typeface="Arial" charset="0"/>
              </a:rPr>
              <a:t>- Preparation for the interview</a:t>
            </a:r>
          </a:p>
          <a:p>
            <a:r>
              <a:rPr lang="en-US">
                <a:solidFill>
                  <a:srgbClr val="FF0000"/>
                </a:solidFill>
                <a:latin typeface="Arial" charset="0"/>
                <a:ea typeface="Arial" charset="0"/>
                <a:cs typeface="Arial" charset="0"/>
              </a:rPr>
              <a:t>Behavioral Interview: ask candidates how they have handled situations in the past, especially situations requiring skills outlined in the job description</a:t>
            </a:r>
          </a:p>
          <a:p>
            <a:r>
              <a:rPr lang="en-US">
                <a:latin typeface="Arial" charset="0"/>
                <a:ea typeface="Arial" charset="0"/>
                <a:cs typeface="Arial" charset="0"/>
              </a:rPr>
              <a:t>Legal Considerations in Selecting and Hiring Store Employees</a:t>
            </a:r>
          </a:p>
        </p:txBody>
      </p:sp>
    </p:spTree>
    <p:extLst>
      <p:ext uri="{BB962C8B-B14F-4D97-AF65-F5344CB8AC3E}">
        <p14:creationId xmlns:p14="http://schemas.microsoft.com/office/powerpoint/2010/main" val="77464494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0"/>
            <a:ext cx="7772400" cy="1143000"/>
          </a:xfrm>
          <a:noFill/>
          <a:ln/>
        </p:spPr>
        <p:txBody>
          <a:bodyPr lIns="90488" tIns="44450" rIns="90488" bIns="44450"/>
          <a:lstStyle/>
          <a:p>
            <a:r>
              <a:rPr lang="en-US" dirty="0">
                <a:solidFill>
                  <a:schemeClr val="hlink"/>
                </a:solidFill>
              </a:rPr>
              <a:t>Recruiting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549639" y="1322882"/>
            <a:ext cx="7908561" cy="5257800"/>
          </a:xfrm>
        </p:spPr>
      </p:pic>
    </p:spTree>
    <p:extLst>
      <p:ext uri="{BB962C8B-B14F-4D97-AF65-F5344CB8AC3E}">
        <p14:creationId xmlns:p14="http://schemas.microsoft.com/office/powerpoint/2010/main" val="2542535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Socialization of New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417638"/>
            <a:ext cx="7772400" cy="4572000"/>
          </a:xfrm>
        </p:spPr>
        <p:txBody>
          <a:bodyPr/>
          <a:lstStyle/>
          <a:p>
            <a:r>
              <a:rPr lang="en-US">
                <a:latin typeface="Arial" charset="0"/>
                <a:ea typeface="Arial" charset="0"/>
                <a:cs typeface="Arial" charset="0"/>
              </a:rPr>
              <a:t>Orientation Programs- are critical in socializing new employees</a:t>
            </a:r>
          </a:p>
          <a:p>
            <a:r>
              <a:rPr lang="en-US">
                <a:latin typeface="Arial" charset="0"/>
                <a:ea typeface="Arial" charset="0"/>
                <a:cs typeface="Arial" charset="0"/>
              </a:rPr>
              <a:t>A few hours to familiarize with rules and regulations</a:t>
            </a:r>
          </a:p>
          <a:p>
            <a:r>
              <a:rPr lang="en-US">
                <a:latin typeface="Arial" charset="0"/>
                <a:ea typeface="Arial" charset="0"/>
                <a:cs typeface="Arial" charset="0"/>
              </a:rPr>
              <a:t>One element of training program</a:t>
            </a:r>
          </a:p>
        </p:txBody>
      </p:sp>
      <p:pic>
        <p:nvPicPr>
          <p:cNvPr id="4" name="Picture 3"/>
          <p:cNvPicPr>
            <a:picLocks noChangeAspect="1"/>
          </p:cNvPicPr>
          <p:nvPr/>
        </p:nvPicPr>
        <p:blipFill>
          <a:blip r:embed="rId3"/>
          <a:stretch>
            <a:fillRect/>
          </a:stretch>
        </p:blipFill>
        <p:spPr>
          <a:xfrm>
            <a:off x="2229994" y="3961996"/>
            <a:ext cx="4684011" cy="2637216"/>
          </a:xfrm>
          <a:prstGeom prst="rect">
            <a:avLst/>
          </a:prstGeom>
        </p:spPr>
      </p:pic>
    </p:spTree>
    <p:extLst>
      <p:ext uri="{BB962C8B-B14F-4D97-AF65-F5344CB8AC3E}">
        <p14:creationId xmlns:p14="http://schemas.microsoft.com/office/powerpoint/2010/main" val="689054454"/>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Training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Structured Training Program-  helps new employees acquire basic skills and knowledge, which they need to be able to do their jobs</a:t>
            </a:r>
          </a:p>
          <a:p>
            <a:r>
              <a:rPr lang="en-US">
                <a:solidFill>
                  <a:srgbClr val="FF0000"/>
                </a:solidFill>
                <a:latin typeface="Arial" charset="0"/>
                <a:ea typeface="Arial" charset="0"/>
                <a:cs typeface="Arial" charset="0"/>
              </a:rPr>
              <a:t>On-the-job-training- new employees work in specific jobs under direct supervision of their managers.</a:t>
            </a:r>
          </a:p>
          <a:p>
            <a:r>
              <a:rPr lang="en-US">
                <a:solidFill>
                  <a:srgbClr val="FF0000"/>
                </a:solidFill>
                <a:latin typeface="Arial" charset="0"/>
                <a:ea typeface="Arial" charset="0"/>
                <a:cs typeface="Arial" charset="0"/>
              </a:rPr>
              <a:t>Blended Approach- both structure and on the job. Best Buys attend monthly, 3 after hours training on new products, services update.</a:t>
            </a:r>
          </a:p>
          <a:p>
            <a:pPr marL="0" indent="0">
              <a:buNone/>
            </a:pPr>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60544474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228600"/>
            <a:ext cx="7772400" cy="1143000"/>
          </a:xfrm>
          <a:noFill/>
          <a:ln/>
        </p:spPr>
        <p:txBody>
          <a:bodyPr lIns="90488" tIns="44450" rIns="90488" bIns="44450"/>
          <a:lstStyle/>
          <a:p>
            <a:r>
              <a:rPr lang="en-US" dirty="0">
                <a:solidFill>
                  <a:schemeClr val="hlink"/>
                </a:solidFill>
              </a:rPr>
              <a:t>Training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685800" y="958300"/>
            <a:ext cx="7903773" cy="5029200"/>
          </a:xfrm>
        </p:spPr>
      </p:pic>
      <p:sp>
        <p:nvSpPr>
          <p:cNvPr id="5" name="TextBox 4"/>
          <p:cNvSpPr txBox="1"/>
          <p:nvPr/>
        </p:nvSpPr>
        <p:spPr>
          <a:xfrm>
            <a:off x="793572" y="5987500"/>
            <a:ext cx="7556855" cy="646331"/>
          </a:xfrm>
          <a:prstGeom prst="rect">
            <a:avLst/>
          </a:prstGeom>
          <a:noFill/>
        </p:spPr>
        <p:txBody>
          <a:bodyPr wrap="square" rtlCol="0">
            <a:spAutoFit/>
          </a:bodyPr>
          <a:lstStyle/>
          <a:p>
            <a:r>
              <a:rPr lang="en-US"/>
              <a:t>In this structured training program, newly hired Men's Wearhouse sales associates learn about the merchandise they will be selling</a:t>
            </a:r>
          </a:p>
        </p:txBody>
      </p:sp>
    </p:spTree>
    <p:extLst>
      <p:ext uri="{BB962C8B-B14F-4D97-AF65-F5344CB8AC3E}">
        <p14:creationId xmlns:p14="http://schemas.microsoft.com/office/powerpoint/2010/main" val="76529336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Motivating, Evaluating, Rewarding, and Compensating Store Employees</a:t>
            </a:r>
          </a:p>
        </p:txBody>
      </p:sp>
      <p:pic>
        <p:nvPicPr>
          <p:cNvPr id="2" name="Picture 1"/>
          <p:cNvPicPr>
            <a:picLocks noChangeAspect="1"/>
          </p:cNvPicPr>
          <p:nvPr/>
        </p:nvPicPr>
        <p:blipFill>
          <a:blip r:embed="rId2"/>
          <a:stretch>
            <a:fillRect/>
          </a:stretch>
        </p:blipFill>
        <p:spPr>
          <a:xfrm>
            <a:off x="1969619" y="2886854"/>
            <a:ext cx="5277787" cy="3284095"/>
          </a:xfrm>
          <a:prstGeom prst="rect">
            <a:avLst/>
          </a:prstGeom>
        </p:spPr>
      </p:pic>
    </p:spTree>
    <p:extLst>
      <p:ext uri="{BB962C8B-B14F-4D97-AF65-F5344CB8AC3E}">
        <p14:creationId xmlns:p14="http://schemas.microsoft.com/office/powerpoint/2010/main" val="5753868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sz="4000" dirty="0">
                <a:solidFill>
                  <a:schemeClr val="hlink"/>
                </a:solidFill>
              </a:rPr>
              <a:t>Setting Goals to Motivate Employees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9672" y="1905000"/>
            <a:ext cx="8187128" cy="4572000"/>
          </a:xfrm>
        </p:spPr>
        <p:txBody>
          <a:bodyPr/>
          <a:lstStyle/>
          <a:p>
            <a:r>
              <a:rPr lang="en-US" b="1">
                <a:latin typeface="Arial" charset="0"/>
                <a:ea typeface="Arial" charset="0"/>
                <a:cs typeface="Arial" charset="0"/>
              </a:rPr>
              <a:t>Employee performance improves when they feel</a:t>
            </a:r>
          </a:p>
          <a:p>
            <a:pPr marL="514350" indent="-514350">
              <a:buAutoNum type="arabicPeriod"/>
            </a:pPr>
            <a:r>
              <a:rPr lang="en-US">
                <a:latin typeface="Arial" charset="0"/>
                <a:ea typeface="Arial" charset="0"/>
                <a:cs typeface="Arial" charset="0"/>
              </a:rPr>
              <a:t>Their efforts enable them to achieve the goals set for them by their managers and</a:t>
            </a:r>
          </a:p>
          <a:p>
            <a:pPr marL="514350" indent="-514350">
              <a:buAutoNum type="arabicPeriod"/>
            </a:pPr>
            <a:r>
              <a:rPr lang="en-US">
                <a:latin typeface="Arial" charset="0"/>
                <a:ea typeface="Arial" charset="0"/>
                <a:cs typeface="Arial" charset="0"/>
              </a:rPr>
              <a:t>They will receive rewards they value if they achieve their goals, thus managers can motivate employees by setting realistic goals and offering rewards that employees want</a:t>
            </a:r>
          </a:p>
        </p:txBody>
      </p:sp>
    </p:spTree>
    <p:extLst>
      <p:ext uri="{BB962C8B-B14F-4D97-AF65-F5344CB8AC3E}">
        <p14:creationId xmlns:p14="http://schemas.microsoft.com/office/powerpoint/2010/main" val="99690880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Evaluating Store Employees and Providing Feedback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Who should do the evaluation? – Manager who works closely with the employee</a:t>
            </a:r>
          </a:p>
          <a:p>
            <a:r>
              <a:rPr lang="en-US">
                <a:latin typeface="Arial" charset="0"/>
                <a:ea typeface="Arial" charset="0"/>
                <a:cs typeface="Arial" charset="0"/>
              </a:rPr>
              <a:t>How often should evaluations be made? </a:t>
            </a:r>
          </a:p>
          <a:p>
            <a:r>
              <a:rPr lang="en-US">
                <a:latin typeface="Arial" charset="0"/>
                <a:ea typeface="Arial" charset="0"/>
                <a:cs typeface="Arial" charset="0"/>
              </a:rPr>
              <a:t>Format of evaluation?</a:t>
            </a:r>
          </a:p>
        </p:txBody>
      </p:sp>
      <p:pic>
        <p:nvPicPr>
          <p:cNvPr id="4" name="Picture 3"/>
          <p:cNvPicPr>
            <a:picLocks noChangeAspect="1"/>
          </p:cNvPicPr>
          <p:nvPr/>
        </p:nvPicPr>
        <p:blipFill>
          <a:blip r:embed="rId3"/>
          <a:stretch>
            <a:fillRect/>
          </a:stretch>
        </p:blipFill>
        <p:spPr>
          <a:xfrm>
            <a:off x="2497243" y="3715687"/>
            <a:ext cx="4149514" cy="2761313"/>
          </a:xfrm>
          <a:prstGeom prst="rect">
            <a:avLst/>
          </a:prstGeom>
        </p:spPr>
      </p:pic>
    </p:spTree>
    <p:extLst>
      <p:ext uri="{BB962C8B-B14F-4D97-AF65-F5344CB8AC3E}">
        <p14:creationId xmlns:p14="http://schemas.microsoft.com/office/powerpoint/2010/main" val="1385305530"/>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Evaluating Store Employees and Providing Feedback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163269" y="1417638"/>
            <a:ext cx="7331301" cy="5059362"/>
          </a:xfrm>
        </p:spPr>
      </p:pic>
    </p:spTree>
    <p:extLst>
      <p:ext uri="{BB962C8B-B14F-4D97-AF65-F5344CB8AC3E}">
        <p14:creationId xmlns:p14="http://schemas.microsoft.com/office/powerpoint/2010/main" val="6839588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Evaluating Store Employees and Providing Feedback</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7" name="Content Placeholder 6"/>
          <p:cNvPicPr>
            <a:picLocks noGrp="1" noChangeAspect="1"/>
          </p:cNvPicPr>
          <p:nvPr>
            <p:ph sz="quarter" idx="1"/>
          </p:nvPr>
        </p:nvPicPr>
        <p:blipFill>
          <a:blip r:embed="rId3"/>
          <a:stretch>
            <a:fillRect/>
          </a:stretch>
        </p:blipFill>
        <p:spPr>
          <a:xfrm>
            <a:off x="404110" y="1712133"/>
            <a:ext cx="7778021" cy="3632615"/>
          </a:xfrm>
        </p:spPr>
      </p:pic>
      <p:pic>
        <p:nvPicPr>
          <p:cNvPr id="12" name="Picture 11"/>
          <p:cNvPicPr>
            <a:picLocks noChangeAspect="1"/>
          </p:cNvPicPr>
          <p:nvPr/>
        </p:nvPicPr>
        <p:blipFill>
          <a:blip r:embed="rId4"/>
          <a:stretch>
            <a:fillRect/>
          </a:stretch>
        </p:blipFill>
        <p:spPr>
          <a:xfrm>
            <a:off x="6553200" y="5176981"/>
            <a:ext cx="2311095" cy="1164236"/>
          </a:xfrm>
          <a:prstGeom prst="rect">
            <a:avLst/>
          </a:prstGeom>
        </p:spPr>
      </p:pic>
    </p:spTree>
    <p:extLst>
      <p:ext uri="{BB962C8B-B14F-4D97-AF65-F5344CB8AC3E}">
        <p14:creationId xmlns:p14="http://schemas.microsoft.com/office/powerpoint/2010/main" val="124716729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Rewarding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b="1">
                <a:solidFill>
                  <a:srgbClr val="FF0000"/>
                </a:solidFill>
                <a:latin typeface="Arial" charset="0"/>
                <a:ea typeface="Arial" charset="0"/>
                <a:cs typeface="Arial" charset="0"/>
              </a:rPr>
              <a:t>Extrinsic rewards</a:t>
            </a:r>
            <a:r>
              <a:rPr lang="en-US">
                <a:solidFill>
                  <a:srgbClr val="FF0000"/>
                </a:solidFill>
                <a:latin typeface="Arial" charset="0"/>
                <a:ea typeface="Arial" charset="0"/>
                <a:cs typeface="Arial" charset="0"/>
              </a:rPr>
              <a:t> are rewards provided by either the employee's manager or the firm such as compensation, promotion and recognition</a:t>
            </a:r>
          </a:p>
          <a:p>
            <a:r>
              <a:rPr lang="en-US" b="1">
                <a:solidFill>
                  <a:srgbClr val="FF0000"/>
                </a:solidFill>
                <a:latin typeface="Arial" charset="0"/>
                <a:ea typeface="Arial" charset="0"/>
                <a:cs typeface="Arial" charset="0"/>
              </a:rPr>
              <a:t>Intrinsic Rewards</a:t>
            </a:r>
            <a:r>
              <a:rPr lang="en-US">
                <a:solidFill>
                  <a:srgbClr val="FF0000"/>
                </a:solidFill>
                <a:latin typeface="Arial" charset="0"/>
                <a:ea typeface="Arial" charset="0"/>
                <a:cs typeface="Arial" charset="0"/>
              </a:rPr>
              <a:t> are rewards employees get personally doing their job well</a:t>
            </a:r>
          </a:p>
          <a:p>
            <a:pPr>
              <a:buFontTx/>
              <a:buChar char="-"/>
            </a:pPr>
            <a:r>
              <a:rPr lang="en-US">
                <a:solidFill>
                  <a:srgbClr val="FF0000"/>
                </a:solidFill>
                <a:latin typeface="Arial" charset="0"/>
                <a:ea typeface="Arial" charset="0"/>
                <a:cs typeface="Arial" charset="0"/>
              </a:rPr>
              <a:t>Contests : Employee of the Month</a:t>
            </a:r>
          </a:p>
          <a:p>
            <a:pPr>
              <a:buFontTx/>
              <a:buChar char="-"/>
            </a:pPr>
            <a:r>
              <a:rPr lang="en-US">
                <a:solidFill>
                  <a:srgbClr val="FF0000"/>
                </a:solidFill>
                <a:latin typeface="Arial" charset="0"/>
                <a:ea typeface="Arial" charset="0"/>
                <a:cs typeface="Arial" charset="0"/>
              </a:rPr>
              <a:t>Job Enrichment : the redesign of a job to include a greater range of tasks and responsibilities, including skill variety, task significant, autonomy, and job feedback</a:t>
            </a:r>
          </a:p>
        </p:txBody>
      </p:sp>
    </p:spTree>
    <p:extLst>
      <p:ext uri="{BB962C8B-B14F-4D97-AF65-F5344CB8AC3E}">
        <p14:creationId xmlns:p14="http://schemas.microsoft.com/office/powerpoint/2010/main" val="602999872"/>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152400"/>
            <a:ext cx="7772400" cy="1143000"/>
          </a:xfrm>
          <a:noFill/>
          <a:ln/>
        </p:spPr>
        <p:txBody>
          <a:bodyPr lIns="90488" tIns="44450" rIns="90488" bIns="44450"/>
          <a:lstStyle/>
          <a:p>
            <a:r>
              <a:rPr lang="en-US" dirty="0">
                <a:solidFill>
                  <a:schemeClr val="hlink"/>
                </a:solidFill>
              </a:rPr>
              <a:t>Rewarding Store Employees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Picture 3"/>
          <p:cNvPicPr>
            <a:picLocks noChangeAspect="1"/>
          </p:cNvPicPr>
          <p:nvPr/>
        </p:nvPicPr>
        <p:blipFill>
          <a:blip r:embed="rId3"/>
          <a:stretch>
            <a:fillRect/>
          </a:stretch>
        </p:blipFill>
        <p:spPr>
          <a:xfrm>
            <a:off x="1092200" y="1752600"/>
            <a:ext cx="2997200" cy="4495800"/>
          </a:xfrm>
          <a:prstGeom prst="rect">
            <a:avLst/>
          </a:prstGeom>
        </p:spPr>
      </p:pic>
      <p:pic>
        <p:nvPicPr>
          <p:cNvPr id="5" name="Picture 4"/>
          <p:cNvPicPr>
            <a:picLocks noChangeAspect="1"/>
          </p:cNvPicPr>
          <p:nvPr/>
        </p:nvPicPr>
        <p:blipFill>
          <a:blip r:embed="rId4"/>
          <a:stretch>
            <a:fillRect/>
          </a:stretch>
        </p:blipFill>
        <p:spPr>
          <a:xfrm>
            <a:off x="4800600" y="1752600"/>
            <a:ext cx="2997200" cy="4495800"/>
          </a:xfrm>
          <a:prstGeom prst="rect">
            <a:avLst/>
          </a:prstGeom>
        </p:spPr>
      </p:pic>
    </p:spTree>
    <p:extLst>
      <p:ext uri="{BB962C8B-B14F-4D97-AF65-F5344CB8AC3E}">
        <p14:creationId xmlns:p14="http://schemas.microsoft.com/office/powerpoint/2010/main" val="24121970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09600" y="-846229"/>
            <a:ext cx="7912308" cy="1692458"/>
          </a:xfrm>
          <a:noFill/>
          <a:ln/>
        </p:spPr>
        <p:txBody>
          <a:bodyPr lIns="90488" tIns="44450" rIns="90488" bIns="44450"/>
          <a:lstStyle/>
          <a:p>
            <a:r>
              <a:rPr lang="en-US" dirty="0">
                <a:solidFill>
                  <a:schemeClr val="hlink"/>
                </a:solidFill>
              </a:rPr>
              <a:t>Compensation Programs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749507" y="1073046"/>
            <a:ext cx="7944787" cy="5175354"/>
          </a:xfrm>
        </p:spPr>
        <p:txBody>
          <a:bodyPr/>
          <a:lstStyle/>
          <a:p>
            <a:r>
              <a:rPr lang="en-US" sz="2800" b="1">
                <a:solidFill>
                  <a:srgbClr val="FF0000"/>
                </a:solidFill>
                <a:latin typeface="Arial" charset="0"/>
                <a:ea typeface="Arial" charset="0"/>
                <a:cs typeface="Arial" charset="0"/>
              </a:rPr>
              <a:t>Types of Compensation Plans</a:t>
            </a:r>
          </a:p>
          <a:p>
            <a:pPr marL="514350" indent="-514350">
              <a:buAutoNum type="arabicPeriod"/>
            </a:pPr>
            <a:r>
              <a:rPr lang="en-US">
                <a:solidFill>
                  <a:srgbClr val="FF0000"/>
                </a:solidFill>
                <a:latin typeface="Arial" charset="0"/>
                <a:ea typeface="Arial" charset="0"/>
                <a:cs typeface="Arial" charset="0"/>
              </a:rPr>
              <a:t>Straight salary compensation: receive fix amount of compensation for each hour or week they work</a:t>
            </a:r>
          </a:p>
          <a:p>
            <a:pPr marL="514350" indent="-514350">
              <a:buAutoNum type="arabicPeriod"/>
            </a:pPr>
            <a:r>
              <a:rPr lang="en-US">
                <a:solidFill>
                  <a:srgbClr val="FF0000"/>
                </a:solidFill>
                <a:latin typeface="Arial" charset="0"/>
                <a:ea typeface="Arial" charset="0"/>
                <a:cs typeface="Arial" charset="0"/>
              </a:rPr>
              <a:t>Incentive compensation plans: reward employees on basis of productivity</a:t>
            </a:r>
          </a:p>
          <a:p>
            <a:pPr marL="514350" indent="-514350">
              <a:buAutoNum type="arabicPeriod"/>
            </a:pPr>
            <a:r>
              <a:rPr lang="en-US">
                <a:solidFill>
                  <a:srgbClr val="FF0000"/>
                </a:solidFill>
                <a:latin typeface="Arial" charset="0"/>
                <a:ea typeface="Arial" charset="0"/>
                <a:cs typeface="Arial" charset="0"/>
              </a:rPr>
              <a:t>Straight commission: income is based entirely on commission</a:t>
            </a:r>
          </a:p>
          <a:p>
            <a:pPr marL="514350" indent="-514350">
              <a:buAutoNum type="arabicPeriod"/>
            </a:pPr>
            <a:r>
              <a:rPr lang="en-US">
                <a:solidFill>
                  <a:srgbClr val="FF0000"/>
                </a:solidFill>
                <a:latin typeface="Arial" charset="0"/>
                <a:ea typeface="Arial" charset="0"/>
                <a:cs typeface="Arial" charset="0"/>
              </a:rPr>
              <a:t>Quota-bonus plan: a bonus is provided when their performace exceeds the quota</a:t>
            </a:r>
          </a:p>
          <a:p>
            <a:pPr marL="514350" indent="-514350">
              <a:buAutoNum type="arabicPeriod"/>
            </a:pPr>
            <a:r>
              <a:rPr lang="en-US">
                <a:solidFill>
                  <a:srgbClr val="FF0000"/>
                </a:solidFill>
                <a:latin typeface="Arial" charset="0"/>
                <a:ea typeface="Arial" charset="0"/>
                <a:cs typeface="Arial" charset="0"/>
              </a:rPr>
              <a:t>Team incentives:based on performance as a department or store as a whole</a:t>
            </a:r>
          </a:p>
        </p:txBody>
      </p:sp>
    </p:spTree>
    <p:extLst>
      <p:ext uri="{BB962C8B-B14F-4D97-AF65-F5344CB8AC3E}">
        <p14:creationId xmlns:p14="http://schemas.microsoft.com/office/powerpoint/2010/main" val="56384341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Compensation Programs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solidFill>
                  <a:srgbClr val="FF0000"/>
                </a:solidFill>
                <a:latin typeface="Arial" charset="0"/>
                <a:ea typeface="Arial" charset="0"/>
                <a:cs typeface="Arial" charset="0"/>
              </a:rPr>
              <a:t>Quota: is a target level used to motivate and evaluate performance</a:t>
            </a:r>
          </a:p>
          <a:p>
            <a:pPr>
              <a:buFontTx/>
              <a:buChar char="-"/>
            </a:pPr>
            <a:r>
              <a:rPr lang="en-US">
                <a:latin typeface="Arial" charset="0"/>
                <a:ea typeface="Arial" charset="0"/>
                <a:cs typeface="Arial" charset="0"/>
              </a:rPr>
              <a:t>Sales per hour for salespeople</a:t>
            </a:r>
          </a:p>
          <a:p>
            <a:pPr>
              <a:buFontTx/>
              <a:buChar char="-"/>
            </a:pPr>
            <a:r>
              <a:rPr lang="en-US">
                <a:latin typeface="Arial" charset="0"/>
                <a:ea typeface="Arial" charset="0"/>
                <a:cs typeface="Arial" charset="0"/>
              </a:rPr>
              <a:t>Maintained margin and inventory turnover for buyers</a:t>
            </a:r>
          </a:p>
        </p:txBody>
      </p:sp>
      <p:pic>
        <p:nvPicPr>
          <p:cNvPr id="3" name="Picture 2"/>
          <p:cNvPicPr>
            <a:picLocks noChangeAspect="1"/>
          </p:cNvPicPr>
          <p:nvPr/>
        </p:nvPicPr>
        <p:blipFill>
          <a:blip r:embed="rId3"/>
          <a:stretch>
            <a:fillRect/>
          </a:stretch>
        </p:blipFill>
        <p:spPr>
          <a:xfrm>
            <a:off x="3575570" y="3535180"/>
            <a:ext cx="4213628" cy="2811280"/>
          </a:xfrm>
          <a:prstGeom prst="rect">
            <a:avLst/>
          </a:prstGeom>
        </p:spPr>
      </p:pic>
    </p:spTree>
    <p:extLst>
      <p:ext uri="{BB962C8B-B14F-4D97-AF65-F5344CB8AC3E}">
        <p14:creationId xmlns:p14="http://schemas.microsoft.com/office/powerpoint/2010/main" val="108198876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Types of Leadership</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Leadership is a process by which a store person attempts to influence others to accomplish a common goal or task</a:t>
            </a:r>
          </a:p>
          <a:p>
            <a:pPr>
              <a:buFontTx/>
              <a:buChar char="-"/>
            </a:pPr>
            <a:r>
              <a:rPr lang="en-US">
                <a:solidFill>
                  <a:srgbClr val="FF0000"/>
                </a:solidFill>
                <a:latin typeface="Arial" charset="0"/>
                <a:ea typeface="Arial" charset="0"/>
                <a:cs typeface="Arial" charset="0"/>
              </a:rPr>
              <a:t>Autocratic leaders: make decisions on their own and announce to employees, use authority to tell employees what to do</a:t>
            </a:r>
          </a:p>
          <a:p>
            <a:pPr>
              <a:buFontTx/>
              <a:buChar char="-"/>
            </a:pPr>
            <a:r>
              <a:rPr lang="en-US">
                <a:solidFill>
                  <a:srgbClr val="FF0000"/>
                </a:solidFill>
                <a:latin typeface="Arial" charset="0"/>
                <a:ea typeface="Arial" charset="0"/>
                <a:cs typeface="Arial" charset="0"/>
              </a:rPr>
              <a:t>Democratic leaders: seek information and opinions from employees and base their decisions on this information. They share power and information, and ask where and when they want and make schedules to accommodate employees</a:t>
            </a:r>
          </a:p>
        </p:txBody>
      </p:sp>
    </p:spTree>
    <p:extLst>
      <p:ext uri="{BB962C8B-B14F-4D97-AF65-F5344CB8AC3E}">
        <p14:creationId xmlns:p14="http://schemas.microsoft.com/office/powerpoint/2010/main" val="71698868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465943" y="-212543"/>
            <a:ext cx="7862341" cy="1143000"/>
          </a:xfrm>
          <a:noFill/>
          <a:ln/>
        </p:spPr>
        <p:txBody>
          <a:bodyPr lIns="90488" tIns="44450" rIns="90488" bIns="44450"/>
          <a:lstStyle/>
          <a:p>
            <a:r>
              <a:rPr lang="en-US" dirty="0">
                <a:solidFill>
                  <a:schemeClr val="hlink"/>
                </a:solidFill>
              </a:rPr>
              <a:t>Types of Leadership</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465943" y="1066800"/>
            <a:ext cx="8307050" cy="5410200"/>
          </a:xfrm>
        </p:spPr>
      </p:pic>
    </p:spTree>
    <p:extLst>
      <p:ext uri="{BB962C8B-B14F-4D97-AF65-F5344CB8AC3E}">
        <p14:creationId xmlns:p14="http://schemas.microsoft.com/office/powerpoint/2010/main" val="106288010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64826" y="437032"/>
            <a:ext cx="7772400" cy="1143000"/>
          </a:xfrm>
          <a:noFill/>
          <a:ln/>
        </p:spPr>
        <p:txBody>
          <a:bodyPr lIns="90488" tIns="44450" rIns="90488" bIns="44450"/>
          <a:lstStyle/>
          <a:p>
            <a:r>
              <a:rPr lang="en-US" dirty="0">
                <a:solidFill>
                  <a:schemeClr val="hlink"/>
                </a:solidFill>
              </a:rPr>
              <a:t>Types of Leadership</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69625" y="3345124"/>
            <a:ext cx="8386998" cy="4572000"/>
          </a:xfrm>
        </p:spPr>
        <p:txBody>
          <a:bodyPr/>
          <a:lstStyle/>
          <a:p>
            <a:pPr marL="0" indent="0">
              <a:buNone/>
            </a:pPr>
            <a:r>
              <a:rPr lang="en-US">
                <a:solidFill>
                  <a:srgbClr val="FF0000"/>
                </a:solidFill>
                <a:latin typeface="Arial" charset="0"/>
                <a:ea typeface="Arial" charset="0"/>
                <a:cs typeface="Arial" charset="0"/>
              </a:rPr>
              <a:t>- Transformation leaders get people to transcend their personal needs for the sake or group or organization. They are engaged and generate excitement and create enthusiasm in employees through personal charisma; delegate challeging work to subordinates, free, open communicating and mentoring</a:t>
            </a:r>
          </a:p>
        </p:txBody>
      </p:sp>
      <p:pic>
        <p:nvPicPr>
          <p:cNvPr id="4" name="Picture 3"/>
          <p:cNvPicPr>
            <a:picLocks noChangeAspect="1"/>
          </p:cNvPicPr>
          <p:nvPr/>
        </p:nvPicPr>
        <p:blipFill>
          <a:blip r:embed="rId3"/>
          <a:stretch>
            <a:fillRect/>
          </a:stretch>
        </p:blipFill>
        <p:spPr>
          <a:xfrm>
            <a:off x="5110395" y="790542"/>
            <a:ext cx="3089224" cy="2205889"/>
          </a:xfrm>
          <a:prstGeom prst="rect">
            <a:avLst/>
          </a:prstGeom>
        </p:spPr>
      </p:pic>
    </p:spTree>
    <p:extLst>
      <p:ext uri="{BB962C8B-B14F-4D97-AF65-F5344CB8AC3E}">
        <p14:creationId xmlns:p14="http://schemas.microsoft.com/office/powerpoint/2010/main" val="98732572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Maintaining Morale</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latin typeface="Arial" charset="0"/>
                <a:ea typeface="Arial" charset="0"/>
                <a:cs typeface="Arial" charset="0"/>
              </a:rPr>
              <a:t>Store managers play an important role in improving the work atmosphere and its effect on the performance of store employees</a:t>
            </a:r>
          </a:p>
        </p:txBody>
      </p:sp>
      <p:pic>
        <p:nvPicPr>
          <p:cNvPr id="2" name="Picture 1"/>
          <p:cNvPicPr>
            <a:picLocks noChangeAspect="1"/>
          </p:cNvPicPr>
          <p:nvPr/>
        </p:nvPicPr>
        <p:blipFill>
          <a:blip r:embed="rId3"/>
          <a:stretch>
            <a:fillRect/>
          </a:stretch>
        </p:blipFill>
        <p:spPr>
          <a:xfrm>
            <a:off x="2063750" y="3225800"/>
            <a:ext cx="5016500" cy="2794000"/>
          </a:xfrm>
          <a:prstGeom prst="rect">
            <a:avLst/>
          </a:prstGeom>
        </p:spPr>
      </p:pic>
      <p:pic>
        <p:nvPicPr>
          <p:cNvPr id="4" name="Picture 3"/>
          <p:cNvPicPr>
            <a:picLocks noChangeAspect="1"/>
          </p:cNvPicPr>
          <p:nvPr/>
        </p:nvPicPr>
        <p:blipFill>
          <a:blip r:embed="rId4"/>
          <a:stretch>
            <a:fillRect/>
          </a:stretch>
        </p:blipFill>
        <p:spPr>
          <a:xfrm>
            <a:off x="387246" y="672703"/>
            <a:ext cx="8119672" cy="5804297"/>
          </a:xfrm>
          <a:prstGeom prst="rect">
            <a:avLst/>
          </a:prstGeom>
        </p:spPr>
      </p:pic>
    </p:spTree>
    <p:extLst>
      <p:ext uri="{BB962C8B-B14F-4D97-AF65-F5344CB8AC3E}">
        <p14:creationId xmlns:p14="http://schemas.microsoft.com/office/powerpoint/2010/main" val="1013152495"/>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3517</TotalTime>
  <Words>2126</Words>
  <Application>Microsoft Macintosh PowerPoint</Application>
  <PresentationFormat>On-screen Show (4:3)</PresentationFormat>
  <Paragraphs>299</Paragraphs>
  <Slides>26</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Calibri</vt:lpstr>
      <vt:lpstr>Cordia New</vt:lpstr>
      <vt:lpstr>EucrosiaUPC</vt:lpstr>
      <vt:lpstr>Franklin Gothic Book</vt:lpstr>
      <vt:lpstr>Perpetua</vt:lpstr>
      <vt:lpstr>Times New Roman</vt:lpstr>
      <vt:lpstr>Wingdings 2</vt:lpstr>
      <vt:lpstr>Arial</vt:lpstr>
      <vt:lpstr>Equity</vt:lpstr>
      <vt:lpstr>MK 322 Retail Management Chapter 16: Managing the Store </vt:lpstr>
      <vt:lpstr>Drivers of Employee Performance</vt:lpstr>
      <vt:lpstr>Recruiting, Socializing, and Training Store Employees</vt:lpstr>
      <vt:lpstr>Recruiting Employees</vt:lpstr>
      <vt:lpstr>Recruiting Employees</vt:lpstr>
      <vt:lpstr>Recruiting Employees</vt:lpstr>
      <vt:lpstr>Recruiting Employees</vt:lpstr>
      <vt:lpstr>Recruiting Employees</vt:lpstr>
      <vt:lpstr>Recruiting Employees</vt:lpstr>
      <vt:lpstr>Socialization of New Store Employees</vt:lpstr>
      <vt:lpstr>Training Store Employees</vt:lpstr>
      <vt:lpstr>Training Store Employees</vt:lpstr>
      <vt:lpstr>Motivating, Evaluating, Rewarding, and Compensating Store Employees</vt:lpstr>
      <vt:lpstr>Setting Goals to Motivate Employees</vt:lpstr>
      <vt:lpstr>Evaluating Store Employees and Providing Feedback</vt:lpstr>
      <vt:lpstr>Evaluating Store Employees and Providing Feedback</vt:lpstr>
      <vt:lpstr>Evaluating Store Employees and Providing Feedback</vt:lpstr>
      <vt:lpstr>Rewarding Store Employees</vt:lpstr>
      <vt:lpstr>Rewarding Store Employees</vt:lpstr>
      <vt:lpstr>Compensation Programs</vt:lpstr>
      <vt:lpstr>Compensation Programs</vt:lpstr>
      <vt:lpstr>Types of Leadership</vt:lpstr>
      <vt:lpstr>Types of Leadership</vt:lpstr>
      <vt:lpstr>Types of Leadership</vt:lpstr>
      <vt:lpstr>Maintaining Morale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Ja</cp:lastModifiedBy>
  <cp:revision>2251</cp:revision>
  <dcterms:created xsi:type="dcterms:W3CDTF">2015-02-03T09:41:51Z</dcterms:created>
  <dcterms:modified xsi:type="dcterms:W3CDTF">2016-07-23T03:03:33Z</dcterms:modified>
</cp:coreProperties>
</file>