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24"/>
  </p:notesMasterIdLst>
  <p:sldIdLst>
    <p:sldId id="256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10" r:id="rId12"/>
    <p:sldId id="316" r:id="rId13"/>
    <p:sldId id="309" r:id="rId14"/>
    <p:sldId id="317" r:id="rId15"/>
    <p:sldId id="318" r:id="rId16"/>
    <p:sldId id="319" r:id="rId17"/>
    <p:sldId id="320" r:id="rId18"/>
    <p:sldId id="311" r:id="rId19"/>
    <p:sldId id="312" r:id="rId20"/>
    <p:sldId id="313" r:id="rId21"/>
    <p:sldId id="314" r:id="rId22"/>
    <p:sldId id="315" r:id="rId23"/>
  </p:sldIdLst>
  <p:sldSz cx="9144000" cy="6858000" type="screen4x3"/>
  <p:notesSz cx="7099300" cy="1023461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CC"/>
    <a:srgbClr val="78DAE4"/>
    <a:srgbClr val="EF772D"/>
    <a:srgbClr val="FF66CC"/>
    <a:srgbClr val="FF3399"/>
    <a:srgbClr val="1168B4"/>
    <a:srgbClr val="106C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92" autoAdjust="0"/>
  </p:normalViewPr>
  <p:slideViewPr>
    <p:cSldViewPr>
      <p:cViewPr varScale="1">
        <p:scale>
          <a:sx n="67" d="100"/>
          <a:sy n="67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3E325DEA-83CE-4871-B070-837183D23DB2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572AC218-D2D5-4F06-B721-BD380A9F48B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414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It is applied in:</a:t>
            </a:r>
          </a:p>
          <a:p>
            <a:r>
              <a:rPr lang="en-US" dirty="0" smtClean="0"/>
              <a:t> small and middle companies</a:t>
            </a:r>
          </a:p>
          <a:p>
            <a:r>
              <a:rPr lang="en-US" dirty="0" smtClean="0"/>
              <a:t> if company produces one or several similar </a:t>
            </a:r>
          </a:p>
          <a:p>
            <a:r>
              <a:rPr lang="en-US" dirty="0" smtClean="0"/>
              <a:t>products by using same technology for the </a:t>
            </a:r>
          </a:p>
          <a:p>
            <a:r>
              <a:rPr lang="en-US" dirty="0" smtClean="0"/>
              <a:t>same market (oil, sugar, cement, beer)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804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2AC218-D2D5-4F06-B721-BD380A9F48B3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F81762-E1AE-4F0B-8C8F-3F16F4F78A7B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0F81762-E1AE-4F0B-8C8F-3F16F4F78A7B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81762-E1AE-4F0B-8C8F-3F16F4F78A7B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0F81762-E1AE-4F0B-8C8F-3F16F4F78A7B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0F81762-E1AE-4F0B-8C8F-3F16F4F78A7B}" type="datetimeFigureOut">
              <a:rPr lang="en-US" smtClean="0"/>
              <a:pPr/>
              <a:t>9/23/2015</a:t>
            </a:fld>
            <a:endParaRPr lang="en-US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20D101C-E31B-4956-8DEA-6F92AE1231C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81800" cy="685800"/>
          </a:xfrm>
          <a:solidFill>
            <a:srgbClr val="106CB5"/>
          </a:solidFill>
        </p:spPr>
        <p:txBody>
          <a:bodyPr>
            <a:normAutofit/>
          </a:bodyPr>
          <a:lstStyle/>
          <a:p>
            <a:pPr algn="r"/>
            <a:r>
              <a:rPr lang="de-DE" sz="1800" dirty="0" err="1" smtClean="0"/>
              <a:t>by</a:t>
            </a:r>
            <a:r>
              <a:rPr lang="de-DE" sz="1800" dirty="0" smtClean="0"/>
              <a:t> </a:t>
            </a:r>
            <a:r>
              <a:rPr lang="de-DE" sz="1800" dirty="0" err="1" smtClean="0"/>
              <a:t>Parichat</a:t>
            </a:r>
            <a:r>
              <a:rPr lang="de-DE" sz="1800" dirty="0" smtClean="0"/>
              <a:t> </a:t>
            </a:r>
            <a:r>
              <a:rPr lang="de-DE" sz="1800" dirty="0" err="1" smtClean="0"/>
              <a:t>Jantori</a:t>
            </a:r>
            <a:endParaRPr lang="en-US" sz="1800" dirty="0"/>
          </a:p>
        </p:txBody>
      </p:sp>
      <p:sp>
        <p:nvSpPr>
          <p:cNvPr id="5" name="Rechteck 4"/>
          <p:cNvSpPr/>
          <p:nvPr/>
        </p:nvSpPr>
        <p:spPr>
          <a:xfrm>
            <a:off x="0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228600" y="228600"/>
            <a:ext cx="1447800" cy="16764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9" name="Textfeld 8"/>
          <p:cNvSpPr txBox="1"/>
          <p:nvPr/>
        </p:nvSpPr>
        <p:spPr>
          <a:xfrm>
            <a:off x="1676400" y="4743271"/>
            <a:ext cx="746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BI 201/ BA 291 </a:t>
            </a:r>
          </a:p>
          <a:p>
            <a:pPr algn="r"/>
            <a:r>
              <a:rPr lang="en-US" sz="3600" dirty="0" smtClean="0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Management Process</a:t>
            </a:r>
            <a:endParaRPr lang="en-US" sz="3600" dirty="0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752600"/>
            <a:ext cx="8153400" cy="44958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Task: 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Forming up a group 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Imagine you and your group members want to organize a concert, a stage play, or starting a small size business. </a:t>
            </a:r>
          </a:p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Please list all the things/ actions that you have to do. </a:t>
            </a:r>
          </a:p>
          <a:p>
            <a:pPr marL="0" indent="0">
              <a:buNone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Step 1: Setting the Goal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36943" y="2171700"/>
            <a:ext cx="7848600" cy="6858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Goals are the targets or ends the manager wants to reach.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342" y="2667000"/>
            <a:ext cx="4513802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14487"/>
            <a:ext cx="8153400" cy="44958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Step 2: Outlines the Plan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68656" y="2286000"/>
            <a:ext cx="7848600" cy="10287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32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Plans are the actions or means the manager intend to use to achieve goals</a:t>
            </a:r>
          </a:p>
        </p:txBody>
      </p:sp>
      <p:pic>
        <p:nvPicPr>
          <p:cNvPr id="2050" name="Picture 2" descr="https://encrypted-tbn0.gstatic.com/images?q=tbn:ANd9GcQa_9nra1vzcLA2IIj4h6ZEdp1Qg5Sp6UsQ0OFF6Ep-lhiJzyn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393" y="373380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752600"/>
            <a:ext cx="8153400" cy="4495800"/>
          </a:xfrm>
        </p:spPr>
        <p:txBody>
          <a:bodyPr/>
          <a:lstStyle/>
          <a:p>
            <a:pPr algn="ctr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How would you know that your plan is succeeding?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68656" y="2514600"/>
            <a:ext cx="8346744" cy="8001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Managers need to develop control system that measure that performance.</a:t>
            </a:r>
          </a:p>
        </p:txBody>
      </p:sp>
      <p:sp>
        <p:nvSpPr>
          <p:cNvPr id="9" name="AutoShape 4" descr="data:image/jpeg;base64,/9j/4AAQSkZJRgABAQAAAQABAAD/2wCEAAkGBxETEhQTEhISFhUXFxoWFhQWFRcXGBUUFxgXGBYXFhYYHSggGBolGxQXITEhJSkrLi4uGB8zODMsNygtLisBCgoKDg0OGBAQGy4lHyY1NzQsLS8sLiwwNzAsNC0sLiwsLCwsLCwsLCssMCwsLywsLCwsLCwsLCwsLCwsLCwsLP/AABEIAMQBAQMBIgACEQEDEQH/xAAcAAEAAgIDAQAAAAAAAAAAAAAABAUDBgECBwj/xABBEAACAQIEAwUECAUDAgcAAAABAgADEQQSITEFQVEGImFxkRMygaEjQlJiscHR8AdDgpLhFHLxc8IkM1NjoqOy/8QAGgEBAAMBAQEAAAAAAAAAAAAAAAECAwQFBv/EAC8RAAIBAwIEBQMDBQAAAAAAAAABAgMEESExBRJBUSJhcdHwMoGRE7HBFDNSofH/2gAMAwEAAhEDEQA/APcYiIAiIgCIiAIiIAiIgCIiAIiIAiIgCIiAIiIAiIgCIiAIiIAiIgCIiAIiIAiIgCIiAIiIAiIgCIiAIiIAmLEYhEF3YAfj5Dcys4txoUyKdMF6raBV1N+enhzJ0HykOh2eeqc+Mctf+UpOUeDsNW8hYdIB1xXa0FimHptVb7oLfJeXx+EjFeK1uSUh957H/wCvUfGbVhsMlNctNFVeigAfKZYBpjdmMc3v4tf7S3zIvMTdksaNVxSX8VI/IzeIgGgvguMUdVb2g+69x/acpPpOtDtxXpNkxNEg+IKt6EDT4GegTBi8HTqrlqIrr0YA+l9jAK/hPaPD1/ccA/ZOn7+Mt5onG+wlvpMGxBGvs2b/APD7jyPrIXAu2FWg3scUGsDY3FmXzH7HlvAPSImLC4lKih0IKnmJlgCIiAIiIAiIgCIiAIiIAiIgCIiAIiIAiIgCIiAJUcWx7lhRoi9RvRQN2YjZR6k6DW9pfFMZ7NCdSToANySbADxJIA9dgZ04TgPZqS1jUfV2G3gq/dXYeu5gDhXCkogn3nb36h3bwH2VHJRoJPicXgHMTi84vAO0TG1QDcgSPU4hTH1r+WsAmRImHxyPoDY9DIr4lrXLWHhpOK8v6Vryqp1zj7Y9y8IOWxayk7S9nKWLTWy1QO5UA18m6r+HKdBxXJsSw6H9TLu8mzvqV0nybrcTpuG55dwTi1fAVjRrA5QbMp5dGU8xz/ZE9PwuIWoodDcHUGUHbDgQxNLMo+lQXQ/aHND58uh8zNd7B8bNN/YVCcre7f6p6fv8p2FD0aIiAIiIAiIgCIiAIiIAiIgCIiAIiIAiCZhfFIN2Hw1/CAZoJkJ+JLyBPykLE8YGoNtFLkc8igk+trfGThkZMuHHta5c+7S0X/qMNT/ShA83eWhMr+Hj2dJVOrWzPbm7HM5/uJnZ6xvop8zAJbVQOcwVMYBK9xUO7AeQkWphF+szHwLaSUhkm1uLgG2ZQTtrMFXFOfrGQ/ol2C/AfnOj4voJdQfYzdRLqZ2ud5ylBjsJBbFn9iWVHEWS/hznmcWvZ2VOMopavBpbxVVtHSvQKLmPLU25SBQ4zTqUycwGg56bjYyTVxjnn6TzvBVb1sSOXtGsOQ77bCfMV7mXEIePeHX1x7HqUKCi2u/8G5f6+nmVc1ySBoL7m2+03J6s8vwTWqIejKfQgzdk4kG8D0nscDoqnCbXXH+v+mN6kmkWrV55/wBrcF7OuKqaBzm05VB73rofiZtD4qVvHU9pRbqveHw3+RM904jaOz2P9tQR+drHzEsppP8AD3FWNSkf9w/ObtAEREAREQBERAEREAREQBERAIOIxxBIC7dTIz4yoedvKZuI0+8D1H4Sur4lU3v5AEn0E0islJPG5kYk7knznGWYaWILC6of6tPlIzYtw1nZFHhb11Nz6S3KU5kT8swYimpK7XZkpk88pcVGHpSMyZcykAnTmdLyHRuDTzf+qeXSk9r/ABaHHQKWpsFSuJDq4rpMdV5FqNLRgikqjO1XEN1kN2vO7mdACeU00ismLbZjaScNgw41JHgP1nQYdrXIkI8S9nUKk90j4qbTyOK3ko2znbTWU8PGH0enXyOu0oc9TlmuhcVcDTC6aHreapQ49kq1aLD3WOnhyIPkRJVfjQ5Bm8SbfrNKOKz46odL8x/SJ8zCtXuqc4V8tLVZ3z7HsUreNOSaW+htlXjDH3VA89ZqfA6mZ67dXJ9STLYuBuZovCOKVE9plIszX1F7b7S1pb5pzUV2O6nRc5pRN7/1K0++xAA1JOwmfC8ZWoTkFSw2YqVB/wBpO80V8c7Hv1Bb79sv9ugJlhg+LMuRB9INhlQJe/PMSAPSfTcKtnCg++f4R4/Fk6NdQk+i/dm/YbH3971logzC3Ii3wM181KVIZqtRE/3EX9Ofwl32fxSVVLUs5UG3eR0B8VzAXHiJ2uDxk4lJbEDsq+TFJ43X1npM80wfdxII5VCR6melzMsIiIJEREAREQBERAEREAREQCPjUuvlKfGU7gjMACOYB1l863BEq6qabAnkD1mkGZzRR4Jhe3fbyva48lAEzY2g1gVQLyO9yP6dfnOMVSdXvdRz0AJH9TtZeewkkrSdedS48x/mbGG3z4zjB1tAWe5GhAA/In8ZxxBAGpnl7TX+qm4/7ZgwjFGygKvKxK312IRBprzMkcVH0dyQShV9PusB+Dt6SkjSPYxU6pIsbgjrvY7E2/ehnS5O234zjFUmvffL9W2rDmL32sNuoGs7e1Xu66Nseul/wmd5cO3oSqpZx02M6UP1JqOcHApEzhMUqvlJ3F52fFKP3aaP2s4tkxFBkYcwbG41I0ny8uJy4jTnRlFJ7xx5dz06doqU4yT9Te6mNHIGefdoMdbHKoOjItx8Wkytinb3mJ8OXpNH7U4kpi6TKdQo/E6GcfDaMuacW91t0zpg9FUvFHvk3MmaLxLEsmOqFSQevmi9ZnxHFqz7uQOi935jX5yqTCVWql1VmHMgEkG1uU9KztXDmb7ex6Tt/wBKUHNrV4JlaszasxbzN5XcJbunzmw4Ps5iqn8vIOrm3y3+UusH2KoKQM9Rj9ZUG5+AJWehTt5OLwi9xf0KVWOuye2vY1/hWFWq+QrmvsOhuNZsT8ErYezYmvkpE2T2SNdudu6pN/NhNv7PdmxS1p0lQkWzMbtb4XJ9RNk/0KBCtVlZTuGsFPwM9K3aoxw2fMcSn/VVnOKx86+R57wykufPhqRLjZq5AA80FyfWbRwtuI7VRRbvXzZSll+yBf5mX2FSioHs1AH3VnXH4kLTc63ykDTmdB+MvO8pyeFj85POp2soLDb+2hqeD1qg9ST63t8zN9w+N5N6/rNN4LRvUH721/7fnL98Umtjcg2IGtj0PTfnMzo1NgiVeHxBXxHSWNKqGGkhrBKZ3iIkEiIiAIiIAiIgCIiAJDrJqZMmGuuxkx3IZQcQw6ckLMu3dDHXpm0HnO/D6tRgVGUW11ZS1j1CiwlhiqbMMoCkEWNxf16ypo0XVu+zZQbEBVp0wOoB1Np0Zz8yc7WPmBxOkBYvV0Oh+kyD/wCIuT4XG0zUCj0xZbgghmAIGUgqxAOuxJkh/Z2soJPI6XB6i/6SNharq1jZMxC/SVczt9my7C5vtIkQvL3I6KWpWN8yXpPYkG66AgjXbnKHi+L9kBc2XMCD9m5sfmb/AN3SbNWX2NW7ao4CVPA27j+gI/pbrKTtBwxamYNYae8em979P8zCpH9Sm6b6nRTUYVYzexrWKxXN3+LH9ZpnbDFCoaXsTmKkk5bnpax58/SbDS7GO5L1a4C30t3jbl3m0Hz0tNj4N2Vo0zmp0ndvtv8AiL2HxUTx7ThjozUpHt17i2jTxCXNLphaffJ56mJxVc2X2jeCCwHgcu3xlngOxFSp3q/ctqACC1+ptoJ6hh+Cv9ZlUdFFyPidPlO3+jCsQtBnt/MqMuS++lz5bD8LTupW9OnsZ3HE51Y8sIqK3/HzsaJw7sXR3Y1Kx6KMq+o/NpsuG4OtJQv0VBeWoJJPhtfTxmy0nsozZc1tcl8t/C/KdKveIORbi9iQCRfoTtsJ0Qhj6Vg4a93Kr/ck3+34K7B8OpML99rG3fBUf22AI8ZZ4bDrsttOQkanh8Q1jUZEFx4327pzePMdZZcPpo3eVr2NtOvTWS13Ziqj6Ir+O8RNBAEALtfLfYAbseu40msUsVVLZnYuT9r8uk2ztFww1ArrqVuCPA85X4TgvNjYdBqfWcddpfVsepb1KUaWXv1M/CcYNtr9escbxAYBV8yfwk1MOlNSQLW9T8ZUYp92O5/fyEWqTbeNDguJJy8JRcUrsuUIxUjvXBtrsP34ybwftIKp9jWOV/q1AAQ3mDpeR8bgkOpYhj8flNYxOFdagHMnukc53W19Z3MXTjLxLXVdu3RnlVadzSrczXhenzseqUMPUvdn57A5rgbanQfASUCQbjSYeFBvZLm3tJJElbHYyVQxYOjaHrykqVGWTcIrjfbx3+EholMlRESpYREQBERAEREATq40naIBErU7iwNvGUuOwdJWzN7M3GrVHYgHkAm24B3E2ArKviFCmqnVQRrdlzhRzNtNbTaL6GE1rk5weODKMgDciwUqCRuQOnxkTH+0DAhlp573K0i1Rj/T0vznbAcQJJFMVXBF87LlQW0sosN9+czYrDVXUjOyf7bX8gDpLYKZ+5GyqU7+e5FirZQxHWwuAdAR42kbDgEim52Hcbk68t/3uNxOcLSCHvqwW5ualQFieVlF7A9LjymevQWoLKLEaj/H5jn5iVa6ovFr6WZWwSqCyLTz20L7eRI1A5aSMWK2arX90lu4PZqQBcg3JzCyt8Cel5joVzfLU3+0f3t+zJb8MpA+09n7RjroL8uXT3eQ385TlW7L80tkjtSxucZkIseflpznFbBVKgsGZfvC17cwLjTz8BJeHDgglURbe7u19OYNrDX15W1kGr0EeiIx/kynw9GmhcL7So51PvWJvtciw+A5eEtqaqANLG2o3IPS4nSsahHdtfx2+U5pYZh3nbltoB+v/MNdyU+yOK1NGNygJAtr08tj8ep6mdFeq3urYfe008hJ9OkN952qJ0JHl+9JGnQnDe5jp0TMVfCAXYHLzPSdqlanSBJNr/Ek+UoeJcUL/dQcuvn+krOKn9RZabHGNxebn3R+7zXOJY9iStOxcC5vqKa9W+XyE2HAcKqVWBcFKe4va7eQ6/8APSVfFew1WmpfC1nqENnNF8oz8xZgBdhc+9vflIUUlhbAiHhmJY/RoCp2cm/qBsZccH7K5W9pWOZvHl5DlKPhnGmbMgVhVFwUscwcXGo0IYddPSYcZ28r4VELBKoD5WDXvUvmLZHGwTui9jvMaFpRovMI4ZaU5S3Z6SlLkBMi4bqfSQ+z/HqGLp56Lai2ZDoyE8iOniNDLWdGSuDqlMDYTtESCRERAEREAREQBERAEREA6sJGxCIO8w8JKMx1aYI123lovDM5o1ypixnIUV6rKbge6gOltrDx5yz9lVffTw/4kfimJRbENUC7ZUHvHzteOH1KjLlWm6KD3bnVhuTcm+/WbryWPUwbT3efQjYrhiq9/Z5ydSzvZFOtrLqd+gkvDY1MthkLDRsuwbmOvrGO4UHQ51L21yA2zeBNwJ0wK+zOqUkUj3F7zZupbbaRo/MnVLsZ8fglqLmA724PX/P71GkqqGIenoSbfI/vw9BL+hicxta3SdzRQX0Gu95RrGjNE86rYq6Hf1L908gB+Pr6yyo0lFhfYc/1Mq8ZQoi7KWQgXJU2GnXw8BKmn2ha5WmwrWIBshvqbaWsNLi/nHLIc0TcRYdJhf2YNyR8WlMleu4H/h9/vgW89/xmN8DiG/kgedRT+Eo1jcunnYtqvFaK/Wv4Lr+Gkr8Tx4nSmtvFtT6bD5zCnAax95qajwuT+knYbs5SGrlnPjoP7R+sgko1epWbuhqjczyHm2wEvOG8DCkPVId+Q+qvkOZ8TLelSVRZQAOgFhO8gnBxOYiCTzr+JfC2oqcXSFQrc+2VSbAEe/ZRe2ljy16XnjvF+MviagdrWUZUQABVXwA2n1OZ5Z29/hWlXNiMAAlTVmobJUPPJfRG8PdPhAPPOzXH3w1RWDMANmX3kvvYHRl6qdDPduznaVK6JnKXfRHU/R1TbULfVH6021HLMNZ811Uem7JUVkdTZlYEEEciDLns/wAeqYdjksyN/wCZRfVKgHhyYcmGogH03E0rsp2xp1ad8zOi+9m1rYf/AKo/mU//AHBr9rm03NHBAIIIIuCDcEHYg8xAO0REAREQBERAEREAREQBOs7TiCGQMVSVVIVgrcmIzW+BlRQ4lTVxkapVf3C24A6kDQf4l9WwoY3Mra1FkuqtTppsCou36CbJp+bMGmvJEjJUfe/x0ErDw0U30p1Kr2JFR27q35XJ06aCWNHiQZe42a3dLHUkjr4zDi8LWqiwdk6nw8JbxddCi5c6asl0cQFUXC5rd4LtfwJmaoodNPMecjYLhCJc3JJ3JO5EsFUDQSjaWxpFSe+xWU8Cx30EkYXh1NAAqjTwsPSTLTm0iVRsmNJI6gTkLO0SmTXBxacxEgkREQBERAEREA1btt2Hw3EEuw9nXA7ldRqOiuPrr4ehE8D7RcAxOAq+yxCW+xUGqOOqt+W4n1LIPGOE0MVSajiKauh5HkeRU7qR1EA+ZOG8SqUnWpTdkdfddTr5HqPCepdj+3gJCsArn3qN7U6p5tQJ0pVDvkPdY7WJmn9uf4d4jAE1aWathvt279PwqAcvvDTympUMRyO0A+quHY+nWTPTa42I2ZWG6sp1Vh0MlT537P8Aa7EYdw4e50BY65lGy1R9YdDuORns/ZPtbQxq90haoF3pE3I+8p+uviPjaAbDERAEREAREQBERAE4M5iAYsQhKkDeVdXga1GDVL6bC5t5kS4iXU2lhGbpqTyzBh8HTQWVQJntOYlW8llFI4tOYiQWEREAREQBERAEREAREQBERAEREA4ZQQQRcHQg8xPJe3/8Kg2bEcOUK274fZW8aX2T93bpbY+txAPklajIxVwVYGzKwIII3BB1BljgcY9Nlek7Kym4KmxB6gz3Xt12Aw/EFLi1LEAd2sB73QVB9YeO4+U8F41wjE4GqaOJplW5HdXH2kb6w/ZtAPauwX8QlxJXD4my1zorgWWqelvqv4bHlbaegT53/hvwypisbRKA5aTrVdxsoQhgCepIAt4z6IgCIiAIiIAiIgCIiAIiIAiIgCIiAIiIAiIgCIiAIiIAiIgCIiAIiIAiIgCQuKcJw+JXJiKNKqoNwtRAwB6i+xk2IBF4dw6jQQU6FKnTQbKihR6CSoiAIiIAiIgCIiAIiIAiIgCIiAIiIAiIgCIiAIiIAiIgCIiAIiIAiIgCIiAIiIAiIgCIiAf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6" descr="data:image/jpeg;base64,/9j/4AAQSkZJRgABAQAAAQABAAD/2wCEAAkGBxASERQUEhIUFhQVFBUQFw8QFRAUEBYQFRIWFhUWFRQYHCghGBolHBUUITIiKCkrLi4uFx8zODMsOCgtLisBCgoKDg0OFxAQGi0dHSQsNS03LzIvKy8sNy0sLDAtLzEuNCsvNyswNyw1Li8vLCwwLS4sLyssLDQtNCwsLCwwLP/AABEIAOEA4QMBIgACEQEDEQH/xAAcAAEAAgMBAQEAAAAAAAAAAAAABAYDBQcCAQj/xABAEAABAwEFBAYJAgQFBQAAAAABAAIDEQQFEiExBkFRYRMiMnGBkQcUQlJiobHB8CPRcpKiwhUzgrLhQ1Nj4vH/xAAaAQEBAQEBAQEAAAAAAAAAAAAAAQIDBQYE/8QALhEBAAICAQMCAwYHAAAAAAAAAAECAxEEBSExEkFRcZEGEyJhsfEyQoHB0eHw/9oADAMBAAIRAxEAPwDtyIiAiIgIiICIiAiIgIiICIiAiIgIiICIiAiIgIiICIiAiIgIiICIiAiIgIiICIiAiIgIixSTAZb0GVFgEnNfcaDMijG0U7lnjkDhUIPSLTXhtLBGSGnpHDczsg83aeVVX7btLaX9kiMfAAT5ur8qK6F5RcfvCe1SGnTTuPASS/QFapsN6sNY3Wsdz5gPIlNDuqLk917XXxBTp4HzM3h8ZD6cpGD6groOzu0lntjSYiQ9vbgkylZ3jeOYy8ck0NuiIoCIiAiIgIiICIiAiIgIiICIiAiIgj220YG8zkP3WuZKsF+2j9UN91o8yc/oFEbOg24mXl9oWtNoUW0WtBLt95tYCXGgH5kqheW0EslWtJZGci0HNw+Ij6fVZbyxP18AotguovILqhu4DtO7uA5+W+mtDzd8UkhowaauOTR3n7aq03dcZdux/EatjHdx/MlubnuZjWNLgKUq2Mdkd/E/ma3YCbGpguQAUc6g92MBrfzwUht0w8Ce9x+ynIpuRAfdER0xDuP7rUXpdQjLZdcJymaKSMrzGdDodx3iisy8yxhzSDvFEiRAuy8g+jXEYqZHc7u5rYqkSAwyU0Y45fC+u47s/tzVtuy1dIyp7Q6ru8b/ABBB8VZhEpERZUREQEREBERAREQEREBERAREQU/ah+G0d7GuHzH2WubaVvNubEXRCVoziriA/wC2dT4EA9xKozbYg3klroF4YTSp3/Ra+7QZpQ3cAXu/hH7kgeK2lqbSq1WPclFlI4VroOK2tijw5nNx+XILQSWzoziI6xHVroG6V5lT7hbaJn4+v0bMy4dVpO5oO/8AOKza/fTtXF27zp0Kzsoxo4ADxpmsi1l2WpxdhJJyrnnotmpDnaup0IiKsiFF4ldQIKnf7AQ/k8n+qn3U/ZeepI4sr4tdT+5a29ZKseeOfm5SNku1/pd9Qt+yLUiIsKIiICIiAiIgIiICIiAsb52j/hRLba88I3a9/BRH2gIJst4U0b5lQJ76eNA35/uo00ygTPCD7b70kkBDnGhFC0ZCnMDVc/vdjoXEjs/RW+0OC0d6AOFEVtvRo+N0cz3HrOeGCvuMbUkd5d/Sp1+jrhg35nu3D85KoXRaOgADcqEnzNVZ4ZS57nnWgHyp9lvfZPdlbdokpjDBuGOhfTk3X83qy2SwPLQB1WDSv1DQqtFCekxE766Kz3dedKBxqPmFz06+vUfhbazWVrBlqdXHVZkRVyEREBa+9p8LDxPVHj/xVTZX0Vet0+N2XZbkOZ3lWBpr5koynEgeA/At3shD1S74QP5ji+wVZvD9SUNGlaeHtH84K+XRZ8ETRvPWI79B5UWp8ImIiLCiIiAiIgIiICIiAo9utHRsJ36DvUhVu97bjdkeqMh9ygiTWmm9am2Xth3rzb7QqTtTeRZG4jXQDi45AedEVaxfdV8deNd6qllmOEdyym0lBvpbXXeocsoWqdaysT7UUR5tk9JQOJb88lfbPv71zK8ZCS1w1B8daj85rpEEgIBGhAcO4iq17CY16yNlUIvWaErIu11TYomHlh8jRTFo7ktFIyODq+BA/YqbJaCQDpu8UE9eXvosPrNRl/8AFq7ZeGoYe937furoLzturGnP2jwHBaS3WwMbQanID7r7aZsIJ+S1l32KSeWpzJNAN1OHcN61EDa7N3d0j8ThkKE/w7h4/QK6KPYbIImBo7yeLuKkLMyCIigIiICIiAiIgIiIId6SENwtNC+orwG/6jzVRtlitLRU4XD4SQfI/urPeJ/VaODSfM/+qw2oZIObXjbaVByPA5FUe+5jLIxo0Dg4+Gnz+ivu2lia9vA1FHDUZ5qmsswx14ZeCKmRCgXx5X2qxvcg8uKxOO86DMmhIAqBuFd4Wltd8vlf0NkaXvOWMCoHd+5y71btl7CG4/WbS1toiYJGMjAIJ995NBhacnNGZqMxVWET9mtj57WOkkLrNZN8p6tqnbvDB/02HzPNb6eFkTiyEucxvYxmrsHul3LSvdWqhW7a8OiYal1T0bIIs3Y60EY7qgAnUU1KvV2bPD1YNmDRM4BznMzwP3NY46hulcsWZoK0FFWltcUj8UbS0ENGA6hwFCOenzXsSU3HyK83jdMkEmYpXRw7D+Y4H85rNHbyNWnwP2TRtlhtkjOzWhpXKui2Ud6gMJe2hy00JWt9dB9l/iFFvKXEB1sFK6gmtacE0bSbffjsJ7xkOHPipl0kSx43Pa0Zk1IxUBIyb4LR3P0bquq14PtEA1HLWi8y3iYrUWk/pvja5lKCmEkOaAOHVP8AqTY295TMGuTa0DfbcefD801FouSxsZGHNzL2g4uRFQBwCo9w3HJaZXOc5xYHEOmOXVrUMjGgJFK+ZqaV6PGwNAa0UAAaANAAKAKTOx6REUBERAREQEREBERAREQaS9ZsM4/gb/ucvNoDy2rRXlUD6r1tBYnF8co0HUcORNWkeNR4hInZIKhtFdNrkphhJFQSQ6Pdn7yqk90zR1L43NHEjLzGS68X5Lkm3235hmfZoWYpQcJqDhaSARl7RodEVqLztUcDcUjqDcPaceAG9VyOK028k16GzA5vOhHM+0fl3rJHdtXdPb3FzjmLPXMjdi3ActFktFumtDhHE3qjRjcmNHFx3flEGd14Q2VhjsjaVydOf8xx79ygRxvrjeSN9D2j38FsI7tEVPblOh3D+Ebu8592imQ3VXOQ1PujJv7lBYvRBcnT2wzvFWWcBza6GZ9QzvoA49+FduXFribPCCIJHxgnERG4gE0pUjerVYL/ALdHTE4Sj3ZGgGnJzaHzqiLff1zxWuExSYgKhzZIzhkjkHZex24ip7wSDUEhc2vO4L5shOEMtkQ0extJg34owQa92JdIui947QMqteO1G7Ucwd45/RbFBw7/AB+1g0NikDvdwTtNf4cNVs7Lc17W1jm9BHZ43NI6S0Ne1xqNA09bxw0XX6r4ruRxO72y2QCzuhka5gwBmBxJpl1aCjhzGSsd3bITWt0cloDoWMxUacpntdhqKewOqMzny3rpVV8UGOCFrGhrGhrWigaNAFkREBFitNpjjbike1jR7TyGt8ytHPtxdjDR1pbX4WSuHm1pCza9a+Z0648GXL/BWbfKJn9FhRaGybZ3bIaNtUddOvij/wB4C3rXAioNQcwRoQkWi3idpkw5MU6vWa/OJj9X1ERacxERAREQEREES9oi6F4b2gMQA1JacVPGlPFaKx2kEArztpt1ZbuaQ445qdWBpz0qC8+yPn4ZigbI7bG0Of0rBG5z3ObhyY5pNaNG4jPLhxQX69LybDGZHVwNzcRnhbXNx5DUncFTtsrnjnabZZmNdOGAGgq58Y3t4vA04jLgrD6+0jOhByIOlFVvVHWUn1d9YXOq2F2kYOrGn3daDdpuCKoN33VNaTjkJZGc8R/zHj4QdBzPgCrJFZ44mYY2hrRw1J4k6k8yp87q1PHPktfPHI/qRML5HdVkbaVc7gKoMTYxXFqSPIcFnEgGalWfYu98FfVCKDsuls2M+GOnmVBttyXjGOvY52je4NxsaN5c5hIAHGqC3XG4GNppqAVtqBaq7W4WgDcAFsw5EZbseW2iIje8NP8AC7Ij5q9KjXO3Faoh8Rd/K0n7K8oCIiAiIgLVbTX7HYrO6V+Z7LI60L5DoK7hqSdwBW1XHvS3eRfbGwg9WGMGn/lk6xP8uD5rjnyfd0mY8vQ6XxI5XJrS3jzPyj/PhXr82hntLy6R5J5ZNaD7LB7I+a1tksksrsMUb5Ha4Y2ue6nGgCxMYXEACpJDQN5JNAF+gtl7hjsVnbE0DFQGSQDN8lMyeW4DcF5mHFbPaZmX2XUOdj6dirFK958R4js/P80Lmkte0tIyLXChB4EbjyVj2M2ulsUjWucXWcmj4jU4QTm+PgRrTf5EWz0yXK0wNtbBSSNzY5CPaicaNrxIdSnJx5LlcbqgFXLjnBeJrLHD5VOp4Jrlr/39ph+mo3hwBBqCAQRoQcwQvSrPo3tRku6DEalmKKvwseQ3+nCFZl61LeqsT8Xw3IxThy3xz/LMx9JERFpxEREHmWRrWlziA0CpcTQADUkrk3pB9KnRgRWEg4wR6zmTk4tLWNOhqNeB3aqd6bxbWw2eWzvIiZJhlaCQ0PJaYnupq2oLe9wG8rmTIoWtwsDjBO9paQDJJZrYG4cDWjMg1Ipq5hbTNqDRua57jJOS5xOLCTU1JrVx781Y9ktk7beTwYf04WmjrW8Ho2kbowKGRw4A0G8hWzZP0W5esXmcMbTVtkaTifQ5GV2oB9wZnKpGbVfX3mQ0RwNbFG0BrWRhoo0ZAADJo5BFaa/9lPVYGvjtEjqYWO6YMcSaUxVbhpmNKb1WcJ3kn6eAVlvWSRzHYnvIyNHOcRqNxK0jYkEN8a2ewdmDrxjJ9hkkg78OD6PKxuhyU/Ynq29vOORvyB/tRHTVptsJsNjk4uwx+DngH5VW5VZ29f8AoxN4zA+Ajf8AchBVrKFNqosAWclFbPZZtbTX3Y3O+bW/3K5KqbGsrJK7g1rfMk/2q1ogiIgIiIC11tuGxzOLpbNC951e+NheaCgq6ldAFsUUmIny1S9qTus6loW7GXcHte2zMa5rmvaWl7aOaQQaA01C3yKHe95xWaF00zqMaPEnc1o3k8FIitfHZ0tky5piLTNp8R3mfoqHpivFjLCIa9eaRtG78Ebg9zu6oaP9S47EKALabR31LbZ3TS5eyyMZtZGDk0ceJO8krJszcMltnbEyob2pJNzI65nv3Abz4ryc95zX1V9z07jRweNvJOveXXPRlZyy7YaimMySUPumR2E+IAPirSsdmgbGxrGCjWNDGtGga0UA8gsi9alfTWI+D4bk5fvs18nxmZ+siIi04iIlUGK12ZkrHRyND2PaWOY4Va5pFCCFX9mNhrDYHvfCxxe49uZxeWNGjWV0pU59rPMlWTEvmMIKRtlfX6wiB6rNebyM/IZeaiWW1ghV70mWO0QTvma0uhecYkbnhJ7QeBm3OuelCM1WtntrgXdG/I7natPKu4orotudVpUGONfbHbmSClQvTZAEHx7ck2cdht9nPxPb5xPH3XiacLBcktbbABufi8GtJPyCDrVVVNunV6Ac5D5Bo+634tIVZ2ufikhHBsh8yz9kRqIwvblJs9nqpHqQ4orZbGN6sp4ua3yBP9ysdVoNn6Rte34sXgWgfZbcTIiRVfVhEi9B6DIi8hy+1QfUSqIC4d6SL/farW6ME9DA4xtZuMjcnvPE1qByHMruQX5ntjyZJCdTI8nvLyvxc20xSIh9F9ncVbZrXmO8R2/r+z3YLJJNIyKNuJ73BjWjiePAbyeS7zsls5HYYOjbm91HSS73Ppu4NGgH3JXM/RHEHXgSRmyCRw5OLmNqPBzh4rs6zwscen1+7p9ouXeckceO1dbn85/0IiL975kREQY3OWJ7yszmrE5iCPI93FQrQHHeVPfGsL4kFbt10sf2mg94qtDbdlYzo0DwV8dAsTrOUHKrVs3a4zWF1fhcDTzGigutNvjNHWaQ82UcPqCuvOsqxusXJFclZa7Y806CRo95wH0qrFcIMNXYTjcKGR/apwHAfhrRXU2DkvP+Hjgg10d7Ea1UO13gJJW8m08yt2buHBY33Ow6t8d6Ij2Z9VNawrEy5wNC4eNfqszbC4e2fIIPbGOGYNFJitW468lG9RJ1e7wp+y9w2BrTXMniSSgnttCyNnKjNjWQMQSROvYmUUNXsBBKEy9CVRQvQQSxKqFavRfZHPLmzzNDiXFp6N2ZNcjQfdW222tsUb5H9mNjpDTXC1pJpzyXHrZt5eLpC9s3RtrVsTWxuY1vA4mnF3n5L83Ivjrr1xt7HSePy8k2tx7enXmZ/aXStlti4LDKZY5ZXuLDFR+DDhLmu0ArXqjerVjXONitvJLRMILQ1oc4HBJGC0FzRUtcKncDmO6ivoeumGaTX8Hh+bqOPkUza5M7trz+SXVfVHBWVq6vwPaL4viD0vlF9RB5LF5MayIgwmJfDCs6IIxgXk2dS0QQ/V189XU2iUQQfV09XU6iUQQPV199XU6iUQQfV06BTqJRBB6BOhU6iUQQuiTAeCmUSiCERyXhzqblsMIXwxhBob3ayWCWJxIEkb4y4ajE0io7q1XCLzsr4JDHJSu5wILXDi0/bVfpF1madQFidd8Z1Y094C45sEZY7vR6f1HJw7brG4nzDivo5u90lsZLmGRVcXcXFpDWjzr4cwu0RELNHZWN0AHcAsoYFcOKMddM9Q51uZl+8mNdtRDwwLIF9oi6vwCIiAiIgIiICIiAiIgIiICIiAiIgIiICIiAiIgIiICIiAiIgIiICIiAiIgIiICIiAiIgIiICIiAiIgIiICIiAiIgIiICIiAiIgIiICIiD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80" name="Picture 8" descr="http://www.amhoff.org/fileadmin/inhaltsbilder/controlli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728" y="3733800"/>
            <a:ext cx="2514600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Key Takeaway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02" name="Picture 6" descr="http://www.buzzle.com/img/articleImages/153762-2575-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496704"/>
            <a:ext cx="4935372" cy="493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Planning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Planning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 defines what to do and how to do it (Goal + Course of actions) </a:t>
            </a: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2" name="Picture 2" descr="http://2.bp.blogspot.com/-M5dFFEsf804/VRNixzyodCI/AAAAAAAABTA/BVkIXVoT1lc/s1600/planning%2Bquot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408564"/>
            <a:ext cx="8153400" cy="3641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Planning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 New" pitchFamily="34" charset="-34"/>
                <a:cs typeface="Cordia New" pitchFamily="34" charset="-34"/>
              </a:rPr>
              <a:t>Benefits of Planning 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1. Planning 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provides direction. 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2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Planning can help quantify goals and establish a means of measuring success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3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Planning can help insure that a coherent set of actions are implemented that are consistent with the values and priorities of the decision maker.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4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 </a:t>
            </a: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Planning helps allocate limited resources like staff, materials, and time in an orderly and systematic manner</a:t>
            </a:r>
            <a:r>
              <a:rPr lang="en-US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.</a:t>
            </a:r>
          </a:p>
          <a:p>
            <a:pPr marL="0" indent="0">
              <a:buNone/>
            </a:pPr>
            <a:r>
              <a:rPr lang="en-US" dirty="0">
                <a:latin typeface="Cordia New" panose="020B0304020202020204" pitchFamily="34" charset="-34"/>
                <a:cs typeface="Cordia New" panose="020B0304020202020204" pitchFamily="34" charset="-34"/>
              </a:rPr>
              <a:t>5. Planning helps in reducing uncertainties of future as it involves anticipation of future events</a:t>
            </a:r>
          </a:p>
          <a:p>
            <a:pPr marL="0" indent="0">
              <a:buNone/>
            </a:pPr>
            <a:endParaRPr lang="en-US" dirty="0"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Organizing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2743200"/>
            <a:ext cx="8153400" cy="3657600"/>
          </a:xfrm>
        </p:spPr>
        <p:txBody>
          <a:bodyPr>
            <a:normAutofit fontScale="92500" lnSpcReduction="10000"/>
          </a:bodyPr>
          <a:lstStyle/>
          <a:p>
            <a:pPr marL="57150" indent="-5715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Organizing describes how resources will be distributed and how employees will be organized according to the plan. </a:t>
            </a:r>
          </a:p>
          <a:p>
            <a:pPr marL="57150" indent="-57150">
              <a:buNone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Organizing involves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 marL="914400" indent="-9144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Identification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activities/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roles</a:t>
            </a:r>
          </a:p>
          <a:p>
            <a:pPr marL="914400" indent="-9144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Classification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grouping of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activities (Horizontal Org)</a:t>
            </a:r>
          </a:p>
          <a:p>
            <a:pPr marL="914400" indent="-914400"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Assignment and Delegation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of authority and creation of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responsibility (Vertical Org)</a:t>
            </a:r>
          </a:p>
          <a:p>
            <a:pPr marL="914400" indent="-914400">
              <a:buFontTx/>
              <a:buChar char="-"/>
            </a:pPr>
            <a:r>
              <a:rPr lang="en-US" dirty="0">
                <a:latin typeface="Cordia New" pitchFamily="34" charset="-34"/>
                <a:cs typeface="Cordia New" pitchFamily="34" charset="-34"/>
              </a:rPr>
              <a:t>Coordinating authority and responsibility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relationships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5800" y="1714500"/>
            <a:ext cx="8169312" cy="8763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Once managers have selected the goals and plans</a:t>
            </a:r>
            <a:r>
              <a:rPr lang="en-US" sz="2800" b="1" dirty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, </a:t>
            </a:r>
            <a:endParaRPr lang="en-US" sz="2800" b="1" dirty="0" smtClean="0">
              <a:solidFill>
                <a:schemeClr val="tx1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the next step to pursue is </a:t>
            </a:r>
            <a:r>
              <a:rPr lang="en-US" sz="2800" b="1" dirty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organizing</a:t>
            </a:r>
            <a:endParaRPr lang="en-US" sz="2800" b="1" dirty="0" smtClean="0">
              <a:solidFill>
                <a:schemeClr val="tx1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8200" y="4229100"/>
            <a:ext cx="457200" cy="2247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Organization Structure</a:t>
            </a:r>
            <a:endParaRPr lang="en-US" sz="2000" b="1" dirty="0">
              <a:solidFill>
                <a:schemeClr val="tx1"/>
              </a:solidFill>
              <a:latin typeface="Cordia New" panose="020B0304020202020204" pitchFamily="34" charset="-3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Designing Organizational Structure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92468" y="1600200"/>
            <a:ext cx="8153400" cy="44958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Choosing the right organization structure is one of the most </a:t>
            </a:r>
          </a:p>
          <a:p>
            <a:pPr marL="0" indent="0">
              <a:buNone/>
            </a:pP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important decisions in the company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There is no “one right way” to design organizational structure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There are no universal organization principles which are good for all cases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>
                <a:latin typeface="Cordia New" panose="020B0304020202020204" pitchFamily="34" charset="-34"/>
                <a:cs typeface="Cordia New" panose="020B0304020202020204" pitchFamily="34" charset="-34"/>
              </a:rPr>
              <a:t>Organizational structure is dynamic, not static, because of the constant change in the organizational environment. Therefore, companies may change its structure when it’s necessary. </a:t>
            </a:r>
          </a:p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872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Organizational Structure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 descr="https://christianchurchdevelopment.files.wordpress.com/2008/10/struct.jpg?w=300&amp;h=2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3" y="1633537"/>
            <a:ext cx="6188075" cy="464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922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Functional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779628" y="1600200"/>
            <a:ext cx="8153400" cy="4724400"/>
          </a:xfrm>
          <a:prstGeom prst="rect">
            <a:avLst/>
          </a:prstGeom>
        </p:spPr>
        <p:txBody>
          <a:bodyPr vert="horz">
            <a:normAutofit fontScale="850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Grouping of positions into departments based on similar skills, expertise, work activities, and resource use</a:t>
            </a: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Strengths: Cost-saving advantages from specialization, minimal duplication of people and equipment</a:t>
            </a:r>
          </a:p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Weakness: Functional specialist become insulted and have little understanding of what other units are doing, slow response to external changes</a:t>
            </a:r>
          </a:p>
        </p:txBody>
      </p:sp>
      <p:pic>
        <p:nvPicPr>
          <p:cNvPr id="9" name="Picture 3" descr="10"/>
          <p:cNvPicPr>
            <a:picLocks noChangeAspect="1" noChangeArrowheads="1"/>
          </p:cNvPicPr>
          <p:nvPr/>
        </p:nvPicPr>
        <p:blipFill>
          <a:blip r:embed="rId3" cstate="print"/>
          <a:srcRect b="48707"/>
          <a:stretch>
            <a:fillRect/>
          </a:stretch>
        </p:blipFill>
        <p:spPr bwMode="auto">
          <a:xfrm>
            <a:off x="1752600" y="2376720"/>
            <a:ext cx="6134100" cy="2133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4477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Organizational Structure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 descr="https://puserscontentstorage.blob.core.windows.net/userimages/9970c639-48b7-4910-bc72-de1cdc24d094/635113561965776059_ge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27" y="1905000"/>
            <a:ext cx="7719422" cy="4020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877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Division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533400" y="1817916"/>
            <a:ext cx="4114800" cy="47244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Strengths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Allows for focus on specific customers/ markets/ products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Good structure for growth along geographical/ product lines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Easy pinpointing responsibility (division managers are responsible for what happens to their products and service)</a:t>
            </a:r>
          </a:p>
          <a:p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- Fast response and flexible to local needs</a:t>
            </a:r>
          </a:p>
          <a:p>
            <a:pPr algn="ctr"/>
            <a:endParaRPr lang="en-US" sz="28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9" name="Rechteck 7"/>
          <p:cNvSpPr/>
          <p:nvPr/>
        </p:nvSpPr>
        <p:spPr>
          <a:xfrm>
            <a:off x="4876800" y="1828800"/>
            <a:ext cx="3657600" cy="35052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Weakness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Duplication of activities and resources increases cost and reduces efficiency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Coordinating and integration are difficult</a:t>
            </a:r>
          </a:p>
          <a:p>
            <a:pPr>
              <a:buFontTx/>
              <a:buChar char="-"/>
            </a:pP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May be difficult to manage diverse product lines</a:t>
            </a:r>
            <a:endParaRPr lang="en-US" sz="32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04149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Matrix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Inhaltsplatzhalter 2"/>
          <p:cNvSpPr txBox="1">
            <a:spLocks/>
          </p:cNvSpPr>
          <p:nvPr/>
        </p:nvSpPr>
        <p:spPr>
          <a:xfrm>
            <a:off x="685800" y="1752600"/>
            <a:ext cx="8153400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 structure in which the tasks of the organization are grouped along two organizational dimensions simultaneously (vertical and horizontal). </a:t>
            </a:r>
          </a:p>
          <a:p>
            <a:pPr marL="0" indent="0">
              <a:buFont typeface="Wingdings"/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Matrix structure has dual lines of authority (2 supervisors)</a:t>
            </a:r>
          </a:p>
        </p:txBody>
      </p:sp>
      <p:pic>
        <p:nvPicPr>
          <p:cNvPr id="9" name="Picture 3" descr="1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1228" y="3276600"/>
            <a:ext cx="5410200" cy="32216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17104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Matrix structure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8" name="Rechteck 6"/>
          <p:cNvSpPr/>
          <p:nvPr/>
        </p:nvSpPr>
        <p:spPr>
          <a:xfrm>
            <a:off x="623455" y="2057400"/>
            <a:ext cx="3657600" cy="41148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Strengths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Fluid and flexible design that can respond to environmental changes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Faster decision making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Interdisciplinary cooperation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Development of both generalist and specialist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Do not have to create new department to perform specific task</a:t>
            </a:r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 </a:t>
            </a:r>
          </a:p>
        </p:txBody>
      </p:sp>
      <p:sp>
        <p:nvSpPr>
          <p:cNvPr id="9" name="Rechteck 7"/>
          <p:cNvSpPr/>
          <p:nvPr/>
        </p:nvSpPr>
        <p:spPr>
          <a:xfrm>
            <a:off x="4953000" y="2095500"/>
            <a:ext cx="3276600" cy="2667000"/>
          </a:xfrm>
          <a:prstGeom prst="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Weakness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Lack of control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“two bosses” may lead to conflict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CordiaUPC" pitchFamily="34" charset="-34"/>
                <a:cs typeface="CordiaUPC" pitchFamily="34" charset="-34"/>
              </a:rPr>
              <a:t>Communication difficulties</a:t>
            </a:r>
            <a:endParaRPr lang="en-US" sz="2400" dirty="0">
              <a:solidFill>
                <a:schemeClr val="tx1"/>
              </a:solidFill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37828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Mixed organization structure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15330" y="1828800"/>
            <a:ext cx="83238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2425" indent="-352425">
              <a:buFont typeface="Wingdings" panose="05000000000000000000" pitchFamily="2" charset="2"/>
              <a:buChar char="§"/>
            </a:pP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It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is also called conglomerate organization</a:t>
            </a:r>
          </a:p>
          <a:p>
            <a:pPr marL="352425" indent="-352425">
              <a:buFont typeface="Wingdings" panose="05000000000000000000" pitchFamily="2" charset="2"/>
              <a:buChar char="§"/>
            </a:pP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Type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of organization structure where at every </a:t>
            </a: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organization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level dominates some other type </a:t>
            </a: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of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organization structure</a:t>
            </a:r>
          </a:p>
          <a:p>
            <a:pPr marL="352425" indent="-352425">
              <a:buFont typeface="Wingdings" panose="05000000000000000000" pitchFamily="2" charset="2"/>
              <a:buChar char="§"/>
            </a:pPr>
            <a:r>
              <a:rPr lang="en-US" sz="3600" dirty="0" smtClean="0">
                <a:latin typeface="Cordia New" panose="020B0304020202020204" pitchFamily="34" charset="-34"/>
                <a:cs typeface="Cordia New" panose="020B0304020202020204" pitchFamily="34" charset="-34"/>
              </a:rPr>
              <a:t>In </a:t>
            </a:r>
            <a:r>
              <a:rPr lang="en-US" sz="3600" dirty="0">
                <a:latin typeface="Cordia New" panose="020B0304020202020204" pitchFamily="34" charset="-34"/>
                <a:cs typeface="Cordia New" panose="020B0304020202020204" pitchFamily="34" charset="-34"/>
              </a:rPr>
              <a:t>practice that is most common situation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565" y="3951971"/>
            <a:ext cx="5105400" cy="2906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2030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Leading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2476500"/>
            <a:ext cx="8153400" cy="3505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Leadership is a process of social influence, which maximizes the efforts of others, towards the achievement of the goal. If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managers are effective leaders, their subordinates will be enthusiastic about exerting effort to attain organizational objectives.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Leading 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involves communicating, motivating, inspiring, and encouraging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employees. 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36943" y="1714500"/>
            <a:ext cx="8169312" cy="6477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Effective managers know how to lead others toward organizational success</a:t>
            </a:r>
          </a:p>
        </p:txBody>
      </p:sp>
    </p:spTree>
    <p:extLst>
      <p:ext uri="{BB962C8B-B14F-4D97-AF65-F5344CB8AC3E}">
        <p14:creationId xmlns:p14="http://schemas.microsoft.com/office/powerpoint/2010/main" val="59877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Controlling </a:t>
            </a:r>
            <a:endParaRPr lang="en-US" dirty="0">
              <a:solidFill>
                <a:schemeClr val="tx1"/>
              </a:solidFill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>
                <a:latin typeface="Cordia New" pitchFamily="34" charset="-34"/>
                <a:cs typeface="Cordia New" pitchFamily="34" charset="-34"/>
              </a:rPr>
              <a:t>Controlling</a:t>
            </a:r>
            <a:r>
              <a:rPr lang="en-US" dirty="0">
                <a:latin typeface="Cordia New" pitchFamily="34" charset="-34"/>
                <a:cs typeface="Cordia New" pitchFamily="34" charset="-34"/>
              </a:rPr>
              <a:t> is measurement of accomplishment against the standards and correction of deviation if any to ensure achievement of organizational goals.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2" descr="http://1.bp.blogspot.com/_cnGKUEmdTAs/TPbX0H-wEQI/AAAAAAAAAHg/3v4cmFTpbhU/s1600/pic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048000"/>
            <a:ext cx="5105400" cy="341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922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Controlling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Why measurement?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 evaluate the result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 signal the problem and risk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 see the trends, predict the future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 benchmark and develop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To motivate and reward, enable work delegation </a:t>
            </a: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77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Controlling 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600200"/>
            <a:ext cx="8226552" cy="3810000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Measurement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Quantity (Direct Measurement) or Quality (Indirect Measurement)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Input (Quantity of raw material used in production process, Quality of raw material, Punctuality of raw material delivery); Process (Resource used in process, Defect Rate, Waste); Output (Quantity of produced good, Quality, Productivity)</a:t>
            </a: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9300" y="4572000"/>
            <a:ext cx="5448300" cy="2137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922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219200" y="174008"/>
            <a:ext cx="7546848" cy="990600"/>
          </a:xfrm>
        </p:spPr>
        <p:txBody>
          <a:bodyPr/>
          <a:lstStyle/>
          <a:p>
            <a:r>
              <a:rPr lang="en-US" dirty="0">
                <a:solidFill>
                  <a:schemeClr val="tx1"/>
                </a:solidFill>
                <a:latin typeface="Cordia New" pitchFamily="34" charset="-34"/>
                <a:cs typeface="Cordia New" pitchFamily="34" charset="-34"/>
              </a:rPr>
              <a:t>Controlling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2262187"/>
            <a:ext cx="8153400" cy="4495800"/>
          </a:xfrm>
        </p:spPr>
        <p:txBody>
          <a:bodyPr/>
          <a:lstStyle/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Standard/ KPI must align with goal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Do not scare people with KPI but motivate them with KPI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KPI should not limit the performance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Define clear accountability – who response for this KPI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KPI should solve existing problem, not creating new one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Not only measure, but providing feedback and take corrective action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 New" pitchFamily="34" charset="-34"/>
                <a:cs typeface="Cordia New" pitchFamily="34" charset="-34"/>
              </a:rPr>
              <a:t>Make it continuous, make </a:t>
            </a:r>
            <a:r>
              <a:rPr lang="en-US" smtClean="0">
                <a:latin typeface="Cordia New" pitchFamily="34" charset="-34"/>
                <a:cs typeface="Cordia New" pitchFamily="34" charset="-34"/>
              </a:rPr>
              <a:t>it sustained 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endParaRPr lang="en-US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81752"/>
            <a:ext cx="8575344" cy="214952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l="12000" t="16064" r="12000" b="13253"/>
          <a:stretch>
            <a:fillRect/>
          </a:stretch>
        </p:blipFill>
        <p:spPr bwMode="auto">
          <a:xfrm>
            <a:off x="109184" y="177424"/>
            <a:ext cx="855518" cy="990600"/>
          </a:xfrm>
          <a:prstGeom prst="rect">
            <a:avLst/>
          </a:prstGeom>
          <a:noFill/>
          <a:ln w="9525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  <a:headEnd/>
            <a:tailEnd/>
          </a:ln>
        </p:spPr>
      </p:pic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B20D101C-E31B-4956-8DEA-6F92AE1231CE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7" name="Rechteck 6"/>
          <p:cNvSpPr/>
          <p:nvPr/>
        </p:nvSpPr>
        <p:spPr>
          <a:xfrm>
            <a:off x="0" y="1600200"/>
            <a:ext cx="258168" cy="5257800"/>
          </a:xfrm>
          <a:prstGeom prst="rect">
            <a:avLst/>
          </a:prstGeom>
          <a:solidFill>
            <a:srgbClr val="1168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286000" y="1614487"/>
            <a:ext cx="4419601" cy="64770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Cordia New" panose="020B0304020202020204" pitchFamily="34" charset="-34"/>
                <a:cs typeface="Cordia New" panose="020B0304020202020204" pitchFamily="34" charset="-34"/>
              </a:rPr>
              <a:t>You get what you measure</a:t>
            </a:r>
          </a:p>
        </p:txBody>
      </p:sp>
    </p:spTree>
    <p:extLst>
      <p:ext uri="{BB962C8B-B14F-4D97-AF65-F5344CB8AC3E}">
        <p14:creationId xmlns:p14="http://schemas.microsoft.com/office/powerpoint/2010/main" val="59877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raustuf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823</TotalTime>
  <Words>932</Words>
  <Application>Microsoft Office PowerPoint</Application>
  <PresentationFormat>On-screen Show (4:3)</PresentationFormat>
  <Paragraphs>151</Paragraphs>
  <Slides>22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Galathea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Key Takeaway</vt:lpstr>
      <vt:lpstr>Planning </vt:lpstr>
      <vt:lpstr>Planning </vt:lpstr>
      <vt:lpstr>Organizing </vt:lpstr>
      <vt:lpstr>Designing Organizational Structure </vt:lpstr>
      <vt:lpstr>Organizational Structure </vt:lpstr>
      <vt:lpstr>Functional Structure</vt:lpstr>
      <vt:lpstr>Organizational Structure </vt:lpstr>
      <vt:lpstr>Division Structure</vt:lpstr>
      <vt:lpstr>Matrix Structure</vt:lpstr>
      <vt:lpstr>Matrix structure</vt:lpstr>
      <vt:lpstr>Mixed organization structure</vt:lpstr>
      <vt:lpstr>Leading </vt:lpstr>
      <vt:lpstr>Controlling </vt:lpstr>
      <vt:lpstr>Controlling </vt:lpstr>
      <vt:lpstr>Controlling </vt:lpstr>
      <vt:lpstr>Controlling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praemont</dc:creator>
  <cp:lastModifiedBy>USER</cp:lastModifiedBy>
  <cp:revision>90</cp:revision>
  <cp:lastPrinted>2015-09-21T02:29:56Z</cp:lastPrinted>
  <dcterms:created xsi:type="dcterms:W3CDTF">2011-03-03T05:26:32Z</dcterms:created>
  <dcterms:modified xsi:type="dcterms:W3CDTF">2015-09-22T23:56:06Z</dcterms:modified>
</cp:coreProperties>
</file>