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notesSlides/notesSlide8.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47"/>
  </p:notesMasterIdLst>
  <p:sldIdLst>
    <p:sldId id="256" r:id="rId2"/>
    <p:sldId id="331" r:id="rId3"/>
    <p:sldId id="261" r:id="rId4"/>
    <p:sldId id="330" r:id="rId5"/>
    <p:sldId id="262" r:id="rId6"/>
    <p:sldId id="265" r:id="rId7"/>
    <p:sldId id="368" r:id="rId8"/>
    <p:sldId id="266" r:id="rId9"/>
    <p:sldId id="267" r:id="rId10"/>
    <p:sldId id="268" r:id="rId11"/>
    <p:sldId id="269" r:id="rId12"/>
    <p:sldId id="271" r:id="rId13"/>
    <p:sldId id="272" r:id="rId14"/>
    <p:sldId id="294" r:id="rId15"/>
    <p:sldId id="277" r:id="rId16"/>
    <p:sldId id="279" r:id="rId17"/>
    <p:sldId id="281" r:id="rId18"/>
    <p:sldId id="282" r:id="rId19"/>
    <p:sldId id="287" r:id="rId20"/>
    <p:sldId id="288" r:id="rId21"/>
    <p:sldId id="333" r:id="rId22"/>
    <p:sldId id="334" r:id="rId23"/>
    <p:sldId id="335" r:id="rId24"/>
    <p:sldId id="336" r:id="rId25"/>
    <p:sldId id="337" r:id="rId26"/>
    <p:sldId id="338" r:id="rId27"/>
    <p:sldId id="339" r:id="rId28"/>
    <p:sldId id="340" r:id="rId29"/>
    <p:sldId id="341" r:id="rId30"/>
    <p:sldId id="342" r:id="rId31"/>
    <p:sldId id="344" r:id="rId32"/>
    <p:sldId id="345" r:id="rId33"/>
    <p:sldId id="346" r:id="rId34"/>
    <p:sldId id="348" r:id="rId35"/>
    <p:sldId id="349" r:id="rId36"/>
    <p:sldId id="350" r:id="rId37"/>
    <p:sldId id="351" r:id="rId38"/>
    <p:sldId id="353" r:id="rId39"/>
    <p:sldId id="354" r:id="rId40"/>
    <p:sldId id="357" r:id="rId41"/>
    <p:sldId id="359" r:id="rId42"/>
    <p:sldId id="369" r:id="rId43"/>
    <p:sldId id="370" r:id="rId44"/>
    <p:sldId id="371" r:id="rId45"/>
    <p:sldId id="374" r:id="rId46"/>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32503"/>
    <a:srgbClr val="0000CC"/>
    <a:srgbClr val="0000FF"/>
    <a:srgbClr val="FFFFCC"/>
    <a:srgbClr val="90FAA2"/>
    <a:srgbClr val="FED2EB"/>
    <a:srgbClr val="FFFF99"/>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89427" autoAdjust="0"/>
  </p:normalViewPr>
  <p:slideViewPr>
    <p:cSldViewPr>
      <p:cViewPr>
        <p:scale>
          <a:sx n="60" d="100"/>
          <a:sy n="60" d="100"/>
        </p:scale>
        <p:origin x="-1554"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77CD436-431E-46EA-8A49-E83899383770}" type="datetimeFigureOut">
              <a:rPr lang="th-TH" smtClean="0"/>
              <a:pPr/>
              <a:t>28/06/58</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C30BB1-4780-445D-A352-3C445CD1AA2E}" type="slidenum">
              <a:rPr lang="th-TH" smtClean="0"/>
              <a:pPr/>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228,365 = 733,603 in Dec 2012 – 505,238 in Dec 2011</a:t>
            </a:r>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pPr/>
              <a:t>4</a:t>
            </a:fld>
            <a:endParaRPr lang="th-T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Estimated from averaged gender</a:t>
            </a:r>
            <a:r>
              <a:rPr lang="en-US" baseline="0" dirty="0" smtClean="0"/>
              <a:t> composition of the registered MWs in 2009-2011 December</a:t>
            </a:r>
          </a:p>
          <a:p>
            <a:r>
              <a:rPr lang="en-US" sz="1800" kern="1200" dirty="0" smtClean="0">
                <a:solidFill>
                  <a:schemeClr val="tx1"/>
                </a:solidFill>
                <a:latin typeface="+mn-lt"/>
                <a:ea typeface="+mn-ea"/>
                <a:cs typeface="+mn-cs"/>
              </a:rPr>
              <a:t>Note:*Numbers of NV and MOU are as of October 2014; Number of OSSC is as of 31 October 2014 updated on 29 November 2014. The dependents (aged below 15) registered under OSSC is 92,560, consisting of 40,801 Myanmar, 42,609 Cambodia and 9,150 Lao. </a:t>
            </a:r>
          </a:p>
          <a:p>
            <a:r>
              <a:rPr lang="en-US" sz="1800" kern="1200" dirty="0" smtClean="0">
                <a:solidFill>
                  <a:schemeClr val="tx1"/>
                </a:solidFill>
                <a:latin typeface="+mn-lt"/>
                <a:ea typeface="+mn-ea"/>
                <a:cs typeface="+mn-cs"/>
              </a:rPr>
              <a:t>** Estimated from average proportion of women migrant workers to the total number of migrant workers under Article 13 (Registration), 2009-2011.</a:t>
            </a:r>
          </a:p>
          <a:p>
            <a:r>
              <a:rPr lang="en-US" sz="1800" kern="1200" dirty="0" smtClean="0">
                <a:solidFill>
                  <a:schemeClr val="tx1"/>
                </a:solidFill>
                <a:latin typeface="+mn-lt"/>
                <a:ea typeface="+mn-ea"/>
                <a:cs typeface="+mn-cs"/>
              </a:rPr>
              <a:t>Sources: NV and MOU (Office of Foreign Workers Administration, November 2014); OSSC (Department of Local Administration, 29 November 2014)</a:t>
            </a:r>
          </a:p>
          <a:p>
            <a:pPr>
              <a:buFont typeface="Arial" pitchFamily="34" charset="0"/>
              <a:buChar char="•"/>
            </a:pPr>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pPr/>
              <a:t>5</a:t>
            </a:fld>
            <a:endParaRPr lang="th-TH"/>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After 2011, no occupational classification of the NV.</a:t>
            </a:r>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pPr/>
              <a:t>6</a:t>
            </a:fld>
            <a:endParaRPr lang="th-TH"/>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Alien employment Act is the same as Alien Working Act due to translation</a:t>
            </a:r>
            <a:endParaRPr lang="en-US" dirty="0"/>
          </a:p>
        </p:txBody>
      </p:sp>
      <p:sp>
        <p:nvSpPr>
          <p:cNvPr id="4" name="Slide Number Placeholder 3"/>
          <p:cNvSpPr>
            <a:spLocks noGrp="1"/>
          </p:cNvSpPr>
          <p:nvPr>
            <p:ph type="sldNum" sz="quarter" idx="10"/>
          </p:nvPr>
        </p:nvSpPr>
        <p:spPr/>
        <p:txBody>
          <a:bodyPr/>
          <a:lstStyle/>
          <a:p>
            <a:fld id="{01FDCAF0-0B90-494E-8FDD-5B981E945C1D}" type="slidenum">
              <a:rPr lang="en-US" smtClean="0"/>
              <a:pPr/>
              <a:t>12</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7"/>
          <p:cNvSpPr>
            <a:spLocks noGrp="1" noChangeArrowheads="1"/>
          </p:cNvSpPr>
          <p:nvPr>
            <p:ph type="sldNum" sz="quarter" idx="5"/>
          </p:nvPr>
        </p:nvSpPr>
        <p:spPr>
          <a:noFill/>
        </p:spPr>
        <p:txBody>
          <a:bodyPr/>
          <a:lstStyle/>
          <a:p>
            <a:fld id="{F08D39F7-09CC-4AD8-BFBF-64A9D91DF502}" type="slidenum">
              <a:rPr lang="en-US" smtClean="0"/>
              <a:pPr/>
              <a:t>19</a:t>
            </a:fld>
            <a:endParaRPr lang="th-TH" smtClean="0"/>
          </a:p>
        </p:txBody>
      </p:sp>
      <p:sp>
        <p:nvSpPr>
          <p:cNvPr id="136195" name="Rectangle 2"/>
          <p:cNvSpPr>
            <a:spLocks noGrp="1" noRot="1" noChangeAspect="1" noChangeArrowheads="1" noTextEdit="1"/>
          </p:cNvSpPr>
          <p:nvPr>
            <p:ph type="sldImg"/>
          </p:nvPr>
        </p:nvSpPr>
        <p:spPr>
          <a:ln/>
        </p:spPr>
      </p:sp>
      <p:sp>
        <p:nvSpPr>
          <p:cNvPr id="13619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opposed to the Burmese military regime and sympathetic with opposition groups in Karen and Shan states.</a:t>
            </a:r>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pPr/>
              <a:t>29</a:t>
            </a:fld>
            <a:endParaRPr lang="th-TH"/>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study is</a:t>
            </a:r>
            <a:r>
              <a:rPr lang="en-US" baseline="0" dirty="0" smtClean="0"/>
              <a:t> in 2011, after which situation changes</a:t>
            </a:r>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pPr/>
              <a:t>31</a:t>
            </a:fld>
            <a:endParaRPr lang="th-TH"/>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NCD=Non-communicable diseases</a:t>
            </a:r>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pPr/>
              <a:t>37</a:t>
            </a:fld>
            <a:endParaRPr lang="th-TH"/>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p>
            <a:fld id="{4009CED7-B732-4424-8711-B63B036B325F}" type="slidenum">
              <a:rPr lang="en-US" smtClean="0"/>
              <a:pPr/>
              <a:t>39</a:t>
            </a:fld>
            <a:endParaRPr lang="en-US" smtClean="0"/>
          </a:p>
        </p:txBody>
      </p:sp>
      <p:sp>
        <p:nvSpPr>
          <p:cNvPr id="99331" name="Rectangle 1"/>
          <p:cNvSpPr>
            <a:spLocks noGrp="1" noRot="1" noChangeAspect="1" noChangeArrowheads="1" noTextEdit="1"/>
          </p:cNvSpPr>
          <p:nvPr>
            <p:ph type="sldImg"/>
          </p:nvPr>
        </p:nvSpPr>
        <p:spPr>
          <a:solidFill>
            <a:srgbClr val="FFFFFF"/>
          </a:solidFill>
          <a:ln/>
        </p:spPr>
      </p:sp>
      <p:sp>
        <p:nvSpPr>
          <p:cNvPr id="99332" name="Rectangle 2"/>
          <p:cNvSpPr>
            <a:spLocks noGrp="1" noChangeArrowheads="1"/>
          </p:cNvSpPr>
          <p:nvPr>
            <p:ph type="body" idx="1"/>
          </p:nvPr>
        </p:nvSpPr>
        <p:spPr>
          <a:xfrm>
            <a:off x="685800" y="4343400"/>
            <a:ext cx="5486400" cy="4208463"/>
          </a:xfrm>
          <a:noFill/>
          <a:ln/>
        </p:spPr>
        <p:txBody>
          <a:bodyPr wrap="none" anchor="ctr"/>
          <a:lstStyle/>
          <a:p>
            <a:endParaRPr lang="th-TH"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Some not mentioned in text and needs to be proved</a:t>
            </a:r>
          </a:p>
          <a:p>
            <a:endParaRPr lang="th-TH" dirty="0"/>
          </a:p>
        </p:txBody>
      </p:sp>
      <p:sp>
        <p:nvSpPr>
          <p:cNvPr id="4" name="Slide Number Placeholder 3"/>
          <p:cNvSpPr>
            <a:spLocks noGrp="1"/>
          </p:cNvSpPr>
          <p:nvPr>
            <p:ph type="sldNum" sz="quarter" idx="10"/>
          </p:nvPr>
        </p:nvSpPr>
        <p:spPr/>
        <p:txBody>
          <a:bodyPr/>
          <a:lstStyle/>
          <a:p>
            <a:fld id="{7AC30BB1-4780-445D-A352-3C445CD1AA2E}" type="slidenum">
              <a:rPr lang="th-TH" smtClean="0"/>
              <a:pPr/>
              <a:t>42</a:t>
            </a:fld>
            <a:endParaRPr lang="th-TH"/>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3B341980-B849-47C0-91DD-3B681BDCB1E8}" type="datetimeFigureOut">
              <a:rPr lang="th-TH" smtClean="0"/>
              <a:pPr/>
              <a:t>28/06/58</a:t>
            </a:fld>
            <a:endParaRPr lang="th-TH"/>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th-TH"/>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3D96B345-1D81-4672-B0AA-BA0C0C988BF0}"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B341980-B849-47C0-91DD-3B681BDCB1E8}" type="datetimeFigureOut">
              <a:rPr lang="th-TH" smtClean="0"/>
              <a:pPr/>
              <a:t>28/06/58</a:t>
            </a:fld>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3D96B345-1D81-4672-B0AA-BA0C0C988BF0}" type="slidenum">
              <a:rPr lang="th-TH" smtClean="0"/>
              <a:pPr/>
              <a:t>‹#›</a:t>
            </a:fld>
            <a:endParaRPr lang="th-TH"/>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3B341980-B849-47C0-91DD-3B681BDCB1E8}" type="datetimeFigureOut">
              <a:rPr lang="th-TH" smtClean="0"/>
              <a:pPr/>
              <a:t>28/06/58</a:t>
            </a:fld>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3D96B345-1D81-4672-B0AA-BA0C0C988BF0}" type="slidenum">
              <a:rPr lang="th-TH" smtClean="0"/>
              <a:pPr/>
              <a:t>‹#›</a:t>
            </a:fld>
            <a:endParaRPr lang="th-TH"/>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3B341980-B849-47C0-91DD-3B681BDCB1E8}" type="datetimeFigureOut">
              <a:rPr lang="th-TH" smtClean="0"/>
              <a:pPr/>
              <a:t>28/06/58</a:t>
            </a:fld>
            <a:endParaRPr lang="th-TH"/>
          </a:p>
        </p:txBody>
      </p:sp>
      <p:sp>
        <p:nvSpPr>
          <p:cNvPr id="6" name="Footer Placeholder 5"/>
          <p:cNvSpPr>
            <a:spLocks noGrp="1"/>
          </p:cNvSpPr>
          <p:nvPr>
            <p:ph type="ftr" sz="quarter" idx="11"/>
          </p:nvPr>
        </p:nvSpPr>
        <p:spPr/>
        <p:txBody>
          <a:bodyPr/>
          <a:lstStyle>
            <a:extLst/>
          </a:lstStyle>
          <a:p>
            <a:endParaRPr lang="th-TH"/>
          </a:p>
        </p:txBody>
      </p:sp>
      <p:sp>
        <p:nvSpPr>
          <p:cNvPr id="7" name="Slide Number Placeholder 6"/>
          <p:cNvSpPr>
            <a:spLocks noGrp="1"/>
          </p:cNvSpPr>
          <p:nvPr>
            <p:ph type="sldNum" sz="quarter" idx="12"/>
          </p:nvPr>
        </p:nvSpPr>
        <p:spPr/>
        <p:txBody>
          <a:bodyPr/>
          <a:lstStyle>
            <a:extLst/>
          </a:lstStyle>
          <a:p>
            <a:fld id="{3D96B345-1D81-4672-B0AA-BA0C0C988BF0}" type="slidenum">
              <a:rPr lang="th-TH" smtClean="0"/>
              <a:pPr/>
              <a:t>‹#›</a:t>
            </a:fld>
            <a:endParaRPr lang="th-TH"/>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3B341980-B849-47C0-91DD-3B681BDCB1E8}" type="datetimeFigureOut">
              <a:rPr lang="th-TH" smtClean="0"/>
              <a:pPr/>
              <a:t>28/06/58</a:t>
            </a:fld>
            <a:endParaRPr lang="th-TH"/>
          </a:p>
        </p:txBody>
      </p:sp>
      <p:sp>
        <p:nvSpPr>
          <p:cNvPr id="8" name="Footer Placeholder 7"/>
          <p:cNvSpPr>
            <a:spLocks noGrp="1"/>
          </p:cNvSpPr>
          <p:nvPr>
            <p:ph type="ftr" sz="quarter" idx="11"/>
          </p:nvPr>
        </p:nvSpPr>
        <p:spPr/>
        <p:txBody>
          <a:bodyPr/>
          <a:lstStyle>
            <a:extLst/>
          </a:lstStyle>
          <a:p>
            <a:endParaRPr lang="th-TH"/>
          </a:p>
        </p:txBody>
      </p:sp>
      <p:sp>
        <p:nvSpPr>
          <p:cNvPr id="9" name="Slide Number Placeholder 8"/>
          <p:cNvSpPr>
            <a:spLocks noGrp="1"/>
          </p:cNvSpPr>
          <p:nvPr>
            <p:ph type="sldNum" sz="quarter" idx="12"/>
          </p:nvPr>
        </p:nvSpPr>
        <p:spPr/>
        <p:txBody>
          <a:bodyPr/>
          <a:lstStyle>
            <a:extLst/>
          </a:lstStyle>
          <a:p>
            <a:fld id="{3D96B345-1D81-4672-B0AA-BA0C0C988BF0}"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3B341980-B849-47C0-91DD-3B681BDCB1E8}" type="datetimeFigureOut">
              <a:rPr lang="th-TH" smtClean="0"/>
              <a:pPr/>
              <a:t>28/06/58</a:t>
            </a:fld>
            <a:endParaRPr lang="th-TH"/>
          </a:p>
        </p:txBody>
      </p:sp>
      <p:sp>
        <p:nvSpPr>
          <p:cNvPr id="4" name="Footer Placeholder 3"/>
          <p:cNvSpPr>
            <a:spLocks noGrp="1"/>
          </p:cNvSpPr>
          <p:nvPr>
            <p:ph type="ftr" sz="quarter" idx="11"/>
          </p:nvPr>
        </p:nvSpPr>
        <p:spPr/>
        <p:txBody>
          <a:bodyPr/>
          <a:lstStyle>
            <a:extLst/>
          </a:lstStyle>
          <a:p>
            <a:endParaRPr lang="th-TH"/>
          </a:p>
        </p:txBody>
      </p:sp>
      <p:sp>
        <p:nvSpPr>
          <p:cNvPr id="5" name="Slide Number Placeholder 4"/>
          <p:cNvSpPr>
            <a:spLocks noGrp="1"/>
          </p:cNvSpPr>
          <p:nvPr>
            <p:ph type="sldNum" sz="quarter" idx="12"/>
          </p:nvPr>
        </p:nvSpPr>
        <p:spPr/>
        <p:txBody>
          <a:bodyPr/>
          <a:lstStyle>
            <a:extLst/>
          </a:lstStyle>
          <a:p>
            <a:fld id="{3D96B345-1D81-4672-B0AA-BA0C0C988BF0}" type="slidenum">
              <a:rPr lang="th-TH" smtClean="0"/>
              <a:pPr/>
              <a:t>‹#›</a:t>
            </a:fld>
            <a:endParaRPr lang="th-TH"/>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3B341980-B849-47C0-91DD-3B681BDCB1E8}" type="datetimeFigureOut">
              <a:rPr lang="th-TH" smtClean="0"/>
              <a:pPr/>
              <a:t>28/06/58</a:t>
            </a:fld>
            <a:endParaRPr lang="th-TH"/>
          </a:p>
        </p:txBody>
      </p:sp>
      <p:sp>
        <p:nvSpPr>
          <p:cNvPr id="3" name="Footer Placeholder 2"/>
          <p:cNvSpPr>
            <a:spLocks noGrp="1"/>
          </p:cNvSpPr>
          <p:nvPr>
            <p:ph type="ftr" sz="quarter" idx="11"/>
          </p:nvPr>
        </p:nvSpPr>
        <p:spPr/>
        <p:txBody>
          <a:bodyPr/>
          <a:lstStyle>
            <a:extLst/>
          </a:lstStyle>
          <a:p>
            <a:endParaRPr lang="th-TH"/>
          </a:p>
        </p:txBody>
      </p:sp>
      <p:sp>
        <p:nvSpPr>
          <p:cNvPr id="4" name="Slide Number Placeholder 3"/>
          <p:cNvSpPr>
            <a:spLocks noGrp="1"/>
          </p:cNvSpPr>
          <p:nvPr>
            <p:ph type="sldNum" sz="quarter" idx="12"/>
          </p:nvPr>
        </p:nvSpPr>
        <p:spPr/>
        <p:txBody>
          <a:bodyPr/>
          <a:lstStyle>
            <a:extLst/>
          </a:lstStyle>
          <a:p>
            <a:fld id="{3D96B345-1D81-4672-B0AA-BA0C0C988BF0}"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3B341980-B849-47C0-91DD-3B681BDCB1E8}" type="datetimeFigureOut">
              <a:rPr lang="th-TH" smtClean="0"/>
              <a:pPr/>
              <a:t>28/06/58</a:t>
            </a:fld>
            <a:endParaRPr lang="th-TH"/>
          </a:p>
        </p:txBody>
      </p:sp>
      <p:sp>
        <p:nvSpPr>
          <p:cNvPr id="6" name="Footer Placeholder 5"/>
          <p:cNvSpPr>
            <a:spLocks noGrp="1"/>
          </p:cNvSpPr>
          <p:nvPr>
            <p:ph type="ftr" sz="quarter" idx="11"/>
          </p:nvPr>
        </p:nvSpPr>
        <p:spPr/>
        <p:txBody>
          <a:bodyPr/>
          <a:lstStyle>
            <a:extLst/>
          </a:lstStyle>
          <a:p>
            <a:endParaRPr lang="th-TH"/>
          </a:p>
        </p:txBody>
      </p:sp>
      <p:sp>
        <p:nvSpPr>
          <p:cNvPr id="7" name="Slide Number Placeholder 6"/>
          <p:cNvSpPr>
            <a:spLocks noGrp="1"/>
          </p:cNvSpPr>
          <p:nvPr>
            <p:ph type="sldNum" sz="quarter" idx="12"/>
          </p:nvPr>
        </p:nvSpPr>
        <p:spPr/>
        <p:txBody>
          <a:bodyPr/>
          <a:lstStyle>
            <a:extLst/>
          </a:lstStyle>
          <a:p>
            <a:fld id="{3D96B345-1D81-4672-B0AA-BA0C0C988BF0}"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3B341980-B849-47C0-91DD-3B681BDCB1E8}" type="datetimeFigureOut">
              <a:rPr lang="th-TH" smtClean="0"/>
              <a:pPr/>
              <a:t>28/06/58</a:t>
            </a:fld>
            <a:endParaRPr lang="th-TH"/>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th-TH"/>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3D96B345-1D81-4672-B0AA-BA0C0C988BF0}" type="slidenum">
              <a:rPr lang="th-TH" smtClean="0"/>
              <a:pPr/>
              <a:t>‹#›</a:t>
            </a:fld>
            <a:endParaRPr lang="th-TH"/>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B341980-B849-47C0-91DD-3B681BDCB1E8}" type="datetimeFigureOut">
              <a:rPr lang="th-TH" smtClean="0"/>
              <a:pPr/>
              <a:t>28/06/58</a:t>
            </a:fld>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3D96B345-1D81-4672-B0AA-BA0C0C988BF0}"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B341980-B849-47C0-91DD-3B681BDCB1E8}" type="datetimeFigureOut">
              <a:rPr lang="th-TH" smtClean="0"/>
              <a:pPr/>
              <a:t>28/06/58</a:t>
            </a:fld>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3D96B345-1D81-4672-B0AA-BA0C0C988BF0}"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3B341980-B849-47C0-91DD-3B681BDCB1E8}" type="datetimeFigureOut">
              <a:rPr lang="th-TH" smtClean="0"/>
              <a:pPr/>
              <a:t>28/06/58</a:t>
            </a:fld>
            <a:endParaRPr lang="th-TH"/>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th-TH"/>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3D96B345-1D81-4672-B0AA-BA0C0C988BF0}"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8" Type="http://schemas.openxmlformats.org/officeDocument/2006/relationships/hyperlink" Target="http://www.google.co.th/url?sa=i&amp;rct=j&amp;q=&amp;esrc=s&amp;frm=1&amp;source=images&amp;cd=&amp;cad=rja&amp;uact=8&amp;ved=0CAcQjRw&amp;url=http://trat.old.nso.go.th/nso/home/index_news.jsp?pageno=10&amp;id=5299&amp;province_id=26&amp;ei=avxJVKbqPMrs8AWip4DwCw&amp;bvm=bv.77880786,d.dGc&amp;psig=AFQjCNE317Ir2Yzgynm9PlPaGyutyfKc1w&amp;ust=1414220548628052" TargetMode="External"/><Relationship Id="rId3" Type="http://schemas.openxmlformats.org/officeDocument/2006/relationships/image" Target="../media/image16.jpeg"/><Relationship Id="rId7" Type="http://schemas.openxmlformats.org/officeDocument/2006/relationships/image" Target="../media/image18.jpeg"/><Relationship Id="rId2" Type="http://schemas.openxmlformats.org/officeDocument/2006/relationships/hyperlink" Target="http://www.google.co.th/url?sa=i&amp;rct=j&amp;q=&amp;esrc=s&amp;frm=1&amp;source=images&amp;cd=&amp;cad=rja&amp;uact=8&amp;ved=0CAcQjRw&amp;url=http://www.manager.co.th/QOL/ViewNews.aspx?NewsID=9570000026474&amp;Html=1&amp;TabID=1&amp;&amp;ei=PfxJVNOuL8Tt8gW_uYGYCA&amp;bvm=bv.77880786,d.dGc&amp;psig=AFQjCNE317Ir2Yzgynm9PlPaGyutyfKc1w&amp;ust=1414220548628052" TargetMode="External"/><Relationship Id="rId1" Type="http://schemas.openxmlformats.org/officeDocument/2006/relationships/slideLayout" Target="../slideLayouts/slideLayout7.xml"/><Relationship Id="rId6" Type="http://schemas.openxmlformats.org/officeDocument/2006/relationships/hyperlink" Target="http://www.google.co.th/url?sa=i&amp;rct=j&amp;q=&amp;esrc=s&amp;frm=1&amp;source=images&amp;cd=&amp;cad=rja&amp;uact=8&amp;ved=0CAcQjRw&amp;url=http://btknewsonline.blogspot.com/2014/08/blog-post_49.html&amp;ei=wABKVJPoC4um8AWwyIG4Bw&amp;bvm=bv.77880786,d.dGc&amp;psig=AFQjCNE317Ir2Yzgynm9PlPaGyutyfKc1w&amp;ust=1414220548628052" TargetMode="External"/><Relationship Id="rId5" Type="http://schemas.openxmlformats.org/officeDocument/2006/relationships/image" Target="../media/image17.jpeg"/><Relationship Id="rId4" Type="http://schemas.openxmlformats.org/officeDocument/2006/relationships/hyperlink" Target="http://www.google.co.th/url?sa=i&amp;rct=j&amp;q=&amp;esrc=s&amp;frm=1&amp;source=images&amp;cd=&amp;cad=rja&amp;uact=8&amp;ved=0CAcQjRw&amp;url=http://www.gotoknow.org/posts/466755&amp;ei=TvxJVM-UOcTy8QXs14DQCA&amp;bvm=bv.77880786,d.dGc&amp;psig=AFQjCNE317Ir2Yzgynm9PlPaGyutyfKc1w&amp;ust=1414220548628052" TargetMode="External"/><Relationship Id="rId9" Type="http://schemas.openxmlformats.org/officeDocument/2006/relationships/image" Target="../media/image19.jpeg"/></Relationships>
</file>

<file path=ppt/slides/_rels/slide10.xml.rels><?xml version="1.0" encoding="UTF-8" standalone="yes"?>
<Relationships xmlns="http://schemas.openxmlformats.org/package/2006/relationships"><Relationship Id="rId8" Type="http://schemas.openxmlformats.org/officeDocument/2006/relationships/hyperlink" Target="http://www.google.co.th/url?sa=i&amp;rct=j&amp;q=&amp;esrc=s&amp;frm=1&amp;source=images&amp;cd=&amp;cad=rja&amp;uact=8&amp;ved=0CAcQjRw&amp;url=http://www.bsnnews.com/news/index.php?NewsID=4397&amp;ei=7P5JVM-gNdOA8gXP94HwBw&amp;bvm=bv.77880786,d.dGc&amp;psig=AFQjCNE317Ir2Yzgynm9PlPaGyutyfKc1w&amp;ust=1414220548628052" TargetMode="External"/><Relationship Id="rId3" Type="http://schemas.openxmlformats.org/officeDocument/2006/relationships/image" Target="../media/image20.jpeg"/><Relationship Id="rId7" Type="http://schemas.openxmlformats.org/officeDocument/2006/relationships/image" Target="../media/image22.jpeg"/><Relationship Id="rId2" Type="http://schemas.openxmlformats.org/officeDocument/2006/relationships/hyperlink" Target="http://www.google.co.th/url?sa=i&amp;rct=j&amp;q=&amp;esrc=s&amp;frm=1&amp;source=images&amp;cd=&amp;cad=rja&amp;uact=8&amp;ved=0CAcQjRw&amp;url=http://www.chiangmainews.co.th/cm_bc/%E0%B8%98%E0%B8%B8%E0%B8%A3%E0%B8%81%E0%B8%B4%E0%B8%88%E0%B9%82%E0%B8%A3%E0%B8%87%E0%B9%81%E0%B8%A3%E0%B8%A1%E0%B8%88%E0%B9%88%E0%B8%AD%E0%B8%84%E0%B8%B4%E0%B8%A7%E0%B8%A3%E0%B8%B1%E0%B8%9A%E0%B8%9C/&amp;ei=K_5JVI-8AsHW8gXgvIDYDg&amp;bvm=bv.77880786,d.dGc&amp;psig=AFQjCNE317Ir2Yzgynm9PlPaGyutyfKc1w&amp;ust=1414220548628052" TargetMode="External"/><Relationship Id="rId1" Type="http://schemas.openxmlformats.org/officeDocument/2006/relationships/slideLayout" Target="../slideLayouts/slideLayout7.xml"/><Relationship Id="rId6" Type="http://schemas.openxmlformats.org/officeDocument/2006/relationships/hyperlink" Target="http://www.google.co.th/url?sa=i&amp;rct=j&amp;q=&amp;esrc=s&amp;frm=1&amp;source=images&amp;cd=&amp;cad=rja&amp;uact=8&amp;ved=0CAcQjRw&amp;url=http://www.atsme-cm.org/index.php?modules=article&amp;file=view&amp;id=1358316556&amp;ei=mf5JVPuYFcrh8AXS_oKIBA&amp;bvm=bv.77880786,d.dGc&amp;psig=AFQjCNE317Ir2Yzgynm9PlPaGyutyfKc1w&amp;ust=1414220548628052" TargetMode="External"/><Relationship Id="rId5" Type="http://schemas.openxmlformats.org/officeDocument/2006/relationships/image" Target="../media/image21.jpeg"/><Relationship Id="rId4" Type="http://schemas.openxmlformats.org/officeDocument/2006/relationships/hyperlink" Target="http://www.google.co.th/url?sa=i&amp;rct=j&amp;q=&amp;esrc=s&amp;frm=1&amp;source=images&amp;cd=&amp;cad=rja&amp;uact=8&amp;ved=0CAcQjRw&amp;url=http://www.hec.rmutp.ac.th/2013/03/%E0%B8%97%E0%B8%94%E0%B8%AA%E0%B8%AD%E0%B8%9A%E0%B8%A1%E0%B8%B2%E0%B8%95%E0%B8%A3%E0%B8%90%E0%B8%B2%E0%B8%99%E0%B8%9D%E0%B8%B5%E0%B8%A1%E0%B8%B7%E0%B8%AD%E0%B9%81%E0%B8%A3%E0%B8%87%E0%B8%87%E0%B8%B2/&amp;ei=xP5JVKa6FIvn8AWR14GYCg&amp;bvm=bv.77880786,d.dGc&amp;psig=AFQjCNE317Ir2Yzgynm9PlPaGyutyfKc1w&amp;ust=1414220548628052" TargetMode="External"/><Relationship Id="rId9" Type="http://schemas.openxmlformats.org/officeDocument/2006/relationships/image" Target="../media/image23.jpeg"/></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www.google.co.th/url?sa=i&amp;rct=j&amp;q=&amp;esrc=s&amp;frm=1&amp;source=images&amp;cd=&amp;cad=rja&amp;uact=8&amp;ved=0CAcQjRw&amp;url=http://tdri.or.th/tdri-insight/labour300/&amp;ei=vv1JVNHiNMy58gWKwoCYCg&amp;bvm=bv.77880786,d.dGc&amp;psig=AFQjCNE317Ir2Yzgynm9PlPaGyutyfKc1w&amp;ust=1414220548628052" TargetMode="External"/><Relationship Id="rId1" Type="http://schemas.openxmlformats.org/officeDocument/2006/relationships/slideLayout" Target="../slideLayouts/slideLayout7.xml"/><Relationship Id="rId5" Type="http://schemas.openxmlformats.org/officeDocument/2006/relationships/image" Target="../media/image26.jpeg"/><Relationship Id="rId4" Type="http://schemas.openxmlformats.org/officeDocument/2006/relationships/image" Target="../media/image25.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 Id="rId5" Type="http://schemas.openxmlformats.org/officeDocument/2006/relationships/image" Target="../media/image36.jpeg"/><Relationship Id="rId4" Type="http://schemas.openxmlformats.org/officeDocument/2006/relationships/image" Target="../media/image35.jpeg"/></Relationships>
</file>

<file path=ppt/slides/_rels/slide18.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jpeg"/><Relationship Id="rId7" Type="http://schemas.openxmlformats.org/officeDocument/2006/relationships/image" Target="../media/image42.png"/><Relationship Id="rId2" Type="http://schemas.openxmlformats.org/officeDocument/2006/relationships/image" Target="../media/image37.jpeg"/><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10" Type="http://schemas.openxmlformats.org/officeDocument/2006/relationships/image" Target="../media/image45.png"/><Relationship Id="rId4" Type="http://schemas.openxmlformats.org/officeDocument/2006/relationships/image" Target="../media/image39.png"/><Relationship Id="rId9" Type="http://schemas.openxmlformats.org/officeDocument/2006/relationships/image" Target="../media/image44.jpeg"/></Relationships>
</file>

<file path=ppt/slides/_rels/slide1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48.jpeg"/><Relationship Id="rId4" Type="http://schemas.openxmlformats.org/officeDocument/2006/relationships/image" Target="../media/image47.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hyperlink" Target="http://www.google.co.th/url?sa=i&amp;rct=j&amp;q=&amp;esrc=s&amp;frm=1&amp;source=images&amp;cd=&amp;cad=rja&amp;uact=8&amp;ved=0CAcQjRw&amp;url=http://www.fanthai.com/30251.html&amp;ei=XwFKVIWIFsXg8AWmo4CgBg&amp;bvm=bv.77880786,d.dGc&amp;psig=AFQjCNE317Ir2Yzgynm9PlPaGyutyfKc1w&amp;ust=1414220548628052" TargetMode="External"/><Relationship Id="rId3" Type="http://schemas.openxmlformats.org/officeDocument/2006/relationships/image" Target="../media/image40.png"/><Relationship Id="rId7" Type="http://schemas.openxmlformats.org/officeDocument/2006/relationships/image" Target="../media/image44.jpeg"/><Relationship Id="rId2" Type="http://schemas.openxmlformats.org/officeDocument/2006/relationships/image" Target="../media/image38.jpeg"/><Relationship Id="rId1" Type="http://schemas.openxmlformats.org/officeDocument/2006/relationships/slideLayout" Target="../slideLayouts/slideLayout7.xml"/><Relationship Id="rId6" Type="http://schemas.openxmlformats.org/officeDocument/2006/relationships/image" Target="../media/image43.png"/><Relationship Id="rId11" Type="http://schemas.openxmlformats.org/officeDocument/2006/relationships/image" Target="../media/image54.jpeg"/><Relationship Id="rId5" Type="http://schemas.openxmlformats.org/officeDocument/2006/relationships/image" Target="../media/image42.png"/><Relationship Id="rId10" Type="http://schemas.openxmlformats.org/officeDocument/2006/relationships/image" Target="../media/image53.jpeg"/><Relationship Id="rId4" Type="http://schemas.openxmlformats.org/officeDocument/2006/relationships/image" Target="../media/image41.png"/><Relationship Id="rId9" Type="http://schemas.openxmlformats.org/officeDocument/2006/relationships/image" Target="../media/image52.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www.google.co.th/url?sa=i&amp;rct=j&amp;q=&amp;esrc=s&amp;frm=1&amp;source=images&amp;cd=&amp;cad=rja&amp;uact=8&amp;ved=0CAcQjRw&amp;url=http://soclaimon.wordpress.com/tag/25572014/page/487/&amp;ei=8P9JVOj5Dcnj8AW55IHQCw&amp;bvm=bv.77880786,d.dGc&amp;psig=AFQjCNE317Ir2Yzgynm9PlPaGyutyfKc1w&amp;ust=1414220548628052" TargetMode="External"/><Relationship Id="rId2" Type="http://schemas.openxmlformats.org/officeDocument/2006/relationships/image" Target="../media/image57.jpeg"/><Relationship Id="rId1" Type="http://schemas.openxmlformats.org/officeDocument/2006/relationships/slideLayout" Target="../slideLayouts/slideLayout2.xml"/><Relationship Id="rId4" Type="http://schemas.openxmlformats.org/officeDocument/2006/relationships/image" Target="../media/image58.jpeg"/></Relationships>
</file>

<file path=ppt/slides/_rels/slide37.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4.xml"/><Relationship Id="rId5" Type="http://schemas.openxmlformats.org/officeDocument/2006/relationships/image" Target="../media/image63.png"/><Relationship Id="rId4" Type="http://schemas.openxmlformats.org/officeDocument/2006/relationships/image" Target="../media/image62.png"/></Relationships>
</file>

<file path=ppt/slides/_rels/slide39.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66.png"/><Relationship Id="rId5" Type="http://schemas.openxmlformats.org/officeDocument/2006/relationships/image" Target="../media/image48.jpeg"/><Relationship Id="rId4" Type="http://schemas.openxmlformats.org/officeDocument/2006/relationships/image" Target="../media/image65.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4294967295"/>
          </p:nvPr>
        </p:nvSpPr>
        <p:spPr>
          <a:xfrm>
            <a:off x="0" y="2000250"/>
            <a:ext cx="9144000" cy="2428875"/>
          </a:xfrm>
          <a:solidFill>
            <a:schemeClr val="bg2">
              <a:lumMod val="90000"/>
            </a:schemeClr>
          </a:solidFill>
        </p:spPr>
        <p:txBody>
          <a:bodyPr>
            <a:noAutofit/>
          </a:bodyPr>
          <a:lstStyle/>
          <a:p>
            <a:endParaRPr lang="en-US" sz="2800" dirty="0" smtClean="0"/>
          </a:p>
          <a:p>
            <a:r>
              <a:rPr lang="en-US" sz="2800" dirty="0" smtClean="0"/>
              <a:t>Migration structure &amp; trends</a:t>
            </a:r>
          </a:p>
          <a:p>
            <a:r>
              <a:rPr lang="en-US" sz="2800" dirty="0" smtClean="0"/>
              <a:t>Situation of migrant workers</a:t>
            </a:r>
            <a:endParaRPr lang="th-TH" sz="2800" dirty="0"/>
          </a:p>
        </p:txBody>
      </p:sp>
      <p:sp>
        <p:nvSpPr>
          <p:cNvPr id="4" name="TextBox 3"/>
          <p:cNvSpPr txBox="1"/>
          <p:nvPr/>
        </p:nvSpPr>
        <p:spPr>
          <a:xfrm>
            <a:off x="0" y="0"/>
            <a:ext cx="9144000" cy="461665"/>
          </a:xfrm>
          <a:prstGeom prst="rect">
            <a:avLst/>
          </a:prstGeom>
          <a:solidFill>
            <a:srgbClr val="FFFF00"/>
          </a:solidFill>
        </p:spPr>
        <p:txBody>
          <a:bodyPr wrap="square" rtlCol="0">
            <a:spAutoFit/>
          </a:bodyPr>
          <a:lstStyle/>
          <a:p>
            <a:pPr algn="ctr"/>
            <a:endParaRPr lang="th-TH" sz="2400" dirty="0"/>
          </a:p>
        </p:txBody>
      </p:sp>
      <p:sp>
        <p:nvSpPr>
          <p:cNvPr id="14337" name="Rectangle 1"/>
          <p:cNvSpPr>
            <a:spLocks noChangeArrowheads="1"/>
          </p:cNvSpPr>
          <p:nvPr/>
        </p:nvSpPr>
        <p:spPr bwMode="auto">
          <a:xfrm>
            <a:off x="5786446" y="3368574"/>
            <a:ext cx="3143272"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0" lang="en-US" sz="2000" i="1" u="none" strike="noStrike" cap="none" normalizeH="0" baseline="0" dirty="0" err="1" smtClean="0">
                <a:ln>
                  <a:noFill/>
                </a:ln>
                <a:solidFill>
                  <a:srgbClr val="0000FF"/>
                </a:solidFill>
                <a:effectLst/>
                <a:latin typeface="+mj-lt"/>
                <a:ea typeface="Calibri" pitchFamily="34" charset="0"/>
                <a:cs typeface="Times New Roman" pitchFamily="18" charset="0"/>
              </a:rPr>
              <a:t>Srawooth</a:t>
            </a:r>
            <a:r>
              <a:rPr kumimoji="0" lang="en-US" sz="2000" i="1" u="none" strike="noStrike" cap="none" normalizeH="0" baseline="0" dirty="0" smtClean="0">
                <a:ln>
                  <a:noFill/>
                </a:ln>
                <a:solidFill>
                  <a:srgbClr val="0000FF"/>
                </a:solidFill>
                <a:effectLst/>
                <a:latin typeface="+mj-lt"/>
                <a:ea typeface="Calibri" pitchFamily="34" charset="0"/>
                <a:cs typeface="Times New Roman" pitchFamily="18" charset="0"/>
              </a:rPr>
              <a:t> </a:t>
            </a:r>
            <a:r>
              <a:rPr kumimoji="0" lang="en-US" sz="2000" i="1" u="none" strike="noStrike" cap="none" normalizeH="0" baseline="0" dirty="0" err="1" smtClean="0">
                <a:ln>
                  <a:noFill/>
                </a:ln>
                <a:solidFill>
                  <a:srgbClr val="0000FF"/>
                </a:solidFill>
                <a:effectLst/>
                <a:latin typeface="+mj-lt"/>
                <a:ea typeface="Calibri" pitchFamily="34" charset="0"/>
                <a:cs typeface="Times New Roman" pitchFamily="18" charset="0"/>
              </a:rPr>
              <a:t>Paitoonpong</a:t>
            </a:r>
            <a:r>
              <a:rPr kumimoji="0" lang="en-US" sz="2000" i="1" u="none" strike="noStrike" cap="none" normalizeH="0" baseline="0" dirty="0" smtClean="0">
                <a:ln>
                  <a:noFill/>
                </a:ln>
                <a:solidFill>
                  <a:srgbClr val="0000FF"/>
                </a:solidFill>
                <a:effectLst/>
                <a:latin typeface="+mj-lt"/>
                <a:ea typeface="Calibri" pitchFamily="34" charset="0"/>
                <a:cs typeface="Times New Roman" pitchFamily="18" charset="0"/>
              </a:rPr>
              <a:t>, Ph. D.</a:t>
            </a:r>
            <a:endParaRPr kumimoji="0" lang="en-US" sz="1100" i="1" u="none" strike="noStrike" cap="none" normalizeH="0" baseline="0" dirty="0" smtClean="0">
              <a:ln>
                <a:noFill/>
              </a:ln>
              <a:solidFill>
                <a:srgbClr val="0000FF"/>
              </a:solidFill>
              <a:effectLst/>
              <a:latin typeface="+mj-lt"/>
              <a:cs typeface="Angsana New" pitchFamily="18" charset="-34"/>
            </a:endParaRPr>
          </a:p>
        </p:txBody>
      </p:sp>
      <p:pic>
        <p:nvPicPr>
          <p:cNvPr id="14338" name="Picture 2"/>
          <p:cNvPicPr>
            <a:picLocks noChangeAspect="1" noChangeArrowheads="1"/>
          </p:cNvPicPr>
          <p:nvPr/>
        </p:nvPicPr>
        <p:blipFill>
          <a:blip r:embed="rId2" cstate="print"/>
          <a:srcRect/>
          <a:stretch>
            <a:fillRect/>
          </a:stretch>
        </p:blipFill>
        <p:spPr bwMode="auto">
          <a:xfrm>
            <a:off x="0" y="4432939"/>
            <a:ext cx="3213059" cy="2410071"/>
          </a:xfrm>
          <a:prstGeom prst="rect">
            <a:avLst/>
          </a:prstGeom>
          <a:noFill/>
          <a:ln w="9525">
            <a:noFill/>
            <a:miter lim="800000"/>
            <a:headEnd/>
            <a:tailEnd/>
          </a:ln>
          <a:effectLst/>
        </p:spPr>
      </p:pic>
      <p:pic>
        <p:nvPicPr>
          <p:cNvPr id="14339" name="Picture 3"/>
          <p:cNvPicPr>
            <a:picLocks noChangeAspect="1" noChangeArrowheads="1"/>
          </p:cNvPicPr>
          <p:nvPr/>
        </p:nvPicPr>
        <p:blipFill>
          <a:blip r:embed="rId3" cstate="print"/>
          <a:srcRect/>
          <a:stretch>
            <a:fillRect/>
          </a:stretch>
        </p:blipFill>
        <p:spPr bwMode="auto">
          <a:xfrm>
            <a:off x="3000363" y="4433241"/>
            <a:ext cx="3214711" cy="2409769"/>
          </a:xfrm>
          <a:prstGeom prst="rect">
            <a:avLst/>
          </a:prstGeom>
          <a:noFill/>
          <a:ln w="9525">
            <a:noFill/>
            <a:miter lim="800000"/>
            <a:headEnd/>
            <a:tailEnd/>
          </a:ln>
          <a:effectLst/>
        </p:spPr>
      </p:pic>
      <p:pic>
        <p:nvPicPr>
          <p:cNvPr id="14340" name="Picture 4"/>
          <p:cNvPicPr>
            <a:picLocks noChangeAspect="1" noChangeArrowheads="1"/>
          </p:cNvPicPr>
          <p:nvPr/>
        </p:nvPicPr>
        <p:blipFill>
          <a:blip r:embed="rId4" cstate="print"/>
          <a:srcRect/>
          <a:stretch>
            <a:fillRect/>
          </a:stretch>
        </p:blipFill>
        <p:spPr bwMode="auto">
          <a:xfrm>
            <a:off x="5901908" y="4429109"/>
            <a:ext cx="3242124" cy="2428891"/>
          </a:xfrm>
          <a:prstGeom prst="rect">
            <a:avLst/>
          </a:prstGeom>
          <a:noFill/>
          <a:ln w="9525">
            <a:noFill/>
            <a:miter lim="800000"/>
            <a:headEnd/>
            <a:tailEnd/>
          </a:ln>
          <a:effectLst/>
        </p:spPr>
      </p:pic>
      <p:sp>
        <p:nvSpPr>
          <p:cNvPr id="8" name="Rectangle 7"/>
          <p:cNvSpPr/>
          <p:nvPr/>
        </p:nvSpPr>
        <p:spPr>
          <a:xfrm>
            <a:off x="0" y="785794"/>
            <a:ext cx="8858280" cy="646331"/>
          </a:xfrm>
          <a:prstGeom prst="rect">
            <a:avLst/>
          </a:prstGeom>
        </p:spPr>
        <p:txBody>
          <a:bodyPr wrap="square">
            <a:spAutoFit/>
          </a:bodyPr>
          <a:lstStyle/>
          <a:p>
            <a:pPr algn="ctr"/>
            <a:r>
              <a:rPr lang="en-US" sz="3600" dirty="0" smtClean="0"/>
              <a:t>CLMV Migrant Workers in Thailand</a:t>
            </a:r>
            <a:endParaRPr lang="th-TH" sz="3600" dirty="0"/>
          </a:p>
        </p:txBody>
      </p:sp>
      <p:sp>
        <p:nvSpPr>
          <p:cNvPr id="9" name="TextBox 8"/>
          <p:cNvSpPr txBox="1"/>
          <p:nvPr/>
        </p:nvSpPr>
        <p:spPr>
          <a:xfrm>
            <a:off x="714348" y="99932"/>
            <a:ext cx="7786742" cy="400110"/>
          </a:xfrm>
          <a:prstGeom prst="rect">
            <a:avLst/>
          </a:prstGeom>
          <a:noFill/>
        </p:spPr>
        <p:txBody>
          <a:bodyPr wrap="square" rtlCol="0">
            <a:spAutoFit/>
          </a:bodyPr>
          <a:lstStyle/>
          <a:p>
            <a:pPr algn="ctr"/>
            <a:r>
              <a:rPr lang="en-US" sz="2000" dirty="0" smtClean="0"/>
              <a:t>2 July 2015, Economics Department, </a:t>
            </a:r>
            <a:r>
              <a:rPr lang="en-US" sz="2000" dirty="0" err="1" smtClean="0"/>
              <a:t>Thammasart</a:t>
            </a:r>
            <a:endParaRPr lang="th-TH" sz="20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28736"/>
            <a:ext cx="8686800" cy="5214974"/>
          </a:xfrm>
        </p:spPr>
        <p:txBody>
          <a:bodyPr>
            <a:normAutofit lnSpcReduction="10000"/>
          </a:bodyPr>
          <a:lstStyle/>
          <a:p>
            <a:r>
              <a:rPr lang="en-US" dirty="0" smtClean="0"/>
              <a:t>Registration – irregular MWs who are pardoned by Cabinet decision (A-13)</a:t>
            </a:r>
          </a:p>
          <a:p>
            <a:r>
              <a:rPr lang="en-US" dirty="0" smtClean="0"/>
              <a:t>MOU – MWs who come to work in Thailand under MOU between Thailand and C, L, M</a:t>
            </a:r>
          </a:p>
          <a:p>
            <a:r>
              <a:rPr lang="en-US" dirty="0" smtClean="0"/>
              <a:t>NV – Irregular MWs whose registration expire and are allowed to stay and work through national verification</a:t>
            </a:r>
          </a:p>
          <a:p>
            <a:r>
              <a:rPr lang="en-US" dirty="0" smtClean="0"/>
              <a:t>OSSC – MWs who are registered at One Stop Service Center under the order of NCPO (National Committee for Peace and Order) in June-October 2014</a:t>
            </a:r>
          </a:p>
          <a:p>
            <a:r>
              <a:rPr lang="en-US" dirty="0" smtClean="0"/>
              <a:t>Irregular – Migrant workers enter the Kingdom without  immigration documents</a:t>
            </a:r>
            <a:endParaRPr lang="th-TH" dirty="0"/>
          </a:p>
        </p:txBody>
      </p:sp>
      <p:sp>
        <p:nvSpPr>
          <p:cNvPr id="3" name="Title 2"/>
          <p:cNvSpPr>
            <a:spLocks noGrp="1"/>
          </p:cNvSpPr>
          <p:nvPr>
            <p:ph type="title"/>
          </p:nvPr>
        </p:nvSpPr>
        <p:spPr>
          <a:xfrm>
            <a:off x="0" y="-24"/>
            <a:ext cx="9144000" cy="1143000"/>
          </a:xfrm>
          <a:solidFill>
            <a:schemeClr val="accent1">
              <a:lumMod val="20000"/>
              <a:lumOff val="80000"/>
            </a:schemeClr>
          </a:solidFill>
        </p:spPr>
        <p:txBody>
          <a:bodyPr/>
          <a:lstStyle/>
          <a:p>
            <a:r>
              <a:rPr lang="en-US" dirty="0" smtClean="0"/>
              <a:t>Typology of MWs in Thailand</a:t>
            </a:r>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G:\FOTO 2014\SDC Khone Kaen &amp; Hanoi 9-57\IMG_5636.JPG"/>
          <p:cNvPicPr>
            <a:picLocks noChangeAspect="1" noChangeArrowheads="1"/>
          </p:cNvPicPr>
          <p:nvPr/>
        </p:nvPicPr>
        <p:blipFill>
          <a:blip r:embed="rId2" cstate="print"/>
          <a:srcRect/>
          <a:stretch>
            <a:fillRect/>
          </a:stretch>
        </p:blipFill>
        <p:spPr bwMode="auto">
          <a:xfrm>
            <a:off x="0" y="3429000"/>
            <a:ext cx="4191030" cy="3143272"/>
          </a:xfrm>
          <a:prstGeom prst="rect">
            <a:avLst/>
          </a:prstGeom>
          <a:noFill/>
        </p:spPr>
      </p:pic>
      <p:pic>
        <p:nvPicPr>
          <p:cNvPr id="15363" name="Picture 3" descr="G:\FOTO 2014\SDC Khone Kaen &amp; Hanoi 9-57\IMG_5645.JPG"/>
          <p:cNvPicPr>
            <a:picLocks noChangeAspect="1" noChangeArrowheads="1"/>
          </p:cNvPicPr>
          <p:nvPr/>
        </p:nvPicPr>
        <p:blipFill>
          <a:blip r:embed="rId3" cstate="print"/>
          <a:srcRect/>
          <a:stretch>
            <a:fillRect/>
          </a:stretch>
        </p:blipFill>
        <p:spPr bwMode="auto">
          <a:xfrm>
            <a:off x="0" y="214314"/>
            <a:ext cx="4175649" cy="3131738"/>
          </a:xfrm>
          <a:prstGeom prst="rect">
            <a:avLst/>
          </a:prstGeom>
          <a:noFill/>
        </p:spPr>
      </p:pic>
      <p:pic>
        <p:nvPicPr>
          <p:cNvPr id="15364" name="Picture 4" descr="G:\FOTO 2014\SDC Khone Kaen &amp; Hanoi 9-57\IMG_5656.JPG"/>
          <p:cNvPicPr>
            <a:picLocks noChangeAspect="1" noChangeArrowheads="1"/>
          </p:cNvPicPr>
          <p:nvPr/>
        </p:nvPicPr>
        <p:blipFill>
          <a:blip r:embed="rId4" cstate="print"/>
          <a:srcRect/>
          <a:stretch>
            <a:fillRect/>
          </a:stretch>
        </p:blipFill>
        <p:spPr bwMode="auto">
          <a:xfrm>
            <a:off x="4515346" y="3348616"/>
            <a:ext cx="4302180" cy="3226635"/>
          </a:xfrm>
          <a:prstGeom prst="rect">
            <a:avLst/>
          </a:prstGeom>
          <a:noFill/>
        </p:spPr>
      </p:pic>
      <p:pic>
        <p:nvPicPr>
          <p:cNvPr id="15365" name="Picture 5" descr="G:\FOTO 2014\SDC Khone Kaen &amp; Hanoi 9-57\IMG_5778.JPG"/>
          <p:cNvPicPr>
            <a:picLocks noChangeAspect="1" noChangeArrowheads="1"/>
          </p:cNvPicPr>
          <p:nvPr/>
        </p:nvPicPr>
        <p:blipFill>
          <a:blip r:embed="rId5" cstate="print"/>
          <a:srcRect/>
          <a:stretch>
            <a:fillRect/>
          </a:stretch>
        </p:blipFill>
        <p:spPr bwMode="auto">
          <a:xfrm>
            <a:off x="4554925" y="47298"/>
            <a:ext cx="4286247" cy="3214686"/>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0" y="571480"/>
            <a:ext cx="9144000" cy="1754326"/>
          </a:xfrm>
          <a:prstGeom prst="rect">
            <a:avLst/>
          </a:prstGeom>
          <a:noFill/>
        </p:spPr>
        <p:txBody>
          <a:bodyPr wrap="square" rtlCol="0">
            <a:spAutoFit/>
          </a:bodyPr>
          <a:lstStyle/>
          <a:p>
            <a:r>
              <a:rPr lang="en-US" sz="2000" dirty="0" smtClean="0"/>
              <a:t>Registered MW </a:t>
            </a:r>
            <a:r>
              <a:rPr lang="en-US" sz="2000" dirty="0" smtClean="0">
                <a:solidFill>
                  <a:srgbClr val="FF0000"/>
                </a:solidFill>
              </a:rPr>
              <a:t>1.25 million in 2011 </a:t>
            </a:r>
            <a:r>
              <a:rPr lang="en-US" sz="2000" dirty="0" smtClean="0"/>
              <a:t>dropped to 0 in Dec/2013  ????</a:t>
            </a:r>
          </a:p>
          <a:p>
            <a:pPr>
              <a:buFont typeface="Arial" pitchFamily="34" charset="0"/>
              <a:buChar char="•"/>
            </a:pPr>
            <a:r>
              <a:rPr lang="en-US" sz="2000" dirty="0" smtClean="0"/>
              <a:t>228,365 became NV in 2012 .  </a:t>
            </a:r>
            <a:r>
              <a:rPr lang="en-US" sz="2000" b="1" dirty="0" smtClean="0">
                <a:solidFill>
                  <a:srgbClr val="FF0000"/>
                </a:solidFill>
              </a:rPr>
              <a:t>Where are 1.02 mil.?</a:t>
            </a:r>
          </a:p>
          <a:p>
            <a:pPr>
              <a:buFont typeface="Arial" pitchFamily="34" charset="0"/>
              <a:buChar char="•"/>
            </a:pPr>
            <a:r>
              <a:rPr lang="en-US" sz="2000" b="1" dirty="0" smtClean="0">
                <a:solidFill>
                  <a:srgbClr val="FF0000"/>
                </a:solidFill>
              </a:rPr>
              <a:t> </a:t>
            </a:r>
            <a:r>
              <a:rPr lang="en-US" sz="1600" b="1" dirty="0" smtClean="0">
                <a:solidFill>
                  <a:srgbClr val="FF0000"/>
                </a:solidFill>
              </a:rPr>
              <a:t>Repatriated +  Undergrounded + returned home (flood crisis)</a:t>
            </a:r>
          </a:p>
          <a:p>
            <a:pPr>
              <a:buFont typeface="Arial" pitchFamily="34" charset="0"/>
              <a:buChar char="•"/>
            </a:pPr>
            <a:r>
              <a:rPr lang="en-US" sz="1600" dirty="0" smtClean="0"/>
              <a:t>Became NV in 2014: 308,197  and (252,483 MOU)</a:t>
            </a:r>
          </a:p>
          <a:p>
            <a:pPr>
              <a:buFont typeface="Arial" pitchFamily="34" charset="0"/>
              <a:buChar char="•"/>
            </a:pPr>
            <a:r>
              <a:rPr lang="en-US" sz="1600" dirty="0" smtClean="0"/>
              <a:t>OSSC (new registration)  1.53 million (31 October 14)</a:t>
            </a:r>
            <a:endParaRPr lang="en-US" sz="1600" b="1" dirty="0" smtClean="0">
              <a:solidFill>
                <a:srgbClr val="FF0000"/>
              </a:solidFill>
            </a:endParaRPr>
          </a:p>
          <a:p>
            <a:endParaRPr lang="en-US" sz="1600" dirty="0" smtClean="0"/>
          </a:p>
        </p:txBody>
      </p:sp>
      <p:sp>
        <p:nvSpPr>
          <p:cNvPr id="6" name="Rectangle 5"/>
          <p:cNvSpPr/>
          <p:nvPr/>
        </p:nvSpPr>
        <p:spPr>
          <a:xfrm>
            <a:off x="0" y="0"/>
            <a:ext cx="9144000" cy="57148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smtClean="0">
                <a:solidFill>
                  <a:schemeClr val="accent3">
                    <a:lumMod val="50000"/>
                  </a:schemeClr>
                </a:solidFill>
              </a:rPr>
              <a:t>TRENDS of Mekong migrant workers</a:t>
            </a:r>
            <a:endParaRPr lang="th-TH" sz="3600" dirty="0">
              <a:solidFill>
                <a:schemeClr val="accent3">
                  <a:lumMod val="50000"/>
                </a:schemeClr>
              </a:solidFill>
            </a:endParaRPr>
          </a:p>
        </p:txBody>
      </p:sp>
      <p:pic>
        <p:nvPicPr>
          <p:cNvPr id="2" name="Picture 2"/>
          <p:cNvPicPr>
            <a:picLocks noChangeAspect="1" noChangeArrowheads="1"/>
          </p:cNvPicPr>
          <p:nvPr/>
        </p:nvPicPr>
        <p:blipFill>
          <a:blip r:embed="rId3" cstate="print"/>
          <a:srcRect/>
          <a:stretch>
            <a:fillRect/>
          </a:stretch>
        </p:blipFill>
        <p:spPr bwMode="auto">
          <a:xfrm>
            <a:off x="357158" y="2129780"/>
            <a:ext cx="8358246" cy="4656806"/>
          </a:xfrm>
          <a:prstGeom prst="rect">
            <a:avLst/>
          </a:prstGeom>
          <a:noFill/>
          <a:ln w="9525">
            <a:noFill/>
            <a:miter lim="800000"/>
            <a:headEnd/>
            <a:tailEnd/>
          </a:ln>
          <a:effectLst/>
        </p:spPr>
      </p:pic>
      <p:cxnSp>
        <p:nvCxnSpPr>
          <p:cNvPr id="13" name="Straight Connector 12"/>
          <p:cNvCxnSpPr/>
          <p:nvPr/>
        </p:nvCxnSpPr>
        <p:spPr>
          <a:xfrm rot="5400000">
            <a:off x="4892676" y="4036223"/>
            <a:ext cx="3786214" cy="1588"/>
          </a:xfrm>
          <a:prstGeom prst="line">
            <a:avLst/>
          </a:prstGeom>
          <a:ln w="28575">
            <a:solidFill>
              <a:srgbClr val="F32503"/>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0"/>
            <a:ext cx="9144000" cy="1143000"/>
          </a:xfrm>
          <a:solidFill>
            <a:schemeClr val="bg2">
              <a:lumMod val="90000"/>
            </a:schemeClr>
          </a:solidFill>
        </p:spPr>
        <p:txBody>
          <a:bodyPr>
            <a:normAutofit/>
          </a:bodyPr>
          <a:lstStyle/>
          <a:p>
            <a:pPr algn="ctr"/>
            <a:r>
              <a:rPr lang="en-US" sz="2400" dirty="0" smtClean="0"/>
              <a:t>Structure: CLM migrant workers in Thailand, 2014</a:t>
            </a:r>
            <a:endParaRPr lang="th-TH" sz="2400" dirty="0"/>
          </a:p>
        </p:txBody>
      </p:sp>
      <p:graphicFrame>
        <p:nvGraphicFramePr>
          <p:cNvPr id="4" name="Table 3"/>
          <p:cNvGraphicFramePr>
            <a:graphicFrameLocks noGrp="1"/>
          </p:cNvGraphicFramePr>
          <p:nvPr/>
        </p:nvGraphicFramePr>
        <p:xfrm>
          <a:off x="2428862" y="785794"/>
          <a:ext cx="6643732" cy="5653926"/>
        </p:xfrm>
        <a:graphic>
          <a:graphicData uri="http://schemas.openxmlformats.org/drawingml/2006/table">
            <a:tbl>
              <a:tblPr/>
              <a:tblGrid>
                <a:gridCol w="1638982"/>
                <a:gridCol w="1403866"/>
                <a:gridCol w="1244846"/>
                <a:gridCol w="1112167"/>
                <a:gridCol w="1243871"/>
              </a:tblGrid>
              <a:tr h="334866">
                <a:tc>
                  <a:txBody>
                    <a:bodyPr/>
                    <a:lstStyle/>
                    <a:p>
                      <a:pPr algn="ctr">
                        <a:lnSpc>
                          <a:spcPct val="115000"/>
                        </a:lnSpc>
                        <a:spcAft>
                          <a:spcPts val="0"/>
                        </a:spcAft>
                      </a:pPr>
                      <a:r>
                        <a:rPr lang="de-CH" sz="1800" dirty="0">
                          <a:latin typeface="Times New Roman"/>
                          <a:ea typeface="Times New Roman"/>
                          <a:cs typeface="Times New Roman"/>
                        </a:rPr>
                        <a:t>Type of migration</a:t>
                      </a:r>
                      <a:endParaRPr lang="en-US" sz="28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de-CH" sz="1800">
                          <a:latin typeface="Times New Roman"/>
                          <a:ea typeface="Times New Roman"/>
                          <a:cs typeface="Times New Roman"/>
                        </a:rPr>
                        <a:t>Total</a:t>
                      </a:r>
                      <a:endParaRPr lang="en-US" sz="280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de-CH" sz="1800">
                          <a:latin typeface="Times New Roman"/>
                          <a:ea typeface="Times New Roman"/>
                          <a:cs typeface="Times New Roman"/>
                        </a:rPr>
                        <a:t>Myanmar</a:t>
                      </a:r>
                      <a:endParaRPr lang="en-US" sz="280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de-CH" sz="1800" dirty="0" smtClean="0">
                          <a:latin typeface="Times New Roman"/>
                          <a:ea typeface="Times New Roman"/>
                          <a:cs typeface="Times New Roman"/>
                        </a:rPr>
                        <a:t>Lao PDR</a:t>
                      </a:r>
                      <a:endParaRPr lang="en-US" sz="28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de-CH" sz="1800">
                          <a:latin typeface="Times New Roman"/>
                          <a:ea typeface="Times New Roman"/>
                          <a:cs typeface="Times New Roman"/>
                        </a:rPr>
                        <a:t>Cambodia</a:t>
                      </a:r>
                      <a:endParaRPr lang="en-US" sz="280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4866">
                <a:tc>
                  <a:txBody>
                    <a:bodyPr/>
                    <a:lstStyle/>
                    <a:p>
                      <a:pPr>
                        <a:lnSpc>
                          <a:spcPct val="115000"/>
                        </a:lnSpc>
                        <a:spcAft>
                          <a:spcPts val="0"/>
                        </a:spcAft>
                      </a:pPr>
                      <a:r>
                        <a:rPr lang="de-CH" sz="1800" b="1" smtClean="0">
                          <a:latin typeface="Times New Roman"/>
                          <a:ea typeface="Times New Roman"/>
                          <a:cs typeface="Times New Roman"/>
                        </a:rPr>
                        <a:t>Grand total</a:t>
                      </a:r>
                      <a:endParaRPr lang="en-US" sz="28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b="1" dirty="0" smtClean="0">
                          <a:latin typeface="Times New Roman"/>
                          <a:ea typeface="Calibri"/>
                          <a:cs typeface="Browallia New"/>
                        </a:rPr>
                        <a:t>2,876,617</a:t>
                      </a:r>
                      <a:endParaRPr lang="en-US" sz="1600" b="1"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b="1" dirty="0" smtClean="0">
                          <a:latin typeface="Times New Roman"/>
                          <a:ea typeface="Calibri"/>
                          <a:cs typeface="Browallia New"/>
                        </a:rPr>
                        <a:t>1,710,936</a:t>
                      </a:r>
                      <a:endParaRPr lang="en-US" sz="1600" b="1"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b="1" smtClean="0">
                          <a:latin typeface="Times New Roman"/>
                          <a:ea typeface="Calibri"/>
                          <a:cs typeface="Browallia New"/>
                        </a:rPr>
                        <a:t>286,696</a:t>
                      </a:r>
                      <a:endParaRPr lang="en-US" sz="1600" b="1">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b="1" smtClean="0">
                          <a:latin typeface="Times New Roman"/>
                          <a:ea typeface="Calibri"/>
                          <a:cs typeface="Browallia New"/>
                        </a:rPr>
                        <a:t>887,985</a:t>
                      </a:r>
                      <a:endParaRPr lang="en-US" sz="1600" b="1">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4866">
                <a:tc>
                  <a:txBody>
                    <a:bodyPr/>
                    <a:lstStyle/>
                    <a:p>
                      <a:pPr algn="r">
                        <a:lnSpc>
                          <a:spcPct val="115000"/>
                        </a:lnSpc>
                        <a:spcAft>
                          <a:spcPts val="0"/>
                        </a:spcAft>
                      </a:pPr>
                      <a:r>
                        <a:rPr lang="de-CH" sz="1800" smtClean="0">
                          <a:latin typeface="Times New Roman"/>
                          <a:ea typeface="Times New Roman"/>
                          <a:cs typeface="Times New Roman"/>
                        </a:rPr>
                        <a:t>Male</a:t>
                      </a:r>
                      <a:endParaRPr lang="en-US" sz="28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1,637,432</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1,025,548</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163,076</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448,807</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4866">
                <a:tc>
                  <a:txBody>
                    <a:bodyPr/>
                    <a:lstStyle/>
                    <a:p>
                      <a:pPr algn="r">
                        <a:lnSpc>
                          <a:spcPct val="115000"/>
                        </a:lnSpc>
                        <a:spcAft>
                          <a:spcPts val="0"/>
                        </a:spcAft>
                      </a:pPr>
                      <a:r>
                        <a:rPr lang="de-CH" sz="1800" smtClean="0">
                          <a:latin typeface="Times New Roman"/>
                          <a:ea typeface="Times New Roman"/>
                          <a:cs typeface="Times New Roman"/>
                        </a:rPr>
                        <a:t>Female</a:t>
                      </a:r>
                      <a:endParaRPr lang="en-US" sz="28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1,230,185</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685,388</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105,620</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439,178</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4866">
                <a:tc>
                  <a:txBody>
                    <a:bodyPr/>
                    <a:lstStyle/>
                    <a:p>
                      <a:pPr algn="r">
                        <a:lnSpc>
                          <a:spcPct val="115000"/>
                        </a:lnSpc>
                        <a:spcAft>
                          <a:spcPts val="0"/>
                        </a:spcAft>
                      </a:pPr>
                      <a:r>
                        <a:rPr lang="de-CH" sz="1800" smtClean="0">
                          <a:latin typeface="Times New Roman"/>
                          <a:ea typeface="Times New Roman"/>
                          <a:cs typeface="Times New Roman"/>
                        </a:rPr>
                        <a:t>% women</a:t>
                      </a:r>
                      <a:endParaRPr lang="de-CH" sz="18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de-CH" sz="1600" dirty="0" smtClean="0">
                          <a:latin typeface="Times New Roman"/>
                          <a:ea typeface="Times New Roman"/>
                          <a:cs typeface="Times New Roman"/>
                        </a:rPr>
                        <a:t>42.9</a:t>
                      </a:r>
                      <a:endParaRPr lang="de-CH"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de-CH" sz="1600" dirty="0" smtClean="0">
                          <a:latin typeface="Times New Roman"/>
                          <a:ea typeface="Times New Roman"/>
                          <a:cs typeface="Times New Roman"/>
                        </a:rPr>
                        <a:t>40.1</a:t>
                      </a:r>
                      <a:endParaRPr lang="de-CH"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de-CH" sz="1600" dirty="0" smtClean="0">
                          <a:latin typeface="Times New Roman"/>
                          <a:ea typeface="Times New Roman"/>
                          <a:cs typeface="Times New Roman"/>
                        </a:rPr>
                        <a:t>39.3</a:t>
                      </a:r>
                      <a:endParaRPr lang="de-CH"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de-CH" sz="1600" dirty="0" smtClean="0">
                          <a:latin typeface="Times New Roman"/>
                          <a:ea typeface="Times New Roman"/>
                          <a:cs typeface="Times New Roman"/>
                        </a:rPr>
                        <a:t>49.5</a:t>
                      </a:r>
                      <a:endParaRPr lang="de-CH"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4866">
                <a:tc>
                  <a:txBody>
                    <a:bodyPr/>
                    <a:lstStyle/>
                    <a:p>
                      <a:pPr>
                        <a:lnSpc>
                          <a:spcPct val="115000"/>
                        </a:lnSpc>
                        <a:spcAft>
                          <a:spcPts val="0"/>
                        </a:spcAft>
                      </a:pPr>
                      <a:r>
                        <a:rPr lang="de-CH" sz="1800" b="1" smtClean="0">
                          <a:latin typeface="Times New Roman"/>
                          <a:ea typeface="Times New Roman"/>
                          <a:cs typeface="Times New Roman"/>
                        </a:rPr>
                        <a:t>NV total</a:t>
                      </a:r>
                      <a:endParaRPr lang="en-US" sz="28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a:lnSpc>
                          <a:spcPct val="115000"/>
                        </a:lnSpc>
                        <a:spcAft>
                          <a:spcPts val="0"/>
                        </a:spcAft>
                      </a:pPr>
                      <a:r>
                        <a:rPr lang="en-US" sz="1600" b="1" dirty="0" smtClean="0">
                          <a:latin typeface="Times New Roman"/>
                          <a:ea typeface="Calibri"/>
                          <a:cs typeface="Browallia New"/>
                        </a:rPr>
                        <a:t>1,084,978</a:t>
                      </a:r>
                      <a:endParaRPr lang="en-US" sz="1600" b="1"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a:lnSpc>
                          <a:spcPct val="115000"/>
                        </a:lnSpc>
                        <a:spcAft>
                          <a:spcPts val="0"/>
                        </a:spcAft>
                      </a:pPr>
                      <a:r>
                        <a:rPr lang="en-US" sz="1600" b="1" dirty="0" smtClean="0">
                          <a:latin typeface="Times New Roman"/>
                          <a:ea typeface="Calibri"/>
                          <a:cs typeface="Browallia New"/>
                        </a:rPr>
                        <a:t>946,946</a:t>
                      </a:r>
                      <a:endParaRPr lang="en-US" sz="1600" b="1"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a:lnSpc>
                          <a:spcPct val="115000"/>
                        </a:lnSpc>
                        <a:spcAft>
                          <a:spcPts val="0"/>
                        </a:spcAft>
                      </a:pPr>
                      <a:r>
                        <a:rPr lang="en-US" sz="1600" b="1" dirty="0" smtClean="0">
                          <a:latin typeface="Times New Roman"/>
                          <a:ea typeface="Calibri"/>
                          <a:cs typeface="Browallia New"/>
                        </a:rPr>
                        <a:t>33,013</a:t>
                      </a:r>
                      <a:endParaRPr lang="en-US" sz="1600" b="1"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a:lnSpc>
                          <a:spcPct val="115000"/>
                        </a:lnSpc>
                        <a:spcAft>
                          <a:spcPts val="0"/>
                        </a:spcAft>
                      </a:pPr>
                      <a:r>
                        <a:rPr lang="en-US" sz="1600" b="1" dirty="0" smtClean="0">
                          <a:latin typeface="Times New Roman"/>
                          <a:ea typeface="Calibri"/>
                          <a:cs typeface="Browallia New"/>
                        </a:rPr>
                        <a:t>105,019</a:t>
                      </a:r>
                      <a:endParaRPr lang="en-US" sz="1600" b="1"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r>
              <a:tr h="334866">
                <a:tc>
                  <a:txBody>
                    <a:bodyPr/>
                    <a:lstStyle/>
                    <a:p>
                      <a:pPr algn="r">
                        <a:lnSpc>
                          <a:spcPct val="115000"/>
                        </a:lnSpc>
                        <a:spcAft>
                          <a:spcPts val="0"/>
                        </a:spcAft>
                      </a:pPr>
                      <a:r>
                        <a:rPr lang="de-CH" sz="1800" smtClean="0">
                          <a:latin typeface="Times New Roman"/>
                          <a:ea typeface="Times New Roman"/>
                          <a:cs typeface="Times New Roman"/>
                        </a:rPr>
                        <a:t>Male</a:t>
                      </a:r>
                      <a:endParaRPr lang="en-US" sz="28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680,792</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597,980</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18,899</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63,913</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4866">
                <a:tc>
                  <a:txBody>
                    <a:bodyPr/>
                    <a:lstStyle/>
                    <a:p>
                      <a:pPr algn="r">
                        <a:lnSpc>
                          <a:spcPct val="115000"/>
                        </a:lnSpc>
                        <a:spcAft>
                          <a:spcPts val="0"/>
                        </a:spcAft>
                      </a:pPr>
                      <a:r>
                        <a:rPr lang="de-CH" sz="1800" smtClean="0">
                          <a:latin typeface="Times New Roman"/>
                          <a:ea typeface="Times New Roman"/>
                          <a:cs typeface="Times New Roman"/>
                        </a:rPr>
                        <a:t>Female</a:t>
                      </a:r>
                      <a:endParaRPr lang="en-US" sz="28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404,186</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348,966</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14,114</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41,106</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4866">
                <a:tc>
                  <a:txBody>
                    <a:bodyPr/>
                    <a:lstStyle/>
                    <a:p>
                      <a:pPr>
                        <a:lnSpc>
                          <a:spcPct val="115000"/>
                        </a:lnSpc>
                        <a:spcAft>
                          <a:spcPts val="0"/>
                        </a:spcAft>
                      </a:pPr>
                      <a:endParaRPr lang="de-CH" sz="18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endParaRPr lang="de-CH"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endParaRPr lang="de-CH"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endParaRPr lang="de-CH"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endParaRPr lang="de-CH"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4866">
                <a:tc>
                  <a:txBody>
                    <a:bodyPr/>
                    <a:lstStyle/>
                    <a:p>
                      <a:pPr>
                        <a:lnSpc>
                          <a:spcPct val="115000"/>
                        </a:lnSpc>
                        <a:spcAft>
                          <a:spcPts val="0"/>
                        </a:spcAft>
                      </a:pPr>
                      <a:r>
                        <a:rPr lang="de-CH" sz="1800" b="1" smtClean="0">
                          <a:latin typeface="Times New Roman"/>
                          <a:ea typeface="Times New Roman"/>
                          <a:cs typeface="Times New Roman"/>
                        </a:rPr>
                        <a:t>MOU total</a:t>
                      </a:r>
                      <a:endParaRPr lang="en-US" sz="28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a:lnSpc>
                          <a:spcPct val="115000"/>
                        </a:lnSpc>
                        <a:spcAft>
                          <a:spcPts val="0"/>
                        </a:spcAft>
                      </a:pPr>
                      <a:r>
                        <a:rPr lang="en-US" sz="1600" b="1" dirty="0" smtClean="0">
                          <a:latin typeface="Times New Roman"/>
                          <a:ea typeface="Calibri"/>
                          <a:cs typeface="Browallia New"/>
                        </a:rPr>
                        <a:t>248,964</a:t>
                      </a:r>
                      <a:endParaRPr lang="en-US" sz="1600" b="1"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a:lnSpc>
                          <a:spcPct val="115000"/>
                        </a:lnSpc>
                        <a:spcAft>
                          <a:spcPts val="0"/>
                        </a:spcAft>
                      </a:pPr>
                      <a:r>
                        <a:rPr lang="en-US" sz="1600" b="1" dirty="0" smtClean="0">
                          <a:latin typeface="Times New Roman"/>
                          <a:ea typeface="Calibri"/>
                          <a:cs typeface="Browallia New"/>
                        </a:rPr>
                        <a:t>140,342</a:t>
                      </a:r>
                      <a:endParaRPr lang="en-US" sz="1600" b="1"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a:lnSpc>
                          <a:spcPct val="115000"/>
                        </a:lnSpc>
                        <a:spcAft>
                          <a:spcPts val="0"/>
                        </a:spcAft>
                      </a:pPr>
                      <a:r>
                        <a:rPr lang="en-US" sz="1600" b="1" dirty="0" smtClean="0">
                          <a:latin typeface="Times New Roman"/>
                          <a:ea typeface="Calibri"/>
                          <a:cs typeface="Browallia New"/>
                        </a:rPr>
                        <a:t>21,994</a:t>
                      </a:r>
                      <a:endParaRPr lang="en-US" sz="1600" b="1"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a:lnSpc>
                          <a:spcPct val="115000"/>
                        </a:lnSpc>
                        <a:spcAft>
                          <a:spcPts val="0"/>
                        </a:spcAft>
                      </a:pPr>
                      <a:r>
                        <a:rPr lang="en-US" sz="1600" b="1" dirty="0" smtClean="0">
                          <a:latin typeface="Times New Roman"/>
                          <a:ea typeface="Calibri"/>
                          <a:cs typeface="Browallia New"/>
                        </a:rPr>
                        <a:t>86,628</a:t>
                      </a:r>
                      <a:endParaRPr lang="en-US" sz="1600" b="1"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r>
              <a:tr h="334866">
                <a:tc>
                  <a:txBody>
                    <a:bodyPr/>
                    <a:lstStyle/>
                    <a:p>
                      <a:pPr algn="r">
                        <a:lnSpc>
                          <a:spcPct val="115000"/>
                        </a:lnSpc>
                        <a:spcAft>
                          <a:spcPts val="0"/>
                        </a:spcAft>
                      </a:pPr>
                      <a:r>
                        <a:rPr lang="de-CH" sz="1800" smtClean="0">
                          <a:latin typeface="Times New Roman"/>
                          <a:ea typeface="Times New Roman"/>
                          <a:cs typeface="Times New Roman"/>
                        </a:rPr>
                        <a:t>Male</a:t>
                      </a:r>
                      <a:endParaRPr lang="en-US" sz="28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146,904</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84,562</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11,690</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50,652</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4866">
                <a:tc>
                  <a:txBody>
                    <a:bodyPr/>
                    <a:lstStyle/>
                    <a:p>
                      <a:pPr algn="r">
                        <a:lnSpc>
                          <a:spcPct val="115000"/>
                        </a:lnSpc>
                        <a:spcAft>
                          <a:spcPts val="0"/>
                        </a:spcAft>
                      </a:pPr>
                      <a:r>
                        <a:rPr lang="de-CH" sz="1800" smtClean="0">
                          <a:latin typeface="Times New Roman"/>
                          <a:ea typeface="Times New Roman"/>
                          <a:cs typeface="Times New Roman"/>
                        </a:rPr>
                        <a:t>Female</a:t>
                      </a:r>
                      <a:endParaRPr lang="en-US" sz="280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102,060</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55,780</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10,304</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35,976</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4866">
                <a:tc>
                  <a:txBody>
                    <a:bodyPr/>
                    <a:lstStyle/>
                    <a:p>
                      <a:pPr>
                        <a:lnSpc>
                          <a:spcPct val="115000"/>
                        </a:lnSpc>
                        <a:spcAft>
                          <a:spcPts val="0"/>
                        </a:spcAft>
                      </a:pPr>
                      <a:endParaRPr lang="de-CH" sz="18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endParaRPr lang="de-CH"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endParaRPr lang="de-CH"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endParaRPr lang="de-CH" sz="160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endParaRPr lang="de-CH" sz="1600" dirty="0">
                        <a:latin typeface="Times New Roman"/>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4866">
                <a:tc>
                  <a:txBody>
                    <a:bodyPr/>
                    <a:lstStyle/>
                    <a:p>
                      <a:pPr>
                        <a:lnSpc>
                          <a:spcPct val="115000"/>
                        </a:lnSpc>
                        <a:spcAft>
                          <a:spcPts val="0"/>
                        </a:spcAft>
                      </a:pPr>
                      <a:r>
                        <a:rPr lang="de-CH" sz="1800" b="1" smtClean="0">
                          <a:latin typeface="Times New Roman"/>
                          <a:ea typeface="Times New Roman"/>
                          <a:cs typeface="Times New Roman"/>
                        </a:rPr>
                        <a:t>OSSC total</a:t>
                      </a:r>
                      <a:endParaRPr lang="en-US" sz="28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a:lnSpc>
                          <a:spcPct val="115000"/>
                        </a:lnSpc>
                        <a:spcAft>
                          <a:spcPts val="0"/>
                        </a:spcAft>
                      </a:pPr>
                      <a:r>
                        <a:rPr lang="en-US" sz="1600" b="1" dirty="0" smtClean="0">
                          <a:latin typeface="Times New Roman"/>
                          <a:ea typeface="Calibri"/>
                          <a:cs typeface="Browallia New"/>
                        </a:rPr>
                        <a:t>1,533,675</a:t>
                      </a:r>
                      <a:endParaRPr lang="en-US" sz="1600" b="1"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a:lnSpc>
                          <a:spcPct val="115000"/>
                        </a:lnSpc>
                        <a:spcAft>
                          <a:spcPts val="0"/>
                        </a:spcAft>
                      </a:pPr>
                      <a:r>
                        <a:rPr lang="en-US" sz="1600" b="1" dirty="0" smtClean="0">
                          <a:latin typeface="Times New Roman"/>
                          <a:ea typeface="Calibri"/>
                          <a:cs typeface="Browallia New"/>
                        </a:rPr>
                        <a:t>623,648</a:t>
                      </a:r>
                      <a:endParaRPr lang="en-US" sz="1600" b="1"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a:lnSpc>
                          <a:spcPct val="115000"/>
                        </a:lnSpc>
                        <a:spcAft>
                          <a:spcPts val="0"/>
                        </a:spcAft>
                      </a:pPr>
                      <a:r>
                        <a:rPr lang="en-US" sz="1600" b="1" dirty="0" smtClean="0">
                          <a:latin typeface="Times New Roman"/>
                          <a:ea typeface="Calibri"/>
                          <a:cs typeface="Browallia New"/>
                        </a:rPr>
                        <a:t>213,689</a:t>
                      </a:r>
                      <a:endParaRPr lang="en-US" sz="1600" b="1"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r">
                        <a:lnSpc>
                          <a:spcPct val="115000"/>
                        </a:lnSpc>
                        <a:spcAft>
                          <a:spcPts val="0"/>
                        </a:spcAft>
                      </a:pPr>
                      <a:r>
                        <a:rPr lang="en-US" sz="1600" b="1" dirty="0" smtClean="0">
                          <a:latin typeface="Times New Roman"/>
                          <a:ea typeface="Calibri"/>
                          <a:cs typeface="Browallia New"/>
                        </a:rPr>
                        <a:t>696,338</a:t>
                      </a:r>
                      <a:endParaRPr lang="en-US" sz="1600" b="1"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r>
              <a:tr h="334866">
                <a:tc>
                  <a:txBody>
                    <a:bodyPr/>
                    <a:lstStyle/>
                    <a:p>
                      <a:pPr algn="r">
                        <a:lnSpc>
                          <a:spcPct val="115000"/>
                        </a:lnSpc>
                        <a:spcAft>
                          <a:spcPts val="0"/>
                        </a:spcAft>
                      </a:pPr>
                      <a:r>
                        <a:rPr lang="de-CH" sz="1800" smtClean="0">
                          <a:latin typeface="Times New Roman"/>
                          <a:ea typeface="Times New Roman"/>
                          <a:cs typeface="Times New Roman"/>
                        </a:rPr>
                        <a:t>Male*</a:t>
                      </a:r>
                      <a:endParaRPr lang="en-US" sz="28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809,736</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343,006</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132,487</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334,242</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4866">
                <a:tc>
                  <a:txBody>
                    <a:bodyPr/>
                    <a:lstStyle/>
                    <a:p>
                      <a:pPr algn="r">
                        <a:lnSpc>
                          <a:spcPct val="115000"/>
                        </a:lnSpc>
                        <a:spcAft>
                          <a:spcPts val="0"/>
                        </a:spcAft>
                      </a:pPr>
                      <a:r>
                        <a:rPr lang="de-CH" sz="1800" dirty="0" smtClean="0">
                          <a:latin typeface="Times New Roman"/>
                          <a:ea typeface="Times New Roman"/>
                          <a:cs typeface="Times New Roman"/>
                        </a:rPr>
                        <a:t>Female*</a:t>
                      </a:r>
                      <a:endParaRPr lang="en-US" sz="28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732,939</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280,642</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81,202</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15000"/>
                        </a:lnSpc>
                        <a:spcAft>
                          <a:spcPts val="0"/>
                        </a:spcAft>
                      </a:pPr>
                      <a:r>
                        <a:rPr lang="en-US" sz="1600" dirty="0" smtClean="0">
                          <a:latin typeface="Times New Roman"/>
                          <a:ea typeface="Calibri"/>
                          <a:cs typeface="Browallia New"/>
                        </a:rPr>
                        <a:t>362,096</a:t>
                      </a:r>
                      <a:endParaRPr lang="en-US" sz="1600" dirty="0">
                        <a:latin typeface="Times New Roman"/>
                        <a:ea typeface="Calibri"/>
                        <a:cs typeface="Browall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Rounded Rectangle 4"/>
          <p:cNvSpPr/>
          <p:nvPr/>
        </p:nvSpPr>
        <p:spPr>
          <a:xfrm>
            <a:off x="142844" y="1214422"/>
            <a:ext cx="2071702" cy="5072098"/>
          </a:xfrm>
          <a:prstGeom prst="round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chemeClr val="tx1"/>
                </a:solidFill>
              </a:rPr>
              <a:t>As of 31 October, 2014</a:t>
            </a:r>
          </a:p>
          <a:p>
            <a:pPr algn="ctr"/>
            <a:r>
              <a:rPr lang="en-US" sz="2000" dirty="0" smtClean="0">
                <a:solidFill>
                  <a:schemeClr val="tx1"/>
                </a:solidFill>
              </a:rPr>
              <a:t>The total CLM migrant workers is 2.9 </a:t>
            </a:r>
            <a:r>
              <a:rPr lang="en-US" sz="2000" dirty="0" err="1" smtClean="0">
                <a:solidFill>
                  <a:schemeClr val="tx1"/>
                </a:solidFill>
              </a:rPr>
              <a:t>milions</a:t>
            </a:r>
            <a:r>
              <a:rPr lang="en-US" sz="2000" dirty="0" smtClean="0">
                <a:solidFill>
                  <a:schemeClr val="tx1"/>
                </a:solidFill>
              </a:rPr>
              <a:t> not including dependents of 92,560</a:t>
            </a:r>
            <a:r>
              <a:rPr lang="en-US" sz="2000" dirty="0" smtClean="0"/>
              <a:t>.</a:t>
            </a:r>
            <a:endParaRPr lang="th-TH" sz="2400" dirty="0"/>
          </a:p>
        </p:txBody>
      </p:sp>
      <p:sp>
        <p:nvSpPr>
          <p:cNvPr id="6" name="Rounded Rectangle 5"/>
          <p:cNvSpPr/>
          <p:nvPr/>
        </p:nvSpPr>
        <p:spPr>
          <a:xfrm>
            <a:off x="2511776" y="2444634"/>
            <a:ext cx="6572264" cy="214314"/>
          </a:xfrm>
          <a:prstGeom prst="roundRect">
            <a:avLst/>
          </a:prstGeom>
          <a:noFill/>
          <a:ln w="285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3" cstate="print"/>
          <a:srcRect/>
          <a:stretch>
            <a:fillRect/>
          </a:stretch>
        </p:blipFill>
        <p:spPr bwMode="auto">
          <a:xfrm>
            <a:off x="1211286" y="2310605"/>
            <a:ext cx="6718300" cy="4333105"/>
          </a:xfrm>
          <a:prstGeom prst="rect">
            <a:avLst/>
          </a:prstGeom>
          <a:noFill/>
          <a:ln w="9525">
            <a:noFill/>
            <a:miter lim="800000"/>
            <a:headEnd/>
            <a:tailEnd/>
          </a:ln>
          <a:effectLst/>
        </p:spPr>
      </p:pic>
      <p:sp>
        <p:nvSpPr>
          <p:cNvPr id="8" name="TextBox 7"/>
          <p:cNvSpPr txBox="1"/>
          <p:nvPr/>
        </p:nvSpPr>
        <p:spPr>
          <a:xfrm>
            <a:off x="1214414" y="1857364"/>
            <a:ext cx="6715172" cy="400110"/>
          </a:xfrm>
          <a:prstGeom prst="rect">
            <a:avLst/>
          </a:prstGeom>
          <a:noFill/>
        </p:spPr>
        <p:txBody>
          <a:bodyPr wrap="square" rtlCol="0">
            <a:spAutoFit/>
          </a:bodyPr>
          <a:lstStyle/>
          <a:p>
            <a:pPr algn="ctr"/>
            <a:r>
              <a:rPr lang="en-US" sz="2000" dirty="0" smtClean="0"/>
              <a:t>Number of registered CLM MW 2011 by activities</a:t>
            </a:r>
            <a:endParaRPr lang="th-TH" sz="2000" dirty="0"/>
          </a:p>
        </p:txBody>
      </p:sp>
      <p:sp>
        <p:nvSpPr>
          <p:cNvPr id="9" name="Rectangle 8"/>
          <p:cNvSpPr/>
          <p:nvPr/>
        </p:nvSpPr>
        <p:spPr>
          <a:xfrm>
            <a:off x="0" y="0"/>
            <a:ext cx="9144000" cy="16430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t>Skill demand: Low-skilled, manual </a:t>
            </a:r>
            <a:r>
              <a:rPr lang="en-US" dirty="0" err="1" smtClean="0"/>
              <a:t>labour</a:t>
            </a:r>
            <a:r>
              <a:rPr lang="en-US" dirty="0" smtClean="0"/>
              <a:t>, domestic work, work literacy in related activities</a:t>
            </a:r>
            <a:endParaRPr lang="th-TH"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14282" y="857232"/>
            <a:ext cx="8786842" cy="5715040"/>
          </a:xfrm>
        </p:spPr>
        <p:txBody>
          <a:bodyPr>
            <a:normAutofit fontScale="85000" lnSpcReduction="20000"/>
          </a:bodyPr>
          <a:lstStyle/>
          <a:p>
            <a:r>
              <a:rPr lang="en-US" dirty="0" smtClean="0"/>
              <a:t>At present, there are about </a:t>
            </a:r>
            <a:r>
              <a:rPr lang="en-US" dirty="0" smtClean="0">
                <a:solidFill>
                  <a:srgbClr val="FF0000"/>
                </a:solidFill>
              </a:rPr>
              <a:t>50,000 Vietnamese migrants working in Thailand </a:t>
            </a:r>
            <a:r>
              <a:rPr lang="en-US" dirty="0" smtClean="0"/>
              <a:t>illegally (</a:t>
            </a:r>
            <a:r>
              <a:rPr lang="en-US" i="1" dirty="0" err="1" smtClean="0"/>
              <a:t>Matichon</a:t>
            </a:r>
            <a:r>
              <a:rPr lang="en-US" i="1" dirty="0" smtClean="0"/>
              <a:t> 15/6/2014</a:t>
            </a:r>
            <a:r>
              <a:rPr lang="en-US" dirty="0" smtClean="0"/>
              <a:t>). </a:t>
            </a:r>
          </a:p>
          <a:p>
            <a:r>
              <a:rPr lang="en-US" dirty="0" smtClean="0"/>
              <a:t>Unlike CLM migrant </a:t>
            </a:r>
            <a:r>
              <a:rPr lang="en-US" dirty="0" smtClean="0"/>
              <a:t>workers, </a:t>
            </a:r>
            <a:r>
              <a:rPr lang="en-US" dirty="0" smtClean="0">
                <a:solidFill>
                  <a:srgbClr val="FF0000"/>
                </a:solidFill>
              </a:rPr>
              <a:t>Vietnamese migrants come to Thailand with passport</a:t>
            </a:r>
            <a:r>
              <a:rPr lang="en-US" dirty="0" smtClean="0"/>
              <a:t> which allows them to stay as tourists in Thailand for 30 days (arrival by air and 15 days for arrival by land).  After entry, they illegally work without work permit and renew their visa before it expires. The </a:t>
            </a:r>
            <a:r>
              <a:rPr lang="en-US" dirty="0" err="1" smtClean="0">
                <a:solidFill>
                  <a:srgbClr val="FF0000"/>
                </a:solidFill>
              </a:rPr>
              <a:t>finefor</a:t>
            </a:r>
            <a:r>
              <a:rPr lang="en-US" dirty="0" smtClean="0">
                <a:solidFill>
                  <a:srgbClr val="FF0000"/>
                </a:solidFill>
              </a:rPr>
              <a:t> overstay for THB 500/day </a:t>
            </a:r>
            <a:r>
              <a:rPr lang="en-US" dirty="0" smtClean="0"/>
              <a:t>(approximately US$ 15.6). </a:t>
            </a:r>
            <a:endParaRPr lang="en-US" dirty="0" smtClean="0"/>
          </a:p>
          <a:p>
            <a:endParaRPr lang="en-US" dirty="0" smtClean="0"/>
          </a:p>
          <a:p>
            <a:r>
              <a:rPr lang="en-US" dirty="0" smtClean="0"/>
              <a:t>The penalty for violation of the Foreign Workers Employment Act 2008 is a fine of THB 2,000 – 100,000 (US$ 62.5-3,125) or an imprisonment of not more than 5 years or both fine and imprisonment. In practice, an arrested migrant is fined THB 2,000 (Ibid.). </a:t>
            </a:r>
            <a:endParaRPr lang="en-US" dirty="0" smtClean="0"/>
          </a:p>
          <a:p>
            <a:endParaRPr lang="en-US" dirty="0" smtClean="0"/>
          </a:p>
          <a:p>
            <a:r>
              <a:rPr lang="en-US" dirty="0" smtClean="0"/>
              <a:t>There are increasing flows of Vietnamese irregular migration to China, Lao PDR, Cambodia, Thailand and beyond (ILO Vietnam2014).</a:t>
            </a:r>
          </a:p>
          <a:p>
            <a:endParaRPr lang="th-TH" dirty="0"/>
          </a:p>
        </p:txBody>
      </p:sp>
      <p:sp>
        <p:nvSpPr>
          <p:cNvPr id="4" name="Title 3"/>
          <p:cNvSpPr>
            <a:spLocks noGrp="1"/>
          </p:cNvSpPr>
          <p:nvPr>
            <p:ph type="title"/>
          </p:nvPr>
        </p:nvSpPr>
        <p:spPr>
          <a:xfrm>
            <a:off x="0" y="0"/>
            <a:ext cx="9144000" cy="857232"/>
          </a:xfrm>
        </p:spPr>
        <p:txBody>
          <a:bodyPr/>
          <a:lstStyle/>
          <a:p>
            <a:r>
              <a:rPr lang="en-US" dirty="0" smtClean="0"/>
              <a:t>Vietnam </a:t>
            </a:r>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01011031"/>
          <p:cNvPicPr>
            <a:picLocks noChangeAspect="1" noChangeArrowheads="1"/>
          </p:cNvPicPr>
          <p:nvPr/>
        </p:nvPicPr>
        <p:blipFill>
          <a:blip r:embed="rId2" cstate="print"/>
          <a:srcRect/>
          <a:stretch>
            <a:fillRect/>
          </a:stretch>
        </p:blipFill>
        <p:spPr bwMode="auto">
          <a:xfrm>
            <a:off x="214314" y="-24"/>
            <a:ext cx="3857620" cy="2967400"/>
          </a:xfrm>
          <a:prstGeom prst="rect">
            <a:avLst/>
          </a:prstGeom>
          <a:noFill/>
        </p:spPr>
      </p:pic>
      <p:pic>
        <p:nvPicPr>
          <p:cNvPr id="3" name="Picture 2" descr="http://www.thaitextile.org/main/user_upload/images/Image(3).jpg"/>
          <p:cNvPicPr>
            <a:picLocks noChangeAspect="1" noChangeArrowheads="1"/>
          </p:cNvPicPr>
          <p:nvPr/>
        </p:nvPicPr>
        <p:blipFill>
          <a:blip r:embed="rId3" cstate="print"/>
          <a:srcRect/>
          <a:stretch>
            <a:fillRect/>
          </a:stretch>
        </p:blipFill>
        <p:spPr bwMode="auto">
          <a:xfrm>
            <a:off x="214282" y="2714620"/>
            <a:ext cx="3857652" cy="2546050"/>
          </a:xfrm>
          <a:prstGeom prst="rect">
            <a:avLst/>
          </a:prstGeom>
          <a:noFill/>
        </p:spPr>
      </p:pic>
      <p:pic>
        <p:nvPicPr>
          <p:cNvPr id="4" name="Picture 4" descr="http://wp.doe.go.th/wp/images/pic_wp/doe_3.png"/>
          <p:cNvPicPr>
            <a:picLocks noChangeAspect="1" noChangeArrowheads="1"/>
          </p:cNvPicPr>
          <p:nvPr/>
        </p:nvPicPr>
        <p:blipFill>
          <a:blip r:embed="rId4" cstate="print"/>
          <a:srcRect/>
          <a:stretch>
            <a:fillRect/>
          </a:stretch>
        </p:blipFill>
        <p:spPr bwMode="auto">
          <a:xfrm>
            <a:off x="0" y="5038749"/>
            <a:ext cx="9144000" cy="1819275"/>
          </a:xfrm>
          <a:prstGeom prst="rect">
            <a:avLst/>
          </a:prstGeom>
          <a:noFill/>
        </p:spPr>
      </p:pic>
      <p:pic>
        <p:nvPicPr>
          <p:cNvPr id="5" name="Picture 4" descr="http://www.thairath.co.th/media/EyWwB5WU57MYnKOvYc32R8k8tGKCP4ZZMdcJL8cJJeOexvseoUrEV8.jpg"/>
          <p:cNvPicPr>
            <a:picLocks noChangeAspect="1" noChangeArrowheads="1"/>
          </p:cNvPicPr>
          <p:nvPr/>
        </p:nvPicPr>
        <p:blipFill>
          <a:blip r:embed="rId5" cstate="print"/>
          <a:srcRect/>
          <a:stretch>
            <a:fillRect/>
          </a:stretch>
        </p:blipFill>
        <p:spPr bwMode="auto">
          <a:xfrm>
            <a:off x="4455877" y="2463285"/>
            <a:ext cx="4545279" cy="2537351"/>
          </a:xfrm>
          <a:prstGeom prst="rect">
            <a:avLst/>
          </a:prstGeom>
          <a:noFill/>
        </p:spPr>
      </p:pic>
      <p:pic>
        <p:nvPicPr>
          <p:cNvPr id="6" name="Picture 4" descr="http://www.thaihealth.or.th/data/content/16438/cms/16438_thaihealth_6crvg1d9mnli.jpg"/>
          <p:cNvPicPr>
            <a:picLocks noChangeAspect="1" noChangeArrowheads="1"/>
          </p:cNvPicPr>
          <p:nvPr/>
        </p:nvPicPr>
        <p:blipFill>
          <a:blip r:embed="rId6" cstate="print"/>
          <a:srcRect/>
          <a:stretch>
            <a:fillRect/>
          </a:stretch>
        </p:blipFill>
        <p:spPr bwMode="auto">
          <a:xfrm>
            <a:off x="4452978" y="0"/>
            <a:ext cx="4548178" cy="2450147"/>
          </a:xfrm>
          <a:prstGeom prst="rect">
            <a:avLst/>
          </a:prstGeom>
          <a:noFill/>
        </p:spPr>
      </p:pic>
      <p:sp>
        <p:nvSpPr>
          <p:cNvPr id="7" name="TextBox 6"/>
          <p:cNvSpPr txBox="1"/>
          <p:nvPr/>
        </p:nvSpPr>
        <p:spPr>
          <a:xfrm>
            <a:off x="1857356" y="5857892"/>
            <a:ext cx="5500726" cy="830997"/>
          </a:xfrm>
          <a:prstGeom prst="rect">
            <a:avLst/>
          </a:prstGeom>
          <a:noFill/>
        </p:spPr>
        <p:txBody>
          <a:bodyPr wrap="square" rtlCol="0">
            <a:spAutoFit/>
          </a:bodyPr>
          <a:lstStyle/>
          <a:p>
            <a:pPr algn="ctr"/>
            <a:r>
              <a:rPr lang="en-US" sz="4800" dirty="0" smtClean="0">
                <a:solidFill>
                  <a:srgbClr val="FFFF00"/>
                </a:solidFill>
              </a:rPr>
              <a:t>Work in Thailand</a:t>
            </a:r>
            <a:endParaRPr lang="th-TH" sz="4800" dirty="0">
              <a:solidFill>
                <a:srgbClr val="FFFF00"/>
              </a:solidFill>
            </a:endParaRPr>
          </a:p>
        </p:txBody>
      </p:sp>
      <p:sp>
        <p:nvSpPr>
          <p:cNvPr id="8" name="TextBox 7"/>
          <p:cNvSpPr txBox="1"/>
          <p:nvPr/>
        </p:nvSpPr>
        <p:spPr>
          <a:xfrm>
            <a:off x="2071670" y="99932"/>
            <a:ext cx="2071702" cy="400110"/>
          </a:xfrm>
          <a:prstGeom prst="rect">
            <a:avLst/>
          </a:prstGeom>
          <a:noFill/>
        </p:spPr>
        <p:txBody>
          <a:bodyPr wrap="square" rtlCol="0">
            <a:spAutoFit/>
          </a:bodyPr>
          <a:lstStyle/>
          <a:p>
            <a:r>
              <a:rPr lang="en-US" sz="2000" dirty="0" smtClean="0">
                <a:solidFill>
                  <a:srgbClr val="FFFF00"/>
                </a:solidFill>
              </a:rPr>
              <a:t>Domestic work</a:t>
            </a:r>
            <a:endParaRPr lang="th-TH" sz="2000" dirty="0">
              <a:solidFill>
                <a:srgbClr val="FFFF00"/>
              </a:solidFill>
            </a:endParaRPr>
          </a:p>
        </p:txBody>
      </p:sp>
      <p:sp>
        <p:nvSpPr>
          <p:cNvPr id="9" name="TextBox 8"/>
          <p:cNvSpPr txBox="1"/>
          <p:nvPr/>
        </p:nvSpPr>
        <p:spPr>
          <a:xfrm>
            <a:off x="6357950" y="1857364"/>
            <a:ext cx="2500330" cy="461665"/>
          </a:xfrm>
          <a:prstGeom prst="rect">
            <a:avLst/>
          </a:prstGeom>
          <a:noFill/>
        </p:spPr>
        <p:txBody>
          <a:bodyPr wrap="square" rtlCol="0">
            <a:spAutoFit/>
          </a:bodyPr>
          <a:lstStyle/>
          <a:p>
            <a:r>
              <a:rPr lang="en-US" sz="2400" dirty="0" smtClean="0">
                <a:solidFill>
                  <a:srgbClr val="FFFF00"/>
                </a:solidFill>
              </a:rPr>
              <a:t>Construction</a:t>
            </a:r>
            <a:endParaRPr lang="th-TH" sz="2400" dirty="0">
              <a:solidFill>
                <a:srgbClr val="FFFF00"/>
              </a:solidFill>
            </a:endParaRPr>
          </a:p>
        </p:txBody>
      </p:sp>
      <p:sp>
        <p:nvSpPr>
          <p:cNvPr id="10" name="TextBox 9"/>
          <p:cNvSpPr txBox="1"/>
          <p:nvPr/>
        </p:nvSpPr>
        <p:spPr>
          <a:xfrm>
            <a:off x="285720" y="4500570"/>
            <a:ext cx="1714512" cy="461665"/>
          </a:xfrm>
          <a:prstGeom prst="rect">
            <a:avLst/>
          </a:prstGeom>
          <a:noFill/>
        </p:spPr>
        <p:txBody>
          <a:bodyPr wrap="square" rtlCol="0">
            <a:spAutoFit/>
          </a:bodyPr>
          <a:lstStyle/>
          <a:p>
            <a:r>
              <a:rPr lang="en-US" sz="2400" dirty="0" smtClean="0">
                <a:solidFill>
                  <a:srgbClr val="FFFF00"/>
                </a:solidFill>
              </a:rPr>
              <a:t>Garment</a:t>
            </a:r>
            <a:endParaRPr lang="th-TH" sz="2400" dirty="0">
              <a:solidFill>
                <a:srgbClr val="FFFF00"/>
              </a:solidFill>
            </a:endParaRPr>
          </a:p>
        </p:txBody>
      </p:sp>
      <p:sp>
        <p:nvSpPr>
          <p:cNvPr id="11" name="TextBox 10"/>
          <p:cNvSpPr txBox="1"/>
          <p:nvPr/>
        </p:nvSpPr>
        <p:spPr>
          <a:xfrm>
            <a:off x="6500826" y="4500570"/>
            <a:ext cx="2357454" cy="461665"/>
          </a:xfrm>
          <a:prstGeom prst="rect">
            <a:avLst/>
          </a:prstGeom>
          <a:noFill/>
        </p:spPr>
        <p:txBody>
          <a:bodyPr wrap="square" rtlCol="0">
            <a:spAutoFit/>
          </a:bodyPr>
          <a:lstStyle/>
          <a:p>
            <a:pPr algn="r"/>
            <a:r>
              <a:rPr lang="en-US" sz="2400" dirty="0" smtClean="0">
                <a:solidFill>
                  <a:srgbClr val="FFFF00"/>
                </a:solidFill>
              </a:rPr>
              <a:t>Fishery </a:t>
            </a:r>
            <a:endParaRPr lang="th-TH" sz="2400" dirty="0">
              <a:solidFill>
                <a:srgbClr val="FFFF00"/>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Picture 2" descr="https://encrypted-tbn1.gstatic.com/images?q=tbn:ANd9GcRM1pMp_tSGglEmtgfjO0q-iHGuhLegjwN6lcbSvgHMSnolw0pT">
            <a:hlinkClick r:id="rId2"/>
          </p:cNvPr>
          <p:cNvPicPr>
            <a:picLocks noChangeAspect="1" noChangeArrowheads="1"/>
          </p:cNvPicPr>
          <p:nvPr/>
        </p:nvPicPr>
        <p:blipFill>
          <a:blip r:embed="rId3" cstate="print"/>
          <a:srcRect/>
          <a:stretch>
            <a:fillRect/>
          </a:stretch>
        </p:blipFill>
        <p:spPr bwMode="auto">
          <a:xfrm>
            <a:off x="95200" y="214290"/>
            <a:ext cx="3262354" cy="2097228"/>
          </a:xfrm>
          <a:prstGeom prst="rect">
            <a:avLst/>
          </a:prstGeom>
          <a:noFill/>
        </p:spPr>
      </p:pic>
      <p:pic>
        <p:nvPicPr>
          <p:cNvPr id="4" name="Picture 4" descr="https://encrypted-tbn2.gstatic.com/images?q=tbn:ANd9GcTTrtSWWrFaGB6m8n6ZMDphBMqhx1VksSu9DC9n9q4lJE5jT4me">
            <a:hlinkClick r:id="rId4"/>
          </p:cNvPr>
          <p:cNvPicPr>
            <a:picLocks noChangeAspect="1" noChangeArrowheads="1"/>
          </p:cNvPicPr>
          <p:nvPr/>
        </p:nvPicPr>
        <p:blipFill>
          <a:blip r:embed="rId5" cstate="print"/>
          <a:srcRect/>
          <a:stretch>
            <a:fillRect/>
          </a:stretch>
        </p:blipFill>
        <p:spPr bwMode="auto">
          <a:xfrm>
            <a:off x="3471894" y="71414"/>
            <a:ext cx="5600700" cy="3743325"/>
          </a:xfrm>
          <a:prstGeom prst="rect">
            <a:avLst/>
          </a:prstGeom>
          <a:noFill/>
        </p:spPr>
      </p:pic>
      <p:sp>
        <p:nvSpPr>
          <p:cNvPr id="6" name="TextBox 5"/>
          <p:cNvSpPr txBox="1"/>
          <p:nvPr/>
        </p:nvSpPr>
        <p:spPr>
          <a:xfrm>
            <a:off x="500034" y="2786058"/>
            <a:ext cx="2357454" cy="523220"/>
          </a:xfrm>
          <a:prstGeom prst="rect">
            <a:avLst/>
          </a:prstGeom>
          <a:noFill/>
        </p:spPr>
        <p:txBody>
          <a:bodyPr wrap="square" rtlCol="0">
            <a:spAutoFit/>
          </a:bodyPr>
          <a:lstStyle/>
          <a:p>
            <a:pPr algn="ctr"/>
            <a:r>
              <a:rPr lang="en-US" dirty="0" smtClean="0">
                <a:solidFill>
                  <a:srgbClr val="FFFF00"/>
                </a:solidFill>
              </a:rPr>
              <a:t>Farming</a:t>
            </a:r>
            <a:endParaRPr lang="th-TH" dirty="0">
              <a:solidFill>
                <a:srgbClr val="FFFF00"/>
              </a:solidFill>
            </a:endParaRPr>
          </a:p>
        </p:txBody>
      </p:sp>
      <p:pic>
        <p:nvPicPr>
          <p:cNvPr id="8" name="Picture 2" descr="https://encrypted-tbn1.gstatic.com/images?q=tbn:ANd9GcTPnldgydMMLmJvqWTlDwZtvznd_PAaMS7bocFkXTOgVZoULkePXA">
            <a:hlinkClick r:id="rId6"/>
          </p:cNvPr>
          <p:cNvPicPr>
            <a:picLocks noChangeAspect="1" noChangeArrowheads="1"/>
          </p:cNvPicPr>
          <p:nvPr/>
        </p:nvPicPr>
        <p:blipFill>
          <a:blip r:embed="rId7" cstate="print"/>
          <a:srcRect/>
          <a:stretch>
            <a:fillRect/>
          </a:stretch>
        </p:blipFill>
        <p:spPr bwMode="auto">
          <a:xfrm>
            <a:off x="214282" y="4000504"/>
            <a:ext cx="4381500" cy="2690811"/>
          </a:xfrm>
          <a:prstGeom prst="rect">
            <a:avLst/>
          </a:prstGeom>
          <a:noFill/>
        </p:spPr>
      </p:pic>
      <p:pic>
        <p:nvPicPr>
          <p:cNvPr id="9" name="Picture 6" descr="https://encrypted-tbn0.gstatic.com/images?q=tbn:ANd9GcT9cg21fM0t7RsW4W6GFAJ23EhMgkfzkZwsJg1ZqnBGuFjSoSWA">
            <a:hlinkClick r:id="rId8"/>
          </p:cNvPr>
          <p:cNvPicPr>
            <a:picLocks noChangeAspect="1" noChangeArrowheads="1"/>
          </p:cNvPicPr>
          <p:nvPr/>
        </p:nvPicPr>
        <p:blipFill>
          <a:blip r:embed="rId9" cstate="print"/>
          <a:srcRect/>
          <a:stretch>
            <a:fillRect/>
          </a:stretch>
        </p:blipFill>
        <p:spPr bwMode="auto">
          <a:xfrm>
            <a:off x="5000627" y="4015494"/>
            <a:ext cx="3965823" cy="2619096"/>
          </a:xfrm>
          <a:prstGeom prst="rect">
            <a:avLst/>
          </a:prstGeom>
          <a:noFill/>
        </p:spPr>
      </p:pic>
      <p:sp>
        <p:nvSpPr>
          <p:cNvPr id="7" name="Cloud Callout 6"/>
          <p:cNvSpPr/>
          <p:nvPr/>
        </p:nvSpPr>
        <p:spPr>
          <a:xfrm>
            <a:off x="3143240" y="4214818"/>
            <a:ext cx="1357322" cy="428628"/>
          </a:xfrm>
          <a:prstGeom prst="cloudCallout">
            <a:avLst>
              <a:gd name="adj1" fmla="val 61925"/>
              <a:gd name="adj2" fmla="val 110316"/>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FF0000"/>
                </a:solidFill>
              </a:rPr>
              <a:t>Pesticide</a:t>
            </a:r>
            <a:endParaRPr lang="th-TH" sz="1200" dirty="0">
              <a:solidFill>
                <a:srgbClr val="FF0000"/>
              </a:solidFill>
            </a:endParaRPr>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Picture 4" descr="https://encrypted-tbn3.gstatic.com/images?q=tbn:ANd9GcTcsdvpwFFtI2GUAS0XyG0Psspfyp0q7zMX709-4iPLItq_oVIzpg">
            <a:hlinkClick r:id="rId2"/>
          </p:cNvPr>
          <p:cNvPicPr>
            <a:picLocks noChangeAspect="1" noChangeArrowheads="1"/>
          </p:cNvPicPr>
          <p:nvPr/>
        </p:nvPicPr>
        <p:blipFill>
          <a:blip r:embed="rId3" cstate="print"/>
          <a:srcRect/>
          <a:stretch>
            <a:fillRect/>
          </a:stretch>
        </p:blipFill>
        <p:spPr bwMode="auto">
          <a:xfrm>
            <a:off x="214282" y="214290"/>
            <a:ext cx="4200515" cy="2793236"/>
          </a:xfrm>
          <a:prstGeom prst="rect">
            <a:avLst/>
          </a:prstGeom>
          <a:noFill/>
        </p:spPr>
      </p:pic>
      <p:sp>
        <p:nvSpPr>
          <p:cNvPr id="3" name="TextBox 2"/>
          <p:cNvSpPr txBox="1"/>
          <p:nvPr/>
        </p:nvSpPr>
        <p:spPr>
          <a:xfrm>
            <a:off x="2500298" y="2548590"/>
            <a:ext cx="1643074" cy="523220"/>
          </a:xfrm>
          <a:prstGeom prst="rect">
            <a:avLst/>
          </a:prstGeom>
          <a:noFill/>
        </p:spPr>
        <p:txBody>
          <a:bodyPr wrap="square" rtlCol="0">
            <a:spAutoFit/>
          </a:bodyPr>
          <a:lstStyle/>
          <a:p>
            <a:pPr algn="r"/>
            <a:r>
              <a:rPr lang="en-US" dirty="0" smtClean="0">
                <a:solidFill>
                  <a:srgbClr val="FF0000"/>
                </a:solidFill>
              </a:rPr>
              <a:t>Sales </a:t>
            </a:r>
            <a:endParaRPr lang="th-TH" dirty="0">
              <a:solidFill>
                <a:srgbClr val="FF0000"/>
              </a:solidFill>
            </a:endParaRPr>
          </a:p>
        </p:txBody>
      </p:sp>
      <p:pic>
        <p:nvPicPr>
          <p:cNvPr id="4" name="Picture 4" descr="https://encrypted-tbn2.gstatic.com/images?q=tbn:ANd9GcSESGwTvkgvfhY7q3G4Hxk_wO-PGbuFzToVxR3s-54tje3yrQsR">
            <a:hlinkClick r:id="rId4"/>
          </p:cNvPr>
          <p:cNvPicPr>
            <a:picLocks noChangeAspect="1" noChangeArrowheads="1"/>
          </p:cNvPicPr>
          <p:nvPr/>
        </p:nvPicPr>
        <p:blipFill>
          <a:blip r:embed="rId5" cstate="print"/>
          <a:srcRect/>
          <a:stretch>
            <a:fillRect/>
          </a:stretch>
        </p:blipFill>
        <p:spPr bwMode="auto">
          <a:xfrm>
            <a:off x="4572000" y="154331"/>
            <a:ext cx="4348158" cy="2857519"/>
          </a:xfrm>
          <a:prstGeom prst="rect">
            <a:avLst/>
          </a:prstGeom>
          <a:noFill/>
        </p:spPr>
      </p:pic>
      <p:sp>
        <p:nvSpPr>
          <p:cNvPr id="5" name="TextBox 4"/>
          <p:cNvSpPr txBox="1"/>
          <p:nvPr/>
        </p:nvSpPr>
        <p:spPr>
          <a:xfrm>
            <a:off x="5143504" y="2548590"/>
            <a:ext cx="1643074" cy="523220"/>
          </a:xfrm>
          <a:prstGeom prst="rect">
            <a:avLst/>
          </a:prstGeom>
          <a:noFill/>
        </p:spPr>
        <p:txBody>
          <a:bodyPr wrap="square" rtlCol="0">
            <a:spAutoFit/>
          </a:bodyPr>
          <a:lstStyle/>
          <a:p>
            <a:r>
              <a:rPr lang="en-US" dirty="0" smtClean="0">
                <a:solidFill>
                  <a:srgbClr val="FFFF00"/>
                </a:solidFill>
              </a:rPr>
              <a:t>Cooking</a:t>
            </a:r>
            <a:endParaRPr lang="th-TH" dirty="0">
              <a:solidFill>
                <a:srgbClr val="FFFF00"/>
              </a:solidFill>
            </a:endParaRPr>
          </a:p>
        </p:txBody>
      </p:sp>
      <p:pic>
        <p:nvPicPr>
          <p:cNvPr id="6" name="Picture 2" descr="https://encrypted-tbn0.gstatic.com/images?q=tbn:ANd9GcRG_6mE-k-p_TYoJMVA9s2-aEY8LzmpA93udvr27zPjqC-UvmYw">
            <a:hlinkClick r:id="rId6"/>
          </p:cNvPr>
          <p:cNvPicPr>
            <a:picLocks noChangeAspect="1" noChangeArrowheads="1"/>
          </p:cNvPicPr>
          <p:nvPr/>
        </p:nvPicPr>
        <p:blipFill>
          <a:blip r:embed="rId7" cstate="print"/>
          <a:srcRect/>
          <a:stretch>
            <a:fillRect/>
          </a:stretch>
        </p:blipFill>
        <p:spPr bwMode="auto">
          <a:xfrm>
            <a:off x="71406" y="3571876"/>
            <a:ext cx="4286280" cy="3214710"/>
          </a:xfrm>
          <a:prstGeom prst="rect">
            <a:avLst/>
          </a:prstGeom>
          <a:noFill/>
        </p:spPr>
      </p:pic>
      <p:sp>
        <p:nvSpPr>
          <p:cNvPr id="7" name="TextBox 6"/>
          <p:cNvSpPr txBox="1"/>
          <p:nvPr/>
        </p:nvSpPr>
        <p:spPr>
          <a:xfrm>
            <a:off x="1214414" y="6072206"/>
            <a:ext cx="3000396" cy="461665"/>
          </a:xfrm>
          <a:prstGeom prst="rect">
            <a:avLst/>
          </a:prstGeom>
          <a:noFill/>
        </p:spPr>
        <p:txBody>
          <a:bodyPr wrap="square" rtlCol="0">
            <a:spAutoFit/>
          </a:bodyPr>
          <a:lstStyle/>
          <a:p>
            <a:pPr algn="r"/>
            <a:r>
              <a:rPr lang="en-US" sz="2400" dirty="0" smtClean="0"/>
              <a:t>Machine operator</a:t>
            </a:r>
            <a:endParaRPr lang="th-TH" sz="2400" dirty="0"/>
          </a:p>
        </p:txBody>
      </p:sp>
      <p:pic>
        <p:nvPicPr>
          <p:cNvPr id="8" name="Picture 2" descr="https://encrypted-tbn2.gstatic.com/images?q=tbn:ANd9GcQ4VWakRn1jYTWgL0gQw8LLKCH2Bg-2jtBIiP4VLpX4DgMRmJCR">
            <a:hlinkClick r:id="rId8"/>
          </p:cNvPr>
          <p:cNvPicPr>
            <a:picLocks noChangeAspect="1" noChangeArrowheads="1"/>
          </p:cNvPicPr>
          <p:nvPr/>
        </p:nvPicPr>
        <p:blipFill>
          <a:blip r:embed="rId9" cstate="print"/>
          <a:srcRect/>
          <a:stretch>
            <a:fillRect/>
          </a:stretch>
        </p:blipFill>
        <p:spPr bwMode="auto">
          <a:xfrm>
            <a:off x="4572000" y="3714752"/>
            <a:ext cx="4500594" cy="2928958"/>
          </a:xfrm>
          <a:prstGeom prst="rect">
            <a:avLst/>
          </a:prstGeom>
          <a:noFill/>
        </p:spPr>
      </p:pic>
      <p:sp>
        <p:nvSpPr>
          <p:cNvPr id="9" name="TextBox 8"/>
          <p:cNvSpPr txBox="1"/>
          <p:nvPr/>
        </p:nvSpPr>
        <p:spPr>
          <a:xfrm>
            <a:off x="6000760" y="6072206"/>
            <a:ext cx="2643206" cy="461665"/>
          </a:xfrm>
          <a:prstGeom prst="rect">
            <a:avLst/>
          </a:prstGeom>
          <a:noFill/>
        </p:spPr>
        <p:txBody>
          <a:bodyPr wrap="square" rtlCol="0">
            <a:spAutoFit/>
          </a:bodyPr>
          <a:lstStyle/>
          <a:p>
            <a:r>
              <a:rPr lang="en-US" sz="2400" dirty="0" smtClean="0"/>
              <a:t>Food processing</a:t>
            </a:r>
            <a:endParaRPr lang="th-TH" sz="2400" dirty="0"/>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Picture 2" descr="https://encrypted-tbn3.gstatic.com/images?q=tbn:ANd9GcRPo08g5ZdszYcQBfa-WLVVw-SuDGddUeFnWnE5C5OpQGma5YxW">
            <a:hlinkClick r:id="rId2"/>
          </p:cNvPr>
          <p:cNvPicPr>
            <a:picLocks noChangeAspect="1" noChangeArrowheads="1"/>
          </p:cNvPicPr>
          <p:nvPr/>
        </p:nvPicPr>
        <p:blipFill>
          <a:blip r:embed="rId3" cstate="print"/>
          <a:srcRect/>
          <a:stretch>
            <a:fillRect/>
          </a:stretch>
        </p:blipFill>
        <p:spPr bwMode="auto">
          <a:xfrm>
            <a:off x="61985" y="3643314"/>
            <a:ext cx="9067057" cy="3143248"/>
          </a:xfrm>
          <a:prstGeom prst="rect">
            <a:avLst/>
          </a:prstGeom>
          <a:noFill/>
        </p:spPr>
      </p:pic>
      <p:pic>
        <p:nvPicPr>
          <p:cNvPr id="3" name="Picture 4" descr="http://law.jorpor.com/uploads/516f0d3.jpg"/>
          <p:cNvPicPr>
            <a:picLocks noChangeAspect="1" noChangeArrowheads="1"/>
          </p:cNvPicPr>
          <p:nvPr/>
        </p:nvPicPr>
        <p:blipFill>
          <a:blip r:embed="rId4" cstate="print"/>
          <a:srcRect/>
          <a:stretch>
            <a:fillRect/>
          </a:stretch>
        </p:blipFill>
        <p:spPr bwMode="auto">
          <a:xfrm>
            <a:off x="4143372" y="142852"/>
            <a:ext cx="4929222" cy="3283363"/>
          </a:xfrm>
          <a:prstGeom prst="rect">
            <a:avLst/>
          </a:prstGeom>
          <a:noFill/>
        </p:spPr>
      </p:pic>
      <p:pic>
        <p:nvPicPr>
          <p:cNvPr id="4" name="Picture 2" descr="http://www.tptport.com/Pictures/wh2.jpg"/>
          <p:cNvPicPr>
            <a:picLocks noChangeAspect="1" noChangeArrowheads="1"/>
          </p:cNvPicPr>
          <p:nvPr/>
        </p:nvPicPr>
        <p:blipFill>
          <a:blip r:embed="rId5" cstate="print"/>
          <a:srcRect/>
          <a:stretch>
            <a:fillRect/>
          </a:stretch>
        </p:blipFill>
        <p:spPr bwMode="auto">
          <a:xfrm>
            <a:off x="357157" y="428604"/>
            <a:ext cx="3379225" cy="2714644"/>
          </a:xfrm>
          <a:prstGeom prst="rect">
            <a:avLst/>
          </a:prstGeom>
          <a:noFill/>
        </p:spPr>
      </p:pic>
      <p:sp>
        <p:nvSpPr>
          <p:cNvPr id="5" name="TextBox 4"/>
          <p:cNvSpPr txBox="1"/>
          <p:nvPr/>
        </p:nvSpPr>
        <p:spPr>
          <a:xfrm>
            <a:off x="4643438" y="285728"/>
            <a:ext cx="1928826" cy="461665"/>
          </a:xfrm>
          <a:prstGeom prst="rect">
            <a:avLst/>
          </a:prstGeom>
          <a:noFill/>
        </p:spPr>
        <p:txBody>
          <a:bodyPr wrap="square" rtlCol="0">
            <a:spAutoFit/>
          </a:bodyPr>
          <a:lstStyle/>
          <a:p>
            <a:r>
              <a:rPr lang="en-US" sz="2400" dirty="0" smtClean="0"/>
              <a:t>Stevedore</a:t>
            </a:r>
            <a:endParaRPr lang="th-TH" sz="2400" dirty="0"/>
          </a:p>
        </p:txBody>
      </p:sp>
      <p:sp>
        <p:nvSpPr>
          <p:cNvPr id="6" name="TextBox 5"/>
          <p:cNvSpPr txBox="1"/>
          <p:nvPr/>
        </p:nvSpPr>
        <p:spPr>
          <a:xfrm>
            <a:off x="6143636" y="6191928"/>
            <a:ext cx="2714644" cy="523220"/>
          </a:xfrm>
          <a:prstGeom prst="rect">
            <a:avLst/>
          </a:prstGeom>
          <a:noFill/>
        </p:spPr>
        <p:txBody>
          <a:bodyPr wrap="square" rtlCol="0">
            <a:spAutoFit/>
          </a:bodyPr>
          <a:lstStyle/>
          <a:p>
            <a:r>
              <a:rPr lang="en-US" dirty="0" smtClean="0">
                <a:solidFill>
                  <a:srgbClr val="FFFF00"/>
                </a:solidFill>
              </a:rPr>
              <a:t>Manufacturing</a:t>
            </a:r>
            <a:endParaRPr lang="th-TH" dirty="0">
              <a:solidFill>
                <a:srgbClr val="FFFF00"/>
              </a:solidFill>
            </a:endParaRPr>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57200" y="1481328"/>
            <a:ext cx="8229600" cy="5071872"/>
          </a:xfrm>
        </p:spPr>
        <p:txBody>
          <a:bodyPr>
            <a:normAutofit fontScale="92500" lnSpcReduction="10000"/>
          </a:bodyPr>
          <a:lstStyle/>
          <a:p>
            <a:pPr marL="624078" indent="-514350">
              <a:buFont typeface="+mj-lt"/>
              <a:buAutoNum type="arabicPeriod"/>
            </a:pPr>
            <a:r>
              <a:rPr lang="en-US" dirty="0" smtClean="0">
                <a:solidFill>
                  <a:srgbClr val="0000FF"/>
                </a:solidFill>
              </a:rPr>
              <a:t>Immigration Act B.E.2522 </a:t>
            </a:r>
            <a:r>
              <a:rPr lang="en-US" dirty="0" smtClean="0"/>
              <a:t>(1979, 1992)</a:t>
            </a:r>
          </a:p>
          <a:p>
            <a:pPr marL="624078" indent="-514350">
              <a:buFont typeface="+mj-lt"/>
              <a:buAutoNum type="arabicPeriod"/>
            </a:pPr>
            <a:r>
              <a:rPr lang="en-US" dirty="0" smtClean="0">
                <a:solidFill>
                  <a:srgbClr val="0000FF"/>
                </a:solidFill>
              </a:rPr>
              <a:t>Alien Employment Act B.E. 2521 </a:t>
            </a:r>
            <a:r>
              <a:rPr lang="en-US" dirty="0" smtClean="0"/>
              <a:t>amended in 2551 (</a:t>
            </a:r>
            <a:r>
              <a:rPr lang="en-US" dirty="0" smtClean="0">
                <a:solidFill>
                  <a:srgbClr val="FF0000"/>
                </a:solidFill>
              </a:rPr>
              <a:t>1978, 2008</a:t>
            </a:r>
            <a:r>
              <a:rPr lang="en-US" dirty="0" smtClean="0"/>
              <a:t>)</a:t>
            </a:r>
          </a:p>
          <a:p>
            <a:pPr marL="624078" indent="-514350">
              <a:buFont typeface="+mj-lt"/>
              <a:buAutoNum type="arabicPeriod"/>
            </a:pPr>
            <a:r>
              <a:rPr lang="en-US" dirty="0" smtClean="0">
                <a:solidFill>
                  <a:srgbClr val="0000FF"/>
                </a:solidFill>
              </a:rPr>
              <a:t>Labor Protection Act B.E. 2541 </a:t>
            </a:r>
            <a:r>
              <a:rPr lang="en-US" dirty="0" smtClean="0"/>
              <a:t>amended 2551 (1998, 2008) </a:t>
            </a:r>
          </a:p>
          <a:p>
            <a:pPr marL="624078" indent="-514350">
              <a:buFont typeface="+mj-lt"/>
              <a:buAutoNum type="arabicPeriod"/>
            </a:pPr>
            <a:r>
              <a:rPr lang="en-US" dirty="0" smtClean="0"/>
              <a:t>Relevant acts</a:t>
            </a:r>
          </a:p>
          <a:p>
            <a:pPr marL="630238" lvl="1" indent="-265113"/>
            <a:r>
              <a:rPr lang="en-US" dirty="0" smtClean="0">
                <a:solidFill>
                  <a:srgbClr val="0000FF"/>
                </a:solidFill>
              </a:rPr>
              <a:t>Social Security Act 1990</a:t>
            </a:r>
          </a:p>
          <a:p>
            <a:pPr marL="630238" lvl="1" indent="-265113"/>
            <a:r>
              <a:rPr lang="en-US" dirty="0" smtClean="0">
                <a:solidFill>
                  <a:srgbClr val="0000FF"/>
                </a:solidFill>
              </a:rPr>
              <a:t>Workmen’s Compensation Act 1994</a:t>
            </a:r>
          </a:p>
          <a:p>
            <a:pPr lvl="1"/>
            <a:r>
              <a:rPr lang="en-US" dirty="0" err="1" smtClean="0">
                <a:solidFill>
                  <a:srgbClr val="FF0000"/>
                </a:solidFill>
              </a:rPr>
              <a:t>Labour</a:t>
            </a:r>
            <a:r>
              <a:rPr lang="en-US" dirty="0" smtClean="0">
                <a:solidFill>
                  <a:srgbClr val="FF0000"/>
                </a:solidFill>
              </a:rPr>
              <a:t> Relation Act B.E. 2518 (1975)</a:t>
            </a:r>
          </a:p>
          <a:p>
            <a:pPr lvl="1"/>
            <a:r>
              <a:rPr lang="en-US" dirty="0" smtClean="0">
                <a:solidFill>
                  <a:srgbClr val="FF0000"/>
                </a:solidFill>
              </a:rPr>
              <a:t>Investment Promotion Act </a:t>
            </a:r>
            <a:r>
              <a:rPr lang="en-US" dirty="0" smtClean="0"/>
              <a:t>B.E. 2520 (1977)</a:t>
            </a:r>
          </a:p>
          <a:p>
            <a:pPr lvl="1"/>
            <a:r>
              <a:rPr lang="en-US" dirty="0" smtClean="0">
                <a:solidFill>
                  <a:srgbClr val="FF0000"/>
                </a:solidFill>
              </a:rPr>
              <a:t>Industrial Estate Authority of Thailand Act </a:t>
            </a:r>
            <a:r>
              <a:rPr lang="en-US" dirty="0" smtClean="0"/>
              <a:t>B.E. 2522 or </a:t>
            </a:r>
            <a:r>
              <a:rPr lang="en-US" dirty="0" smtClean="0">
                <a:solidFill>
                  <a:srgbClr val="FF0000"/>
                </a:solidFill>
              </a:rPr>
              <a:t>The Industrial Act 1979</a:t>
            </a:r>
            <a:endParaRPr lang="en-US" dirty="0" smtClean="0"/>
          </a:p>
          <a:p>
            <a:pPr lvl="1"/>
            <a:r>
              <a:rPr lang="en-US" dirty="0" smtClean="0">
                <a:solidFill>
                  <a:srgbClr val="FF0000"/>
                </a:solidFill>
              </a:rPr>
              <a:t>Foreign Business Act </a:t>
            </a:r>
            <a:r>
              <a:rPr lang="en-US" dirty="0" smtClean="0"/>
              <a:t>B.E. 2532 (1999)</a:t>
            </a:r>
          </a:p>
          <a:p>
            <a:pPr lvl="1"/>
            <a:r>
              <a:rPr lang="en-US" dirty="0" smtClean="0">
                <a:solidFill>
                  <a:srgbClr val="FF0000"/>
                </a:solidFill>
              </a:rPr>
              <a:t>The Petroleum Enterprise Act 1971 </a:t>
            </a:r>
          </a:p>
          <a:p>
            <a:pPr lvl="1"/>
            <a:endParaRPr lang="en-US" dirty="0" smtClean="0"/>
          </a:p>
          <a:p>
            <a:pPr lvl="1"/>
            <a:endParaRPr lang="en-US" dirty="0" smtClean="0"/>
          </a:p>
        </p:txBody>
      </p:sp>
      <p:sp>
        <p:nvSpPr>
          <p:cNvPr id="2" name="Slide Number Placeholder 1"/>
          <p:cNvSpPr>
            <a:spLocks noGrp="1"/>
          </p:cNvSpPr>
          <p:nvPr>
            <p:ph type="sldNum" sz="quarter" idx="12"/>
          </p:nvPr>
        </p:nvSpPr>
        <p:spPr/>
        <p:txBody>
          <a:bodyPr/>
          <a:lstStyle/>
          <a:p>
            <a:fld id="{D9C41F88-FF31-4B33-9DA0-0647C7789B83}" type="slidenum">
              <a:rPr lang="en-US" smtClean="0"/>
              <a:pPr/>
              <a:t>12</a:t>
            </a:fld>
            <a:endParaRPr lang="th-TH"/>
          </a:p>
        </p:txBody>
      </p:sp>
      <p:sp>
        <p:nvSpPr>
          <p:cNvPr id="3" name="Title 2"/>
          <p:cNvSpPr>
            <a:spLocks noGrp="1"/>
          </p:cNvSpPr>
          <p:nvPr>
            <p:ph type="title"/>
          </p:nvPr>
        </p:nvSpPr>
        <p:spPr>
          <a:xfrm>
            <a:off x="0" y="0"/>
            <a:ext cx="9144000" cy="1143000"/>
          </a:xfrm>
          <a:solidFill>
            <a:schemeClr val="bg2">
              <a:lumMod val="90000"/>
            </a:schemeClr>
          </a:solidFill>
        </p:spPr>
        <p:txBody>
          <a:bodyPr>
            <a:normAutofit/>
          </a:bodyPr>
          <a:lstStyle/>
          <a:p>
            <a:pPr algn="ctr"/>
            <a:r>
              <a:rPr lang="en-US" sz="4000" dirty="0" smtClean="0"/>
              <a:t>Regulatory framework</a:t>
            </a:r>
            <a:endParaRPr lang="en-US" sz="40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57232"/>
            <a:ext cx="8858280" cy="5500726"/>
          </a:xfrm>
        </p:spPr>
        <p:txBody>
          <a:bodyPr/>
          <a:lstStyle/>
          <a:p>
            <a:r>
              <a:rPr lang="en-US" dirty="0" smtClean="0"/>
              <a:t>From 2001- June 2014: Committee on Illegal Migrant Workers Administration</a:t>
            </a:r>
          </a:p>
          <a:p>
            <a:r>
              <a:rPr lang="en-US" dirty="0" smtClean="0"/>
              <a:t>25 June 2014: Committee on Management Policies on Migrant Workers Problems (CMP-MWP) by chaired by Vice Chairman of </a:t>
            </a:r>
            <a:r>
              <a:rPr lang="en-US" dirty="0" smtClean="0">
                <a:solidFill>
                  <a:srgbClr val="FF0000"/>
                </a:solidFill>
              </a:rPr>
              <a:t>NCPO</a:t>
            </a:r>
          </a:p>
          <a:p>
            <a:r>
              <a:rPr lang="en-US" dirty="0" smtClean="0">
                <a:solidFill>
                  <a:srgbClr val="FF0000"/>
                </a:solidFill>
              </a:rPr>
              <a:t>General management: Office of Foreign Workers Administration (OFWA)</a:t>
            </a:r>
            <a:endParaRPr lang="th-TH" dirty="0">
              <a:solidFill>
                <a:srgbClr val="FF0000"/>
              </a:solidFill>
            </a:endParaRPr>
          </a:p>
        </p:txBody>
      </p:sp>
      <p:sp>
        <p:nvSpPr>
          <p:cNvPr id="3" name="Title 2"/>
          <p:cNvSpPr>
            <a:spLocks noGrp="1"/>
          </p:cNvSpPr>
          <p:nvPr>
            <p:ph type="title"/>
          </p:nvPr>
        </p:nvSpPr>
        <p:spPr>
          <a:xfrm>
            <a:off x="0" y="-24"/>
            <a:ext cx="9144000" cy="785818"/>
          </a:xfrm>
          <a:solidFill>
            <a:schemeClr val="bg2">
              <a:lumMod val="90000"/>
            </a:schemeClr>
          </a:solidFill>
        </p:spPr>
        <p:txBody>
          <a:bodyPr/>
          <a:lstStyle/>
          <a:p>
            <a:pPr algn="ctr"/>
            <a:r>
              <a:rPr lang="en-US" dirty="0" smtClean="0"/>
              <a:t>Management </a:t>
            </a:r>
            <a:endParaRPr lang="th-TH" dirty="0"/>
          </a:p>
        </p:txBody>
      </p:sp>
      <p:pic>
        <p:nvPicPr>
          <p:cNvPr id="4" name="Picture 4" descr="http://www.aecnews.co.th/media/Slideshow/picture_aecnews/sl0004945.jpg"/>
          <p:cNvPicPr>
            <a:picLocks noChangeAspect="1" noChangeArrowheads="1"/>
          </p:cNvPicPr>
          <p:nvPr/>
        </p:nvPicPr>
        <p:blipFill>
          <a:blip r:embed="rId2" cstate="print"/>
          <a:srcRect/>
          <a:stretch>
            <a:fillRect/>
          </a:stretch>
        </p:blipFill>
        <p:spPr bwMode="auto">
          <a:xfrm>
            <a:off x="142844" y="4214818"/>
            <a:ext cx="5357850" cy="2506092"/>
          </a:xfrm>
          <a:prstGeom prst="rect">
            <a:avLst/>
          </a:prstGeom>
          <a:noFill/>
        </p:spPr>
      </p:pic>
      <p:sp>
        <p:nvSpPr>
          <p:cNvPr id="5" name="Rounded Rectangle 4"/>
          <p:cNvSpPr/>
          <p:nvPr/>
        </p:nvSpPr>
        <p:spPr>
          <a:xfrm>
            <a:off x="5857884" y="4214818"/>
            <a:ext cx="3000396" cy="2428892"/>
          </a:xfrm>
          <a:prstGeom prst="roundRect">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chemeClr val="tx1"/>
                </a:solidFill>
              </a:rPr>
              <a:t>June 2014, NCPO sacked Director General of Department of Employment &amp; Director of OFWA</a:t>
            </a:r>
            <a:endParaRPr lang="th-TH" sz="2000" dirty="0">
              <a:solidFill>
                <a:schemeClr val="tx1"/>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24"/>
            <a:ext cx="9144000" cy="785818"/>
          </a:xfrm>
          <a:solidFill>
            <a:schemeClr val="bg2">
              <a:lumMod val="90000"/>
            </a:schemeClr>
          </a:solidFill>
        </p:spPr>
        <p:txBody>
          <a:bodyPr/>
          <a:lstStyle/>
          <a:p>
            <a:pPr algn="ctr"/>
            <a:r>
              <a:rPr lang="en-US" dirty="0" smtClean="0"/>
              <a:t>Management - Brokers</a:t>
            </a:r>
            <a:endParaRPr lang="th-TH" dirty="0"/>
          </a:p>
        </p:txBody>
      </p:sp>
      <p:pic>
        <p:nvPicPr>
          <p:cNvPr id="6" name="Picture 2"/>
          <p:cNvPicPr>
            <a:picLocks noChangeAspect="1" noChangeArrowheads="1"/>
          </p:cNvPicPr>
          <p:nvPr/>
        </p:nvPicPr>
        <p:blipFill>
          <a:blip r:embed="rId2" cstate="print"/>
          <a:srcRect/>
          <a:stretch>
            <a:fillRect/>
          </a:stretch>
        </p:blipFill>
        <p:spPr bwMode="auto">
          <a:xfrm>
            <a:off x="164857" y="3571876"/>
            <a:ext cx="4310061" cy="3232546"/>
          </a:xfrm>
          <a:prstGeom prst="rect">
            <a:avLst/>
          </a:prstGeom>
          <a:noFill/>
          <a:ln w="9525">
            <a:noFill/>
            <a:miter lim="800000"/>
            <a:headEnd/>
            <a:tailEnd/>
          </a:ln>
          <a:effectLst/>
        </p:spPr>
      </p:pic>
      <p:sp>
        <p:nvSpPr>
          <p:cNvPr id="7" name="TextBox 6"/>
          <p:cNvSpPr txBox="1"/>
          <p:nvPr/>
        </p:nvSpPr>
        <p:spPr>
          <a:xfrm>
            <a:off x="0" y="785794"/>
            <a:ext cx="9144000" cy="2246769"/>
          </a:xfrm>
          <a:prstGeom prst="rect">
            <a:avLst/>
          </a:prstGeom>
          <a:noFill/>
        </p:spPr>
        <p:txBody>
          <a:bodyPr wrap="square" rtlCol="0">
            <a:spAutoFit/>
          </a:bodyPr>
          <a:lstStyle/>
          <a:p>
            <a:pPr>
              <a:buFont typeface="Arial" pitchFamily="34" charset="0"/>
              <a:buChar char="•"/>
            </a:pPr>
            <a:r>
              <a:rPr lang="en-US" dirty="0" smtClean="0"/>
              <a:t>two types of brokers: Coordinating with government agencies and recruitment agencies (export/import workers) (and informal brokers);</a:t>
            </a:r>
          </a:p>
          <a:p>
            <a:pPr>
              <a:buFont typeface="Arial" pitchFamily="34" charset="0"/>
              <a:buChar char="•"/>
            </a:pPr>
            <a:r>
              <a:rPr lang="en-US" dirty="0" smtClean="0"/>
              <a:t>210 recruitment agencies;</a:t>
            </a:r>
          </a:p>
          <a:p>
            <a:pPr>
              <a:buFont typeface="Arial" pitchFamily="34" charset="0"/>
              <a:buChar char="•"/>
            </a:pPr>
            <a:r>
              <a:rPr lang="en-US" dirty="0" smtClean="0"/>
              <a:t>Some RAs are not efficient and not honest</a:t>
            </a:r>
            <a:endParaRPr lang="th-TH" dirty="0"/>
          </a:p>
        </p:txBody>
      </p:sp>
      <p:pic>
        <p:nvPicPr>
          <p:cNvPr id="8" name="Picture 2" descr="P1010079"/>
          <p:cNvPicPr>
            <a:picLocks noChangeAspect="1" noChangeArrowheads="1"/>
          </p:cNvPicPr>
          <p:nvPr/>
        </p:nvPicPr>
        <p:blipFill>
          <a:blip r:embed="rId3" cstate="print"/>
          <a:srcRect/>
          <a:stretch>
            <a:fillRect/>
          </a:stretch>
        </p:blipFill>
        <p:spPr bwMode="auto">
          <a:xfrm>
            <a:off x="4658476" y="3571876"/>
            <a:ext cx="4323203" cy="3240901"/>
          </a:xfrm>
          <a:prstGeom prst="rect">
            <a:avLst/>
          </a:prstGeom>
          <a:noFill/>
        </p:spPr>
      </p:pic>
      <p:sp>
        <p:nvSpPr>
          <p:cNvPr id="9" name="Text Box 3"/>
          <p:cNvSpPr txBox="1">
            <a:spLocks noChangeArrowheads="1"/>
          </p:cNvSpPr>
          <p:nvPr/>
        </p:nvSpPr>
        <p:spPr bwMode="auto">
          <a:xfrm>
            <a:off x="3886202" y="3883887"/>
            <a:ext cx="5186392" cy="400110"/>
          </a:xfrm>
          <a:prstGeom prst="rect">
            <a:avLst/>
          </a:prstGeom>
          <a:noFill/>
          <a:ln w="9525">
            <a:noFill/>
            <a:miter lim="800000"/>
            <a:headEnd/>
            <a:tailEnd/>
          </a:ln>
          <a:effectLst/>
        </p:spPr>
        <p:txBody>
          <a:bodyPr wrap="square">
            <a:spAutoFit/>
          </a:bodyPr>
          <a:lstStyle/>
          <a:p>
            <a:pPr algn="r">
              <a:spcBef>
                <a:spcPct val="50000"/>
              </a:spcBef>
            </a:pPr>
            <a:r>
              <a:rPr lang="en-US" sz="2000" dirty="0" smtClean="0">
                <a:solidFill>
                  <a:srgbClr val="FFFF00"/>
                </a:solidFill>
                <a:latin typeface="Comic Sans MS" pitchFamily="66" charset="0"/>
              </a:rPr>
              <a:t>Unqualified MWs from Cambodia</a:t>
            </a:r>
            <a:endParaRPr lang="th-TH" sz="2000" dirty="0">
              <a:solidFill>
                <a:srgbClr val="FFFF00"/>
              </a:solidFill>
              <a:latin typeface="Comic Sans MS" pitchFamily="66" charset="0"/>
            </a:endParaRPr>
          </a:p>
        </p:txBody>
      </p:sp>
      <p:sp>
        <p:nvSpPr>
          <p:cNvPr id="10" name="TextBox 9"/>
          <p:cNvSpPr txBox="1"/>
          <p:nvPr/>
        </p:nvSpPr>
        <p:spPr>
          <a:xfrm>
            <a:off x="428596" y="3786190"/>
            <a:ext cx="2214578" cy="369332"/>
          </a:xfrm>
          <a:prstGeom prst="rect">
            <a:avLst/>
          </a:prstGeom>
          <a:noFill/>
        </p:spPr>
        <p:txBody>
          <a:bodyPr wrap="square" rtlCol="0">
            <a:spAutoFit/>
          </a:bodyPr>
          <a:lstStyle/>
          <a:p>
            <a:r>
              <a:rPr lang="en-US" sz="1800" dirty="0" smtClean="0">
                <a:solidFill>
                  <a:srgbClr val="FFFF00"/>
                </a:solidFill>
              </a:rPr>
              <a:t>Missing spouse</a:t>
            </a:r>
            <a:endParaRPr lang="th-TH" sz="1800" dirty="0">
              <a:solidFill>
                <a:srgbClr val="FFFF00"/>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2292" name="Picture 4" descr="http://media.krobkruakao.com/store/news_v4/2014/07-07/thumb_2393459073.jpg"/>
          <p:cNvPicPr>
            <a:picLocks noChangeAspect="1" noChangeArrowheads="1"/>
          </p:cNvPicPr>
          <p:nvPr/>
        </p:nvPicPr>
        <p:blipFill>
          <a:blip r:embed="rId2" cstate="print"/>
          <a:srcRect/>
          <a:stretch>
            <a:fillRect/>
          </a:stretch>
        </p:blipFill>
        <p:spPr bwMode="auto">
          <a:xfrm>
            <a:off x="1071538" y="3929066"/>
            <a:ext cx="4786346" cy="2696309"/>
          </a:xfrm>
          <a:prstGeom prst="rect">
            <a:avLst/>
          </a:prstGeom>
          <a:noFill/>
        </p:spPr>
      </p:pic>
      <p:pic>
        <p:nvPicPr>
          <p:cNvPr id="4" name="Picture 4" descr="http://www.dailynews.co.th/imagecache/670x490/cover/761253.jpeg"/>
          <p:cNvPicPr>
            <a:picLocks noChangeAspect="1" noChangeArrowheads="1"/>
          </p:cNvPicPr>
          <p:nvPr/>
        </p:nvPicPr>
        <p:blipFill>
          <a:blip r:embed="rId3" cstate="print"/>
          <a:srcRect/>
          <a:stretch>
            <a:fillRect/>
          </a:stretch>
        </p:blipFill>
        <p:spPr bwMode="auto">
          <a:xfrm>
            <a:off x="4786314" y="1215619"/>
            <a:ext cx="4000528" cy="2927761"/>
          </a:xfrm>
          <a:prstGeom prst="rect">
            <a:avLst/>
          </a:prstGeom>
          <a:noFill/>
        </p:spPr>
      </p:pic>
      <p:pic>
        <p:nvPicPr>
          <p:cNvPr id="5" name="Picture 2" descr="http://www.thairath.co.th/media/EyWwB5WU57MYnKOuFVTOHzU2y9Zs4KhaapwDxRqZxwvPloplziWO43.jpg"/>
          <p:cNvPicPr>
            <a:picLocks noChangeAspect="1" noChangeArrowheads="1"/>
          </p:cNvPicPr>
          <p:nvPr/>
        </p:nvPicPr>
        <p:blipFill>
          <a:blip r:embed="rId4" cstate="print"/>
          <a:srcRect/>
          <a:stretch>
            <a:fillRect/>
          </a:stretch>
        </p:blipFill>
        <p:spPr bwMode="auto">
          <a:xfrm>
            <a:off x="214282" y="428604"/>
            <a:ext cx="4530104" cy="2528879"/>
          </a:xfrm>
          <a:prstGeom prst="rect">
            <a:avLst/>
          </a:prstGeom>
          <a:noFill/>
        </p:spPr>
      </p:pic>
      <p:sp>
        <p:nvSpPr>
          <p:cNvPr id="6" name="TextBox 5"/>
          <p:cNvSpPr txBox="1"/>
          <p:nvPr/>
        </p:nvSpPr>
        <p:spPr>
          <a:xfrm>
            <a:off x="6143636" y="4357694"/>
            <a:ext cx="2500330" cy="1938992"/>
          </a:xfrm>
          <a:prstGeom prst="rect">
            <a:avLst/>
          </a:prstGeom>
          <a:noFill/>
        </p:spPr>
        <p:txBody>
          <a:bodyPr wrap="square" rtlCol="0">
            <a:spAutoFit/>
          </a:bodyPr>
          <a:lstStyle/>
          <a:p>
            <a:r>
              <a:rPr lang="en-US" sz="2400" dirty="0" smtClean="0">
                <a:solidFill>
                  <a:srgbClr val="FF0000"/>
                </a:solidFill>
              </a:rPr>
              <a:t>Open registration at  OSSC, 26 June-31 October 2014</a:t>
            </a:r>
            <a:endParaRPr lang="th-TH" sz="2400" dirty="0">
              <a:solidFill>
                <a:srgbClr val="FF0000"/>
              </a:solidFill>
            </a:endParaRPr>
          </a:p>
        </p:txBody>
      </p:sp>
      <p:sp>
        <p:nvSpPr>
          <p:cNvPr id="7" name="TextBox 6"/>
          <p:cNvSpPr txBox="1"/>
          <p:nvPr/>
        </p:nvSpPr>
        <p:spPr>
          <a:xfrm>
            <a:off x="214282" y="3000372"/>
            <a:ext cx="4429156" cy="830997"/>
          </a:xfrm>
          <a:prstGeom prst="rect">
            <a:avLst/>
          </a:prstGeom>
          <a:noFill/>
        </p:spPr>
        <p:txBody>
          <a:bodyPr wrap="square" rtlCol="0">
            <a:spAutoFit/>
          </a:bodyPr>
          <a:lstStyle/>
          <a:p>
            <a:r>
              <a:rPr lang="en-US" sz="2400" dirty="0" smtClean="0">
                <a:solidFill>
                  <a:srgbClr val="FF0000"/>
                </a:solidFill>
              </a:rPr>
              <a:t>Exodus of Cambodian migrant workers</a:t>
            </a:r>
            <a:endParaRPr lang="th-TH" sz="2400" dirty="0">
              <a:solidFill>
                <a:srgbClr val="FF0000"/>
              </a:solidFill>
            </a:endParaRPr>
          </a:p>
        </p:txBody>
      </p:sp>
      <p:sp>
        <p:nvSpPr>
          <p:cNvPr id="8" name="Left Arrow 7"/>
          <p:cNvSpPr/>
          <p:nvPr/>
        </p:nvSpPr>
        <p:spPr>
          <a:xfrm>
            <a:off x="5072066" y="285728"/>
            <a:ext cx="3714776" cy="857256"/>
          </a:xfrm>
          <a:prstGeom prst="lef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rgbClr val="FF0000"/>
                </a:solidFill>
              </a:rPr>
              <a:t>Panic of NCPO</a:t>
            </a:r>
            <a:endParaRPr lang="th-TH" dirty="0">
              <a:solidFill>
                <a:srgbClr val="FF0000"/>
              </a:solidFill>
            </a:endParaRPr>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3000"/>
          </a:xfrm>
          <a:solidFill>
            <a:schemeClr val="accent1">
              <a:lumMod val="20000"/>
              <a:lumOff val="80000"/>
            </a:schemeClr>
          </a:solidFill>
        </p:spPr>
        <p:txBody>
          <a:bodyPr>
            <a:normAutofit/>
          </a:bodyPr>
          <a:lstStyle/>
          <a:p>
            <a:r>
              <a:rPr lang="en-US" sz="3600" dirty="0" smtClean="0"/>
              <a:t>Situation of migrant workers in Thailand </a:t>
            </a:r>
            <a:endParaRPr lang="th-TH" sz="3600" dirty="0"/>
          </a:p>
        </p:txBody>
      </p:sp>
      <p:sp>
        <p:nvSpPr>
          <p:cNvPr id="3" name="Content Placeholder 2"/>
          <p:cNvSpPr>
            <a:spLocks noGrp="1"/>
          </p:cNvSpPr>
          <p:nvPr>
            <p:ph idx="1"/>
          </p:nvPr>
        </p:nvSpPr>
        <p:spPr>
          <a:xfrm>
            <a:off x="0" y="1142984"/>
            <a:ext cx="8929718" cy="5715016"/>
          </a:xfrm>
        </p:spPr>
        <p:txBody>
          <a:bodyPr>
            <a:normAutofit/>
          </a:bodyPr>
          <a:lstStyle/>
          <a:p>
            <a:r>
              <a:rPr lang="en-US" dirty="0" smtClean="0">
                <a:solidFill>
                  <a:srgbClr val="FF0000"/>
                </a:solidFill>
              </a:rPr>
              <a:t>Poverty:</a:t>
            </a:r>
            <a:r>
              <a:rPr lang="en-US" dirty="0" smtClean="0"/>
              <a:t> </a:t>
            </a:r>
            <a:r>
              <a:rPr lang="en-US" dirty="0" smtClean="0">
                <a:solidFill>
                  <a:srgbClr val="0000CC"/>
                </a:solidFill>
              </a:rPr>
              <a:t>Income</a:t>
            </a:r>
            <a:r>
              <a:rPr lang="en-US" dirty="0" smtClean="0"/>
              <a:t> poverty  &amp; </a:t>
            </a:r>
            <a:r>
              <a:rPr lang="en-US" dirty="0" smtClean="0">
                <a:solidFill>
                  <a:srgbClr val="0000CC"/>
                </a:solidFill>
              </a:rPr>
              <a:t>Non-income</a:t>
            </a:r>
            <a:r>
              <a:rPr lang="en-US" dirty="0" smtClean="0"/>
              <a:t> poverty </a:t>
            </a:r>
            <a:r>
              <a:rPr lang="en-US" sz="2000" dirty="0" smtClean="0"/>
              <a:t>(lack of </a:t>
            </a:r>
            <a:r>
              <a:rPr lang="en-US" sz="2000" dirty="0" smtClean="0">
                <a:solidFill>
                  <a:srgbClr val="FF0000"/>
                </a:solidFill>
              </a:rPr>
              <a:t>basic needs, rights and integration </a:t>
            </a:r>
            <a:r>
              <a:rPr lang="en-US" sz="2000" dirty="0" smtClean="0"/>
              <a:t>in destination)</a:t>
            </a:r>
          </a:p>
          <a:p>
            <a:pPr>
              <a:buNone/>
            </a:pPr>
            <a:endParaRPr lang="en-US" dirty="0" smtClean="0"/>
          </a:p>
          <a:p>
            <a:r>
              <a:rPr lang="en-US" u="sng" dirty="0" smtClean="0"/>
              <a:t>Income</a:t>
            </a:r>
            <a:r>
              <a:rPr lang="en-US" dirty="0" smtClean="0"/>
              <a:t> : wage and OT; good wages that comply with laws and overtime of THB 51-54 per hour </a:t>
            </a:r>
            <a:r>
              <a:rPr lang="en-US" dirty="0" smtClean="0">
                <a:solidFill>
                  <a:srgbClr val="FF0000"/>
                </a:solidFill>
              </a:rPr>
              <a:t>???</a:t>
            </a:r>
            <a:r>
              <a:rPr lang="en-US" dirty="0" smtClean="0"/>
              <a:t>; (have savings and remittances).</a:t>
            </a:r>
          </a:p>
          <a:p>
            <a:r>
              <a:rPr lang="en-US" sz="2400" u="sng" dirty="0" smtClean="0"/>
              <a:t>Livelihood</a:t>
            </a:r>
            <a:r>
              <a:rPr lang="en-US" sz="2400" dirty="0" smtClean="0"/>
              <a:t>: </a:t>
            </a:r>
            <a:r>
              <a:rPr lang="en-US" sz="2400" dirty="0" smtClean="0">
                <a:solidFill>
                  <a:srgbClr val="FF0000"/>
                </a:solidFill>
              </a:rPr>
              <a:t>language</a:t>
            </a:r>
            <a:r>
              <a:rPr lang="en-US" sz="2400" dirty="0" smtClean="0"/>
              <a:t>, </a:t>
            </a:r>
            <a:r>
              <a:rPr lang="en-US" sz="2400" dirty="0" smtClean="0">
                <a:solidFill>
                  <a:srgbClr val="FF0000"/>
                </a:solidFill>
              </a:rPr>
              <a:t>participation</a:t>
            </a:r>
            <a:r>
              <a:rPr lang="en-US" sz="2400" dirty="0" smtClean="0"/>
              <a:t> in cultural activities, </a:t>
            </a:r>
            <a:r>
              <a:rPr lang="en-US" sz="2400" dirty="0" smtClean="0">
                <a:solidFill>
                  <a:srgbClr val="FF0000"/>
                </a:solidFill>
              </a:rPr>
              <a:t>consultation</a:t>
            </a:r>
            <a:r>
              <a:rPr lang="en-US" sz="2400" dirty="0" smtClean="0"/>
              <a:t> with Thai   people, awareness of </a:t>
            </a:r>
            <a:r>
              <a:rPr lang="en-US" sz="2400" dirty="0" smtClean="0">
                <a:solidFill>
                  <a:srgbClr val="FF0000"/>
                </a:solidFill>
              </a:rPr>
              <a:t>rights and   protection</a:t>
            </a:r>
            <a:r>
              <a:rPr lang="en-US" sz="2400" dirty="0" smtClean="0"/>
              <a:t>, children’s </a:t>
            </a:r>
            <a:r>
              <a:rPr lang="en-US" sz="2400" dirty="0" smtClean="0">
                <a:solidFill>
                  <a:srgbClr val="FF0000"/>
                </a:solidFill>
              </a:rPr>
              <a:t>education</a:t>
            </a:r>
            <a:r>
              <a:rPr lang="en-US" sz="2400" dirty="0" smtClean="0"/>
              <a:t>, and </a:t>
            </a:r>
            <a:r>
              <a:rPr lang="en-US" sz="2400" dirty="0" smtClean="0">
                <a:solidFill>
                  <a:srgbClr val="FF0000"/>
                </a:solidFill>
              </a:rPr>
              <a:t>security in life and assets</a:t>
            </a:r>
            <a:r>
              <a:rPr lang="en-US" sz="2400" dirty="0" smtClean="0"/>
              <a:t>, </a:t>
            </a:r>
            <a:r>
              <a:rPr lang="en-US" sz="2400" dirty="0" smtClean="0">
                <a:solidFill>
                  <a:srgbClr val="FF0000"/>
                </a:solidFill>
              </a:rPr>
              <a:t>healthcare</a:t>
            </a:r>
            <a:r>
              <a:rPr lang="en-US" sz="2400" dirty="0" smtClean="0"/>
              <a:t>, housing, etc.</a:t>
            </a:r>
          </a:p>
          <a:p>
            <a:pPr>
              <a:buNone/>
            </a:pPr>
            <a:endParaRPr lang="en-US" sz="2400" dirty="0" smtClean="0"/>
          </a:p>
          <a:p>
            <a:r>
              <a:rPr lang="en-US" dirty="0" smtClean="0"/>
              <a:t>Vary by work location, nationality, and type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1506" name="Rectangle 6"/>
          <p:cNvSpPr txBox="1">
            <a:spLocks noGrp="1" noChangeArrowheads="1"/>
          </p:cNvSpPr>
          <p:nvPr/>
        </p:nvSpPr>
        <p:spPr bwMode="auto">
          <a:xfrm>
            <a:off x="6553200" y="6245225"/>
            <a:ext cx="2133600" cy="476250"/>
          </a:xfrm>
          <a:prstGeom prst="rect">
            <a:avLst/>
          </a:prstGeom>
          <a:noFill/>
          <a:ln w="9525">
            <a:noFill/>
            <a:miter lim="800000"/>
            <a:headEnd/>
            <a:tailEnd/>
          </a:ln>
        </p:spPr>
        <p:txBody>
          <a:bodyPr/>
          <a:lstStyle/>
          <a:p>
            <a:pPr algn="r"/>
            <a:fld id="{729FCC4C-5F69-4E4F-A837-8E52CED7D10B}" type="slidenum">
              <a:rPr lang="en-US" sz="1400"/>
              <a:pPr algn="r"/>
              <a:t>17</a:t>
            </a:fld>
            <a:endParaRPr lang="th-TH" sz="1400"/>
          </a:p>
        </p:txBody>
      </p:sp>
      <p:pic>
        <p:nvPicPr>
          <p:cNvPr id="21507" name="Picture 2" descr="DSC01418"/>
          <p:cNvPicPr>
            <a:picLocks noChangeAspect="1" noChangeArrowheads="1"/>
          </p:cNvPicPr>
          <p:nvPr/>
        </p:nvPicPr>
        <p:blipFill>
          <a:blip r:embed="rId2" cstate="print"/>
          <a:srcRect/>
          <a:stretch>
            <a:fillRect/>
          </a:stretch>
        </p:blipFill>
        <p:spPr bwMode="auto">
          <a:xfrm>
            <a:off x="74142" y="3116284"/>
            <a:ext cx="4855048" cy="3670302"/>
          </a:xfrm>
          <a:prstGeom prst="rect">
            <a:avLst/>
          </a:prstGeom>
          <a:noFill/>
          <a:ln w="9525">
            <a:noFill/>
            <a:miter lim="800000"/>
            <a:headEnd/>
            <a:tailEnd/>
          </a:ln>
          <a:effectLst>
            <a:outerShdw blurRad="50800" dist="38100" algn="l" rotWithShape="0">
              <a:prstClr val="black">
                <a:alpha val="40000"/>
              </a:prstClr>
            </a:outerShdw>
            <a:softEdge rad="317500"/>
          </a:effectLst>
          <a:scene3d>
            <a:camera prst="orthographicFront">
              <a:rot lat="0" lon="0" rev="0"/>
            </a:camera>
            <a:lightRig rig="soft" dir="t">
              <a:rot lat="0" lon="0" rev="0"/>
            </a:lightRig>
          </a:scene3d>
          <a:sp3d contourW="44450" prstMaterial="matte">
            <a:bevelT w="63500" h="63500" prst="artDeco"/>
            <a:contourClr>
              <a:srgbClr val="FFFFFF"/>
            </a:contourClr>
          </a:sp3d>
        </p:spPr>
      </p:pic>
      <p:pic>
        <p:nvPicPr>
          <p:cNvPr id="4" name="Picture 2" descr="_MG_6553"/>
          <p:cNvPicPr>
            <a:picLocks noChangeAspect="1" noChangeArrowheads="1"/>
          </p:cNvPicPr>
          <p:nvPr/>
        </p:nvPicPr>
        <p:blipFill>
          <a:blip r:embed="rId3" cstate="print"/>
          <a:srcRect/>
          <a:stretch>
            <a:fillRect/>
          </a:stretch>
        </p:blipFill>
        <p:spPr>
          <a:xfrm>
            <a:off x="3972599" y="-24"/>
            <a:ext cx="5171433" cy="3571900"/>
          </a:xfrm>
          <a:prstGeom prst="rect">
            <a:avLst/>
          </a:prstGeom>
          <a:noFill/>
        </p:spPr>
      </p:pic>
      <p:grpSp>
        <p:nvGrpSpPr>
          <p:cNvPr id="6" name="Group 2"/>
          <p:cNvGrpSpPr>
            <a:grpSpLocks/>
          </p:cNvGrpSpPr>
          <p:nvPr/>
        </p:nvGrpSpPr>
        <p:grpSpPr bwMode="auto">
          <a:xfrm>
            <a:off x="4643438" y="3857628"/>
            <a:ext cx="4321174" cy="2771772"/>
            <a:chOff x="113" y="1586"/>
            <a:chExt cx="3310" cy="2342"/>
          </a:xfrm>
        </p:grpSpPr>
        <p:pic>
          <p:nvPicPr>
            <p:cNvPr id="7" name="Picture 3"/>
            <p:cNvPicPr>
              <a:picLocks noChangeAspect="1" noChangeArrowheads="1"/>
            </p:cNvPicPr>
            <p:nvPr/>
          </p:nvPicPr>
          <p:blipFill>
            <a:blip r:embed="rId4" cstate="print"/>
            <a:srcRect/>
            <a:stretch>
              <a:fillRect/>
            </a:stretch>
          </p:blipFill>
          <p:spPr bwMode="auto">
            <a:xfrm>
              <a:off x="113" y="1586"/>
              <a:ext cx="3311" cy="2343"/>
            </a:xfrm>
            <a:prstGeom prst="rect">
              <a:avLst/>
            </a:prstGeom>
            <a:noFill/>
            <a:ln w="9525">
              <a:noFill/>
              <a:round/>
              <a:headEnd/>
              <a:tailEnd/>
            </a:ln>
          </p:spPr>
        </p:pic>
        <p:sp>
          <p:nvSpPr>
            <p:cNvPr id="8" name="Text Box 4"/>
            <p:cNvSpPr txBox="1">
              <a:spLocks noChangeArrowheads="1"/>
            </p:cNvSpPr>
            <p:nvPr/>
          </p:nvSpPr>
          <p:spPr bwMode="auto">
            <a:xfrm>
              <a:off x="113" y="1586"/>
              <a:ext cx="3311" cy="2343"/>
            </a:xfrm>
            <a:prstGeom prst="rect">
              <a:avLst/>
            </a:prstGeom>
            <a:noFill/>
            <a:ln w="9525">
              <a:noFill/>
              <a:round/>
              <a:headEnd/>
              <a:tailEnd/>
            </a:ln>
          </p:spPr>
          <p:txBody>
            <a:bodyPr wrap="none" anchor="ctr"/>
            <a:lstStyle/>
            <a:p>
              <a:endParaRPr lang="th-TH"/>
            </a:p>
          </p:txBody>
        </p:sp>
      </p:grpSp>
      <p:pic>
        <p:nvPicPr>
          <p:cNvPr id="9" name="Picture 4" descr="P1010044"/>
          <p:cNvPicPr>
            <a:picLocks noChangeAspect="1" noChangeArrowheads="1"/>
          </p:cNvPicPr>
          <p:nvPr/>
        </p:nvPicPr>
        <p:blipFill>
          <a:blip r:embed="rId5" cstate="print"/>
          <a:srcRect/>
          <a:stretch>
            <a:fillRect/>
          </a:stretch>
        </p:blipFill>
        <p:spPr bwMode="auto">
          <a:xfrm>
            <a:off x="41458" y="106487"/>
            <a:ext cx="3857620" cy="2893885"/>
          </a:xfrm>
          <a:prstGeom prst="rect">
            <a:avLst/>
          </a:prstGeom>
          <a:noFill/>
        </p:spPr>
      </p:pic>
      <p:sp>
        <p:nvSpPr>
          <p:cNvPr id="10" name="Oval 9"/>
          <p:cNvSpPr/>
          <p:nvPr/>
        </p:nvSpPr>
        <p:spPr>
          <a:xfrm>
            <a:off x="2857488" y="3000372"/>
            <a:ext cx="3000396" cy="1500198"/>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rgbClr val="FF0000"/>
                </a:solidFill>
              </a:rPr>
              <a:t>Living conditions </a:t>
            </a:r>
            <a:endParaRPr lang="th-TH" dirty="0">
              <a:solidFill>
                <a:srgbClr val="FF0000"/>
              </a:solidFill>
            </a:endParaRPr>
          </a:p>
        </p:txBody>
      </p:sp>
    </p:spTree>
  </p:cSld>
  <p:clrMapOvr>
    <a:overrideClrMapping bg1="dk1" tx1="lt1" bg2="dk2" tx2="lt2" accent1="accent1" accent2="accent2" accent3="accent3" accent4="accent4" accent5="accent5" accent6="accent6" hlink="hlink" folHlink="folHlink"/>
  </p:clrMapOvr>
  <p:transition>
    <p:blinds/>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482" name="Rectangle 6"/>
          <p:cNvSpPr txBox="1">
            <a:spLocks noGrp="1" noChangeArrowheads="1"/>
          </p:cNvSpPr>
          <p:nvPr/>
        </p:nvSpPr>
        <p:spPr bwMode="auto">
          <a:xfrm>
            <a:off x="6553200" y="6245225"/>
            <a:ext cx="2133600" cy="476250"/>
          </a:xfrm>
          <a:prstGeom prst="rect">
            <a:avLst/>
          </a:prstGeom>
          <a:noFill/>
          <a:ln w="9525">
            <a:noFill/>
            <a:miter lim="800000"/>
            <a:headEnd/>
            <a:tailEnd/>
          </a:ln>
        </p:spPr>
        <p:txBody>
          <a:bodyPr/>
          <a:lstStyle/>
          <a:p>
            <a:pPr algn="r"/>
            <a:fld id="{406F7404-E943-4E72-813D-8B6D056515D4}" type="slidenum">
              <a:rPr lang="en-US" sz="1400"/>
              <a:pPr algn="r"/>
              <a:t>18</a:t>
            </a:fld>
            <a:endParaRPr lang="th-TH" sz="1400"/>
          </a:p>
        </p:txBody>
      </p:sp>
      <p:pic>
        <p:nvPicPr>
          <p:cNvPr id="20483" name="Picture 5" descr="000004"/>
          <p:cNvPicPr>
            <a:picLocks noChangeAspect="1" noChangeArrowheads="1"/>
          </p:cNvPicPr>
          <p:nvPr/>
        </p:nvPicPr>
        <p:blipFill>
          <a:blip r:embed="rId2" cstate="print"/>
          <a:srcRect/>
          <a:stretch>
            <a:fillRect/>
          </a:stretch>
        </p:blipFill>
        <p:spPr bwMode="auto">
          <a:xfrm>
            <a:off x="2987675" y="115701"/>
            <a:ext cx="2727325" cy="1941699"/>
          </a:xfrm>
          <a:prstGeom prst="rect">
            <a:avLst/>
          </a:prstGeom>
          <a:noFill/>
          <a:ln w="9525">
            <a:noFill/>
            <a:miter lim="800000"/>
            <a:headEnd/>
            <a:tailEnd/>
          </a:ln>
          <a:scene3d>
            <a:camera prst="perspectiveLeft"/>
            <a:lightRig rig="threePt" dir="t"/>
          </a:scene3d>
        </p:spPr>
      </p:pic>
      <p:pic>
        <p:nvPicPr>
          <p:cNvPr id="20484" name="Picture 6"/>
          <p:cNvPicPr>
            <a:picLocks noChangeAspect="1" noChangeArrowheads="1"/>
          </p:cNvPicPr>
          <p:nvPr/>
        </p:nvPicPr>
        <p:blipFill>
          <a:blip r:embed="rId3" cstate="print"/>
          <a:srcRect/>
          <a:stretch>
            <a:fillRect/>
          </a:stretch>
        </p:blipFill>
        <p:spPr bwMode="auto">
          <a:xfrm>
            <a:off x="6147196" y="129980"/>
            <a:ext cx="2692004" cy="1927420"/>
          </a:xfrm>
          <a:prstGeom prst="rect">
            <a:avLst/>
          </a:prstGeom>
          <a:noFill/>
          <a:ln w="9525">
            <a:noFill/>
            <a:miter lim="800000"/>
            <a:headEnd/>
            <a:tailEnd/>
          </a:ln>
          <a:scene3d>
            <a:camera prst="perspectiveLeft"/>
            <a:lightRig rig="threePt" dir="t"/>
          </a:scene3d>
        </p:spPr>
      </p:pic>
      <p:pic>
        <p:nvPicPr>
          <p:cNvPr id="20485" name="Picture 10"/>
          <p:cNvPicPr>
            <a:picLocks noChangeAspect="1" noChangeArrowheads="1"/>
          </p:cNvPicPr>
          <p:nvPr/>
        </p:nvPicPr>
        <p:blipFill>
          <a:blip r:embed="rId4" cstate="print"/>
          <a:srcRect/>
          <a:stretch>
            <a:fillRect/>
          </a:stretch>
        </p:blipFill>
        <p:spPr bwMode="auto">
          <a:xfrm>
            <a:off x="6133320" y="2205038"/>
            <a:ext cx="2705880" cy="2139727"/>
          </a:xfrm>
          <a:prstGeom prst="rect">
            <a:avLst/>
          </a:prstGeom>
          <a:noFill/>
          <a:ln w="9525">
            <a:noFill/>
            <a:miter lim="800000"/>
            <a:headEnd/>
            <a:tailEnd/>
          </a:ln>
          <a:scene3d>
            <a:camera prst="perspectiveLeft"/>
            <a:lightRig rig="threePt" dir="t"/>
          </a:scene3d>
        </p:spPr>
      </p:pic>
      <p:pic>
        <p:nvPicPr>
          <p:cNvPr id="20486" name="Picture 11"/>
          <p:cNvPicPr>
            <a:picLocks noChangeAspect="1" noChangeArrowheads="1"/>
          </p:cNvPicPr>
          <p:nvPr/>
        </p:nvPicPr>
        <p:blipFill>
          <a:blip r:embed="rId5" cstate="print"/>
          <a:srcRect/>
          <a:stretch>
            <a:fillRect/>
          </a:stretch>
        </p:blipFill>
        <p:spPr bwMode="auto">
          <a:xfrm>
            <a:off x="2916238" y="2205038"/>
            <a:ext cx="2790231" cy="2155579"/>
          </a:xfrm>
          <a:prstGeom prst="rect">
            <a:avLst/>
          </a:prstGeom>
          <a:noFill/>
          <a:ln w="9525">
            <a:noFill/>
            <a:miter lim="800000"/>
            <a:headEnd/>
            <a:tailEnd/>
          </a:ln>
          <a:scene3d>
            <a:camera prst="perspectiveLeft"/>
            <a:lightRig rig="threePt" dir="t"/>
          </a:scene3d>
        </p:spPr>
      </p:pic>
      <p:pic>
        <p:nvPicPr>
          <p:cNvPr id="20487" name="Picture 12"/>
          <p:cNvPicPr>
            <a:picLocks noChangeAspect="1" noChangeArrowheads="1"/>
          </p:cNvPicPr>
          <p:nvPr/>
        </p:nvPicPr>
        <p:blipFill>
          <a:blip r:embed="rId6" cstate="print"/>
          <a:srcRect/>
          <a:stretch>
            <a:fillRect/>
          </a:stretch>
        </p:blipFill>
        <p:spPr bwMode="auto">
          <a:xfrm>
            <a:off x="1" y="100840"/>
            <a:ext cx="2611522" cy="1956560"/>
          </a:xfrm>
          <a:prstGeom prst="rect">
            <a:avLst/>
          </a:prstGeom>
          <a:noFill/>
          <a:ln w="9525">
            <a:noFill/>
            <a:miter lim="800000"/>
            <a:headEnd/>
            <a:tailEnd/>
          </a:ln>
          <a:scene3d>
            <a:camera prst="perspectiveLeft"/>
            <a:lightRig rig="threePt" dir="t"/>
          </a:scene3d>
        </p:spPr>
      </p:pic>
      <p:pic>
        <p:nvPicPr>
          <p:cNvPr id="20488" name="Picture 13"/>
          <p:cNvPicPr>
            <a:picLocks noChangeAspect="1" noChangeArrowheads="1"/>
          </p:cNvPicPr>
          <p:nvPr/>
        </p:nvPicPr>
        <p:blipFill>
          <a:blip r:embed="rId7" cstate="print"/>
          <a:srcRect/>
          <a:stretch>
            <a:fillRect/>
          </a:stretch>
        </p:blipFill>
        <p:spPr bwMode="auto">
          <a:xfrm>
            <a:off x="2987675" y="4550021"/>
            <a:ext cx="2727325" cy="2155579"/>
          </a:xfrm>
          <a:prstGeom prst="rect">
            <a:avLst/>
          </a:prstGeom>
          <a:noFill/>
          <a:ln w="9525">
            <a:noFill/>
            <a:miter lim="800000"/>
            <a:headEnd/>
            <a:tailEnd/>
          </a:ln>
          <a:scene3d>
            <a:camera prst="perspectiveLeft"/>
            <a:lightRig rig="threePt" dir="t"/>
          </a:scene3d>
        </p:spPr>
      </p:pic>
      <p:pic>
        <p:nvPicPr>
          <p:cNvPr id="20489" name="Picture 14"/>
          <p:cNvPicPr>
            <a:picLocks noChangeAspect="1" noChangeArrowheads="1"/>
          </p:cNvPicPr>
          <p:nvPr/>
        </p:nvPicPr>
        <p:blipFill>
          <a:blip r:embed="rId8" cstate="print"/>
          <a:srcRect/>
          <a:stretch>
            <a:fillRect/>
          </a:stretch>
        </p:blipFill>
        <p:spPr bwMode="auto">
          <a:xfrm>
            <a:off x="1" y="2279873"/>
            <a:ext cx="2611522" cy="2139727"/>
          </a:xfrm>
          <a:prstGeom prst="rect">
            <a:avLst/>
          </a:prstGeom>
          <a:noFill/>
          <a:ln w="9525">
            <a:noFill/>
            <a:miter lim="800000"/>
            <a:headEnd/>
            <a:tailEnd/>
          </a:ln>
          <a:scene3d>
            <a:camera prst="perspectiveLeft"/>
            <a:lightRig rig="threePt" dir="t"/>
          </a:scene3d>
        </p:spPr>
      </p:pic>
      <p:pic>
        <p:nvPicPr>
          <p:cNvPr id="20490" name="Picture 15" descr="DSC02594"/>
          <p:cNvPicPr>
            <a:picLocks noChangeAspect="1" noChangeArrowheads="1"/>
          </p:cNvPicPr>
          <p:nvPr/>
        </p:nvPicPr>
        <p:blipFill>
          <a:blip r:embed="rId9" cstate="print"/>
          <a:srcRect/>
          <a:stretch>
            <a:fillRect/>
          </a:stretch>
        </p:blipFill>
        <p:spPr bwMode="auto">
          <a:xfrm>
            <a:off x="1" y="4589463"/>
            <a:ext cx="2611522" cy="2116137"/>
          </a:xfrm>
          <a:prstGeom prst="rect">
            <a:avLst/>
          </a:prstGeom>
          <a:noFill/>
          <a:ln w="9525">
            <a:noFill/>
            <a:miter lim="800000"/>
            <a:headEnd/>
            <a:tailEnd/>
          </a:ln>
          <a:scene3d>
            <a:camera prst="perspectiveLeft"/>
            <a:lightRig rig="threePt" dir="t"/>
          </a:scene3d>
        </p:spPr>
      </p:pic>
      <p:pic>
        <p:nvPicPr>
          <p:cNvPr id="20491" name="Picture 16"/>
          <p:cNvPicPr>
            <a:picLocks noChangeAspect="1" noChangeArrowheads="1"/>
          </p:cNvPicPr>
          <p:nvPr/>
        </p:nvPicPr>
        <p:blipFill>
          <a:blip r:embed="rId10" cstate="print"/>
          <a:srcRect/>
          <a:stretch>
            <a:fillRect/>
          </a:stretch>
        </p:blipFill>
        <p:spPr bwMode="auto">
          <a:xfrm>
            <a:off x="6163847" y="4589463"/>
            <a:ext cx="2675353" cy="2116137"/>
          </a:xfrm>
          <a:prstGeom prst="rect">
            <a:avLst/>
          </a:prstGeom>
          <a:noFill/>
          <a:ln w="9525">
            <a:noFill/>
            <a:miter lim="800000"/>
            <a:headEnd/>
            <a:tailEnd/>
          </a:ln>
          <a:scene3d>
            <a:camera prst="perspectiveLeft"/>
            <a:lightRig rig="threePt" dir="t"/>
          </a:scene3d>
        </p:spPr>
      </p:pic>
    </p:spTree>
  </p:cSld>
  <p:clrMapOvr>
    <a:overrideClrMapping bg1="dk1" tx1="lt1" bg2="dk2" tx2="lt2" accent1="accent1" accent2="accent2" accent3="accent3" accent4="accent4" accent5="accent5" accent6="accent6" hlink="hlink" folHlink="folHlink"/>
  </p:clrMapOvr>
  <p:transition>
    <p:blinds/>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8067" name="Picture 5" descr="100_2904"/>
          <p:cNvPicPr>
            <a:picLocks noChangeAspect="1" noChangeArrowheads="1"/>
          </p:cNvPicPr>
          <p:nvPr/>
        </p:nvPicPr>
        <p:blipFill>
          <a:blip r:embed="rId3" cstate="print"/>
          <a:srcRect/>
          <a:stretch>
            <a:fillRect/>
          </a:stretch>
        </p:blipFill>
        <p:spPr bwMode="auto">
          <a:xfrm>
            <a:off x="0" y="3860800"/>
            <a:ext cx="4495800" cy="2997200"/>
          </a:xfrm>
          <a:prstGeom prst="rect">
            <a:avLst/>
          </a:prstGeom>
          <a:noFill/>
          <a:ln w="9525">
            <a:noFill/>
            <a:miter lim="800000"/>
            <a:headEnd/>
            <a:tailEnd/>
          </a:ln>
        </p:spPr>
      </p:pic>
      <p:pic>
        <p:nvPicPr>
          <p:cNvPr id="88068" name="Picture 6" descr="100_2850"/>
          <p:cNvPicPr>
            <a:picLocks noChangeAspect="1" noChangeArrowheads="1"/>
          </p:cNvPicPr>
          <p:nvPr/>
        </p:nvPicPr>
        <p:blipFill>
          <a:blip r:embed="rId4" cstate="print"/>
          <a:srcRect/>
          <a:stretch>
            <a:fillRect/>
          </a:stretch>
        </p:blipFill>
        <p:spPr bwMode="auto">
          <a:xfrm>
            <a:off x="4419600" y="0"/>
            <a:ext cx="4724400" cy="3617913"/>
          </a:xfrm>
          <a:prstGeom prst="rect">
            <a:avLst/>
          </a:prstGeom>
          <a:noFill/>
          <a:ln w="9525">
            <a:noFill/>
            <a:miter lim="800000"/>
            <a:headEnd/>
            <a:tailEnd/>
          </a:ln>
        </p:spPr>
      </p:pic>
      <p:sp>
        <p:nvSpPr>
          <p:cNvPr id="88069" name="Text Box 7"/>
          <p:cNvSpPr txBox="1">
            <a:spLocks noChangeArrowheads="1"/>
          </p:cNvSpPr>
          <p:nvPr/>
        </p:nvSpPr>
        <p:spPr bwMode="auto">
          <a:xfrm>
            <a:off x="4800600" y="5000636"/>
            <a:ext cx="4343400" cy="523220"/>
          </a:xfrm>
          <a:prstGeom prst="rect">
            <a:avLst/>
          </a:prstGeom>
          <a:noFill/>
          <a:ln w="9525">
            <a:noFill/>
            <a:miter lim="800000"/>
            <a:headEnd/>
            <a:tailEnd/>
          </a:ln>
        </p:spPr>
        <p:txBody>
          <a:bodyPr>
            <a:spAutoFit/>
          </a:bodyPr>
          <a:lstStyle/>
          <a:p>
            <a:pPr algn="ctr">
              <a:spcBef>
                <a:spcPct val="50000"/>
              </a:spcBef>
            </a:pPr>
            <a:r>
              <a:rPr lang="en-US" dirty="0" smtClean="0">
                <a:solidFill>
                  <a:srgbClr val="FF0000"/>
                </a:solidFill>
              </a:rPr>
              <a:t>Thailand unseen</a:t>
            </a:r>
            <a:endParaRPr lang="en-US" dirty="0">
              <a:solidFill>
                <a:srgbClr val="FF0000"/>
              </a:solidFill>
            </a:endParaRPr>
          </a:p>
        </p:txBody>
      </p:sp>
      <p:grpSp>
        <p:nvGrpSpPr>
          <p:cNvPr id="6" name="Group 11"/>
          <p:cNvGrpSpPr>
            <a:grpSpLocks/>
          </p:cNvGrpSpPr>
          <p:nvPr/>
        </p:nvGrpSpPr>
        <p:grpSpPr bwMode="auto">
          <a:xfrm>
            <a:off x="68900" y="500042"/>
            <a:ext cx="4145910" cy="2792046"/>
            <a:chOff x="2902" y="2478"/>
            <a:chExt cx="2183" cy="1429"/>
          </a:xfrm>
        </p:grpSpPr>
        <p:pic>
          <p:nvPicPr>
            <p:cNvPr id="7" name="Picture 12"/>
            <p:cNvPicPr>
              <a:picLocks noChangeAspect="1" noChangeArrowheads="1"/>
            </p:cNvPicPr>
            <p:nvPr/>
          </p:nvPicPr>
          <p:blipFill>
            <a:blip r:embed="rId5" cstate="print"/>
            <a:srcRect/>
            <a:stretch>
              <a:fillRect/>
            </a:stretch>
          </p:blipFill>
          <p:spPr bwMode="auto">
            <a:xfrm>
              <a:off x="2902" y="2478"/>
              <a:ext cx="2144" cy="1429"/>
            </a:xfrm>
            <a:prstGeom prst="rect">
              <a:avLst/>
            </a:prstGeom>
            <a:noFill/>
            <a:ln w="9525">
              <a:noFill/>
              <a:round/>
              <a:headEnd/>
              <a:tailEnd/>
            </a:ln>
          </p:spPr>
        </p:pic>
        <p:sp>
          <p:nvSpPr>
            <p:cNvPr id="8" name="Text Box 13"/>
            <p:cNvSpPr txBox="1">
              <a:spLocks noChangeArrowheads="1"/>
            </p:cNvSpPr>
            <p:nvPr/>
          </p:nvSpPr>
          <p:spPr bwMode="auto">
            <a:xfrm>
              <a:off x="3016" y="2478"/>
              <a:ext cx="2069" cy="1379"/>
            </a:xfrm>
            <a:prstGeom prst="rect">
              <a:avLst/>
            </a:prstGeom>
            <a:noFill/>
            <a:ln w="9525">
              <a:noFill/>
              <a:round/>
              <a:headEnd/>
              <a:tailEnd/>
            </a:ln>
          </p:spPr>
          <p:txBody>
            <a:bodyPr wrap="none" anchor="ctr"/>
            <a:lstStyle/>
            <a:p>
              <a:endParaRPr lang="th-TH"/>
            </a:p>
          </p:txBody>
        </p:sp>
      </p:gr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42984"/>
            <a:ext cx="9144000" cy="5429288"/>
          </a:xfrm>
        </p:spPr>
        <p:txBody>
          <a:bodyPr/>
          <a:lstStyle/>
          <a:p>
            <a:r>
              <a:rPr lang="en-US" dirty="0" smtClean="0"/>
              <a:t>MW are vulnerable to </a:t>
            </a:r>
            <a:r>
              <a:rPr lang="en-US" dirty="0" smtClean="0">
                <a:solidFill>
                  <a:srgbClr val="FF0000"/>
                </a:solidFill>
              </a:rPr>
              <a:t>exploitation and abuse </a:t>
            </a:r>
            <a:r>
              <a:rPr lang="en-US" dirty="0" smtClean="0"/>
              <a:t>by employers, landlords, officials, and criminals;</a:t>
            </a:r>
          </a:p>
          <a:p>
            <a:r>
              <a:rPr lang="en-US" dirty="0" smtClean="0"/>
              <a:t>Undocumented workers are even more at risk;</a:t>
            </a:r>
          </a:p>
          <a:p>
            <a:pPr>
              <a:buNone/>
            </a:pPr>
            <a:r>
              <a:rPr lang="en-US" b="1" dirty="0" smtClean="0">
                <a:solidFill>
                  <a:srgbClr val="0000CC"/>
                </a:solidFill>
              </a:rPr>
              <a:t>Regulatory:</a:t>
            </a:r>
          </a:p>
          <a:p>
            <a:r>
              <a:rPr lang="en-US" dirty="0" smtClean="0">
                <a:solidFill>
                  <a:srgbClr val="FF0000"/>
                </a:solidFill>
              </a:rPr>
              <a:t>Wage and workplace</a:t>
            </a:r>
            <a:r>
              <a:rPr lang="en-US" dirty="0" smtClean="0"/>
              <a:t>: </a:t>
            </a:r>
            <a:r>
              <a:rPr lang="en-US" dirty="0" err="1" smtClean="0"/>
              <a:t>Labour</a:t>
            </a:r>
            <a:r>
              <a:rPr lang="en-US" dirty="0" smtClean="0"/>
              <a:t> Protection Act 1998, 2008</a:t>
            </a:r>
          </a:p>
          <a:p>
            <a:r>
              <a:rPr lang="en-US" dirty="0" smtClean="0">
                <a:solidFill>
                  <a:srgbClr val="FF0000"/>
                </a:solidFill>
              </a:rPr>
              <a:t>Social protection</a:t>
            </a:r>
            <a:r>
              <a:rPr lang="en-US" dirty="0" smtClean="0"/>
              <a:t>: SSA 1990 and WCF 1994  for legal MW;</a:t>
            </a:r>
          </a:p>
          <a:p>
            <a:r>
              <a:rPr lang="en-US" dirty="0" smtClean="0">
                <a:solidFill>
                  <a:srgbClr val="FF0000"/>
                </a:solidFill>
              </a:rPr>
              <a:t>Health services</a:t>
            </a:r>
            <a:r>
              <a:rPr lang="en-US" dirty="0" smtClean="0"/>
              <a:t>: SSA; Compulsory Migrant Health Insurance Scheme (CMHIS)</a:t>
            </a:r>
          </a:p>
          <a:p>
            <a:r>
              <a:rPr lang="en-US" dirty="0" smtClean="0"/>
              <a:t>Children </a:t>
            </a:r>
            <a:r>
              <a:rPr lang="en-US" dirty="0" smtClean="0">
                <a:solidFill>
                  <a:srgbClr val="FF0000"/>
                </a:solidFill>
              </a:rPr>
              <a:t>education</a:t>
            </a:r>
            <a:r>
              <a:rPr lang="en-US" dirty="0" smtClean="0"/>
              <a:t>: Learning centers, formal education </a:t>
            </a:r>
            <a:endParaRPr lang="th-TH" dirty="0"/>
          </a:p>
        </p:txBody>
      </p:sp>
      <p:sp>
        <p:nvSpPr>
          <p:cNvPr id="3" name="Title 2"/>
          <p:cNvSpPr>
            <a:spLocks noGrp="1"/>
          </p:cNvSpPr>
          <p:nvPr>
            <p:ph type="title"/>
          </p:nvPr>
        </p:nvSpPr>
        <p:spPr>
          <a:xfrm>
            <a:off x="0" y="0"/>
            <a:ext cx="9144000" cy="1143000"/>
          </a:xfrm>
          <a:solidFill>
            <a:schemeClr val="accent1">
              <a:lumMod val="20000"/>
              <a:lumOff val="80000"/>
            </a:schemeClr>
          </a:solidFill>
        </p:spPr>
        <p:txBody>
          <a:bodyPr>
            <a:noAutofit/>
          </a:bodyPr>
          <a:lstStyle/>
          <a:p>
            <a:r>
              <a:rPr lang="en-US" sz="2800" dirty="0" smtClean="0"/>
              <a:t>Rights and protection needs of migrants: </a:t>
            </a:r>
            <a:br>
              <a:rPr lang="en-US" sz="2800" dirty="0" smtClean="0"/>
            </a:br>
            <a:r>
              <a:rPr lang="en-US" sz="2400" dirty="0" smtClean="0"/>
              <a:t>access to social protection, health services, education</a:t>
            </a:r>
            <a:endParaRPr lang="th-TH" sz="28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42984"/>
            <a:ext cx="9144000" cy="5500726"/>
          </a:xfrm>
        </p:spPr>
        <p:txBody>
          <a:bodyPr/>
          <a:lstStyle/>
          <a:p>
            <a:r>
              <a:rPr lang="en-US" sz="3200" dirty="0" smtClean="0"/>
              <a:t>Integration institutions &amp; programs </a:t>
            </a:r>
            <a:r>
              <a:rPr lang="en-US" sz="3200" dirty="0" smtClean="0">
                <a:solidFill>
                  <a:srgbClr val="FF0000"/>
                </a:solidFill>
              </a:rPr>
              <a:t>varies</a:t>
            </a:r>
            <a:r>
              <a:rPr lang="en-US" sz="3200" dirty="0" smtClean="0"/>
              <a:t> according to the group, the irregular and regular MWs. </a:t>
            </a:r>
          </a:p>
          <a:p>
            <a:r>
              <a:rPr lang="en-US" sz="3200" dirty="0" smtClean="0"/>
              <a:t>temporary MWS are </a:t>
            </a:r>
            <a:r>
              <a:rPr lang="en-US" sz="3200" dirty="0" smtClean="0">
                <a:solidFill>
                  <a:srgbClr val="FF0000"/>
                </a:solidFill>
              </a:rPr>
              <a:t>expected to return home</a:t>
            </a:r>
            <a:r>
              <a:rPr lang="en-US" sz="3200" dirty="0" smtClean="0"/>
              <a:t> at the end of their contract so no long-term integration is envisaged for them.</a:t>
            </a:r>
          </a:p>
          <a:p>
            <a:r>
              <a:rPr lang="en-US" sz="3200" dirty="0" smtClean="0"/>
              <a:t>they are </a:t>
            </a:r>
            <a:r>
              <a:rPr lang="en-US" sz="3200" dirty="0" smtClean="0">
                <a:solidFill>
                  <a:srgbClr val="FF0000"/>
                </a:solidFill>
              </a:rPr>
              <a:t>not expected to bring dependents </a:t>
            </a:r>
            <a:r>
              <a:rPr lang="en-US" sz="3200" dirty="0" smtClean="0"/>
              <a:t>with them, there is no provision for the integration of their dependents.</a:t>
            </a:r>
          </a:p>
          <a:p>
            <a:pPr>
              <a:buNone/>
            </a:pPr>
            <a:endParaRPr lang="th-TH" dirty="0"/>
          </a:p>
        </p:txBody>
      </p:sp>
      <p:sp>
        <p:nvSpPr>
          <p:cNvPr id="4" name="Title 2"/>
          <p:cNvSpPr>
            <a:spLocks noGrp="1"/>
          </p:cNvSpPr>
          <p:nvPr>
            <p:ph type="title"/>
          </p:nvPr>
        </p:nvSpPr>
        <p:spPr>
          <a:xfrm>
            <a:off x="0" y="0"/>
            <a:ext cx="9144000" cy="1143000"/>
          </a:xfrm>
          <a:solidFill>
            <a:schemeClr val="bg2">
              <a:lumMod val="90000"/>
            </a:schemeClr>
          </a:solidFill>
        </p:spPr>
        <p:txBody>
          <a:bodyPr>
            <a:normAutofit/>
          </a:bodyPr>
          <a:lstStyle/>
          <a:p>
            <a:pPr algn="ctr"/>
            <a:r>
              <a:rPr lang="en-US" sz="4000" dirty="0" smtClean="0"/>
              <a:t>Integration institutions &amp; programs</a:t>
            </a:r>
            <a:endParaRPr lang="en-US" sz="40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42984"/>
            <a:ext cx="9144000" cy="5500726"/>
          </a:xfrm>
        </p:spPr>
        <p:txBody>
          <a:bodyPr>
            <a:normAutofit/>
          </a:bodyPr>
          <a:lstStyle/>
          <a:p>
            <a:pPr>
              <a:buNone/>
            </a:pPr>
            <a:r>
              <a:rPr lang="en-US" sz="4400" dirty="0" smtClean="0"/>
              <a:t>Social protection</a:t>
            </a:r>
          </a:p>
          <a:p>
            <a:pPr lvl="1"/>
            <a:r>
              <a:rPr lang="en-US" sz="4000" dirty="0" smtClean="0"/>
              <a:t>Immigration law 1979</a:t>
            </a:r>
          </a:p>
          <a:p>
            <a:pPr lvl="1"/>
            <a:r>
              <a:rPr lang="en-US" sz="4000" dirty="0" smtClean="0"/>
              <a:t>Alien Employment Act 1978 </a:t>
            </a:r>
          </a:p>
          <a:p>
            <a:pPr lvl="1"/>
            <a:r>
              <a:rPr lang="en-US" sz="4000" dirty="0" smtClean="0"/>
              <a:t>Social Security Act 1990</a:t>
            </a:r>
          </a:p>
          <a:p>
            <a:pPr lvl="1"/>
            <a:r>
              <a:rPr lang="en-US" sz="4000" dirty="0" smtClean="0"/>
              <a:t>Workmen’s Compensation Act 1994</a:t>
            </a:r>
          </a:p>
          <a:p>
            <a:pPr lvl="1"/>
            <a:endParaRPr lang="en-US" dirty="0" smtClean="0"/>
          </a:p>
          <a:p>
            <a:pPr lvl="1"/>
            <a:endParaRPr lang="en-US" dirty="0" smtClean="0"/>
          </a:p>
        </p:txBody>
      </p:sp>
      <p:sp>
        <p:nvSpPr>
          <p:cNvPr id="4" name="Title 2"/>
          <p:cNvSpPr>
            <a:spLocks noGrp="1"/>
          </p:cNvSpPr>
          <p:nvPr>
            <p:ph type="title"/>
          </p:nvPr>
        </p:nvSpPr>
        <p:spPr>
          <a:xfrm>
            <a:off x="0" y="0"/>
            <a:ext cx="9144000" cy="1143000"/>
          </a:xfrm>
          <a:solidFill>
            <a:schemeClr val="bg2">
              <a:lumMod val="90000"/>
            </a:schemeClr>
          </a:solidFill>
        </p:spPr>
        <p:txBody>
          <a:bodyPr>
            <a:normAutofit/>
          </a:bodyPr>
          <a:lstStyle/>
          <a:p>
            <a:pPr algn="ctr"/>
            <a:r>
              <a:rPr lang="en-US" sz="4000" dirty="0" smtClean="0"/>
              <a:t>Integration institutions &amp; programs</a:t>
            </a:r>
            <a:endParaRPr lang="en-US" sz="4000" dirty="0"/>
          </a:p>
        </p:txBody>
      </p:sp>
      <p:sp>
        <p:nvSpPr>
          <p:cNvPr id="5" name="Cloud Callout 4"/>
          <p:cNvSpPr/>
          <p:nvPr/>
        </p:nvSpPr>
        <p:spPr>
          <a:xfrm>
            <a:off x="3286116" y="4714884"/>
            <a:ext cx="5286412" cy="1357322"/>
          </a:xfrm>
          <a:prstGeom prst="cloudCallout">
            <a:avLst>
              <a:gd name="adj1" fmla="val 48356"/>
              <a:gd name="adj2" fmla="val 8237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Protect or regulate?</a:t>
            </a:r>
            <a:endParaRPr lang="th-TH"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071546"/>
            <a:ext cx="9144000" cy="5572164"/>
          </a:xfrm>
        </p:spPr>
        <p:txBody>
          <a:bodyPr>
            <a:normAutofit/>
          </a:bodyPr>
          <a:lstStyle/>
          <a:p>
            <a:r>
              <a:rPr lang="en-US" sz="3200" dirty="0" smtClean="0"/>
              <a:t>Immigration law determines MWs’ </a:t>
            </a:r>
            <a:r>
              <a:rPr lang="en-US" sz="3200" dirty="0" smtClean="0">
                <a:solidFill>
                  <a:srgbClr val="FF0000"/>
                </a:solidFill>
              </a:rPr>
              <a:t>legal status</a:t>
            </a:r>
            <a:r>
              <a:rPr lang="en-US" sz="3200" dirty="0" smtClean="0"/>
              <a:t> (regular/irregular) as well as their entitlement to resources;</a:t>
            </a:r>
          </a:p>
          <a:p>
            <a:r>
              <a:rPr lang="en-US" sz="3200" dirty="0" smtClean="0"/>
              <a:t>Including a constraining factor affecting MWs’ opportunities in labor market by determining who can/cannot do certain kind of jobs and for how long.</a:t>
            </a:r>
          </a:p>
          <a:p>
            <a:r>
              <a:rPr lang="en-US" sz="3200" dirty="0" smtClean="0"/>
              <a:t>MW’s legal status is a factor which is as important as jobs available in labor market.</a:t>
            </a:r>
            <a:endParaRPr lang="th-TH" sz="3200" dirty="0" smtClean="0"/>
          </a:p>
          <a:p>
            <a:endParaRPr lang="th-TH" dirty="0"/>
          </a:p>
        </p:txBody>
      </p:sp>
      <p:sp>
        <p:nvSpPr>
          <p:cNvPr id="3" name="Title 2"/>
          <p:cNvSpPr>
            <a:spLocks noGrp="1"/>
          </p:cNvSpPr>
          <p:nvPr>
            <p:ph type="title"/>
          </p:nvPr>
        </p:nvSpPr>
        <p:spPr>
          <a:xfrm>
            <a:off x="0" y="-24"/>
            <a:ext cx="9144000" cy="1143000"/>
          </a:xfrm>
          <a:solidFill>
            <a:schemeClr val="accent1">
              <a:lumMod val="20000"/>
              <a:lumOff val="80000"/>
            </a:schemeClr>
          </a:solidFill>
        </p:spPr>
        <p:txBody>
          <a:bodyPr/>
          <a:lstStyle/>
          <a:p>
            <a:r>
              <a:rPr lang="en-US" dirty="0" smtClean="0"/>
              <a:t>Immigration law</a:t>
            </a:r>
            <a:endParaRPr lang="th-TH"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928670"/>
            <a:ext cx="9144000" cy="5929330"/>
          </a:xfrm>
        </p:spPr>
        <p:txBody>
          <a:bodyPr>
            <a:normAutofit fontScale="92500"/>
          </a:bodyPr>
          <a:lstStyle/>
          <a:p>
            <a:pPr marL="624078" indent="-514350">
              <a:buAutoNum type="arabicParenBoth"/>
            </a:pPr>
            <a:r>
              <a:rPr lang="en-US" dirty="0" smtClean="0"/>
              <a:t>Defines immigrants’ eligibility for engaging in employment; </a:t>
            </a:r>
          </a:p>
          <a:p>
            <a:pPr marL="624078" indent="-514350">
              <a:buAutoNum type="arabicParenBoth"/>
            </a:pPr>
            <a:r>
              <a:rPr lang="en-US" dirty="0" smtClean="0"/>
              <a:t>Determines occupations that MWs are allowed to engage in; </a:t>
            </a:r>
          </a:p>
          <a:p>
            <a:pPr marL="624078" indent="-514350">
              <a:buAutoNum type="arabicParenBoth"/>
            </a:pPr>
            <a:r>
              <a:rPr lang="en-US" dirty="0" smtClean="0"/>
              <a:t>Sets the </a:t>
            </a:r>
            <a:r>
              <a:rPr lang="en-US" dirty="0" smtClean="0">
                <a:solidFill>
                  <a:srgbClr val="FF0000"/>
                </a:solidFill>
              </a:rPr>
              <a:t>repatriation fund</a:t>
            </a:r>
            <a:r>
              <a:rPr lang="en-US" dirty="0" smtClean="0"/>
              <a:t>; </a:t>
            </a:r>
          </a:p>
          <a:p>
            <a:pPr marL="624078" indent="-514350">
              <a:buAutoNum type="arabicParenBoth"/>
            </a:pPr>
            <a:r>
              <a:rPr lang="en-US" dirty="0" smtClean="0"/>
              <a:t>Collect </a:t>
            </a:r>
            <a:r>
              <a:rPr lang="en-US" dirty="0" smtClean="0">
                <a:solidFill>
                  <a:srgbClr val="FF0000"/>
                </a:solidFill>
              </a:rPr>
              <a:t>levies</a:t>
            </a:r>
            <a:r>
              <a:rPr lang="en-US" dirty="0" smtClean="0"/>
              <a:t> from employers; </a:t>
            </a:r>
          </a:p>
          <a:p>
            <a:pPr marL="624078" indent="-514350">
              <a:buAutoNum type="arabicParenBoth"/>
            </a:pPr>
            <a:r>
              <a:rPr lang="en-US" dirty="0" smtClean="0"/>
              <a:t>Regulates migrants’ conditions to change employers and workplaces; </a:t>
            </a:r>
          </a:p>
          <a:p>
            <a:pPr marL="624078" indent="-514350">
              <a:buAutoNum type="arabicParenBoth"/>
            </a:pPr>
            <a:r>
              <a:rPr lang="en-US" dirty="0" smtClean="0"/>
              <a:t>Provide for the involvement of </a:t>
            </a:r>
            <a:r>
              <a:rPr lang="en-US" b="1" dirty="0" smtClean="0">
                <a:solidFill>
                  <a:srgbClr val="FF0000"/>
                </a:solidFill>
              </a:rPr>
              <a:t>trade unions </a:t>
            </a:r>
            <a:r>
              <a:rPr lang="en-US" dirty="0" smtClean="0"/>
              <a:t>and </a:t>
            </a:r>
            <a:r>
              <a:rPr lang="en-US" b="1" dirty="0" smtClean="0">
                <a:solidFill>
                  <a:srgbClr val="FF0000"/>
                </a:solidFill>
              </a:rPr>
              <a:t>employers</a:t>
            </a:r>
            <a:r>
              <a:rPr lang="en-US" dirty="0" smtClean="0"/>
              <a:t> in the reviewing the employment of MWs and for appealing; </a:t>
            </a:r>
          </a:p>
          <a:p>
            <a:pPr marL="624078" indent="-514350">
              <a:buAutoNum type="arabicParenBoth"/>
            </a:pPr>
            <a:r>
              <a:rPr lang="en-US" dirty="0" smtClean="0">
                <a:solidFill>
                  <a:srgbClr val="FF0000"/>
                </a:solidFill>
              </a:rPr>
              <a:t>Regulates the hiring of low-skilled MWs from CLM</a:t>
            </a:r>
            <a:r>
              <a:rPr lang="en-US" dirty="0" smtClean="0"/>
              <a:t>, structuring their contract employment through dependency ceiling, sector-specific restrictions, </a:t>
            </a:r>
          </a:p>
          <a:p>
            <a:pPr marL="624078" indent="-514350">
              <a:buAutoNum type="arabicParenBoth"/>
            </a:pPr>
            <a:endParaRPr lang="th-TH" dirty="0"/>
          </a:p>
        </p:txBody>
      </p:sp>
      <p:sp>
        <p:nvSpPr>
          <p:cNvPr id="3" name="Title 2"/>
          <p:cNvSpPr>
            <a:spLocks noGrp="1"/>
          </p:cNvSpPr>
          <p:nvPr>
            <p:ph type="title"/>
          </p:nvPr>
        </p:nvSpPr>
        <p:spPr>
          <a:xfrm>
            <a:off x="0" y="-24"/>
            <a:ext cx="9144000" cy="857256"/>
          </a:xfrm>
          <a:solidFill>
            <a:schemeClr val="accent1">
              <a:lumMod val="20000"/>
              <a:lumOff val="80000"/>
            </a:schemeClr>
          </a:solidFill>
        </p:spPr>
        <p:txBody>
          <a:bodyPr/>
          <a:lstStyle/>
          <a:p>
            <a:r>
              <a:rPr lang="en-US" dirty="0" smtClean="0"/>
              <a:t>Alien Employment Act  1978</a:t>
            </a:r>
            <a:endParaRPr lang="th-TH"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57232"/>
            <a:ext cx="9144000" cy="6000768"/>
          </a:xfrm>
        </p:spPr>
        <p:txBody>
          <a:bodyPr/>
          <a:lstStyle/>
          <a:p>
            <a:r>
              <a:rPr lang="en-US" dirty="0" smtClean="0"/>
              <a:t>Contributions: </a:t>
            </a:r>
            <a:r>
              <a:rPr lang="en-US" sz="2000" dirty="0" smtClean="0"/>
              <a:t>5% of the monthly salary by employer and worker and additional contribution of between 2-3% by the government</a:t>
            </a:r>
            <a:endParaRPr lang="en-US" dirty="0" smtClean="0"/>
          </a:p>
          <a:p>
            <a:r>
              <a:rPr lang="en-US" dirty="0" smtClean="0"/>
              <a:t>Benefits:</a:t>
            </a:r>
          </a:p>
          <a:p>
            <a:pPr lvl="1"/>
            <a:r>
              <a:rPr lang="en-US" dirty="0" smtClean="0"/>
              <a:t>illness or injury (not related to work), </a:t>
            </a:r>
          </a:p>
          <a:p>
            <a:pPr lvl="1"/>
            <a:r>
              <a:rPr lang="en-US" dirty="0" smtClean="0">
                <a:solidFill>
                  <a:srgbClr val="FF0000"/>
                </a:solidFill>
              </a:rPr>
              <a:t>maternity</a:t>
            </a:r>
            <a:r>
              <a:rPr lang="en-US" dirty="0" smtClean="0"/>
              <a:t>, </a:t>
            </a:r>
          </a:p>
          <a:p>
            <a:pPr lvl="1"/>
            <a:r>
              <a:rPr lang="en-US" dirty="0" smtClean="0"/>
              <a:t>disability, </a:t>
            </a:r>
          </a:p>
          <a:p>
            <a:pPr lvl="1"/>
            <a:r>
              <a:rPr lang="en-US" dirty="0" smtClean="0"/>
              <a:t>death, </a:t>
            </a:r>
          </a:p>
          <a:p>
            <a:pPr lvl="1"/>
            <a:r>
              <a:rPr lang="en-US" dirty="0" smtClean="0">
                <a:solidFill>
                  <a:srgbClr val="FF0000"/>
                </a:solidFill>
              </a:rPr>
              <a:t>child allowance</a:t>
            </a:r>
            <a:r>
              <a:rPr lang="en-US" dirty="0" smtClean="0"/>
              <a:t>, </a:t>
            </a:r>
          </a:p>
          <a:p>
            <a:pPr lvl="1"/>
            <a:r>
              <a:rPr lang="en-US" dirty="0" smtClean="0">
                <a:solidFill>
                  <a:srgbClr val="FF0000"/>
                </a:solidFill>
              </a:rPr>
              <a:t>old age pension </a:t>
            </a:r>
            <a:r>
              <a:rPr lang="en-US" dirty="0" smtClean="0"/>
              <a:t>and </a:t>
            </a:r>
          </a:p>
          <a:p>
            <a:pPr lvl="1"/>
            <a:r>
              <a:rPr lang="en-US" dirty="0" smtClean="0">
                <a:solidFill>
                  <a:srgbClr val="FF0000"/>
                </a:solidFill>
              </a:rPr>
              <a:t>unemployment</a:t>
            </a:r>
            <a:r>
              <a:rPr lang="en-US" dirty="0" smtClean="0"/>
              <a:t>.</a:t>
            </a:r>
          </a:p>
          <a:p>
            <a:r>
              <a:rPr lang="en-US" dirty="0" smtClean="0"/>
              <a:t>Eligibility: Only legal MW with work permit</a:t>
            </a:r>
          </a:p>
          <a:p>
            <a:r>
              <a:rPr lang="en-US" dirty="0" smtClean="0"/>
              <a:t>Some benefits not applicable for MW (the SSA amended in 2015 allows MW to receive lump sum pension when they leave Thailand)</a:t>
            </a:r>
          </a:p>
          <a:p>
            <a:endParaRPr lang="th-TH" dirty="0"/>
          </a:p>
        </p:txBody>
      </p:sp>
      <p:sp>
        <p:nvSpPr>
          <p:cNvPr id="4" name="Title 2"/>
          <p:cNvSpPr>
            <a:spLocks noGrp="1"/>
          </p:cNvSpPr>
          <p:nvPr>
            <p:ph type="title"/>
          </p:nvPr>
        </p:nvSpPr>
        <p:spPr>
          <a:xfrm>
            <a:off x="0" y="-24"/>
            <a:ext cx="9144000" cy="857256"/>
          </a:xfrm>
          <a:solidFill>
            <a:schemeClr val="accent1">
              <a:lumMod val="20000"/>
              <a:lumOff val="80000"/>
            </a:schemeClr>
          </a:solidFill>
        </p:spPr>
        <p:txBody>
          <a:bodyPr/>
          <a:lstStyle/>
          <a:p>
            <a:r>
              <a:rPr lang="en-US" dirty="0" smtClean="0"/>
              <a:t>Social Security Act 1990</a:t>
            </a:r>
            <a:endParaRPr lang="th-TH"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57232"/>
            <a:ext cx="9144000" cy="6000768"/>
          </a:xfrm>
        </p:spPr>
        <p:txBody>
          <a:bodyPr>
            <a:normAutofit/>
          </a:bodyPr>
          <a:lstStyle/>
          <a:p>
            <a:r>
              <a:rPr lang="en-US" sz="3200" dirty="0" smtClean="0"/>
              <a:t>Cover work injuries and sickness;</a:t>
            </a:r>
          </a:p>
          <a:p>
            <a:r>
              <a:rPr lang="en-US" sz="3200" dirty="0" smtClean="0"/>
              <a:t>Compulsory, employers pay a minimal contribution, 0.2-1.0 percent of the worker’s wage with adjustment by “experience rate”;</a:t>
            </a:r>
          </a:p>
          <a:p>
            <a:r>
              <a:rPr lang="en-US" sz="3200" dirty="0" smtClean="0"/>
              <a:t>For MWs, Thailand has MOU with Cambodia and the Lao PDR regarding Cambodian and Lao MWs in Thailand, covering them with </a:t>
            </a:r>
            <a:r>
              <a:rPr lang="en-US" sz="3200" dirty="0" smtClean="0">
                <a:solidFill>
                  <a:srgbClr val="FF0000"/>
                </a:solidFill>
              </a:rPr>
              <a:t>work injury insurance.</a:t>
            </a:r>
            <a:r>
              <a:rPr lang="en-US" sz="3200" dirty="0" smtClean="0"/>
              <a:t> </a:t>
            </a:r>
          </a:p>
          <a:p>
            <a:r>
              <a:rPr lang="en-US" sz="3200" dirty="0" smtClean="0"/>
              <a:t>MOUs apply </a:t>
            </a:r>
            <a:r>
              <a:rPr lang="en-US" sz="3200" u="sng" dirty="0" smtClean="0"/>
              <a:t>only to legal MWs </a:t>
            </a:r>
            <a:r>
              <a:rPr lang="en-US" sz="3200" dirty="0" smtClean="0"/>
              <a:t>from the two countries. </a:t>
            </a:r>
            <a:endParaRPr lang="th-TH" sz="3200" dirty="0"/>
          </a:p>
        </p:txBody>
      </p:sp>
      <p:sp>
        <p:nvSpPr>
          <p:cNvPr id="4" name="Title 2"/>
          <p:cNvSpPr>
            <a:spLocks noGrp="1"/>
          </p:cNvSpPr>
          <p:nvPr>
            <p:ph type="title"/>
          </p:nvPr>
        </p:nvSpPr>
        <p:spPr>
          <a:xfrm>
            <a:off x="0" y="-24"/>
            <a:ext cx="9144000" cy="857256"/>
          </a:xfrm>
          <a:solidFill>
            <a:schemeClr val="accent1">
              <a:lumMod val="20000"/>
              <a:lumOff val="80000"/>
            </a:schemeClr>
          </a:solidFill>
        </p:spPr>
        <p:txBody>
          <a:bodyPr>
            <a:normAutofit fontScale="90000"/>
          </a:bodyPr>
          <a:lstStyle/>
          <a:p>
            <a:r>
              <a:rPr lang="en-US" dirty="0" smtClean="0"/>
              <a:t>Workmen’s Compensation Act 1994</a:t>
            </a:r>
            <a:endParaRPr lang="th-TH"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57232"/>
            <a:ext cx="9144000" cy="6000768"/>
          </a:xfrm>
        </p:spPr>
        <p:txBody>
          <a:bodyPr>
            <a:normAutofit/>
          </a:bodyPr>
          <a:lstStyle/>
          <a:p>
            <a:r>
              <a:rPr lang="en-US" dirty="0" smtClean="0"/>
              <a:t>Compensation benefits:</a:t>
            </a:r>
            <a:endParaRPr lang="en-US" b="1" u="sng" dirty="0" smtClean="0"/>
          </a:p>
          <a:p>
            <a:pPr>
              <a:buNone/>
            </a:pPr>
            <a:r>
              <a:rPr lang="en-US" dirty="0" smtClean="0"/>
              <a:t>1. </a:t>
            </a:r>
            <a:r>
              <a:rPr lang="en-US" dirty="0" smtClean="0">
                <a:solidFill>
                  <a:srgbClr val="FF0000"/>
                </a:solidFill>
              </a:rPr>
              <a:t>Compensation amount </a:t>
            </a:r>
            <a:r>
              <a:rPr lang="en-US" dirty="0" smtClean="0"/>
              <a:t>or </a:t>
            </a:r>
            <a:r>
              <a:rPr lang="en-US" b="1" dirty="0" smtClean="0">
                <a:solidFill>
                  <a:srgbClr val="FF0000"/>
                </a:solidFill>
              </a:rPr>
              <a:t>indemnity</a:t>
            </a:r>
            <a:endParaRPr lang="en-US" b="1" u="sng" dirty="0" smtClean="0">
              <a:solidFill>
                <a:srgbClr val="FF0000"/>
              </a:solidFill>
            </a:endParaRPr>
          </a:p>
          <a:p>
            <a:pPr lvl="1">
              <a:buNone/>
            </a:pPr>
            <a:r>
              <a:rPr lang="en-US" dirty="0" smtClean="0"/>
              <a:t>in case of injuries, disability or death at 60% of monthly wages, from 3 days to 15 years depending on the case.</a:t>
            </a:r>
          </a:p>
          <a:p>
            <a:pPr>
              <a:buNone/>
            </a:pPr>
            <a:r>
              <a:rPr lang="en-US" dirty="0" smtClean="0"/>
              <a:t>2. </a:t>
            </a:r>
            <a:r>
              <a:rPr lang="en-US" b="1" dirty="0" smtClean="0">
                <a:solidFill>
                  <a:srgbClr val="FF0000"/>
                </a:solidFill>
              </a:rPr>
              <a:t>Medical expenses</a:t>
            </a:r>
            <a:endParaRPr lang="en-US" b="1" u="sng" dirty="0" smtClean="0">
              <a:solidFill>
                <a:srgbClr val="FF0000"/>
              </a:solidFill>
            </a:endParaRPr>
          </a:p>
          <a:p>
            <a:pPr lvl="1">
              <a:buNone/>
            </a:pPr>
            <a:r>
              <a:rPr lang="en-US" dirty="0" smtClean="0"/>
              <a:t>up to THB 45,000 to 300,000 depending on the severity of the cases as prescribed in the Ministerial Regulations.</a:t>
            </a:r>
          </a:p>
          <a:p>
            <a:pPr>
              <a:buNone/>
            </a:pPr>
            <a:r>
              <a:rPr lang="en-US" dirty="0" smtClean="0"/>
              <a:t>3. </a:t>
            </a:r>
            <a:r>
              <a:rPr lang="en-US" b="1" dirty="0" smtClean="0">
                <a:solidFill>
                  <a:srgbClr val="FF0000"/>
                </a:solidFill>
              </a:rPr>
              <a:t>Industrial rehabilitation expenses</a:t>
            </a:r>
            <a:endParaRPr lang="en-US" b="1" u="sng" dirty="0" smtClean="0">
              <a:solidFill>
                <a:srgbClr val="FF0000"/>
              </a:solidFill>
            </a:endParaRPr>
          </a:p>
          <a:p>
            <a:pPr lvl="1">
              <a:buNone/>
            </a:pPr>
            <a:r>
              <a:rPr lang="en-US" dirty="0" smtClean="0"/>
              <a:t>as necessary, up to Baht 20,000.</a:t>
            </a:r>
          </a:p>
          <a:p>
            <a:pPr>
              <a:buNone/>
            </a:pPr>
            <a:r>
              <a:rPr lang="en-US" dirty="0" smtClean="0"/>
              <a:t>4. </a:t>
            </a:r>
            <a:r>
              <a:rPr lang="en-US" b="1" dirty="0" smtClean="0">
                <a:solidFill>
                  <a:srgbClr val="FF0000"/>
                </a:solidFill>
              </a:rPr>
              <a:t>Funeral expenses</a:t>
            </a:r>
            <a:endParaRPr lang="en-US" b="1" u="sng" dirty="0" smtClean="0">
              <a:solidFill>
                <a:srgbClr val="FF0000"/>
              </a:solidFill>
            </a:endParaRPr>
          </a:p>
          <a:p>
            <a:pPr lvl="1">
              <a:buNone/>
            </a:pPr>
            <a:r>
              <a:rPr lang="en-US" dirty="0" smtClean="0"/>
              <a:t>at a minimum amount equal to 100 times the minimum daily wage rate (THB 300 currently).</a:t>
            </a:r>
            <a:endParaRPr lang="en-US" b="1" u="sng" dirty="0" smtClean="0"/>
          </a:p>
          <a:p>
            <a:endParaRPr lang="en-US" b="1" u="sng" dirty="0" smtClean="0"/>
          </a:p>
          <a:p>
            <a:endParaRPr lang="en-US" b="1" u="sng" dirty="0" smtClean="0"/>
          </a:p>
          <a:p>
            <a:endParaRPr lang="th-TH" dirty="0"/>
          </a:p>
        </p:txBody>
      </p:sp>
      <p:sp>
        <p:nvSpPr>
          <p:cNvPr id="4" name="Title 2"/>
          <p:cNvSpPr>
            <a:spLocks noGrp="1"/>
          </p:cNvSpPr>
          <p:nvPr>
            <p:ph type="title"/>
          </p:nvPr>
        </p:nvSpPr>
        <p:spPr>
          <a:xfrm>
            <a:off x="0" y="-24"/>
            <a:ext cx="9144000" cy="857256"/>
          </a:xfrm>
          <a:solidFill>
            <a:schemeClr val="accent1">
              <a:lumMod val="20000"/>
              <a:lumOff val="80000"/>
            </a:schemeClr>
          </a:solidFill>
        </p:spPr>
        <p:txBody>
          <a:bodyPr>
            <a:normAutofit fontScale="90000"/>
          </a:bodyPr>
          <a:lstStyle/>
          <a:p>
            <a:r>
              <a:rPr lang="en-US" dirty="0" smtClean="0"/>
              <a:t>Workmen’s Compensation Act 1994</a:t>
            </a:r>
            <a:endParaRPr lang="th-TH"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5720" y="857232"/>
            <a:ext cx="8358246" cy="830997"/>
          </a:xfrm>
          <a:prstGeom prst="rect">
            <a:avLst/>
          </a:prstGeom>
        </p:spPr>
        <p:txBody>
          <a:bodyPr wrap="square">
            <a:spAutoFit/>
          </a:bodyPr>
          <a:lstStyle/>
          <a:p>
            <a:r>
              <a:rPr lang="en-US" sz="1600" dirty="0" smtClean="0"/>
              <a:t>Medical benefits under SSA 1990 and WCA 1994</a:t>
            </a:r>
          </a:p>
          <a:p>
            <a:r>
              <a:rPr lang="en-US" sz="1600" dirty="0" smtClean="0"/>
              <a:t>Universal Health Scheme</a:t>
            </a:r>
          </a:p>
          <a:p>
            <a:r>
              <a:rPr lang="en-US" sz="1600" dirty="0" smtClean="0"/>
              <a:t>Compulsory Migrant Health Insurance (CMHI)</a:t>
            </a:r>
            <a:endParaRPr lang="th-TH" sz="1600" dirty="0"/>
          </a:p>
        </p:txBody>
      </p:sp>
      <p:pic>
        <p:nvPicPr>
          <p:cNvPr id="2050" name="Picture 2"/>
          <p:cNvPicPr>
            <a:picLocks noChangeAspect="1" noChangeArrowheads="1"/>
          </p:cNvPicPr>
          <p:nvPr/>
        </p:nvPicPr>
        <p:blipFill>
          <a:blip r:embed="rId2" cstate="print"/>
          <a:srcRect/>
          <a:stretch>
            <a:fillRect/>
          </a:stretch>
        </p:blipFill>
        <p:spPr bwMode="auto">
          <a:xfrm>
            <a:off x="1147763" y="1871686"/>
            <a:ext cx="6848475" cy="4914900"/>
          </a:xfrm>
          <a:prstGeom prst="rect">
            <a:avLst/>
          </a:prstGeom>
          <a:noFill/>
          <a:ln w="9525">
            <a:noFill/>
            <a:miter lim="800000"/>
            <a:headEnd/>
            <a:tailEnd/>
          </a:ln>
          <a:effectLst/>
        </p:spPr>
      </p:pic>
      <p:sp>
        <p:nvSpPr>
          <p:cNvPr id="6" name="Title 2"/>
          <p:cNvSpPr txBox="1">
            <a:spLocks/>
          </p:cNvSpPr>
          <p:nvPr/>
        </p:nvSpPr>
        <p:spPr>
          <a:xfrm>
            <a:off x="0" y="-24"/>
            <a:ext cx="9144000" cy="857256"/>
          </a:xfrm>
          <a:prstGeom prst="rect">
            <a:avLst/>
          </a:prstGeom>
          <a:solidFill>
            <a:schemeClr val="accent1">
              <a:lumMod val="20000"/>
              <a:lumOff val="80000"/>
            </a:schemeClr>
          </a:solidFill>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100" b="1" i="0" u="none" strike="noStrike" kern="1200" cap="none" spc="0" normalizeH="0" baseline="0" noProof="0" smtClean="0">
                <a:ln>
                  <a:noFill/>
                </a:ln>
                <a:solidFill>
                  <a:schemeClr val="tx2"/>
                </a:solidFill>
                <a:effectLst>
                  <a:outerShdw blurRad="31750" dist="25400" dir="5400000" algn="tl" rotWithShape="0">
                    <a:srgbClr val="000000">
                      <a:alpha val="25000"/>
                    </a:srgbClr>
                  </a:outerShdw>
                </a:effectLst>
                <a:uLnTx/>
                <a:uFillTx/>
                <a:latin typeface="+mj-lt"/>
                <a:ea typeface="+mj-ea"/>
                <a:cs typeface="+mj-cs"/>
              </a:rPr>
              <a:t>Healthcare for MWs</a:t>
            </a:r>
            <a:endParaRPr kumimoji="0" lang="th-TH"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endParaRPr>
          </a:p>
        </p:txBody>
      </p:sp>
      <p:sp>
        <p:nvSpPr>
          <p:cNvPr id="5" name="Rounded Rectangle 4"/>
          <p:cNvSpPr/>
          <p:nvPr/>
        </p:nvSpPr>
        <p:spPr>
          <a:xfrm>
            <a:off x="6083676" y="3515428"/>
            <a:ext cx="1714512" cy="1428760"/>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0" y="-24"/>
            <a:ext cx="9144000" cy="857256"/>
          </a:xfrm>
          <a:prstGeom prst="rect">
            <a:avLst/>
          </a:prstGeom>
          <a:solidFill>
            <a:schemeClr val="accent1">
              <a:lumMod val="20000"/>
              <a:lumOff val="80000"/>
            </a:schemeClr>
          </a:solidFill>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100" b="1" i="0" u="none" strike="noStrike" kern="1200" cap="none" spc="0" normalizeH="0" baseline="0" noProof="0" dirty="0" smtClean="0">
                <a:ln>
                  <a:noFill/>
                </a:ln>
                <a:solidFill>
                  <a:schemeClr val="tx2"/>
                </a:solidFill>
                <a:effectLst>
                  <a:outerShdw blurRad="31750" dist="25400" dir="5400000" algn="tl" rotWithShape="0">
                    <a:srgbClr val="000000">
                      <a:alpha val="25000"/>
                    </a:srgbClr>
                  </a:outerShdw>
                </a:effectLst>
                <a:uLnTx/>
                <a:uFillTx/>
                <a:latin typeface="+mj-lt"/>
                <a:ea typeface="+mj-ea"/>
                <a:cs typeface="+mj-cs"/>
              </a:rPr>
              <a:t>Education for MWs’ children</a:t>
            </a:r>
            <a:endParaRPr kumimoji="0" lang="th-TH"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endParaRPr>
          </a:p>
        </p:txBody>
      </p:sp>
      <p:sp>
        <p:nvSpPr>
          <p:cNvPr id="6" name="Content Placeholder 5"/>
          <p:cNvSpPr>
            <a:spLocks noGrp="1"/>
          </p:cNvSpPr>
          <p:nvPr>
            <p:ph idx="1"/>
          </p:nvPr>
        </p:nvSpPr>
        <p:spPr>
          <a:xfrm>
            <a:off x="0" y="928670"/>
            <a:ext cx="9144000" cy="5572164"/>
          </a:xfrm>
        </p:spPr>
        <p:txBody>
          <a:bodyPr>
            <a:normAutofit fontScale="92500" lnSpcReduction="10000"/>
          </a:bodyPr>
          <a:lstStyle/>
          <a:p>
            <a:r>
              <a:rPr lang="en-US" dirty="0" smtClean="0"/>
              <a:t>2 types</a:t>
            </a:r>
          </a:p>
          <a:p>
            <a:pPr lvl="1"/>
            <a:r>
              <a:rPr lang="en-US" dirty="0" smtClean="0">
                <a:solidFill>
                  <a:srgbClr val="FF0000"/>
                </a:solidFill>
              </a:rPr>
              <a:t>public school </a:t>
            </a:r>
            <a:r>
              <a:rPr lang="en-US" dirty="0" smtClean="0"/>
              <a:t>or formal education and</a:t>
            </a:r>
          </a:p>
          <a:p>
            <a:pPr lvl="1"/>
            <a:r>
              <a:rPr lang="en-US" dirty="0" smtClean="0">
                <a:solidFill>
                  <a:srgbClr val="FF0000"/>
                </a:solidFill>
              </a:rPr>
              <a:t>migrants’ learning centers </a:t>
            </a:r>
            <a:r>
              <a:rPr lang="en-US" dirty="0" smtClean="0"/>
              <a:t>or informal education. (MLC)</a:t>
            </a:r>
          </a:p>
          <a:p>
            <a:r>
              <a:rPr lang="en-US" dirty="0" smtClean="0"/>
              <a:t>Public education for children of MWs through a cabinet resolution, July 2005</a:t>
            </a:r>
          </a:p>
          <a:p>
            <a:r>
              <a:rPr lang="en-US" dirty="0" smtClean="0"/>
              <a:t>MLC -- uncertified schools starting appearing in the 1990s. </a:t>
            </a:r>
          </a:p>
          <a:p>
            <a:pPr lvl="1"/>
            <a:r>
              <a:rPr lang="en-US" dirty="0" smtClean="0"/>
              <a:t>run by members of the children's ethnic community</a:t>
            </a:r>
          </a:p>
          <a:p>
            <a:pPr lvl="1"/>
            <a:r>
              <a:rPr lang="en-US" dirty="0" smtClean="0"/>
              <a:t>Some  -- like school, teaching basic education, in some cases extends from kindergarten to post ten levels. </a:t>
            </a:r>
          </a:p>
          <a:p>
            <a:pPr lvl="1"/>
            <a:r>
              <a:rPr lang="en-US" dirty="0" smtClean="0"/>
              <a:t>Mainly use </a:t>
            </a:r>
            <a:r>
              <a:rPr lang="en-US" dirty="0" smtClean="0">
                <a:solidFill>
                  <a:srgbClr val="FF0000"/>
                </a:solidFill>
              </a:rPr>
              <a:t>Burmese</a:t>
            </a:r>
            <a:r>
              <a:rPr lang="en-US" dirty="0" smtClean="0"/>
              <a:t> as the medium of instruction (some use Karen, Shan and other regional languages at the lower grades) and curricula based on the Burma national curriculum.</a:t>
            </a:r>
          </a:p>
          <a:p>
            <a:pPr lvl="1"/>
            <a:r>
              <a:rPr lang="en-US" dirty="0" smtClean="0"/>
              <a:t>Some have lessons in basic </a:t>
            </a:r>
            <a:r>
              <a:rPr lang="en-US" dirty="0" smtClean="0">
                <a:solidFill>
                  <a:srgbClr val="FF0000"/>
                </a:solidFill>
              </a:rPr>
              <a:t>Thai language</a:t>
            </a:r>
            <a:r>
              <a:rPr lang="en-US" dirty="0" smtClean="0"/>
              <a:t>, social and cultural orientation, basic legal knowledge, heath care and vocational training in skills like using computers.</a:t>
            </a:r>
          </a:p>
          <a:p>
            <a:pPr lvl="1"/>
            <a:endParaRPr lang="en-US" dirty="0" smtClean="0"/>
          </a:p>
          <a:p>
            <a:pPr lvl="1"/>
            <a:endParaRPr lang="en-US" dirty="0"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928670"/>
            <a:ext cx="9144000" cy="5643602"/>
          </a:xfrm>
        </p:spPr>
        <p:txBody>
          <a:bodyPr>
            <a:normAutofit fontScale="92500"/>
          </a:bodyPr>
          <a:lstStyle/>
          <a:p>
            <a:pPr>
              <a:buNone/>
            </a:pPr>
            <a:r>
              <a:rPr lang="en-US" dirty="0" smtClean="0"/>
              <a:t>Legal measures in Thailand, such as </a:t>
            </a:r>
            <a:endParaRPr lang="en-US" b="1" u="sng" dirty="0" smtClean="0"/>
          </a:p>
          <a:p>
            <a:pPr lvl="0"/>
            <a:r>
              <a:rPr lang="en-US" b="1" dirty="0" smtClean="0">
                <a:solidFill>
                  <a:srgbClr val="FF0000"/>
                </a:solidFill>
              </a:rPr>
              <a:t>Prevention and Suppression of Trafficking in Persons Act 2008 (PSTPA 2008)), </a:t>
            </a:r>
            <a:endParaRPr lang="en-US" b="1" u="sng" dirty="0" smtClean="0">
              <a:solidFill>
                <a:srgbClr val="FF0000"/>
              </a:solidFill>
            </a:endParaRPr>
          </a:p>
          <a:p>
            <a:pPr lvl="0"/>
            <a:r>
              <a:rPr lang="en-US" dirty="0" smtClean="0"/>
              <a:t>Penal Code,</a:t>
            </a:r>
            <a:endParaRPr lang="en-US" b="1" u="sng" dirty="0" smtClean="0"/>
          </a:p>
          <a:p>
            <a:pPr lvl="0"/>
            <a:r>
              <a:rPr lang="en-US" dirty="0" smtClean="0"/>
              <a:t>Criminal Procedure Code 1934,</a:t>
            </a:r>
            <a:endParaRPr lang="en-US" b="1" u="sng" dirty="0" smtClean="0"/>
          </a:p>
          <a:p>
            <a:pPr lvl="0"/>
            <a:r>
              <a:rPr lang="en-US" dirty="0" smtClean="0"/>
              <a:t>Child Protection Act, B.E. 2546 (2003)</a:t>
            </a:r>
            <a:endParaRPr lang="en-US" b="1" u="sng" dirty="0" smtClean="0"/>
          </a:p>
          <a:p>
            <a:pPr lvl="0"/>
            <a:r>
              <a:rPr lang="en-US" dirty="0" smtClean="0"/>
              <a:t>Prevention and Suppression of Prostitution Act B.E. 2539 (1996), the Anti-Money Laundering Act B.E. 2542 (1999), the Witness Protection Act B.E. 2546 (2003), </a:t>
            </a:r>
            <a:endParaRPr lang="en-US" b="1" u="sng" dirty="0" smtClean="0"/>
          </a:p>
          <a:p>
            <a:pPr lvl="0"/>
            <a:r>
              <a:rPr lang="en-US" dirty="0" smtClean="0"/>
              <a:t>Labor Protection Act B.E. 2541 (1998, amended 2008), </a:t>
            </a:r>
            <a:endParaRPr lang="en-US" b="1" u="sng" dirty="0" smtClean="0"/>
          </a:p>
          <a:p>
            <a:pPr lvl="0"/>
            <a:r>
              <a:rPr lang="en-US" dirty="0" smtClean="0"/>
              <a:t>Extradition Act B.E. 2551 (2008), and </a:t>
            </a:r>
            <a:endParaRPr lang="en-US" b="1" u="sng" dirty="0" smtClean="0"/>
          </a:p>
          <a:p>
            <a:pPr lvl="0"/>
            <a:r>
              <a:rPr lang="en-US" dirty="0" smtClean="0"/>
              <a:t>International Cooperation in Criminal Matters Act B.E. 2535 (1992). </a:t>
            </a:r>
            <a:endParaRPr lang="en-US" b="1" u="sng" dirty="0" smtClean="0"/>
          </a:p>
          <a:p>
            <a:endParaRPr lang="th-TH" dirty="0"/>
          </a:p>
        </p:txBody>
      </p:sp>
      <p:sp>
        <p:nvSpPr>
          <p:cNvPr id="4" name="Title 2"/>
          <p:cNvSpPr txBox="1">
            <a:spLocks/>
          </p:cNvSpPr>
          <p:nvPr/>
        </p:nvSpPr>
        <p:spPr>
          <a:xfrm>
            <a:off x="0" y="-24"/>
            <a:ext cx="9144000" cy="857256"/>
          </a:xfrm>
          <a:prstGeom prst="rect">
            <a:avLst/>
          </a:prstGeom>
          <a:solidFill>
            <a:schemeClr val="accent1">
              <a:lumMod val="20000"/>
              <a:lumOff val="80000"/>
            </a:schemeClr>
          </a:solidFill>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100" b="1" i="0" u="none" strike="noStrike" kern="1200" cap="none" spc="0" normalizeH="0" baseline="0" noProof="0" dirty="0" smtClean="0">
                <a:ln>
                  <a:noFill/>
                </a:ln>
                <a:solidFill>
                  <a:schemeClr val="tx2"/>
                </a:solidFill>
                <a:effectLst>
                  <a:outerShdw blurRad="31750" dist="25400" dir="5400000" algn="tl" rotWithShape="0">
                    <a:srgbClr val="000000">
                      <a:alpha val="25000"/>
                    </a:srgbClr>
                  </a:outerShdw>
                </a:effectLst>
                <a:uLnTx/>
                <a:uFillTx/>
                <a:latin typeface="+mj-lt"/>
                <a:ea typeface="+mj-ea"/>
                <a:cs typeface="+mj-cs"/>
              </a:rPr>
              <a:t>Human trafficking</a:t>
            </a:r>
            <a:endParaRPr kumimoji="0" lang="th-TH" sz="41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14356"/>
          </a:xfrm>
          <a:solidFill>
            <a:schemeClr val="accent1">
              <a:lumMod val="20000"/>
              <a:lumOff val="80000"/>
            </a:schemeClr>
          </a:solidFill>
        </p:spPr>
        <p:txBody>
          <a:bodyPr>
            <a:normAutofit/>
          </a:bodyPr>
          <a:lstStyle/>
          <a:p>
            <a:r>
              <a:rPr lang="en-US" sz="3600" dirty="0" smtClean="0"/>
              <a:t>Situation of migrant workers in Thailand </a:t>
            </a:r>
            <a:endParaRPr lang="th-TH" sz="3600" dirty="0"/>
          </a:p>
        </p:txBody>
      </p:sp>
      <p:sp>
        <p:nvSpPr>
          <p:cNvPr id="3" name="Content Placeholder 2"/>
          <p:cNvSpPr>
            <a:spLocks noGrp="1"/>
          </p:cNvSpPr>
          <p:nvPr>
            <p:ph idx="1"/>
          </p:nvPr>
        </p:nvSpPr>
        <p:spPr>
          <a:xfrm>
            <a:off x="0" y="857232"/>
            <a:ext cx="9144000" cy="5715040"/>
          </a:xfrm>
        </p:spPr>
        <p:txBody>
          <a:bodyPr>
            <a:normAutofit/>
          </a:bodyPr>
          <a:lstStyle/>
          <a:p>
            <a:r>
              <a:rPr lang="en-US" dirty="0" smtClean="0"/>
              <a:t>Integration of MWs </a:t>
            </a:r>
            <a:r>
              <a:rPr lang="en-US" b="1" dirty="0" smtClean="0">
                <a:solidFill>
                  <a:srgbClr val="FF0000"/>
                </a:solidFill>
              </a:rPr>
              <a:t>varies</a:t>
            </a:r>
            <a:endParaRPr lang="en-US" dirty="0" smtClean="0"/>
          </a:p>
          <a:p>
            <a:pPr lvl="1"/>
            <a:r>
              <a:rPr lang="en-US" dirty="0" smtClean="0"/>
              <a:t>MWs from Myanmar and Cambodia are more men than women. </a:t>
            </a:r>
          </a:p>
          <a:p>
            <a:pPr lvl="1"/>
            <a:r>
              <a:rPr lang="en-US" dirty="0" smtClean="0"/>
              <a:t>Most male Myanmar migrants are in </a:t>
            </a:r>
            <a:r>
              <a:rPr lang="en-US" dirty="0" err="1" smtClean="0"/>
              <a:t>Surathani</a:t>
            </a:r>
            <a:r>
              <a:rPr lang="en-US" dirty="0" smtClean="0"/>
              <a:t> while Myanmar women are concentrated in </a:t>
            </a:r>
            <a:r>
              <a:rPr lang="en-US" dirty="0" err="1" smtClean="0"/>
              <a:t>Tak</a:t>
            </a:r>
            <a:r>
              <a:rPr lang="en-US" dirty="0" smtClean="0"/>
              <a:t> due to different types of work. </a:t>
            </a:r>
          </a:p>
          <a:p>
            <a:r>
              <a:rPr lang="en-US" dirty="0" smtClean="0">
                <a:solidFill>
                  <a:srgbClr val="FF0000"/>
                </a:solidFill>
              </a:rPr>
              <a:t>Average age </a:t>
            </a:r>
            <a:r>
              <a:rPr lang="en-US" dirty="0" smtClean="0"/>
              <a:t>of migrant is 28 years old. Older workers was in </a:t>
            </a:r>
            <a:r>
              <a:rPr lang="en-US" dirty="0" err="1" smtClean="0"/>
              <a:t>Ranong</a:t>
            </a:r>
            <a:r>
              <a:rPr lang="en-US" dirty="0" smtClean="0"/>
              <a:t> (aged 35-39 and 40-50) have higher proportion than in other provinces. </a:t>
            </a:r>
          </a:p>
          <a:p>
            <a:r>
              <a:rPr lang="en-US" dirty="0" smtClean="0"/>
              <a:t>Average time of stay: Myanmar and Cambodian migrants is 4-5 years, Lao migrants is 6.5 years. </a:t>
            </a:r>
            <a:endParaRPr lang="th-TH"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14356"/>
          </a:xfrm>
          <a:solidFill>
            <a:schemeClr val="accent1">
              <a:lumMod val="20000"/>
              <a:lumOff val="80000"/>
            </a:schemeClr>
          </a:solidFill>
        </p:spPr>
        <p:txBody>
          <a:bodyPr>
            <a:normAutofit/>
          </a:bodyPr>
          <a:lstStyle/>
          <a:p>
            <a:r>
              <a:rPr lang="en-US" sz="3600" dirty="0" smtClean="0"/>
              <a:t>Situation of migrant workers in Thailand </a:t>
            </a:r>
            <a:endParaRPr lang="th-TH" sz="3600" dirty="0"/>
          </a:p>
        </p:txBody>
      </p:sp>
      <p:sp>
        <p:nvSpPr>
          <p:cNvPr id="5" name="TextBox 4"/>
          <p:cNvSpPr txBox="1"/>
          <p:nvPr/>
        </p:nvSpPr>
        <p:spPr>
          <a:xfrm>
            <a:off x="214282" y="857232"/>
            <a:ext cx="3500462" cy="523220"/>
          </a:xfrm>
          <a:prstGeom prst="rect">
            <a:avLst/>
          </a:prstGeom>
          <a:noFill/>
        </p:spPr>
        <p:txBody>
          <a:bodyPr wrap="square" rtlCol="0">
            <a:spAutoFit/>
          </a:bodyPr>
          <a:lstStyle/>
          <a:p>
            <a:r>
              <a:rPr lang="en-US" dirty="0" smtClean="0"/>
              <a:t>Living conditions:</a:t>
            </a:r>
            <a:endParaRPr lang="th-TH" dirty="0"/>
          </a:p>
        </p:txBody>
      </p:sp>
      <p:pic>
        <p:nvPicPr>
          <p:cNvPr id="6" name="Picture 2"/>
          <p:cNvPicPr>
            <a:picLocks noChangeAspect="1" noChangeArrowheads="1"/>
          </p:cNvPicPr>
          <p:nvPr/>
        </p:nvPicPr>
        <p:blipFill>
          <a:blip r:embed="rId2" cstate="print"/>
          <a:srcRect/>
          <a:stretch>
            <a:fillRect/>
          </a:stretch>
        </p:blipFill>
        <p:spPr bwMode="auto">
          <a:xfrm>
            <a:off x="14990" y="1357298"/>
            <a:ext cx="4271258" cy="3478282"/>
          </a:xfrm>
          <a:prstGeom prst="rect">
            <a:avLst/>
          </a:prstGeom>
          <a:noFill/>
          <a:ln w="9525">
            <a:noFill/>
            <a:miter lim="800000"/>
            <a:headEnd/>
            <a:tailEnd/>
          </a:ln>
        </p:spPr>
      </p:pic>
      <p:grpSp>
        <p:nvGrpSpPr>
          <p:cNvPr id="3" name="Group 9"/>
          <p:cNvGrpSpPr>
            <a:grpSpLocks/>
          </p:cNvGrpSpPr>
          <p:nvPr/>
        </p:nvGrpSpPr>
        <p:grpSpPr bwMode="auto">
          <a:xfrm>
            <a:off x="4286162" y="3021361"/>
            <a:ext cx="4857499" cy="3837449"/>
            <a:chOff x="-93" y="-417"/>
            <a:chExt cx="6316" cy="4737"/>
          </a:xfrm>
        </p:grpSpPr>
        <p:pic>
          <p:nvPicPr>
            <p:cNvPr id="11" name="Picture 2"/>
            <p:cNvPicPr>
              <a:picLocks noChangeAspect="1" noChangeArrowheads="1"/>
            </p:cNvPicPr>
            <p:nvPr/>
          </p:nvPicPr>
          <p:blipFill>
            <a:blip r:embed="rId3" cstate="print"/>
            <a:srcRect/>
            <a:stretch>
              <a:fillRect/>
            </a:stretch>
          </p:blipFill>
          <p:spPr bwMode="auto">
            <a:xfrm>
              <a:off x="-93" y="-417"/>
              <a:ext cx="6316" cy="4737"/>
            </a:xfrm>
            <a:prstGeom prst="rect">
              <a:avLst/>
            </a:prstGeom>
            <a:noFill/>
            <a:ln w="9525">
              <a:noFill/>
              <a:round/>
              <a:headEnd/>
              <a:tailEnd/>
            </a:ln>
          </p:spPr>
        </p:pic>
        <p:sp>
          <p:nvSpPr>
            <p:cNvPr id="12" name="Text Box 3"/>
            <p:cNvSpPr txBox="1">
              <a:spLocks noChangeArrowheads="1"/>
            </p:cNvSpPr>
            <p:nvPr/>
          </p:nvSpPr>
          <p:spPr bwMode="auto">
            <a:xfrm>
              <a:off x="0" y="0"/>
              <a:ext cx="5760" cy="4320"/>
            </a:xfrm>
            <a:prstGeom prst="rect">
              <a:avLst/>
            </a:prstGeom>
            <a:noFill/>
            <a:ln w="9525">
              <a:noFill/>
              <a:round/>
              <a:headEnd/>
              <a:tailEnd/>
            </a:ln>
          </p:spPr>
          <p:txBody>
            <a:bodyPr wrap="none" anchor="ctr"/>
            <a:lstStyle/>
            <a:p>
              <a:endParaRPr lang="th-TH"/>
            </a:p>
          </p:txBody>
        </p:sp>
      </p:grpSp>
      <p:sp>
        <p:nvSpPr>
          <p:cNvPr id="14" name="Down Arrow 13"/>
          <p:cNvSpPr/>
          <p:nvPr/>
        </p:nvSpPr>
        <p:spPr>
          <a:xfrm>
            <a:off x="4786314" y="1357298"/>
            <a:ext cx="4000528" cy="1571636"/>
          </a:xfrm>
          <a:prstGeom prst="downArrow">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chemeClr val="tx1"/>
                </a:solidFill>
              </a:rPr>
              <a:t>Participation in cultural</a:t>
            </a:r>
            <a:endParaRPr lang="th-TH" sz="2000" dirty="0">
              <a:solidFill>
                <a:schemeClr val="tx1"/>
              </a:solidFill>
            </a:endParaRPr>
          </a:p>
        </p:txBody>
      </p:sp>
      <p:sp>
        <p:nvSpPr>
          <p:cNvPr id="15" name="Up Arrow 14"/>
          <p:cNvSpPr/>
          <p:nvPr/>
        </p:nvSpPr>
        <p:spPr>
          <a:xfrm>
            <a:off x="0" y="5072074"/>
            <a:ext cx="4214810" cy="1285884"/>
          </a:xfrm>
          <a:prstGeom prst="upArrow">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chemeClr val="tx1"/>
                </a:solidFill>
              </a:rPr>
              <a:t>&amp; social activities</a:t>
            </a:r>
            <a:endParaRPr lang="th-TH" sz="2000" dirty="0">
              <a:solidFill>
                <a:schemeClr val="tx1"/>
              </a:solidFill>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6"/>
          <p:cNvSpPr txBox="1">
            <a:spLocks noGrp="1" noChangeArrowheads="1"/>
          </p:cNvSpPr>
          <p:nvPr/>
        </p:nvSpPr>
        <p:spPr bwMode="auto">
          <a:xfrm>
            <a:off x="6553200" y="6245225"/>
            <a:ext cx="2133600" cy="476250"/>
          </a:xfrm>
          <a:prstGeom prst="rect">
            <a:avLst/>
          </a:prstGeom>
          <a:noFill/>
          <a:ln w="9525">
            <a:noFill/>
            <a:miter lim="800000"/>
            <a:headEnd/>
            <a:tailEnd/>
          </a:ln>
        </p:spPr>
        <p:txBody>
          <a:bodyPr/>
          <a:lstStyle/>
          <a:p>
            <a:pPr algn="r"/>
            <a:fld id="{406F7404-E943-4E72-813D-8B6D056515D4}" type="slidenum">
              <a:rPr lang="en-US" sz="1400"/>
              <a:pPr algn="r"/>
              <a:t>33</a:t>
            </a:fld>
            <a:endParaRPr lang="th-TH" sz="1400"/>
          </a:p>
        </p:txBody>
      </p:sp>
      <p:pic>
        <p:nvPicPr>
          <p:cNvPr id="20484" name="Picture 6"/>
          <p:cNvPicPr>
            <a:picLocks noChangeAspect="1" noChangeArrowheads="1"/>
          </p:cNvPicPr>
          <p:nvPr/>
        </p:nvPicPr>
        <p:blipFill>
          <a:blip r:embed="rId2" cstate="print"/>
          <a:srcRect/>
          <a:stretch>
            <a:fillRect/>
          </a:stretch>
        </p:blipFill>
        <p:spPr bwMode="auto">
          <a:xfrm>
            <a:off x="6147196" y="129980"/>
            <a:ext cx="2692004" cy="1927420"/>
          </a:xfrm>
          <a:prstGeom prst="rect">
            <a:avLst/>
          </a:prstGeom>
          <a:noFill/>
          <a:ln w="9525">
            <a:noFill/>
            <a:miter lim="800000"/>
            <a:headEnd/>
            <a:tailEnd/>
          </a:ln>
          <a:scene3d>
            <a:camera prst="perspectiveLeft"/>
            <a:lightRig rig="threePt" dir="t"/>
          </a:scene3d>
        </p:spPr>
      </p:pic>
      <p:pic>
        <p:nvPicPr>
          <p:cNvPr id="20486" name="Picture 11"/>
          <p:cNvPicPr>
            <a:picLocks noChangeAspect="1" noChangeArrowheads="1"/>
          </p:cNvPicPr>
          <p:nvPr/>
        </p:nvPicPr>
        <p:blipFill>
          <a:blip r:embed="rId3" cstate="print"/>
          <a:srcRect/>
          <a:stretch>
            <a:fillRect/>
          </a:stretch>
        </p:blipFill>
        <p:spPr bwMode="auto">
          <a:xfrm>
            <a:off x="2916238" y="2357430"/>
            <a:ext cx="2790231" cy="2003187"/>
          </a:xfrm>
          <a:prstGeom prst="rect">
            <a:avLst/>
          </a:prstGeom>
          <a:noFill/>
          <a:ln w="9525">
            <a:noFill/>
            <a:miter lim="800000"/>
            <a:headEnd/>
            <a:tailEnd/>
          </a:ln>
          <a:scene3d>
            <a:camera prst="perspectiveLeft"/>
            <a:lightRig rig="threePt" dir="t"/>
          </a:scene3d>
        </p:spPr>
      </p:pic>
      <p:pic>
        <p:nvPicPr>
          <p:cNvPr id="20487" name="Picture 12"/>
          <p:cNvPicPr>
            <a:picLocks noChangeAspect="1" noChangeArrowheads="1"/>
          </p:cNvPicPr>
          <p:nvPr/>
        </p:nvPicPr>
        <p:blipFill>
          <a:blip r:embed="rId4" cstate="print"/>
          <a:srcRect/>
          <a:stretch>
            <a:fillRect/>
          </a:stretch>
        </p:blipFill>
        <p:spPr bwMode="auto">
          <a:xfrm>
            <a:off x="1" y="100840"/>
            <a:ext cx="2611522" cy="1956560"/>
          </a:xfrm>
          <a:prstGeom prst="rect">
            <a:avLst/>
          </a:prstGeom>
          <a:noFill/>
          <a:ln w="9525">
            <a:noFill/>
            <a:miter lim="800000"/>
            <a:headEnd/>
            <a:tailEnd/>
          </a:ln>
          <a:scene3d>
            <a:camera prst="perspectiveLeft"/>
            <a:lightRig rig="threePt" dir="t"/>
          </a:scene3d>
        </p:spPr>
      </p:pic>
      <p:pic>
        <p:nvPicPr>
          <p:cNvPr id="20488" name="Picture 13"/>
          <p:cNvPicPr>
            <a:picLocks noChangeAspect="1" noChangeArrowheads="1"/>
          </p:cNvPicPr>
          <p:nvPr/>
        </p:nvPicPr>
        <p:blipFill>
          <a:blip r:embed="rId5" cstate="print"/>
          <a:srcRect/>
          <a:stretch>
            <a:fillRect/>
          </a:stretch>
        </p:blipFill>
        <p:spPr bwMode="auto">
          <a:xfrm>
            <a:off x="3000364" y="0"/>
            <a:ext cx="2727325" cy="2155579"/>
          </a:xfrm>
          <a:prstGeom prst="rect">
            <a:avLst/>
          </a:prstGeom>
          <a:noFill/>
          <a:ln w="9525">
            <a:noFill/>
            <a:miter lim="800000"/>
            <a:headEnd/>
            <a:tailEnd/>
          </a:ln>
          <a:scene3d>
            <a:camera prst="perspectiveLeft"/>
            <a:lightRig rig="threePt" dir="t"/>
          </a:scene3d>
        </p:spPr>
      </p:pic>
      <p:pic>
        <p:nvPicPr>
          <p:cNvPr id="20489" name="Picture 14"/>
          <p:cNvPicPr>
            <a:picLocks noChangeAspect="1" noChangeArrowheads="1"/>
          </p:cNvPicPr>
          <p:nvPr/>
        </p:nvPicPr>
        <p:blipFill>
          <a:blip r:embed="rId6" cstate="print"/>
          <a:srcRect/>
          <a:stretch>
            <a:fillRect/>
          </a:stretch>
        </p:blipFill>
        <p:spPr bwMode="auto">
          <a:xfrm>
            <a:off x="1" y="2279873"/>
            <a:ext cx="2611522" cy="2139727"/>
          </a:xfrm>
          <a:prstGeom prst="rect">
            <a:avLst/>
          </a:prstGeom>
          <a:noFill/>
          <a:ln w="9525">
            <a:noFill/>
            <a:miter lim="800000"/>
            <a:headEnd/>
            <a:tailEnd/>
          </a:ln>
          <a:scene3d>
            <a:camera prst="perspectiveLeft"/>
            <a:lightRig rig="threePt" dir="t"/>
          </a:scene3d>
        </p:spPr>
      </p:pic>
      <p:pic>
        <p:nvPicPr>
          <p:cNvPr id="20490" name="Picture 15" descr="DSC02594"/>
          <p:cNvPicPr>
            <a:picLocks noChangeAspect="1" noChangeArrowheads="1"/>
          </p:cNvPicPr>
          <p:nvPr/>
        </p:nvPicPr>
        <p:blipFill>
          <a:blip r:embed="rId7" cstate="print"/>
          <a:srcRect/>
          <a:stretch>
            <a:fillRect/>
          </a:stretch>
        </p:blipFill>
        <p:spPr bwMode="auto">
          <a:xfrm>
            <a:off x="1" y="4589463"/>
            <a:ext cx="2611522" cy="2116137"/>
          </a:xfrm>
          <a:prstGeom prst="rect">
            <a:avLst/>
          </a:prstGeom>
          <a:noFill/>
          <a:ln w="9525">
            <a:noFill/>
            <a:miter lim="800000"/>
            <a:headEnd/>
            <a:tailEnd/>
          </a:ln>
          <a:scene3d>
            <a:camera prst="perspectiveLeft"/>
            <a:lightRig rig="threePt" dir="t"/>
          </a:scene3d>
        </p:spPr>
      </p:pic>
      <p:pic>
        <p:nvPicPr>
          <p:cNvPr id="12" name="Picture 4" descr="https://encrypted-tbn3.gstatic.com/images?q=tbn:ANd9GcTkpzVCFitRUAwre-MwvWGHptnvyLmIQb8yF2iZ58jVEl878vEr">
            <a:hlinkClick r:id="rId8"/>
          </p:cNvPr>
          <p:cNvPicPr>
            <a:picLocks noChangeAspect="1" noChangeArrowheads="1"/>
          </p:cNvPicPr>
          <p:nvPr/>
        </p:nvPicPr>
        <p:blipFill>
          <a:blip r:embed="rId9" cstate="print"/>
          <a:srcRect/>
          <a:stretch>
            <a:fillRect/>
          </a:stretch>
        </p:blipFill>
        <p:spPr bwMode="auto">
          <a:xfrm>
            <a:off x="5143505" y="4500570"/>
            <a:ext cx="3786213" cy="2281359"/>
          </a:xfrm>
          <a:prstGeom prst="rect">
            <a:avLst/>
          </a:prstGeom>
          <a:noFill/>
        </p:spPr>
      </p:pic>
      <p:sp>
        <p:nvSpPr>
          <p:cNvPr id="13" name="Oval 12"/>
          <p:cNvSpPr/>
          <p:nvPr/>
        </p:nvSpPr>
        <p:spPr>
          <a:xfrm>
            <a:off x="2500298" y="2571744"/>
            <a:ext cx="3357586" cy="157163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Working &amp; living environment</a:t>
            </a:r>
            <a:endParaRPr lang="th-TH" dirty="0"/>
          </a:p>
        </p:txBody>
      </p:sp>
      <p:pic>
        <p:nvPicPr>
          <p:cNvPr id="14" name="ตัวยึดเนื้อหา 10" descr="_MG_6070-1.jpg"/>
          <p:cNvPicPr>
            <a:picLocks noChangeAspect="1"/>
          </p:cNvPicPr>
          <p:nvPr/>
        </p:nvPicPr>
        <p:blipFill>
          <a:blip r:embed="rId10" cstate="print"/>
          <a:srcRect/>
          <a:stretch>
            <a:fillRect/>
          </a:stretch>
        </p:blipFill>
        <p:spPr>
          <a:xfrm>
            <a:off x="2786050" y="4057989"/>
            <a:ext cx="2281254" cy="2668637"/>
          </a:xfrm>
          <a:prstGeom prst="rect">
            <a:avLst/>
          </a:prstGeom>
        </p:spPr>
      </p:pic>
      <p:grpSp>
        <p:nvGrpSpPr>
          <p:cNvPr id="2" name="Group 8"/>
          <p:cNvGrpSpPr>
            <a:grpSpLocks/>
          </p:cNvGrpSpPr>
          <p:nvPr/>
        </p:nvGrpSpPr>
        <p:grpSpPr bwMode="auto">
          <a:xfrm>
            <a:off x="5857885" y="2214554"/>
            <a:ext cx="3143272" cy="2187575"/>
            <a:chOff x="640" y="2483"/>
            <a:chExt cx="1838" cy="1378"/>
          </a:xfrm>
        </p:grpSpPr>
        <p:pic>
          <p:nvPicPr>
            <p:cNvPr id="16" name="Picture 9"/>
            <p:cNvPicPr>
              <a:picLocks noChangeAspect="1" noChangeArrowheads="1"/>
            </p:cNvPicPr>
            <p:nvPr/>
          </p:nvPicPr>
          <p:blipFill>
            <a:blip r:embed="rId11" cstate="print"/>
            <a:srcRect/>
            <a:stretch>
              <a:fillRect/>
            </a:stretch>
          </p:blipFill>
          <p:spPr bwMode="auto">
            <a:xfrm>
              <a:off x="640" y="2483"/>
              <a:ext cx="1839" cy="1379"/>
            </a:xfrm>
            <a:prstGeom prst="rect">
              <a:avLst/>
            </a:prstGeom>
            <a:noFill/>
            <a:ln w="9525">
              <a:noFill/>
              <a:round/>
              <a:headEnd/>
              <a:tailEnd/>
            </a:ln>
          </p:spPr>
        </p:pic>
        <p:sp>
          <p:nvSpPr>
            <p:cNvPr id="17" name="Text Box 10"/>
            <p:cNvSpPr txBox="1">
              <a:spLocks noChangeArrowheads="1"/>
            </p:cNvSpPr>
            <p:nvPr/>
          </p:nvSpPr>
          <p:spPr bwMode="auto">
            <a:xfrm>
              <a:off x="640" y="2483"/>
              <a:ext cx="1839" cy="1379"/>
            </a:xfrm>
            <a:prstGeom prst="rect">
              <a:avLst/>
            </a:prstGeom>
            <a:noFill/>
            <a:ln w="9525">
              <a:noFill/>
              <a:round/>
              <a:headEnd/>
              <a:tailEnd/>
            </a:ln>
          </p:spPr>
          <p:txBody>
            <a:bodyPr wrap="none" anchor="ctr"/>
            <a:lstStyle/>
            <a:p>
              <a:endParaRPr lang="th-TH"/>
            </a:p>
          </p:txBody>
        </p:sp>
      </p:grpSp>
    </p:spTree>
  </p:cSld>
  <p:clrMapOvr>
    <a:masterClrMapping/>
  </p:clrMapOvr>
  <p:transition>
    <p:blinds/>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214282" y="4000504"/>
          <a:ext cx="8643997" cy="2648728"/>
        </p:xfrm>
        <a:graphic>
          <a:graphicData uri="http://schemas.openxmlformats.org/drawingml/2006/table">
            <a:tbl>
              <a:tblPr/>
              <a:tblGrid>
                <a:gridCol w="1000132"/>
                <a:gridCol w="1143008"/>
                <a:gridCol w="1357322"/>
                <a:gridCol w="1285884"/>
                <a:gridCol w="1285884"/>
                <a:gridCol w="1285884"/>
                <a:gridCol w="1285883"/>
              </a:tblGrid>
              <a:tr h="456066">
                <a:tc>
                  <a:txBody>
                    <a:bodyPr/>
                    <a:lstStyle/>
                    <a:p>
                      <a:pPr algn="ctr">
                        <a:spcBef>
                          <a:spcPts val="600"/>
                        </a:spcBef>
                        <a:spcAft>
                          <a:spcPts val="600"/>
                        </a:spcAft>
                      </a:pPr>
                      <a:r>
                        <a:rPr lang="en-US" sz="1800" b="0" u="sng" kern="50" dirty="0">
                          <a:solidFill>
                            <a:srgbClr val="000000"/>
                          </a:solidFill>
                          <a:latin typeface="Tahoma" pitchFamily="34" charset="0"/>
                          <a:ea typeface="Tahoma" pitchFamily="34" charset="0"/>
                          <a:cs typeface="Tahoma" pitchFamily="34" charset="0"/>
                        </a:rPr>
                        <a:t>Year</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ctr">
                        <a:spcBef>
                          <a:spcPts val="600"/>
                        </a:spcBef>
                        <a:spcAft>
                          <a:spcPts val="600"/>
                        </a:spcAft>
                      </a:pPr>
                      <a:r>
                        <a:rPr lang="en-US" sz="1800" b="0" u="sng" kern="50" dirty="0">
                          <a:solidFill>
                            <a:srgbClr val="000000"/>
                          </a:solidFill>
                          <a:latin typeface="Tahoma" pitchFamily="34" charset="0"/>
                          <a:ea typeface="Tahoma" pitchFamily="34" charset="0"/>
                          <a:cs typeface="Tahoma" pitchFamily="34" charset="0"/>
                        </a:rPr>
                        <a:t>Number of CLM migrant workers with work permit </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th-TH"/>
                    </a:p>
                  </a:txBody>
                  <a:tcPr/>
                </a:tc>
                <a:tc hMerge="1">
                  <a:txBody>
                    <a:bodyPr/>
                    <a:lstStyle/>
                    <a:p>
                      <a:endParaRPr lang="th-TH"/>
                    </a:p>
                  </a:txBody>
                  <a:tcPr/>
                </a:tc>
                <a:tc hMerge="1">
                  <a:txBody>
                    <a:bodyPr/>
                    <a:lstStyle/>
                    <a:p>
                      <a:endParaRPr lang="th-TH"/>
                    </a:p>
                  </a:txBody>
                  <a:tcPr/>
                </a:tc>
                <a:tc rowSpan="2">
                  <a:txBody>
                    <a:bodyPr/>
                    <a:lstStyle/>
                    <a:p>
                      <a:pPr algn="ctr">
                        <a:spcBef>
                          <a:spcPts val="600"/>
                        </a:spcBef>
                        <a:spcAft>
                          <a:spcPts val="600"/>
                        </a:spcAft>
                      </a:pPr>
                      <a:r>
                        <a:rPr lang="en-US" sz="1800" b="0" u="none" strike="noStrike" kern="50" dirty="0">
                          <a:solidFill>
                            <a:srgbClr val="000000"/>
                          </a:solidFill>
                          <a:latin typeface="Tahoma" pitchFamily="34" charset="0"/>
                          <a:ea typeface="Tahoma" pitchFamily="34" charset="0"/>
                          <a:cs typeface="Tahoma" pitchFamily="34" charset="0"/>
                        </a:rPr>
                        <a:t>Number of migrant workers in SSS</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l">
                        <a:spcBef>
                          <a:spcPts val="600"/>
                        </a:spcBef>
                        <a:spcAft>
                          <a:spcPts val="600"/>
                        </a:spcAft>
                      </a:pPr>
                      <a:r>
                        <a:rPr lang="en-US" sz="1800" b="1" u="none" strike="noStrike" kern="50" dirty="0">
                          <a:solidFill>
                            <a:srgbClr val="FF0000"/>
                          </a:solidFill>
                          <a:latin typeface="Tahoma" pitchFamily="34" charset="0"/>
                          <a:ea typeface="Tahoma" pitchFamily="34" charset="0"/>
                          <a:cs typeface="Tahoma" pitchFamily="34" charset="0"/>
                        </a:rPr>
                        <a:t>% of migrant worker in SSS</a:t>
                      </a:r>
                      <a:endParaRPr lang="en-US" sz="2800" b="1" u="sng" kern="50" dirty="0">
                        <a:solidFill>
                          <a:srgbClr val="FF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79561">
                <a:tc>
                  <a:txBody>
                    <a:bodyPr/>
                    <a:lstStyle/>
                    <a:p>
                      <a:pPr algn="just">
                        <a:spcBef>
                          <a:spcPts val="600"/>
                        </a:spcBef>
                        <a:spcAft>
                          <a:spcPts val="600"/>
                        </a:spcAft>
                      </a:pPr>
                      <a:endParaRPr lang="en-US" sz="2800" b="0" u="none" strike="noStrike"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Registration</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600"/>
                        </a:spcAft>
                      </a:pPr>
                      <a:r>
                        <a:rPr lang="en-US" sz="1800" b="0" u="none" strike="noStrike" kern="50" dirty="0">
                          <a:solidFill>
                            <a:srgbClr val="000000"/>
                          </a:solidFill>
                          <a:latin typeface="Tahoma" pitchFamily="34" charset="0"/>
                          <a:ea typeface="Tahoma" pitchFamily="34" charset="0"/>
                          <a:cs typeface="Tahoma" pitchFamily="34" charset="0"/>
                        </a:rPr>
                        <a:t>National verification</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600"/>
                        </a:spcAft>
                      </a:pPr>
                      <a:r>
                        <a:rPr lang="en-US" sz="1800" b="0" u="none" strike="noStrike" kern="50" dirty="0">
                          <a:solidFill>
                            <a:srgbClr val="000000"/>
                          </a:solidFill>
                          <a:latin typeface="Tahoma" pitchFamily="34" charset="0"/>
                          <a:ea typeface="Tahoma" pitchFamily="34" charset="0"/>
                          <a:cs typeface="Tahoma" pitchFamily="34" charset="0"/>
                        </a:rPr>
                        <a:t>MOU</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600"/>
                        </a:spcBef>
                        <a:spcAft>
                          <a:spcPts val="600"/>
                        </a:spcAft>
                      </a:pPr>
                      <a:r>
                        <a:rPr lang="en-US" sz="1800" b="0" u="none" strike="noStrike" kern="50" dirty="0">
                          <a:solidFill>
                            <a:srgbClr val="000000"/>
                          </a:solidFill>
                          <a:latin typeface="Tahoma" pitchFamily="34" charset="0"/>
                          <a:ea typeface="Tahoma" pitchFamily="34" charset="0"/>
                          <a:cs typeface="Tahoma" pitchFamily="34" charset="0"/>
                        </a:rPr>
                        <a:t>Total</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th-TH"/>
                    </a:p>
                  </a:txBody>
                  <a:tcPr/>
                </a:tc>
                <a:tc vMerge="1">
                  <a:txBody>
                    <a:bodyPr/>
                    <a:lstStyle/>
                    <a:p>
                      <a:endParaRPr lang="th-TH"/>
                    </a:p>
                  </a:txBody>
                  <a:tcPr/>
                </a:tc>
              </a:tr>
              <a:tr h="375035">
                <a:tc>
                  <a:txBody>
                    <a:bodyPr/>
                    <a:lstStyle/>
                    <a:p>
                      <a:pPr algn="ct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2012</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167,881</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733,603</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dirty="0">
                          <a:solidFill>
                            <a:srgbClr val="000000"/>
                          </a:solidFill>
                          <a:latin typeface="Tahoma" pitchFamily="34" charset="0"/>
                          <a:ea typeface="Tahoma" pitchFamily="34" charset="0"/>
                          <a:cs typeface="Tahoma" pitchFamily="34" charset="0"/>
                        </a:rPr>
                        <a:t>93,265</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994,749</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dirty="0">
                          <a:solidFill>
                            <a:srgbClr val="000000"/>
                          </a:solidFill>
                          <a:latin typeface="Tahoma" pitchFamily="34" charset="0"/>
                          <a:ea typeface="Tahoma" pitchFamily="34" charset="0"/>
                          <a:cs typeface="Tahoma" pitchFamily="34" charset="0"/>
                        </a:rPr>
                        <a:t>249,961</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1" u="none" strike="noStrike" kern="50" dirty="0">
                          <a:solidFill>
                            <a:srgbClr val="FF0000"/>
                          </a:solidFill>
                          <a:latin typeface="Tahoma" pitchFamily="34" charset="0"/>
                          <a:ea typeface="Tahoma" pitchFamily="34" charset="0"/>
                          <a:cs typeface="Tahoma" pitchFamily="34" charset="0"/>
                        </a:rPr>
                        <a:t>25.1</a:t>
                      </a:r>
                      <a:endParaRPr lang="en-US" sz="2800" b="1" u="sng" kern="50" dirty="0">
                        <a:solidFill>
                          <a:srgbClr val="FF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6852">
                <a:tc>
                  <a:txBody>
                    <a:bodyPr/>
                    <a:lstStyle/>
                    <a:p>
                      <a:pPr algn="ct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2013</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n.a.</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174,042</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847,130</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1,021,172</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dirty="0">
                          <a:solidFill>
                            <a:srgbClr val="000000"/>
                          </a:solidFill>
                          <a:latin typeface="Tahoma" pitchFamily="34" charset="0"/>
                          <a:ea typeface="Tahoma" pitchFamily="34" charset="0"/>
                          <a:cs typeface="Tahoma" pitchFamily="34" charset="0"/>
                        </a:rPr>
                        <a:t>397,246</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1" u="none" strike="noStrike" kern="50" dirty="0">
                          <a:solidFill>
                            <a:srgbClr val="FF0000"/>
                          </a:solidFill>
                          <a:latin typeface="Tahoma" pitchFamily="34" charset="0"/>
                          <a:ea typeface="Tahoma" pitchFamily="34" charset="0"/>
                          <a:cs typeface="Tahoma" pitchFamily="34" charset="0"/>
                        </a:rPr>
                        <a:t>38.9</a:t>
                      </a:r>
                      <a:endParaRPr lang="en-US" sz="2800" b="1" u="sng" kern="50" dirty="0">
                        <a:solidFill>
                          <a:srgbClr val="FF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6066">
                <a:tc>
                  <a:txBody>
                    <a:bodyPr/>
                    <a:lstStyle/>
                    <a:p>
                      <a:pPr algn="ct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2014 (July)</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n.a.</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1,149,088</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251,373</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1,400,461</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415,588</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Bef>
                          <a:spcPts val="600"/>
                        </a:spcBef>
                        <a:spcAft>
                          <a:spcPts val="600"/>
                        </a:spcAft>
                      </a:pPr>
                      <a:r>
                        <a:rPr lang="en-US" sz="1800" b="1" u="none" strike="noStrike" kern="50" dirty="0">
                          <a:solidFill>
                            <a:srgbClr val="FF0000"/>
                          </a:solidFill>
                          <a:latin typeface="Tahoma" pitchFamily="34" charset="0"/>
                          <a:ea typeface="Tahoma" pitchFamily="34" charset="0"/>
                          <a:cs typeface="Tahoma" pitchFamily="34" charset="0"/>
                        </a:rPr>
                        <a:t>29.7</a:t>
                      </a:r>
                      <a:endParaRPr lang="en-US" sz="2800" b="1" u="sng" kern="50" dirty="0">
                        <a:solidFill>
                          <a:srgbClr val="FF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TextBox 4"/>
          <p:cNvSpPr txBox="1"/>
          <p:nvPr/>
        </p:nvSpPr>
        <p:spPr>
          <a:xfrm>
            <a:off x="0" y="0"/>
            <a:ext cx="9144000" cy="3662541"/>
          </a:xfrm>
          <a:prstGeom prst="rect">
            <a:avLst/>
          </a:prstGeom>
          <a:noFill/>
        </p:spPr>
        <p:txBody>
          <a:bodyPr wrap="square" rtlCol="0">
            <a:spAutoFit/>
          </a:bodyPr>
          <a:lstStyle/>
          <a:p>
            <a:r>
              <a:rPr lang="en-US" b="1" dirty="0" smtClean="0">
                <a:solidFill>
                  <a:srgbClr val="FF0000"/>
                </a:solidFill>
              </a:rPr>
              <a:t>Social security issues</a:t>
            </a:r>
            <a:r>
              <a:rPr lang="en-US" dirty="0" smtClean="0"/>
              <a:t>:</a:t>
            </a:r>
          </a:p>
          <a:p>
            <a:pPr>
              <a:buFont typeface="Arial" pitchFamily="34" charset="0"/>
              <a:buChar char="•"/>
            </a:pPr>
            <a:r>
              <a:rPr lang="en-US" b="1" dirty="0" smtClean="0">
                <a:solidFill>
                  <a:srgbClr val="FF0000"/>
                </a:solidFill>
              </a:rPr>
              <a:t>Informal sectors </a:t>
            </a:r>
            <a:r>
              <a:rPr lang="en-US" sz="2000" dirty="0" smtClean="0"/>
              <a:t>are excluded (60% of migrants work as domestic workers, in the fisheries, or in agriculture). </a:t>
            </a:r>
          </a:p>
          <a:p>
            <a:pPr>
              <a:buFont typeface="Arial" pitchFamily="34" charset="0"/>
              <a:buChar char="•"/>
            </a:pPr>
            <a:r>
              <a:rPr lang="en-US" sz="2400" b="1" dirty="0" smtClean="0">
                <a:solidFill>
                  <a:srgbClr val="FF0000"/>
                </a:solidFill>
              </a:rPr>
              <a:t>Compliance</a:t>
            </a:r>
            <a:r>
              <a:rPr lang="en-US" sz="2400" dirty="0" smtClean="0">
                <a:solidFill>
                  <a:srgbClr val="FF0000"/>
                </a:solidFill>
              </a:rPr>
              <a:t> problems </a:t>
            </a:r>
            <a:r>
              <a:rPr lang="en-US" sz="2000" dirty="0" smtClean="0"/>
              <a:t>associated with the SSS. Employers might not make regular monthly contributions, thus rendering migrants unable to access the SSS. </a:t>
            </a:r>
          </a:p>
          <a:p>
            <a:pPr>
              <a:buFont typeface="Arial" pitchFamily="34" charset="0"/>
              <a:buChar char="•"/>
            </a:pPr>
            <a:r>
              <a:rPr lang="en-US" sz="2400" dirty="0" smtClean="0"/>
              <a:t>4 types of SS </a:t>
            </a:r>
            <a:r>
              <a:rPr lang="en-US" sz="2400" b="1" dirty="0" smtClean="0">
                <a:solidFill>
                  <a:srgbClr val="FF0000"/>
                </a:solidFill>
              </a:rPr>
              <a:t>benefits not assessable </a:t>
            </a:r>
            <a:r>
              <a:rPr lang="en-US" sz="2400" dirty="0" smtClean="0"/>
              <a:t>by MWs: maternity benefits, child allowances, unemployment insurance and old-age benefits</a:t>
            </a:r>
            <a:r>
              <a:rPr lang="en-US" sz="2400" dirty="0" smtClean="0">
                <a:solidFill>
                  <a:srgbClr val="FF0000"/>
                </a:solidFill>
              </a:rPr>
              <a:t>.</a:t>
            </a:r>
          </a:p>
          <a:p>
            <a:endParaRPr lang="th-TH" sz="20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142984"/>
          </a:xfrm>
        </p:spPr>
        <p:txBody>
          <a:bodyPr/>
          <a:lstStyle/>
          <a:p>
            <a:r>
              <a:rPr lang="en-US" dirty="0" smtClean="0">
                <a:solidFill>
                  <a:srgbClr val="FF0000"/>
                </a:solidFill>
              </a:rPr>
              <a:t>WCF</a:t>
            </a:r>
            <a:endParaRPr lang="th-TH" dirty="0">
              <a:solidFill>
                <a:srgbClr val="FF0000"/>
              </a:solidFill>
            </a:endParaRPr>
          </a:p>
        </p:txBody>
      </p:sp>
      <p:sp>
        <p:nvSpPr>
          <p:cNvPr id="3" name="Content Placeholder 2"/>
          <p:cNvSpPr>
            <a:spLocks noGrp="1"/>
          </p:cNvSpPr>
          <p:nvPr>
            <p:ph idx="1"/>
          </p:nvPr>
        </p:nvSpPr>
        <p:spPr>
          <a:xfrm>
            <a:off x="0" y="928670"/>
            <a:ext cx="5286380" cy="5643602"/>
          </a:xfrm>
        </p:spPr>
        <p:txBody>
          <a:bodyPr>
            <a:noAutofit/>
          </a:bodyPr>
          <a:lstStyle/>
          <a:p>
            <a:r>
              <a:rPr lang="en-US" sz="3000" dirty="0" smtClean="0">
                <a:solidFill>
                  <a:srgbClr val="FF0000"/>
                </a:solidFill>
              </a:rPr>
              <a:t>MWs have work injuries;</a:t>
            </a:r>
          </a:p>
          <a:p>
            <a:r>
              <a:rPr lang="en-US" sz="3000" dirty="0" smtClean="0">
                <a:solidFill>
                  <a:srgbClr val="FF0000"/>
                </a:solidFill>
              </a:rPr>
              <a:t>Many employers </a:t>
            </a:r>
            <a:r>
              <a:rPr lang="en-US" sz="3000" dirty="0" smtClean="0"/>
              <a:t>refuse to pay the compensation. </a:t>
            </a:r>
          </a:p>
          <a:p>
            <a:r>
              <a:rPr lang="en-US" sz="3000" dirty="0" smtClean="0"/>
              <a:t>WCF officials fail to order employers to pay the compensations to the injured migrants; </a:t>
            </a:r>
          </a:p>
          <a:p>
            <a:r>
              <a:rPr lang="en-US" sz="3000" dirty="0" smtClean="0">
                <a:solidFill>
                  <a:srgbClr val="FF0000"/>
                </a:solidFill>
              </a:rPr>
              <a:t>Irregular MWs are denied the right to be protected by WCF</a:t>
            </a:r>
            <a:r>
              <a:rPr lang="en-US" sz="3000" dirty="0" smtClean="0"/>
              <a:t>.</a:t>
            </a:r>
            <a:endParaRPr lang="th-TH" sz="3000" dirty="0"/>
          </a:p>
        </p:txBody>
      </p:sp>
      <p:grpSp>
        <p:nvGrpSpPr>
          <p:cNvPr id="4" name="Group 2"/>
          <p:cNvGrpSpPr>
            <a:grpSpLocks/>
          </p:cNvGrpSpPr>
          <p:nvPr/>
        </p:nvGrpSpPr>
        <p:grpSpPr bwMode="auto">
          <a:xfrm>
            <a:off x="5072066" y="596662"/>
            <a:ext cx="3715254" cy="2618024"/>
            <a:chOff x="385" y="885"/>
            <a:chExt cx="2177" cy="1502"/>
          </a:xfrm>
        </p:grpSpPr>
        <p:pic>
          <p:nvPicPr>
            <p:cNvPr id="5" name="Picture 3"/>
            <p:cNvPicPr>
              <a:picLocks noChangeAspect="1" noChangeArrowheads="1"/>
            </p:cNvPicPr>
            <p:nvPr/>
          </p:nvPicPr>
          <p:blipFill>
            <a:blip r:embed="rId2" cstate="print"/>
            <a:srcRect/>
            <a:stretch>
              <a:fillRect/>
            </a:stretch>
          </p:blipFill>
          <p:spPr bwMode="auto">
            <a:xfrm>
              <a:off x="468" y="885"/>
              <a:ext cx="2094" cy="1379"/>
            </a:xfrm>
            <a:prstGeom prst="rect">
              <a:avLst/>
            </a:prstGeom>
            <a:noFill/>
            <a:ln w="9525">
              <a:noFill/>
              <a:round/>
              <a:headEnd/>
              <a:tailEnd/>
            </a:ln>
          </p:spPr>
        </p:pic>
        <p:sp>
          <p:nvSpPr>
            <p:cNvPr id="6" name="Text Box 4"/>
            <p:cNvSpPr txBox="1">
              <a:spLocks noChangeArrowheads="1"/>
            </p:cNvSpPr>
            <p:nvPr/>
          </p:nvSpPr>
          <p:spPr bwMode="auto">
            <a:xfrm>
              <a:off x="385" y="1008"/>
              <a:ext cx="2094" cy="1379"/>
            </a:xfrm>
            <a:prstGeom prst="rect">
              <a:avLst/>
            </a:prstGeom>
            <a:noFill/>
            <a:ln w="9525">
              <a:noFill/>
              <a:round/>
              <a:headEnd/>
              <a:tailEnd/>
            </a:ln>
          </p:spPr>
          <p:txBody>
            <a:bodyPr wrap="none" anchor="ctr"/>
            <a:lstStyle/>
            <a:p>
              <a:endParaRPr lang="th-TH"/>
            </a:p>
          </p:txBody>
        </p:sp>
      </p:grpSp>
      <p:pic>
        <p:nvPicPr>
          <p:cNvPr id="7" name="Picture 9" descr="100_3829"/>
          <p:cNvPicPr>
            <a:picLocks noChangeAspect="1" noChangeArrowheads="1"/>
          </p:cNvPicPr>
          <p:nvPr/>
        </p:nvPicPr>
        <p:blipFill>
          <a:blip r:embed="rId3" cstate="print"/>
          <a:srcRect/>
          <a:stretch>
            <a:fillRect/>
          </a:stretch>
        </p:blipFill>
        <p:spPr>
          <a:xfrm>
            <a:off x="5219704" y="3529913"/>
            <a:ext cx="3567138" cy="2685169"/>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000108"/>
            <a:ext cx="9144000" cy="5007183"/>
          </a:xfrm>
        </p:spPr>
        <p:txBody>
          <a:bodyPr/>
          <a:lstStyle/>
          <a:p>
            <a:r>
              <a:rPr lang="en-US" dirty="0" smtClean="0"/>
              <a:t>Thailand has </a:t>
            </a:r>
            <a:r>
              <a:rPr lang="en-US" dirty="0" smtClean="0"/>
              <a:t>a few laws </a:t>
            </a:r>
            <a:r>
              <a:rPr lang="en-US" dirty="0" smtClean="0"/>
              <a:t>to protect workers, some are not </a:t>
            </a:r>
            <a:r>
              <a:rPr lang="en-US" dirty="0" smtClean="0"/>
              <a:t>applied </a:t>
            </a:r>
            <a:r>
              <a:rPr lang="en-US" dirty="0" smtClean="0"/>
              <a:t>to MWs</a:t>
            </a:r>
          </a:p>
          <a:p>
            <a:r>
              <a:rPr lang="en-US" dirty="0" smtClean="0"/>
              <a:t>A study </a:t>
            </a:r>
            <a:r>
              <a:rPr lang="en-US" dirty="0" smtClean="0"/>
              <a:t>by ARMC finds </a:t>
            </a:r>
            <a:r>
              <a:rPr lang="en-US" dirty="0" smtClean="0"/>
              <a:t>that MWs are well protected but the findings was challenged </a:t>
            </a:r>
            <a:r>
              <a:rPr lang="en-US" dirty="0" smtClean="0"/>
              <a:t>(by Andy Hall) that </a:t>
            </a:r>
            <a:r>
              <a:rPr lang="en-US" dirty="0" smtClean="0"/>
              <a:t>it is not correct.</a:t>
            </a:r>
          </a:p>
        </p:txBody>
      </p:sp>
      <p:sp>
        <p:nvSpPr>
          <p:cNvPr id="3" name="Title 2"/>
          <p:cNvSpPr>
            <a:spLocks noGrp="1"/>
          </p:cNvSpPr>
          <p:nvPr>
            <p:ph type="title"/>
          </p:nvPr>
        </p:nvSpPr>
        <p:spPr>
          <a:xfrm>
            <a:off x="0" y="-24"/>
            <a:ext cx="9144000" cy="1143000"/>
          </a:xfrm>
        </p:spPr>
        <p:txBody>
          <a:bodyPr/>
          <a:lstStyle/>
          <a:p>
            <a:r>
              <a:rPr lang="en-US" dirty="0" smtClean="0"/>
              <a:t>Labor protection</a:t>
            </a:r>
            <a:endParaRPr lang="th-TH" dirty="0"/>
          </a:p>
        </p:txBody>
      </p:sp>
      <p:pic>
        <p:nvPicPr>
          <p:cNvPr id="4" name="Picture 2" descr="http://www.matichon.co.th/online/2014/08/14078538221407853923l.jpg"/>
          <p:cNvPicPr>
            <a:picLocks noChangeAspect="1" noChangeArrowheads="1"/>
          </p:cNvPicPr>
          <p:nvPr/>
        </p:nvPicPr>
        <p:blipFill>
          <a:blip r:embed="rId2" cstate="print"/>
          <a:srcRect/>
          <a:stretch>
            <a:fillRect/>
          </a:stretch>
        </p:blipFill>
        <p:spPr bwMode="auto">
          <a:xfrm>
            <a:off x="71406" y="3464719"/>
            <a:ext cx="4429156" cy="3321867"/>
          </a:xfrm>
          <a:prstGeom prst="rect">
            <a:avLst/>
          </a:prstGeom>
          <a:noFill/>
        </p:spPr>
      </p:pic>
      <p:pic>
        <p:nvPicPr>
          <p:cNvPr id="5" name="Picture 4" descr="https://encrypted-tbn0.gstatic.com/images?q=tbn:ANd9GcTn0ng0sG5QnFzFc05zijHYuKLL8fUbqHoAWbUA8gewdORe-ec5">
            <a:hlinkClick r:id="rId3"/>
          </p:cNvPr>
          <p:cNvPicPr>
            <a:picLocks noChangeAspect="1" noChangeArrowheads="1"/>
          </p:cNvPicPr>
          <p:nvPr/>
        </p:nvPicPr>
        <p:blipFill>
          <a:blip r:embed="rId4" cstate="print"/>
          <a:srcRect/>
          <a:stretch>
            <a:fillRect/>
          </a:stretch>
        </p:blipFill>
        <p:spPr bwMode="auto">
          <a:xfrm>
            <a:off x="4429124" y="3465196"/>
            <a:ext cx="4714908" cy="3279932"/>
          </a:xfrm>
          <a:prstGeom prst="rect">
            <a:avLst/>
          </a:prstGeo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2857496"/>
            <a:ext cx="6286512" cy="3571900"/>
          </a:xfrm>
        </p:spPr>
        <p:txBody>
          <a:bodyPr>
            <a:normAutofit fontScale="70000" lnSpcReduction="20000"/>
          </a:bodyPr>
          <a:lstStyle/>
          <a:p>
            <a:r>
              <a:rPr lang="en-US" sz="3400" dirty="0" smtClean="0"/>
              <a:t>MWs </a:t>
            </a:r>
            <a:r>
              <a:rPr lang="en-US" sz="3400" dirty="0" smtClean="0"/>
              <a:t>may arrive healthy but develop severe health problems because of poor living and working environment.</a:t>
            </a:r>
          </a:p>
          <a:p>
            <a:r>
              <a:rPr lang="en-US" sz="3400" dirty="0" smtClean="0"/>
              <a:t>During 2004-2008, the most common illness is </a:t>
            </a:r>
            <a:r>
              <a:rPr lang="en-US" sz="3400" dirty="0" err="1" smtClean="0"/>
              <a:t>diarrhoea</a:t>
            </a:r>
            <a:r>
              <a:rPr lang="en-US" sz="3400" dirty="0" smtClean="0"/>
              <a:t>, malaria, pyrexia (fever with unknown cause), pneumonia and dengue fever. </a:t>
            </a:r>
          </a:p>
          <a:p>
            <a:r>
              <a:rPr lang="en-US" sz="3400" dirty="0" smtClean="0"/>
              <a:t>Most common cause of death among MWs was NCD, followed by accidents, infectious diseases and homicide/suicide.</a:t>
            </a:r>
          </a:p>
          <a:p>
            <a:pPr>
              <a:buNone/>
            </a:pPr>
            <a:endParaRPr lang="en-US" dirty="0" smtClean="0"/>
          </a:p>
        </p:txBody>
      </p:sp>
      <p:sp>
        <p:nvSpPr>
          <p:cNvPr id="3" name="Title 2"/>
          <p:cNvSpPr>
            <a:spLocks noGrp="1"/>
          </p:cNvSpPr>
          <p:nvPr>
            <p:ph type="title"/>
          </p:nvPr>
        </p:nvSpPr>
        <p:spPr>
          <a:xfrm>
            <a:off x="0" y="0"/>
            <a:ext cx="9144000" cy="714356"/>
          </a:xfrm>
          <a:solidFill>
            <a:schemeClr val="bg2">
              <a:lumMod val="90000"/>
            </a:schemeClr>
          </a:solidFill>
        </p:spPr>
        <p:txBody>
          <a:bodyPr>
            <a:normAutofit fontScale="90000"/>
          </a:bodyPr>
          <a:lstStyle/>
          <a:p>
            <a:r>
              <a:rPr lang="en-US" dirty="0" smtClean="0"/>
              <a:t>Health of MWs</a:t>
            </a:r>
            <a:endParaRPr lang="th-TH" dirty="0"/>
          </a:p>
        </p:txBody>
      </p:sp>
      <p:pic>
        <p:nvPicPr>
          <p:cNvPr id="4" name="Picture 5" descr="000004"/>
          <p:cNvPicPr>
            <a:picLocks noChangeAspect="1" noChangeArrowheads="1"/>
          </p:cNvPicPr>
          <p:nvPr/>
        </p:nvPicPr>
        <p:blipFill>
          <a:blip r:embed="rId3" cstate="print"/>
          <a:srcRect/>
          <a:stretch>
            <a:fillRect/>
          </a:stretch>
        </p:blipFill>
        <p:spPr bwMode="auto">
          <a:xfrm>
            <a:off x="6329578" y="2786058"/>
            <a:ext cx="2528702" cy="3714776"/>
          </a:xfrm>
          <a:prstGeom prst="rect">
            <a:avLst/>
          </a:prstGeom>
          <a:noFill/>
          <a:ln w="9525">
            <a:noFill/>
            <a:miter lim="800000"/>
            <a:headEnd/>
            <a:tailEnd/>
          </a:ln>
          <a:scene3d>
            <a:camera prst="perspectiveLeft"/>
            <a:lightRig rig="threePt" dir="t"/>
          </a:scene3d>
        </p:spPr>
      </p:pic>
      <p:sp>
        <p:nvSpPr>
          <p:cNvPr id="6" name="Rounded Rectangle 5"/>
          <p:cNvSpPr/>
          <p:nvPr/>
        </p:nvSpPr>
        <p:spPr>
          <a:xfrm>
            <a:off x="142876" y="785794"/>
            <a:ext cx="8858280" cy="1714512"/>
          </a:xfrm>
          <a:prstGeom prst="roundRect">
            <a:avLst/>
          </a:prstGeom>
          <a:solidFill>
            <a:schemeClr val="tx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solidFill>
                  <a:schemeClr val="tx1"/>
                </a:solidFill>
              </a:rPr>
              <a:t>Illnesses and death of MWs are often results of </a:t>
            </a:r>
            <a:r>
              <a:rPr lang="en-US" dirty="0" smtClean="0">
                <a:solidFill>
                  <a:srgbClr val="FF0000"/>
                </a:solidFill>
              </a:rPr>
              <a:t>unsanitary living conditions</a:t>
            </a:r>
            <a:r>
              <a:rPr lang="en-US" dirty="0" smtClean="0"/>
              <a:t>, </a:t>
            </a:r>
            <a:r>
              <a:rPr lang="en-US" dirty="0" smtClean="0">
                <a:solidFill>
                  <a:schemeClr val="tx1"/>
                </a:solidFill>
              </a:rPr>
              <a:t>unhealthy</a:t>
            </a:r>
            <a:r>
              <a:rPr lang="en-US" dirty="0" smtClean="0"/>
              <a:t> </a:t>
            </a:r>
            <a:r>
              <a:rPr lang="en-US" dirty="0" smtClean="0">
                <a:solidFill>
                  <a:srgbClr val="FF0000"/>
                </a:solidFill>
              </a:rPr>
              <a:t>diets</a:t>
            </a:r>
            <a:r>
              <a:rPr lang="en-US" dirty="0" smtClean="0"/>
              <a:t> </a:t>
            </a:r>
            <a:r>
              <a:rPr lang="en-US" dirty="0" smtClean="0">
                <a:solidFill>
                  <a:schemeClr val="tx1"/>
                </a:solidFill>
              </a:rPr>
              <a:t>and</a:t>
            </a:r>
            <a:r>
              <a:rPr lang="en-US" dirty="0" smtClean="0"/>
              <a:t> </a:t>
            </a:r>
            <a:r>
              <a:rPr lang="en-US" dirty="0" smtClean="0">
                <a:solidFill>
                  <a:schemeClr val="tx1"/>
                </a:solidFill>
              </a:rPr>
              <a:t>unsafe</a:t>
            </a:r>
            <a:r>
              <a:rPr lang="en-US" dirty="0" smtClean="0"/>
              <a:t> </a:t>
            </a:r>
            <a:r>
              <a:rPr lang="en-US" dirty="0" smtClean="0">
                <a:solidFill>
                  <a:srgbClr val="FF0000"/>
                </a:solidFill>
              </a:rPr>
              <a:t>work environments</a:t>
            </a:r>
            <a:r>
              <a:rPr lang="en-US" dirty="0" smtClean="0"/>
              <a:t>. </a:t>
            </a:r>
            <a:endParaRPr lang="en-US" dirty="0"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28596" y="0"/>
            <a:ext cx="8229600" cy="1143000"/>
          </a:xfrm>
        </p:spPr>
        <p:txBody>
          <a:bodyPr>
            <a:normAutofit/>
          </a:bodyPr>
          <a:lstStyle/>
          <a:p>
            <a:r>
              <a:rPr lang="en-US" sz="3200" dirty="0" smtClean="0">
                <a:cs typeface="LilyUPC" panose="020B0604020202020204" pitchFamily="34" charset="-34"/>
              </a:rPr>
              <a:t>Health services &amp; prevention</a:t>
            </a:r>
            <a:endParaRPr lang="th-TH" sz="3200" b="1" dirty="0">
              <a:cs typeface="LilyUPC" panose="020B0604020202020204" pitchFamily="34" charset="-34"/>
            </a:endParaRPr>
          </a:p>
        </p:txBody>
      </p:sp>
      <p:sp>
        <p:nvSpPr>
          <p:cNvPr id="3" name="ตัวแทนหมายเลขภาพนิ่ง 2"/>
          <p:cNvSpPr>
            <a:spLocks noGrp="1"/>
          </p:cNvSpPr>
          <p:nvPr>
            <p:ph type="sldNum" sz="quarter" idx="12"/>
          </p:nvPr>
        </p:nvSpPr>
        <p:spPr/>
        <p:txBody>
          <a:bodyPr/>
          <a:lstStyle/>
          <a:p>
            <a:fld id="{6EFA3466-46E7-4853-8CDA-EFDF49E99F57}" type="slidenum">
              <a:rPr lang="en-US" smtClean="0"/>
              <a:pPr/>
              <a:t>38</a:t>
            </a:fld>
            <a:endParaRPr lang="th-TH"/>
          </a:p>
        </p:txBody>
      </p:sp>
      <p:pic>
        <p:nvPicPr>
          <p:cNvPr id="5122" name="Picture 2"/>
          <p:cNvPicPr>
            <a:picLocks noGrp="1" noChangeAspect="1" noChangeArrowheads="1"/>
          </p:cNvPicPr>
          <p:nvPr>
            <p:ph sz="quarter"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457200" y="1222375"/>
            <a:ext cx="3551767" cy="26638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123" name="Picture 3"/>
          <p:cNvPicPr>
            <a:picLocks noGrp="1" noChangeAspect="1" noChangeArrowheads="1"/>
          </p:cNvPicPr>
          <p:nvPr>
            <p:ph sz="quarter" idx="2"/>
          </p:nvPr>
        </p:nvPicPr>
        <p:blipFill>
          <a:blip r:embed="rId3" cstate="print">
            <a:extLst>
              <a:ext uri="{28A0092B-C50C-407E-A947-70E740481C1C}">
                <a14:useLocalDpi xmlns:a14="http://schemas.microsoft.com/office/drawing/2010/main" xmlns="" val="0"/>
              </a:ext>
            </a:extLst>
          </a:blip>
          <a:srcRect/>
          <a:stretch>
            <a:fillRect/>
          </a:stretch>
        </p:blipFill>
        <p:spPr bwMode="auto">
          <a:xfrm>
            <a:off x="4046399" y="1250430"/>
            <a:ext cx="3556000" cy="26670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5125" name="Picture 5"/>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534318" y="193904"/>
            <a:ext cx="2480060" cy="33099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Picture 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470054" y="4083420"/>
            <a:ext cx="8218487" cy="270012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69395230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 Box 1"/>
          <p:cNvSpPr txBox="1">
            <a:spLocks noChangeArrowheads="1"/>
          </p:cNvSpPr>
          <p:nvPr/>
        </p:nvSpPr>
        <p:spPr bwMode="auto">
          <a:xfrm>
            <a:off x="-32" y="-24"/>
            <a:ext cx="9144032" cy="1152525"/>
          </a:xfrm>
          <a:prstGeom prst="rect">
            <a:avLst/>
          </a:prstGeom>
          <a:solidFill>
            <a:schemeClr val="bg2">
              <a:lumMod val="90000"/>
            </a:schemeClr>
          </a:solidFill>
          <a:ln w="9525">
            <a:noFill/>
            <a:round/>
            <a:headEnd/>
            <a:tailEnd/>
          </a:ln>
          <a:effectLst/>
        </p:spPr>
        <p:txBody>
          <a:bodyPr anchor="ctr" anchorCtr="1"/>
          <a:lstStyle/>
          <a:p>
            <a: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US" sz="3200" b="1" dirty="0" smtClean="0">
                <a:effectLst>
                  <a:outerShdw blurRad="38100" dist="38100" dir="2700000" algn="tl">
                    <a:srgbClr val="FFFFFF"/>
                  </a:outerShdw>
                </a:effectLst>
                <a:latin typeface="Tahoma" pitchFamily="34" charset="0"/>
                <a:ea typeface="Tahoma" pitchFamily="34" charset="0"/>
                <a:cs typeface="Tahoma" pitchFamily="34" charset="0"/>
              </a:rPr>
              <a:t>At least 8,000- </a:t>
            </a:r>
            <a:r>
              <a:rPr lang="en-US" sz="3200" b="1" dirty="0">
                <a:effectLst>
                  <a:outerShdw blurRad="38100" dist="38100" dir="2700000" algn="tl">
                    <a:srgbClr val="FFFFFF"/>
                  </a:outerShdw>
                </a:effectLst>
                <a:latin typeface="Tahoma" pitchFamily="34" charset="0"/>
                <a:ea typeface="Tahoma" pitchFamily="34" charset="0"/>
                <a:cs typeface="Tahoma" pitchFamily="34" charset="0"/>
              </a:rPr>
              <a:t>10,000 </a:t>
            </a:r>
            <a:r>
              <a:rPr lang="en-US" sz="3200" b="1" dirty="0" smtClean="0">
                <a:effectLst>
                  <a:outerShdw blurRad="38100" dist="38100" dir="2700000" algn="tl">
                    <a:srgbClr val="FFFFFF"/>
                  </a:outerShdw>
                </a:effectLst>
                <a:latin typeface="Tahoma" pitchFamily="34" charset="0"/>
                <a:ea typeface="Tahoma" pitchFamily="34" charset="0"/>
                <a:cs typeface="Tahoma" pitchFamily="34" charset="0"/>
              </a:rPr>
              <a:t>MWs’ children in </a:t>
            </a:r>
            <a:r>
              <a:rPr lang="en-US" sz="3200" b="1" dirty="0" err="1" smtClean="0">
                <a:effectLst>
                  <a:outerShdw blurRad="38100" dist="38100" dir="2700000" algn="tl">
                    <a:srgbClr val="FFFFFF"/>
                  </a:outerShdw>
                </a:effectLst>
                <a:latin typeface="Tahoma" pitchFamily="34" charset="0"/>
                <a:ea typeface="Tahoma" pitchFamily="34" charset="0"/>
                <a:cs typeface="Tahoma" pitchFamily="34" charset="0"/>
              </a:rPr>
              <a:t>Samutsakorn</a:t>
            </a:r>
            <a:endParaRPr lang="en-US" sz="3200" b="1" dirty="0">
              <a:effectLst>
                <a:outerShdw blurRad="38100" dist="38100" dir="2700000" algn="tl">
                  <a:srgbClr val="FFFFFF"/>
                </a:outerShdw>
              </a:effectLst>
              <a:latin typeface="Tahoma" pitchFamily="34" charset="0"/>
              <a:ea typeface="Tahoma" pitchFamily="34" charset="0"/>
              <a:cs typeface="Tahoma" pitchFamily="34" charset="0"/>
            </a:endParaRPr>
          </a:p>
        </p:txBody>
      </p:sp>
      <p:grpSp>
        <p:nvGrpSpPr>
          <p:cNvPr id="2" name="Group 2"/>
          <p:cNvGrpSpPr>
            <a:grpSpLocks/>
          </p:cNvGrpSpPr>
          <p:nvPr/>
        </p:nvGrpSpPr>
        <p:grpSpPr bwMode="auto">
          <a:xfrm>
            <a:off x="4214810" y="1185848"/>
            <a:ext cx="4643470" cy="2957532"/>
            <a:chOff x="3016" y="935"/>
            <a:chExt cx="2068" cy="1378"/>
          </a:xfrm>
        </p:grpSpPr>
        <p:pic>
          <p:nvPicPr>
            <p:cNvPr id="11277" name="Picture 3"/>
            <p:cNvPicPr>
              <a:picLocks noChangeAspect="1" noChangeArrowheads="1"/>
            </p:cNvPicPr>
            <p:nvPr/>
          </p:nvPicPr>
          <p:blipFill>
            <a:blip r:embed="rId3" cstate="print"/>
            <a:srcRect/>
            <a:stretch>
              <a:fillRect/>
            </a:stretch>
          </p:blipFill>
          <p:spPr bwMode="auto">
            <a:xfrm>
              <a:off x="3016" y="935"/>
              <a:ext cx="2069" cy="1379"/>
            </a:xfrm>
            <a:prstGeom prst="rect">
              <a:avLst/>
            </a:prstGeom>
            <a:noFill/>
            <a:ln w="9525">
              <a:noFill/>
              <a:round/>
              <a:headEnd/>
              <a:tailEnd/>
            </a:ln>
          </p:spPr>
        </p:pic>
        <p:sp>
          <p:nvSpPr>
            <p:cNvPr id="11278" name="Text Box 4"/>
            <p:cNvSpPr txBox="1">
              <a:spLocks noChangeArrowheads="1"/>
            </p:cNvSpPr>
            <p:nvPr/>
          </p:nvSpPr>
          <p:spPr bwMode="auto">
            <a:xfrm>
              <a:off x="3016" y="935"/>
              <a:ext cx="2069" cy="1379"/>
            </a:xfrm>
            <a:prstGeom prst="rect">
              <a:avLst/>
            </a:prstGeom>
            <a:noFill/>
            <a:ln w="9525">
              <a:noFill/>
              <a:round/>
              <a:headEnd/>
              <a:tailEnd/>
            </a:ln>
          </p:spPr>
          <p:txBody>
            <a:bodyPr wrap="none" anchor="ctr"/>
            <a:lstStyle/>
            <a:p>
              <a:endParaRPr lang="th-TH"/>
            </a:p>
          </p:txBody>
        </p:sp>
      </p:grpSp>
      <p:grpSp>
        <p:nvGrpSpPr>
          <p:cNvPr id="3" name="Group 8"/>
          <p:cNvGrpSpPr>
            <a:grpSpLocks/>
          </p:cNvGrpSpPr>
          <p:nvPr/>
        </p:nvGrpSpPr>
        <p:grpSpPr bwMode="auto">
          <a:xfrm>
            <a:off x="0" y="3786190"/>
            <a:ext cx="4000496" cy="2928959"/>
            <a:chOff x="525" y="2483"/>
            <a:chExt cx="2068" cy="1378"/>
          </a:xfrm>
        </p:grpSpPr>
        <p:pic>
          <p:nvPicPr>
            <p:cNvPr id="11273" name="Picture 9"/>
            <p:cNvPicPr>
              <a:picLocks noChangeAspect="1" noChangeArrowheads="1"/>
            </p:cNvPicPr>
            <p:nvPr/>
          </p:nvPicPr>
          <p:blipFill>
            <a:blip r:embed="rId4" cstate="print"/>
            <a:srcRect/>
            <a:stretch>
              <a:fillRect/>
            </a:stretch>
          </p:blipFill>
          <p:spPr bwMode="auto">
            <a:xfrm>
              <a:off x="525" y="2483"/>
              <a:ext cx="2069" cy="1379"/>
            </a:xfrm>
            <a:prstGeom prst="rect">
              <a:avLst/>
            </a:prstGeom>
            <a:noFill/>
            <a:ln w="9525">
              <a:noFill/>
              <a:round/>
              <a:headEnd/>
              <a:tailEnd/>
            </a:ln>
          </p:spPr>
        </p:pic>
        <p:sp>
          <p:nvSpPr>
            <p:cNvPr id="11274" name="Text Box 10"/>
            <p:cNvSpPr txBox="1">
              <a:spLocks noChangeArrowheads="1"/>
            </p:cNvSpPr>
            <p:nvPr/>
          </p:nvSpPr>
          <p:spPr bwMode="auto">
            <a:xfrm>
              <a:off x="525" y="2483"/>
              <a:ext cx="2069" cy="1379"/>
            </a:xfrm>
            <a:prstGeom prst="rect">
              <a:avLst/>
            </a:prstGeom>
            <a:noFill/>
            <a:ln w="9525">
              <a:noFill/>
              <a:round/>
              <a:headEnd/>
              <a:tailEnd/>
            </a:ln>
          </p:spPr>
          <p:txBody>
            <a:bodyPr wrap="none" anchor="ctr"/>
            <a:lstStyle/>
            <a:p>
              <a:endParaRPr lang="th-TH"/>
            </a:p>
          </p:txBody>
        </p:sp>
      </p:grpSp>
      <p:grpSp>
        <p:nvGrpSpPr>
          <p:cNvPr id="4" name="Group 11"/>
          <p:cNvGrpSpPr>
            <a:grpSpLocks/>
          </p:cNvGrpSpPr>
          <p:nvPr/>
        </p:nvGrpSpPr>
        <p:grpSpPr bwMode="auto">
          <a:xfrm>
            <a:off x="0" y="1214422"/>
            <a:ext cx="4000496" cy="2857520"/>
            <a:chOff x="3016" y="2478"/>
            <a:chExt cx="2068" cy="1378"/>
          </a:xfrm>
        </p:grpSpPr>
        <p:pic>
          <p:nvPicPr>
            <p:cNvPr id="11271" name="Picture 12"/>
            <p:cNvPicPr>
              <a:picLocks noChangeAspect="1" noChangeArrowheads="1"/>
            </p:cNvPicPr>
            <p:nvPr/>
          </p:nvPicPr>
          <p:blipFill>
            <a:blip r:embed="rId5" cstate="print"/>
            <a:srcRect/>
            <a:stretch>
              <a:fillRect/>
            </a:stretch>
          </p:blipFill>
          <p:spPr bwMode="auto">
            <a:xfrm>
              <a:off x="3016" y="2478"/>
              <a:ext cx="2069" cy="1379"/>
            </a:xfrm>
            <a:prstGeom prst="rect">
              <a:avLst/>
            </a:prstGeom>
            <a:noFill/>
            <a:ln w="9525">
              <a:noFill/>
              <a:round/>
              <a:headEnd/>
              <a:tailEnd/>
            </a:ln>
          </p:spPr>
        </p:pic>
        <p:sp>
          <p:nvSpPr>
            <p:cNvPr id="11272" name="Text Box 13"/>
            <p:cNvSpPr txBox="1">
              <a:spLocks noChangeArrowheads="1"/>
            </p:cNvSpPr>
            <p:nvPr/>
          </p:nvSpPr>
          <p:spPr bwMode="auto">
            <a:xfrm>
              <a:off x="3016" y="2478"/>
              <a:ext cx="2069" cy="1379"/>
            </a:xfrm>
            <a:prstGeom prst="rect">
              <a:avLst/>
            </a:prstGeom>
            <a:noFill/>
            <a:ln w="9525">
              <a:noFill/>
              <a:round/>
              <a:headEnd/>
              <a:tailEnd/>
            </a:ln>
          </p:spPr>
          <p:txBody>
            <a:bodyPr wrap="none" anchor="ctr"/>
            <a:lstStyle/>
            <a:p>
              <a:endParaRPr lang="th-TH"/>
            </a:p>
          </p:txBody>
        </p:sp>
      </p:grpSp>
      <p:sp>
        <p:nvSpPr>
          <p:cNvPr id="15" name="TextBox 14"/>
          <p:cNvSpPr txBox="1"/>
          <p:nvPr/>
        </p:nvSpPr>
        <p:spPr>
          <a:xfrm>
            <a:off x="4286248" y="4929198"/>
            <a:ext cx="4572032" cy="523220"/>
          </a:xfrm>
          <a:prstGeom prst="rect">
            <a:avLst/>
          </a:prstGeom>
          <a:noFill/>
        </p:spPr>
        <p:txBody>
          <a:bodyPr wrap="square" rtlCol="0">
            <a:spAutoFit/>
          </a:bodyPr>
          <a:lstStyle/>
          <a:p>
            <a:r>
              <a:rPr lang="en-US" dirty="0" smtClean="0"/>
              <a:t>Pictures courtesy of LPN</a:t>
            </a:r>
            <a:endParaRPr lang="th-TH" dirty="0"/>
          </a:p>
        </p:txBody>
      </p:sp>
      <p:pic>
        <p:nvPicPr>
          <p:cNvPr id="13" name="Picture 12"/>
          <p:cNvPicPr>
            <a:picLocks noChangeAspect="1" noChangeArrowheads="1"/>
          </p:cNvPicPr>
          <p:nvPr/>
        </p:nvPicPr>
        <p:blipFill>
          <a:blip r:embed="rId6" cstate="print"/>
          <a:srcRect/>
          <a:stretch>
            <a:fillRect/>
          </a:stretch>
        </p:blipFill>
        <p:spPr bwMode="auto">
          <a:xfrm>
            <a:off x="4240259" y="3571876"/>
            <a:ext cx="4618021" cy="3214686"/>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571472" y="1571611"/>
          <a:ext cx="7929617" cy="4572033"/>
        </p:xfrm>
        <a:graphic>
          <a:graphicData uri="http://schemas.openxmlformats.org/drawingml/2006/table">
            <a:tbl>
              <a:tblPr/>
              <a:tblGrid>
                <a:gridCol w="2871484"/>
                <a:gridCol w="1229809"/>
                <a:gridCol w="1230774"/>
                <a:gridCol w="1230774"/>
                <a:gridCol w="1366776"/>
              </a:tblGrid>
              <a:tr h="656463">
                <a:tc>
                  <a:txBody>
                    <a:bodyPr/>
                    <a:lstStyle/>
                    <a:p>
                      <a:pPr algn="just">
                        <a:lnSpc>
                          <a:spcPct val="150000"/>
                        </a:lnSpc>
                        <a:spcBef>
                          <a:spcPts val="600"/>
                        </a:spcBef>
                        <a:spcAft>
                          <a:spcPts val="600"/>
                        </a:spcAft>
                      </a:pPr>
                      <a:endParaRPr lang="en-US" sz="2400" b="0" u="none" strike="noStrike"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1800" b="0" u="none" strike="noStrike" kern="50" dirty="0">
                          <a:solidFill>
                            <a:srgbClr val="000000"/>
                          </a:solidFill>
                          <a:latin typeface="Tahoma" pitchFamily="34" charset="0"/>
                          <a:ea typeface="Tahoma" pitchFamily="34" charset="0"/>
                          <a:cs typeface="Tahoma" pitchFamily="34" charset="0"/>
                        </a:rPr>
                        <a:t>Myanmar</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1800" b="0" u="none" strike="noStrike" kern="50" dirty="0">
                          <a:solidFill>
                            <a:srgbClr val="000000"/>
                          </a:solidFill>
                          <a:latin typeface="Tahoma" pitchFamily="34" charset="0"/>
                          <a:ea typeface="Tahoma" pitchFamily="34" charset="0"/>
                          <a:cs typeface="Tahoma" pitchFamily="34" charset="0"/>
                        </a:rPr>
                        <a:t>Cambodia</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Lao PDR</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Bef>
                          <a:spcPts val="600"/>
                        </a:spcBef>
                        <a:spcAft>
                          <a:spcPts val="600"/>
                        </a:spcAft>
                      </a:pPr>
                      <a:r>
                        <a:rPr lang="en-US" sz="1800" b="1" u="none" strike="noStrike" kern="50">
                          <a:solidFill>
                            <a:srgbClr val="000000"/>
                          </a:solidFill>
                          <a:latin typeface="Tahoma" pitchFamily="34" charset="0"/>
                          <a:ea typeface="Tahoma" pitchFamily="34" charset="0"/>
                          <a:cs typeface="Tahoma" pitchFamily="34" charset="0"/>
                        </a:rPr>
                        <a:t>Total</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4858">
                <a:tc>
                  <a:txBody>
                    <a:bodyPr/>
                    <a:lstStyle/>
                    <a:p>
                      <a:pPr algn="just">
                        <a:lnSpc>
                          <a:spcPct val="150000"/>
                        </a:lnSpc>
                        <a:spcBef>
                          <a:spcPts val="600"/>
                        </a:spcBef>
                        <a:spcAft>
                          <a:spcPts val="600"/>
                        </a:spcAft>
                      </a:pPr>
                      <a:r>
                        <a:rPr lang="en-US" sz="1800" b="0" u="sng" kern="50">
                          <a:solidFill>
                            <a:srgbClr val="000000"/>
                          </a:solidFill>
                          <a:latin typeface="Tahoma" pitchFamily="34" charset="0"/>
                          <a:ea typeface="Tahoma" pitchFamily="34" charset="0"/>
                          <a:cs typeface="Tahoma" pitchFamily="34" charset="0"/>
                        </a:rPr>
                        <a:t>Kindergarten</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11,543</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dirty="0">
                          <a:solidFill>
                            <a:srgbClr val="000000"/>
                          </a:solidFill>
                          <a:latin typeface="Tahoma" pitchFamily="34" charset="0"/>
                          <a:ea typeface="Tahoma" pitchFamily="34" charset="0"/>
                          <a:cs typeface="Tahoma" pitchFamily="34" charset="0"/>
                        </a:rPr>
                        <a:t>1,953</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dirty="0">
                          <a:solidFill>
                            <a:srgbClr val="000000"/>
                          </a:solidFill>
                          <a:latin typeface="Tahoma" pitchFamily="34" charset="0"/>
                          <a:ea typeface="Tahoma" pitchFamily="34" charset="0"/>
                          <a:cs typeface="Tahoma" pitchFamily="34" charset="0"/>
                        </a:rPr>
                        <a:t>915</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1" u="none" strike="noStrike" kern="50" dirty="0">
                          <a:solidFill>
                            <a:srgbClr val="FF0000"/>
                          </a:solidFill>
                          <a:latin typeface="Tahoma" pitchFamily="34" charset="0"/>
                          <a:ea typeface="Tahoma" pitchFamily="34" charset="0"/>
                          <a:cs typeface="Tahoma" pitchFamily="34" charset="0"/>
                        </a:rPr>
                        <a:t>14,411</a:t>
                      </a:r>
                      <a:endParaRPr lang="en-US" sz="2800" b="1" u="sng" kern="50" dirty="0">
                        <a:solidFill>
                          <a:srgbClr val="FF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23894">
                <a:tc>
                  <a:txBody>
                    <a:bodyPr/>
                    <a:lstStyle/>
                    <a:p>
                      <a:pPr algn="just">
                        <a:lnSpc>
                          <a:spcPct val="150000"/>
                        </a:lnSpc>
                        <a:spcBef>
                          <a:spcPts val="600"/>
                        </a:spcBef>
                        <a:spcAft>
                          <a:spcPts val="600"/>
                        </a:spcAft>
                      </a:pPr>
                      <a:r>
                        <a:rPr lang="en-US" sz="1800" b="0" u="sng" kern="50">
                          <a:solidFill>
                            <a:srgbClr val="000000"/>
                          </a:solidFill>
                          <a:latin typeface="Tahoma" pitchFamily="34" charset="0"/>
                          <a:ea typeface="Tahoma" pitchFamily="34" charset="0"/>
                          <a:cs typeface="Tahoma" pitchFamily="34" charset="0"/>
                        </a:rPr>
                        <a:t>Primary school</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32,228</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3,820</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2,245</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1" u="none" strike="noStrike" kern="50" dirty="0">
                          <a:solidFill>
                            <a:srgbClr val="FF0000"/>
                          </a:solidFill>
                          <a:latin typeface="Tahoma" pitchFamily="34" charset="0"/>
                          <a:ea typeface="Tahoma" pitchFamily="34" charset="0"/>
                          <a:cs typeface="Tahoma" pitchFamily="34" charset="0"/>
                        </a:rPr>
                        <a:t>38,293</a:t>
                      </a:r>
                      <a:endParaRPr lang="en-US" sz="2800" b="1" u="sng" kern="50" dirty="0">
                        <a:solidFill>
                          <a:srgbClr val="FF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6785">
                <a:tc>
                  <a:txBody>
                    <a:bodyPr/>
                    <a:lstStyle/>
                    <a:p>
                      <a:pPr algn="just">
                        <a:lnSpc>
                          <a:spcPct val="150000"/>
                        </a:lnSpc>
                        <a:spcBef>
                          <a:spcPts val="600"/>
                        </a:spcBef>
                        <a:spcAft>
                          <a:spcPts val="600"/>
                        </a:spcAft>
                      </a:pPr>
                      <a:r>
                        <a:rPr lang="en-US" sz="1800" b="0" u="sng" kern="50">
                          <a:solidFill>
                            <a:srgbClr val="000000"/>
                          </a:solidFill>
                          <a:latin typeface="Tahoma" pitchFamily="34" charset="0"/>
                          <a:ea typeface="Tahoma" pitchFamily="34" charset="0"/>
                          <a:cs typeface="Tahoma" pitchFamily="34" charset="0"/>
                        </a:rPr>
                        <a:t>Lower secondary school</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4,247</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637</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300</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1" u="none" strike="noStrike" kern="50" dirty="0">
                          <a:solidFill>
                            <a:srgbClr val="000000"/>
                          </a:solidFill>
                          <a:latin typeface="Tahoma" pitchFamily="34" charset="0"/>
                          <a:ea typeface="Tahoma" pitchFamily="34" charset="0"/>
                          <a:cs typeface="Tahoma" pitchFamily="34" charset="0"/>
                        </a:rPr>
                        <a:t>5,184</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6785">
                <a:tc>
                  <a:txBody>
                    <a:bodyPr/>
                    <a:lstStyle/>
                    <a:p>
                      <a:pPr algn="just">
                        <a:lnSpc>
                          <a:spcPct val="150000"/>
                        </a:lnSpc>
                        <a:spcBef>
                          <a:spcPts val="600"/>
                        </a:spcBef>
                        <a:spcAft>
                          <a:spcPts val="600"/>
                        </a:spcAft>
                      </a:pPr>
                      <a:r>
                        <a:rPr lang="en-US" sz="1800" b="0" u="sng" kern="50">
                          <a:solidFill>
                            <a:srgbClr val="000000"/>
                          </a:solidFill>
                          <a:latin typeface="Tahoma" pitchFamily="34" charset="0"/>
                          <a:ea typeface="Tahoma" pitchFamily="34" charset="0"/>
                          <a:cs typeface="Tahoma" pitchFamily="34" charset="0"/>
                        </a:rPr>
                        <a:t>Upper secondary school</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536</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170</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81</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1" u="none" strike="noStrike" kern="50" dirty="0">
                          <a:solidFill>
                            <a:srgbClr val="000000"/>
                          </a:solidFill>
                          <a:latin typeface="Tahoma" pitchFamily="34" charset="0"/>
                          <a:ea typeface="Tahoma" pitchFamily="34" charset="0"/>
                          <a:cs typeface="Tahoma" pitchFamily="34" charset="0"/>
                        </a:rPr>
                        <a:t>787</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6785">
                <a:tc>
                  <a:txBody>
                    <a:bodyPr/>
                    <a:lstStyle/>
                    <a:p>
                      <a:pPr algn="just">
                        <a:lnSpc>
                          <a:spcPct val="150000"/>
                        </a:lnSpc>
                        <a:spcBef>
                          <a:spcPts val="600"/>
                        </a:spcBef>
                        <a:spcAft>
                          <a:spcPts val="600"/>
                        </a:spcAft>
                      </a:pPr>
                      <a:r>
                        <a:rPr lang="en-US" sz="1800" b="0" u="sng" kern="50">
                          <a:solidFill>
                            <a:srgbClr val="000000"/>
                          </a:solidFill>
                          <a:latin typeface="Tahoma" pitchFamily="34" charset="0"/>
                          <a:ea typeface="Tahoma" pitchFamily="34" charset="0"/>
                          <a:cs typeface="Tahoma" pitchFamily="34" charset="0"/>
                        </a:rPr>
                        <a:t>Vocational school</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11</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0</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0" u="none" strike="noStrike" kern="50">
                          <a:solidFill>
                            <a:srgbClr val="000000"/>
                          </a:solidFill>
                          <a:latin typeface="Tahoma" pitchFamily="34" charset="0"/>
                          <a:ea typeface="Tahoma" pitchFamily="34" charset="0"/>
                          <a:cs typeface="Tahoma" pitchFamily="34" charset="0"/>
                        </a:rPr>
                        <a:t>1</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1800" b="1" u="none" strike="noStrike" kern="50" dirty="0">
                          <a:solidFill>
                            <a:srgbClr val="000000"/>
                          </a:solidFill>
                          <a:latin typeface="Tahoma" pitchFamily="34" charset="0"/>
                          <a:ea typeface="Tahoma" pitchFamily="34" charset="0"/>
                          <a:cs typeface="Tahoma" pitchFamily="34" charset="0"/>
                        </a:rPr>
                        <a:t>12</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56463">
                <a:tc>
                  <a:txBody>
                    <a:bodyPr/>
                    <a:lstStyle/>
                    <a:p>
                      <a:pPr algn="just">
                        <a:lnSpc>
                          <a:spcPct val="150000"/>
                        </a:lnSpc>
                        <a:spcBef>
                          <a:spcPts val="600"/>
                        </a:spcBef>
                        <a:spcAft>
                          <a:spcPts val="600"/>
                        </a:spcAft>
                      </a:pPr>
                      <a:r>
                        <a:rPr lang="en-US" sz="2400" b="1" u="none" strike="noStrike" kern="50">
                          <a:solidFill>
                            <a:srgbClr val="000000"/>
                          </a:solidFill>
                          <a:latin typeface="Tahoma" pitchFamily="34" charset="0"/>
                          <a:ea typeface="Tahoma" pitchFamily="34" charset="0"/>
                          <a:cs typeface="Tahoma" pitchFamily="34" charset="0"/>
                        </a:rPr>
                        <a:t>Total</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2400" b="1" u="none" strike="noStrike" kern="50">
                          <a:solidFill>
                            <a:srgbClr val="000000"/>
                          </a:solidFill>
                          <a:latin typeface="Tahoma" pitchFamily="34" charset="0"/>
                          <a:ea typeface="Tahoma" pitchFamily="34" charset="0"/>
                          <a:cs typeface="Tahoma" pitchFamily="34" charset="0"/>
                        </a:rPr>
                        <a:t>48,565</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2400" b="1" u="none" strike="noStrike" kern="50">
                          <a:solidFill>
                            <a:srgbClr val="000000"/>
                          </a:solidFill>
                          <a:latin typeface="Tahoma" pitchFamily="34" charset="0"/>
                          <a:ea typeface="Tahoma" pitchFamily="34" charset="0"/>
                          <a:cs typeface="Tahoma" pitchFamily="34" charset="0"/>
                        </a:rPr>
                        <a:t>6,580</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2400" b="1" u="none" strike="noStrike" kern="50">
                          <a:solidFill>
                            <a:srgbClr val="000000"/>
                          </a:solidFill>
                          <a:latin typeface="Tahoma" pitchFamily="34" charset="0"/>
                          <a:ea typeface="Tahoma" pitchFamily="34" charset="0"/>
                          <a:cs typeface="Tahoma" pitchFamily="34" charset="0"/>
                        </a:rPr>
                        <a:t>3,542</a:t>
                      </a:r>
                      <a:endParaRPr lang="en-US" sz="2800" b="1" u="sng" kern="5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50000"/>
                        </a:lnSpc>
                        <a:spcBef>
                          <a:spcPts val="600"/>
                        </a:spcBef>
                        <a:spcAft>
                          <a:spcPts val="600"/>
                        </a:spcAft>
                      </a:pPr>
                      <a:r>
                        <a:rPr lang="en-US" sz="2400" b="1" u="none" strike="noStrike" kern="50" dirty="0">
                          <a:solidFill>
                            <a:srgbClr val="000000"/>
                          </a:solidFill>
                          <a:latin typeface="Tahoma" pitchFamily="34" charset="0"/>
                          <a:ea typeface="Tahoma" pitchFamily="34" charset="0"/>
                          <a:cs typeface="Tahoma" pitchFamily="34" charset="0"/>
                        </a:rPr>
                        <a:t>58,687</a:t>
                      </a:r>
                      <a:endParaRPr lang="en-US" sz="2800" b="1" u="sng" kern="50" dirty="0">
                        <a:solidFill>
                          <a:srgbClr val="000000"/>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TextBox 2"/>
          <p:cNvSpPr txBox="1"/>
          <p:nvPr/>
        </p:nvSpPr>
        <p:spPr>
          <a:xfrm>
            <a:off x="285720" y="71414"/>
            <a:ext cx="8501122" cy="1384995"/>
          </a:xfrm>
          <a:prstGeom prst="rect">
            <a:avLst/>
          </a:prstGeom>
          <a:noFill/>
        </p:spPr>
        <p:txBody>
          <a:bodyPr wrap="square" rtlCol="0">
            <a:spAutoFit/>
          </a:bodyPr>
          <a:lstStyle/>
          <a:p>
            <a:r>
              <a:rPr lang="en-US" b="1" dirty="0" smtClean="0"/>
              <a:t>Number of migrants’ children in Thai schools by nationalities 2011 academic year</a:t>
            </a:r>
            <a:endParaRPr lang="en-US" b="1" u="sng" dirty="0" smtClean="0"/>
          </a:p>
          <a:p>
            <a:endParaRPr lang="th-TH"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57232"/>
            <a:ext cx="8858280" cy="5500726"/>
          </a:xfrm>
        </p:spPr>
        <p:txBody>
          <a:bodyPr/>
          <a:lstStyle/>
          <a:p>
            <a:r>
              <a:rPr lang="en-US" dirty="0" smtClean="0"/>
              <a:t>From 2001- June 2014: Committee on Illegal Migrant Workers Administration</a:t>
            </a:r>
          </a:p>
          <a:p>
            <a:r>
              <a:rPr lang="en-US" dirty="0" smtClean="0"/>
              <a:t>25 June 2014: Committee on Management Policies on Migrant Workers Problems (CMP-MWP) by chaired by Vice Chairman of </a:t>
            </a:r>
            <a:r>
              <a:rPr lang="en-US" dirty="0" smtClean="0">
                <a:solidFill>
                  <a:srgbClr val="FF0000"/>
                </a:solidFill>
              </a:rPr>
              <a:t>NCPO</a:t>
            </a:r>
          </a:p>
          <a:p>
            <a:r>
              <a:rPr lang="en-US" dirty="0" smtClean="0">
                <a:solidFill>
                  <a:srgbClr val="FF0000"/>
                </a:solidFill>
              </a:rPr>
              <a:t>General management: Office of Foreign Workers Administration (OFWA)</a:t>
            </a:r>
            <a:endParaRPr lang="th-TH" dirty="0">
              <a:solidFill>
                <a:srgbClr val="FF0000"/>
              </a:solidFill>
            </a:endParaRPr>
          </a:p>
        </p:txBody>
      </p:sp>
      <p:sp>
        <p:nvSpPr>
          <p:cNvPr id="3" name="Title 2"/>
          <p:cNvSpPr>
            <a:spLocks noGrp="1"/>
          </p:cNvSpPr>
          <p:nvPr>
            <p:ph type="title"/>
          </p:nvPr>
        </p:nvSpPr>
        <p:spPr>
          <a:xfrm>
            <a:off x="0" y="-24"/>
            <a:ext cx="9144000" cy="785818"/>
          </a:xfrm>
          <a:solidFill>
            <a:schemeClr val="bg2">
              <a:lumMod val="90000"/>
            </a:schemeClr>
          </a:solidFill>
        </p:spPr>
        <p:txBody>
          <a:bodyPr/>
          <a:lstStyle/>
          <a:p>
            <a:pPr algn="ctr"/>
            <a:r>
              <a:rPr lang="en-US" dirty="0" smtClean="0"/>
              <a:t>Integration institutions reform</a:t>
            </a:r>
            <a:endParaRPr lang="th-TH" dirty="0"/>
          </a:p>
        </p:txBody>
      </p:sp>
      <p:pic>
        <p:nvPicPr>
          <p:cNvPr id="4" name="Picture 4" descr="http://www.aecnews.co.th/media/Slideshow/picture_aecnews/sl0004945.jpg"/>
          <p:cNvPicPr>
            <a:picLocks noChangeAspect="1" noChangeArrowheads="1"/>
          </p:cNvPicPr>
          <p:nvPr/>
        </p:nvPicPr>
        <p:blipFill>
          <a:blip r:embed="rId2" cstate="print"/>
          <a:srcRect/>
          <a:stretch>
            <a:fillRect/>
          </a:stretch>
        </p:blipFill>
        <p:spPr bwMode="auto">
          <a:xfrm>
            <a:off x="142844" y="4214818"/>
            <a:ext cx="5357850" cy="2506092"/>
          </a:xfrm>
          <a:prstGeom prst="rect">
            <a:avLst/>
          </a:prstGeom>
          <a:noFill/>
        </p:spPr>
      </p:pic>
      <p:sp>
        <p:nvSpPr>
          <p:cNvPr id="5" name="Rounded Rectangle 4"/>
          <p:cNvSpPr/>
          <p:nvPr/>
        </p:nvSpPr>
        <p:spPr>
          <a:xfrm>
            <a:off x="5857884" y="4214818"/>
            <a:ext cx="3000396" cy="2428892"/>
          </a:xfrm>
          <a:prstGeom prst="roundRect">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chemeClr val="tx1"/>
                </a:solidFill>
              </a:rPr>
              <a:t>NCPO sacked Director General of Department of Employment &amp; Director of OFWA</a:t>
            </a:r>
            <a:endParaRPr lang="th-TH" sz="2000" dirty="0">
              <a:solidFill>
                <a:schemeClr val="tx1"/>
              </a:solidFill>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000108"/>
            <a:ext cx="9144000" cy="5643602"/>
          </a:xfrm>
        </p:spPr>
        <p:txBody>
          <a:bodyPr>
            <a:normAutofit lnSpcReduction="10000"/>
          </a:bodyPr>
          <a:lstStyle/>
          <a:p>
            <a:pPr marL="624078" indent="-514350">
              <a:buFont typeface="+mj-lt"/>
              <a:buAutoNum type="arabicPeriod"/>
            </a:pPr>
            <a:r>
              <a:rPr lang="en-US" dirty="0" smtClean="0"/>
              <a:t>Still a large number of MWs from CLM/V to Thailand;</a:t>
            </a:r>
          </a:p>
          <a:p>
            <a:pPr marL="624078" indent="-514350">
              <a:buFont typeface="+mj-lt"/>
              <a:buAutoNum type="arabicPeriod"/>
            </a:pPr>
            <a:r>
              <a:rPr lang="en-US" dirty="0" smtClean="0"/>
              <a:t>MWs from </a:t>
            </a:r>
            <a:r>
              <a:rPr lang="en-US" dirty="0" smtClean="0">
                <a:solidFill>
                  <a:srgbClr val="FF0000"/>
                </a:solidFill>
              </a:rPr>
              <a:t>Vietnam</a:t>
            </a:r>
            <a:r>
              <a:rPr lang="en-US" dirty="0" smtClean="0"/>
              <a:t> to Thailand is increasing not only the illegal but also the legal;</a:t>
            </a:r>
          </a:p>
          <a:p>
            <a:pPr marL="624078" indent="-514350">
              <a:buFont typeface="+mj-lt"/>
              <a:buAutoNum type="arabicPeriod"/>
            </a:pPr>
            <a:r>
              <a:rPr lang="en-US" dirty="0" smtClean="0"/>
              <a:t>Thailand will need MWs in the near future depending on its structural change and development process of CLM/V;</a:t>
            </a:r>
          </a:p>
          <a:p>
            <a:pPr marL="624078" indent="-514350">
              <a:buFont typeface="+mj-lt"/>
              <a:buAutoNum type="arabicPeriod"/>
            </a:pPr>
            <a:r>
              <a:rPr lang="en-US" dirty="0" smtClean="0">
                <a:solidFill>
                  <a:srgbClr val="FF0000"/>
                </a:solidFill>
              </a:rPr>
              <a:t>Skill structure </a:t>
            </a:r>
            <a:r>
              <a:rPr lang="en-US" dirty="0" smtClean="0"/>
              <a:t>is changing to more skilled than manual </a:t>
            </a:r>
            <a:r>
              <a:rPr lang="en-US" dirty="0" err="1" smtClean="0"/>
              <a:t>labour</a:t>
            </a:r>
            <a:r>
              <a:rPr lang="en-US" dirty="0" smtClean="0"/>
              <a:t>, more women than men in domestic work; </a:t>
            </a:r>
          </a:p>
          <a:p>
            <a:pPr marL="624078" indent="-514350">
              <a:buAutoNum type="arabicPeriod"/>
            </a:pPr>
            <a:r>
              <a:rPr lang="en-US" dirty="0" smtClean="0">
                <a:solidFill>
                  <a:srgbClr val="FF0000"/>
                </a:solidFill>
              </a:rPr>
              <a:t>Lack of data </a:t>
            </a:r>
            <a:r>
              <a:rPr lang="en-US" dirty="0" smtClean="0"/>
              <a:t>on number and details of MWs because a large number of MWs are undocumented; yet, even with data on NV and MOU, no detailed breakdown s are available;</a:t>
            </a:r>
          </a:p>
          <a:p>
            <a:pPr marL="624078" indent="-514350">
              <a:buAutoNum type="arabicPeriod"/>
            </a:pPr>
            <a:endParaRPr lang="th-TH" dirty="0"/>
          </a:p>
        </p:txBody>
      </p:sp>
      <p:sp>
        <p:nvSpPr>
          <p:cNvPr id="3" name="Title 2"/>
          <p:cNvSpPr>
            <a:spLocks noGrp="1"/>
          </p:cNvSpPr>
          <p:nvPr>
            <p:ph type="title"/>
          </p:nvPr>
        </p:nvSpPr>
        <p:spPr>
          <a:xfrm>
            <a:off x="0" y="0"/>
            <a:ext cx="9144000" cy="928670"/>
          </a:xfrm>
          <a:solidFill>
            <a:schemeClr val="accent2"/>
          </a:solidFill>
        </p:spPr>
        <p:txBody>
          <a:bodyPr/>
          <a:lstStyle/>
          <a:p>
            <a:r>
              <a:rPr lang="en-US" dirty="0" smtClean="0">
                <a:solidFill>
                  <a:schemeClr val="bg1"/>
                </a:solidFill>
              </a:rPr>
              <a:t>Concluding remarks</a:t>
            </a:r>
            <a:endParaRPr lang="th-TH" dirty="0">
              <a:solidFill>
                <a:schemeClr val="bg1"/>
              </a:solidFil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000108"/>
            <a:ext cx="9144000" cy="5500726"/>
          </a:xfrm>
        </p:spPr>
        <p:txBody>
          <a:bodyPr>
            <a:normAutofit lnSpcReduction="10000"/>
          </a:bodyPr>
          <a:lstStyle/>
          <a:p>
            <a:pPr marL="624078" indent="-514350">
              <a:buNone/>
            </a:pPr>
            <a:r>
              <a:rPr lang="en-US" dirty="0" smtClean="0"/>
              <a:t>6. IOs, NGOs</a:t>
            </a:r>
            <a:r>
              <a:rPr lang="en-US" dirty="0" smtClean="0"/>
              <a:t>, </a:t>
            </a:r>
            <a:r>
              <a:rPr lang="en-US" dirty="0" smtClean="0"/>
              <a:t>have played key roles on MW issues, therefore their roles are imperative and need strong and sustainable supports;</a:t>
            </a:r>
          </a:p>
          <a:p>
            <a:pPr marL="624078" indent="-514350">
              <a:buNone/>
            </a:pPr>
            <a:r>
              <a:rPr lang="en-US" dirty="0" smtClean="0"/>
              <a:t>7. Living conditions of MWs in Thailand though not so bad is not so good, only legal MWs have rights to access social protection, health and education services but not undocumented MWs; MWs are subject to exploitation and extortion;</a:t>
            </a:r>
          </a:p>
          <a:p>
            <a:pPr marL="624078" indent="-514350">
              <a:buNone/>
            </a:pPr>
            <a:r>
              <a:rPr lang="en-US" dirty="0" smtClean="0"/>
              <a:t>8. Network access has improved (because of continued migration and scale and modern IT, MWs can connect to each other and are better informed about their peers);</a:t>
            </a:r>
          </a:p>
          <a:p>
            <a:pPr marL="624078" indent="-514350">
              <a:buNone/>
            </a:pPr>
            <a:r>
              <a:rPr lang="en-US" dirty="0" smtClean="0"/>
              <a:t>9. Sending countries are still mostly poor, probably except one;</a:t>
            </a:r>
          </a:p>
          <a:p>
            <a:pPr marL="624078" indent="-514350">
              <a:buNone/>
            </a:pPr>
            <a:endParaRPr lang="th-TH" dirty="0"/>
          </a:p>
        </p:txBody>
      </p:sp>
      <p:sp>
        <p:nvSpPr>
          <p:cNvPr id="3" name="Title 2"/>
          <p:cNvSpPr>
            <a:spLocks noGrp="1"/>
          </p:cNvSpPr>
          <p:nvPr>
            <p:ph type="title"/>
          </p:nvPr>
        </p:nvSpPr>
        <p:spPr>
          <a:xfrm>
            <a:off x="0" y="0"/>
            <a:ext cx="9144000" cy="928670"/>
          </a:xfrm>
          <a:solidFill>
            <a:schemeClr val="accent2"/>
          </a:solidFill>
        </p:spPr>
        <p:txBody>
          <a:bodyPr/>
          <a:lstStyle/>
          <a:p>
            <a:r>
              <a:rPr lang="en-US" dirty="0" smtClean="0">
                <a:solidFill>
                  <a:schemeClr val="bg1"/>
                </a:solidFill>
              </a:rPr>
              <a:t>Concluding remarks</a:t>
            </a:r>
            <a:endParaRPr lang="th-TH" dirty="0">
              <a:solidFill>
                <a:schemeClr val="bg1"/>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000108"/>
            <a:ext cx="9144000" cy="5214974"/>
          </a:xfrm>
        </p:spPr>
        <p:txBody>
          <a:bodyPr>
            <a:normAutofit/>
          </a:bodyPr>
          <a:lstStyle/>
          <a:p>
            <a:pPr marL="624078" indent="-514350">
              <a:buNone/>
            </a:pPr>
            <a:r>
              <a:rPr lang="en-US" dirty="0" smtClean="0"/>
              <a:t>10. Most returned  MWs have sent remittances and use them productively;</a:t>
            </a:r>
          </a:p>
          <a:p>
            <a:pPr marL="624078" indent="-514350">
              <a:buNone/>
            </a:pPr>
            <a:r>
              <a:rPr lang="en-US" dirty="0" smtClean="0"/>
              <a:t>11. Some MWs’ children have education in Thailand; many MWs benefits from health services in Thailand;</a:t>
            </a:r>
          </a:p>
          <a:p>
            <a:pPr marL="624078" indent="-514350">
              <a:buNone/>
            </a:pPr>
            <a:r>
              <a:rPr lang="en-US" dirty="0" smtClean="0"/>
              <a:t>12. Some of skill learned are useful, some are not if they do not migrate (over-qualified);</a:t>
            </a:r>
          </a:p>
          <a:p>
            <a:pPr marL="624078" indent="-514350">
              <a:buNone/>
            </a:pPr>
            <a:r>
              <a:rPr lang="en-US" dirty="0" smtClean="0"/>
              <a:t>13. Many MW become self-confident because of going abroad – experience.</a:t>
            </a:r>
          </a:p>
          <a:p>
            <a:pPr marL="624078" indent="-514350">
              <a:buNone/>
            </a:pPr>
            <a:endParaRPr lang="th-TH" dirty="0"/>
          </a:p>
        </p:txBody>
      </p:sp>
      <p:sp>
        <p:nvSpPr>
          <p:cNvPr id="3" name="Title 2"/>
          <p:cNvSpPr>
            <a:spLocks noGrp="1"/>
          </p:cNvSpPr>
          <p:nvPr>
            <p:ph type="title"/>
          </p:nvPr>
        </p:nvSpPr>
        <p:spPr>
          <a:xfrm>
            <a:off x="0" y="0"/>
            <a:ext cx="9144000" cy="928670"/>
          </a:xfrm>
          <a:solidFill>
            <a:schemeClr val="accent2"/>
          </a:solidFill>
        </p:spPr>
        <p:txBody>
          <a:bodyPr/>
          <a:lstStyle/>
          <a:p>
            <a:r>
              <a:rPr lang="en-US" dirty="0" smtClean="0">
                <a:solidFill>
                  <a:schemeClr val="bg1"/>
                </a:solidFill>
              </a:rPr>
              <a:t>Concluding remarks</a:t>
            </a:r>
            <a:endParaRPr lang="th-TH" dirty="0">
              <a:solidFill>
                <a:schemeClr val="bg1"/>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t>End Part 2 A (slide1-44)</a:t>
            </a:r>
            <a:endParaRPr lang="th-TH" dirty="0"/>
          </a:p>
        </p:txBody>
      </p:sp>
      <p:sp>
        <p:nvSpPr>
          <p:cNvPr id="5" name="Subtitle 4"/>
          <p:cNvSpPr>
            <a:spLocks noGrp="1"/>
          </p:cNvSpPr>
          <p:nvPr>
            <p:ph type="subTitle" idx="1"/>
          </p:nvPr>
        </p:nvSpPr>
        <p:spPr/>
        <p:txBody>
          <a:bodyPr/>
          <a:lstStyle/>
          <a:p>
            <a:endParaRPr lang="th-TH"/>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3245</TotalTime>
  <Words>2648</Words>
  <Application>Microsoft Office PowerPoint</Application>
  <PresentationFormat>On-screen Show (4:3)</PresentationFormat>
  <Paragraphs>374</Paragraphs>
  <Slides>45</Slides>
  <Notes>10</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Concourse</vt:lpstr>
      <vt:lpstr>Slide 1</vt:lpstr>
      <vt:lpstr>Typology of MWs in Thailand</vt:lpstr>
      <vt:lpstr>Slide 3</vt:lpstr>
      <vt:lpstr>Slide 4</vt:lpstr>
      <vt:lpstr>Structure: CLM migrant workers in Thailand, 2014</vt:lpstr>
      <vt:lpstr>Slide 6</vt:lpstr>
      <vt:lpstr>Vietnam </vt:lpstr>
      <vt:lpstr>Slide 8</vt:lpstr>
      <vt:lpstr>Slide 9</vt:lpstr>
      <vt:lpstr>Slide 10</vt:lpstr>
      <vt:lpstr>Slide 11</vt:lpstr>
      <vt:lpstr>Regulatory framework</vt:lpstr>
      <vt:lpstr>Management </vt:lpstr>
      <vt:lpstr>Management - Brokers</vt:lpstr>
      <vt:lpstr>Slide 15</vt:lpstr>
      <vt:lpstr>Situation of migrant workers in Thailand </vt:lpstr>
      <vt:lpstr>Slide 17</vt:lpstr>
      <vt:lpstr>Slide 18</vt:lpstr>
      <vt:lpstr>Slide 19</vt:lpstr>
      <vt:lpstr>Rights and protection needs of migrants:  access to social protection, health services, education</vt:lpstr>
      <vt:lpstr>Integration institutions &amp; programs</vt:lpstr>
      <vt:lpstr>Integration institutions &amp; programs</vt:lpstr>
      <vt:lpstr>Immigration law</vt:lpstr>
      <vt:lpstr>Alien Employment Act  1978</vt:lpstr>
      <vt:lpstr>Social Security Act 1990</vt:lpstr>
      <vt:lpstr>Workmen’s Compensation Act 1994</vt:lpstr>
      <vt:lpstr>Workmen’s Compensation Act 1994</vt:lpstr>
      <vt:lpstr>Slide 28</vt:lpstr>
      <vt:lpstr>Slide 29</vt:lpstr>
      <vt:lpstr>Slide 30</vt:lpstr>
      <vt:lpstr>Situation of migrant workers in Thailand </vt:lpstr>
      <vt:lpstr>Situation of migrant workers in Thailand </vt:lpstr>
      <vt:lpstr>Slide 33</vt:lpstr>
      <vt:lpstr>Slide 34</vt:lpstr>
      <vt:lpstr>WCF</vt:lpstr>
      <vt:lpstr>Labor protection</vt:lpstr>
      <vt:lpstr>Health of MWs</vt:lpstr>
      <vt:lpstr>Health services &amp; prevention</vt:lpstr>
      <vt:lpstr>Slide 39</vt:lpstr>
      <vt:lpstr>Slide 40</vt:lpstr>
      <vt:lpstr>Integration institutions reform</vt:lpstr>
      <vt:lpstr>Concluding remarks</vt:lpstr>
      <vt:lpstr>Concluding remarks</vt:lpstr>
      <vt:lpstr>Concluding remarks</vt:lpstr>
      <vt:lpstr>End Part 2 A (slide1-44)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Srawooth</dc:creator>
  <cp:lastModifiedBy>Srawooth</cp:lastModifiedBy>
  <cp:revision>162</cp:revision>
  <dcterms:created xsi:type="dcterms:W3CDTF">2014-10-23T03:21:12Z</dcterms:created>
  <dcterms:modified xsi:type="dcterms:W3CDTF">2015-06-28T23:44:54Z</dcterms:modified>
</cp:coreProperties>
</file>