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0" r:id="rId1"/>
  </p:sldMasterIdLst>
  <p:notesMasterIdLst>
    <p:notesMasterId r:id="rId5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301" r:id="rId37"/>
    <p:sldId id="292" r:id="rId38"/>
    <p:sldId id="293" r:id="rId39"/>
    <p:sldId id="294" r:id="rId40"/>
    <p:sldId id="295" r:id="rId41"/>
    <p:sldId id="296" r:id="rId42"/>
    <p:sldId id="297" r:id="rId43"/>
    <p:sldId id="298" r:id="rId44"/>
    <p:sldId id="302" r:id="rId45"/>
    <p:sldId id="299" r:id="rId46"/>
    <p:sldId id="304" r:id="rId47"/>
    <p:sldId id="303" r:id="rId48"/>
    <p:sldId id="291" r:id="rId49"/>
    <p:sldId id="300" r:id="rId50"/>
  </p:sldIdLst>
  <p:sldSz cx="12192000" cy="6858000"/>
  <p:notesSz cx="6858000" cy="9144000"/>
  <p:embeddedFontLst>
    <p:embeddedFont>
      <p:font typeface="Angsana New" panose="02020603050405020304" pitchFamily="18" charset="-34"/>
      <p:regular r:id="rId52"/>
      <p:bold r:id="rId53"/>
      <p:italic r:id="rId54"/>
      <p:boldItalic r:id="rId55"/>
    </p:embeddedFont>
    <p:embeddedFont>
      <p:font typeface="Montserrat" panose="020B0604020202020204" charset="0"/>
      <p:regular r:id="rId56"/>
      <p:bold r:id="rId57"/>
      <p:italic r:id="rId58"/>
      <p:boldItalic r:id="rId59"/>
    </p:embeddedFont>
    <p:embeddedFont>
      <p:font typeface="Calibri" panose="020F0502020204030204" pitchFamily="34" charset="0"/>
      <p:regular r:id="rId60"/>
      <p:bold r:id="rId61"/>
      <p:italic r:id="rId62"/>
      <p:boldItalic r:id="rId6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60" d="100"/>
          <a:sy n="60" d="100"/>
        </p:scale>
        <p:origin x="-1080" y="-27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font" Target="fonts/font4.fntdata"/><Relationship Id="rId63" Type="http://schemas.openxmlformats.org/officeDocument/2006/relationships/font" Target="fonts/font12.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2.fntdata"/><Relationship Id="rId58" Type="http://schemas.openxmlformats.org/officeDocument/2006/relationships/font" Target="fonts/font7.fntdata"/><Relationship Id="rId66"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6.fntdata"/><Relationship Id="rId61" Type="http://schemas.openxmlformats.org/officeDocument/2006/relationships/font" Target="fonts/font10.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1.fntdata"/><Relationship Id="rId60" Type="http://schemas.openxmlformats.org/officeDocument/2006/relationships/font" Target="fonts/font9.fntdata"/><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5.fntdata"/><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8.fntdata"/><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3.fntdata"/><Relationship Id="rId62" Type="http://schemas.openxmlformats.org/officeDocument/2006/relationships/font" Target="fonts/font11.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077971485"/>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imf.org/external/pubs/ft/fandd/basics/current.htm" TargetMode="External"/><Relationship Id="rId2" Type="http://schemas.openxmlformats.org/officeDocument/2006/relationships/slide" Target="../slides/slide7.xml"/><Relationship Id="rId1" Type="http://schemas.openxmlformats.org/officeDocument/2006/relationships/notesMaster" Target="../notesMasters/notesMaster1.xml"/><Relationship Id="rId5" Type="http://schemas.openxmlformats.org/officeDocument/2006/relationships/hyperlink" Target="http://si2.bcentral.cl/public/pdf/banca-central/pdf/v12/537-582.pdf" TargetMode="External"/><Relationship Id="rId4" Type="http://schemas.openxmlformats.org/officeDocument/2006/relationships/hyperlink" Target="http://citeseerx.ist.psu.edu/viewdoc/download?doi=10.1.1.631.8111&amp;rep=rep1&amp;type=pdf" TargetMode="Externa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3" Type="http://schemas.openxmlformats.org/officeDocument/2006/relationships/hyperlink" Target="https://www.jri.co.jp/english/periodical/rim/1998/RIMe199801crisis/" TargetMode="External"/><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90" name="Google Shape;90;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98" name="Google Shape;9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5" name="Google Shape;105;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1" name="Google Shape;111;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8" name="Google Shape;118;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 sz="1100">
                <a:latin typeface="Arial"/>
                <a:ea typeface="Arial"/>
                <a:cs typeface="Arial"/>
                <a:sym typeface="Arial"/>
              </a:rPr>
              <a:t>Price goes up+ CA deficit = export performance delines</a:t>
            </a:r>
            <a:endParaRPr sz="1100">
              <a:latin typeface="Arial"/>
              <a:ea typeface="Arial"/>
              <a:cs typeface="Arial"/>
              <a:sym typeface="Arial"/>
            </a:endParaRPr>
          </a:p>
          <a:p>
            <a:pPr marL="457200" lvl="0" indent="-228600" algn="l" rtl="0">
              <a:lnSpc>
                <a:spcPct val="115000"/>
              </a:lnSpc>
              <a:spcBef>
                <a:spcPts val="0"/>
              </a:spcBef>
              <a:spcAft>
                <a:spcPts val="0"/>
              </a:spcAft>
              <a:buClr>
                <a:srgbClr val="ADADAD"/>
              </a:buClr>
              <a:buSzPts val="1100"/>
              <a:buNone/>
            </a:pPr>
            <a:endParaRPr sz="1100">
              <a:solidFill>
                <a:srgbClr val="ADADAD"/>
              </a:solidFill>
              <a:latin typeface="Arial"/>
              <a:ea typeface="Arial"/>
              <a:cs typeface="Arial"/>
              <a:sym typeface="Arial"/>
            </a:endParaRPr>
          </a:p>
          <a:p>
            <a:pPr marL="457200" lvl="0" indent="-298450" algn="l" rtl="0">
              <a:lnSpc>
                <a:spcPct val="115000"/>
              </a:lnSpc>
              <a:spcBef>
                <a:spcPts val="0"/>
              </a:spcBef>
              <a:spcAft>
                <a:spcPts val="0"/>
              </a:spcAft>
              <a:buClr>
                <a:srgbClr val="000000"/>
              </a:buClr>
              <a:buSzPts val="1100"/>
              <a:buChar char="-"/>
            </a:pPr>
            <a:r>
              <a:rPr lang="en" sz="1100">
                <a:solidFill>
                  <a:srgbClr val="000000"/>
                </a:solidFill>
                <a:latin typeface="Arial"/>
                <a:ea typeface="Arial"/>
                <a:cs typeface="Arial"/>
                <a:sym typeface="Arial"/>
              </a:rPr>
              <a:t>Expectation of declining export causes stock price to decline.</a:t>
            </a:r>
            <a:endParaRPr sz="1100">
              <a:solidFill>
                <a:srgbClr val="000000"/>
              </a:solidFill>
              <a:latin typeface="Arial"/>
              <a:ea typeface="Arial"/>
              <a:cs typeface="Arial"/>
              <a:sym typeface="Arial"/>
            </a:endParaRPr>
          </a:p>
          <a:p>
            <a:pPr marL="0" lvl="0" indent="0" algn="l" rtl="0">
              <a:lnSpc>
                <a:spcPct val="115000"/>
              </a:lnSpc>
              <a:spcBef>
                <a:spcPts val="1600"/>
              </a:spcBef>
              <a:spcAft>
                <a:spcPts val="1600"/>
              </a:spcAft>
              <a:buSzPts val="1400"/>
              <a:buNone/>
            </a:pPr>
            <a:r>
              <a:rPr lang="en" sz="1100">
                <a:solidFill>
                  <a:srgbClr val="000000"/>
                </a:solidFill>
                <a:latin typeface="Arial"/>
                <a:ea typeface="Arial"/>
                <a:cs typeface="Arial"/>
                <a:sym typeface="Arial"/>
              </a:rPr>
              <a:t> sharp exchange rate appreciation appears to have contributed to weaker exports and adverse shifts in market sentiment.</a:t>
            </a:r>
            <a:endParaRPr sz="1100">
              <a:solidFill>
                <a:srgbClr val="000000"/>
              </a:solidFill>
              <a:latin typeface="Arial"/>
              <a:ea typeface="Arial"/>
              <a:cs typeface="Arial"/>
              <a:sym typeface="Aria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7" name="Google Shape;127;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
                <a:solidFill>
                  <a:srgbClr val="656565"/>
                </a:solidFill>
                <a:highlight>
                  <a:schemeClr val="lt1"/>
                </a:highlight>
                <a:latin typeface="Montserrat"/>
                <a:ea typeface="Montserrat"/>
                <a:cs typeface="Montserrat"/>
                <a:sym typeface="Montserrat"/>
              </a:rPr>
              <a:t>Fundamental = basic macroeconomic indexes such as economic growth rate, inflation rate and unemployment rate.</a:t>
            </a:r>
            <a:endParaRPr>
              <a:solidFill>
                <a:srgbClr val="656565"/>
              </a:solidFill>
              <a:highlight>
                <a:schemeClr val="lt1"/>
              </a:highlight>
              <a:latin typeface="Montserrat"/>
              <a:ea typeface="Montserrat"/>
              <a:cs typeface="Montserrat"/>
              <a:sym typeface="Montserrat"/>
            </a:endParaRPr>
          </a:p>
          <a:p>
            <a:pPr marL="0" lvl="0" indent="0" algn="l" rtl="0">
              <a:lnSpc>
                <a:spcPct val="100000"/>
              </a:lnSpc>
              <a:spcBef>
                <a:spcPts val="0"/>
              </a:spcBef>
              <a:spcAft>
                <a:spcPts val="0"/>
              </a:spcAft>
              <a:buClr>
                <a:schemeClr val="dk1"/>
              </a:buClr>
              <a:buSzPts val="1100"/>
              <a:buFont typeface="Arial"/>
              <a:buNone/>
            </a:pPr>
            <a:endParaRPr>
              <a:solidFill>
                <a:srgbClr val="656565"/>
              </a:solidFill>
              <a:highlight>
                <a:schemeClr val="lt1"/>
              </a:highlight>
              <a:latin typeface="Montserrat"/>
              <a:ea typeface="Montserrat"/>
              <a:cs typeface="Montserrat"/>
              <a:sym typeface="Montserrat"/>
            </a:endParaRPr>
          </a:p>
          <a:p>
            <a:pPr marL="0" lvl="0" indent="0" algn="l" rtl="0">
              <a:lnSpc>
                <a:spcPct val="100000"/>
              </a:lnSpc>
              <a:spcBef>
                <a:spcPts val="0"/>
              </a:spcBef>
              <a:spcAft>
                <a:spcPts val="0"/>
              </a:spcAft>
              <a:buClr>
                <a:schemeClr val="dk1"/>
              </a:buClr>
              <a:buSzPts val="1100"/>
              <a:buFont typeface="Arial"/>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5" name="Google Shape;135;p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100"/>
              <a:buFont typeface="Arial"/>
              <a:buNone/>
            </a:pPr>
            <a:r>
              <a:rPr lang="en" sz="1100" u="sng" dirty="0">
                <a:solidFill>
                  <a:schemeClr val="hlink"/>
                </a:solidFill>
                <a:latin typeface="Arial"/>
                <a:ea typeface="Arial"/>
                <a:cs typeface="Arial"/>
                <a:sym typeface="Arial"/>
                <a:hlinkClick r:id="rId3"/>
              </a:rPr>
              <a:t>https://www.imf.org/external/pubs/ft/fandd/basics/current.htm</a:t>
            </a:r>
            <a:endParaRPr sz="1100" dirty="0">
              <a:latin typeface="Arial"/>
              <a:ea typeface="Arial"/>
              <a:cs typeface="Arial"/>
              <a:sym typeface="Arial"/>
            </a:endParaRPr>
          </a:p>
          <a:p>
            <a:pPr marL="0" lvl="0" indent="0" algn="l" rtl="0">
              <a:lnSpc>
                <a:spcPct val="100000"/>
              </a:lnSpc>
              <a:spcBef>
                <a:spcPts val="0"/>
              </a:spcBef>
              <a:spcAft>
                <a:spcPts val="0"/>
              </a:spcAft>
              <a:buClr>
                <a:schemeClr val="dk1"/>
              </a:buClr>
              <a:buSzPts val="1100"/>
              <a:buFont typeface="Arial"/>
              <a:buNone/>
            </a:pPr>
            <a:r>
              <a:rPr lang="en" sz="1100" u="sng" dirty="0">
                <a:solidFill>
                  <a:schemeClr val="hlink"/>
                </a:solidFill>
                <a:latin typeface="Arial"/>
                <a:ea typeface="Arial"/>
                <a:cs typeface="Arial"/>
                <a:sym typeface="Arial"/>
                <a:hlinkClick r:id="rId4"/>
              </a:rPr>
              <a:t>http://citeseerx.ist.psu.edu/viewdoc/download?doi=10.1.1.631.8111&amp;rep=rep1&amp;type=pdf</a:t>
            </a:r>
            <a:endParaRPr sz="1100" dirty="0">
              <a:latin typeface="Arial"/>
              <a:ea typeface="Arial"/>
              <a:cs typeface="Arial"/>
              <a:sym typeface="Arial"/>
            </a:endParaRPr>
          </a:p>
          <a:p>
            <a:pPr marL="0" lvl="0" indent="0" algn="l" rtl="0">
              <a:lnSpc>
                <a:spcPct val="100000"/>
              </a:lnSpc>
              <a:spcBef>
                <a:spcPts val="0"/>
              </a:spcBef>
              <a:spcAft>
                <a:spcPts val="0"/>
              </a:spcAft>
              <a:buClr>
                <a:schemeClr val="dk1"/>
              </a:buClr>
              <a:buSzPts val="1100"/>
              <a:buFont typeface="Arial"/>
              <a:buNone/>
            </a:pPr>
            <a:r>
              <a:rPr lang="en" sz="1100" u="sng" dirty="0">
                <a:solidFill>
                  <a:schemeClr val="hlink"/>
                </a:solidFill>
                <a:latin typeface="Arial"/>
                <a:ea typeface="Arial"/>
                <a:cs typeface="Arial"/>
                <a:sym typeface="Arial"/>
                <a:hlinkClick r:id="rId5"/>
              </a:rPr>
              <a:t>http://si2.bcentral.cl/public/pdf/banca-central/pdf/v12/537-582.pdf</a:t>
            </a:r>
            <a:endParaRPr dirty="0"/>
          </a:p>
        </p:txBody>
      </p:sp>
      <p:sp>
        <p:nvSpPr>
          <p:cNvPr id="136" name="Google Shape;136;p7: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4" name="Google Shape;144;p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
              <a:t>First, current account deficits reflected an excess of investment over (high) saving rates, as opposed to high consumption.  t incremental capital output ratios rose in Asian economies prior to the crisis, suggesting a deterioration in efficiency, and experience with current account deficits illustrates how high growth rates can be associated with significant external and domestic vulnerabilities. Rapid growth was linked to high rates of investment spending, which drove the current account cycle.</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en"/>
              <a:t>Second, The sharp slowdown in export growth in 1996 affected Thailand most severely. After growing nearly 25 percent in 1995, Thailand’s export revenues in dollars fell 1.3 percent in 1996. This partly reflected a significant drop in the terms of trade (see table A1). Export growth also fell sharply in Malaysia (26 percent to 5.8 percent) and the Philippines (32 percent to 17 percent) and more moderately in Indonesia (13.4 percent to 9.7 percent). The reasons cited for this slowdown included a significant decline in manufacturing export prices, most notably for semiconductors and other electronics products, and an appreciation of the dollar against the yen, which caused Southeast Asian effective exchange rates to appreciate (see Goldman Sachs, 1997). In Thailand, the slowdown in economic activity was associated with a significant shift in market sentiment starting in early 1996, as reflected in declining stock prices that hit other countries.</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en"/>
              <a:t>News of the drop in export growth in 1996 raised significant concerns about the sustainability of exchange rates and current account deficits.</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en"/>
              <a:t> Finally, the shocks cited above triggered sporadic episodes of speculative pressure, particularly against the Thai baht from 1995 onward. The eventual collapse of the baht in July 1997 triggered depreciations in the exchange rates of Indonesia, the Philippines, and Malaysia. Current account deficits switched sharply into surpluses around this time, reflecting the sudden withdrawal of external financing. </a:t>
            </a:r>
            <a:endParaRPr/>
          </a:p>
        </p:txBody>
      </p:sp>
      <p:sp>
        <p:nvSpPr>
          <p:cNvPr id="145" name="Google Shape;145;p8: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4" name="Google Shape;154;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2" name="Google Shape;172;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9" name="Google Shape;179;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6" name="Google Shape;186;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2" name="Google Shape;192;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
        <p:cNvGrpSpPr/>
        <p:nvPr/>
      </p:nvGrpSpPr>
      <p:grpSpPr>
        <a:xfrm>
          <a:off x="0" y="0"/>
          <a:ext cx="0" cy="0"/>
          <a:chOff x="0" y="0"/>
          <a:chExt cx="0" cy="0"/>
        </a:xfrm>
      </p:grpSpPr>
      <p:sp>
        <p:nvSpPr>
          <p:cNvPr id="198" name="Google Shape;198;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9" name="Google Shape;199;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6" name="Google Shape;206;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2" name="Google Shape;212;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9" name="Google Shape;219;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7" name="Google Shape;227;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4" name="Google Shape;234;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0" name="Google Shape;240;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9" name="Google Shape;249;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6"/>
        <p:cNvGrpSpPr/>
        <p:nvPr/>
      </p:nvGrpSpPr>
      <p:grpSpPr>
        <a:xfrm>
          <a:off x="0" y="0"/>
          <a:ext cx="0" cy="0"/>
          <a:chOff x="0" y="0"/>
          <a:chExt cx="0" cy="0"/>
        </a:xfrm>
      </p:grpSpPr>
      <p:sp>
        <p:nvSpPr>
          <p:cNvPr id="257" name="Google Shape;25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8" name="Google Shape;258;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4"/>
        <p:cNvGrpSpPr/>
        <p:nvPr/>
      </p:nvGrpSpPr>
      <p:grpSpPr>
        <a:xfrm>
          <a:off x="0" y="0"/>
          <a:ext cx="0" cy="0"/>
          <a:chOff x="0" y="0"/>
          <a:chExt cx="0" cy="0"/>
        </a:xfrm>
      </p:grpSpPr>
      <p:sp>
        <p:nvSpPr>
          <p:cNvPr id="265" name="Google Shape;265;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6" name="Google Shape;266;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0"/>
        <p:cNvGrpSpPr/>
        <p:nvPr/>
      </p:nvGrpSpPr>
      <p:grpSpPr>
        <a:xfrm>
          <a:off x="0" y="0"/>
          <a:ext cx="0" cy="0"/>
          <a:chOff x="0" y="0"/>
          <a:chExt cx="0" cy="0"/>
        </a:xfrm>
      </p:grpSpPr>
      <p:sp>
        <p:nvSpPr>
          <p:cNvPr id="271" name="Google Shape;271;p2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72" name="Google Shape;272;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2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78" name="Google Shape;278;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2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85" name="Google Shape;285;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p:cNvGrpSpPr/>
        <p:nvPr/>
      </p:nvGrpSpPr>
      <p:grpSpPr>
        <a:xfrm>
          <a:off x="0" y="0"/>
          <a:ext cx="0" cy="0"/>
          <a:chOff x="0" y="0"/>
          <a:chExt cx="0" cy="0"/>
        </a:xfrm>
      </p:grpSpPr>
      <p:sp>
        <p:nvSpPr>
          <p:cNvPr id="291" name="Google Shape;291;p2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92" name="Google Shape;292;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9"/>
        <p:cNvGrpSpPr/>
        <p:nvPr/>
      </p:nvGrpSpPr>
      <p:grpSpPr>
        <a:xfrm>
          <a:off x="0" y="0"/>
          <a:ext cx="0" cy="0"/>
          <a:chOff x="0" y="0"/>
          <a:chExt cx="0" cy="0"/>
        </a:xfrm>
      </p:grpSpPr>
      <p:sp>
        <p:nvSpPr>
          <p:cNvPr id="300" name="Google Shape;300;p2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01" name="Google Shape;30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8"/>
        <p:cNvGrpSpPr/>
        <p:nvPr/>
      </p:nvGrpSpPr>
      <p:grpSpPr>
        <a:xfrm>
          <a:off x="0" y="0"/>
          <a:ext cx="0" cy="0"/>
          <a:chOff x="0" y="0"/>
          <a:chExt cx="0" cy="0"/>
        </a:xfrm>
      </p:grpSpPr>
      <p:sp>
        <p:nvSpPr>
          <p:cNvPr id="309" name="Google Shape;309;p2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10" name="Google Shape;310;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9"/>
        <p:cNvGrpSpPr/>
        <p:nvPr/>
      </p:nvGrpSpPr>
      <p:grpSpPr>
        <a:xfrm>
          <a:off x="0" y="0"/>
          <a:ext cx="0" cy="0"/>
          <a:chOff x="0" y="0"/>
          <a:chExt cx="0" cy="0"/>
        </a:xfrm>
      </p:grpSpPr>
      <p:sp>
        <p:nvSpPr>
          <p:cNvPr id="320" name="Google Shape;320;p3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21" name="Google Shape;321;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0"/>
        <p:cNvGrpSpPr/>
        <p:nvPr/>
      </p:nvGrpSpPr>
      <p:grpSpPr>
        <a:xfrm>
          <a:off x="0" y="0"/>
          <a:ext cx="0" cy="0"/>
          <a:chOff x="0" y="0"/>
          <a:chExt cx="0" cy="0"/>
        </a:xfrm>
      </p:grpSpPr>
      <p:sp>
        <p:nvSpPr>
          <p:cNvPr id="331" name="Google Shape;331;p3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32" name="Google Shape;332;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7"/>
        <p:cNvGrpSpPr/>
        <p:nvPr/>
      </p:nvGrpSpPr>
      <p:grpSpPr>
        <a:xfrm>
          <a:off x="0" y="0"/>
          <a:ext cx="0" cy="0"/>
          <a:chOff x="0" y="0"/>
          <a:chExt cx="0" cy="0"/>
        </a:xfrm>
      </p:grpSpPr>
      <p:sp>
        <p:nvSpPr>
          <p:cNvPr id="338" name="Google Shape;338;p3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39" name="Google Shape;339;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3"/>
        <p:cNvGrpSpPr/>
        <p:nvPr/>
      </p:nvGrpSpPr>
      <p:grpSpPr>
        <a:xfrm>
          <a:off x="0" y="0"/>
          <a:ext cx="0" cy="0"/>
          <a:chOff x="0" y="0"/>
          <a:chExt cx="0" cy="0"/>
        </a:xfrm>
      </p:grpSpPr>
      <p:sp>
        <p:nvSpPr>
          <p:cNvPr id="344" name="Google Shape;344;p3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45" name="Google Shape;345;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0"/>
        <p:cNvGrpSpPr/>
        <p:nvPr/>
      </p:nvGrpSpPr>
      <p:grpSpPr>
        <a:xfrm>
          <a:off x="0" y="0"/>
          <a:ext cx="0" cy="0"/>
          <a:chOff x="0" y="0"/>
          <a:chExt cx="0" cy="0"/>
        </a:xfrm>
      </p:grpSpPr>
      <p:sp>
        <p:nvSpPr>
          <p:cNvPr id="351" name="Google Shape;351;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2" name="Google Shape;352;p3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hlink"/>
              </a:buClr>
              <a:buSzPts val="1200"/>
              <a:buFont typeface="Calibri"/>
              <a:buNone/>
            </a:pPr>
            <a:r>
              <a:rPr lang="en" u="sng" dirty="0">
                <a:solidFill>
                  <a:schemeClr val="hlink"/>
                </a:solidFill>
                <a:hlinkClick r:id="rId3"/>
              </a:rPr>
              <a:t>https://www.jri.co.jp/english/periodical/rim/1998/RIMe199801crisis/</a:t>
            </a:r>
            <a:endParaRPr dirty="0"/>
          </a:p>
          <a:p>
            <a:pPr marL="0" lvl="0" indent="0" algn="l" rtl="0">
              <a:lnSpc>
                <a:spcPct val="100000"/>
              </a:lnSpc>
              <a:spcBef>
                <a:spcPts val="0"/>
              </a:spcBef>
              <a:spcAft>
                <a:spcPts val="0"/>
              </a:spcAft>
              <a:buSzPts val="1400"/>
              <a:buNone/>
            </a:pPr>
            <a:endParaRPr dirty="0"/>
          </a:p>
        </p:txBody>
      </p:sp>
      <p:sp>
        <p:nvSpPr>
          <p:cNvPr id="353" name="Google Shape;353;p3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
              <a:t>34</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
        <p:cNvGrpSpPr/>
        <p:nvPr/>
      </p:nvGrpSpPr>
      <p:grpSpPr>
        <a:xfrm>
          <a:off x="0" y="0"/>
          <a:ext cx="0" cy="0"/>
          <a:chOff x="0" y="0"/>
          <a:chExt cx="0" cy="0"/>
        </a:xfrm>
      </p:grpSpPr>
      <p:sp>
        <p:nvSpPr>
          <p:cNvPr id="359" name="Google Shape;359;p3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60" name="Google Shape;360;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2"/>
        <p:cNvGrpSpPr/>
        <p:nvPr/>
      </p:nvGrpSpPr>
      <p:grpSpPr>
        <a:xfrm>
          <a:off x="0" y="0"/>
          <a:ext cx="0" cy="0"/>
          <a:chOff x="0" y="0"/>
          <a:chExt cx="0" cy="0"/>
        </a:xfrm>
      </p:grpSpPr>
      <p:sp>
        <p:nvSpPr>
          <p:cNvPr id="373" name="Google Shape;373;p3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74" name="Google Shape;374;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p3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80" name="Google Shape;380;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5"/>
        <p:cNvGrpSpPr/>
        <p:nvPr/>
      </p:nvGrpSpPr>
      <p:grpSpPr>
        <a:xfrm>
          <a:off x="0" y="0"/>
          <a:ext cx="0" cy="0"/>
          <a:chOff x="0" y="0"/>
          <a:chExt cx="0" cy="0"/>
        </a:xfrm>
      </p:grpSpPr>
      <p:sp>
        <p:nvSpPr>
          <p:cNvPr id="386" name="Google Shape;386;p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7" name="Google Shape;387;p3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88" name="Google Shape;388;p3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
              <a:t>39</a:t>
            </a:fld>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4"/>
        <p:cNvGrpSpPr/>
        <p:nvPr/>
      </p:nvGrpSpPr>
      <p:grpSpPr>
        <a:xfrm>
          <a:off x="0" y="0"/>
          <a:ext cx="0" cy="0"/>
          <a:chOff x="0" y="0"/>
          <a:chExt cx="0" cy="0"/>
        </a:xfrm>
      </p:grpSpPr>
      <p:sp>
        <p:nvSpPr>
          <p:cNvPr id="395" name="Google Shape;395;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96" name="Google Shape;396;p4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2"/>
              </a:buClr>
              <a:buSzPts val="1200"/>
              <a:buFont typeface="Calibri"/>
              <a:buNone/>
            </a:pPr>
            <a:r>
              <a:rPr lang="en" sz="1200">
                <a:solidFill>
                  <a:schemeClr val="dk2"/>
                </a:solidFill>
              </a:rPr>
              <a:t>, rather than finance repayments through borrowings in domestic credit markets</a:t>
            </a:r>
            <a:endParaRPr/>
          </a:p>
          <a:p>
            <a:pPr marL="0" lvl="0" indent="0" algn="l" rtl="0">
              <a:lnSpc>
                <a:spcPct val="100000"/>
              </a:lnSpc>
              <a:spcBef>
                <a:spcPts val="0"/>
              </a:spcBef>
              <a:spcAft>
                <a:spcPts val="0"/>
              </a:spcAft>
              <a:buSzPts val="1400"/>
              <a:buNone/>
            </a:pPr>
            <a:endParaRPr/>
          </a:p>
        </p:txBody>
      </p:sp>
      <p:sp>
        <p:nvSpPr>
          <p:cNvPr id="397" name="Google Shape;397;p4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
              <a:t>40</a:t>
            </a:fld>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3"/>
        <p:cNvGrpSpPr/>
        <p:nvPr/>
      </p:nvGrpSpPr>
      <p:grpSpPr>
        <a:xfrm>
          <a:off x="0" y="0"/>
          <a:ext cx="0" cy="0"/>
          <a:chOff x="0" y="0"/>
          <a:chExt cx="0" cy="0"/>
        </a:xfrm>
      </p:grpSpPr>
      <p:sp>
        <p:nvSpPr>
          <p:cNvPr id="404" name="Google Shape;404;g56bc560449_0_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5" name="Google Shape;405;g56bc560449_0_1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06" name="Google Shape;406;g56bc560449_0_13: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
              <a:t>41</a:t>
            </a:fld>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1"/>
        <p:cNvGrpSpPr/>
        <p:nvPr/>
      </p:nvGrpSpPr>
      <p:grpSpPr>
        <a:xfrm>
          <a:off x="0" y="0"/>
          <a:ext cx="0" cy="0"/>
          <a:chOff x="0" y="0"/>
          <a:chExt cx="0" cy="0"/>
        </a:xfrm>
      </p:grpSpPr>
      <p:sp>
        <p:nvSpPr>
          <p:cNvPr id="412" name="Google Shape;412;p4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3" name="Google Shape;413;p4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14" name="Google Shape;414;p4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
              <a:t>42</a:t>
            </a:fld>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9"/>
        <p:cNvGrpSpPr/>
        <p:nvPr/>
      </p:nvGrpSpPr>
      <p:grpSpPr>
        <a:xfrm>
          <a:off x="0" y="0"/>
          <a:ext cx="0" cy="0"/>
          <a:chOff x="0" y="0"/>
          <a:chExt cx="0" cy="0"/>
        </a:xfrm>
      </p:grpSpPr>
      <p:sp>
        <p:nvSpPr>
          <p:cNvPr id="420" name="Google Shape;420;g56bc560449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1" name="Google Shape;421;g56bc560449_0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2" name="Google Shape;422;g56bc560449_0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
              <a:t>43</a:t>
            </a:fld>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7"/>
        <p:cNvGrpSpPr/>
        <p:nvPr/>
      </p:nvGrpSpPr>
      <p:grpSpPr>
        <a:xfrm>
          <a:off x="0" y="0"/>
          <a:ext cx="0" cy="0"/>
          <a:chOff x="0" y="0"/>
          <a:chExt cx="0" cy="0"/>
        </a:xfrm>
      </p:grpSpPr>
      <p:sp>
        <p:nvSpPr>
          <p:cNvPr id="428" name="Google Shape;428;g56bc560449_0_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9" name="Google Shape;429;g56bc560449_0_2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30" name="Google Shape;430;g56bc560449_0_24: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
              <a:t>45</a:t>
            </a:fld>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5"/>
        <p:cNvGrpSpPr/>
        <p:nvPr/>
      </p:nvGrpSpPr>
      <p:grpSpPr>
        <a:xfrm>
          <a:off x="0" y="0"/>
          <a:ext cx="0" cy="0"/>
          <a:chOff x="0" y="0"/>
          <a:chExt cx="0" cy="0"/>
        </a:xfrm>
      </p:grpSpPr>
      <p:sp>
        <p:nvSpPr>
          <p:cNvPr id="366" name="Google Shape;366;p3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367" name="Google Shape;367;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5"/>
        <p:cNvGrpSpPr/>
        <p:nvPr/>
      </p:nvGrpSpPr>
      <p:grpSpPr>
        <a:xfrm>
          <a:off x="0" y="0"/>
          <a:ext cx="0" cy="0"/>
          <a:chOff x="0" y="0"/>
          <a:chExt cx="0" cy="0"/>
        </a:xfrm>
      </p:grpSpPr>
      <p:sp>
        <p:nvSpPr>
          <p:cNvPr id="436" name="Google Shape;436;g56bc560449_0_4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hlink"/>
              </a:buClr>
              <a:buSzPts val="1200"/>
              <a:buFont typeface="Calibri"/>
              <a:buNone/>
            </a:pPr>
            <a:endParaRPr/>
          </a:p>
          <a:p>
            <a:pPr marL="0" lvl="0" indent="0" algn="l" rtl="0">
              <a:lnSpc>
                <a:spcPct val="100000"/>
              </a:lnSpc>
              <a:spcBef>
                <a:spcPts val="0"/>
              </a:spcBef>
              <a:spcAft>
                <a:spcPts val="0"/>
              </a:spcAft>
              <a:buSzPts val="1400"/>
              <a:buNone/>
            </a:pPr>
            <a:endParaRPr/>
          </a:p>
        </p:txBody>
      </p:sp>
      <p:sp>
        <p:nvSpPr>
          <p:cNvPr id="437" name="Google Shape;437;g56bc560449_0_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15"/>
        <p:cNvGrpSpPr/>
        <p:nvPr/>
      </p:nvGrpSpPr>
      <p:grpSpPr>
        <a:xfrm>
          <a:off x="0" y="0"/>
          <a:ext cx="0" cy="0"/>
          <a:chOff x="0" y="0"/>
          <a:chExt cx="0" cy="0"/>
        </a:xfrm>
      </p:grpSpPr>
      <p:sp>
        <p:nvSpPr>
          <p:cNvPr id="16" name="Google Shape;16;p2"/>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2"/>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OBJECT" type="obj">
  <p:cSld name="OBJECT">
    <p:spTree>
      <p:nvGrpSpPr>
        <p:cNvPr id="1" name="Shape 21"/>
        <p:cNvGrpSpPr/>
        <p:nvPr/>
      </p:nvGrpSpPr>
      <p:grpSpPr>
        <a:xfrm>
          <a:off x="0" y="0"/>
          <a:ext cx="0" cy="0"/>
          <a:chOff x="0" y="0"/>
          <a:chExt cx="0" cy="0"/>
        </a:xfrm>
      </p:grpSpPr>
      <p:sp>
        <p:nvSpPr>
          <p:cNvPr id="22" name="Google Shape;22;p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_AND_BODY" type="tx">
  <p:cSld name="TITLE_AND_BODY">
    <p:spTree>
      <p:nvGrpSpPr>
        <p:cNvPr id="1" name="Shape 27"/>
        <p:cNvGrpSpPr/>
        <p:nvPr/>
      </p:nvGrpSpPr>
      <p:grpSpPr>
        <a:xfrm>
          <a:off x="0" y="0"/>
          <a:ext cx="0" cy="0"/>
          <a:chOff x="0" y="0"/>
          <a:chExt cx="0" cy="0"/>
        </a:xfrm>
      </p:grpSpPr>
      <p:sp>
        <p:nvSpPr>
          <p:cNvPr id="28" name="Google Shape;28;p4"/>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lstStyle>
            <a:lvl1pPr lvl="0" algn="l">
              <a:lnSpc>
                <a:spcPct val="90000"/>
              </a:lnSpc>
              <a:spcBef>
                <a:spcPts val="0"/>
              </a:spcBef>
              <a:spcAft>
                <a:spcPts val="0"/>
              </a:spcAft>
              <a:buClr>
                <a:schemeClr val="dk1"/>
              </a:buClr>
              <a:buSzPts val="2800"/>
              <a:buFont typeface="Calibri"/>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9" name="Google Shape;29;p4"/>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lstStyle>
            <a:lvl1pPr marL="457200" lvl="0" indent="-342900" algn="l">
              <a:lnSpc>
                <a:spcPct val="90000"/>
              </a:lnSpc>
              <a:spcBef>
                <a:spcPts val="0"/>
              </a:spcBef>
              <a:spcAft>
                <a:spcPts val="0"/>
              </a:spcAft>
              <a:buClr>
                <a:schemeClr val="dk1"/>
              </a:buClr>
              <a:buSzPts val="1800"/>
              <a:buChar char="●"/>
              <a:defRPr/>
            </a:lvl1pPr>
            <a:lvl2pPr marL="914400" lvl="1" indent="-317500" algn="l">
              <a:lnSpc>
                <a:spcPct val="90000"/>
              </a:lnSpc>
              <a:spcBef>
                <a:spcPts val="2133"/>
              </a:spcBef>
              <a:spcAft>
                <a:spcPts val="0"/>
              </a:spcAft>
              <a:buClr>
                <a:schemeClr val="dk1"/>
              </a:buClr>
              <a:buSzPts val="1400"/>
              <a:buChar char="○"/>
              <a:defRPr/>
            </a:lvl2pPr>
            <a:lvl3pPr marL="1371600" lvl="2" indent="-317500" algn="l">
              <a:lnSpc>
                <a:spcPct val="90000"/>
              </a:lnSpc>
              <a:spcBef>
                <a:spcPts val="2133"/>
              </a:spcBef>
              <a:spcAft>
                <a:spcPts val="0"/>
              </a:spcAft>
              <a:buClr>
                <a:schemeClr val="dk1"/>
              </a:buClr>
              <a:buSzPts val="1400"/>
              <a:buChar char="■"/>
              <a:defRPr/>
            </a:lvl3pPr>
            <a:lvl4pPr marL="1828800" lvl="3" indent="-317500" algn="l">
              <a:lnSpc>
                <a:spcPct val="90000"/>
              </a:lnSpc>
              <a:spcBef>
                <a:spcPts val="2133"/>
              </a:spcBef>
              <a:spcAft>
                <a:spcPts val="0"/>
              </a:spcAft>
              <a:buClr>
                <a:schemeClr val="dk1"/>
              </a:buClr>
              <a:buSzPts val="1400"/>
              <a:buChar char="●"/>
              <a:defRPr/>
            </a:lvl4pPr>
            <a:lvl5pPr marL="2286000" lvl="4" indent="-317500" algn="l">
              <a:lnSpc>
                <a:spcPct val="90000"/>
              </a:lnSpc>
              <a:spcBef>
                <a:spcPts val="2133"/>
              </a:spcBef>
              <a:spcAft>
                <a:spcPts val="0"/>
              </a:spcAft>
              <a:buClr>
                <a:schemeClr val="dk1"/>
              </a:buClr>
              <a:buSzPts val="1400"/>
              <a:buChar char="○"/>
              <a:defRPr/>
            </a:lvl5pPr>
            <a:lvl6pPr marL="2743200" lvl="5" indent="-317500" algn="l">
              <a:lnSpc>
                <a:spcPct val="90000"/>
              </a:lnSpc>
              <a:spcBef>
                <a:spcPts val="2133"/>
              </a:spcBef>
              <a:spcAft>
                <a:spcPts val="0"/>
              </a:spcAft>
              <a:buClr>
                <a:schemeClr val="dk1"/>
              </a:buClr>
              <a:buSzPts val="1400"/>
              <a:buChar char="■"/>
              <a:defRPr/>
            </a:lvl6pPr>
            <a:lvl7pPr marL="3200400" lvl="6" indent="-317500" algn="l">
              <a:lnSpc>
                <a:spcPct val="90000"/>
              </a:lnSpc>
              <a:spcBef>
                <a:spcPts val="2133"/>
              </a:spcBef>
              <a:spcAft>
                <a:spcPts val="0"/>
              </a:spcAft>
              <a:buClr>
                <a:schemeClr val="dk1"/>
              </a:buClr>
              <a:buSzPts val="1400"/>
              <a:buChar char="●"/>
              <a:defRPr/>
            </a:lvl7pPr>
            <a:lvl8pPr marL="3657600" lvl="7" indent="-317500" algn="l">
              <a:lnSpc>
                <a:spcPct val="90000"/>
              </a:lnSpc>
              <a:spcBef>
                <a:spcPts val="2133"/>
              </a:spcBef>
              <a:spcAft>
                <a:spcPts val="0"/>
              </a:spcAft>
              <a:buClr>
                <a:schemeClr val="dk1"/>
              </a:buClr>
              <a:buSzPts val="1400"/>
              <a:buChar char="○"/>
              <a:defRPr/>
            </a:lvl8pPr>
            <a:lvl9pPr marL="4114800" lvl="8" indent="-317500" algn="l">
              <a:lnSpc>
                <a:spcPct val="90000"/>
              </a:lnSpc>
              <a:spcBef>
                <a:spcPts val="2133"/>
              </a:spcBef>
              <a:spcAft>
                <a:spcPts val="2133"/>
              </a:spcAft>
              <a:buClr>
                <a:schemeClr val="dk1"/>
              </a:buClr>
              <a:buSzPts val="1400"/>
              <a:buChar char="■"/>
              <a:defRPr/>
            </a:lvl9pPr>
          </a:lstStyle>
          <a:p>
            <a:endParaRPr/>
          </a:p>
        </p:txBody>
      </p:sp>
      <p:sp>
        <p:nvSpPr>
          <p:cNvPr id="30" name="Google Shape;30;p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_HEADER" type="secHead">
  <p:cSld name="SECTION_HEADER">
    <p:spTree>
      <p:nvGrpSpPr>
        <p:cNvPr id="1" name="Shape 31"/>
        <p:cNvGrpSpPr/>
        <p:nvPr/>
      </p:nvGrpSpPr>
      <p:grpSpPr>
        <a:xfrm>
          <a:off x="0" y="0"/>
          <a:ext cx="0" cy="0"/>
          <a:chOff x="0" y="0"/>
          <a:chExt cx="0" cy="0"/>
        </a:xfrm>
      </p:grpSpPr>
      <p:sp>
        <p:nvSpPr>
          <p:cNvPr id="32" name="Google Shape;32;p5"/>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 name="Google Shape;33;p5"/>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4" name="Google Shape;34;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6" name="Google Shape;36;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_OBJECTS" type="twoObj">
  <p:cSld name="TWO_OBJECTS">
    <p:spTree>
      <p:nvGrpSpPr>
        <p:cNvPr id="1" name="Shape 37"/>
        <p:cNvGrpSpPr/>
        <p:nvPr/>
      </p:nvGrpSpPr>
      <p:grpSpPr>
        <a:xfrm>
          <a:off x="0" y="0"/>
          <a:ext cx="0" cy="0"/>
          <a:chOff x="0" y="0"/>
          <a:chExt cx="0" cy="0"/>
        </a:xfrm>
      </p:grpSpPr>
      <p:sp>
        <p:nvSpPr>
          <p:cNvPr id="38" name="Google Shape;38;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6"/>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6"/>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1" name="Google Shape;41;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WO_OBJECTS_WITH_TEXT" type="twoTxTwoObj">
  <p:cSld name="TWO_OBJECTS_WITH_TEXT">
    <p:spTree>
      <p:nvGrpSpPr>
        <p:cNvPr id="1" name="Shape 44"/>
        <p:cNvGrpSpPr/>
        <p:nvPr/>
      </p:nvGrpSpPr>
      <p:grpSpPr>
        <a:xfrm>
          <a:off x="0" y="0"/>
          <a:ext cx="0" cy="0"/>
          <a:chOff x="0" y="0"/>
          <a:chExt cx="0" cy="0"/>
        </a:xfrm>
      </p:grpSpPr>
      <p:sp>
        <p:nvSpPr>
          <p:cNvPr id="45" name="Google Shape;45;p7"/>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6" name="Google Shape;46;p7"/>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7" name="Google Shape;47;p7"/>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8" name="Google Shape;48;p7"/>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9" name="Google Shape;49;p7"/>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_ONLY" type="titleOnly">
  <p:cSld name="TITLE_ONLY">
    <p:spTree>
      <p:nvGrpSpPr>
        <p:cNvPr id="1" name="Shape 53"/>
        <p:cNvGrpSpPr/>
        <p:nvPr/>
      </p:nvGrpSpPr>
      <p:grpSpPr>
        <a:xfrm>
          <a:off x="0" y="0"/>
          <a:ext cx="0" cy="0"/>
          <a:chOff x="0" y="0"/>
          <a:chExt cx="0" cy="0"/>
        </a:xfrm>
      </p:grpSpPr>
      <p:sp>
        <p:nvSpPr>
          <p:cNvPr id="54" name="Google Shape;54;p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5" name="Google Shape;55;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8"/>
        <p:cNvGrpSpPr/>
        <p:nvPr/>
      </p:nvGrpSpPr>
      <p:grpSpPr>
        <a:xfrm>
          <a:off x="0" y="0"/>
          <a:ext cx="0" cy="0"/>
          <a:chOff x="0" y="0"/>
          <a:chExt cx="0" cy="0"/>
        </a:xfrm>
      </p:grpSpPr>
      <p:sp>
        <p:nvSpPr>
          <p:cNvPr id="59" name="Google Shape;59;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OBJECT_WITH_CAPTION_TEXT" type="objTx">
  <p:cSld name="OBJECT_WITH_CAPTION_TEXT">
    <p:spTree>
      <p:nvGrpSpPr>
        <p:cNvPr id="1" name="Shape 62"/>
        <p:cNvGrpSpPr/>
        <p:nvPr/>
      </p:nvGrpSpPr>
      <p:grpSpPr>
        <a:xfrm>
          <a:off x="0" y="0"/>
          <a:ext cx="0" cy="0"/>
          <a:chOff x="0" y="0"/>
          <a:chExt cx="0" cy="0"/>
        </a:xfrm>
      </p:grpSpPr>
      <p:sp>
        <p:nvSpPr>
          <p:cNvPr id="63" name="Google Shape;63;p1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10"/>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5" name="Google Shape;65;p10"/>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6" name="Google Shape;66;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8" name="Google Shape;68;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ICTURE_WITH_CAPTION_TEXT" type="picTx">
  <p:cSld name="PICTURE_WITH_CAPTION_TEXT">
    <p:spTree>
      <p:nvGrpSpPr>
        <p:cNvPr id="1" name="Shape 69"/>
        <p:cNvGrpSpPr/>
        <p:nvPr/>
      </p:nvGrpSpPr>
      <p:grpSpPr>
        <a:xfrm>
          <a:off x="0" y="0"/>
          <a:ext cx="0" cy="0"/>
          <a:chOff x="0" y="0"/>
          <a:chExt cx="0" cy="0"/>
        </a:xfrm>
      </p:grpSpPr>
      <p:sp>
        <p:nvSpPr>
          <p:cNvPr id="70" name="Google Shape;70;p11"/>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11"/>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72" name="Google Shape;72;p11"/>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3" name="Google Shape;73;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5" name="Google Shape;75;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_TEXT" type="vertTx">
  <p:cSld name="VERTICAL_TEXT">
    <p:spTree>
      <p:nvGrpSpPr>
        <p:cNvPr id="1" name="Shape 76"/>
        <p:cNvGrpSpPr/>
        <p:nvPr/>
      </p:nvGrpSpPr>
      <p:grpSpPr>
        <a:xfrm>
          <a:off x="0" y="0"/>
          <a:ext cx="0" cy="0"/>
          <a:chOff x="0" y="0"/>
          <a:chExt cx="0" cy="0"/>
        </a:xfrm>
      </p:grpSpPr>
      <p:sp>
        <p:nvSpPr>
          <p:cNvPr id="77" name="Google Shape;77;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12"/>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9" name="Google Shape;79;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VERTICAL_TITLE_AND_VERTICAL_TEXT" type="vertTitleAndTx">
  <p:cSld name="VERTICAL_TITLE_AND_VERTICAL_TEXT">
    <p:spTree>
      <p:nvGrpSpPr>
        <p:cNvPr id="1" name="Shape 82"/>
        <p:cNvGrpSpPr/>
        <p:nvPr/>
      </p:nvGrpSpPr>
      <p:grpSpPr>
        <a:xfrm>
          <a:off x="0" y="0"/>
          <a:ext cx="0" cy="0"/>
          <a:chOff x="0" y="0"/>
          <a:chExt cx="0" cy="0"/>
        </a:xfrm>
      </p:grpSpPr>
      <p:sp>
        <p:nvSpPr>
          <p:cNvPr id="83" name="Google Shape;83;p13"/>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4" name="Google Shape;84;p13"/>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5" name="Google Shape;85;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6" name="Google Shape;86;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7" name="Google Shape;87;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0.xml"/><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1.xml"/><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2.xml"/><Relationship Id="rId1" Type="http://schemas.openxmlformats.org/officeDocument/2006/relationships/slideLayout" Target="../slideLayouts/slideLayout3.xml"/><Relationship Id="rId5" Type="http://schemas.openxmlformats.org/officeDocument/2006/relationships/image" Target="../media/image15.png"/><Relationship Id="rId4" Type="http://schemas.openxmlformats.org/officeDocument/2006/relationships/image" Target="../media/image12.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4.png"/></Relationships>
</file>

<file path=ppt/slides/_rels/slide3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24.pn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4"/>
          <p:cNvSpPr txBox="1">
            <a:spLocks noGrp="1"/>
          </p:cNvSpPr>
          <p:nvPr>
            <p:ph type="ctrTitle"/>
          </p:nvPr>
        </p:nvSpPr>
        <p:spPr>
          <a:xfrm>
            <a:off x="1270610" y="1386768"/>
            <a:ext cx="9144000" cy="136744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rgbClr val="00B0F0"/>
              </a:buClr>
              <a:buSzPts val="6000"/>
              <a:buFont typeface="Calibri"/>
              <a:buNone/>
            </a:pPr>
            <a:r>
              <a:rPr lang="en">
                <a:solidFill>
                  <a:srgbClr val="00B0F0"/>
                </a:solidFill>
              </a:rPr>
              <a:t>Asian Financial Crisis (1997)</a:t>
            </a:r>
            <a:endParaRPr>
              <a:solidFill>
                <a:srgbClr val="00B0F0"/>
              </a:solidFill>
            </a:endParaRPr>
          </a:p>
        </p:txBody>
      </p:sp>
      <p:sp>
        <p:nvSpPr>
          <p:cNvPr id="93" name="Google Shape;93;p14"/>
          <p:cNvSpPr txBox="1">
            <a:spLocks noGrp="1"/>
          </p:cNvSpPr>
          <p:nvPr>
            <p:ph type="subTitle" idx="1"/>
          </p:nvPr>
        </p:nvSpPr>
        <p:spPr>
          <a:xfrm>
            <a:off x="842788" y="980024"/>
            <a:ext cx="9779307" cy="617422"/>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rgbClr val="002060"/>
              </a:buClr>
              <a:buSzPts val="3200"/>
              <a:buNone/>
            </a:pPr>
            <a:r>
              <a:rPr lang="en" sz="3200" b="1">
                <a:solidFill>
                  <a:srgbClr val="002060"/>
                </a:solidFill>
              </a:rPr>
              <a:t>EE 452 INTERNATIONAL MONETARY ECONOMICS</a:t>
            </a:r>
            <a:endParaRPr sz="3200" b="1">
              <a:solidFill>
                <a:srgbClr val="002060"/>
              </a:solidFill>
            </a:endParaRPr>
          </a:p>
        </p:txBody>
      </p:sp>
      <p:sp>
        <p:nvSpPr>
          <p:cNvPr id="94" name="Google Shape;94;p14"/>
          <p:cNvSpPr txBox="1"/>
          <p:nvPr/>
        </p:nvSpPr>
        <p:spPr>
          <a:xfrm>
            <a:off x="1402813" y="3624549"/>
            <a:ext cx="5592898" cy="2126256"/>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2400"/>
              <a:buFont typeface="Arial"/>
              <a:buNone/>
            </a:pPr>
            <a:r>
              <a:rPr lang="en" sz="2400" b="0" i="0" u="none" strike="noStrike" cap="none" dirty="0">
                <a:solidFill>
                  <a:schemeClr val="dk1"/>
                </a:solidFill>
                <a:latin typeface="Calibri"/>
                <a:ea typeface="Calibri"/>
                <a:cs typeface="Calibri"/>
                <a:sym typeface="Calibri"/>
              </a:rPr>
              <a:t>Members:</a:t>
            </a:r>
            <a:endParaRPr dirty="0"/>
          </a:p>
          <a:p>
            <a:pPr marL="0" marR="0" lvl="0" indent="0" algn="l" rtl="0">
              <a:lnSpc>
                <a:spcPct val="100000"/>
              </a:lnSpc>
              <a:spcBef>
                <a:spcPts val="0"/>
              </a:spcBef>
              <a:spcAft>
                <a:spcPts val="0"/>
              </a:spcAft>
              <a:buNone/>
            </a:pPr>
            <a:r>
              <a:rPr lang="en" sz="2400" b="0" i="0" u="none" strike="noStrike" cap="none" dirty="0">
                <a:solidFill>
                  <a:srgbClr val="000000"/>
                </a:solidFill>
                <a:latin typeface="Calibri"/>
                <a:ea typeface="Calibri"/>
                <a:cs typeface="Calibri"/>
                <a:sym typeface="Calibri"/>
              </a:rPr>
              <a:t>Ekachart Torsuwapun (5904641726)</a:t>
            </a:r>
            <a:endParaRPr sz="2400" b="0" i="0" u="none" strike="noStrike" cap="none" dirty="0">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400"/>
              <a:buFont typeface="Arial"/>
              <a:buNone/>
            </a:pPr>
            <a:r>
              <a:rPr lang="en" sz="2400" b="0" i="0" u="none" strike="noStrike" cap="none" dirty="0">
                <a:solidFill>
                  <a:schemeClr val="dk1"/>
                </a:solidFill>
                <a:latin typeface="Calibri"/>
                <a:ea typeface="Calibri"/>
                <a:cs typeface="Calibri"/>
                <a:sym typeface="Calibri"/>
              </a:rPr>
              <a:t>Kantapong Visantavarakul (6004640030</a:t>
            </a:r>
            <a:r>
              <a:rPr lang="en" sz="2400" b="0" i="0" u="none" strike="noStrike" cap="none" dirty="0" smtClean="0">
                <a:solidFill>
                  <a:schemeClr val="dk1"/>
                </a:solidFill>
                <a:latin typeface="Calibri"/>
                <a:ea typeface="Calibri"/>
                <a:cs typeface="Calibri"/>
                <a:sym typeface="Calibri"/>
              </a:rPr>
              <a:t>)</a:t>
            </a:r>
          </a:p>
          <a:p>
            <a:pPr>
              <a:buSzPts val="2400"/>
            </a:pPr>
            <a:r>
              <a:rPr lang="en-US" sz="2400" dirty="0" err="1">
                <a:solidFill>
                  <a:schemeClr val="dk1"/>
                </a:solidFill>
                <a:latin typeface="Calibri"/>
                <a:ea typeface="Calibri"/>
                <a:cs typeface="Calibri"/>
                <a:sym typeface="Calibri"/>
              </a:rPr>
              <a:t>Janista</a:t>
            </a:r>
            <a:r>
              <a:rPr lang="en-US" sz="2400" dirty="0">
                <a:solidFill>
                  <a:schemeClr val="dk1"/>
                </a:solidFill>
                <a:latin typeface="Calibri"/>
                <a:ea typeface="Calibri"/>
                <a:cs typeface="Calibri"/>
                <a:sym typeface="Calibri"/>
              </a:rPr>
              <a:t> </a:t>
            </a:r>
            <a:r>
              <a:rPr lang="en-US" sz="2400" dirty="0" err="1">
                <a:solidFill>
                  <a:schemeClr val="dk1"/>
                </a:solidFill>
                <a:latin typeface="Calibri"/>
                <a:ea typeface="Calibri"/>
                <a:cs typeface="Calibri"/>
                <a:sym typeface="Calibri"/>
              </a:rPr>
              <a:t>Thanakarnjanasuth</a:t>
            </a:r>
            <a:r>
              <a:rPr lang="en-US" sz="2400" dirty="0">
                <a:solidFill>
                  <a:schemeClr val="dk1"/>
                </a:solidFill>
                <a:latin typeface="Calibri"/>
                <a:ea typeface="Calibri"/>
                <a:cs typeface="Calibri"/>
                <a:sym typeface="Calibri"/>
              </a:rPr>
              <a:t> (6004640121)</a:t>
            </a:r>
          </a:p>
          <a:p>
            <a:pPr marL="0" marR="0" lvl="0" indent="0" algn="l" rtl="0">
              <a:lnSpc>
                <a:spcPct val="100000"/>
              </a:lnSpc>
              <a:spcBef>
                <a:spcPts val="0"/>
              </a:spcBef>
              <a:spcAft>
                <a:spcPts val="0"/>
              </a:spcAft>
              <a:buClr>
                <a:srgbClr val="000000"/>
              </a:buClr>
              <a:buSzPts val="2400"/>
              <a:buFont typeface="Arial"/>
              <a:buNone/>
            </a:pPr>
            <a:r>
              <a:rPr lang="en" sz="2400" b="0" i="0" u="none" strike="noStrike" cap="none" dirty="0" smtClean="0">
                <a:solidFill>
                  <a:schemeClr val="dk1"/>
                </a:solidFill>
                <a:latin typeface="Calibri"/>
                <a:ea typeface="Calibri"/>
                <a:cs typeface="Calibri"/>
                <a:sym typeface="Calibri"/>
              </a:rPr>
              <a:t>Jeerath </a:t>
            </a:r>
            <a:r>
              <a:rPr lang="en" sz="2400" b="0" i="0" u="none" strike="noStrike" cap="none" dirty="0">
                <a:solidFill>
                  <a:schemeClr val="dk1"/>
                </a:solidFill>
                <a:latin typeface="Calibri"/>
                <a:ea typeface="Calibri"/>
                <a:cs typeface="Calibri"/>
                <a:sym typeface="Calibri"/>
              </a:rPr>
              <a:t>Kaewpaluek (6004640154)</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r>
              <a:rPr lang="en" sz="2400" b="0" i="0" u="none" strike="noStrike" cap="none" dirty="0">
                <a:solidFill>
                  <a:schemeClr val="dk1"/>
                </a:solidFill>
                <a:latin typeface="Calibri"/>
                <a:ea typeface="Calibri"/>
                <a:cs typeface="Calibri"/>
                <a:sym typeface="Calibri"/>
              </a:rPr>
              <a:t>Richaya Hemnusornnanon (6004640188</a:t>
            </a:r>
            <a:r>
              <a:rPr lang="en" sz="2400" b="0" i="0" u="none" strike="noStrike" cap="none" dirty="0" smtClean="0">
                <a:solidFill>
                  <a:schemeClr val="dk1"/>
                </a:solidFill>
                <a:latin typeface="Calibri"/>
                <a:ea typeface="Calibri"/>
                <a:cs typeface="Calibri"/>
                <a:sym typeface="Calibri"/>
              </a:rPr>
              <a:t>)</a:t>
            </a:r>
            <a:endParaRPr lang="th-TH" sz="2400" b="0" i="0" u="none" strike="noStrike" cap="none" dirty="0" smtClean="0">
              <a:solidFill>
                <a:schemeClr val="dk1"/>
              </a:solidFill>
              <a:latin typeface="Calibri"/>
              <a:ea typeface="Calibri"/>
              <a:cs typeface="Calibri"/>
              <a:sym typeface="Calibri"/>
            </a:endParaRPr>
          </a:p>
        </p:txBody>
      </p:sp>
      <p:sp>
        <p:nvSpPr>
          <p:cNvPr id="95" name="Google Shape;95;p14"/>
          <p:cNvSpPr txBox="1">
            <a:spLocks noGrp="1"/>
          </p:cNvSpPr>
          <p:nvPr>
            <p:ph type="sldNum" idx="12"/>
          </p:nvPr>
        </p:nvSpPr>
        <p:spPr>
          <a:xfrm>
            <a:off x="8610600" y="6356350"/>
            <a:ext cx="2743200" cy="365100"/>
          </a:xfrm>
          <a:prstGeom prst="rect">
            <a:avLst/>
          </a:prstGeom>
        </p:spPr>
        <p:txBody>
          <a:bodyPr spcFirstLastPara="1" wrap="square" lIns="91425" tIns="45700" rIns="91425" bIns="45700" anchor="ctr"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
              <a:t>1</a:t>
            </a:fld>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1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rgbClr val="00B0F0"/>
              </a:buClr>
              <a:buSzPts val="4400"/>
              <a:buFont typeface="Calibri"/>
              <a:buNone/>
            </a:pPr>
            <a:r>
              <a:rPr lang="en">
                <a:solidFill>
                  <a:srgbClr val="00B0F0"/>
                </a:solidFill>
              </a:rPr>
              <a:t>Goals</a:t>
            </a:r>
            <a:endParaRPr>
              <a:solidFill>
                <a:srgbClr val="00B0F0"/>
              </a:solidFill>
            </a:endParaRPr>
          </a:p>
        </p:txBody>
      </p:sp>
      <p:sp>
        <p:nvSpPr>
          <p:cNvPr id="101" name="Google Shape;101;p1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Autofit/>
          </a:bodyPr>
          <a:lstStyle/>
          <a:p>
            <a:pPr marL="228600" lvl="0" indent="-228600" algn="l" rtl="0">
              <a:lnSpc>
                <a:spcPct val="90000"/>
              </a:lnSpc>
              <a:spcBef>
                <a:spcPts val="0"/>
              </a:spcBef>
              <a:spcAft>
                <a:spcPts val="0"/>
              </a:spcAft>
              <a:buClr>
                <a:schemeClr val="dk1"/>
              </a:buClr>
              <a:buSzPts val="2800"/>
              <a:buChar char="•"/>
            </a:pPr>
            <a:r>
              <a:rPr lang="en"/>
              <a:t>Three possible factors: Current account imbalances (CAI), non-performing loans (NPL), and foreign reserve adequacy</a:t>
            </a:r>
            <a:endParaRPr/>
          </a:p>
          <a:p>
            <a:pPr marL="228600" lvl="0" indent="-228600" algn="l" rtl="0">
              <a:lnSpc>
                <a:spcPct val="90000"/>
              </a:lnSpc>
              <a:spcBef>
                <a:spcPts val="1000"/>
              </a:spcBef>
              <a:spcAft>
                <a:spcPts val="0"/>
              </a:spcAft>
              <a:buClr>
                <a:schemeClr val="dk1"/>
              </a:buClr>
              <a:buSzPts val="2800"/>
              <a:buChar char="•"/>
            </a:pPr>
            <a:r>
              <a:rPr lang="en"/>
              <a:t>Empirical models and result analysis</a:t>
            </a:r>
            <a:endParaRPr/>
          </a:p>
          <a:p>
            <a:pPr marL="228600" lvl="0" indent="-228600" algn="l" rtl="0">
              <a:lnSpc>
                <a:spcPct val="90000"/>
              </a:lnSpc>
              <a:spcBef>
                <a:spcPts val="1000"/>
              </a:spcBef>
              <a:spcAft>
                <a:spcPts val="0"/>
              </a:spcAft>
              <a:buClr>
                <a:schemeClr val="dk1"/>
              </a:buClr>
              <a:buSzPts val="2800"/>
              <a:buChar char="•"/>
            </a:pPr>
            <a:r>
              <a:rPr lang="en"/>
              <a:t>Impact of Asian financial crisis</a:t>
            </a:r>
            <a:endParaRPr/>
          </a:p>
          <a:p>
            <a:pPr marL="228600" lvl="0" indent="-228600" algn="l" rtl="0">
              <a:lnSpc>
                <a:spcPct val="90000"/>
              </a:lnSpc>
              <a:spcBef>
                <a:spcPts val="1000"/>
              </a:spcBef>
              <a:spcAft>
                <a:spcPts val="0"/>
              </a:spcAft>
              <a:buClr>
                <a:schemeClr val="dk1"/>
              </a:buClr>
              <a:buSzPts val="2800"/>
              <a:buChar char="•"/>
            </a:pPr>
            <a:r>
              <a:rPr lang="en"/>
              <a:t>Policy Implications</a:t>
            </a:r>
            <a:endParaRPr/>
          </a:p>
          <a:p>
            <a:pPr marL="228600" lvl="0" indent="-50800" algn="l" rtl="0">
              <a:lnSpc>
                <a:spcPct val="90000"/>
              </a:lnSpc>
              <a:spcBef>
                <a:spcPts val="1000"/>
              </a:spcBef>
              <a:spcAft>
                <a:spcPts val="0"/>
              </a:spcAft>
              <a:buClr>
                <a:schemeClr val="dk1"/>
              </a:buClr>
              <a:buSzPts val="2800"/>
              <a:buNone/>
            </a:pPr>
            <a:endParaRPr/>
          </a:p>
          <a:p>
            <a:pPr marL="228600" lvl="0" indent="-50800" algn="l" rtl="0">
              <a:lnSpc>
                <a:spcPct val="90000"/>
              </a:lnSpc>
              <a:spcBef>
                <a:spcPts val="1000"/>
              </a:spcBef>
              <a:spcAft>
                <a:spcPts val="0"/>
              </a:spcAft>
              <a:buClr>
                <a:schemeClr val="dk1"/>
              </a:buClr>
              <a:buSzPts val="2800"/>
              <a:buNone/>
            </a:pPr>
            <a:endParaRPr/>
          </a:p>
          <a:p>
            <a:pPr marL="228600" lvl="0" indent="-50800" algn="l" rtl="0">
              <a:lnSpc>
                <a:spcPct val="90000"/>
              </a:lnSpc>
              <a:spcBef>
                <a:spcPts val="1000"/>
              </a:spcBef>
              <a:spcAft>
                <a:spcPts val="0"/>
              </a:spcAft>
              <a:buClr>
                <a:schemeClr val="dk1"/>
              </a:buClr>
              <a:buSzPts val="2800"/>
              <a:buNone/>
            </a:pPr>
            <a:endParaRPr/>
          </a:p>
        </p:txBody>
      </p:sp>
      <p:sp>
        <p:nvSpPr>
          <p:cNvPr id="102" name="Google Shape;102;p15"/>
          <p:cNvSpPr txBox="1">
            <a:spLocks noGrp="1"/>
          </p:cNvSpPr>
          <p:nvPr>
            <p:ph type="sldNum" idx="12"/>
          </p:nvPr>
        </p:nvSpPr>
        <p:spPr>
          <a:xfrm>
            <a:off x="8610600" y="6356350"/>
            <a:ext cx="2743200" cy="365100"/>
          </a:xfrm>
          <a:prstGeom prst="rect">
            <a:avLst/>
          </a:prstGeom>
        </p:spPr>
        <p:txBody>
          <a:bodyPr spcFirstLastPara="1" wrap="square" lIns="91425" tIns="45700" rIns="91425" bIns="45700" anchor="ctr"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
              <a:t>2</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16"/>
          <p:cNvSpPr txBox="1">
            <a:spLocks noGrp="1"/>
          </p:cNvSpPr>
          <p:nvPr>
            <p:ph type="title"/>
          </p:nvPr>
        </p:nvSpPr>
        <p:spPr>
          <a:xfrm>
            <a:off x="750063" y="2127823"/>
            <a:ext cx="10515600" cy="1325563"/>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rgbClr val="00B0F0"/>
              </a:buClr>
              <a:buSzPts val="5400"/>
              <a:buFont typeface="Calibri"/>
              <a:buNone/>
            </a:pPr>
            <a:r>
              <a:rPr lang="en" sz="5400">
                <a:solidFill>
                  <a:srgbClr val="00B0F0"/>
                </a:solidFill>
              </a:rPr>
              <a:t>Three Possible Factors</a:t>
            </a:r>
            <a:endParaRPr sz="5400">
              <a:solidFill>
                <a:srgbClr val="00B0F0"/>
              </a:solidFill>
            </a:endParaRPr>
          </a:p>
        </p:txBody>
      </p:sp>
      <p:sp>
        <p:nvSpPr>
          <p:cNvPr id="108" name="Google Shape;108;p16"/>
          <p:cNvSpPr txBox="1">
            <a:spLocks noGrp="1"/>
          </p:cNvSpPr>
          <p:nvPr>
            <p:ph type="sldNum" idx="12"/>
          </p:nvPr>
        </p:nvSpPr>
        <p:spPr>
          <a:xfrm>
            <a:off x="8610600" y="6356350"/>
            <a:ext cx="2743200" cy="365100"/>
          </a:xfrm>
          <a:prstGeom prst="rect">
            <a:avLst/>
          </a:prstGeom>
        </p:spPr>
        <p:txBody>
          <a:bodyPr spcFirstLastPara="1" wrap="square" lIns="91425" tIns="45700" rIns="91425" bIns="45700" anchor="ctr"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
              <a:t>3</a:t>
            </a:fld>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Google Shape;113;p17"/>
          <p:cNvSpPr txBox="1">
            <a:spLocks noGrp="1"/>
          </p:cNvSpPr>
          <p:nvPr>
            <p:ph type="title"/>
          </p:nvPr>
        </p:nvSpPr>
        <p:spPr>
          <a:xfrm>
            <a:off x="415600" y="593367"/>
            <a:ext cx="11360800" cy="763600"/>
          </a:xfrm>
          <a:prstGeom prst="rect">
            <a:avLst/>
          </a:prstGeom>
          <a:noFill/>
          <a:ln>
            <a:noFill/>
          </a:ln>
        </p:spPr>
        <p:txBody>
          <a:bodyPr spcFirstLastPara="1" wrap="square" lIns="121900" tIns="121900" rIns="121900" bIns="121900" anchor="t" anchorCtr="0">
            <a:noAutofit/>
          </a:bodyPr>
          <a:lstStyle/>
          <a:p>
            <a:pPr marL="0" lvl="0" indent="0" algn="l" rtl="0">
              <a:lnSpc>
                <a:spcPct val="90000"/>
              </a:lnSpc>
              <a:spcBef>
                <a:spcPts val="0"/>
              </a:spcBef>
              <a:spcAft>
                <a:spcPts val="0"/>
              </a:spcAft>
              <a:buClr>
                <a:srgbClr val="7030A0"/>
              </a:buClr>
              <a:buSzPts val="2800"/>
              <a:buFont typeface="Calibri"/>
              <a:buNone/>
            </a:pPr>
            <a:r>
              <a:rPr lang="en">
                <a:solidFill>
                  <a:srgbClr val="7030A0"/>
                </a:solidFill>
              </a:rPr>
              <a:t>Cause</a:t>
            </a:r>
            <a:endParaRPr>
              <a:solidFill>
                <a:srgbClr val="7030A0"/>
              </a:solidFill>
            </a:endParaRPr>
          </a:p>
        </p:txBody>
      </p:sp>
      <p:sp>
        <p:nvSpPr>
          <p:cNvPr id="114" name="Google Shape;114;p17"/>
          <p:cNvSpPr txBox="1">
            <a:spLocks noGrp="1"/>
          </p:cNvSpPr>
          <p:nvPr>
            <p:ph type="body" idx="1"/>
          </p:nvPr>
        </p:nvSpPr>
        <p:spPr>
          <a:xfrm>
            <a:off x="415600" y="1536633"/>
            <a:ext cx="11360800" cy="4555200"/>
          </a:xfrm>
          <a:prstGeom prst="rect">
            <a:avLst/>
          </a:prstGeom>
          <a:noFill/>
          <a:ln>
            <a:noFill/>
          </a:ln>
        </p:spPr>
        <p:txBody>
          <a:bodyPr spcFirstLastPara="1" wrap="square" lIns="121900" tIns="121900" rIns="121900" bIns="121900" anchor="t" anchorCtr="0">
            <a:noAutofit/>
          </a:bodyPr>
          <a:lstStyle/>
          <a:p>
            <a:pPr marL="609585" lvl="0" indent="-457188" algn="l" rtl="0">
              <a:lnSpc>
                <a:spcPct val="90000"/>
              </a:lnSpc>
              <a:spcBef>
                <a:spcPts val="0"/>
              </a:spcBef>
              <a:spcAft>
                <a:spcPts val="0"/>
              </a:spcAft>
              <a:buClr>
                <a:schemeClr val="dk1"/>
              </a:buClr>
              <a:buSzPts val="1800"/>
              <a:buChar char="-"/>
            </a:pPr>
            <a:r>
              <a:rPr lang="en"/>
              <a:t>Current Account Imbalance</a:t>
            </a:r>
            <a:endParaRPr/>
          </a:p>
          <a:p>
            <a:pPr marL="0" lvl="0" indent="0" algn="l" rtl="0">
              <a:lnSpc>
                <a:spcPct val="90000"/>
              </a:lnSpc>
              <a:spcBef>
                <a:spcPts val="2133"/>
              </a:spcBef>
              <a:spcAft>
                <a:spcPts val="0"/>
              </a:spcAft>
              <a:buClr>
                <a:schemeClr val="dk1"/>
              </a:buClr>
              <a:buSzPts val="1800"/>
              <a:buNone/>
            </a:pPr>
            <a:endParaRPr/>
          </a:p>
          <a:p>
            <a:pPr marL="0" lvl="0" indent="0" algn="l" rtl="0">
              <a:lnSpc>
                <a:spcPct val="90000"/>
              </a:lnSpc>
              <a:spcBef>
                <a:spcPts val="2133"/>
              </a:spcBef>
              <a:spcAft>
                <a:spcPts val="0"/>
              </a:spcAft>
              <a:buClr>
                <a:schemeClr val="dk1"/>
              </a:buClr>
              <a:buSzPts val="1800"/>
              <a:buNone/>
            </a:pPr>
            <a:endParaRPr/>
          </a:p>
          <a:p>
            <a:pPr marL="0" lvl="0" indent="0" algn="l" rtl="0">
              <a:lnSpc>
                <a:spcPct val="90000"/>
              </a:lnSpc>
              <a:spcBef>
                <a:spcPts val="2133"/>
              </a:spcBef>
              <a:spcAft>
                <a:spcPts val="2133"/>
              </a:spcAft>
              <a:buClr>
                <a:schemeClr val="dk1"/>
              </a:buClr>
              <a:buSzPts val="1800"/>
              <a:buNone/>
            </a:pPr>
            <a:endParaRPr/>
          </a:p>
        </p:txBody>
      </p:sp>
      <p:sp>
        <p:nvSpPr>
          <p:cNvPr id="115" name="Google Shape;115;p17"/>
          <p:cNvSpPr txBox="1">
            <a:spLocks noGrp="1"/>
          </p:cNvSpPr>
          <p:nvPr>
            <p:ph type="sldNum" idx="12"/>
          </p:nvPr>
        </p:nvSpPr>
        <p:spPr>
          <a:xfrm>
            <a:off x="11296611" y="6217623"/>
            <a:ext cx="731700" cy="5247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888888"/>
              </a:buClr>
              <a:buSzPts val="1200"/>
              <a:buFont typeface="Calibri"/>
              <a:buNone/>
            </a:pPr>
            <a:fld id="{00000000-1234-1234-1234-123412341234}" type="slidenum">
              <a:rPr lang="en"/>
              <a:t>4</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sp>
        <p:nvSpPr>
          <p:cNvPr id="120" name="Google Shape;120;p18"/>
          <p:cNvSpPr txBox="1">
            <a:spLocks noGrp="1"/>
          </p:cNvSpPr>
          <p:nvPr>
            <p:ph type="title"/>
          </p:nvPr>
        </p:nvSpPr>
        <p:spPr>
          <a:xfrm>
            <a:off x="415600" y="593367"/>
            <a:ext cx="11360800" cy="763600"/>
          </a:xfrm>
          <a:prstGeom prst="rect">
            <a:avLst/>
          </a:prstGeom>
          <a:noFill/>
          <a:ln>
            <a:noFill/>
          </a:ln>
        </p:spPr>
        <p:txBody>
          <a:bodyPr spcFirstLastPara="1" wrap="square" lIns="121900" tIns="121900" rIns="121900" bIns="121900" anchor="t" anchorCtr="0">
            <a:noAutofit/>
          </a:bodyPr>
          <a:lstStyle/>
          <a:p>
            <a:pPr marL="0" lvl="0" indent="0" algn="l" rtl="0">
              <a:lnSpc>
                <a:spcPct val="90000"/>
              </a:lnSpc>
              <a:spcBef>
                <a:spcPts val="0"/>
              </a:spcBef>
              <a:spcAft>
                <a:spcPts val="0"/>
              </a:spcAft>
              <a:buClr>
                <a:srgbClr val="7030A0"/>
              </a:buClr>
              <a:buSzPts val="2800"/>
              <a:buFont typeface="Calibri"/>
              <a:buNone/>
            </a:pPr>
            <a:r>
              <a:rPr lang="en">
                <a:solidFill>
                  <a:srgbClr val="7030A0"/>
                </a:solidFill>
              </a:rPr>
              <a:t>Current Account Imbalance (CAI)</a:t>
            </a:r>
            <a:endParaRPr>
              <a:solidFill>
                <a:srgbClr val="7030A0"/>
              </a:solidFill>
            </a:endParaRPr>
          </a:p>
        </p:txBody>
      </p:sp>
      <p:sp>
        <p:nvSpPr>
          <p:cNvPr id="121" name="Google Shape;121;p18"/>
          <p:cNvSpPr txBox="1">
            <a:spLocks noGrp="1"/>
          </p:cNvSpPr>
          <p:nvPr>
            <p:ph type="body" idx="1"/>
          </p:nvPr>
        </p:nvSpPr>
        <p:spPr>
          <a:xfrm>
            <a:off x="415600" y="1536633"/>
            <a:ext cx="11360800" cy="4555200"/>
          </a:xfrm>
          <a:prstGeom prst="rect">
            <a:avLst/>
          </a:prstGeom>
          <a:noFill/>
          <a:ln>
            <a:noFill/>
          </a:ln>
        </p:spPr>
        <p:txBody>
          <a:bodyPr spcFirstLastPara="1" wrap="square" lIns="121900" tIns="121900" rIns="121900" bIns="121900" anchor="t" anchorCtr="0">
            <a:noAutofit/>
          </a:bodyPr>
          <a:lstStyle/>
          <a:p>
            <a:pPr marL="609585" lvl="0" indent="-457188" algn="l" rtl="0">
              <a:lnSpc>
                <a:spcPct val="90000"/>
              </a:lnSpc>
              <a:spcBef>
                <a:spcPts val="0"/>
              </a:spcBef>
              <a:spcAft>
                <a:spcPts val="0"/>
              </a:spcAft>
              <a:buClr>
                <a:schemeClr val="dk1"/>
              </a:buClr>
              <a:buSzPts val="1800"/>
              <a:buChar char="-"/>
            </a:pPr>
            <a:r>
              <a:rPr lang="en"/>
              <a:t>Calculate in term of index</a:t>
            </a:r>
            <a:endParaRPr/>
          </a:p>
          <a:p>
            <a:pPr marL="609585" lvl="0" indent="-457188" algn="l" rtl="0">
              <a:lnSpc>
                <a:spcPct val="90000"/>
              </a:lnSpc>
              <a:spcBef>
                <a:spcPts val="0"/>
              </a:spcBef>
              <a:spcAft>
                <a:spcPts val="0"/>
              </a:spcAft>
              <a:buClr>
                <a:schemeClr val="dk1"/>
              </a:buClr>
              <a:buSzPts val="1800"/>
              <a:buChar char="-"/>
            </a:pPr>
            <a:r>
              <a:rPr lang="en"/>
              <a:t>Determine from current account (as percentage of GDP)</a:t>
            </a:r>
            <a:endParaRPr/>
          </a:p>
          <a:p>
            <a:pPr marL="609585" lvl="0" indent="-457188" algn="l" rtl="0">
              <a:lnSpc>
                <a:spcPct val="90000"/>
              </a:lnSpc>
              <a:spcBef>
                <a:spcPts val="0"/>
              </a:spcBef>
              <a:spcAft>
                <a:spcPts val="0"/>
              </a:spcAft>
              <a:buClr>
                <a:schemeClr val="dk1"/>
              </a:buClr>
              <a:buSzPts val="1800"/>
              <a:buChar char="-"/>
            </a:pPr>
            <a:r>
              <a:rPr lang="en"/>
              <a:t>No simple way to conclude sustainability of CA, but combination of </a:t>
            </a:r>
            <a:r>
              <a:rPr lang="en" b="1" i="1"/>
              <a:t>CA deficit</a:t>
            </a:r>
            <a:r>
              <a:rPr lang="en" b="1"/>
              <a:t> </a:t>
            </a:r>
            <a:r>
              <a:rPr lang="en"/>
              <a:t>and significant </a:t>
            </a:r>
            <a:r>
              <a:rPr lang="en" b="1" i="1"/>
              <a:t>Real Appreciation(RER) </a:t>
            </a:r>
            <a:r>
              <a:rPr lang="en"/>
              <a:t>is signal of imbalance for sure</a:t>
            </a:r>
            <a:endParaRPr>
              <a:solidFill>
                <a:srgbClr val="FF0000"/>
              </a:solidFill>
            </a:endParaRPr>
          </a:p>
          <a:p>
            <a:pPr marL="609585" lvl="0" indent="-457188" algn="l" rtl="0">
              <a:lnSpc>
                <a:spcPct val="90000"/>
              </a:lnSpc>
              <a:spcBef>
                <a:spcPts val="0"/>
              </a:spcBef>
              <a:spcAft>
                <a:spcPts val="0"/>
              </a:spcAft>
              <a:buClr>
                <a:schemeClr val="dk1"/>
              </a:buClr>
              <a:buSzPts val="1800"/>
              <a:buChar char="-"/>
            </a:pPr>
            <a:r>
              <a:rPr lang="en"/>
              <a:t>Therefore, CAI define as follows</a:t>
            </a:r>
            <a:endParaRPr/>
          </a:p>
          <a:p>
            <a:pPr marL="609585" lvl="0" indent="0" algn="l" rtl="0">
              <a:lnSpc>
                <a:spcPct val="90000"/>
              </a:lnSpc>
              <a:spcBef>
                <a:spcPts val="2133"/>
              </a:spcBef>
              <a:spcAft>
                <a:spcPts val="2133"/>
              </a:spcAft>
              <a:buClr>
                <a:schemeClr val="dk1"/>
              </a:buClr>
              <a:buSzPts val="1800"/>
              <a:buNone/>
            </a:pPr>
            <a:endParaRPr/>
          </a:p>
        </p:txBody>
      </p:sp>
      <p:pic>
        <p:nvPicPr>
          <p:cNvPr id="122" name="Google Shape;122;p18"/>
          <p:cNvPicPr preferRelativeResize="0"/>
          <p:nvPr/>
        </p:nvPicPr>
        <p:blipFill rotWithShape="1">
          <a:blip r:embed="rId3">
            <a:alphaModFix amt="91000"/>
          </a:blip>
          <a:srcRect l="32935" t="69721" r="36153" b="19131"/>
          <a:stretch/>
        </p:blipFill>
        <p:spPr>
          <a:xfrm>
            <a:off x="3627133" y="4509134"/>
            <a:ext cx="5409931" cy="1097268"/>
          </a:xfrm>
          <a:prstGeom prst="rect">
            <a:avLst/>
          </a:prstGeom>
          <a:noFill/>
          <a:ln>
            <a:noFill/>
          </a:ln>
        </p:spPr>
      </p:pic>
      <p:sp>
        <p:nvSpPr>
          <p:cNvPr id="123" name="Google Shape;123;p18"/>
          <p:cNvSpPr txBox="1"/>
          <p:nvPr/>
        </p:nvSpPr>
        <p:spPr>
          <a:xfrm>
            <a:off x="546800" y="5889699"/>
            <a:ext cx="11098400" cy="763600"/>
          </a:xfrm>
          <a:prstGeom prst="rect">
            <a:avLst/>
          </a:prstGeom>
          <a:noFill/>
          <a:ln>
            <a:noFill/>
          </a:ln>
        </p:spPr>
        <p:txBody>
          <a:bodyPr spcFirstLastPara="1" wrap="square" lIns="121900" tIns="121900" rIns="121900" bIns="121900" anchor="t" anchorCtr="0">
            <a:noAutofit/>
          </a:bodyPr>
          <a:lstStyle/>
          <a:p>
            <a:pPr marL="0" marR="0" lvl="0" indent="0" algn="l" rtl="0">
              <a:lnSpc>
                <a:spcPct val="100000"/>
              </a:lnSpc>
              <a:spcBef>
                <a:spcPts val="0"/>
              </a:spcBef>
              <a:spcAft>
                <a:spcPts val="0"/>
              </a:spcAft>
              <a:buClr>
                <a:srgbClr val="000000"/>
              </a:buClr>
              <a:buSzPts val="2400"/>
              <a:buFont typeface="Arial"/>
              <a:buNone/>
            </a:pPr>
            <a:r>
              <a:rPr lang="en" sz="2400" b="0" i="0" u="none" strike="noStrike" cap="none">
                <a:solidFill>
                  <a:schemeClr val="dk1"/>
                </a:solidFill>
                <a:latin typeface="Calibri"/>
                <a:ea typeface="Calibri"/>
                <a:cs typeface="Calibri"/>
                <a:sym typeface="Calibri"/>
              </a:rPr>
              <a:t>Note: T is threshold set equal to 10%, although the result is the same when set as 0%</a:t>
            </a:r>
            <a:endParaRPr sz="2400" b="0" i="0" u="none" strike="noStrike" cap="none">
              <a:solidFill>
                <a:schemeClr val="dk1"/>
              </a:solidFill>
              <a:latin typeface="Calibri"/>
              <a:ea typeface="Calibri"/>
              <a:cs typeface="Calibri"/>
              <a:sym typeface="Calibri"/>
            </a:endParaRPr>
          </a:p>
        </p:txBody>
      </p:sp>
      <p:sp>
        <p:nvSpPr>
          <p:cNvPr id="124" name="Google Shape;124;p18"/>
          <p:cNvSpPr txBox="1">
            <a:spLocks noGrp="1"/>
          </p:cNvSpPr>
          <p:nvPr>
            <p:ph type="sldNum" idx="12"/>
          </p:nvPr>
        </p:nvSpPr>
        <p:spPr>
          <a:xfrm>
            <a:off x="11296611" y="6217623"/>
            <a:ext cx="731700" cy="5247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888888"/>
              </a:buClr>
              <a:buSzPts val="1200"/>
              <a:buFont typeface="Calibri"/>
              <a:buNone/>
            </a:pPr>
            <a:fld id="{00000000-1234-1234-1234-123412341234}" type="slidenum">
              <a:rPr lang="en"/>
              <a:t>5</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19"/>
          <p:cNvSpPr txBox="1">
            <a:spLocks noGrp="1"/>
          </p:cNvSpPr>
          <p:nvPr>
            <p:ph type="title"/>
          </p:nvPr>
        </p:nvSpPr>
        <p:spPr>
          <a:xfrm>
            <a:off x="415600" y="593367"/>
            <a:ext cx="11360800" cy="763600"/>
          </a:xfrm>
          <a:prstGeom prst="rect">
            <a:avLst/>
          </a:prstGeom>
          <a:noFill/>
          <a:ln>
            <a:noFill/>
          </a:ln>
        </p:spPr>
        <p:txBody>
          <a:bodyPr spcFirstLastPara="1" wrap="square" lIns="121900" tIns="121900" rIns="121900" bIns="121900" anchor="t" anchorCtr="0">
            <a:noAutofit/>
          </a:bodyPr>
          <a:lstStyle/>
          <a:p>
            <a:pPr marL="0" lvl="0" indent="0" algn="l" rtl="0">
              <a:lnSpc>
                <a:spcPct val="90000"/>
              </a:lnSpc>
              <a:spcBef>
                <a:spcPts val="0"/>
              </a:spcBef>
              <a:spcAft>
                <a:spcPts val="0"/>
              </a:spcAft>
              <a:buClr>
                <a:srgbClr val="7030A0"/>
              </a:buClr>
              <a:buSzPts val="2800"/>
              <a:buFont typeface="Calibri"/>
              <a:buNone/>
            </a:pPr>
            <a:r>
              <a:rPr lang="en">
                <a:solidFill>
                  <a:srgbClr val="7030A0"/>
                </a:solidFill>
              </a:rPr>
              <a:t>Current Account Imbalance (CAI)</a:t>
            </a:r>
            <a:endParaRPr>
              <a:solidFill>
                <a:srgbClr val="7030A0"/>
              </a:solidFill>
            </a:endParaRPr>
          </a:p>
          <a:p>
            <a:pPr marL="0" lvl="0" indent="0" algn="l" rtl="0">
              <a:lnSpc>
                <a:spcPct val="90000"/>
              </a:lnSpc>
              <a:spcBef>
                <a:spcPts val="0"/>
              </a:spcBef>
              <a:spcAft>
                <a:spcPts val="0"/>
              </a:spcAft>
              <a:buClr>
                <a:schemeClr val="dk1"/>
              </a:buClr>
              <a:buSzPts val="2800"/>
              <a:buFont typeface="Calibri"/>
              <a:buNone/>
            </a:pPr>
            <a:endParaRPr/>
          </a:p>
        </p:txBody>
      </p:sp>
      <p:sp>
        <p:nvSpPr>
          <p:cNvPr id="130" name="Google Shape;130;p19"/>
          <p:cNvSpPr txBox="1">
            <a:spLocks noGrp="1"/>
          </p:cNvSpPr>
          <p:nvPr>
            <p:ph type="body" idx="1"/>
          </p:nvPr>
        </p:nvSpPr>
        <p:spPr>
          <a:xfrm>
            <a:off x="415600" y="1536633"/>
            <a:ext cx="11360800" cy="4555200"/>
          </a:xfrm>
          <a:prstGeom prst="rect">
            <a:avLst/>
          </a:prstGeom>
          <a:noFill/>
          <a:ln>
            <a:noFill/>
          </a:ln>
        </p:spPr>
        <p:txBody>
          <a:bodyPr spcFirstLastPara="1" wrap="square" lIns="121900" tIns="121900" rIns="121900" bIns="121900" anchor="t" anchorCtr="0">
            <a:noAutofit/>
          </a:bodyPr>
          <a:lstStyle/>
          <a:p>
            <a:pPr marL="457200" lvl="0" indent="-393700" algn="l" rtl="0">
              <a:lnSpc>
                <a:spcPct val="115000"/>
              </a:lnSpc>
              <a:spcBef>
                <a:spcPts val="0"/>
              </a:spcBef>
              <a:spcAft>
                <a:spcPts val="0"/>
              </a:spcAft>
              <a:buClr>
                <a:srgbClr val="000000"/>
              </a:buClr>
              <a:buSzPts val="2600"/>
              <a:buChar char="-"/>
            </a:pPr>
            <a:r>
              <a:rPr lang="en" sz="2600">
                <a:solidFill>
                  <a:srgbClr val="000000"/>
                </a:solidFill>
              </a:rPr>
              <a:t>The crisis index worsens when a high-deficit country with an appreciated currency meets both weak-fundamentals in the real and financial sectors and low-reserves criteria</a:t>
            </a:r>
            <a:endParaRPr sz="2600">
              <a:solidFill>
                <a:srgbClr val="000000"/>
              </a:solidFill>
            </a:endParaRPr>
          </a:p>
          <a:p>
            <a:pPr marL="457200" lvl="0" indent="-393700" algn="l" rtl="0">
              <a:lnSpc>
                <a:spcPct val="115000"/>
              </a:lnSpc>
              <a:spcBef>
                <a:spcPts val="0"/>
              </a:spcBef>
              <a:spcAft>
                <a:spcPts val="0"/>
              </a:spcAft>
              <a:buClr>
                <a:srgbClr val="000000"/>
              </a:buClr>
              <a:buSzPts val="2600"/>
              <a:buFont typeface="Calibri"/>
              <a:buChar char="-"/>
            </a:pPr>
            <a:r>
              <a:rPr lang="en" sz="2600">
                <a:solidFill>
                  <a:srgbClr val="000000"/>
                </a:solidFill>
              </a:rPr>
              <a:t>The extent that there is insufficient availability of foreign reserves—that is, in light of fundamental model of currency crises, low reserves enhance the vulnerability of the economy to speculative attacks.</a:t>
            </a:r>
            <a:endParaRPr sz="2600">
              <a:solidFill>
                <a:srgbClr val="000000"/>
              </a:solidFill>
            </a:endParaRPr>
          </a:p>
          <a:p>
            <a:pPr marL="457200" lvl="0" indent="-393700" algn="l" rtl="0">
              <a:lnSpc>
                <a:spcPct val="115000"/>
              </a:lnSpc>
              <a:spcBef>
                <a:spcPts val="0"/>
              </a:spcBef>
              <a:spcAft>
                <a:spcPts val="0"/>
              </a:spcAft>
              <a:buClr>
                <a:srgbClr val="000000"/>
              </a:buClr>
              <a:buSzPts val="2600"/>
              <a:buChar char="-"/>
            </a:pPr>
            <a:r>
              <a:rPr lang="en" sz="2600">
                <a:solidFill>
                  <a:srgbClr val="000000"/>
                </a:solidFill>
              </a:rPr>
              <a:t>Therefore, the combination of current account deficit and currency real appreciation</a:t>
            </a:r>
            <a:r>
              <a:rPr lang="en" sz="2600" b="1">
                <a:solidFill>
                  <a:srgbClr val="000000"/>
                </a:solidFill>
              </a:rPr>
              <a:t> with low-reserves</a:t>
            </a:r>
            <a:r>
              <a:rPr lang="en" sz="2600">
                <a:solidFill>
                  <a:srgbClr val="000000"/>
                </a:solidFill>
              </a:rPr>
              <a:t> are significantly correlated the higher crisis index, therefore cause the devaluation rate or a fall in foreign reserves (or both).</a:t>
            </a:r>
            <a:endParaRPr sz="2600">
              <a:solidFill>
                <a:srgbClr val="000000"/>
              </a:solidFill>
            </a:endParaRPr>
          </a:p>
          <a:p>
            <a:pPr marL="609585" lvl="0" indent="0" algn="l" rtl="0">
              <a:lnSpc>
                <a:spcPct val="90000"/>
              </a:lnSpc>
              <a:spcBef>
                <a:spcPts val="2133"/>
              </a:spcBef>
              <a:spcAft>
                <a:spcPts val="2133"/>
              </a:spcAft>
              <a:buClr>
                <a:schemeClr val="dk1"/>
              </a:buClr>
              <a:buSzPts val="1800"/>
              <a:buNone/>
            </a:pPr>
            <a:endParaRPr/>
          </a:p>
        </p:txBody>
      </p:sp>
      <p:sp>
        <p:nvSpPr>
          <p:cNvPr id="131" name="Google Shape;131;p19"/>
          <p:cNvSpPr txBox="1"/>
          <p:nvPr/>
        </p:nvSpPr>
        <p:spPr>
          <a:xfrm>
            <a:off x="4093464" y="2880360"/>
            <a:ext cx="4005072" cy="109728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32" name="Google Shape;132;p19"/>
          <p:cNvSpPr txBox="1">
            <a:spLocks noGrp="1"/>
          </p:cNvSpPr>
          <p:nvPr>
            <p:ph type="sldNum" idx="12"/>
          </p:nvPr>
        </p:nvSpPr>
        <p:spPr>
          <a:xfrm>
            <a:off x="11296611" y="6217623"/>
            <a:ext cx="731700" cy="5247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888888"/>
              </a:buClr>
              <a:buSzPts val="1200"/>
              <a:buFont typeface="Calibri"/>
              <a:buNone/>
            </a:pPr>
            <a:fld id="{00000000-1234-1234-1234-123412341234}" type="slidenum">
              <a:rPr lang="en"/>
              <a:t>6</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20"/>
          <p:cNvSpPr txBox="1">
            <a:spLocks noGrp="1"/>
          </p:cNvSpPr>
          <p:nvPr>
            <p:ph type="body" idx="1"/>
          </p:nvPr>
        </p:nvSpPr>
        <p:spPr>
          <a:xfrm>
            <a:off x="415600" y="1536633"/>
            <a:ext cx="11360700" cy="4555200"/>
          </a:xfrm>
          <a:prstGeom prst="rect">
            <a:avLst/>
          </a:prstGeom>
          <a:noFill/>
          <a:ln>
            <a:noFill/>
          </a:ln>
        </p:spPr>
        <p:txBody>
          <a:bodyPr spcFirstLastPara="1" wrap="square" lIns="91425" tIns="91425" rIns="91425" bIns="91425" anchor="t" anchorCtr="0">
            <a:noAutofit/>
          </a:bodyPr>
          <a:lstStyle/>
          <a:p>
            <a:pPr marL="0" lvl="0" indent="0" algn="l" rtl="0">
              <a:lnSpc>
                <a:spcPct val="90000"/>
              </a:lnSpc>
              <a:spcBef>
                <a:spcPts val="0"/>
              </a:spcBef>
              <a:spcAft>
                <a:spcPts val="0"/>
              </a:spcAft>
              <a:buSzPts val="1800"/>
              <a:buNone/>
            </a:pPr>
            <a:endParaRPr/>
          </a:p>
        </p:txBody>
      </p:sp>
      <p:pic>
        <p:nvPicPr>
          <p:cNvPr id="139" name="Google Shape;139;p20"/>
          <p:cNvPicPr preferRelativeResize="0"/>
          <p:nvPr/>
        </p:nvPicPr>
        <p:blipFill rotWithShape="1">
          <a:blip r:embed="rId3">
            <a:alphaModFix/>
          </a:blip>
          <a:srcRect l="7831" t="19447" r="35498" b="5459"/>
          <a:stretch/>
        </p:blipFill>
        <p:spPr>
          <a:xfrm>
            <a:off x="3093447" y="250030"/>
            <a:ext cx="8482248" cy="6322226"/>
          </a:xfrm>
          <a:prstGeom prst="rect">
            <a:avLst/>
          </a:prstGeom>
          <a:noFill/>
          <a:ln>
            <a:noFill/>
          </a:ln>
        </p:spPr>
      </p:pic>
      <p:sp>
        <p:nvSpPr>
          <p:cNvPr id="140" name="Google Shape;140;p20"/>
          <p:cNvSpPr txBox="1">
            <a:spLocks noGrp="1"/>
          </p:cNvSpPr>
          <p:nvPr>
            <p:ph type="title"/>
          </p:nvPr>
        </p:nvSpPr>
        <p:spPr>
          <a:xfrm>
            <a:off x="415600" y="511582"/>
            <a:ext cx="11360700" cy="763500"/>
          </a:xfrm>
          <a:prstGeom prst="rect">
            <a:avLst/>
          </a:prstGeom>
          <a:noFill/>
          <a:ln>
            <a:noFill/>
          </a:ln>
        </p:spPr>
        <p:txBody>
          <a:bodyPr spcFirstLastPara="1" wrap="square" lIns="91425" tIns="91425" rIns="91425" bIns="91425" anchor="t" anchorCtr="0">
            <a:noAutofit/>
          </a:bodyPr>
          <a:lstStyle/>
          <a:p>
            <a:pPr marL="0" lvl="0" indent="0" algn="l" rtl="0">
              <a:lnSpc>
                <a:spcPct val="90000"/>
              </a:lnSpc>
              <a:spcBef>
                <a:spcPts val="0"/>
              </a:spcBef>
              <a:spcAft>
                <a:spcPts val="0"/>
              </a:spcAft>
              <a:buSzPts val="2800"/>
              <a:buNone/>
            </a:pPr>
            <a:r>
              <a:rPr lang="en"/>
              <a:t>CA Balance</a:t>
            </a:r>
            <a:endParaRPr/>
          </a:p>
        </p:txBody>
      </p:sp>
      <p:sp>
        <p:nvSpPr>
          <p:cNvPr id="141" name="Google Shape;141;p20"/>
          <p:cNvSpPr txBox="1">
            <a:spLocks noGrp="1"/>
          </p:cNvSpPr>
          <p:nvPr>
            <p:ph type="sldNum" idx="12"/>
          </p:nvPr>
        </p:nvSpPr>
        <p:spPr>
          <a:xfrm>
            <a:off x="11296611" y="6217623"/>
            <a:ext cx="731700" cy="5247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888888"/>
              </a:buClr>
              <a:buSzPts val="1200"/>
              <a:buFont typeface="Calibri"/>
              <a:buNone/>
            </a:pPr>
            <a:fld id="{00000000-1234-1234-1234-123412341234}" type="slidenum">
              <a:rPr lang="en"/>
              <a:t>7</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21"/>
          <p:cNvSpPr txBox="1">
            <a:spLocks noGrp="1"/>
          </p:cNvSpPr>
          <p:nvPr>
            <p:ph type="body" idx="1"/>
          </p:nvPr>
        </p:nvSpPr>
        <p:spPr>
          <a:xfrm>
            <a:off x="415600" y="1536633"/>
            <a:ext cx="11360700" cy="4555200"/>
          </a:xfrm>
          <a:prstGeom prst="rect">
            <a:avLst/>
          </a:prstGeom>
          <a:noFill/>
          <a:ln>
            <a:noFill/>
          </a:ln>
        </p:spPr>
        <p:txBody>
          <a:bodyPr spcFirstLastPara="1" wrap="square" lIns="91425" tIns="91425" rIns="91425" bIns="91425" anchor="t" anchorCtr="0">
            <a:noAutofit/>
          </a:bodyPr>
          <a:lstStyle/>
          <a:p>
            <a:pPr marL="0" lvl="0" indent="0" algn="l" rtl="0">
              <a:lnSpc>
                <a:spcPct val="90000"/>
              </a:lnSpc>
              <a:spcBef>
                <a:spcPts val="0"/>
              </a:spcBef>
              <a:spcAft>
                <a:spcPts val="0"/>
              </a:spcAft>
              <a:buSzPts val="1800"/>
              <a:buNone/>
            </a:pPr>
            <a:endParaRPr/>
          </a:p>
        </p:txBody>
      </p:sp>
      <p:pic>
        <p:nvPicPr>
          <p:cNvPr id="148" name="Google Shape;148;p21"/>
          <p:cNvPicPr preferRelativeResize="0"/>
          <p:nvPr/>
        </p:nvPicPr>
        <p:blipFill rotWithShape="1">
          <a:blip r:embed="rId3">
            <a:alphaModFix/>
          </a:blip>
          <a:srcRect l="33295" t="15598" r="50313" b="38734"/>
          <a:stretch/>
        </p:blipFill>
        <p:spPr>
          <a:xfrm>
            <a:off x="415600" y="217000"/>
            <a:ext cx="3575626" cy="5603351"/>
          </a:xfrm>
          <a:prstGeom prst="rect">
            <a:avLst/>
          </a:prstGeom>
          <a:noFill/>
          <a:ln>
            <a:noFill/>
          </a:ln>
        </p:spPr>
      </p:pic>
      <p:pic>
        <p:nvPicPr>
          <p:cNvPr id="149" name="Google Shape;149;p21"/>
          <p:cNvPicPr preferRelativeResize="0"/>
          <p:nvPr/>
        </p:nvPicPr>
        <p:blipFill rotWithShape="1">
          <a:blip r:embed="rId3">
            <a:alphaModFix/>
          </a:blip>
          <a:srcRect l="33259" t="61053" r="50492" b="5109"/>
          <a:stretch/>
        </p:blipFill>
        <p:spPr>
          <a:xfrm>
            <a:off x="4348750" y="217000"/>
            <a:ext cx="3678998" cy="4309751"/>
          </a:xfrm>
          <a:prstGeom prst="rect">
            <a:avLst/>
          </a:prstGeom>
          <a:noFill/>
          <a:ln>
            <a:noFill/>
          </a:ln>
        </p:spPr>
      </p:pic>
      <p:pic>
        <p:nvPicPr>
          <p:cNvPr id="150" name="Google Shape;150;p21"/>
          <p:cNvPicPr preferRelativeResize="0"/>
          <p:nvPr/>
        </p:nvPicPr>
        <p:blipFill rotWithShape="1">
          <a:blip r:embed="rId4">
            <a:alphaModFix/>
          </a:blip>
          <a:srcRect l="24602" t="25444" r="25259" b="44843"/>
          <a:stretch/>
        </p:blipFill>
        <p:spPr>
          <a:xfrm>
            <a:off x="4283650" y="4092500"/>
            <a:ext cx="7447474" cy="2482499"/>
          </a:xfrm>
          <a:prstGeom prst="rect">
            <a:avLst/>
          </a:prstGeom>
          <a:noFill/>
          <a:ln>
            <a:noFill/>
          </a:ln>
        </p:spPr>
      </p:pic>
      <p:sp>
        <p:nvSpPr>
          <p:cNvPr id="151" name="Google Shape;151;p21"/>
          <p:cNvSpPr txBox="1">
            <a:spLocks noGrp="1"/>
          </p:cNvSpPr>
          <p:nvPr>
            <p:ph type="sldNum" idx="12"/>
          </p:nvPr>
        </p:nvSpPr>
        <p:spPr>
          <a:xfrm>
            <a:off x="11296611" y="6217623"/>
            <a:ext cx="731700" cy="5247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888888"/>
              </a:buClr>
              <a:buSzPts val="1200"/>
              <a:buFont typeface="Calibri"/>
              <a:buNone/>
            </a:pPr>
            <a:fld id="{00000000-1234-1234-1234-123412341234}" type="slidenum">
              <a:rPr lang="en"/>
              <a:t>8</a:t>
            </a:fld>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22"/>
          <p:cNvPicPr preferRelativeResize="0"/>
          <p:nvPr/>
        </p:nvPicPr>
        <p:blipFill rotWithShape="1">
          <a:blip r:embed="rId3">
            <a:alphaModFix/>
          </a:blip>
          <a:srcRect l="22166" t="30528" r="19193" b="10750"/>
          <a:stretch/>
        </p:blipFill>
        <p:spPr>
          <a:xfrm>
            <a:off x="612151" y="504134"/>
            <a:ext cx="10385302" cy="5849733"/>
          </a:xfrm>
          <a:prstGeom prst="rect">
            <a:avLst/>
          </a:prstGeom>
          <a:noFill/>
          <a:ln w="28575" cap="flat" cmpd="sng">
            <a:solidFill>
              <a:schemeClr val="dk2"/>
            </a:solidFill>
            <a:prstDash val="solid"/>
            <a:round/>
            <a:headEnd type="none" w="sm" len="sm"/>
            <a:tailEnd type="none" w="sm" len="sm"/>
          </a:ln>
        </p:spPr>
      </p:pic>
      <p:sp>
        <p:nvSpPr>
          <p:cNvPr id="157" name="Google Shape;157;p22"/>
          <p:cNvSpPr/>
          <p:nvPr/>
        </p:nvSpPr>
        <p:spPr>
          <a:xfrm>
            <a:off x="2030967" y="5613800"/>
            <a:ext cx="428800" cy="222800"/>
          </a:xfrm>
          <a:prstGeom prst="ellipse">
            <a:avLst/>
          </a:prstGeom>
          <a:noFill/>
          <a:ln w="9525" cap="flat" cmpd="sng">
            <a:solidFill>
              <a:schemeClr val="accent5"/>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Calibri"/>
              <a:ea typeface="Calibri"/>
              <a:cs typeface="Calibri"/>
              <a:sym typeface="Calibri"/>
            </a:endParaRPr>
          </a:p>
        </p:txBody>
      </p:sp>
      <p:sp>
        <p:nvSpPr>
          <p:cNvPr id="158" name="Google Shape;158;p22"/>
          <p:cNvSpPr/>
          <p:nvPr/>
        </p:nvSpPr>
        <p:spPr>
          <a:xfrm>
            <a:off x="2971567" y="5613800"/>
            <a:ext cx="428800" cy="222800"/>
          </a:xfrm>
          <a:prstGeom prst="ellipse">
            <a:avLst/>
          </a:prstGeom>
          <a:noFill/>
          <a:ln w="9525" cap="flat" cmpd="sng">
            <a:solidFill>
              <a:schemeClr val="accent5"/>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Calibri"/>
              <a:ea typeface="Calibri"/>
              <a:cs typeface="Calibri"/>
              <a:sym typeface="Calibri"/>
            </a:endParaRPr>
          </a:p>
        </p:txBody>
      </p:sp>
      <p:sp>
        <p:nvSpPr>
          <p:cNvPr id="159" name="Google Shape;159;p22"/>
          <p:cNvSpPr/>
          <p:nvPr/>
        </p:nvSpPr>
        <p:spPr>
          <a:xfrm>
            <a:off x="4098333" y="5613800"/>
            <a:ext cx="428800" cy="222800"/>
          </a:xfrm>
          <a:prstGeom prst="ellipse">
            <a:avLst/>
          </a:prstGeom>
          <a:noFill/>
          <a:ln w="9525" cap="flat" cmpd="sng">
            <a:solidFill>
              <a:schemeClr val="accent5"/>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Calibri"/>
              <a:ea typeface="Calibri"/>
              <a:cs typeface="Calibri"/>
              <a:sym typeface="Calibri"/>
            </a:endParaRPr>
          </a:p>
        </p:txBody>
      </p:sp>
      <p:sp>
        <p:nvSpPr>
          <p:cNvPr id="160" name="Google Shape;160;p22"/>
          <p:cNvSpPr/>
          <p:nvPr/>
        </p:nvSpPr>
        <p:spPr>
          <a:xfrm>
            <a:off x="7191800" y="5549400"/>
            <a:ext cx="565200" cy="351600"/>
          </a:xfrm>
          <a:prstGeom prst="ellipse">
            <a:avLst/>
          </a:prstGeom>
          <a:noFill/>
          <a:ln w="9525" cap="flat" cmpd="sng">
            <a:solidFill>
              <a:schemeClr val="accent5"/>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Calibri"/>
              <a:ea typeface="Calibri"/>
              <a:cs typeface="Calibri"/>
              <a:sym typeface="Calibri"/>
            </a:endParaRPr>
          </a:p>
        </p:txBody>
      </p:sp>
      <p:sp>
        <p:nvSpPr>
          <p:cNvPr id="161" name="Google Shape;161;p22"/>
          <p:cNvSpPr/>
          <p:nvPr/>
        </p:nvSpPr>
        <p:spPr>
          <a:xfrm>
            <a:off x="2030967" y="3952867"/>
            <a:ext cx="428800" cy="222800"/>
          </a:xfrm>
          <a:prstGeom prst="ellipse">
            <a:avLst/>
          </a:prstGeom>
          <a:noFill/>
          <a:ln w="9525" cap="flat" cmpd="sng">
            <a:solidFill>
              <a:srgbClr val="FF9900"/>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Calibri"/>
              <a:ea typeface="Calibri"/>
              <a:cs typeface="Calibri"/>
              <a:sym typeface="Calibri"/>
            </a:endParaRPr>
          </a:p>
        </p:txBody>
      </p:sp>
      <p:sp>
        <p:nvSpPr>
          <p:cNvPr id="162" name="Google Shape;162;p22"/>
          <p:cNvSpPr/>
          <p:nvPr/>
        </p:nvSpPr>
        <p:spPr>
          <a:xfrm>
            <a:off x="3055067" y="3952867"/>
            <a:ext cx="428800" cy="222800"/>
          </a:xfrm>
          <a:prstGeom prst="ellipse">
            <a:avLst/>
          </a:prstGeom>
          <a:noFill/>
          <a:ln w="9525" cap="flat" cmpd="sng">
            <a:solidFill>
              <a:srgbClr val="FF9900"/>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Calibri"/>
              <a:ea typeface="Calibri"/>
              <a:cs typeface="Calibri"/>
              <a:sym typeface="Calibri"/>
            </a:endParaRPr>
          </a:p>
        </p:txBody>
      </p:sp>
      <p:sp>
        <p:nvSpPr>
          <p:cNvPr id="163" name="Google Shape;163;p22"/>
          <p:cNvSpPr/>
          <p:nvPr/>
        </p:nvSpPr>
        <p:spPr>
          <a:xfrm>
            <a:off x="4098333" y="3952867"/>
            <a:ext cx="428800" cy="222800"/>
          </a:xfrm>
          <a:prstGeom prst="ellipse">
            <a:avLst/>
          </a:prstGeom>
          <a:noFill/>
          <a:ln w="9525" cap="flat" cmpd="sng">
            <a:solidFill>
              <a:srgbClr val="FF9900"/>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Calibri"/>
              <a:ea typeface="Calibri"/>
              <a:cs typeface="Calibri"/>
              <a:sym typeface="Calibri"/>
            </a:endParaRPr>
          </a:p>
        </p:txBody>
      </p:sp>
      <p:sp>
        <p:nvSpPr>
          <p:cNvPr id="164" name="Google Shape;164;p22"/>
          <p:cNvSpPr/>
          <p:nvPr/>
        </p:nvSpPr>
        <p:spPr>
          <a:xfrm>
            <a:off x="7260000" y="3952867"/>
            <a:ext cx="428800" cy="222800"/>
          </a:xfrm>
          <a:prstGeom prst="ellipse">
            <a:avLst/>
          </a:prstGeom>
          <a:noFill/>
          <a:ln w="9525" cap="flat" cmpd="sng">
            <a:solidFill>
              <a:srgbClr val="FF9900"/>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Calibri"/>
              <a:ea typeface="Calibri"/>
              <a:cs typeface="Calibri"/>
              <a:sym typeface="Calibri"/>
            </a:endParaRPr>
          </a:p>
        </p:txBody>
      </p:sp>
      <p:sp>
        <p:nvSpPr>
          <p:cNvPr id="165" name="Google Shape;165;p22"/>
          <p:cNvSpPr/>
          <p:nvPr/>
        </p:nvSpPr>
        <p:spPr>
          <a:xfrm>
            <a:off x="2030967" y="4714367"/>
            <a:ext cx="428800" cy="222800"/>
          </a:xfrm>
          <a:prstGeom prst="ellipse">
            <a:avLst/>
          </a:prstGeom>
          <a:noFill/>
          <a:ln w="9525" cap="flat" cmpd="sng">
            <a:solidFill>
              <a:srgbClr val="00FF00"/>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Calibri"/>
              <a:ea typeface="Calibri"/>
              <a:cs typeface="Calibri"/>
              <a:sym typeface="Calibri"/>
            </a:endParaRPr>
          </a:p>
        </p:txBody>
      </p:sp>
      <p:sp>
        <p:nvSpPr>
          <p:cNvPr id="166" name="Google Shape;166;p22"/>
          <p:cNvSpPr/>
          <p:nvPr/>
        </p:nvSpPr>
        <p:spPr>
          <a:xfrm>
            <a:off x="3055067" y="4714367"/>
            <a:ext cx="428800" cy="222800"/>
          </a:xfrm>
          <a:prstGeom prst="ellipse">
            <a:avLst/>
          </a:prstGeom>
          <a:noFill/>
          <a:ln w="9525" cap="flat" cmpd="sng">
            <a:solidFill>
              <a:srgbClr val="00FF00"/>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Calibri"/>
              <a:ea typeface="Calibri"/>
              <a:cs typeface="Calibri"/>
              <a:sym typeface="Calibri"/>
            </a:endParaRPr>
          </a:p>
        </p:txBody>
      </p:sp>
      <p:sp>
        <p:nvSpPr>
          <p:cNvPr id="167" name="Google Shape;167;p22"/>
          <p:cNvSpPr/>
          <p:nvPr/>
        </p:nvSpPr>
        <p:spPr>
          <a:xfrm>
            <a:off x="4079167" y="4714367"/>
            <a:ext cx="428800" cy="222800"/>
          </a:xfrm>
          <a:prstGeom prst="ellipse">
            <a:avLst/>
          </a:prstGeom>
          <a:noFill/>
          <a:ln w="9525" cap="flat" cmpd="sng">
            <a:solidFill>
              <a:srgbClr val="00FF00"/>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Calibri"/>
              <a:ea typeface="Calibri"/>
              <a:cs typeface="Calibri"/>
              <a:sym typeface="Calibri"/>
            </a:endParaRPr>
          </a:p>
        </p:txBody>
      </p:sp>
      <p:sp>
        <p:nvSpPr>
          <p:cNvPr id="168" name="Google Shape;168;p22"/>
          <p:cNvSpPr/>
          <p:nvPr/>
        </p:nvSpPr>
        <p:spPr>
          <a:xfrm>
            <a:off x="7260000" y="4649967"/>
            <a:ext cx="428800" cy="351600"/>
          </a:xfrm>
          <a:prstGeom prst="ellipse">
            <a:avLst/>
          </a:prstGeom>
          <a:noFill/>
          <a:ln w="9525" cap="flat" cmpd="sng">
            <a:solidFill>
              <a:srgbClr val="00FF00"/>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Calibri"/>
              <a:ea typeface="Calibri"/>
              <a:cs typeface="Calibri"/>
              <a:sym typeface="Calibri"/>
            </a:endParaRPr>
          </a:p>
        </p:txBody>
      </p:sp>
      <p:sp>
        <p:nvSpPr>
          <p:cNvPr id="169" name="Google Shape;169;p22"/>
          <p:cNvSpPr txBox="1">
            <a:spLocks noGrp="1"/>
          </p:cNvSpPr>
          <p:nvPr>
            <p:ph type="sldNum" idx="12"/>
          </p:nvPr>
        </p:nvSpPr>
        <p:spPr>
          <a:xfrm>
            <a:off x="11296611" y="6217623"/>
            <a:ext cx="731700" cy="5247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888888"/>
              </a:buClr>
              <a:buSzPts val="1200"/>
              <a:buFont typeface="Calibri"/>
              <a:buNone/>
            </a:pPr>
            <a:fld id="{00000000-1234-1234-1234-123412341234}" type="slidenum">
              <a:rPr lang="en"/>
              <a:t>9</a:t>
            </a:fld>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23"/>
          <p:cNvSpPr txBox="1">
            <a:spLocks noGrp="1"/>
          </p:cNvSpPr>
          <p:nvPr>
            <p:ph type="title"/>
          </p:nvPr>
        </p:nvSpPr>
        <p:spPr>
          <a:xfrm>
            <a:off x="415600" y="593367"/>
            <a:ext cx="11360800" cy="763600"/>
          </a:xfrm>
          <a:prstGeom prst="rect">
            <a:avLst/>
          </a:prstGeom>
          <a:noFill/>
          <a:ln>
            <a:noFill/>
          </a:ln>
        </p:spPr>
        <p:txBody>
          <a:bodyPr spcFirstLastPara="1" wrap="square" lIns="121900" tIns="121900" rIns="121900" bIns="121900" anchor="t" anchorCtr="0">
            <a:noAutofit/>
          </a:bodyPr>
          <a:lstStyle/>
          <a:p>
            <a:pPr marL="0" lvl="0" indent="0" algn="l" rtl="0">
              <a:lnSpc>
                <a:spcPct val="90000"/>
              </a:lnSpc>
              <a:spcBef>
                <a:spcPts val="0"/>
              </a:spcBef>
              <a:spcAft>
                <a:spcPts val="0"/>
              </a:spcAft>
              <a:buClr>
                <a:srgbClr val="7030A0"/>
              </a:buClr>
              <a:buSzPts val="2800"/>
              <a:buFont typeface="Calibri"/>
              <a:buNone/>
            </a:pPr>
            <a:r>
              <a:rPr lang="en">
                <a:solidFill>
                  <a:srgbClr val="7030A0"/>
                </a:solidFill>
              </a:rPr>
              <a:t>Cause</a:t>
            </a:r>
            <a:endParaRPr>
              <a:solidFill>
                <a:srgbClr val="7030A0"/>
              </a:solidFill>
            </a:endParaRPr>
          </a:p>
        </p:txBody>
      </p:sp>
      <p:sp>
        <p:nvSpPr>
          <p:cNvPr id="175" name="Google Shape;175;p23"/>
          <p:cNvSpPr txBox="1">
            <a:spLocks noGrp="1"/>
          </p:cNvSpPr>
          <p:nvPr>
            <p:ph type="body" idx="1"/>
          </p:nvPr>
        </p:nvSpPr>
        <p:spPr>
          <a:xfrm>
            <a:off x="415600" y="1536633"/>
            <a:ext cx="11360800" cy="4555200"/>
          </a:xfrm>
          <a:prstGeom prst="rect">
            <a:avLst/>
          </a:prstGeom>
          <a:noFill/>
          <a:ln>
            <a:noFill/>
          </a:ln>
        </p:spPr>
        <p:txBody>
          <a:bodyPr spcFirstLastPara="1" wrap="square" lIns="121900" tIns="121900" rIns="121900" bIns="121900" anchor="t" anchorCtr="0">
            <a:noAutofit/>
          </a:bodyPr>
          <a:lstStyle/>
          <a:p>
            <a:pPr marL="609585" lvl="0" indent="-457188" algn="l" rtl="0">
              <a:lnSpc>
                <a:spcPct val="90000"/>
              </a:lnSpc>
              <a:spcBef>
                <a:spcPts val="0"/>
              </a:spcBef>
              <a:spcAft>
                <a:spcPts val="0"/>
              </a:spcAft>
              <a:buClr>
                <a:schemeClr val="dk1"/>
              </a:buClr>
              <a:buSzPts val="1800"/>
              <a:buChar char="-"/>
            </a:pPr>
            <a:r>
              <a:rPr lang="en"/>
              <a:t>Non-performing loans which is subjected to lending boom</a:t>
            </a:r>
            <a:endParaRPr/>
          </a:p>
        </p:txBody>
      </p:sp>
      <p:sp>
        <p:nvSpPr>
          <p:cNvPr id="176" name="Google Shape;176;p23"/>
          <p:cNvSpPr txBox="1">
            <a:spLocks noGrp="1"/>
          </p:cNvSpPr>
          <p:nvPr>
            <p:ph type="sldNum" idx="12"/>
          </p:nvPr>
        </p:nvSpPr>
        <p:spPr>
          <a:xfrm>
            <a:off x="11296611" y="6217623"/>
            <a:ext cx="731700" cy="5247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888888"/>
              </a:buClr>
              <a:buSzPts val="1200"/>
              <a:buFont typeface="Calibri"/>
              <a:buNone/>
            </a:pPr>
            <a:fld id="{00000000-1234-1234-1234-123412341234}" type="slidenum">
              <a:rPr lang="en"/>
              <a:t>10</a:t>
            </a:fld>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24"/>
          <p:cNvSpPr txBox="1">
            <a:spLocks noGrp="1"/>
          </p:cNvSpPr>
          <p:nvPr>
            <p:ph type="title"/>
          </p:nvPr>
        </p:nvSpPr>
        <p:spPr>
          <a:xfrm>
            <a:off x="415600" y="593367"/>
            <a:ext cx="11360800" cy="763600"/>
          </a:xfrm>
          <a:prstGeom prst="rect">
            <a:avLst/>
          </a:prstGeom>
          <a:noFill/>
          <a:ln>
            <a:noFill/>
          </a:ln>
        </p:spPr>
        <p:txBody>
          <a:bodyPr spcFirstLastPara="1" wrap="square" lIns="121900" tIns="121900" rIns="121900" bIns="121900" anchor="t" anchorCtr="0">
            <a:noAutofit/>
          </a:bodyPr>
          <a:lstStyle/>
          <a:p>
            <a:pPr marL="0" lvl="0" indent="0" algn="l" rtl="0">
              <a:lnSpc>
                <a:spcPct val="90000"/>
              </a:lnSpc>
              <a:spcBef>
                <a:spcPts val="0"/>
              </a:spcBef>
              <a:spcAft>
                <a:spcPts val="0"/>
              </a:spcAft>
              <a:buClr>
                <a:srgbClr val="7030A0"/>
              </a:buClr>
              <a:buSzPts val="2800"/>
              <a:buFont typeface="Calibri"/>
              <a:buNone/>
            </a:pPr>
            <a:r>
              <a:rPr lang="en">
                <a:solidFill>
                  <a:srgbClr val="7030A0"/>
                </a:solidFill>
              </a:rPr>
              <a:t>NON-PERFORMING LOAN (NPL)</a:t>
            </a:r>
            <a:endParaRPr>
              <a:solidFill>
                <a:srgbClr val="7030A0"/>
              </a:solidFill>
            </a:endParaRPr>
          </a:p>
        </p:txBody>
      </p:sp>
      <p:sp>
        <p:nvSpPr>
          <p:cNvPr id="182" name="Google Shape;182;p24"/>
          <p:cNvSpPr txBox="1">
            <a:spLocks noGrp="1"/>
          </p:cNvSpPr>
          <p:nvPr>
            <p:ph type="body" idx="1"/>
          </p:nvPr>
        </p:nvSpPr>
        <p:spPr>
          <a:xfrm>
            <a:off x="415600" y="1536633"/>
            <a:ext cx="11360800" cy="4555200"/>
          </a:xfrm>
          <a:prstGeom prst="rect">
            <a:avLst/>
          </a:prstGeom>
          <a:noFill/>
          <a:ln>
            <a:noFill/>
          </a:ln>
        </p:spPr>
        <p:txBody>
          <a:bodyPr spcFirstLastPara="1" wrap="square" lIns="121900" tIns="121900" rIns="121900" bIns="121900" anchor="t" anchorCtr="0">
            <a:noAutofit/>
          </a:bodyPr>
          <a:lstStyle/>
          <a:p>
            <a:pPr marL="609585" lvl="0" indent="-457188" algn="l" rtl="0">
              <a:lnSpc>
                <a:spcPct val="90000"/>
              </a:lnSpc>
              <a:spcBef>
                <a:spcPts val="0"/>
              </a:spcBef>
              <a:spcAft>
                <a:spcPts val="0"/>
              </a:spcAft>
              <a:buClr>
                <a:schemeClr val="dk1"/>
              </a:buClr>
              <a:buSzPts val="1800"/>
              <a:buChar char="-"/>
            </a:pPr>
            <a:r>
              <a:rPr lang="en"/>
              <a:t>Non-performing loan was affected by overlending or lending boom (LB).</a:t>
            </a:r>
            <a:endParaRPr/>
          </a:p>
          <a:p>
            <a:pPr marL="609585" lvl="0" indent="-457188" algn="l" rtl="0">
              <a:lnSpc>
                <a:spcPct val="90000"/>
              </a:lnSpc>
              <a:spcBef>
                <a:spcPts val="0"/>
              </a:spcBef>
              <a:spcAft>
                <a:spcPts val="0"/>
              </a:spcAft>
              <a:buClr>
                <a:schemeClr val="dk1"/>
              </a:buClr>
              <a:buSzPts val="1800"/>
              <a:buChar char="-"/>
            </a:pPr>
            <a:r>
              <a:rPr lang="en"/>
              <a:t>Overlending causes 2 aspects including quantity and quality.</a:t>
            </a:r>
            <a:endParaRPr/>
          </a:p>
          <a:p>
            <a:pPr marL="609585" lvl="0" indent="-457188" algn="l" rtl="0">
              <a:lnSpc>
                <a:spcPct val="90000"/>
              </a:lnSpc>
              <a:spcBef>
                <a:spcPts val="0"/>
              </a:spcBef>
              <a:spcAft>
                <a:spcPts val="0"/>
              </a:spcAft>
              <a:buClr>
                <a:schemeClr val="dk1"/>
              </a:buClr>
              <a:buSzPts val="1800"/>
              <a:buChar char="-"/>
            </a:pPr>
            <a:r>
              <a:rPr lang="en"/>
              <a:t>Percentage change in GDP of both LB and NPL is shown in figure 1.1 in the previous slide.</a:t>
            </a:r>
            <a:endParaRPr/>
          </a:p>
          <a:p>
            <a:pPr marL="0" lvl="0" indent="0" algn="l" rtl="0">
              <a:lnSpc>
                <a:spcPct val="90000"/>
              </a:lnSpc>
              <a:spcBef>
                <a:spcPts val="2133"/>
              </a:spcBef>
              <a:spcAft>
                <a:spcPts val="2133"/>
              </a:spcAft>
              <a:buClr>
                <a:schemeClr val="dk1"/>
              </a:buClr>
              <a:buSzPts val="1800"/>
              <a:buNone/>
            </a:pPr>
            <a:endParaRPr/>
          </a:p>
        </p:txBody>
      </p:sp>
      <p:sp>
        <p:nvSpPr>
          <p:cNvPr id="183" name="Google Shape;183;p24"/>
          <p:cNvSpPr txBox="1">
            <a:spLocks noGrp="1"/>
          </p:cNvSpPr>
          <p:nvPr>
            <p:ph type="sldNum" idx="12"/>
          </p:nvPr>
        </p:nvSpPr>
        <p:spPr>
          <a:xfrm>
            <a:off x="11296611" y="6217623"/>
            <a:ext cx="731700" cy="5247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888888"/>
              </a:buClr>
              <a:buSzPts val="1200"/>
              <a:buFont typeface="Calibri"/>
              <a:buNone/>
            </a:pPr>
            <a:fld id="{00000000-1234-1234-1234-123412341234}" type="slidenum">
              <a:rPr lang="en"/>
              <a:t>11</a:t>
            </a:fld>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88" name="Google Shape;188;p25"/>
          <p:cNvSpPr txBox="1">
            <a:spLocks noGrp="1"/>
          </p:cNvSpPr>
          <p:nvPr>
            <p:ph type="body" idx="1"/>
          </p:nvPr>
        </p:nvSpPr>
        <p:spPr>
          <a:xfrm>
            <a:off x="415600" y="886033"/>
            <a:ext cx="11360800" cy="5205600"/>
          </a:xfrm>
          <a:prstGeom prst="rect">
            <a:avLst/>
          </a:prstGeom>
          <a:noFill/>
          <a:ln>
            <a:noFill/>
          </a:ln>
        </p:spPr>
        <p:txBody>
          <a:bodyPr spcFirstLastPara="1" wrap="square" lIns="121900" tIns="121900" rIns="121900" bIns="121900" anchor="t" anchorCtr="0">
            <a:noAutofit/>
          </a:bodyPr>
          <a:lstStyle/>
          <a:p>
            <a:pPr marL="0" lvl="0" indent="609585" algn="l" rtl="0">
              <a:lnSpc>
                <a:spcPct val="90000"/>
              </a:lnSpc>
              <a:spcBef>
                <a:spcPts val="0"/>
              </a:spcBef>
              <a:spcAft>
                <a:spcPts val="0"/>
              </a:spcAft>
              <a:buClr>
                <a:schemeClr val="dk1"/>
              </a:buClr>
              <a:buSzPts val="1800"/>
              <a:buNone/>
            </a:pPr>
            <a:r>
              <a:rPr lang="en"/>
              <a:t>For the quantity, it is apparent that the percentage of LB was the largest in the Philippines, Thailand, and Malaysia with the number of 151% ,58%, and 31%, respectively.</a:t>
            </a:r>
            <a:endParaRPr/>
          </a:p>
          <a:p>
            <a:pPr marL="0" lvl="0" indent="0" algn="l" rtl="0">
              <a:lnSpc>
                <a:spcPct val="90000"/>
              </a:lnSpc>
              <a:spcBef>
                <a:spcPts val="2133"/>
              </a:spcBef>
              <a:spcAft>
                <a:spcPts val="0"/>
              </a:spcAft>
              <a:buClr>
                <a:schemeClr val="dk1"/>
              </a:buClr>
              <a:buSzPts val="1800"/>
              <a:buNone/>
            </a:pPr>
            <a:r>
              <a:rPr lang="en"/>
              <a:t>	In Thailand, the lending boom was notably larger for finance and securities companies than for banks. Moreover, the non-bank share of lending to the private sector was also relatively significant.</a:t>
            </a:r>
            <a:endParaRPr/>
          </a:p>
          <a:p>
            <a:pPr marL="0" lvl="0" indent="0" algn="l" rtl="0">
              <a:lnSpc>
                <a:spcPct val="90000"/>
              </a:lnSpc>
              <a:spcBef>
                <a:spcPts val="2133"/>
              </a:spcBef>
              <a:spcAft>
                <a:spcPts val="0"/>
              </a:spcAft>
              <a:buClr>
                <a:schemeClr val="dk1"/>
              </a:buClr>
              <a:buSzPts val="1800"/>
              <a:buNone/>
            </a:pPr>
            <a:r>
              <a:rPr lang="en"/>
              <a:t>	In summary, the evidence suggests that the lending boom was sustained in the Philippines, Thailand, and Malaysia. Also, these countries were the first to be hit by currency speculation in 1997.</a:t>
            </a:r>
            <a:endParaRPr/>
          </a:p>
          <a:p>
            <a:pPr marL="0" lvl="0" indent="0" algn="l" rtl="0">
              <a:lnSpc>
                <a:spcPct val="90000"/>
              </a:lnSpc>
              <a:spcBef>
                <a:spcPts val="2133"/>
              </a:spcBef>
              <a:spcAft>
                <a:spcPts val="2133"/>
              </a:spcAft>
              <a:buClr>
                <a:schemeClr val="dk1"/>
              </a:buClr>
              <a:buSzPts val="1800"/>
              <a:buNone/>
            </a:pPr>
            <a:endParaRPr/>
          </a:p>
        </p:txBody>
      </p:sp>
      <p:sp>
        <p:nvSpPr>
          <p:cNvPr id="189" name="Google Shape;189;p25"/>
          <p:cNvSpPr txBox="1">
            <a:spLocks noGrp="1"/>
          </p:cNvSpPr>
          <p:nvPr>
            <p:ph type="sldNum" idx="12"/>
          </p:nvPr>
        </p:nvSpPr>
        <p:spPr>
          <a:xfrm>
            <a:off x="11296611" y="6217623"/>
            <a:ext cx="731700" cy="5247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888888"/>
              </a:buClr>
              <a:buSzPts val="1200"/>
              <a:buFont typeface="Calibri"/>
              <a:buNone/>
            </a:pPr>
            <a:fld id="{00000000-1234-1234-1234-123412341234}" type="slidenum">
              <a:rPr lang="en"/>
              <a:t>12</a:t>
            </a:fld>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26"/>
          <p:cNvSpPr txBox="1">
            <a:spLocks noGrp="1"/>
          </p:cNvSpPr>
          <p:nvPr>
            <p:ph type="body" idx="1"/>
          </p:nvPr>
        </p:nvSpPr>
        <p:spPr>
          <a:xfrm>
            <a:off x="415600" y="988567"/>
            <a:ext cx="11360800" cy="5116000"/>
          </a:xfrm>
          <a:prstGeom prst="rect">
            <a:avLst/>
          </a:prstGeom>
          <a:noFill/>
          <a:ln>
            <a:noFill/>
          </a:ln>
        </p:spPr>
        <p:txBody>
          <a:bodyPr spcFirstLastPara="1" wrap="square" lIns="121900" tIns="121900" rIns="121900" bIns="121900" anchor="t" anchorCtr="0">
            <a:noAutofit/>
          </a:bodyPr>
          <a:lstStyle/>
          <a:p>
            <a:pPr marL="0" lvl="0" indent="0" algn="l" rtl="0">
              <a:lnSpc>
                <a:spcPct val="90000"/>
              </a:lnSpc>
              <a:spcBef>
                <a:spcPts val="0"/>
              </a:spcBef>
              <a:spcAft>
                <a:spcPts val="0"/>
              </a:spcAft>
              <a:buClr>
                <a:schemeClr val="dk1"/>
              </a:buClr>
              <a:buSzPts val="1800"/>
              <a:buNone/>
            </a:pPr>
            <a:r>
              <a:rPr lang="en"/>
              <a:t>	Quality of loan was the main point that led to the NPL. Since quality of loans made by banks and non-banks were low, investment became more risky and poorly perform. </a:t>
            </a:r>
            <a:endParaRPr/>
          </a:p>
          <a:p>
            <a:pPr marL="0" lvl="0" indent="0" algn="l" rtl="0">
              <a:lnSpc>
                <a:spcPct val="90000"/>
              </a:lnSpc>
              <a:spcBef>
                <a:spcPts val="2133"/>
              </a:spcBef>
              <a:spcAft>
                <a:spcPts val="0"/>
              </a:spcAft>
              <a:buClr>
                <a:schemeClr val="dk1"/>
              </a:buClr>
              <a:buSzPts val="1800"/>
              <a:buNone/>
            </a:pPr>
            <a:endParaRPr/>
          </a:p>
          <a:p>
            <a:pPr marL="0" lvl="0" indent="0" algn="l" rtl="0">
              <a:lnSpc>
                <a:spcPct val="90000"/>
              </a:lnSpc>
              <a:spcBef>
                <a:spcPts val="2133"/>
              </a:spcBef>
              <a:spcAft>
                <a:spcPts val="0"/>
              </a:spcAft>
              <a:buClr>
                <a:schemeClr val="dk1"/>
              </a:buClr>
              <a:buSzPts val="1800"/>
              <a:buNone/>
            </a:pPr>
            <a:endParaRPr/>
          </a:p>
          <a:p>
            <a:pPr marL="0" lvl="0" indent="0" algn="l" rtl="0">
              <a:lnSpc>
                <a:spcPct val="90000"/>
              </a:lnSpc>
              <a:spcBef>
                <a:spcPts val="2133"/>
              </a:spcBef>
              <a:spcAft>
                <a:spcPts val="0"/>
              </a:spcAft>
              <a:buClr>
                <a:schemeClr val="dk1"/>
              </a:buClr>
              <a:buSzPts val="1800"/>
              <a:buNone/>
            </a:pPr>
            <a:endParaRPr/>
          </a:p>
          <a:p>
            <a:pPr marL="0" lvl="0" indent="0" algn="l" rtl="0">
              <a:lnSpc>
                <a:spcPct val="90000"/>
              </a:lnSpc>
              <a:spcBef>
                <a:spcPts val="2133"/>
              </a:spcBef>
              <a:spcAft>
                <a:spcPts val="0"/>
              </a:spcAft>
              <a:buClr>
                <a:schemeClr val="dk1"/>
              </a:buClr>
              <a:buSzPts val="1800"/>
              <a:buNone/>
            </a:pPr>
            <a:r>
              <a:rPr lang="en"/>
              <a:t>	From the table above, it illustrates that these estimations vary across countries, the figure also show the a strong correlation between the amount of bad loans and the extent of the currency crises.</a:t>
            </a:r>
            <a:endParaRPr/>
          </a:p>
          <a:p>
            <a:pPr marL="0" lvl="0" indent="0" algn="l" rtl="0">
              <a:lnSpc>
                <a:spcPct val="90000"/>
              </a:lnSpc>
              <a:spcBef>
                <a:spcPts val="2133"/>
              </a:spcBef>
              <a:spcAft>
                <a:spcPts val="2133"/>
              </a:spcAft>
              <a:buClr>
                <a:schemeClr val="dk1"/>
              </a:buClr>
              <a:buSzPts val="1800"/>
              <a:buNone/>
            </a:pPr>
            <a:r>
              <a:rPr lang="en"/>
              <a:t>	</a:t>
            </a:r>
            <a:endParaRPr/>
          </a:p>
        </p:txBody>
      </p:sp>
      <p:pic>
        <p:nvPicPr>
          <p:cNvPr id="195" name="Google Shape;195;p26"/>
          <p:cNvPicPr preferRelativeResize="0"/>
          <p:nvPr/>
        </p:nvPicPr>
        <p:blipFill rotWithShape="1">
          <a:blip r:embed="rId3">
            <a:alphaModFix/>
          </a:blip>
          <a:srcRect/>
          <a:stretch/>
        </p:blipFill>
        <p:spPr>
          <a:xfrm>
            <a:off x="2862159" y="2341096"/>
            <a:ext cx="6215740" cy="2109717"/>
          </a:xfrm>
          <a:prstGeom prst="rect">
            <a:avLst/>
          </a:prstGeom>
          <a:noFill/>
          <a:ln>
            <a:noFill/>
          </a:ln>
        </p:spPr>
      </p:pic>
      <p:sp>
        <p:nvSpPr>
          <p:cNvPr id="196" name="Google Shape;196;p26"/>
          <p:cNvSpPr txBox="1">
            <a:spLocks noGrp="1"/>
          </p:cNvSpPr>
          <p:nvPr>
            <p:ph type="sldNum" idx="12"/>
          </p:nvPr>
        </p:nvSpPr>
        <p:spPr>
          <a:xfrm>
            <a:off x="11296611" y="6217623"/>
            <a:ext cx="731700" cy="5247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888888"/>
              </a:buClr>
              <a:buSzPts val="1200"/>
              <a:buFont typeface="Calibri"/>
              <a:buNone/>
            </a:pPr>
            <a:fld id="{00000000-1234-1234-1234-123412341234}" type="slidenum">
              <a:rPr lang="en"/>
              <a:t>13</a:t>
            </a:fld>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sp>
        <p:nvSpPr>
          <p:cNvPr id="201" name="Google Shape;201;p27"/>
          <p:cNvSpPr txBox="1">
            <a:spLocks noGrp="1"/>
          </p:cNvSpPr>
          <p:nvPr>
            <p:ph type="body" idx="1"/>
          </p:nvPr>
        </p:nvSpPr>
        <p:spPr>
          <a:xfrm>
            <a:off x="415600" y="991517"/>
            <a:ext cx="11360800" cy="5814949"/>
          </a:xfrm>
          <a:prstGeom prst="rect">
            <a:avLst/>
          </a:prstGeom>
          <a:noFill/>
          <a:ln>
            <a:noFill/>
          </a:ln>
        </p:spPr>
        <p:txBody>
          <a:bodyPr spcFirstLastPara="1" wrap="square" lIns="121900" tIns="121900" rIns="121900" bIns="121900" anchor="t" anchorCtr="0">
            <a:noAutofit/>
          </a:bodyPr>
          <a:lstStyle/>
          <a:p>
            <a:pPr marL="0" lvl="0" indent="0" algn="l" rtl="0">
              <a:lnSpc>
                <a:spcPct val="90000"/>
              </a:lnSpc>
              <a:spcBef>
                <a:spcPts val="0"/>
              </a:spcBef>
              <a:spcAft>
                <a:spcPts val="0"/>
              </a:spcAft>
              <a:buClr>
                <a:schemeClr val="dk1"/>
              </a:buClr>
              <a:buSzPts val="1800"/>
              <a:buNone/>
            </a:pPr>
            <a:endParaRPr/>
          </a:p>
          <a:p>
            <a:pPr marL="0" lvl="0" indent="0" algn="l" rtl="0">
              <a:lnSpc>
                <a:spcPct val="90000"/>
              </a:lnSpc>
              <a:spcBef>
                <a:spcPts val="2133"/>
              </a:spcBef>
              <a:spcAft>
                <a:spcPts val="0"/>
              </a:spcAft>
              <a:buClr>
                <a:schemeClr val="dk1"/>
              </a:buClr>
              <a:buSzPts val="1800"/>
              <a:buNone/>
            </a:pPr>
            <a:endParaRPr/>
          </a:p>
          <a:p>
            <a:pPr marL="0" lvl="0" indent="0" algn="l" rtl="0">
              <a:lnSpc>
                <a:spcPct val="90000"/>
              </a:lnSpc>
              <a:spcBef>
                <a:spcPts val="2133"/>
              </a:spcBef>
              <a:spcAft>
                <a:spcPts val="0"/>
              </a:spcAft>
              <a:buClr>
                <a:schemeClr val="dk1"/>
              </a:buClr>
              <a:buSzPts val="1800"/>
              <a:buNone/>
            </a:pPr>
            <a:endParaRPr/>
          </a:p>
          <a:p>
            <a:pPr marL="0" lvl="0" indent="0" algn="l" rtl="0">
              <a:lnSpc>
                <a:spcPct val="90000"/>
              </a:lnSpc>
              <a:spcBef>
                <a:spcPts val="2133"/>
              </a:spcBef>
              <a:spcAft>
                <a:spcPts val="0"/>
              </a:spcAft>
              <a:buClr>
                <a:schemeClr val="dk1"/>
              </a:buClr>
              <a:buSzPts val="1800"/>
              <a:buNone/>
            </a:pPr>
            <a:endParaRPr sz="800"/>
          </a:p>
          <a:p>
            <a:pPr marL="0" lvl="0" indent="0" algn="l" rtl="0">
              <a:lnSpc>
                <a:spcPct val="90000"/>
              </a:lnSpc>
              <a:spcBef>
                <a:spcPts val="2133"/>
              </a:spcBef>
              <a:spcAft>
                <a:spcPts val="0"/>
              </a:spcAft>
              <a:buClr>
                <a:schemeClr val="dk1"/>
              </a:buClr>
              <a:buSzPts val="1800"/>
              <a:buNone/>
            </a:pPr>
            <a:r>
              <a:rPr lang="en"/>
              <a:t>	</a:t>
            </a:r>
            <a:r>
              <a:rPr lang="en" sz="2500"/>
              <a:t>The table above represents a share of total assets, but what is the main problem that leads to the crisis is non-performing loans (NPL). In 1997, it is clear that NPL was the highest in Korea (16%), Thailand (15%), and Indonesia (11%). However, all Asian countries are expected to increase sharply in 1998 ,Korea ,Indonesia ,Malaysia ,and Thailand were the most problematic compared to other countries. The banks in these four countries were also severely under-capitalized (with capital asset ratios only 6-8%) ,and the ratio was expected to get worsen in the following years.</a:t>
            </a:r>
            <a:endParaRPr sz="2500"/>
          </a:p>
          <a:p>
            <a:pPr marL="0" lvl="0" indent="0" algn="l" rtl="0">
              <a:lnSpc>
                <a:spcPct val="90000"/>
              </a:lnSpc>
              <a:spcBef>
                <a:spcPts val="2133"/>
              </a:spcBef>
              <a:spcAft>
                <a:spcPts val="2133"/>
              </a:spcAft>
              <a:buClr>
                <a:schemeClr val="dk1"/>
              </a:buClr>
              <a:buSzPts val="1800"/>
              <a:buNone/>
            </a:pPr>
            <a:endParaRPr/>
          </a:p>
        </p:txBody>
      </p:sp>
      <p:pic>
        <p:nvPicPr>
          <p:cNvPr id="202" name="Google Shape;202;p27"/>
          <p:cNvPicPr preferRelativeResize="0"/>
          <p:nvPr/>
        </p:nvPicPr>
        <p:blipFill rotWithShape="1">
          <a:blip r:embed="rId3">
            <a:alphaModFix/>
          </a:blip>
          <a:srcRect/>
          <a:stretch/>
        </p:blipFill>
        <p:spPr>
          <a:xfrm>
            <a:off x="2881901" y="563867"/>
            <a:ext cx="6428198" cy="2597973"/>
          </a:xfrm>
          <a:prstGeom prst="rect">
            <a:avLst/>
          </a:prstGeom>
          <a:noFill/>
          <a:ln>
            <a:noFill/>
          </a:ln>
        </p:spPr>
      </p:pic>
      <p:sp>
        <p:nvSpPr>
          <p:cNvPr id="203" name="Google Shape;203;p27"/>
          <p:cNvSpPr txBox="1">
            <a:spLocks noGrp="1"/>
          </p:cNvSpPr>
          <p:nvPr>
            <p:ph type="sldNum" idx="12"/>
          </p:nvPr>
        </p:nvSpPr>
        <p:spPr>
          <a:xfrm>
            <a:off x="11296611" y="6217623"/>
            <a:ext cx="731700" cy="5247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888888"/>
              </a:buClr>
              <a:buSzPts val="1200"/>
              <a:buFont typeface="Calibri"/>
              <a:buNone/>
            </a:pPr>
            <a:fld id="{00000000-1234-1234-1234-123412341234}" type="slidenum">
              <a:rPr lang="en"/>
              <a:t>14</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sp>
        <p:nvSpPr>
          <p:cNvPr id="208" name="Google Shape;208;p28"/>
          <p:cNvSpPr txBox="1">
            <a:spLocks noGrp="1"/>
          </p:cNvSpPr>
          <p:nvPr>
            <p:ph type="body" idx="1"/>
          </p:nvPr>
        </p:nvSpPr>
        <p:spPr>
          <a:xfrm>
            <a:off x="415600" y="924500"/>
            <a:ext cx="11360800" cy="5167200"/>
          </a:xfrm>
          <a:prstGeom prst="rect">
            <a:avLst/>
          </a:prstGeom>
          <a:noFill/>
          <a:ln>
            <a:noFill/>
          </a:ln>
        </p:spPr>
        <p:txBody>
          <a:bodyPr spcFirstLastPara="1" wrap="square" lIns="121900" tIns="121900" rIns="121900" bIns="121900" anchor="t" anchorCtr="0">
            <a:noAutofit/>
          </a:bodyPr>
          <a:lstStyle/>
          <a:p>
            <a:pPr marL="0" lvl="0" indent="0" algn="l" rtl="0">
              <a:lnSpc>
                <a:spcPct val="90000"/>
              </a:lnSpc>
              <a:spcBef>
                <a:spcPts val="0"/>
              </a:spcBef>
              <a:spcAft>
                <a:spcPts val="0"/>
              </a:spcAft>
              <a:buClr>
                <a:schemeClr val="dk1"/>
              </a:buClr>
              <a:buSzPts val="1800"/>
              <a:buNone/>
            </a:pPr>
            <a:r>
              <a:rPr lang="en"/>
              <a:t>	</a:t>
            </a:r>
            <a:endParaRPr/>
          </a:p>
          <a:p>
            <a:pPr marL="0" lvl="0" indent="0" algn="l" rtl="0">
              <a:lnSpc>
                <a:spcPct val="90000"/>
              </a:lnSpc>
              <a:spcBef>
                <a:spcPts val="2133"/>
              </a:spcBef>
              <a:spcAft>
                <a:spcPts val="0"/>
              </a:spcAft>
              <a:buClr>
                <a:schemeClr val="dk1"/>
              </a:buClr>
              <a:buSzPts val="1800"/>
              <a:buNone/>
            </a:pPr>
            <a:endParaRPr/>
          </a:p>
          <a:p>
            <a:pPr marL="0" lvl="0" indent="609585" algn="l" rtl="0">
              <a:lnSpc>
                <a:spcPct val="90000"/>
              </a:lnSpc>
              <a:spcBef>
                <a:spcPts val="2133"/>
              </a:spcBef>
              <a:spcAft>
                <a:spcPts val="2133"/>
              </a:spcAft>
              <a:buClr>
                <a:schemeClr val="dk1"/>
              </a:buClr>
              <a:buSzPts val="1800"/>
              <a:buNone/>
            </a:pPr>
            <a:r>
              <a:rPr lang="en"/>
              <a:t>We can conclude that positive lending boom led to the higher non-performing loans in the four significant countries including Thailand. Moreover, asset deflation and the sharp drop in the value of collateral triggered the outstanding surge in the shares of non-performing loans. </a:t>
            </a:r>
            <a:endParaRPr/>
          </a:p>
        </p:txBody>
      </p:sp>
      <p:sp>
        <p:nvSpPr>
          <p:cNvPr id="209" name="Google Shape;209;p28"/>
          <p:cNvSpPr txBox="1">
            <a:spLocks noGrp="1"/>
          </p:cNvSpPr>
          <p:nvPr>
            <p:ph type="sldNum" idx="12"/>
          </p:nvPr>
        </p:nvSpPr>
        <p:spPr>
          <a:xfrm>
            <a:off x="11296611" y="6217623"/>
            <a:ext cx="731700" cy="5247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888888"/>
              </a:buClr>
              <a:buSzPts val="1200"/>
              <a:buFont typeface="Calibri"/>
              <a:buNone/>
            </a:pPr>
            <a:fld id="{00000000-1234-1234-1234-123412341234}" type="slidenum">
              <a:rPr lang="en"/>
              <a:t>15</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4" name="Google Shape;214;p29"/>
          <p:cNvSpPr txBox="1">
            <a:spLocks noGrp="1"/>
          </p:cNvSpPr>
          <p:nvPr>
            <p:ph type="body" idx="1"/>
          </p:nvPr>
        </p:nvSpPr>
        <p:spPr>
          <a:xfrm>
            <a:off x="357967" y="1433600"/>
            <a:ext cx="11360800" cy="3990800"/>
          </a:xfrm>
          <a:prstGeom prst="rect">
            <a:avLst/>
          </a:prstGeom>
          <a:noFill/>
          <a:ln>
            <a:noFill/>
          </a:ln>
        </p:spPr>
        <p:txBody>
          <a:bodyPr spcFirstLastPara="1" wrap="square" lIns="121900" tIns="121900" rIns="121900" bIns="121900" anchor="t" anchorCtr="0">
            <a:noAutofit/>
          </a:bodyPr>
          <a:lstStyle/>
          <a:p>
            <a:pPr marL="0" lvl="0" indent="0" algn="l" rtl="0">
              <a:lnSpc>
                <a:spcPct val="90000"/>
              </a:lnSpc>
              <a:spcBef>
                <a:spcPts val="0"/>
              </a:spcBef>
              <a:spcAft>
                <a:spcPts val="0"/>
              </a:spcAft>
              <a:buClr>
                <a:srgbClr val="999999"/>
              </a:buClr>
              <a:buSzPts val="1800"/>
              <a:buNone/>
            </a:pPr>
            <a:r>
              <a:rPr lang="en">
                <a:solidFill>
                  <a:srgbClr val="999999"/>
                </a:solidFill>
              </a:rPr>
              <a:t>        </a:t>
            </a:r>
            <a:endParaRPr>
              <a:solidFill>
                <a:srgbClr val="999999"/>
              </a:solidFill>
            </a:endParaRPr>
          </a:p>
          <a:p>
            <a:pPr marL="0" lvl="0" indent="0" algn="l" rtl="0">
              <a:lnSpc>
                <a:spcPct val="90000"/>
              </a:lnSpc>
              <a:spcBef>
                <a:spcPts val="2133"/>
              </a:spcBef>
              <a:spcAft>
                <a:spcPts val="0"/>
              </a:spcAft>
              <a:buClr>
                <a:schemeClr val="dk1"/>
              </a:buClr>
              <a:buSzPts val="1800"/>
              <a:buNone/>
            </a:pPr>
            <a:r>
              <a:rPr lang="en"/>
              <a:t>     Reserve availability can be captured by 1.) M1/reserves, 2.) M2/reserves, and 3.) foreign debt service burden (i.e. short-term foreign debt + interest payment on foreign debt) to foreign reserves (STD/reserves).The values of these variables are reported in table 1.1.</a:t>
            </a:r>
            <a:endParaRPr/>
          </a:p>
          <a:p>
            <a:pPr marL="0" lvl="0" indent="0" algn="l" rtl="0">
              <a:lnSpc>
                <a:spcPct val="90000"/>
              </a:lnSpc>
              <a:spcBef>
                <a:spcPts val="2133"/>
              </a:spcBef>
              <a:spcAft>
                <a:spcPts val="2133"/>
              </a:spcAft>
              <a:buClr>
                <a:schemeClr val="dk1"/>
              </a:buClr>
              <a:buSzPts val="1800"/>
              <a:buNone/>
            </a:pPr>
            <a:r>
              <a:rPr lang="en"/>
              <a:t>     To test the joint role of fundamental and foreign reserves in determining the currency crisis, we classify the countries in our sample as being strong or weak. </a:t>
            </a:r>
            <a:endParaRPr/>
          </a:p>
        </p:txBody>
      </p:sp>
      <p:sp>
        <p:nvSpPr>
          <p:cNvPr id="215" name="Google Shape;215;p29"/>
          <p:cNvSpPr txBox="1"/>
          <p:nvPr/>
        </p:nvSpPr>
        <p:spPr>
          <a:xfrm>
            <a:off x="705967" y="619533"/>
            <a:ext cx="10532000" cy="1306000"/>
          </a:xfrm>
          <a:prstGeom prst="rect">
            <a:avLst/>
          </a:prstGeom>
          <a:noFill/>
          <a:ln>
            <a:noFill/>
          </a:ln>
        </p:spPr>
        <p:txBody>
          <a:bodyPr spcFirstLastPara="1" wrap="square" lIns="121900" tIns="121900" rIns="121900" bIns="121900" anchor="t" anchorCtr="0">
            <a:noAutofit/>
          </a:bodyPr>
          <a:lstStyle/>
          <a:p>
            <a:pPr marL="0" marR="0" lvl="0" indent="0" algn="l" rtl="0">
              <a:lnSpc>
                <a:spcPct val="100000"/>
              </a:lnSpc>
              <a:spcBef>
                <a:spcPts val="0"/>
              </a:spcBef>
              <a:spcAft>
                <a:spcPts val="0"/>
              </a:spcAft>
              <a:buClr>
                <a:srgbClr val="000000"/>
              </a:buClr>
              <a:buSzPts val="4000"/>
              <a:buFont typeface="Arial"/>
              <a:buNone/>
            </a:pPr>
            <a:r>
              <a:rPr lang="en" sz="4000" b="0" i="0" u="none" strike="noStrike" cap="none">
                <a:solidFill>
                  <a:srgbClr val="7030A0"/>
                </a:solidFill>
                <a:latin typeface="Calibri"/>
                <a:ea typeface="Calibri"/>
                <a:cs typeface="Calibri"/>
                <a:sym typeface="Calibri"/>
              </a:rPr>
              <a:t>INDEXES OF FOREIGN </a:t>
            </a:r>
            <a:r>
              <a:rPr lang="en" sz="4000">
                <a:solidFill>
                  <a:srgbClr val="7030A0"/>
                </a:solidFill>
                <a:latin typeface="Calibri"/>
                <a:ea typeface="Calibri"/>
                <a:cs typeface="Calibri"/>
                <a:sym typeface="Calibri"/>
              </a:rPr>
              <a:t>RESERVES</a:t>
            </a:r>
            <a:r>
              <a:rPr lang="en" sz="4000" b="0" i="0" u="none" strike="noStrike" cap="none">
                <a:solidFill>
                  <a:srgbClr val="7030A0"/>
                </a:solidFill>
                <a:latin typeface="Calibri"/>
                <a:ea typeface="Calibri"/>
                <a:cs typeface="Calibri"/>
                <a:sym typeface="Calibri"/>
              </a:rPr>
              <a:t> ADEQUACY AND FUNDAMENTAL PERFORMANCES</a:t>
            </a:r>
            <a:endParaRPr sz="4000" b="0" i="0" u="none" strike="noStrike" cap="none">
              <a:solidFill>
                <a:srgbClr val="7030A0"/>
              </a:solidFill>
              <a:latin typeface="Calibri"/>
              <a:ea typeface="Calibri"/>
              <a:cs typeface="Calibri"/>
              <a:sym typeface="Calibri"/>
            </a:endParaRPr>
          </a:p>
        </p:txBody>
      </p:sp>
      <p:sp>
        <p:nvSpPr>
          <p:cNvPr id="216" name="Google Shape;216;p29"/>
          <p:cNvSpPr txBox="1">
            <a:spLocks noGrp="1"/>
          </p:cNvSpPr>
          <p:nvPr>
            <p:ph type="sldNum" idx="12"/>
          </p:nvPr>
        </p:nvSpPr>
        <p:spPr>
          <a:xfrm>
            <a:off x="11296611" y="6217623"/>
            <a:ext cx="731700" cy="5247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888888"/>
              </a:buClr>
              <a:buSzPts val="1200"/>
              <a:buFont typeface="Calibri"/>
              <a:buNone/>
            </a:pPr>
            <a:fld id="{00000000-1234-1234-1234-123412341234}" type="slidenum">
              <a:rPr lang="en"/>
              <a:t>16</a:t>
            </a:fld>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sp>
        <p:nvSpPr>
          <p:cNvPr id="221" name="Google Shape;221;p30"/>
          <p:cNvSpPr txBox="1">
            <a:spLocks noGrp="1"/>
          </p:cNvSpPr>
          <p:nvPr>
            <p:ph type="body" idx="1"/>
          </p:nvPr>
        </p:nvSpPr>
        <p:spPr>
          <a:xfrm>
            <a:off x="415600" y="614533"/>
            <a:ext cx="11360800" cy="5624000"/>
          </a:xfrm>
          <a:prstGeom prst="rect">
            <a:avLst/>
          </a:prstGeom>
          <a:noFill/>
          <a:ln>
            <a:noFill/>
          </a:ln>
        </p:spPr>
        <p:txBody>
          <a:bodyPr spcFirstLastPara="1" wrap="square" lIns="121900" tIns="121900" rIns="121900" bIns="121900" anchor="t" anchorCtr="0">
            <a:noAutofit/>
          </a:bodyPr>
          <a:lstStyle/>
          <a:p>
            <a:pPr marL="0" lvl="0" indent="0" algn="l" rtl="0">
              <a:lnSpc>
                <a:spcPct val="90000"/>
              </a:lnSpc>
              <a:spcBef>
                <a:spcPts val="0"/>
              </a:spcBef>
              <a:spcAft>
                <a:spcPts val="0"/>
              </a:spcAft>
              <a:buClr>
                <a:schemeClr val="dk1"/>
              </a:buClr>
              <a:buSzPts val="1800"/>
              <a:buNone/>
            </a:pPr>
            <a:r>
              <a:rPr lang="en"/>
              <a:t>    Regarding foreign reserves, we ues a board classification according to which a country is strong if the ratio of M2 reserves is in the lowest quartile of the sample, defined as follows</a:t>
            </a:r>
            <a:endParaRPr/>
          </a:p>
          <a:p>
            <a:pPr marL="0" lvl="0" indent="0" algn="l" rtl="0">
              <a:lnSpc>
                <a:spcPct val="90000"/>
              </a:lnSpc>
              <a:spcBef>
                <a:spcPts val="2133"/>
              </a:spcBef>
              <a:spcAft>
                <a:spcPts val="0"/>
              </a:spcAft>
              <a:buClr>
                <a:schemeClr val="dk1"/>
              </a:buClr>
              <a:buSzPts val="1800"/>
              <a:buNone/>
            </a:pPr>
            <a:endParaRPr/>
          </a:p>
          <a:p>
            <a:pPr marL="0" lvl="0" indent="0" algn="l" rtl="0">
              <a:lnSpc>
                <a:spcPct val="90000"/>
              </a:lnSpc>
              <a:spcBef>
                <a:spcPts val="2133"/>
              </a:spcBef>
              <a:spcAft>
                <a:spcPts val="0"/>
              </a:spcAft>
              <a:buClr>
                <a:schemeClr val="dk1"/>
              </a:buClr>
              <a:buSzPts val="1800"/>
              <a:buNone/>
            </a:pPr>
            <a:endParaRPr/>
          </a:p>
          <a:p>
            <a:pPr marL="0" lvl="0" indent="0" algn="l" rtl="0">
              <a:lnSpc>
                <a:spcPct val="90000"/>
              </a:lnSpc>
              <a:spcBef>
                <a:spcPts val="2133"/>
              </a:spcBef>
              <a:spcAft>
                <a:spcPts val="0"/>
              </a:spcAft>
              <a:buClr>
                <a:schemeClr val="dk1"/>
              </a:buClr>
              <a:buSzPts val="1800"/>
              <a:buNone/>
            </a:pPr>
            <a:r>
              <a:rPr lang="en"/>
              <a:t>     Which we focus on current account imbalances. Countries are classified as being strong or weak according to the scheme</a:t>
            </a:r>
            <a:endParaRPr/>
          </a:p>
          <a:p>
            <a:pPr marL="0" lvl="0" indent="0" algn="l" rtl="0">
              <a:lnSpc>
                <a:spcPct val="90000"/>
              </a:lnSpc>
              <a:spcBef>
                <a:spcPts val="2133"/>
              </a:spcBef>
              <a:spcAft>
                <a:spcPts val="2133"/>
              </a:spcAft>
              <a:buClr>
                <a:schemeClr val="dk1"/>
              </a:buClr>
              <a:buSzPts val="1800"/>
              <a:buNone/>
            </a:pPr>
            <a:endParaRPr/>
          </a:p>
        </p:txBody>
      </p:sp>
      <p:pic>
        <p:nvPicPr>
          <p:cNvPr id="222" name="Google Shape;222;p30"/>
          <p:cNvPicPr preferRelativeResize="0"/>
          <p:nvPr/>
        </p:nvPicPr>
        <p:blipFill rotWithShape="1">
          <a:blip r:embed="rId3">
            <a:alphaModFix/>
          </a:blip>
          <a:srcRect/>
          <a:stretch/>
        </p:blipFill>
        <p:spPr>
          <a:xfrm>
            <a:off x="1101400" y="2113764"/>
            <a:ext cx="9510600" cy="1255533"/>
          </a:xfrm>
          <a:prstGeom prst="rect">
            <a:avLst/>
          </a:prstGeom>
          <a:noFill/>
          <a:ln>
            <a:noFill/>
          </a:ln>
        </p:spPr>
      </p:pic>
      <p:pic>
        <p:nvPicPr>
          <p:cNvPr id="223" name="Google Shape;223;p30"/>
          <p:cNvPicPr preferRelativeResize="0"/>
          <p:nvPr/>
        </p:nvPicPr>
        <p:blipFill rotWithShape="1">
          <a:blip r:embed="rId4">
            <a:alphaModFix/>
          </a:blip>
          <a:srcRect/>
          <a:stretch/>
        </p:blipFill>
        <p:spPr>
          <a:xfrm>
            <a:off x="1173418" y="4695669"/>
            <a:ext cx="9208033" cy="1658100"/>
          </a:xfrm>
          <a:prstGeom prst="rect">
            <a:avLst/>
          </a:prstGeom>
          <a:noFill/>
          <a:ln>
            <a:noFill/>
          </a:ln>
        </p:spPr>
      </p:pic>
      <p:sp>
        <p:nvSpPr>
          <p:cNvPr id="224" name="Google Shape;224;p30"/>
          <p:cNvSpPr txBox="1">
            <a:spLocks noGrp="1"/>
          </p:cNvSpPr>
          <p:nvPr>
            <p:ph type="sldNum" idx="12"/>
          </p:nvPr>
        </p:nvSpPr>
        <p:spPr>
          <a:xfrm>
            <a:off x="11296611" y="6217623"/>
            <a:ext cx="731700" cy="5247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888888"/>
              </a:buClr>
              <a:buSzPts val="1200"/>
              <a:buFont typeface="Calibri"/>
              <a:buNone/>
            </a:pPr>
            <a:fld id="{00000000-1234-1234-1234-123412341234}" type="slidenum">
              <a:rPr lang="en"/>
              <a:t>17</a:t>
            </a:fld>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28"/>
        <p:cNvGrpSpPr/>
        <p:nvPr/>
      </p:nvGrpSpPr>
      <p:grpSpPr>
        <a:xfrm>
          <a:off x="0" y="0"/>
          <a:ext cx="0" cy="0"/>
          <a:chOff x="0" y="0"/>
          <a:chExt cx="0" cy="0"/>
        </a:xfrm>
      </p:grpSpPr>
      <p:sp>
        <p:nvSpPr>
          <p:cNvPr id="229" name="Google Shape;229;p31"/>
          <p:cNvSpPr txBox="1">
            <a:spLocks noGrp="1"/>
          </p:cNvSpPr>
          <p:nvPr>
            <p:ph type="title"/>
          </p:nvPr>
        </p:nvSpPr>
        <p:spPr>
          <a:xfrm>
            <a:off x="415600" y="593367"/>
            <a:ext cx="11360800" cy="763600"/>
          </a:xfrm>
          <a:prstGeom prst="rect">
            <a:avLst/>
          </a:prstGeom>
          <a:noFill/>
          <a:ln>
            <a:noFill/>
          </a:ln>
        </p:spPr>
        <p:txBody>
          <a:bodyPr spcFirstLastPara="1" wrap="square" lIns="121900" tIns="121900" rIns="121900" bIns="121900" anchor="t" anchorCtr="0">
            <a:noAutofit/>
          </a:bodyPr>
          <a:lstStyle/>
          <a:p>
            <a:pPr marL="0" lvl="0" indent="0" algn="ctr" rtl="0">
              <a:lnSpc>
                <a:spcPct val="90000"/>
              </a:lnSpc>
              <a:spcBef>
                <a:spcPts val="0"/>
              </a:spcBef>
              <a:spcAft>
                <a:spcPts val="0"/>
              </a:spcAft>
              <a:buClr>
                <a:srgbClr val="FFFFFF"/>
              </a:buClr>
              <a:buSzPts val="2800"/>
              <a:buFont typeface="Calibri"/>
              <a:buNone/>
            </a:pPr>
            <a:r>
              <a:rPr lang="en" sz="3200">
                <a:solidFill>
                  <a:srgbClr val="FFFFFF"/>
                </a:solidFill>
              </a:rPr>
              <a:t>Testing for the Role of Fundamentals Imbalances in the Crisis</a:t>
            </a:r>
            <a:endParaRPr sz="3200">
              <a:solidFill>
                <a:srgbClr val="FFFFFF"/>
              </a:solidFill>
            </a:endParaRPr>
          </a:p>
          <a:p>
            <a:pPr marL="0" lvl="0" indent="0" algn="l" rtl="0">
              <a:lnSpc>
                <a:spcPct val="90000"/>
              </a:lnSpc>
              <a:spcBef>
                <a:spcPts val="0"/>
              </a:spcBef>
              <a:spcAft>
                <a:spcPts val="0"/>
              </a:spcAft>
              <a:buClr>
                <a:schemeClr val="dk1"/>
              </a:buClr>
              <a:buSzPts val="2800"/>
              <a:buFont typeface="Calibri"/>
              <a:buNone/>
            </a:pPr>
            <a:endParaRPr/>
          </a:p>
        </p:txBody>
      </p:sp>
      <p:sp>
        <p:nvSpPr>
          <p:cNvPr id="230" name="Google Shape;230;p31"/>
          <p:cNvSpPr txBox="1">
            <a:spLocks noGrp="1"/>
          </p:cNvSpPr>
          <p:nvPr>
            <p:ph type="body" idx="1"/>
          </p:nvPr>
        </p:nvSpPr>
        <p:spPr>
          <a:xfrm>
            <a:off x="415600" y="1536633"/>
            <a:ext cx="11360800" cy="4555200"/>
          </a:xfrm>
          <a:prstGeom prst="rect">
            <a:avLst/>
          </a:prstGeom>
          <a:noFill/>
          <a:ln>
            <a:noFill/>
          </a:ln>
        </p:spPr>
        <p:txBody>
          <a:bodyPr spcFirstLastPara="1" wrap="square" lIns="121900" tIns="121900" rIns="121900" bIns="121900" anchor="t" anchorCtr="0">
            <a:noAutofit/>
          </a:bodyPr>
          <a:lstStyle/>
          <a:p>
            <a:pPr marL="0" lvl="0" indent="0" algn="l" rtl="0">
              <a:lnSpc>
                <a:spcPct val="90000"/>
              </a:lnSpc>
              <a:spcBef>
                <a:spcPts val="0"/>
              </a:spcBef>
              <a:spcAft>
                <a:spcPts val="0"/>
              </a:spcAft>
              <a:buClr>
                <a:schemeClr val="dk1"/>
              </a:buClr>
              <a:buSzPts val="1800"/>
              <a:buNone/>
            </a:pPr>
            <a:r>
              <a:rPr lang="en"/>
              <a:t>    The results of the regression of IND on CAI and NPLB are shown in column 1 of table 1.2.</a:t>
            </a:r>
            <a:endParaRPr/>
          </a:p>
          <a:p>
            <a:pPr marL="609585" lvl="0" indent="-457188" algn="l" rtl="0">
              <a:lnSpc>
                <a:spcPct val="90000"/>
              </a:lnSpc>
              <a:spcBef>
                <a:spcPts val="2133"/>
              </a:spcBef>
              <a:spcAft>
                <a:spcPts val="0"/>
              </a:spcAft>
              <a:buClr>
                <a:srgbClr val="999999"/>
              </a:buClr>
              <a:buSzPts val="1800"/>
              <a:buChar char="-"/>
            </a:pPr>
            <a:r>
              <a:rPr lang="en"/>
              <a:t>Both a large current account deficit associated with a real appreciation</a:t>
            </a:r>
            <a:endParaRPr/>
          </a:p>
          <a:p>
            <a:pPr marL="609585" lvl="0" indent="-457188" algn="l" rtl="0">
              <a:lnSpc>
                <a:spcPct val="90000"/>
              </a:lnSpc>
              <a:spcBef>
                <a:spcPts val="0"/>
              </a:spcBef>
              <a:spcAft>
                <a:spcPts val="0"/>
              </a:spcAft>
              <a:buClr>
                <a:srgbClr val="999999"/>
              </a:buClr>
              <a:buSzPts val="1800"/>
              <a:buChar char="-"/>
            </a:pPr>
            <a:r>
              <a:rPr lang="en"/>
              <a:t>A larger rate of nonperforming loans</a:t>
            </a:r>
            <a:endParaRPr/>
          </a:p>
          <a:p>
            <a:pPr marL="609585" lvl="0" indent="-457188" algn="l" rtl="0">
              <a:lnSpc>
                <a:spcPct val="90000"/>
              </a:lnSpc>
              <a:spcBef>
                <a:spcPts val="0"/>
              </a:spcBef>
              <a:spcAft>
                <a:spcPts val="0"/>
              </a:spcAft>
              <a:buClr>
                <a:srgbClr val="999999"/>
              </a:buClr>
              <a:buSzPts val="1800"/>
              <a:buChar char="-"/>
            </a:pPr>
            <a:r>
              <a:rPr lang="en"/>
              <a:t>Which associated with a lending boom worsen the crisis index.</a:t>
            </a:r>
            <a:endParaRPr/>
          </a:p>
          <a:p>
            <a:pPr marL="609585" lvl="0" indent="0" algn="l" rtl="0">
              <a:lnSpc>
                <a:spcPct val="90000"/>
              </a:lnSpc>
              <a:spcBef>
                <a:spcPts val="2133"/>
              </a:spcBef>
              <a:spcAft>
                <a:spcPts val="0"/>
              </a:spcAft>
              <a:buClr>
                <a:schemeClr val="dk1"/>
              </a:buClr>
              <a:buSzPts val="1800"/>
              <a:buNone/>
            </a:pPr>
            <a:endParaRPr>
              <a:solidFill>
                <a:srgbClr val="999999"/>
              </a:solidFill>
            </a:endParaRPr>
          </a:p>
          <a:p>
            <a:pPr marL="0" lvl="0" indent="0" algn="l" rtl="0">
              <a:lnSpc>
                <a:spcPct val="90000"/>
              </a:lnSpc>
              <a:spcBef>
                <a:spcPts val="2133"/>
              </a:spcBef>
              <a:spcAft>
                <a:spcPts val="2133"/>
              </a:spcAft>
              <a:buClr>
                <a:schemeClr val="dk1"/>
              </a:buClr>
              <a:buSzPts val="1800"/>
              <a:buNone/>
            </a:pPr>
            <a:endParaRPr/>
          </a:p>
        </p:txBody>
      </p:sp>
      <p:sp>
        <p:nvSpPr>
          <p:cNvPr id="231" name="Google Shape;231;p31"/>
          <p:cNvSpPr txBox="1">
            <a:spLocks noGrp="1"/>
          </p:cNvSpPr>
          <p:nvPr>
            <p:ph type="sldNum" idx="12"/>
          </p:nvPr>
        </p:nvSpPr>
        <p:spPr>
          <a:xfrm>
            <a:off x="11296611" y="6217623"/>
            <a:ext cx="731700" cy="5247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888888"/>
              </a:buClr>
              <a:buSzPts val="1200"/>
              <a:buFont typeface="Calibri"/>
              <a:buNone/>
            </a:pPr>
            <a:fld id="{00000000-1234-1234-1234-123412341234}" type="slidenum">
              <a:rPr lang="en"/>
              <a:t>18</a:t>
            </a:fld>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pic>
        <p:nvPicPr>
          <p:cNvPr id="236" name="Google Shape;236;p32"/>
          <p:cNvPicPr preferRelativeResize="0"/>
          <p:nvPr/>
        </p:nvPicPr>
        <p:blipFill rotWithShape="1">
          <a:blip r:embed="rId3">
            <a:alphaModFix/>
          </a:blip>
          <a:srcRect/>
          <a:stretch/>
        </p:blipFill>
        <p:spPr>
          <a:xfrm>
            <a:off x="668134" y="483968"/>
            <a:ext cx="11016401" cy="6042665"/>
          </a:xfrm>
          <a:prstGeom prst="rect">
            <a:avLst/>
          </a:prstGeom>
          <a:noFill/>
          <a:ln>
            <a:noFill/>
          </a:ln>
        </p:spPr>
      </p:pic>
      <p:sp>
        <p:nvSpPr>
          <p:cNvPr id="237" name="Google Shape;237;p32"/>
          <p:cNvSpPr txBox="1">
            <a:spLocks noGrp="1"/>
          </p:cNvSpPr>
          <p:nvPr>
            <p:ph type="sldNum" idx="12"/>
          </p:nvPr>
        </p:nvSpPr>
        <p:spPr>
          <a:xfrm>
            <a:off x="11296611" y="6217623"/>
            <a:ext cx="731700" cy="5247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888888"/>
              </a:buClr>
              <a:buSzPts val="1200"/>
              <a:buFont typeface="Calibri"/>
              <a:buNone/>
            </a:pPr>
            <a:fld id="{00000000-1234-1234-1234-123412341234}" type="slidenum">
              <a:rPr lang="en"/>
              <a:t>19</a:t>
            </a:fld>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sp>
        <p:nvSpPr>
          <p:cNvPr id="242" name="Google Shape;242;p33"/>
          <p:cNvSpPr txBox="1">
            <a:spLocks noGrp="1"/>
          </p:cNvSpPr>
          <p:nvPr>
            <p:ph type="title"/>
          </p:nvPr>
        </p:nvSpPr>
        <p:spPr>
          <a:xfrm>
            <a:off x="415600" y="593367"/>
            <a:ext cx="11360800" cy="763600"/>
          </a:xfrm>
          <a:prstGeom prst="rect">
            <a:avLst/>
          </a:prstGeom>
          <a:noFill/>
          <a:ln>
            <a:noFill/>
          </a:ln>
        </p:spPr>
        <p:txBody>
          <a:bodyPr spcFirstLastPara="1" wrap="square" lIns="121900" tIns="121900" rIns="121900" bIns="121900" anchor="t" anchorCtr="0">
            <a:noAutofit/>
          </a:bodyPr>
          <a:lstStyle/>
          <a:p>
            <a:pPr marL="0" lvl="0" indent="0" algn="l" rtl="0">
              <a:lnSpc>
                <a:spcPct val="115000"/>
              </a:lnSpc>
              <a:spcBef>
                <a:spcPts val="0"/>
              </a:spcBef>
              <a:spcAft>
                <a:spcPts val="0"/>
              </a:spcAft>
              <a:buClr>
                <a:srgbClr val="7030A0"/>
              </a:buClr>
              <a:buSzPts val="2800"/>
              <a:buFont typeface="Calibri"/>
              <a:buNone/>
            </a:pPr>
            <a:r>
              <a:rPr lang="en" sz="2800">
                <a:solidFill>
                  <a:srgbClr val="7030A0"/>
                </a:solidFill>
              </a:rPr>
              <a:t>i) β</a:t>
            </a:r>
            <a:r>
              <a:rPr lang="en" sz="2800" baseline="-25000">
                <a:solidFill>
                  <a:srgbClr val="7030A0"/>
                </a:solidFill>
              </a:rPr>
              <a:t>2 </a:t>
            </a:r>
            <a:r>
              <a:rPr lang="en" sz="2800">
                <a:solidFill>
                  <a:srgbClr val="7030A0"/>
                </a:solidFill>
              </a:rPr>
              <a:t>and β</a:t>
            </a:r>
            <a:r>
              <a:rPr lang="en" sz="2800" baseline="-25000">
                <a:solidFill>
                  <a:srgbClr val="7030A0"/>
                </a:solidFill>
              </a:rPr>
              <a:t>3 </a:t>
            </a:r>
            <a:r>
              <a:rPr lang="en" sz="2800">
                <a:solidFill>
                  <a:srgbClr val="7030A0"/>
                </a:solidFill>
              </a:rPr>
              <a:t>are statistically significant only when reserves are low.</a:t>
            </a:r>
            <a:endParaRPr sz="2800">
              <a:solidFill>
                <a:srgbClr val="7030A0"/>
              </a:solidFill>
            </a:endParaRPr>
          </a:p>
        </p:txBody>
      </p:sp>
      <p:sp>
        <p:nvSpPr>
          <p:cNvPr id="243" name="Google Shape;243;p33"/>
          <p:cNvSpPr txBox="1">
            <a:spLocks noGrp="1"/>
          </p:cNvSpPr>
          <p:nvPr>
            <p:ph type="body" idx="1"/>
          </p:nvPr>
        </p:nvSpPr>
        <p:spPr>
          <a:xfrm>
            <a:off x="415600" y="1536633"/>
            <a:ext cx="11360800" cy="4555200"/>
          </a:xfrm>
          <a:prstGeom prst="rect">
            <a:avLst/>
          </a:prstGeom>
          <a:noFill/>
          <a:ln>
            <a:noFill/>
          </a:ln>
        </p:spPr>
        <p:txBody>
          <a:bodyPr spcFirstLastPara="1" wrap="square" lIns="121900" tIns="121900" rIns="121900" bIns="121900" anchor="t" anchorCtr="0">
            <a:noAutofit/>
          </a:bodyPr>
          <a:lstStyle/>
          <a:p>
            <a:pPr marL="0" lvl="0" indent="0" algn="l" rtl="0">
              <a:lnSpc>
                <a:spcPct val="90000"/>
              </a:lnSpc>
              <a:spcBef>
                <a:spcPts val="0"/>
              </a:spcBef>
              <a:spcAft>
                <a:spcPts val="0"/>
              </a:spcAft>
              <a:buClr>
                <a:schemeClr val="dk1"/>
              </a:buClr>
              <a:buSzPts val="1800"/>
              <a:buNone/>
            </a:pPr>
            <a:r>
              <a:rPr lang="en"/>
              <a:t>-  The coefficients β</a:t>
            </a:r>
            <a:r>
              <a:rPr lang="en" baseline="-25000"/>
              <a:t>2 </a:t>
            </a:r>
            <a:r>
              <a:rPr lang="en"/>
              <a:t>and β</a:t>
            </a:r>
            <a:r>
              <a:rPr lang="en" baseline="-25000"/>
              <a:t>3  </a:t>
            </a:r>
            <a:r>
              <a:rPr lang="en"/>
              <a:t>measure the effects of CAI and NPLB on the crisis index in countries with high reserves (D</a:t>
            </a:r>
            <a:r>
              <a:rPr lang="en" baseline="30000"/>
              <a:t>LR</a:t>
            </a:r>
            <a:r>
              <a:rPr lang="en"/>
              <a:t> = 0).</a:t>
            </a:r>
            <a:endParaRPr/>
          </a:p>
          <a:p>
            <a:pPr marL="0" lvl="0" indent="0" algn="l" rtl="0">
              <a:lnSpc>
                <a:spcPct val="90000"/>
              </a:lnSpc>
              <a:spcBef>
                <a:spcPts val="2133"/>
              </a:spcBef>
              <a:spcAft>
                <a:spcPts val="0"/>
              </a:spcAft>
              <a:buClr>
                <a:schemeClr val="dk1"/>
              </a:buClr>
              <a:buSzPts val="1800"/>
              <a:buNone/>
            </a:pPr>
            <a:r>
              <a:rPr lang="en"/>
              <a:t>- But Looking at the regression results shown in columns 2–4, the coefficients β</a:t>
            </a:r>
            <a:r>
              <a:rPr lang="en" baseline="-25000"/>
              <a:t>2 </a:t>
            </a:r>
            <a:r>
              <a:rPr lang="en"/>
              <a:t>and β</a:t>
            </a:r>
            <a:r>
              <a:rPr lang="en" baseline="-25000"/>
              <a:t>3 </a:t>
            </a:r>
            <a:r>
              <a:rPr lang="en"/>
              <a:t>are not significant on their own but only when reserves are low</a:t>
            </a:r>
            <a:r>
              <a:rPr lang="en" sz="1333"/>
              <a:t>.</a:t>
            </a:r>
            <a:endParaRPr sz="1333"/>
          </a:p>
          <a:p>
            <a:pPr marL="0" lvl="0" indent="0" algn="l" rtl="0">
              <a:lnSpc>
                <a:spcPct val="90000"/>
              </a:lnSpc>
              <a:spcBef>
                <a:spcPts val="2133"/>
              </a:spcBef>
              <a:spcAft>
                <a:spcPts val="0"/>
              </a:spcAft>
              <a:buClr>
                <a:schemeClr val="dk1"/>
              </a:buClr>
              <a:buSzPts val="1800"/>
              <a:buNone/>
            </a:pPr>
            <a:endParaRPr>
              <a:solidFill>
                <a:srgbClr val="999999"/>
              </a:solidFill>
            </a:endParaRPr>
          </a:p>
          <a:p>
            <a:pPr marL="0" lvl="0" indent="0" algn="l" rtl="0">
              <a:lnSpc>
                <a:spcPct val="90000"/>
              </a:lnSpc>
              <a:spcBef>
                <a:spcPts val="2133"/>
              </a:spcBef>
              <a:spcAft>
                <a:spcPts val="2133"/>
              </a:spcAft>
              <a:buClr>
                <a:schemeClr val="dk1"/>
              </a:buClr>
              <a:buSzPts val="1800"/>
              <a:buNone/>
            </a:pPr>
            <a:endParaRPr/>
          </a:p>
        </p:txBody>
      </p:sp>
      <p:pic>
        <p:nvPicPr>
          <p:cNvPr id="244" name="Google Shape;244;p33"/>
          <p:cNvPicPr preferRelativeResize="0"/>
          <p:nvPr/>
        </p:nvPicPr>
        <p:blipFill rotWithShape="1">
          <a:blip r:embed="rId3">
            <a:alphaModFix/>
          </a:blip>
          <a:srcRect/>
          <a:stretch/>
        </p:blipFill>
        <p:spPr>
          <a:xfrm>
            <a:off x="866250" y="4990733"/>
            <a:ext cx="10459499" cy="931133"/>
          </a:xfrm>
          <a:prstGeom prst="rect">
            <a:avLst/>
          </a:prstGeom>
          <a:noFill/>
          <a:ln>
            <a:noFill/>
          </a:ln>
        </p:spPr>
      </p:pic>
      <p:pic>
        <p:nvPicPr>
          <p:cNvPr id="245" name="Google Shape;245;p33"/>
          <p:cNvPicPr preferRelativeResize="0"/>
          <p:nvPr/>
        </p:nvPicPr>
        <p:blipFill rotWithShape="1">
          <a:blip r:embed="rId4">
            <a:alphaModFix/>
          </a:blip>
          <a:srcRect/>
          <a:stretch/>
        </p:blipFill>
        <p:spPr>
          <a:xfrm>
            <a:off x="768316" y="3969767"/>
            <a:ext cx="10557433" cy="931133"/>
          </a:xfrm>
          <a:prstGeom prst="rect">
            <a:avLst/>
          </a:prstGeom>
          <a:noFill/>
          <a:ln>
            <a:noFill/>
          </a:ln>
        </p:spPr>
      </p:pic>
      <p:sp>
        <p:nvSpPr>
          <p:cNvPr id="246" name="Google Shape;246;p33"/>
          <p:cNvSpPr txBox="1">
            <a:spLocks noGrp="1"/>
          </p:cNvSpPr>
          <p:nvPr>
            <p:ph type="sldNum" idx="12"/>
          </p:nvPr>
        </p:nvSpPr>
        <p:spPr>
          <a:xfrm>
            <a:off x="11296611" y="6217623"/>
            <a:ext cx="731700" cy="5247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888888"/>
              </a:buClr>
              <a:buSzPts val="1200"/>
              <a:buFont typeface="Calibri"/>
              <a:buNone/>
            </a:pPr>
            <a:fld id="{00000000-1234-1234-1234-123412341234}" type="slidenum">
              <a:rPr lang="en"/>
              <a:t>20</a:t>
            </a:fld>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251" name="Google Shape;251;p34"/>
          <p:cNvSpPr txBox="1">
            <a:spLocks noGrp="1"/>
          </p:cNvSpPr>
          <p:nvPr>
            <p:ph type="title"/>
          </p:nvPr>
        </p:nvSpPr>
        <p:spPr>
          <a:xfrm>
            <a:off x="415600" y="593367"/>
            <a:ext cx="11360800" cy="763600"/>
          </a:xfrm>
          <a:prstGeom prst="rect">
            <a:avLst/>
          </a:prstGeom>
          <a:noFill/>
          <a:ln>
            <a:noFill/>
          </a:ln>
        </p:spPr>
        <p:txBody>
          <a:bodyPr spcFirstLastPara="1" wrap="square" lIns="121900" tIns="121900" rIns="121900" bIns="121900" anchor="t" anchorCtr="0">
            <a:noAutofit/>
          </a:bodyPr>
          <a:lstStyle/>
          <a:p>
            <a:pPr marL="0" lvl="0" indent="0" algn="l" rtl="0">
              <a:lnSpc>
                <a:spcPct val="115000"/>
              </a:lnSpc>
              <a:spcBef>
                <a:spcPts val="0"/>
              </a:spcBef>
              <a:spcAft>
                <a:spcPts val="0"/>
              </a:spcAft>
              <a:buClr>
                <a:srgbClr val="7030A0"/>
              </a:buClr>
              <a:buSzPts val="2800"/>
              <a:buFont typeface="Calibri"/>
              <a:buNone/>
            </a:pPr>
            <a:r>
              <a:rPr lang="en" sz="2800">
                <a:solidFill>
                  <a:srgbClr val="7030A0"/>
                </a:solidFill>
              </a:rPr>
              <a:t>ii) β</a:t>
            </a:r>
            <a:r>
              <a:rPr lang="en" sz="2800" baseline="-25000">
                <a:solidFill>
                  <a:srgbClr val="7030A0"/>
                </a:solidFill>
              </a:rPr>
              <a:t>2 </a:t>
            </a:r>
            <a:r>
              <a:rPr lang="en" sz="2800">
                <a:solidFill>
                  <a:srgbClr val="7030A0"/>
                </a:solidFill>
              </a:rPr>
              <a:t>+ β</a:t>
            </a:r>
            <a:r>
              <a:rPr lang="en" sz="2800" baseline="-25000">
                <a:solidFill>
                  <a:srgbClr val="7030A0"/>
                </a:solidFill>
              </a:rPr>
              <a:t>4 </a:t>
            </a:r>
            <a:r>
              <a:rPr lang="en" sz="2800">
                <a:solidFill>
                  <a:srgbClr val="7030A0"/>
                </a:solidFill>
              </a:rPr>
              <a:t>= 0 and β</a:t>
            </a:r>
            <a:r>
              <a:rPr lang="en" sz="2800" baseline="-25000">
                <a:solidFill>
                  <a:srgbClr val="7030A0"/>
                </a:solidFill>
              </a:rPr>
              <a:t>3 </a:t>
            </a:r>
            <a:r>
              <a:rPr lang="en" sz="2800">
                <a:solidFill>
                  <a:srgbClr val="7030A0"/>
                </a:solidFill>
              </a:rPr>
              <a:t>+ β</a:t>
            </a:r>
            <a:r>
              <a:rPr lang="en" sz="2800" baseline="-25000">
                <a:solidFill>
                  <a:srgbClr val="7030A0"/>
                </a:solidFill>
              </a:rPr>
              <a:t>5 </a:t>
            </a:r>
            <a:r>
              <a:rPr lang="en" sz="2800">
                <a:solidFill>
                  <a:srgbClr val="7030A0"/>
                </a:solidFill>
              </a:rPr>
              <a:t>= 0 can be rejected at 1% and 10% significant levels.</a:t>
            </a:r>
            <a:endParaRPr sz="2800">
              <a:solidFill>
                <a:srgbClr val="7030A0"/>
              </a:solidFill>
            </a:endParaRPr>
          </a:p>
        </p:txBody>
      </p:sp>
      <p:sp>
        <p:nvSpPr>
          <p:cNvPr id="252" name="Google Shape;252;p34"/>
          <p:cNvSpPr txBox="1">
            <a:spLocks noGrp="1"/>
          </p:cNvSpPr>
          <p:nvPr>
            <p:ph type="body" idx="1"/>
          </p:nvPr>
        </p:nvSpPr>
        <p:spPr>
          <a:xfrm>
            <a:off x="415600" y="1536633"/>
            <a:ext cx="11360800" cy="4555200"/>
          </a:xfrm>
          <a:prstGeom prst="rect">
            <a:avLst/>
          </a:prstGeom>
          <a:noFill/>
          <a:ln>
            <a:noFill/>
          </a:ln>
        </p:spPr>
        <p:txBody>
          <a:bodyPr spcFirstLastPara="1" wrap="square" lIns="121900" tIns="121900" rIns="121900" bIns="121900" anchor="t" anchorCtr="0">
            <a:noAutofit/>
          </a:bodyPr>
          <a:lstStyle/>
          <a:p>
            <a:pPr marL="609585" lvl="0" indent="-457188" algn="l" rtl="0">
              <a:lnSpc>
                <a:spcPct val="90000"/>
              </a:lnSpc>
              <a:spcBef>
                <a:spcPts val="0"/>
              </a:spcBef>
              <a:spcAft>
                <a:spcPts val="0"/>
              </a:spcAft>
              <a:buClr>
                <a:schemeClr val="dk1"/>
              </a:buClr>
              <a:buSzPts val="1800"/>
              <a:buChar char="-"/>
            </a:pPr>
            <a:r>
              <a:rPr lang="en"/>
              <a:t>The sums of the coefficiient </a:t>
            </a:r>
            <a:r>
              <a:rPr lang="en" sz="2533"/>
              <a:t>β</a:t>
            </a:r>
            <a:r>
              <a:rPr lang="en" sz="2533" baseline="-25000"/>
              <a:t>2 </a:t>
            </a:r>
            <a:r>
              <a:rPr lang="en" sz="2533"/>
              <a:t>+ β</a:t>
            </a:r>
            <a:r>
              <a:rPr lang="en" sz="2533" baseline="-25000"/>
              <a:t>4 </a:t>
            </a:r>
            <a:r>
              <a:rPr lang="en"/>
              <a:t>and </a:t>
            </a:r>
            <a:r>
              <a:rPr lang="en" sz="2533"/>
              <a:t>β</a:t>
            </a:r>
            <a:r>
              <a:rPr lang="en" sz="2533" baseline="-25000"/>
              <a:t>3 </a:t>
            </a:r>
            <a:r>
              <a:rPr lang="en" sz="2533"/>
              <a:t>+ β</a:t>
            </a:r>
            <a:r>
              <a:rPr lang="en" sz="2533" baseline="-25000"/>
              <a:t>5</a:t>
            </a:r>
            <a:r>
              <a:rPr lang="en"/>
              <a:t> measure the impact of fundamental imbalances on the crisis index in countries with low reserves  (D</a:t>
            </a:r>
            <a:r>
              <a:rPr lang="en" baseline="30000"/>
              <a:t>LR</a:t>
            </a:r>
            <a:r>
              <a:rPr lang="en"/>
              <a:t> = 1).</a:t>
            </a:r>
            <a:endParaRPr/>
          </a:p>
          <a:p>
            <a:pPr marL="609585" lvl="0" indent="-457188" algn="l" rtl="0">
              <a:lnSpc>
                <a:spcPct val="90000"/>
              </a:lnSpc>
              <a:spcBef>
                <a:spcPts val="0"/>
              </a:spcBef>
              <a:spcAft>
                <a:spcPts val="0"/>
              </a:spcAft>
              <a:buClr>
                <a:srgbClr val="999999"/>
              </a:buClr>
              <a:buSzPts val="1800"/>
              <a:buChar char="-"/>
            </a:pPr>
            <a:r>
              <a:rPr lang="en"/>
              <a:t>the case in which we use the reserve dummy D2</a:t>
            </a:r>
            <a:r>
              <a:rPr lang="en" baseline="30000"/>
              <a:t>LR</a:t>
            </a:r>
            <a:r>
              <a:rPr lang="en"/>
              <a:t>, based on M2 data</a:t>
            </a:r>
            <a:endParaRPr/>
          </a:p>
          <a:p>
            <a:pPr marL="609585" lvl="0" indent="-457188" algn="l" rtl="0">
              <a:lnSpc>
                <a:spcPct val="90000"/>
              </a:lnSpc>
              <a:spcBef>
                <a:spcPts val="0"/>
              </a:spcBef>
              <a:spcAft>
                <a:spcPts val="0"/>
              </a:spcAft>
              <a:buClr>
                <a:srgbClr val="999999"/>
              </a:buClr>
              <a:buSzPts val="1800"/>
              <a:buChar char="-"/>
            </a:pPr>
            <a:r>
              <a:rPr lang="en"/>
              <a:t>The tests indicate that the hypothesis </a:t>
            </a:r>
            <a:r>
              <a:rPr lang="en" sz="2533"/>
              <a:t>β</a:t>
            </a:r>
            <a:r>
              <a:rPr lang="en" sz="2533" baseline="-25000"/>
              <a:t>2 </a:t>
            </a:r>
            <a:r>
              <a:rPr lang="en" sz="2533"/>
              <a:t>+ β</a:t>
            </a:r>
            <a:r>
              <a:rPr lang="en" sz="2533" baseline="-25000"/>
              <a:t>4 </a:t>
            </a:r>
            <a:r>
              <a:rPr lang="en" sz="2533"/>
              <a:t>= 0 and β</a:t>
            </a:r>
            <a:r>
              <a:rPr lang="en" sz="2533" baseline="-25000"/>
              <a:t>3 </a:t>
            </a:r>
            <a:r>
              <a:rPr lang="en" sz="2533"/>
              <a:t>+ β</a:t>
            </a:r>
            <a:r>
              <a:rPr lang="en" sz="2533" baseline="-25000"/>
              <a:t>5 </a:t>
            </a:r>
            <a:r>
              <a:rPr lang="en" sz="2533"/>
              <a:t>= 0 can be rejected at 1% and 10% significance levels.</a:t>
            </a:r>
            <a:endParaRPr/>
          </a:p>
          <a:p>
            <a:pPr marL="609585" lvl="0" indent="0" algn="l" rtl="0">
              <a:lnSpc>
                <a:spcPct val="90000"/>
              </a:lnSpc>
              <a:spcBef>
                <a:spcPts val="2133"/>
              </a:spcBef>
              <a:spcAft>
                <a:spcPts val="2133"/>
              </a:spcAft>
              <a:buClr>
                <a:schemeClr val="dk1"/>
              </a:buClr>
              <a:buSzPts val="1800"/>
              <a:buNone/>
            </a:pPr>
            <a:endParaRPr/>
          </a:p>
        </p:txBody>
      </p:sp>
      <p:pic>
        <p:nvPicPr>
          <p:cNvPr id="253" name="Google Shape;253;p34"/>
          <p:cNvPicPr preferRelativeResize="0"/>
          <p:nvPr/>
        </p:nvPicPr>
        <p:blipFill rotWithShape="1">
          <a:blip r:embed="rId3">
            <a:alphaModFix/>
          </a:blip>
          <a:srcRect/>
          <a:stretch/>
        </p:blipFill>
        <p:spPr>
          <a:xfrm>
            <a:off x="529367" y="4365501"/>
            <a:ext cx="11126365" cy="1084033"/>
          </a:xfrm>
          <a:prstGeom prst="rect">
            <a:avLst/>
          </a:prstGeom>
          <a:noFill/>
          <a:ln>
            <a:noFill/>
          </a:ln>
        </p:spPr>
      </p:pic>
      <p:pic>
        <p:nvPicPr>
          <p:cNvPr id="254" name="Google Shape;254;p34"/>
          <p:cNvPicPr preferRelativeResize="0"/>
          <p:nvPr/>
        </p:nvPicPr>
        <p:blipFill rotWithShape="1">
          <a:blip r:embed="rId4">
            <a:alphaModFix/>
          </a:blip>
          <a:srcRect/>
          <a:stretch/>
        </p:blipFill>
        <p:spPr>
          <a:xfrm>
            <a:off x="529368" y="5449533"/>
            <a:ext cx="11039897" cy="882467"/>
          </a:xfrm>
          <a:prstGeom prst="rect">
            <a:avLst/>
          </a:prstGeom>
          <a:noFill/>
          <a:ln>
            <a:noFill/>
          </a:ln>
        </p:spPr>
      </p:pic>
      <p:sp>
        <p:nvSpPr>
          <p:cNvPr id="255" name="Google Shape;255;p34"/>
          <p:cNvSpPr txBox="1">
            <a:spLocks noGrp="1"/>
          </p:cNvSpPr>
          <p:nvPr>
            <p:ph type="sldNum" idx="12"/>
          </p:nvPr>
        </p:nvSpPr>
        <p:spPr>
          <a:xfrm>
            <a:off x="11296611" y="6217623"/>
            <a:ext cx="731700" cy="5247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888888"/>
              </a:buClr>
              <a:buSzPts val="1200"/>
              <a:buFont typeface="Calibri"/>
              <a:buNone/>
            </a:pPr>
            <a:fld id="{00000000-1234-1234-1234-123412341234}" type="slidenum">
              <a:rPr lang="en"/>
              <a:t>21</a:t>
            </a:fld>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59"/>
        <p:cNvGrpSpPr/>
        <p:nvPr/>
      </p:nvGrpSpPr>
      <p:grpSpPr>
        <a:xfrm>
          <a:off x="0" y="0"/>
          <a:ext cx="0" cy="0"/>
          <a:chOff x="0" y="0"/>
          <a:chExt cx="0" cy="0"/>
        </a:xfrm>
      </p:grpSpPr>
      <p:sp>
        <p:nvSpPr>
          <p:cNvPr id="260" name="Google Shape;260;p35"/>
          <p:cNvSpPr txBox="1">
            <a:spLocks noGrp="1"/>
          </p:cNvSpPr>
          <p:nvPr>
            <p:ph type="body" idx="1"/>
          </p:nvPr>
        </p:nvSpPr>
        <p:spPr>
          <a:xfrm>
            <a:off x="415600" y="643367"/>
            <a:ext cx="11360800" cy="4555200"/>
          </a:xfrm>
          <a:prstGeom prst="rect">
            <a:avLst/>
          </a:prstGeom>
          <a:blipFill rotWithShape="1">
            <a:blip r:embed="rId3">
              <a:alphaModFix/>
            </a:blip>
            <a:stretch>
              <a:fillRect t="-533"/>
            </a:stretch>
          </a:blipFill>
          <a:ln>
            <a:noFill/>
          </a:ln>
        </p:spPr>
        <p:txBody>
          <a:bodyPr spcFirstLastPara="1" wrap="square" lIns="91425" tIns="91425" rIns="91425" bIns="91425" anchor="t" anchorCtr="0">
            <a:noAutofit/>
          </a:bodyPr>
          <a:lstStyle/>
          <a:p>
            <a:pPr marL="609585" lvl="0" indent="-457188" algn="l" rtl="0">
              <a:lnSpc>
                <a:spcPct val="90000"/>
              </a:lnSpc>
              <a:spcBef>
                <a:spcPts val="0"/>
              </a:spcBef>
              <a:spcAft>
                <a:spcPts val="0"/>
              </a:spcAft>
              <a:buSzPts val="1800"/>
              <a:buChar char="●"/>
            </a:pPr>
            <a:r>
              <a:rPr lang="en"/>
              <a:t> </a:t>
            </a:r>
            <a:endParaRPr/>
          </a:p>
        </p:txBody>
      </p:sp>
      <p:pic>
        <p:nvPicPr>
          <p:cNvPr id="261" name="Google Shape;261;p35"/>
          <p:cNvPicPr preferRelativeResize="0"/>
          <p:nvPr/>
        </p:nvPicPr>
        <p:blipFill rotWithShape="1">
          <a:blip r:embed="rId4">
            <a:alphaModFix/>
          </a:blip>
          <a:srcRect/>
          <a:stretch/>
        </p:blipFill>
        <p:spPr>
          <a:xfrm>
            <a:off x="650034" y="1930634"/>
            <a:ext cx="11048897" cy="1084033"/>
          </a:xfrm>
          <a:prstGeom prst="rect">
            <a:avLst/>
          </a:prstGeom>
          <a:noFill/>
          <a:ln>
            <a:noFill/>
          </a:ln>
        </p:spPr>
      </p:pic>
      <p:pic>
        <p:nvPicPr>
          <p:cNvPr id="262" name="Google Shape;262;p35"/>
          <p:cNvPicPr preferRelativeResize="0"/>
          <p:nvPr/>
        </p:nvPicPr>
        <p:blipFill rotWithShape="1">
          <a:blip r:embed="rId5">
            <a:alphaModFix/>
          </a:blip>
          <a:srcRect/>
          <a:stretch/>
        </p:blipFill>
        <p:spPr>
          <a:xfrm>
            <a:off x="592401" y="3014667"/>
            <a:ext cx="11048903" cy="1799867"/>
          </a:xfrm>
          <a:prstGeom prst="rect">
            <a:avLst/>
          </a:prstGeom>
          <a:noFill/>
          <a:ln>
            <a:noFill/>
          </a:ln>
        </p:spPr>
      </p:pic>
      <p:sp>
        <p:nvSpPr>
          <p:cNvPr id="263" name="Google Shape;263;p35"/>
          <p:cNvSpPr txBox="1">
            <a:spLocks noGrp="1"/>
          </p:cNvSpPr>
          <p:nvPr>
            <p:ph type="sldNum" idx="12"/>
          </p:nvPr>
        </p:nvSpPr>
        <p:spPr>
          <a:xfrm>
            <a:off x="11296611" y="6217623"/>
            <a:ext cx="731700" cy="5247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888888"/>
              </a:buClr>
              <a:buSzPts val="1200"/>
              <a:buFont typeface="Calibri"/>
              <a:buNone/>
            </a:pPr>
            <a:fld id="{00000000-1234-1234-1234-123412341234}" type="slidenum">
              <a:rPr lang="en"/>
              <a:t>22</a:t>
            </a:fld>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67"/>
        <p:cNvGrpSpPr/>
        <p:nvPr/>
      </p:nvGrpSpPr>
      <p:grpSpPr>
        <a:xfrm>
          <a:off x="0" y="0"/>
          <a:ext cx="0" cy="0"/>
          <a:chOff x="0" y="0"/>
          <a:chExt cx="0" cy="0"/>
        </a:xfrm>
      </p:grpSpPr>
      <p:sp>
        <p:nvSpPr>
          <p:cNvPr id="268" name="Google Shape;268;p36"/>
          <p:cNvSpPr txBox="1">
            <a:spLocks noGrp="1"/>
          </p:cNvSpPr>
          <p:nvPr>
            <p:ph type="body" idx="1"/>
          </p:nvPr>
        </p:nvSpPr>
        <p:spPr>
          <a:xfrm>
            <a:off x="415600" y="1824800"/>
            <a:ext cx="11360800" cy="3563600"/>
          </a:xfrm>
          <a:prstGeom prst="rect">
            <a:avLst/>
          </a:prstGeom>
          <a:noFill/>
          <a:ln>
            <a:noFill/>
          </a:ln>
        </p:spPr>
        <p:txBody>
          <a:bodyPr spcFirstLastPara="1" wrap="square" lIns="121900" tIns="121900" rIns="121900" bIns="121900" anchor="t" anchorCtr="0">
            <a:noAutofit/>
          </a:bodyPr>
          <a:lstStyle/>
          <a:p>
            <a:pPr marL="0" lvl="0" indent="0" algn="l" rtl="0">
              <a:lnSpc>
                <a:spcPct val="90000"/>
              </a:lnSpc>
              <a:spcBef>
                <a:spcPts val="0"/>
              </a:spcBef>
              <a:spcAft>
                <a:spcPts val="0"/>
              </a:spcAft>
              <a:buClr>
                <a:schemeClr val="dk1"/>
              </a:buClr>
              <a:buSzPts val="1800"/>
              <a:buNone/>
            </a:pPr>
            <a:r>
              <a:rPr lang="en"/>
              <a:t>      We can conclude that the results suggest that structural imbalances (current account deficits/currency appreciation and nonperforming loans/lending boom) play as an important role of the beginning of the crisis which there is insufficient availability of foreign reserves.</a:t>
            </a:r>
            <a:endParaRPr/>
          </a:p>
          <a:p>
            <a:pPr marL="0" lvl="0" indent="0" algn="l" rtl="0">
              <a:lnSpc>
                <a:spcPct val="90000"/>
              </a:lnSpc>
              <a:spcBef>
                <a:spcPts val="2133"/>
              </a:spcBef>
              <a:spcAft>
                <a:spcPts val="0"/>
              </a:spcAft>
              <a:buClr>
                <a:schemeClr val="dk1"/>
              </a:buClr>
              <a:buSzPts val="1800"/>
              <a:buNone/>
            </a:pPr>
            <a:r>
              <a:rPr lang="en"/>
              <a:t>      In both fundamental and nonfundamental models of currency crises, low reserves increase the vulnerability of the economy to speculative attacks.</a:t>
            </a:r>
            <a:endParaRPr/>
          </a:p>
          <a:p>
            <a:pPr marL="0" lvl="0" indent="0" algn="l" rtl="0">
              <a:lnSpc>
                <a:spcPct val="90000"/>
              </a:lnSpc>
              <a:spcBef>
                <a:spcPts val="2133"/>
              </a:spcBef>
              <a:spcAft>
                <a:spcPts val="0"/>
              </a:spcAft>
              <a:buClr>
                <a:schemeClr val="dk1"/>
              </a:buClr>
              <a:buSzPts val="1800"/>
              <a:buNone/>
            </a:pPr>
            <a:endParaRPr>
              <a:solidFill>
                <a:srgbClr val="B7B7B7"/>
              </a:solidFill>
            </a:endParaRPr>
          </a:p>
          <a:p>
            <a:pPr marL="0" lvl="0" indent="0" algn="l" rtl="0">
              <a:lnSpc>
                <a:spcPct val="90000"/>
              </a:lnSpc>
              <a:spcBef>
                <a:spcPts val="2133"/>
              </a:spcBef>
              <a:spcAft>
                <a:spcPts val="0"/>
              </a:spcAft>
              <a:buClr>
                <a:schemeClr val="dk1"/>
              </a:buClr>
              <a:buSzPts val="1800"/>
              <a:buNone/>
            </a:pPr>
            <a:endParaRPr>
              <a:solidFill>
                <a:srgbClr val="B7B7B7"/>
              </a:solidFill>
            </a:endParaRPr>
          </a:p>
          <a:p>
            <a:pPr marL="0" lvl="0" indent="0" algn="l" rtl="0">
              <a:lnSpc>
                <a:spcPct val="90000"/>
              </a:lnSpc>
              <a:spcBef>
                <a:spcPts val="2133"/>
              </a:spcBef>
              <a:spcAft>
                <a:spcPts val="2133"/>
              </a:spcAft>
              <a:buClr>
                <a:schemeClr val="dk1"/>
              </a:buClr>
              <a:buSzPts val="1800"/>
              <a:buNone/>
            </a:pPr>
            <a:endParaRPr/>
          </a:p>
        </p:txBody>
      </p:sp>
      <p:sp>
        <p:nvSpPr>
          <p:cNvPr id="269" name="Google Shape;269;p36"/>
          <p:cNvSpPr txBox="1">
            <a:spLocks noGrp="1"/>
          </p:cNvSpPr>
          <p:nvPr>
            <p:ph type="sldNum" idx="12"/>
          </p:nvPr>
        </p:nvSpPr>
        <p:spPr>
          <a:xfrm>
            <a:off x="11296611" y="6217623"/>
            <a:ext cx="731700" cy="5247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888888"/>
              </a:buClr>
              <a:buSzPts val="1200"/>
              <a:buFont typeface="Calibri"/>
              <a:buNone/>
            </a:pPr>
            <a:fld id="{00000000-1234-1234-1234-123412341234}" type="slidenum">
              <a:rPr lang="en"/>
              <a:t>23</a:t>
            </a:fld>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73"/>
        <p:cNvGrpSpPr/>
        <p:nvPr/>
      </p:nvGrpSpPr>
      <p:grpSpPr>
        <a:xfrm>
          <a:off x="0" y="0"/>
          <a:ext cx="0" cy="0"/>
          <a:chOff x="0" y="0"/>
          <a:chExt cx="0" cy="0"/>
        </a:xfrm>
      </p:grpSpPr>
      <p:sp>
        <p:nvSpPr>
          <p:cNvPr id="274" name="Google Shape;274;p37"/>
          <p:cNvSpPr txBox="1">
            <a:spLocks noGrp="1"/>
          </p:cNvSpPr>
          <p:nvPr>
            <p:ph type="title"/>
          </p:nvPr>
        </p:nvSpPr>
        <p:spPr>
          <a:xfrm>
            <a:off x="750063" y="2127823"/>
            <a:ext cx="10515600" cy="1325563"/>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rgbClr val="00B0F0"/>
              </a:buClr>
              <a:buSzPts val="5400"/>
              <a:buFont typeface="Calibri"/>
              <a:buNone/>
            </a:pPr>
            <a:r>
              <a:rPr lang="en" sz="5400">
                <a:solidFill>
                  <a:srgbClr val="00B0F0"/>
                </a:solidFill>
              </a:rPr>
              <a:t>Empirical Model and Results Analysis</a:t>
            </a:r>
            <a:endParaRPr sz="5400">
              <a:solidFill>
                <a:srgbClr val="00B0F0"/>
              </a:solidFill>
            </a:endParaRPr>
          </a:p>
        </p:txBody>
      </p:sp>
      <p:sp>
        <p:nvSpPr>
          <p:cNvPr id="275" name="Google Shape;275;p37"/>
          <p:cNvSpPr txBox="1">
            <a:spLocks noGrp="1"/>
          </p:cNvSpPr>
          <p:nvPr>
            <p:ph type="sldNum" idx="12"/>
          </p:nvPr>
        </p:nvSpPr>
        <p:spPr>
          <a:xfrm>
            <a:off x="8610600" y="6356350"/>
            <a:ext cx="2743200" cy="365100"/>
          </a:xfrm>
          <a:prstGeom prst="rect">
            <a:avLst/>
          </a:prstGeom>
        </p:spPr>
        <p:txBody>
          <a:bodyPr spcFirstLastPara="1" wrap="square" lIns="91425" tIns="45700" rIns="91425" bIns="45700" anchor="ctr"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
              <a:t>24</a:t>
            </a:fld>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3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rgbClr val="00B0F0"/>
              </a:buClr>
              <a:buSzPts val="4400"/>
              <a:buFont typeface="Calibri"/>
              <a:buNone/>
            </a:pPr>
            <a:r>
              <a:rPr lang="en">
                <a:solidFill>
                  <a:srgbClr val="00B0F0"/>
                </a:solidFill>
              </a:rPr>
              <a:t>Model Setup</a:t>
            </a:r>
            <a:endParaRPr>
              <a:solidFill>
                <a:srgbClr val="00B0F0"/>
              </a:solidFill>
            </a:endParaRPr>
          </a:p>
        </p:txBody>
      </p:sp>
      <p:sp>
        <p:nvSpPr>
          <p:cNvPr id="281" name="Google Shape;281;p38"/>
          <p:cNvSpPr txBox="1">
            <a:spLocks noGrp="1"/>
          </p:cNvSpPr>
          <p:nvPr>
            <p:ph type="body" idx="1"/>
          </p:nvPr>
        </p:nvSpPr>
        <p:spPr>
          <a:xfrm>
            <a:off x="838200" y="1825625"/>
            <a:ext cx="10515600" cy="4377748"/>
          </a:xfrm>
          <a:prstGeom prst="rect">
            <a:avLst/>
          </a:prstGeom>
          <a:blipFill rotWithShape="1">
            <a:blip r:embed="rId3">
              <a:alphaModFix/>
            </a:blip>
            <a:stretch>
              <a:fillRect l="-867" t="-1806"/>
            </a:stretch>
          </a:blip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SzPts val="2800"/>
              <a:buNone/>
            </a:pPr>
            <a:r>
              <a:rPr lang="en"/>
              <a:t> </a:t>
            </a:r>
            <a:endParaRPr/>
          </a:p>
        </p:txBody>
      </p:sp>
      <p:sp>
        <p:nvSpPr>
          <p:cNvPr id="282" name="Google Shape;282;p38"/>
          <p:cNvSpPr txBox="1">
            <a:spLocks noGrp="1"/>
          </p:cNvSpPr>
          <p:nvPr>
            <p:ph type="sldNum" idx="12"/>
          </p:nvPr>
        </p:nvSpPr>
        <p:spPr>
          <a:xfrm>
            <a:off x="8610600" y="6356350"/>
            <a:ext cx="2743200" cy="365100"/>
          </a:xfrm>
          <a:prstGeom prst="rect">
            <a:avLst/>
          </a:prstGeom>
        </p:spPr>
        <p:txBody>
          <a:bodyPr spcFirstLastPara="1" wrap="square" lIns="91425" tIns="45700" rIns="91425" bIns="45700" anchor="ctr"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
              <a:t>25</a:t>
            </a:fld>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39"/>
          <p:cNvSpPr txBox="1">
            <a:spLocks noGrp="1"/>
          </p:cNvSpPr>
          <p:nvPr>
            <p:ph type="title"/>
          </p:nvPr>
        </p:nvSpPr>
        <p:spPr>
          <a:xfrm>
            <a:off x="838200" y="365125"/>
            <a:ext cx="10515600" cy="1325563"/>
          </a:xfrm>
          <a:prstGeom prst="rect">
            <a:avLst/>
          </a:prstGeom>
          <a:blipFill rotWithShape="1">
            <a:blip r:embed="rId3">
              <a:alphaModFix/>
            </a:blip>
            <a:stretch>
              <a:fillRect l="-2374"/>
            </a:stretch>
          </a:blip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SzPts val="4400"/>
              <a:buFont typeface="Calibri"/>
              <a:buNone/>
            </a:pPr>
            <a:r>
              <a:rPr lang="en"/>
              <a:t> </a:t>
            </a:r>
            <a:endParaRPr/>
          </a:p>
        </p:txBody>
      </p:sp>
      <p:sp>
        <p:nvSpPr>
          <p:cNvPr id="288" name="Google Shape;288;p39"/>
          <p:cNvSpPr txBox="1">
            <a:spLocks noGrp="1"/>
          </p:cNvSpPr>
          <p:nvPr>
            <p:ph type="body" idx="1"/>
          </p:nvPr>
        </p:nvSpPr>
        <p:spPr>
          <a:xfrm>
            <a:off x="838200" y="1825625"/>
            <a:ext cx="10515600" cy="4351338"/>
          </a:xfrm>
          <a:prstGeom prst="rect">
            <a:avLst/>
          </a:prstGeom>
          <a:blipFill rotWithShape="1">
            <a:blip r:embed="rId4">
              <a:alphaModFix/>
            </a:blip>
            <a:stretch>
              <a:fillRect l="-926"/>
            </a:stretch>
          </a:blip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SzPts val="2800"/>
              <a:buNone/>
            </a:pPr>
            <a:endParaRPr/>
          </a:p>
        </p:txBody>
      </p:sp>
      <p:sp>
        <p:nvSpPr>
          <p:cNvPr id="289" name="Google Shape;289;p39"/>
          <p:cNvSpPr txBox="1">
            <a:spLocks noGrp="1"/>
          </p:cNvSpPr>
          <p:nvPr>
            <p:ph type="sldNum" idx="12"/>
          </p:nvPr>
        </p:nvSpPr>
        <p:spPr>
          <a:xfrm>
            <a:off x="8610600" y="6356350"/>
            <a:ext cx="2743200" cy="365100"/>
          </a:xfrm>
          <a:prstGeom prst="rect">
            <a:avLst/>
          </a:prstGeom>
        </p:spPr>
        <p:txBody>
          <a:bodyPr spcFirstLastPara="1" wrap="square" lIns="91425" tIns="45700" rIns="91425" bIns="45700" anchor="ctr"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
              <a:t>26</a:t>
            </a:fld>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93"/>
        <p:cNvGrpSpPr/>
        <p:nvPr/>
      </p:nvGrpSpPr>
      <p:grpSpPr>
        <a:xfrm>
          <a:off x="0" y="0"/>
          <a:ext cx="0" cy="0"/>
          <a:chOff x="0" y="0"/>
          <a:chExt cx="0" cy="0"/>
        </a:xfrm>
      </p:grpSpPr>
      <p:sp>
        <p:nvSpPr>
          <p:cNvPr id="294" name="Google Shape;294;p4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rgbClr val="00B0F0"/>
              </a:buClr>
              <a:buSzPts val="4400"/>
              <a:buFont typeface="Calibri"/>
              <a:buNone/>
            </a:pPr>
            <a:r>
              <a:rPr lang="en">
                <a:solidFill>
                  <a:srgbClr val="00B0F0"/>
                </a:solidFill>
              </a:rPr>
              <a:t>Results (1)</a:t>
            </a:r>
            <a:endParaRPr>
              <a:solidFill>
                <a:srgbClr val="00B0F0"/>
              </a:solidFill>
            </a:endParaRPr>
          </a:p>
        </p:txBody>
      </p:sp>
      <p:sp>
        <p:nvSpPr>
          <p:cNvPr id="295" name="Google Shape;295;p40"/>
          <p:cNvSpPr txBox="1">
            <a:spLocks noGrp="1"/>
          </p:cNvSpPr>
          <p:nvPr>
            <p:ph type="body" idx="1"/>
          </p:nvPr>
        </p:nvSpPr>
        <p:spPr>
          <a:xfrm>
            <a:off x="4298372" y="2171798"/>
            <a:ext cx="7055428" cy="1675966"/>
          </a:xfrm>
          <a:prstGeom prst="rect">
            <a:avLst/>
          </a:prstGeom>
          <a:blipFill rotWithShape="1">
            <a:blip r:embed="rId3">
              <a:alphaModFix/>
            </a:blip>
            <a:stretch>
              <a:fillRect l="-1379" t="-4724"/>
            </a:stretch>
          </a:blip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SzPts val="2800"/>
              <a:buNone/>
            </a:pPr>
            <a:endParaRPr/>
          </a:p>
        </p:txBody>
      </p:sp>
      <p:pic>
        <p:nvPicPr>
          <p:cNvPr id="296" name="Google Shape;296;p40"/>
          <p:cNvPicPr preferRelativeResize="0"/>
          <p:nvPr/>
        </p:nvPicPr>
        <p:blipFill rotWithShape="1">
          <a:blip r:embed="rId4">
            <a:alphaModFix/>
          </a:blip>
          <a:srcRect/>
          <a:stretch/>
        </p:blipFill>
        <p:spPr>
          <a:xfrm>
            <a:off x="838199" y="1690687"/>
            <a:ext cx="2860965" cy="2157077"/>
          </a:xfrm>
          <a:prstGeom prst="rect">
            <a:avLst/>
          </a:prstGeom>
          <a:noFill/>
          <a:ln>
            <a:noFill/>
          </a:ln>
        </p:spPr>
      </p:pic>
      <p:sp>
        <p:nvSpPr>
          <p:cNvPr id="297" name="Google Shape;297;p40"/>
          <p:cNvSpPr txBox="1"/>
          <p:nvPr/>
        </p:nvSpPr>
        <p:spPr>
          <a:xfrm>
            <a:off x="1776844" y="4665519"/>
            <a:ext cx="7927170" cy="461665"/>
          </a:xfrm>
          <a:prstGeom prst="rect">
            <a:avLst/>
          </a:prstGeom>
          <a:blipFill rotWithShape="1">
            <a:blip r:embed="rId5">
              <a:alphaModFix/>
            </a:blip>
            <a:stretch>
              <a:fillRect l="-1150" t="-10521" r="-73" b="-28943"/>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 sz="1800" b="0" i="0" u="none" strike="noStrike" cap="none">
                <a:solidFill>
                  <a:srgbClr val="000000"/>
                </a:solidFill>
                <a:latin typeface="Calibri"/>
                <a:ea typeface="Calibri"/>
                <a:cs typeface="Calibri"/>
                <a:sym typeface="Calibri"/>
              </a:rPr>
              <a:t> </a:t>
            </a:r>
            <a:endParaRPr sz="1400" b="0" i="0" u="none" strike="noStrike" cap="none">
              <a:solidFill>
                <a:srgbClr val="000000"/>
              </a:solidFill>
              <a:latin typeface="Arial"/>
              <a:ea typeface="Arial"/>
              <a:cs typeface="Arial"/>
              <a:sym typeface="Arial"/>
            </a:endParaRPr>
          </a:p>
        </p:txBody>
      </p:sp>
      <p:sp>
        <p:nvSpPr>
          <p:cNvPr id="298" name="Google Shape;298;p40"/>
          <p:cNvSpPr txBox="1">
            <a:spLocks noGrp="1"/>
          </p:cNvSpPr>
          <p:nvPr>
            <p:ph type="sldNum" idx="12"/>
          </p:nvPr>
        </p:nvSpPr>
        <p:spPr>
          <a:xfrm>
            <a:off x="8610600" y="6356350"/>
            <a:ext cx="2743200" cy="365100"/>
          </a:xfrm>
          <a:prstGeom prst="rect">
            <a:avLst/>
          </a:prstGeom>
        </p:spPr>
        <p:txBody>
          <a:bodyPr spcFirstLastPara="1" wrap="square" lIns="91425" tIns="45700" rIns="91425" bIns="45700" anchor="ctr"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
              <a:t>27</a:t>
            </a:fld>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02"/>
        <p:cNvGrpSpPr/>
        <p:nvPr/>
      </p:nvGrpSpPr>
      <p:grpSpPr>
        <a:xfrm>
          <a:off x="0" y="0"/>
          <a:ext cx="0" cy="0"/>
          <a:chOff x="0" y="0"/>
          <a:chExt cx="0" cy="0"/>
        </a:xfrm>
      </p:grpSpPr>
      <p:sp>
        <p:nvSpPr>
          <p:cNvPr id="303" name="Google Shape;303;p4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rgbClr val="00B0F0"/>
              </a:buClr>
              <a:buSzPts val="4400"/>
              <a:buFont typeface="Calibri"/>
              <a:buNone/>
            </a:pPr>
            <a:r>
              <a:rPr lang="en">
                <a:solidFill>
                  <a:srgbClr val="00B0F0"/>
                </a:solidFill>
              </a:rPr>
              <a:t>Results (2)</a:t>
            </a:r>
            <a:endParaRPr/>
          </a:p>
        </p:txBody>
      </p:sp>
      <p:pic>
        <p:nvPicPr>
          <p:cNvPr id="304" name="Google Shape;304;p41"/>
          <p:cNvPicPr preferRelativeResize="0"/>
          <p:nvPr/>
        </p:nvPicPr>
        <p:blipFill rotWithShape="1">
          <a:blip r:embed="rId3">
            <a:alphaModFix/>
          </a:blip>
          <a:srcRect/>
          <a:stretch/>
        </p:blipFill>
        <p:spPr>
          <a:xfrm>
            <a:off x="838200" y="1910195"/>
            <a:ext cx="3771900" cy="2705100"/>
          </a:xfrm>
          <a:prstGeom prst="rect">
            <a:avLst/>
          </a:prstGeom>
          <a:noFill/>
          <a:ln>
            <a:noFill/>
          </a:ln>
        </p:spPr>
      </p:pic>
      <p:sp>
        <p:nvSpPr>
          <p:cNvPr id="305" name="Google Shape;305;p41"/>
          <p:cNvSpPr txBox="1"/>
          <p:nvPr/>
        </p:nvSpPr>
        <p:spPr>
          <a:xfrm>
            <a:off x="5185063" y="1992024"/>
            <a:ext cx="6168737" cy="2735839"/>
          </a:xfrm>
          <a:prstGeom prst="rect">
            <a:avLst/>
          </a:prstGeom>
          <a:blipFill rotWithShape="1">
            <a:blip r:embed="rId4">
              <a:alphaModFix/>
            </a:blip>
            <a:stretch>
              <a:fillRect l="-1678"/>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 sz="1800" b="0" i="0" u="none" strike="noStrike" cap="none">
                <a:solidFill>
                  <a:srgbClr val="000000"/>
                </a:solidFill>
                <a:latin typeface="Calibri"/>
                <a:ea typeface="Calibri"/>
                <a:cs typeface="Calibri"/>
                <a:sym typeface="Calibri"/>
              </a:rPr>
              <a:t> </a:t>
            </a:r>
            <a:endParaRPr sz="1400" b="0" i="0" u="none" strike="noStrike" cap="none">
              <a:solidFill>
                <a:srgbClr val="000000"/>
              </a:solidFill>
              <a:latin typeface="Arial"/>
              <a:ea typeface="Arial"/>
              <a:cs typeface="Arial"/>
              <a:sym typeface="Arial"/>
            </a:endParaRPr>
          </a:p>
        </p:txBody>
      </p:sp>
      <p:sp>
        <p:nvSpPr>
          <p:cNvPr id="306" name="Google Shape;306;p41"/>
          <p:cNvSpPr txBox="1"/>
          <p:nvPr/>
        </p:nvSpPr>
        <p:spPr>
          <a:xfrm>
            <a:off x="1392382" y="5153891"/>
            <a:ext cx="8614410" cy="461665"/>
          </a:xfrm>
          <a:prstGeom prst="rect">
            <a:avLst/>
          </a:prstGeom>
          <a:solidFill>
            <a:srgbClr val="E1EFD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2400"/>
              <a:buFont typeface="Arial"/>
              <a:buNone/>
            </a:pPr>
            <a:r>
              <a:rPr lang="en" sz="2400" b="0" i="0" u="none" strike="noStrike" cap="none">
                <a:solidFill>
                  <a:schemeClr val="dk1"/>
                </a:solidFill>
                <a:latin typeface="Calibri"/>
                <a:ea typeface="Calibri"/>
                <a:cs typeface="Calibri"/>
                <a:sym typeface="Calibri"/>
              </a:rPr>
              <a:t>If we are interested in countries with low reserves, how do we test?</a:t>
            </a:r>
            <a:endParaRPr sz="2400" b="0" i="0" u="none" strike="noStrike" cap="none">
              <a:solidFill>
                <a:schemeClr val="dk1"/>
              </a:solidFill>
              <a:latin typeface="Calibri"/>
              <a:ea typeface="Calibri"/>
              <a:cs typeface="Calibri"/>
              <a:sym typeface="Calibri"/>
            </a:endParaRPr>
          </a:p>
        </p:txBody>
      </p:sp>
      <p:sp>
        <p:nvSpPr>
          <p:cNvPr id="307" name="Google Shape;307;p41"/>
          <p:cNvSpPr txBox="1">
            <a:spLocks noGrp="1"/>
          </p:cNvSpPr>
          <p:nvPr>
            <p:ph type="sldNum" idx="12"/>
          </p:nvPr>
        </p:nvSpPr>
        <p:spPr>
          <a:xfrm>
            <a:off x="8610600" y="6356350"/>
            <a:ext cx="2743200" cy="365100"/>
          </a:xfrm>
          <a:prstGeom prst="rect">
            <a:avLst/>
          </a:prstGeom>
        </p:spPr>
        <p:txBody>
          <a:bodyPr spcFirstLastPara="1" wrap="square" lIns="91425" tIns="45700" rIns="91425" bIns="45700" anchor="ctr"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
              <a:t>28</a:t>
            </a:fld>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11"/>
        <p:cNvGrpSpPr/>
        <p:nvPr/>
      </p:nvGrpSpPr>
      <p:grpSpPr>
        <a:xfrm>
          <a:off x="0" y="0"/>
          <a:ext cx="0" cy="0"/>
          <a:chOff x="0" y="0"/>
          <a:chExt cx="0" cy="0"/>
        </a:xfrm>
      </p:grpSpPr>
      <p:sp>
        <p:nvSpPr>
          <p:cNvPr id="312" name="Google Shape;312;p4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rgbClr val="00B0F0"/>
              </a:buClr>
              <a:buSzPts val="4400"/>
              <a:buFont typeface="Calibri"/>
              <a:buNone/>
            </a:pPr>
            <a:r>
              <a:rPr lang="en">
                <a:solidFill>
                  <a:srgbClr val="00B0F0"/>
                </a:solidFill>
              </a:rPr>
              <a:t>Result(3)</a:t>
            </a:r>
            <a:endParaRPr>
              <a:solidFill>
                <a:srgbClr val="00B0F0"/>
              </a:solidFill>
            </a:endParaRPr>
          </a:p>
        </p:txBody>
      </p:sp>
      <p:sp>
        <p:nvSpPr>
          <p:cNvPr id="313" name="Google Shape;313;p4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Autofit/>
          </a:bodyPr>
          <a:lstStyle/>
          <a:p>
            <a:pPr marL="228600" lvl="0" indent="-50800" algn="l" rtl="0">
              <a:lnSpc>
                <a:spcPct val="90000"/>
              </a:lnSpc>
              <a:spcBef>
                <a:spcPts val="0"/>
              </a:spcBef>
              <a:spcAft>
                <a:spcPts val="0"/>
              </a:spcAft>
              <a:buClr>
                <a:schemeClr val="dk1"/>
              </a:buClr>
              <a:buSzPts val="2800"/>
              <a:buNone/>
            </a:pPr>
            <a:endParaRPr/>
          </a:p>
        </p:txBody>
      </p:sp>
      <p:pic>
        <p:nvPicPr>
          <p:cNvPr id="314" name="Google Shape;314;p42"/>
          <p:cNvPicPr preferRelativeResize="0"/>
          <p:nvPr/>
        </p:nvPicPr>
        <p:blipFill rotWithShape="1">
          <a:blip r:embed="rId3">
            <a:alphaModFix/>
          </a:blip>
          <a:srcRect/>
          <a:stretch/>
        </p:blipFill>
        <p:spPr>
          <a:xfrm>
            <a:off x="838200" y="1690688"/>
            <a:ext cx="3771900" cy="2705100"/>
          </a:xfrm>
          <a:prstGeom prst="rect">
            <a:avLst/>
          </a:prstGeom>
          <a:noFill/>
          <a:ln>
            <a:noFill/>
          </a:ln>
        </p:spPr>
      </p:pic>
      <p:pic>
        <p:nvPicPr>
          <p:cNvPr id="315" name="Google Shape;315;p42"/>
          <p:cNvPicPr preferRelativeResize="0"/>
          <p:nvPr/>
        </p:nvPicPr>
        <p:blipFill rotWithShape="1">
          <a:blip r:embed="rId4">
            <a:alphaModFix/>
          </a:blip>
          <a:srcRect r="70439"/>
          <a:stretch/>
        </p:blipFill>
        <p:spPr>
          <a:xfrm>
            <a:off x="838199" y="4622655"/>
            <a:ext cx="1853513" cy="863745"/>
          </a:xfrm>
          <a:prstGeom prst="rect">
            <a:avLst/>
          </a:prstGeom>
          <a:noFill/>
          <a:ln>
            <a:noFill/>
          </a:ln>
        </p:spPr>
      </p:pic>
      <p:pic>
        <p:nvPicPr>
          <p:cNvPr id="316" name="Google Shape;316;p42"/>
          <p:cNvPicPr preferRelativeResize="0"/>
          <p:nvPr/>
        </p:nvPicPr>
        <p:blipFill rotWithShape="1">
          <a:blip r:embed="rId4">
            <a:alphaModFix/>
          </a:blip>
          <a:srcRect l="78788"/>
          <a:stretch/>
        </p:blipFill>
        <p:spPr>
          <a:xfrm>
            <a:off x="3186545" y="4561919"/>
            <a:ext cx="1423555" cy="924481"/>
          </a:xfrm>
          <a:prstGeom prst="rect">
            <a:avLst/>
          </a:prstGeom>
          <a:noFill/>
          <a:ln>
            <a:noFill/>
          </a:ln>
        </p:spPr>
      </p:pic>
      <p:sp>
        <p:nvSpPr>
          <p:cNvPr id="317" name="Google Shape;317;p42"/>
          <p:cNvSpPr txBox="1"/>
          <p:nvPr/>
        </p:nvSpPr>
        <p:spPr>
          <a:xfrm>
            <a:off x="5040057" y="2087458"/>
            <a:ext cx="5996119" cy="3046988"/>
          </a:xfrm>
          <a:prstGeom prst="rect">
            <a:avLst/>
          </a:prstGeom>
          <a:blipFill rotWithShape="1">
            <a:blip r:embed="rId5">
              <a:alphaModFix/>
            </a:blip>
            <a:stretch>
              <a:fillRect l="-1624" t="-1598"/>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 sz="1800" b="0" i="0" u="none" strike="noStrike" cap="none">
                <a:solidFill>
                  <a:srgbClr val="000000"/>
                </a:solidFill>
                <a:latin typeface="Calibri"/>
                <a:ea typeface="Calibri"/>
                <a:cs typeface="Calibri"/>
                <a:sym typeface="Calibri"/>
              </a:rPr>
              <a:t> </a:t>
            </a:r>
            <a:endParaRPr sz="1400" b="0" i="0" u="none" strike="noStrike" cap="none">
              <a:solidFill>
                <a:srgbClr val="000000"/>
              </a:solidFill>
              <a:latin typeface="Arial"/>
              <a:ea typeface="Arial"/>
              <a:cs typeface="Arial"/>
              <a:sym typeface="Arial"/>
            </a:endParaRPr>
          </a:p>
        </p:txBody>
      </p:sp>
      <p:sp>
        <p:nvSpPr>
          <p:cNvPr id="318" name="Google Shape;318;p42"/>
          <p:cNvSpPr txBox="1">
            <a:spLocks noGrp="1"/>
          </p:cNvSpPr>
          <p:nvPr>
            <p:ph type="sldNum" idx="12"/>
          </p:nvPr>
        </p:nvSpPr>
        <p:spPr>
          <a:xfrm>
            <a:off x="8610600" y="6356350"/>
            <a:ext cx="2743200" cy="365100"/>
          </a:xfrm>
          <a:prstGeom prst="rect">
            <a:avLst/>
          </a:prstGeom>
        </p:spPr>
        <p:txBody>
          <a:bodyPr spcFirstLastPara="1" wrap="square" lIns="91425" tIns="45700" rIns="91425" bIns="45700" anchor="ctr"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
              <a:t>29</a:t>
            </a:fld>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22"/>
        <p:cNvGrpSpPr/>
        <p:nvPr/>
      </p:nvGrpSpPr>
      <p:grpSpPr>
        <a:xfrm>
          <a:off x="0" y="0"/>
          <a:ext cx="0" cy="0"/>
          <a:chOff x="0" y="0"/>
          <a:chExt cx="0" cy="0"/>
        </a:xfrm>
      </p:grpSpPr>
      <p:sp>
        <p:nvSpPr>
          <p:cNvPr id="323" name="Google Shape;323;p4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rgbClr val="00B0F0"/>
              </a:buClr>
              <a:buSzPts val="4400"/>
              <a:buFont typeface="Calibri"/>
              <a:buNone/>
            </a:pPr>
            <a:r>
              <a:rPr lang="en">
                <a:solidFill>
                  <a:srgbClr val="00B0F0"/>
                </a:solidFill>
              </a:rPr>
              <a:t>Result(4)</a:t>
            </a:r>
            <a:endParaRPr>
              <a:solidFill>
                <a:srgbClr val="00B0F0"/>
              </a:solidFill>
            </a:endParaRPr>
          </a:p>
        </p:txBody>
      </p:sp>
      <p:sp>
        <p:nvSpPr>
          <p:cNvPr id="324" name="Google Shape;324;p4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Autofit/>
          </a:bodyPr>
          <a:lstStyle/>
          <a:p>
            <a:pPr marL="228600" lvl="0" indent="-50800" algn="l" rtl="0">
              <a:lnSpc>
                <a:spcPct val="90000"/>
              </a:lnSpc>
              <a:spcBef>
                <a:spcPts val="0"/>
              </a:spcBef>
              <a:spcAft>
                <a:spcPts val="0"/>
              </a:spcAft>
              <a:buClr>
                <a:schemeClr val="dk1"/>
              </a:buClr>
              <a:buSzPts val="2800"/>
              <a:buNone/>
            </a:pPr>
            <a:endParaRPr/>
          </a:p>
        </p:txBody>
      </p:sp>
      <p:pic>
        <p:nvPicPr>
          <p:cNvPr id="325" name="Google Shape;325;p43"/>
          <p:cNvPicPr preferRelativeResize="0"/>
          <p:nvPr/>
        </p:nvPicPr>
        <p:blipFill rotWithShape="1">
          <a:blip r:embed="rId3">
            <a:alphaModFix/>
          </a:blip>
          <a:srcRect/>
          <a:stretch/>
        </p:blipFill>
        <p:spPr>
          <a:xfrm>
            <a:off x="838200" y="1690688"/>
            <a:ext cx="3771900" cy="2705100"/>
          </a:xfrm>
          <a:prstGeom prst="rect">
            <a:avLst/>
          </a:prstGeom>
          <a:noFill/>
          <a:ln>
            <a:noFill/>
          </a:ln>
        </p:spPr>
      </p:pic>
      <p:pic>
        <p:nvPicPr>
          <p:cNvPr id="326" name="Google Shape;326;p43"/>
          <p:cNvPicPr preferRelativeResize="0"/>
          <p:nvPr/>
        </p:nvPicPr>
        <p:blipFill rotWithShape="1">
          <a:blip r:embed="rId4">
            <a:alphaModFix/>
          </a:blip>
          <a:srcRect r="70439"/>
          <a:stretch/>
        </p:blipFill>
        <p:spPr>
          <a:xfrm>
            <a:off x="838199" y="4622655"/>
            <a:ext cx="1853513" cy="863745"/>
          </a:xfrm>
          <a:prstGeom prst="rect">
            <a:avLst/>
          </a:prstGeom>
          <a:noFill/>
          <a:ln>
            <a:noFill/>
          </a:ln>
        </p:spPr>
      </p:pic>
      <p:pic>
        <p:nvPicPr>
          <p:cNvPr id="327" name="Google Shape;327;p43"/>
          <p:cNvPicPr preferRelativeResize="0"/>
          <p:nvPr/>
        </p:nvPicPr>
        <p:blipFill rotWithShape="1">
          <a:blip r:embed="rId4">
            <a:alphaModFix/>
          </a:blip>
          <a:srcRect l="78788"/>
          <a:stretch/>
        </p:blipFill>
        <p:spPr>
          <a:xfrm>
            <a:off x="3186545" y="4561919"/>
            <a:ext cx="1423555" cy="924481"/>
          </a:xfrm>
          <a:prstGeom prst="rect">
            <a:avLst/>
          </a:prstGeom>
          <a:noFill/>
          <a:ln>
            <a:noFill/>
          </a:ln>
        </p:spPr>
      </p:pic>
      <p:sp>
        <p:nvSpPr>
          <p:cNvPr id="328" name="Google Shape;328;p43"/>
          <p:cNvSpPr txBox="1"/>
          <p:nvPr/>
        </p:nvSpPr>
        <p:spPr>
          <a:xfrm>
            <a:off x="5422604" y="2211941"/>
            <a:ext cx="5700823" cy="3040542"/>
          </a:xfrm>
          <a:prstGeom prst="rect">
            <a:avLst/>
          </a:prstGeom>
          <a:blipFill rotWithShape="1">
            <a:blip r:embed="rId5">
              <a:alphaModFix/>
            </a:blip>
            <a:stretch>
              <a:fillRect l="-1709"/>
            </a:stretch>
          </a:blip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 sz="1800" b="0" i="0" u="none" strike="noStrike" cap="none">
                <a:solidFill>
                  <a:srgbClr val="000000"/>
                </a:solidFill>
                <a:latin typeface="Calibri"/>
                <a:ea typeface="Calibri"/>
                <a:cs typeface="Calibri"/>
                <a:sym typeface="Calibri"/>
              </a:rPr>
              <a:t> </a:t>
            </a:r>
            <a:endParaRPr sz="1400" b="0" i="0" u="none" strike="noStrike" cap="none">
              <a:solidFill>
                <a:srgbClr val="000000"/>
              </a:solidFill>
              <a:latin typeface="Arial"/>
              <a:ea typeface="Arial"/>
              <a:cs typeface="Arial"/>
              <a:sym typeface="Arial"/>
            </a:endParaRPr>
          </a:p>
        </p:txBody>
      </p:sp>
      <p:sp>
        <p:nvSpPr>
          <p:cNvPr id="329" name="Google Shape;329;p43"/>
          <p:cNvSpPr txBox="1">
            <a:spLocks noGrp="1"/>
          </p:cNvSpPr>
          <p:nvPr>
            <p:ph type="sldNum" idx="12"/>
          </p:nvPr>
        </p:nvSpPr>
        <p:spPr>
          <a:xfrm>
            <a:off x="8610600" y="6356350"/>
            <a:ext cx="2743200" cy="365100"/>
          </a:xfrm>
          <a:prstGeom prst="rect">
            <a:avLst/>
          </a:prstGeom>
        </p:spPr>
        <p:txBody>
          <a:bodyPr spcFirstLastPara="1" wrap="square" lIns="91425" tIns="45700" rIns="91425" bIns="45700" anchor="ctr"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
              <a:t>30</a:t>
            </a:fld>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33"/>
        <p:cNvGrpSpPr/>
        <p:nvPr/>
      </p:nvGrpSpPr>
      <p:grpSpPr>
        <a:xfrm>
          <a:off x="0" y="0"/>
          <a:ext cx="0" cy="0"/>
          <a:chOff x="0" y="0"/>
          <a:chExt cx="0" cy="0"/>
        </a:xfrm>
      </p:grpSpPr>
      <p:sp>
        <p:nvSpPr>
          <p:cNvPr id="334" name="Google Shape;334;p4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rgbClr val="00B0F0"/>
              </a:buClr>
              <a:buSzPts val="4400"/>
              <a:buFont typeface="Calibri"/>
              <a:buNone/>
            </a:pPr>
            <a:r>
              <a:rPr lang="en">
                <a:solidFill>
                  <a:srgbClr val="00B0F0"/>
                </a:solidFill>
              </a:rPr>
              <a:t>Conclusion from data analysis</a:t>
            </a:r>
            <a:endParaRPr>
              <a:solidFill>
                <a:srgbClr val="00B0F0"/>
              </a:solidFill>
            </a:endParaRPr>
          </a:p>
        </p:txBody>
      </p:sp>
      <p:sp>
        <p:nvSpPr>
          <p:cNvPr id="335" name="Google Shape;335;p4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Autofit/>
          </a:bodyPr>
          <a:lstStyle/>
          <a:p>
            <a:pPr marL="228600" lvl="0" indent="-228600" algn="l" rtl="0">
              <a:lnSpc>
                <a:spcPct val="90000"/>
              </a:lnSpc>
              <a:spcBef>
                <a:spcPts val="0"/>
              </a:spcBef>
              <a:spcAft>
                <a:spcPts val="0"/>
              </a:spcAft>
              <a:buClr>
                <a:schemeClr val="dk1"/>
              </a:buClr>
              <a:buSzPts val="2500"/>
              <a:buChar char="•"/>
            </a:pPr>
            <a:r>
              <a:rPr lang="en" sz="2500"/>
              <a:t>Fundamental factors, namely (1) </a:t>
            </a:r>
            <a:r>
              <a:rPr lang="en" sz="2500" b="1">
                <a:solidFill>
                  <a:srgbClr val="0070C0"/>
                </a:solidFill>
              </a:rPr>
              <a:t>NPL</a:t>
            </a:r>
            <a:r>
              <a:rPr lang="en" sz="2500"/>
              <a:t> (lending boom, together with high percentage of NPL) and (2) </a:t>
            </a:r>
            <a:r>
              <a:rPr lang="en" sz="2500" b="1">
                <a:solidFill>
                  <a:srgbClr val="7030A0"/>
                </a:solidFill>
              </a:rPr>
              <a:t>current account </a:t>
            </a:r>
            <a:r>
              <a:rPr lang="en" sz="2500"/>
              <a:t>(currency real appreciation, together with low level of current account share), can significantly </a:t>
            </a:r>
            <a:r>
              <a:rPr lang="en" sz="2500" b="1">
                <a:solidFill>
                  <a:srgbClr val="FF0000"/>
                </a:solidFill>
              </a:rPr>
              <a:t>determine crisis index</a:t>
            </a:r>
            <a:r>
              <a:rPr lang="en" sz="2500"/>
              <a:t>.</a:t>
            </a:r>
            <a:endParaRPr/>
          </a:p>
          <a:p>
            <a:pPr marL="228600" lvl="0" indent="-69850" algn="l" rtl="0">
              <a:lnSpc>
                <a:spcPct val="90000"/>
              </a:lnSpc>
              <a:spcBef>
                <a:spcPts val="1000"/>
              </a:spcBef>
              <a:spcAft>
                <a:spcPts val="0"/>
              </a:spcAft>
              <a:buClr>
                <a:schemeClr val="dk1"/>
              </a:buClr>
              <a:buSzPts val="2500"/>
              <a:buNone/>
            </a:pPr>
            <a:endParaRPr sz="2500"/>
          </a:p>
          <a:p>
            <a:pPr marL="228600" lvl="0" indent="-228600" algn="l" rtl="0">
              <a:lnSpc>
                <a:spcPct val="90000"/>
              </a:lnSpc>
              <a:spcBef>
                <a:spcPts val="1000"/>
              </a:spcBef>
              <a:spcAft>
                <a:spcPts val="0"/>
              </a:spcAft>
              <a:buClr>
                <a:srgbClr val="548135"/>
              </a:buClr>
              <a:buSzPts val="2500"/>
              <a:buChar char="•"/>
            </a:pPr>
            <a:r>
              <a:rPr lang="en" sz="2500" b="1">
                <a:solidFill>
                  <a:srgbClr val="548135"/>
                </a:solidFill>
              </a:rPr>
              <a:t>Level of foreign reserves </a:t>
            </a:r>
            <a:r>
              <a:rPr lang="en" sz="2500"/>
              <a:t>plays a role in explaining whether the local currency will depreciate sharply or level of foreign reserves will fall significantly (i.e. large </a:t>
            </a:r>
            <a:r>
              <a:rPr lang="en" sz="2500" b="1">
                <a:solidFill>
                  <a:srgbClr val="FF0000"/>
                </a:solidFill>
              </a:rPr>
              <a:t>negative value of index crisis</a:t>
            </a:r>
            <a:r>
              <a:rPr lang="en" sz="2500"/>
              <a:t>). This can be explained by second generation model of currency crisis.</a:t>
            </a:r>
            <a:endParaRPr sz="2500"/>
          </a:p>
        </p:txBody>
      </p:sp>
      <p:sp>
        <p:nvSpPr>
          <p:cNvPr id="336" name="Google Shape;336;p44"/>
          <p:cNvSpPr txBox="1">
            <a:spLocks noGrp="1"/>
          </p:cNvSpPr>
          <p:nvPr>
            <p:ph type="sldNum" idx="12"/>
          </p:nvPr>
        </p:nvSpPr>
        <p:spPr>
          <a:xfrm>
            <a:off x="8610600" y="6356350"/>
            <a:ext cx="2743200" cy="365100"/>
          </a:xfrm>
          <a:prstGeom prst="rect">
            <a:avLst/>
          </a:prstGeom>
        </p:spPr>
        <p:txBody>
          <a:bodyPr spcFirstLastPara="1" wrap="square" lIns="91425" tIns="45700" rIns="91425" bIns="45700" anchor="ctr"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
              <a:t>31</a:t>
            </a:fld>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40"/>
        <p:cNvGrpSpPr/>
        <p:nvPr/>
      </p:nvGrpSpPr>
      <p:grpSpPr>
        <a:xfrm>
          <a:off x="0" y="0"/>
          <a:ext cx="0" cy="0"/>
          <a:chOff x="0" y="0"/>
          <a:chExt cx="0" cy="0"/>
        </a:xfrm>
      </p:grpSpPr>
      <p:sp>
        <p:nvSpPr>
          <p:cNvPr id="341" name="Google Shape;341;p45"/>
          <p:cNvSpPr txBox="1">
            <a:spLocks noGrp="1"/>
          </p:cNvSpPr>
          <p:nvPr>
            <p:ph type="title"/>
          </p:nvPr>
        </p:nvSpPr>
        <p:spPr>
          <a:xfrm>
            <a:off x="750063" y="2127823"/>
            <a:ext cx="10515600" cy="1325563"/>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rgbClr val="00B0F0"/>
              </a:buClr>
              <a:buSzPts val="5400"/>
              <a:buFont typeface="Calibri"/>
              <a:buNone/>
            </a:pPr>
            <a:r>
              <a:rPr lang="en" sz="5400">
                <a:solidFill>
                  <a:srgbClr val="00B0F0"/>
                </a:solidFill>
              </a:rPr>
              <a:t>Impact of Asian Financial Crisis</a:t>
            </a:r>
            <a:endParaRPr sz="5400">
              <a:solidFill>
                <a:srgbClr val="00B0F0"/>
              </a:solidFill>
            </a:endParaRPr>
          </a:p>
        </p:txBody>
      </p:sp>
      <p:sp>
        <p:nvSpPr>
          <p:cNvPr id="342" name="Google Shape;342;p45"/>
          <p:cNvSpPr txBox="1">
            <a:spLocks noGrp="1"/>
          </p:cNvSpPr>
          <p:nvPr>
            <p:ph type="sldNum" idx="12"/>
          </p:nvPr>
        </p:nvSpPr>
        <p:spPr>
          <a:xfrm>
            <a:off x="8610600" y="6356350"/>
            <a:ext cx="2743200" cy="365100"/>
          </a:xfrm>
          <a:prstGeom prst="rect">
            <a:avLst/>
          </a:prstGeom>
        </p:spPr>
        <p:txBody>
          <a:bodyPr spcFirstLastPara="1" wrap="square" lIns="91425" tIns="45700" rIns="91425" bIns="45700" anchor="ctr"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
              <a:t>32</a:t>
            </a:fld>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46"/>
        <p:cNvGrpSpPr/>
        <p:nvPr/>
      </p:nvGrpSpPr>
      <p:grpSpPr>
        <a:xfrm>
          <a:off x="0" y="0"/>
          <a:ext cx="0" cy="0"/>
          <a:chOff x="0" y="0"/>
          <a:chExt cx="0" cy="0"/>
        </a:xfrm>
      </p:grpSpPr>
      <p:sp>
        <p:nvSpPr>
          <p:cNvPr id="347" name="Google Shape;347;p4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rgbClr val="00B0F0"/>
              </a:buClr>
              <a:buSzPts val="4400"/>
              <a:buFont typeface="Calibri"/>
              <a:buNone/>
            </a:pPr>
            <a:r>
              <a:rPr lang="en">
                <a:solidFill>
                  <a:srgbClr val="00B0F0"/>
                </a:solidFill>
              </a:rPr>
              <a:t>Impact of Asian Financial Crisis: Overview</a:t>
            </a:r>
            <a:endParaRPr>
              <a:solidFill>
                <a:srgbClr val="00B0F0"/>
              </a:solidFill>
            </a:endParaRPr>
          </a:p>
        </p:txBody>
      </p:sp>
      <p:sp>
        <p:nvSpPr>
          <p:cNvPr id="348" name="Google Shape;348;p46"/>
          <p:cNvSpPr txBox="1">
            <a:spLocks noGrp="1"/>
          </p:cNvSpPr>
          <p:nvPr>
            <p:ph type="body" idx="1"/>
          </p:nvPr>
        </p:nvSpPr>
        <p:spPr>
          <a:xfrm>
            <a:off x="838199" y="1825625"/>
            <a:ext cx="10997045" cy="5209020"/>
          </a:xfrm>
          <a:prstGeom prst="rect">
            <a:avLst/>
          </a:prstGeom>
          <a:noFill/>
          <a:ln>
            <a:noFill/>
          </a:ln>
        </p:spPr>
        <p:txBody>
          <a:bodyPr spcFirstLastPara="1" wrap="square" lIns="91425" tIns="45700" rIns="91425" bIns="45700" anchor="t" anchorCtr="0">
            <a:noAutofit/>
          </a:bodyPr>
          <a:lstStyle/>
          <a:p>
            <a:pPr marL="228600" lvl="0" indent="-228600" algn="l" rtl="0">
              <a:lnSpc>
                <a:spcPct val="90000"/>
              </a:lnSpc>
              <a:spcBef>
                <a:spcPts val="0"/>
              </a:spcBef>
              <a:spcAft>
                <a:spcPts val="0"/>
              </a:spcAft>
              <a:buClr>
                <a:srgbClr val="0070C0"/>
              </a:buClr>
              <a:buSzPts val="2500"/>
              <a:buChar char="•"/>
            </a:pPr>
            <a:r>
              <a:rPr lang="en" sz="2500" b="1">
                <a:solidFill>
                  <a:srgbClr val="0070C0"/>
                </a:solidFill>
              </a:rPr>
              <a:t>Contagion spread to neighbors</a:t>
            </a:r>
            <a:r>
              <a:rPr lang="en" sz="2500"/>
              <a:t>: speculation against other countries currencies (i.e. Malaysia, Indonesia, South Korea). These countries share common characters: they are affected by economic slowdown in Japan.</a:t>
            </a:r>
            <a:endParaRPr/>
          </a:p>
          <a:p>
            <a:pPr marL="0" lvl="0" indent="0" algn="l" rtl="0">
              <a:lnSpc>
                <a:spcPct val="90000"/>
              </a:lnSpc>
              <a:spcBef>
                <a:spcPts val="1000"/>
              </a:spcBef>
              <a:spcAft>
                <a:spcPts val="0"/>
              </a:spcAft>
              <a:buClr>
                <a:schemeClr val="dk1"/>
              </a:buClr>
              <a:buSzPts val="1200"/>
              <a:buNone/>
            </a:pPr>
            <a:endParaRPr sz="1200"/>
          </a:p>
          <a:p>
            <a:pPr marL="228600" lvl="0" indent="-228600" algn="l" rtl="0">
              <a:lnSpc>
                <a:spcPct val="90000"/>
              </a:lnSpc>
              <a:spcBef>
                <a:spcPts val="1000"/>
              </a:spcBef>
              <a:spcAft>
                <a:spcPts val="0"/>
              </a:spcAft>
              <a:buClr>
                <a:srgbClr val="7030A0"/>
              </a:buClr>
              <a:buSzPts val="2500"/>
              <a:buChar char="•"/>
            </a:pPr>
            <a:r>
              <a:rPr lang="en" sz="2500" b="1">
                <a:solidFill>
                  <a:srgbClr val="7030A0"/>
                </a:solidFill>
              </a:rPr>
              <a:t>Countries face a dilemma</a:t>
            </a:r>
            <a:r>
              <a:rPr lang="en" sz="2500"/>
              <a:t>: (1) raise very high interest rate to prevent local currency depreciation and (2) let it depreciate, but debt dominated in dollars will be greater in terms of local currency</a:t>
            </a:r>
            <a:endParaRPr/>
          </a:p>
          <a:p>
            <a:pPr marL="0" lvl="0" indent="0" algn="l" rtl="0">
              <a:lnSpc>
                <a:spcPct val="90000"/>
              </a:lnSpc>
              <a:spcBef>
                <a:spcPts val="1000"/>
              </a:spcBef>
              <a:spcAft>
                <a:spcPts val="0"/>
              </a:spcAft>
              <a:buClr>
                <a:schemeClr val="dk1"/>
              </a:buClr>
              <a:buSzPts val="1200"/>
              <a:buNone/>
            </a:pPr>
            <a:endParaRPr sz="1200"/>
          </a:p>
          <a:p>
            <a:pPr marL="228600" lvl="0" indent="-228600" algn="l" rtl="0">
              <a:lnSpc>
                <a:spcPct val="90000"/>
              </a:lnSpc>
              <a:spcBef>
                <a:spcPts val="1000"/>
              </a:spcBef>
              <a:spcAft>
                <a:spcPts val="0"/>
              </a:spcAft>
              <a:buClr>
                <a:schemeClr val="dk1"/>
              </a:buClr>
              <a:buSzPts val="2500"/>
              <a:buChar char="•"/>
            </a:pPr>
            <a:r>
              <a:rPr lang="en" sz="2500"/>
              <a:t>Many countries have to depend on </a:t>
            </a:r>
            <a:r>
              <a:rPr lang="en" sz="2500" b="1">
                <a:solidFill>
                  <a:srgbClr val="00B050"/>
                </a:solidFill>
              </a:rPr>
              <a:t>IMF loan</a:t>
            </a:r>
            <a:r>
              <a:rPr lang="en" sz="2500"/>
              <a:t>. The conditions of IMF loan include (1) raising interest rate, (2) avoid budget deficit, and other structural transformations. That is why many countries in this region show </a:t>
            </a:r>
            <a:r>
              <a:rPr lang="en" sz="2500" b="1">
                <a:solidFill>
                  <a:srgbClr val="002060"/>
                </a:solidFill>
              </a:rPr>
              <a:t>current account surplus</a:t>
            </a:r>
            <a:r>
              <a:rPr lang="en" sz="2500"/>
              <a:t>, mostly from </a:t>
            </a:r>
            <a:r>
              <a:rPr lang="en" sz="2500">
                <a:solidFill>
                  <a:srgbClr val="FF0000"/>
                </a:solidFill>
              </a:rPr>
              <a:t>decrease in imports</a:t>
            </a:r>
            <a:r>
              <a:rPr lang="en" sz="2500"/>
              <a:t>.</a:t>
            </a:r>
            <a:endParaRPr/>
          </a:p>
          <a:p>
            <a:pPr marL="228600" lvl="0" indent="-69850" algn="l" rtl="0">
              <a:lnSpc>
                <a:spcPct val="90000"/>
              </a:lnSpc>
              <a:spcBef>
                <a:spcPts val="1000"/>
              </a:spcBef>
              <a:spcAft>
                <a:spcPts val="0"/>
              </a:spcAft>
              <a:buClr>
                <a:schemeClr val="dk1"/>
              </a:buClr>
              <a:buSzPts val="2500"/>
              <a:buNone/>
            </a:pPr>
            <a:endParaRPr sz="2500"/>
          </a:p>
        </p:txBody>
      </p:sp>
      <p:sp>
        <p:nvSpPr>
          <p:cNvPr id="349" name="Google Shape;349;p46"/>
          <p:cNvSpPr txBox="1">
            <a:spLocks noGrp="1"/>
          </p:cNvSpPr>
          <p:nvPr>
            <p:ph type="sldNum" idx="12"/>
          </p:nvPr>
        </p:nvSpPr>
        <p:spPr>
          <a:xfrm>
            <a:off x="8610600" y="6356350"/>
            <a:ext cx="2743200" cy="365100"/>
          </a:xfrm>
          <a:prstGeom prst="rect">
            <a:avLst/>
          </a:prstGeom>
        </p:spPr>
        <p:txBody>
          <a:bodyPr spcFirstLastPara="1" wrap="square" lIns="91425" tIns="45700" rIns="91425" bIns="45700" anchor="ctr"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
              <a:t>33</a:t>
            </a:fld>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354"/>
        <p:cNvGrpSpPr/>
        <p:nvPr/>
      </p:nvGrpSpPr>
      <p:grpSpPr>
        <a:xfrm>
          <a:off x="0" y="0"/>
          <a:ext cx="0" cy="0"/>
          <a:chOff x="0" y="0"/>
          <a:chExt cx="0" cy="0"/>
        </a:xfrm>
      </p:grpSpPr>
      <p:sp>
        <p:nvSpPr>
          <p:cNvPr id="355" name="Google Shape;355;p4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accent5"/>
              </a:buClr>
              <a:buSzPts val="4400"/>
              <a:buFont typeface="Calibri"/>
              <a:buNone/>
            </a:pPr>
            <a:r>
              <a:rPr lang="en">
                <a:solidFill>
                  <a:schemeClr val="accent5"/>
                </a:solidFill>
              </a:rPr>
              <a:t>Short-Term Impacts After The Crisis</a:t>
            </a:r>
            <a:endParaRPr/>
          </a:p>
        </p:txBody>
      </p:sp>
      <p:sp>
        <p:nvSpPr>
          <p:cNvPr id="356" name="Google Shape;356;p4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Autofit/>
          </a:bodyPr>
          <a:lstStyle/>
          <a:p>
            <a:pPr marL="457200" lvl="0" indent="-342900" algn="l" rtl="0">
              <a:lnSpc>
                <a:spcPct val="100000"/>
              </a:lnSpc>
              <a:spcBef>
                <a:spcPts val="0"/>
              </a:spcBef>
              <a:spcAft>
                <a:spcPts val="0"/>
              </a:spcAft>
              <a:buClr>
                <a:schemeClr val="dk1"/>
              </a:buClr>
              <a:buSzPts val="1800"/>
              <a:buChar char="●"/>
            </a:pPr>
            <a:r>
              <a:rPr lang="en" sz="2500"/>
              <a:t>Increase in inflation generated upward pressure on wages and increases value-added tax and public utility charges.</a:t>
            </a:r>
            <a:endParaRPr/>
          </a:p>
          <a:p>
            <a:pPr marL="457200" lvl="0" indent="-228600" algn="l" rtl="0">
              <a:lnSpc>
                <a:spcPct val="100000"/>
              </a:lnSpc>
              <a:spcBef>
                <a:spcPts val="0"/>
              </a:spcBef>
              <a:spcAft>
                <a:spcPts val="0"/>
              </a:spcAft>
              <a:buClr>
                <a:schemeClr val="dk1"/>
              </a:buClr>
              <a:buSzPts val="1800"/>
              <a:buNone/>
            </a:pPr>
            <a:endParaRPr sz="2500"/>
          </a:p>
          <a:p>
            <a:pPr marL="457200" lvl="0" indent="-342900" algn="l" rtl="0">
              <a:lnSpc>
                <a:spcPct val="100000"/>
              </a:lnSpc>
              <a:spcBef>
                <a:spcPts val="0"/>
              </a:spcBef>
              <a:spcAft>
                <a:spcPts val="0"/>
              </a:spcAft>
              <a:buClr>
                <a:schemeClr val="dk1"/>
              </a:buClr>
              <a:buSzPts val="1800"/>
              <a:buChar char="●"/>
            </a:pPr>
            <a:r>
              <a:rPr lang="en" sz="2500"/>
              <a:t>Slow economic performance from business profitability deteriorated due to higher taxes and utility charges and other factors.</a:t>
            </a:r>
            <a:endParaRPr/>
          </a:p>
          <a:p>
            <a:pPr marL="457200" lvl="0" indent="-228600" algn="l" rtl="0">
              <a:lnSpc>
                <a:spcPct val="100000"/>
              </a:lnSpc>
              <a:spcBef>
                <a:spcPts val="0"/>
              </a:spcBef>
              <a:spcAft>
                <a:spcPts val="0"/>
              </a:spcAft>
              <a:buClr>
                <a:schemeClr val="dk1"/>
              </a:buClr>
              <a:buSzPts val="1800"/>
              <a:buNone/>
            </a:pPr>
            <a:endParaRPr sz="2500"/>
          </a:p>
          <a:p>
            <a:pPr marL="457200" lvl="0" indent="-342900" algn="l" rtl="0">
              <a:lnSpc>
                <a:spcPct val="100000"/>
              </a:lnSpc>
              <a:spcBef>
                <a:spcPts val="0"/>
              </a:spcBef>
              <a:spcAft>
                <a:spcPts val="0"/>
              </a:spcAft>
              <a:buClr>
                <a:schemeClr val="dk1"/>
              </a:buClr>
              <a:buSzPts val="1800"/>
              <a:buChar char="●"/>
            </a:pPr>
            <a:r>
              <a:rPr lang="en" sz="2500"/>
              <a:t>Bad debts continue to create economic and financial instability.</a:t>
            </a:r>
            <a:endParaRPr/>
          </a:p>
          <a:p>
            <a:pPr marL="457200" lvl="0" indent="-228600" algn="l" rtl="0">
              <a:lnSpc>
                <a:spcPct val="100000"/>
              </a:lnSpc>
              <a:spcBef>
                <a:spcPts val="0"/>
              </a:spcBef>
              <a:spcAft>
                <a:spcPts val="0"/>
              </a:spcAft>
              <a:buClr>
                <a:schemeClr val="dk1"/>
              </a:buClr>
              <a:buSzPts val="1800"/>
              <a:buNone/>
            </a:pPr>
            <a:endParaRPr sz="2500"/>
          </a:p>
          <a:p>
            <a:pPr marL="457200" lvl="0" indent="-342900" algn="l" rtl="0">
              <a:lnSpc>
                <a:spcPct val="100000"/>
              </a:lnSpc>
              <a:spcBef>
                <a:spcPts val="0"/>
              </a:spcBef>
              <a:spcAft>
                <a:spcPts val="0"/>
              </a:spcAft>
              <a:buClr>
                <a:schemeClr val="dk1"/>
              </a:buClr>
              <a:buSzPts val="1800"/>
              <a:buChar char="●"/>
            </a:pPr>
            <a:r>
              <a:rPr lang="en" sz="2500"/>
              <a:t>Direct investment remained sluggish due to uncertainty of the economy, exchange rate and profitability.</a:t>
            </a:r>
            <a:endParaRPr/>
          </a:p>
          <a:p>
            <a:pPr marL="228600" lvl="0" indent="-50800" algn="l" rtl="0">
              <a:lnSpc>
                <a:spcPct val="90000"/>
              </a:lnSpc>
              <a:spcBef>
                <a:spcPts val="1000"/>
              </a:spcBef>
              <a:spcAft>
                <a:spcPts val="0"/>
              </a:spcAft>
              <a:buClr>
                <a:schemeClr val="dk1"/>
              </a:buClr>
              <a:buSzPts val="2800"/>
              <a:buNone/>
            </a:pPr>
            <a:endParaRPr/>
          </a:p>
        </p:txBody>
      </p:sp>
      <p:sp>
        <p:nvSpPr>
          <p:cNvPr id="357" name="Google Shape;357;p47"/>
          <p:cNvSpPr txBox="1">
            <a:spLocks noGrp="1"/>
          </p:cNvSpPr>
          <p:nvPr>
            <p:ph type="sldNum" idx="12"/>
          </p:nvPr>
        </p:nvSpPr>
        <p:spPr>
          <a:xfrm>
            <a:off x="8610600" y="6356350"/>
            <a:ext cx="2743200" cy="365100"/>
          </a:xfrm>
          <a:prstGeom prst="rect">
            <a:avLst/>
          </a:prstGeom>
        </p:spPr>
        <p:txBody>
          <a:bodyPr spcFirstLastPara="1" wrap="square" lIns="91425" tIns="45700" rIns="91425" bIns="45700" anchor="ctr"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
              <a:t>34</a:t>
            </a:fld>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361"/>
        <p:cNvGrpSpPr/>
        <p:nvPr/>
      </p:nvGrpSpPr>
      <p:grpSpPr>
        <a:xfrm>
          <a:off x="0" y="0"/>
          <a:ext cx="0" cy="0"/>
          <a:chOff x="0" y="0"/>
          <a:chExt cx="0" cy="0"/>
        </a:xfrm>
      </p:grpSpPr>
      <p:sp>
        <p:nvSpPr>
          <p:cNvPr id="362" name="Google Shape;362;p4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accent5"/>
              </a:buClr>
              <a:buSzPts val="4400"/>
              <a:buFont typeface="Calibri"/>
              <a:buNone/>
            </a:pPr>
            <a:r>
              <a:rPr lang="en">
                <a:solidFill>
                  <a:schemeClr val="accent5"/>
                </a:solidFill>
              </a:rPr>
              <a:t>Long-Term Impacts After The Crisis</a:t>
            </a:r>
            <a:endParaRPr/>
          </a:p>
        </p:txBody>
      </p:sp>
      <p:sp>
        <p:nvSpPr>
          <p:cNvPr id="363" name="Google Shape;363;p48"/>
          <p:cNvSpPr txBox="1">
            <a:spLocks noGrp="1"/>
          </p:cNvSpPr>
          <p:nvPr>
            <p:ph type="body" idx="1"/>
          </p:nvPr>
        </p:nvSpPr>
        <p:spPr>
          <a:xfrm>
            <a:off x="838200" y="1825624"/>
            <a:ext cx="10851574" cy="5032375"/>
          </a:xfrm>
          <a:prstGeom prst="rect">
            <a:avLst/>
          </a:prstGeom>
          <a:noFill/>
          <a:ln>
            <a:noFill/>
          </a:ln>
        </p:spPr>
        <p:txBody>
          <a:bodyPr spcFirstLastPara="1" wrap="square" lIns="91425" tIns="45700" rIns="91425" bIns="45700" anchor="t" anchorCtr="0">
            <a:noAutofit/>
          </a:bodyPr>
          <a:lstStyle/>
          <a:p>
            <a:pPr marL="457200" lvl="0" indent="-228600" algn="l" rtl="0">
              <a:lnSpc>
                <a:spcPct val="100000"/>
              </a:lnSpc>
              <a:spcBef>
                <a:spcPts val="0"/>
              </a:spcBef>
              <a:spcAft>
                <a:spcPts val="0"/>
              </a:spcAft>
              <a:buClr>
                <a:schemeClr val="dk1"/>
              </a:buClr>
              <a:buSzPts val="1800"/>
              <a:buNone/>
            </a:pPr>
            <a:endParaRPr sz="2500" dirty="0"/>
          </a:p>
          <a:p>
            <a:pPr marL="457200" lvl="0" indent="-342900" algn="l" rtl="0">
              <a:lnSpc>
                <a:spcPct val="100000"/>
              </a:lnSpc>
              <a:spcBef>
                <a:spcPts val="0"/>
              </a:spcBef>
              <a:spcAft>
                <a:spcPts val="0"/>
              </a:spcAft>
              <a:buClr>
                <a:schemeClr val="dk1"/>
              </a:buClr>
              <a:buSzPts val="1800"/>
              <a:buChar char="●"/>
            </a:pPr>
            <a:r>
              <a:rPr lang="en" sz="2500" dirty="0"/>
              <a:t>Increase in external debts from the devaluation of local currency: Thailand's external debts from around $89 billion rose to over $100 billion.</a:t>
            </a:r>
            <a:endParaRPr dirty="0"/>
          </a:p>
          <a:p>
            <a:pPr marL="457200" lvl="0" indent="-228600" algn="l" rtl="0">
              <a:lnSpc>
                <a:spcPct val="100000"/>
              </a:lnSpc>
              <a:spcBef>
                <a:spcPts val="0"/>
              </a:spcBef>
              <a:spcAft>
                <a:spcPts val="0"/>
              </a:spcAft>
              <a:buClr>
                <a:schemeClr val="dk1"/>
              </a:buClr>
              <a:buSzPts val="1800"/>
              <a:buNone/>
            </a:pPr>
            <a:endParaRPr sz="2500" dirty="0"/>
          </a:p>
          <a:p>
            <a:pPr marL="457200" lvl="0" indent="-342900" algn="l" rtl="0">
              <a:lnSpc>
                <a:spcPct val="100000"/>
              </a:lnSpc>
              <a:spcBef>
                <a:spcPts val="0"/>
              </a:spcBef>
              <a:spcAft>
                <a:spcPts val="0"/>
              </a:spcAft>
              <a:buClr>
                <a:schemeClr val="dk1"/>
              </a:buClr>
              <a:buSzPts val="1800"/>
              <a:buChar char="●"/>
            </a:pPr>
            <a:r>
              <a:rPr lang="en" sz="2500" dirty="0"/>
              <a:t>The devaluation of currency enhanced the country’s export and gains price competitiveness.</a:t>
            </a:r>
            <a:endParaRPr dirty="0"/>
          </a:p>
          <a:p>
            <a:pPr marL="457200" lvl="0" indent="-228600" algn="l" rtl="0">
              <a:lnSpc>
                <a:spcPct val="100000"/>
              </a:lnSpc>
              <a:spcBef>
                <a:spcPts val="0"/>
              </a:spcBef>
              <a:spcAft>
                <a:spcPts val="0"/>
              </a:spcAft>
              <a:buClr>
                <a:schemeClr val="dk1"/>
              </a:buClr>
              <a:buSzPts val="1800"/>
              <a:buNone/>
            </a:pPr>
            <a:endParaRPr sz="2500" dirty="0"/>
          </a:p>
          <a:p>
            <a:pPr marL="457200" lvl="0" indent="-342900" algn="l" rtl="0">
              <a:lnSpc>
                <a:spcPct val="100000"/>
              </a:lnSpc>
              <a:spcBef>
                <a:spcPts val="0"/>
              </a:spcBef>
              <a:spcAft>
                <a:spcPts val="0"/>
              </a:spcAft>
              <a:buClr>
                <a:schemeClr val="dk1"/>
              </a:buClr>
              <a:buSzPts val="1800"/>
              <a:buChar char="●"/>
            </a:pPr>
            <a:r>
              <a:rPr lang="en" sz="2500" dirty="0"/>
              <a:t>Exchange rate adjustments among the ASEAN countries in order to facilitate intra-regional trade.</a:t>
            </a:r>
            <a:endParaRPr dirty="0"/>
          </a:p>
          <a:p>
            <a:pPr marL="228600" lvl="0" indent="-50800" algn="l" rtl="0">
              <a:lnSpc>
                <a:spcPct val="90000"/>
              </a:lnSpc>
              <a:spcBef>
                <a:spcPts val="1000"/>
              </a:spcBef>
              <a:spcAft>
                <a:spcPts val="0"/>
              </a:spcAft>
              <a:buClr>
                <a:schemeClr val="dk1"/>
              </a:buClr>
              <a:buSzPts val="2800"/>
              <a:buNone/>
            </a:pPr>
            <a:endParaRPr dirty="0"/>
          </a:p>
        </p:txBody>
      </p:sp>
      <p:sp>
        <p:nvSpPr>
          <p:cNvPr id="364" name="Google Shape;364;p48"/>
          <p:cNvSpPr txBox="1">
            <a:spLocks noGrp="1"/>
          </p:cNvSpPr>
          <p:nvPr>
            <p:ph type="sldNum" idx="12"/>
          </p:nvPr>
        </p:nvSpPr>
        <p:spPr>
          <a:xfrm>
            <a:off x="8610600" y="6356350"/>
            <a:ext cx="2743200" cy="365100"/>
          </a:xfrm>
          <a:prstGeom prst="rect">
            <a:avLst/>
          </a:prstGeom>
        </p:spPr>
        <p:txBody>
          <a:bodyPr spcFirstLastPara="1" wrap="square" lIns="91425" tIns="45700" rIns="91425" bIns="45700" anchor="ctr"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
              <a:t>35</a:t>
            </a:fld>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Text Placeholder 2"/>
          <p:cNvSpPr>
            <a:spLocks noGrp="1"/>
          </p:cNvSpPr>
          <p:nvPr>
            <p:ph type="body" idx="1"/>
          </p:nvPr>
        </p:nvSpPr>
        <p:spPr/>
        <p:txBody>
          <a:bodyPr/>
          <a:lstStyle/>
          <a:p>
            <a:endParaRPr lang="th-TH" dirty="0"/>
          </a:p>
        </p:txBody>
      </p:sp>
      <p:sp>
        <p:nvSpPr>
          <p:cNvPr id="4" name="Slide Number Placeholder 3"/>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 smtClean="0"/>
              <a:t>36</a:t>
            </a:fld>
            <a:endParaRPr lang="en"/>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1200" y="685800"/>
            <a:ext cx="8120418" cy="5334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4820562" y="6157141"/>
            <a:ext cx="2441694" cy="307777"/>
          </a:xfrm>
          <a:prstGeom prst="rect">
            <a:avLst/>
          </a:prstGeom>
          <a:noFill/>
        </p:spPr>
        <p:txBody>
          <a:bodyPr wrap="none" rtlCol="0">
            <a:spAutoFit/>
          </a:bodyPr>
          <a:lstStyle/>
          <a:p>
            <a:r>
              <a:rPr lang="en-US" dirty="0"/>
              <a:t>http://links.org.au/node/2616</a:t>
            </a:r>
            <a:endParaRPr lang="th-TH" dirty="0"/>
          </a:p>
        </p:txBody>
      </p:sp>
    </p:spTree>
    <p:extLst>
      <p:ext uri="{BB962C8B-B14F-4D97-AF65-F5344CB8AC3E}">
        <p14:creationId xmlns:p14="http://schemas.microsoft.com/office/powerpoint/2010/main" val="147088356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375"/>
        <p:cNvGrpSpPr/>
        <p:nvPr/>
      </p:nvGrpSpPr>
      <p:grpSpPr>
        <a:xfrm>
          <a:off x="0" y="0"/>
          <a:ext cx="0" cy="0"/>
          <a:chOff x="0" y="0"/>
          <a:chExt cx="0" cy="0"/>
        </a:xfrm>
      </p:grpSpPr>
      <p:sp>
        <p:nvSpPr>
          <p:cNvPr id="376" name="Google Shape;376;p50"/>
          <p:cNvSpPr txBox="1">
            <a:spLocks noGrp="1"/>
          </p:cNvSpPr>
          <p:nvPr>
            <p:ph type="title"/>
          </p:nvPr>
        </p:nvSpPr>
        <p:spPr>
          <a:xfrm>
            <a:off x="750063" y="2127823"/>
            <a:ext cx="10515600" cy="1325563"/>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rgbClr val="00B0F0"/>
              </a:buClr>
              <a:buSzPts val="5400"/>
              <a:buFont typeface="Calibri"/>
              <a:buNone/>
            </a:pPr>
            <a:r>
              <a:rPr lang="en" sz="5400">
                <a:solidFill>
                  <a:srgbClr val="00B0F0"/>
                </a:solidFill>
              </a:rPr>
              <a:t>Policy Implications</a:t>
            </a:r>
            <a:endParaRPr sz="5400">
              <a:solidFill>
                <a:srgbClr val="00B0F0"/>
              </a:solidFill>
            </a:endParaRPr>
          </a:p>
        </p:txBody>
      </p:sp>
      <p:sp>
        <p:nvSpPr>
          <p:cNvPr id="377" name="Google Shape;377;p50"/>
          <p:cNvSpPr txBox="1">
            <a:spLocks noGrp="1"/>
          </p:cNvSpPr>
          <p:nvPr>
            <p:ph type="sldNum" idx="12"/>
          </p:nvPr>
        </p:nvSpPr>
        <p:spPr>
          <a:xfrm>
            <a:off x="8610600" y="6356350"/>
            <a:ext cx="2743200" cy="365100"/>
          </a:xfrm>
          <a:prstGeom prst="rect">
            <a:avLst/>
          </a:prstGeom>
        </p:spPr>
        <p:txBody>
          <a:bodyPr spcFirstLastPara="1" wrap="square" lIns="91425" tIns="45700" rIns="91425" bIns="45700" anchor="ctr"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
              <a:t>37</a:t>
            </a:fld>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381"/>
        <p:cNvGrpSpPr/>
        <p:nvPr/>
      </p:nvGrpSpPr>
      <p:grpSpPr>
        <a:xfrm>
          <a:off x="0" y="0"/>
          <a:ext cx="0" cy="0"/>
          <a:chOff x="0" y="0"/>
          <a:chExt cx="0" cy="0"/>
        </a:xfrm>
      </p:grpSpPr>
      <p:sp>
        <p:nvSpPr>
          <p:cNvPr id="382" name="Google Shape;382;p5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accent5"/>
              </a:buClr>
              <a:buSzPts val="4400"/>
              <a:buFont typeface="Calibri"/>
              <a:buNone/>
            </a:pPr>
            <a:r>
              <a:rPr lang="en">
                <a:solidFill>
                  <a:schemeClr val="accent5"/>
                </a:solidFill>
              </a:rPr>
              <a:t>Policy Implications</a:t>
            </a:r>
            <a:endParaRPr/>
          </a:p>
        </p:txBody>
      </p:sp>
      <p:sp>
        <p:nvSpPr>
          <p:cNvPr id="383" name="Google Shape;383;p51"/>
          <p:cNvSpPr txBox="1">
            <a:spLocks noGrp="1"/>
          </p:cNvSpPr>
          <p:nvPr>
            <p:ph type="body" idx="1"/>
          </p:nvPr>
        </p:nvSpPr>
        <p:spPr>
          <a:xfrm>
            <a:off x="838200" y="1825625"/>
            <a:ext cx="10921200" cy="435150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dk1"/>
              </a:buClr>
              <a:buSzPts val="2500"/>
              <a:buNone/>
            </a:pPr>
            <a:r>
              <a:rPr lang="en" sz="2500" dirty="0"/>
              <a:t>We will look into policy implementation in case of country surrender the complete fixed exchange rate system, in example of Thai government, that could not maintain the fixed exchange rate and had to let exchange rate float and baht started to depreciate since July </a:t>
            </a:r>
            <a:r>
              <a:rPr lang="en" sz="2500" dirty="0" smtClean="0"/>
              <a:t>1997.</a:t>
            </a:r>
          </a:p>
          <a:p>
            <a:pPr marL="0" lvl="0" indent="0" algn="l" rtl="0">
              <a:lnSpc>
                <a:spcPct val="90000"/>
              </a:lnSpc>
              <a:spcBef>
                <a:spcPts val="0"/>
              </a:spcBef>
              <a:spcAft>
                <a:spcPts val="0"/>
              </a:spcAft>
              <a:buClr>
                <a:schemeClr val="dk1"/>
              </a:buClr>
              <a:buSzPts val="2500"/>
              <a:buNone/>
            </a:pPr>
            <a:endParaRPr lang="en" sz="2500" b="1" dirty="0"/>
          </a:p>
          <a:p>
            <a:pPr marL="0" lvl="0" indent="0" algn="l" rtl="0">
              <a:lnSpc>
                <a:spcPct val="90000"/>
              </a:lnSpc>
              <a:spcBef>
                <a:spcPts val="0"/>
              </a:spcBef>
              <a:spcAft>
                <a:spcPts val="0"/>
              </a:spcAft>
              <a:buClr>
                <a:schemeClr val="dk1"/>
              </a:buClr>
              <a:buSzPts val="2500"/>
              <a:buNone/>
            </a:pPr>
            <a:r>
              <a:rPr lang="en" sz="2500" b="1" dirty="0" smtClean="0"/>
              <a:t>Problem</a:t>
            </a:r>
            <a:r>
              <a:rPr lang="en" sz="2500" b="1" dirty="0"/>
              <a:t>:</a:t>
            </a:r>
            <a:r>
              <a:rPr lang="en" sz="2500" dirty="0"/>
              <a:t> Sharp depreciation of local currency.</a:t>
            </a:r>
            <a:endParaRPr dirty="0"/>
          </a:p>
          <a:p>
            <a:pPr marL="0" lvl="0" indent="0" algn="l" rtl="0">
              <a:lnSpc>
                <a:spcPct val="90000"/>
              </a:lnSpc>
              <a:spcBef>
                <a:spcPts val="1600"/>
              </a:spcBef>
              <a:spcAft>
                <a:spcPts val="0"/>
              </a:spcAft>
              <a:buClr>
                <a:schemeClr val="dk1"/>
              </a:buClr>
              <a:buSzPts val="2500"/>
              <a:buNone/>
            </a:pPr>
            <a:r>
              <a:rPr lang="en" sz="2500" b="1" dirty="0"/>
              <a:t>Goal:</a:t>
            </a:r>
            <a:r>
              <a:rPr lang="en" sz="2500" dirty="0"/>
              <a:t>  To use the policy to prevent sharp depreciation of local currency. </a:t>
            </a:r>
            <a:endParaRPr dirty="0"/>
          </a:p>
          <a:p>
            <a:pPr marL="228600" lvl="0" indent="-50800" algn="l" rtl="0">
              <a:lnSpc>
                <a:spcPct val="90000"/>
              </a:lnSpc>
              <a:spcBef>
                <a:spcPts val="1000"/>
              </a:spcBef>
              <a:spcAft>
                <a:spcPts val="0"/>
              </a:spcAft>
              <a:buClr>
                <a:schemeClr val="dk1"/>
              </a:buClr>
              <a:buSzPts val="2800"/>
              <a:buNone/>
            </a:pPr>
            <a:endParaRPr dirty="0"/>
          </a:p>
        </p:txBody>
      </p:sp>
      <p:sp>
        <p:nvSpPr>
          <p:cNvPr id="384" name="Google Shape;384;p51"/>
          <p:cNvSpPr txBox="1">
            <a:spLocks noGrp="1"/>
          </p:cNvSpPr>
          <p:nvPr>
            <p:ph type="sldNum" idx="12"/>
          </p:nvPr>
        </p:nvSpPr>
        <p:spPr>
          <a:xfrm>
            <a:off x="8610600" y="6356350"/>
            <a:ext cx="2743200" cy="365100"/>
          </a:xfrm>
          <a:prstGeom prst="rect">
            <a:avLst/>
          </a:prstGeom>
        </p:spPr>
        <p:txBody>
          <a:bodyPr spcFirstLastPara="1" wrap="square" lIns="91425" tIns="45700" rIns="91425" bIns="45700" anchor="ctr"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
              <a:t>38</a:t>
            </a:fld>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389"/>
        <p:cNvGrpSpPr/>
        <p:nvPr/>
      </p:nvGrpSpPr>
      <p:grpSpPr>
        <a:xfrm>
          <a:off x="0" y="0"/>
          <a:ext cx="0" cy="0"/>
          <a:chOff x="0" y="0"/>
          <a:chExt cx="0" cy="0"/>
        </a:xfrm>
      </p:grpSpPr>
      <p:sp>
        <p:nvSpPr>
          <p:cNvPr id="390" name="Google Shape;390;p5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accent5"/>
              </a:buClr>
              <a:buSzPts val="4400"/>
              <a:buFont typeface="Calibri"/>
              <a:buNone/>
            </a:pPr>
            <a:r>
              <a:rPr lang="en">
                <a:solidFill>
                  <a:schemeClr val="accent5"/>
                </a:solidFill>
              </a:rPr>
              <a:t>Contractionary Monetary Policy</a:t>
            </a:r>
            <a:endParaRPr/>
          </a:p>
        </p:txBody>
      </p:sp>
      <p:sp>
        <p:nvSpPr>
          <p:cNvPr id="391" name="Google Shape;391;p5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Autofit/>
          </a:bodyPr>
          <a:lstStyle/>
          <a:p>
            <a:pPr marL="228600" lvl="0" indent="-228600" algn="l" rtl="0">
              <a:lnSpc>
                <a:spcPct val="90000"/>
              </a:lnSpc>
              <a:spcBef>
                <a:spcPts val="0"/>
              </a:spcBef>
              <a:spcAft>
                <a:spcPts val="0"/>
              </a:spcAft>
              <a:buClr>
                <a:schemeClr val="dk1"/>
              </a:buClr>
              <a:buSzPts val="2800"/>
              <a:buChar char="•"/>
            </a:pPr>
            <a:r>
              <a:rPr lang="en"/>
              <a:t>Contractionary monetary policy: increase interest rates, decrease in gross national production and an appreciation of the local currency in a float exchange rate system in the short run.</a:t>
            </a:r>
            <a:endParaRPr/>
          </a:p>
          <a:p>
            <a:pPr marL="228600" lvl="0" indent="-50800" algn="l" rtl="0">
              <a:lnSpc>
                <a:spcPct val="90000"/>
              </a:lnSpc>
              <a:spcBef>
                <a:spcPts val="1000"/>
              </a:spcBef>
              <a:spcAft>
                <a:spcPts val="0"/>
              </a:spcAft>
              <a:buClr>
                <a:schemeClr val="dk1"/>
              </a:buClr>
              <a:buSzPts val="2800"/>
              <a:buNone/>
            </a:pPr>
            <a:endParaRPr/>
          </a:p>
        </p:txBody>
      </p:sp>
      <p:pic>
        <p:nvPicPr>
          <p:cNvPr id="392" name="Google Shape;392;p52"/>
          <p:cNvPicPr preferRelativeResize="0"/>
          <p:nvPr/>
        </p:nvPicPr>
        <p:blipFill rotWithShape="1">
          <a:blip r:embed="rId3">
            <a:alphaModFix/>
          </a:blip>
          <a:srcRect/>
          <a:stretch/>
        </p:blipFill>
        <p:spPr>
          <a:xfrm>
            <a:off x="2431952" y="3480678"/>
            <a:ext cx="7068001" cy="2918200"/>
          </a:xfrm>
          <a:prstGeom prst="rect">
            <a:avLst/>
          </a:prstGeom>
          <a:noFill/>
          <a:ln>
            <a:noFill/>
          </a:ln>
        </p:spPr>
      </p:pic>
      <p:sp>
        <p:nvSpPr>
          <p:cNvPr id="393" name="Google Shape;393;p52"/>
          <p:cNvSpPr txBox="1">
            <a:spLocks noGrp="1"/>
          </p:cNvSpPr>
          <p:nvPr>
            <p:ph type="sldNum" idx="12"/>
          </p:nvPr>
        </p:nvSpPr>
        <p:spPr>
          <a:xfrm>
            <a:off x="8610600" y="6356350"/>
            <a:ext cx="2743200" cy="365100"/>
          </a:xfrm>
          <a:prstGeom prst="rect">
            <a:avLst/>
          </a:prstGeom>
        </p:spPr>
        <p:txBody>
          <a:bodyPr spcFirstLastPara="1" wrap="square" lIns="91425" tIns="45700" rIns="91425" bIns="45700" anchor="ctr"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
              <a:t>39</a:t>
            </a:fld>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sp>
        <p:nvSpPr>
          <p:cNvPr id="399" name="Google Shape;399;p5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accent5"/>
              </a:buClr>
              <a:buSzPts val="4400"/>
              <a:buFont typeface="Calibri"/>
              <a:buNone/>
            </a:pPr>
            <a:r>
              <a:rPr lang="en" dirty="0">
                <a:solidFill>
                  <a:schemeClr val="accent5"/>
                </a:solidFill>
              </a:rPr>
              <a:t>Contractionary Monetary Policy</a:t>
            </a:r>
            <a:endParaRPr dirty="0"/>
          </a:p>
        </p:txBody>
      </p:sp>
      <p:sp>
        <p:nvSpPr>
          <p:cNvPr id="400" name="Google Shape;400;p5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Autofit/>
          </a:bodyPr>
          <a:lstStyle/>
          <a:p>
            <a:pPr marL="228600" lvl="0" indent="-228600" algn="l" rtl="0">
              <a:lnSpc>
                <a:spcPct val="90000"/>
              </a:lnSpc>
              <a:spcBef>
                <a:spcPts val="0"/>
              </a:spcBef>
              <a:spcAft>
                <a:spcPts val="0"/>
              </a:spcAft>
              <a:buClr>
                <a:schemeClr val="dk1"/>
              </a:buClr>
              <a:buSzPts val="2500"/>
              <a:buChar char="•"/>
            </a:pPr>
            <a:r>
              <a:rPr lang="en" dirty="0"/>
              <a:t>By raising domestic interest rates, it would also make the domestic-currency assets more attractive for investors and encouraging external liabilities to attempt to reschedule the debts. Strengthening the balance of payments by reducing runoffs of foreign liabilities.</a:t>
            </a:r>
            <a:endParaRPr sz="3200" dirty="0"/>
          </a:p>
          <a:p>
            <a:pPr marL="228600" lvl="0" indent="-50800" algn="l" rtl="0">
              <a:lnSpc>
                <a:spcPct val="90000"/>
              </a:lnSpc>
              <a:spcBef>
                <a:spcPts val="1000"/>
              </a:spcBef>
              <a:spcAft>
                <a:spcPts val="0"/>
              </a:spcAft>
              <a:buClr>
                <a:schemeClr val="dk1"/>
              </a:buClr>
              <a:buSzPts val="2800"/>
              <a:buNone/>
            </a:pPr>
            <a:endParaRPr dirty="0"/>
          </a:p>
        </p:txBody>
      </p:sp>
      <p:sp>
        <p:nvSpPr>
          <p:cNvPr id="402" name="Google Shape;402;p53"/>
          <p:cNvSpPr txBox="1">
            <a:spLocks noGrp="1"/>
          </p:cNvSpPr>
          <p:nvPr>
            <p:ph type="sldNum" idx="12"/>
          </p:nvPr>
        </p:nvSpPr>
        <p:spPr>
          <a:xfrm>
            <a:off x="8610600" y="6356350"/>
            <a:ext cx="2743200" cy="365100"/>
          </a:xfrm>
          <a:prstGeom prst="rect">
            <a:avLst/>
          </a:prstGeom>
        </p:spPr>
        <p:txBody>
          <a:bodyPr spcFirstLastPara="1" wrap="square" lIns="91425" tIns="45700" rIns="91425" bIns="45700" anchor="ctr"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
              <a:t>40</a:t>
            </a:fld>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407"/>
        <p:cNvGrpSpPr/>
        <p:nvPr/>
      </p:nvGrpSpPr>
      <p:grpSpPr>
        <a:xfrm>
          <a:off x="0" y="0"/>
          <a:ext cx="0" cy="0"/>
          <a:chOff x="0" y="0"/>
          <a:chExt cx="0" cy="0"/>
        </a:xfrm>
      </p:grpSpPr>
      <p:sp>
        <p:nvSpPr>
          <p:cNvPr id="408" name="Google Shape;408;p54"/>
          <p:cNvSpPr txBox="1">
            <a:spLocks noGrp="1"/>
          </p:cNvSpPr>
          <p:nvPr>
            <p:ph type="body" idx="1"/>
          </p:nvPr>
        </p:nvSpPr>
        <p:spPr>
          <a:xfrm>
            <a:off x="838200" y="1555125"/>
            <a:ext cx="10515600" cy="4351200"/>
          </a:xfrm>
          <a:prstGeom prst="rect">
            <a:avLst/>
          </a:prstGeom>
        </p:spPr>
        <p:txBody>
          <a:bodyPr spcFirstLastPara="1" wrap="square" lIns="91425" tIns="45700" rIns="91425" bIns="45700" anchor="t" anchorCtr="0">
            <a:noAutofit/>
          </a:bodyPr>
          <a:lstStyle/>
          <a:p>
            <a:pPr marL="0" lvl="0" indent="0" algn="l" rtl="0">
              <a:spcBef>
                <a:spcPts val="1000"/>
              </a:spcBef>
              <a:spcAft>
                <a:spcPts val="0"/>
              </a:spcAft>
              <a:buNone/>
            </a:pPr>
            <a:r>
              <a:rPr lang="en"/>
              <a:t>According to IMF, In Korea and Thailand, interest rates were raised to high levels in real terms for only few months, but as market conditions stabilized, currencies recovered and interest rates back to below pre-crisis levels.</a:t>
            </a:r>
            <a:endParaRPr/>
          </a:p>
          <a:p>
            <a:pPr marL="0" lvl="0" indent="0" algn="l" rtl="0">
              <a:spcBef>
                <a:spcPts val="1000"/>
              </a:spcBef>
              <a:spcAft>
                <a:spcPts val="0"/>
              </a:spcAft>
              <a:buNone/>
            </a:pPr>
            <a:r>
              <a:rPr lang="en"/>
              <a:t>While in Indonesia, it maintained negative real interest rates through year 1998, the collapse in local currency was much worse and drawn-out than in others.</a:t>
            </a:r>
            <a:endParaRPr/>
          </a:p>
          <a:p>
            <a:pPr marL="0" lvl="0" indent="0" algn="l" rtl="0">
              <a:spcBef>
                <a:spcPts val="1000"/>
              </a:spcBef>
              <a:spcAft>
                <a:spcPts val="0"/>
              </a:spcAft>
              <a:buNone/>
            </a:pPr>
            <a:endParaRPr/>
          </a:p>
          <a:p>
            <a:pPr marL="0" lvl="0" indent="0" algn="l" rtl="0">
              <a:spcBef>
                <a:spcPts val="1000"/>
              </a:spcBef>
              <a:spcAft>
                <a:spcPts val="0"/>
              </a:spcAft>
              <a:buNone/>
            </a:pPr>
            <a:endParaRPr/>
          </a:p>
        </p:txBody>
      </p:sp>
      <p:sp>
        <p:nvSpPr>
          <p:cNvPr id="409" name="Google Shape;409;p54"/>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accent5"/>
              </a:buClr>
              <a:buSzPts val="4400"/>
              <a:buFont typeface="Calibri"/>
              <a:buNone/>
            </a:pPr>
            <a:r>
              <a:rPr lang="en">
                <a:solidFill>
                  <a:schemeClr val="accent5"/>
                </a:solidFill>
              </a:rPr>
              <a:t>Effects of Monetary Policy on Countries</a:t>
            </a:r>
            <a:endParaRPr/>
          </a:p>
        </p:txBody>
      </p:sp>
      <p:sp>
        <p:nvSpPr>
          <p:cNvPr id="410" name="Google Shape;410;p54"/>
          <p:cNvSpPr txBox="1">
            <a:spLocks noGrp="1"/>
          </p:cNvSpPr>
          <p:nvPr>
            <p:ph type="sldNum" idx="12"/>
          </p:nvPr>
        </p:nvSpPr>
        <p:spPr>
          <a:xfrm>
            <a:off x="8610600" y="6356350"/>
            <a:ext cx="2743200" cy="365100"/>
          </a:xfrm>
          <a:prstGeom prst="rect">
            <a:avLst/>
          </a:prstGeom>
        </p:spPr>
        <p:txBody>
          <a:bodyPr spcFirstLastPara="1" wrap="square" lIns="91425" tIns="45700" rIns="91425" bIns="45700" anchor="ctr"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
              <a:t>41</a:t>
            </a:fld>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415"/>
        <p:cNvGrpSpPr/>
        <p:nvPr/>
      </p:nvGrpSpPr>
      <p:grpSpPr>
        <a:xfrm>
          <a:off x="0" y="0"/>
          <a:ext cx="0" cy="0"/>
          <a:chOff x="0" y="0"/>
          <a:chExt cx="0" cy="0"/>
        </a:xfrm>
      </p:grpSpPr>
      <p:sp>
        <p:nvSpPr>
          <p:cNvPr id="416" name="Google Shape;416;p5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accent5"/>
              </a:buClr>
              <a:buSzPts val="4400"/>
              <a:buFont typeface="Calibri"/>
              <a:buNone/>
            </a:pPr>
            <a:r>
              <a:rPr lang="en">
                <a:solidFill>
                  <a:schemeClr val="accent5"/>
                </a:solidFill>
              </a:rPr>
              <a:t>Risks and Conflict of Implementation</a:t>
            </a:r>
            <a:endParaRPr/>
          </a:p>
        </p:txBody>
      </p:sp>
      <p:sp>
        <p:nvSpPr>
          <p:cNvPr id="417" name="Google Shape;417;p5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Autofit/>
          </a:bodyPr>
          <a:lstStyle/>
          <a:p>
            <a:pPr marL="457200" lvl="0" indent="-342900" algn="l" rtl="0">
              <a:lnSpc>
                <a:spcPct val="90000"/>
              </a:lnSpc>
              <a:spcBef>
                <a:spcPts val="0"/>
              </a:spcBef>
              <a:spcAft>
                <a:spcPts val="0"/>
              </a:spcAft>
              <a:buClr>
                <a:schemeClr val="dk1"/>
              </a:buClr>
              <a:buSzPts val="1800"/>
              <a:buChar char="●"/>
            </a:pPr>
            <a:r>
              <a:rPr lang="en" sz="2500"/>
              <a:t>Higher interest rates may increase debt-service burdens for firms, lower loan performance, add to pressures on the banking system.</a:t>
            </a:r>
            <a:endParaRPr/>
          </a:p>
          <a:p>
            <a:pPr marL="457200" lvl="0" indent="-228600" algn="l" rtl="0">
              <a:lnSpc>
                <a:spcPct val="90000"/>
              </a:lnSpc>
              <a:spcBef>
                <a:spcPts val="0"/>
              </a:spcBef>
              <a:spcAft>
                <a:spcPts val="0"/>
              </a:spcAft>
              <a:buClr>
                <a:schemeClr val="dk1"/>
              </a:buClr>
              <a:buSzPts val="1800"/>
              <a:buNone/>
            </a:pPr>
            <a:endParaRPr sz="2500"/>
          </a:p>
          <a:p>
            <a:pPr marL="457200" lvl="0" indent="-342900" algn="l" rtl="0">
              <a:lnSpc>
                <a:spcPct val="90000"/>
              </a:lnSpc>
              <a:spcBef>
                <a:spcPts val="0"/>
              </a:spcBef>
              <a:spcAft>
                <a:spcPts val="0"/>
              </a:spcAft>
              <a:buClr>
                <a:schemeClr val="dk1"/>
              </a:buClr>
              <a:buSzPts val="1800"/>
              <a:buChar char="●"/>
            </a:pPr>
            <a:r>
              <a:rPr lang="en" sz="2500"/>
              <a:t>Domestic debtors may not have the option of rolling over their external obligations since foreign investors pulling investment out of the region.</a:t>
            </a:r>
            <a:endParaRPr/>
          </a:p>
          <a:p>
            <a:pPr marL="457200" lvl="0" indent="-228600" algn="l" rtl="0">
              <a:lnSpc>
                <a:spcPct val="90000"/>
              </a:lnSpc>
              <a:spcBef>
                <a:spcPts val="0"/>
              </a:spcBef>
              <a:spcAft>
                <a:spcPts val="0"/>
              </a:spcAft>
              <a:buClr>
                <a:schemeClr val="dk1"/>
              </a:buClr>
              <a:buSzPts val="1800"/>
              <a:buNone/>
            </a:pPr>
            <a:endParaRPr sz="2500"/>
          </a:p>
          <a:p>
            <a:pPr marL="457200" lvl="0" indent="-342900" algn="l" rtl="0">
              <a:lnSpc>
                <a:spcPct val="90000"/>
              </a:lnSpc>
              <a:spcBef>
                <a:spcPts val="0"/>
              </a:spcBef>
              <a:spcAft>
                <a:spcPts val="0"/>
              </a:spcAft>
              <a:buClr>
                <a:schemeClr val="dk1"/>
              </a:buClr>
              <a:buSzPts val="1800"/>
              <a:buChar char="●"/>
            </a:pPr>
            <a:r>
              <a:rPr lang="en" sz="2500"/>
              <a:t>Since the lack in the stock of the international reserve, the effects of government intervention is limited.</a:t>
            </a:r>
            <a:endParaRPr/>
          </a:p>
          <a:p>
            <a:pPr marL="457200" lvl="0" indent="-228600" algn="l" rtl="0">
              <a:lnSpc>
                <a:spcPct val="90000"/>
              </a:lnSpc>
              <a:spcBef>
                <a:spcPts val="0"/>
              </a:spcBef>
              <a:spcAft>
                <a:spcPts val="0"/>
              </a:spcAft>
              <a:buClr>
                <a:schemeClr val="dk1"/>
              </a:buClr>
              <a:buSzPts val="1800"/>
              <a:buNone/>
            </a:pPr>
            <a:endParaRPr sz="2500"/>
          </a:p>
          <a:p>
            <a:pPr marL="457200" lvl="0" indent="-342900" algn="l" rtl="0">
              <a:lnSpc>
                <a:spcPct val="90000"/>
              </a:lnSpc>
              <a:spcBef>
                <a:spcPts val="0"/>
              </a:spcBef>
              <a:spcAft>
                <a:spcPts val="0"/>
              </a:spcAft>
              <a:buClr>
                <a:schemeClr val="dk1"/>
              </a:buClr>
              <a:buSzPts val="1800"/>
              <a:buChar char="●"/>
            </a:pPr>
            <a:r>
              <a:rPr lang="en" sz="2500"/>
              <a:t>Contractionary monetary policy limits inflation, leads to appreciation and increasing current account deficit.</a:t>
            </a:r>
            <a:endParaRPr/>
          </a:p>
          <a:p>
            <a:pPr marL="228600" lvl="0" indent="-50800" algn="l" rtl="0">
              <a:lnSpc>
                <a:spcPct val="90000"/>
              </a:lnSpc>
              <a:spcBef>
                <a:spcPts val="1000"/>
              </a:spcBef>
              <a:spcAft>
                <a:spcPts val="0"/>
              </a:spcAft>
              <a:buClr>
                <a:schemeClr val="dk1"/>
              </a:buClr>
              <a:buSzPts val="2800"/>
              <a:buNone/>
            </a:pPr>
            <a:endParaRPr/>
          </a:p>
        </p:txBody>
      </p:sp>
      <p:sp>
        <p:nvSpPr>
          <p:cNvPr id="418" name="Google Shape;418;p55"/>
          <p:cNvSpPr txBox="1">
            <a:spLocks noGrp="1"/>
          </p:cNvSpPr>
          <p:nvPr>
            <p:ph type="sldNum" idx="12"/>
          </p:nvPr>
        </p:nvSpPr>
        <p:spPr>
          <a:xfrm>
            <a:off x="8610600" y="6356350"/>
            <a:ext cx="2743200" cy="365100"/>
          </a:xfrm>
          <a:prstGeom prst="rect">
            <a:avLst/>
          </a:prstGeom>
        </p:spPr>
        <p:txBody>
          <a:bodyPr spcFirstLastPara="1" wrap="square" lIns="91425" tIns="45700" rIns="91425" bIns="45700" anchor="ctr"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
              <a:t>42</a:t>
            </a:fld>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423"/>
        <p:cNvGrpSpPr/>
        <p:nvPr/>
      </p:nvGrpSpPr>
      <p:grpSpPr>
        <a:xfrm>
          <a:off x="0" y="0"/>
          <a:ext cx="0" cy="0"/>
          <a:chOff x="0" y="0"/>
          <a:chExt cx="0" cy="0"/>
        </a:xfrm>
      </p:grpSpPr>
      <p:sp>
        <p:nvSpPr>
          <p:cNvPr id="424" name="Google Shape;424;p56"/>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
                <a:solidFill>
                  <a:srgbClr val="0070C0"/>
                </a:solidFill>
              </a:rPr>
              <a:t>Other IMF Implementations</a:t>
            </a:r>
            <a:endParaRPr>
              <a:solidFill>
                <a:srgbClr val="0070C0"/>
              </a:solidFill>
            </a:endParaRPr>
          </a:p>
        </p:txBody>
      </p:sp>
      <p:sp>
        <p:nvSpPr>
          <p:cNvPr id="425" name="Google Shape;425;p56"/>
          <p:cNvSpPr txBox="1">
            <a:spLocks noGrp="1"/>
          </p:cNvSpPr>
          <p:nvPr>
            <p:ph type="body" idx="1"/>
          </p:nvPr>
        </p:nvSpPr>
        <p:spPr>
          <a:xfrm>
            <a:off x="838200" y="1600200"/>
            <a:ext cx="10515600" cy="4351200"/>
          </a:xfrm>
          <a:prstGeom prst="rect">
            <a:avLst/>
          </a:prstGeom>
        </p:spPr>
        <p:txBody>
          <a:bodyPr spcFirstLastPara="1" wrap="square" lIns="91425" tIns="45700" rIns="91425" bIns="45700" anchor="t" anchorCtr="0">
            <a:noAutofit/>
          </a:bodyPr>
          <a:lstStyle/>
          <a:p>
            <a:pPr marL="457200" lvl="0" indent="-342900" algn="l" rtl="0">
              <a:lnSpc>
                <a:spcPct val="150000"/>
              </a:lnSpc>
              <a:spcBef>
                <a:spcPts val="1000"/>
              </a:spcBef>
              <a:spcAft>
                <a:spcPts val="0"/>
              </a:spcAft>
              <a:buSzPts val="1800"/>
              <a:buChar char="●"/>
            </a:pPr>
            <a:r>
              <a:rPr lang="en" dirty="0"/>
              <a:t>Tight fiscal policy to generate surplus</a:t>
            </a:r>
            <a:endParaRPr dirty="0"/>
          </a:p>
          <a:p>
            <a:pPr marL="457200" lvl="0" indent="-342900" algn="l" rtl="0">
              <a:lnSpc>
                <a:spcPct val="150000"/>
              </a:lnSpc>
              <a:spcBef>
                <a:spcPts val="0"/>
              </a:spcBef>
              <a:spcAft>
                <a:spcPts val="0"/>
              </a:spcAft>
              <a:buSzPts val="1800"/>
              <a:buChar char="●"/>
            </a:pPr>
            <a:r>
              <a:rPr lang="en" dirty="0"/>
              <a:t>Structural </a:t>
            </a:r>
            <a:r>
              <a:rPr lang="en" dirty="0" smtClean="0"/>
              <a:t>reform</a:t>
            </a:r>
          </a:p>
          <a:p>
            <a:pPr lvl="0">
              <a:lnSpc>
                <a:spcPct val="150000"/>
              </a:lnSpc>
              <a:spcBef>
                <a:spcPts val="0"/>
              </a:spcBef>
              <a:buChar char="●"/>
            </a:pPr>
            <a:r>
              <a:rPr lang="en-US" dirty="0"/>
              <a:t>enhancing labor market flexibility</a:t>
            </a:r>
            <a:endParaRPr dirty="0"/>
          </a:p>
          <a:p>
            <a:pPr marL="457200" lvl="0" indent="-342900" algn="l" rtl="0">
              <a:lnSpc>
                <a:spcPct val="150000"/>
              </a:lnSpc>
              <a:spcBef>
                <a:spcPts val="0"/>
              </a:spcBef>
              <a:spcAft>
                <a:spcPts val="0"/>
              </a:spcAft>
              <a:buSzPts val="1800"/>
              <a:buChar char="●"/>
            </a:pPr>
            <a:r>
              <a:rPr lang="en" dirty="0"/>
              <a:t>Strengthen financial systems, regulation and supervision</a:t>
            </a:r>
            <a:endParaRPr dirty="0"/>
          </a:p>
          <a:p>
            <a:pPr marL="457200" lvl="0" indent="-342900" algn="l" rtl="0">
              <a:lnSpc>
                <a:spcPct val="150000"/>
              </a:lnSpc>
              <a:spcBef>
                <a:spcPts val="0"/>
              </a:spcBef>
              <a:spcAft>
                <a:spcPts val="0"/>
              </a:spcAft>
              <a:buSzPts val="1800"/>
              <a:buChar char="●"/>
            </a:pPr>
            <a:r>
              <a:rPr lang="en" dirty="0"/>
              <a:t>Privatisation</a:t>
            </a:r>
            <a:endParaRPr dirty="0"/>
          </a:p>
          <a:p>
            <a:pPr marL="457200" lvl="0" indent="-342900" algn="l" rtl="0">
              <a:lnSpc>
                <a:spcPct val="150000"/>
              </a:lnSpc>
              <a:spcBef>
                <a:spcPts val="0"/>
              </a:spcBef>
              <a:spcAft>
                <a:spcPts val="0"/>
              </a:spcAft>
              <a:buSzPts val="1800"/>
              <a:buChar char="●"/>
            </a:pPr>
            <a:r>
              <a:rPr lang="en" dirty="0"/>
              <a:t>Trade liberalisation</a:t>
            </a:r>
            <a:endParaRPr dirty="0"/>
          </a:p>
          <a:p>
            <a:pPr marL="457200" lvl="0" indent="-342900" algn="l" rtl="0">
              <a:lnSpc>
                <a:spcPct val="150000"/>
              </a:lnSpc>
              <a:spcBef>
                <a:spcPts val="0"/>
              </a:spcBef>
              <a:spcAft>
                <a:spcPts val="0"/>
              </a:spcAft>
              <a:buSzPts val="1800"/>
              <a:buChar char="●"/>
            </a:pPr>
            <a:r>
              <a:rPr lang="en" dirty="0"/>
              <a:t>Prioritizing improvement of secondary education and infrastructure</a:t>
            </a:r>
            <a:endParaRPr dirty="0"/>
          </a:p>
          <a:p>
            <a:pPr marL="0" lvl="0" indent="0" algn="l" rtl="0">
              <a:spcBef>
                <a:spcPts val="1000"/>
              </a:spcBef>
              <a:spcAft>
                <a:spcPts val="0"/>
              </a:spcAft>
              <a:buClr>
                <a:schemeClr val="dk1"/>
              </a:buClr>
              <a:buSzPts val="1100"/>
              <a:buFont typeface="Arial"/>
              <a:buNone/>
            </a:pPr>
            <a:endParaRPr dirty="0"/>
          </a:p>
          <a:p>
            <a:pPr marL="0" lvl="0" indent="0" algn="l" rtl="0">
              <a:spcBef>
                <a:spcPts val="1000"/>
              </a:spcBef>
              <a:spcAft>
                <a:spcPts val="0"/>
              </a:spcAft>
              <a:buNone/>
            </a:pPr>
            <a:endParaRPr dirty="0"/>
          </a:p>
        </p:txBody>
      </p:sp>
      <p:sp>
        <p:nvSpPr>
          <p:cNvPr id="426" name="Google Shape;426;p56"/>
          <p:cNvSpPr txBox="1">
            <a:spLocks noGrp="1"/>
          </p:cNvSpPr>
          <p:nvPr>
            <p:ph type="sldNum" idx="12"/>
          </p:nvPr>
        </p:nvSpPr>
        <p:spPr>
          <a:xfrm>
            <a:off x="8610600" y="6356350"/>
            <a:ext cx="2743200" cy="365100"/>
          </a:xfrm>
          <a:prstGeom prst="rect">
            <a:avLst/>
          </a:prstGeom>
        </p:spPr>
        <p:txBody>
          <a:bodyPr spcFirstLastPara="1" wrap="square" lIns="91425" tIns="45700" rIns="91425" bIns="45700" anchor="ctr"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
              <a:t>43</a:t>
            </a:fld>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 smtClean="0"/>
              <a:t>44</a:t>
            </a:fld>
            <a:endParaRPr lang="en"/>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694145"/>
            <a:ext cx="3611540" cy="31337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1751394" y="1249026"/>
            <a:ext cx="870751" cy="307777"/>
          </a:xfrm>
          <a:prstGeom prst="rect">
            <a:avLst/>
          </a:prstGeom>
          <a:noFill/>
        </p:spPr>
        <p:txBody>
          <a:bodyPr wrap="none" rtlCol="0">
            <a:spAutoFit/>
          </a:bodyPr>
          <a:lstStyle/>
          <a:p>
            <a:r>
              <a:rPr lang="en-US" dirty="0" smtClean="0"/>
              <a:t>Thailand</a:t>
            </a:r>
            <a:endParaRPr lang="th-TH" dirty="0"/>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91000" y="1694145"/>
            <a:ext cx="3581400" cy="35260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5650519" y="1274077"/>
            <a:ext cx="662361" cy="307777"/>
          </a:xfrm>
          <a:prstGeom prst="rect">
            <a:avLst/>
          </a:prstGeom>
          <a:noFill/>
        </p:spPr>
        <p:txBody>
          <a:bodyPr wrap="none" rtlCol="0">
            <a:spAutoFit/>
          </a:bodyPr>
          <a:lstStyle/>
          <a:p>
            <a:r>
              <a:rPr lang="en-US" dirty="0" smtClean="0"/>
              <a:t>Korea</a:t>
            </a:r>
            <a:endParaRPr lang="th-TH" dirty="0"/>
          </a:p>
        </p:txBody>
      </p:sp>
      <p:pic>
        <p:nvPicPr>
          <p:cNvPr id="2053"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01000" y="1694145"/>
            <a:ext cx="3922834" cy="36649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p:cNvSpPr txBox="1"/>
          <p:nvPr/>
        </p:nvSpPr>
        <p:spPr>
          <a:xfrm>
            <a:off x="9482157" y="1286602"/>
            <a:ext cx="960519" cy="307777"/>
          </a:xfrm>
          <a:prstGeom prst="rect">
            <a:avLst/>
          </a:prstGeom>
          <a:noFill/>
        </p:spPr>
        <p:txBody>
          <a:bodyPr wrap="none" rtlCol="0">
            <a:spAutoFit/>
          </a:bodyPr>
          <a:lstStyle/>
          <a:p>
            <a:r>
              <a:rPr lang="en-US" dirty="0" smtClean="0"/>
              <a:t>Indonesia</a:t>
            </a:r>
            <a:endParaRPr lang="th-TH" dirty="0"/>
          </a:p>
        </p:txBody>
      </p:sp>
    </p:spTree>
    <p:extLst>
      <p:ext uri="{BB962C8B-B14F-4D97-AF65-F5344CB8AC3E}">
        <p14:creationId xmlns:p14="http://schemas.microsoft.com/office/powerpoint/2010/main" val="336576464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431"/>
        <p:cNvGrpSpPr/>
        <p:nvPr/>
      </p:nvGrpSpPr>
      <p:grpSpPr>
        <a:xfrm>
          <a:off x="0" y="0"/>
          <a:ext cx="0" cy="0"/>
          <a:chOff x="0" y="0"/>
          <a:chExt cx="0" cy="0"/>
        </a:xfrm>
      </p:grpSpPr>
      <p:sp>
        <p:nvSpPr>
          <p:cNvPr id="432" name="Google Shape;432;p57"/>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
                <a:solidFill>
                  <a:srgbClr val="0070C0"/>
                </a:solidFill>
              </a:rPr>
              <a:t>Negative Effects of IMF Programs </a:t>
            </a:r>
            <a:endParaRPr>
              <a:solidFill>
                <a:srgbClr val="0070C0"/>
              </a:solidFill>
            </a:endParaRPr>
          </a:p>
        </p:txBody>
      </p:sp>
      <p:sp>
        <p:nvSpPr>
          <p:cNvPr id="433" name="Google Shape;433;p57"/>
          <p:cNvSpPr txBox="1">
            <a:spLocks noGrp="1"/>
          </p:cNvSpPr>
          <p:nvPr>
            <p:ph type="body" idx="1"/>
          </p:nvPr>
        </p:nvSpPr>
        <p:spPr>
          <a:xfrm>
            <a:off x="838200" y="1825625"/>
            <a:ext cx="10515600" cy="4351200"/>
          </a:xfrm>
          <a:prstGeom prst="rect">
            <a:avLst/>
          </a:prstGeom>
        </p:spPr>
        <p:txBody>
          <a:bodyPr spcFirstLastPara="1" wrap="square" lIns="91425" tIns="45700" rIns="91425" bIns="45700" anchor="t" anchorCtr="0">
            <a:noAutofit/>
          </a:bodyPr>
          <a:lstStyle/>
          <a:p>
            <a:pPr marL="457200" lvl="0" indent="-342900" algn="l" rtl="0">
              <a:lnSpc>
                <a:spcPct val="150000"/>
              </a:lnSpc>
              <a:spcBef>
                <a:spcPts val="1000"/>
              </a:spcBef>
              <a:spcAft>
                <a:spcPts val="0"/>
              </a:spcAft>
              <a:buSzPts val="1800"/>
              <a:buChar char="●"/>
            </a:pPr>
            <a:r>
              <a:rPr lang="en" dirty="0"/>
              <a:t>Moral hazard.</a:t>
            </a:r>
            <a:endParaRPr dirty="0"/>
          </a:p>
          <a:p>
            <a:pPr marL="457200" lvl="0" indent="-342900" algn="l" rtl="0">
              <a:lnSpc>
                <a:spcPct val="150000"/>
              </a:lnSpc>
              <a:spcBef>
                <a:spcPts val="0"/>
              </a:spcBef>
              <a:spcAft>
                <a:spcPts val="0"/>
              </a:spcAft>
              <a:buSzPts val="1800"/>
              <a:buChar char="●"/>
            </a:pPr>
            <a:r>
              <a:rPr lang="en" dirty="0"/>
              <a:t>Increase unemployment and poverty </a:t>
            </a:r>
            <a:r>
              <a:rPr lang="en" dirty="0" smtClean="0"/>
              <a:t>rate.</a:t>
            </a:r>
            <a:endParaRPr dirty="0"/>
          </a:p>
          <a:p>
            <a:pPr marL="914400" lvl="1" indent="-342900" algn="l" rtl="0">
              <a:lnSpc>
                <a:spcPct val="150000"/>
              </a:lnSpc>
              <a:spcBef>
                <a:spcPts val="0"/>
              </a:spcBef>
              <a:spcAft>
                <a:spcPts val="0"/>
              </a:spcAft>
              <a:buSzPts val="1800"/>
              <a:buChar char="○"/>
            </a:pPr>
            <a:r>
              <a:rPr lang="en" dirty="0"/>
              <a:t>In Korea, it increased rate of unemployment from 3% to 10%. </a:t>
            </a:r>
            <a:endParaRPr dirty="0"/>
          </a:p>
          <a:p>
            <a:pPr marL="914400" lvl="1" indent="-342900" algn="l" rtl="0">
              <a:lnSpc>
                <a:spcPct val="150000"/>
              </a:lnSpc>
              <a:spcBef>
                <a:spcPts val="0"/>
              </a:spcBef>
              <a:spcAft>
                <a:spcPts val="0"/>
              </a:spcAft>
              <a:buSzPts val="1800"/>
              <a:buChar char="○"/>
            </a:pPr>
            <a:r>
              <a:rPr lang="en" dirty="0"/>
              <a:t>In Indonesia, poverty rates rose from 11% to 40-60% and GDP declined by 15% in the first year.</a:t>
            </a:r>
            <a:endParaRPr dirty="0"/>
          </a:p>
          <a:p>
            <a:pPr marL="0" lvl="0" indent="0" algn="l" rtl="0">
              <a:spcBef>
                <a:spcPts val="1000"/>
              </a:spcBef>
              <a:spcAft>
                <a:spcPts val="0"/>
              </a:spcAft>
              <a:buNone/>
            </a:pPr>
            <a:endParaRPr dirty="0"/>
          </a:p>
          <a:p>
            <a:pPr marL="0" lvl="0" indent="0" algn="l" rtl="0">
              <a:spcBef>
                <a:spcPts val="1000"/>
              </a:spcBef>
              <a:spcAft>
                <a:spcPts val="0"/>
              </a:spcAft>
              <a:buNone/>
            </a:pPr>
            <a:endParaRPr dirty="0"/>
          </a:p>
        </p:txBody>
      </p:sp>
      <p:sp>
        <p:nvSpPr>
          <p:cNvPr id="434" name="Google Shape;434;p57"/>
          <p:cNvSpPr txBox="1">
            <a:spLocks noGrp="1"/>
          </p:cNvSpPr>
          <p:nvPr>
            <p:ph type="sldNum" idx="12"/>
          </p:nvPr>
        </p:nvSpPr>
        <p:spPr>
          <a:xfrm>
            <a:off x="8610600" y="6356350"/>
            <a:ext cx="2743200" cy="365100"/>
          </a:xfrm>
          <a:prstGeom prst="rect">
            <a:avLst/>
          </a:prstGeom>
        </p:spPr>
        <p:txBody>
          <a:bodyPr spcFirstLastPara="1" wrap="square" lIns="91425" tIns="45700" rIns="91425" bIns="45700" anchor="ctr"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
              <a:t>45</a:t>
            </a:fld>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0070C0"/>
                </a:solidFill>
              </a:rPr>
              <a:t>Other Implementation</a:t>
            </a:r>
            <a:endParaRPr lang="th-TH" dirty="0">
              <a:solidFill>
                <a:srgbClr val="0070C0"/>
              </a:solidFill>
            </a:endParaRPr>
          </a:p>
        </p:txBody>
      </p:sp>
      <p:sp>
        <p:nvSpPr>
          <p:cNvPr id="3" name="Text Placeholder 2"/>
          <p:cNvSpPr>
            <a:spLocks noGrp="1"/>
          </p:cNvSpPr>
          <p:nvPr>
            <p:ph type="body" idx="1"/>
          </p:nvPr>
        </p:nvSpPr>
        <p:spPr/>
        <p:txBody>
          <a:bodyPr/>
          <a:lstStyle/>
          <a:p>
            <a:r>
              <a:rPr lang="en-US" dirty="0" smtClean="0"/>
              <a:t>Malaysia’s </a:t>
            </a:r>
            <a:r>
              <a:rPr lang="en-US" dirty="0"/>
              <a:t>National </a:t>
            </a:r>
            <a:r>
              <a:rPr lang="en-US" dirty="0" smtClean="0"/>
              <a:t>Economic </a:t>
            </a:r>
            <a:r>
              <a:rPr lang="en-US" dirty="0"/>
              <a:t>Recovery </a:t>
            </a:r>
            <a:r>
              <a:rPr lang="en-US" dirty="0" smtClean="0"/>
              <a:t>Plan</a:t>
            </a:r>
          </a:p>
          <a:p>
            <a:endParaRPr lang="en-US" dirty="0" smtClean="0"/>
          </a:p>
          <a:p>
            <a:endParaRPr lang="th-TH" dirty="0"/>
          </a:p>
        </p:txBody>
      </p:sp>
      <p:sp>
        <p:nvSpPr>
          <p:cNvPr id="4" name="Slide Number Placeholder 3"/>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 smtClean="0"/>
              <a:t>46</a:t>
            </a:fld>
            <a:endParaRPr lang="en"/>
          </a:p>
        </p:txBody>
      </p:sp>
    </p:spTree>
    <p:extLst>
      <p:ext uri="{BB962C8B-B14F-4D97-AF65-F5344CB8AC3E}">
        <p14:creationId xmlns:p14="http://schemas.microsoft.com/office/powerpoint/2010/main" val="28250348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Text Placeholder 2"/>
          <p:cNvSpPr>
            <a:spLocks noGrp="1"/>
          </p:cNvSpPr>
          <p:nvPr>
            <p:ph type="body" idx="1"/>
          </p:nvPr>
        </p:nvSpPr>
        <p:spPr/>
        <p:txBody>
          <a:bodyPr/>
          <a:lstStyle/>
          <a:p>
            <a:endParaRPr lang="th-TH" dirty="0"/>
          </a:p>
        </p:txBody>
      </p:sp>
      <p:sp>
        <p:nvSpPr>
          <p:cNvPr id="4" name="Slide Number Placeholder 3"/>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 smtClean="0"/>
              <a:t>47</a:t>
            </a:fld>
            <a:endParaRPr lang="en"/>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33157" y="-222913"/>
            <a:ext cx="5406044" cy="70919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2487233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368"/>
        <p:cNvGrpSpPr/>
        <p:nvPr/>
      </p:nvGrpSpPr>
      <p:grpSpPr>
        <a:xfrm>
          <a:off x="0" y="0"/>
          <a:ext cx="0" cy="0"/>
          <a:chOff x="0" y="0"/>
          <a:chExt cx="0" cy="0"/>
        </a:xfrm>
      </p:grpSpPr>
      <p:sp>
        <p:nvSpPr>
          <p:cNvPr id="369" name="Google Shape;369;p4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rgbClr val="00B0F0"/>
              </a:buClr>
              <a:buSzPts val="4400"/>
              <a:buFont typeface="Calibri"/>
              <a:buNone/>
            </a:pPr>
            <a:r>
              <a:rPr lang="en">
                <a:solidFill>
                  <a:srgbClr val="00B0F0"/>
                </a:solidFill>
              </a:rPr>
              <a:t>References</a:t>
            </a:r>
            <a:endParaRPr>
              <a:solidFill>
                <a:srgbClr val="00B0F0"/>
              </a:solidFill>
            </a:endParaRPr>
          </a:p>
        </p:txBody>
      </p:sp>
      <p:sp>
        <p:nvSpPr>
          <p:cNvPr id="370" name="Google Shape;370;p49"/>
          <p:cNvSpPr txBox="1">
            <a:spLocks noGrp="1"/>
          </p:cNvSpPr>
          <p:nvPr>
            <p:ph type="body" idx="1"/>
          </p:nvPr>
        </p:nvSpPr>
        <p:spPr>
          <a:xfrm>
            <a:off x="914400" y="1600200"/>
            <a:ext cx="10896600" cy="4267200"/>
          </a:xfrm>
          <a:prstGeom prst="rect">
            <a:avLst/>
          </a:prstGeom>
          <a:noFill/>
          <a:ln>
            <a:noFill/>
          </a:ln>
        </p:spPr>
        <p:txBody>
          <a:bodyPr spcFirstLastPara="1" wrap="square" lIns="91425" tIns="45700" rIns="91425" bIns="45700" anchor="t" anchorCtr="0">
            <a:noAutofit/>
          </a:bodyPr>
          <a:lstStyle/>
          <a:p>
            <a:pPr marL="342900">
              <a:lnSpc>
                <a:spcPct val="100000"/>
              </a:lnSpc>
              <a:spcBef>
                <a:spcPts val="0"/>
              </a:spcBef>
              <a:buSzPts val="2400"/>
            </a:pPr>
            <a:r>
              <a:rPr lang="en-US" sz="2000" dirty="0" err="1"/>
              <a:t>Adamchik</a:t>
            </a:r>
            <a:r>
              <a:rPr lang="en-US" sz="2000" dirty="0"/>
              <a:t>, V., (2016). Macroeconomic Policy in an Open Economy, Available at: https://slideplayer.com/slide/6985176</a:t>
            </a:r>
            <a:endParaRPr lang="en" sz="2000" dirty="0" smtClean="0"/>
          </a:p>
          <a:p>
            <a:pPr marL="342900">
              <a:lnSpc>
                <a:spcPct val="100000"/>
              </a:lnSpc>
              <a:spcBef>
                <a:spcPts val="0"/>
              </a:spcBef>
              <a:buSzPts val="2400"/>
            </a:pPr>
            <a:r>
              <a:rPr lang="en" sz="2000" dirty="0" smtClean="0"/>
              <a:t>Corsetti</a:t>
            </a:r>
            <a:r>
              <a:rPr lang="en" sz="2000" dirty="0"/>
              <a:t>, G., Pesenti, P., &amp; Roubini, N. (2001). Fundamental determinants of the Asian crisis: the role of financial fragility and external imbalances. In </a:t>
            </a:r>
            <a:r>
              <a:rPr lang="en" sz="2000" i="1" dirty="0"/>
              <a:t>Regional and Global Capital Flows: Macroeconomic Causes and Consequences, NBER-EASE Volume 10</a:t>
            </a:r>
            <a:r>
              <a:rPr lang="en" sz="2000" dirty="0"/>
              <a:t> (pp. 11-41). University of Chicago Press.</a:t>
            </a:r>
            <a:endParaRPr sz="2000" dirty="0"/>
          </a:p>
          <a:p>
            <a:pPr marL="342900">
              <a:lnSpc>
                <a:spcPct val="100000"/>
              </a:lnSpc>
              <a:spcBef>
                <a:spcPts val="0"/>
              </a:spcBef>
              <a:buSzPts val="2400"/>
            </a:pPr>
            <a:r>
              <a:rPr lang="en" sz="2000" dirty="0"/>
              <a:t>Iijima, K. (1998). Background and Impact of the Asian Currency Crisis, Available at: https://www.jri.co.jp/english/periodical/rim/1998/RIMe199801crisis</a:t>
            </a:r>
            <a:r>
              <a:rPr lang="en" sz="2000" dirty="0" smtClean="0"/>
              <a:t>/</a:t>
            </a:r>
            <a:endParaRPr sz="2400" dirty="0"/>
          </a:p>
          <a:p>
            <a:pPr marL="342900">
              <a:lnSpc>
                <a:spcPct val="100000"/>
              </a:lnSpc>
              <a:buSzPts val="2400"/>
            </a:pPr>
            <a:r>
              <a:rPr lang="en" sz="2000" dirty="0"/>
              <a:t>Krugman, Paul R., </a:t>
            </a:r>
            <a:r>
              <a:rPr lang="en" sz="2000" dirty="0" smtClean="0"/>
              <a:t>et </a:t>
            </a:r>
            <a:r>
              <a:rPr lang="en" sz="2000" dirty="0"/>
              <a:t>al. </a:t>
            </a:r>
            <a:r>
              <a:rPr lang="en" sz="2000" i="1" dirty="0"/>
              <a:t>International Economics: Theory and Policy</a:t>
            </a:r>
            <a:r>
              <a:rPr lang="en" sz="2000" dirty="0"/>
              <a:t>. Pearson, </a:t>
            </a:r>
            <a:r>
              <a:rPr lang="en" sz="2000" dirty="0" smtClean="0"/>
              <a:t>2015.</a:t>
            </a:r>
          </a:p>
          <a:p>
            <a:pPr marL="342900">
              <a:lnSpc>
                <a:spcPct val="100000"/>
              </a:lnSpc>
              <a:buSzPts val="2400"/>
            </a:pPr>
            <a:r>
              <a:rPr lang="en-US" sz="2000" dirty="0" smtClean="0"/>
              <a:t>Ghosh, A., </a:t>
            </a:r>
            <a:r>
              <a:rPr lang="en-US" sz="2000" dirty="0" smtClean="0"/>
              <a:t>Ramakrishnan</a:t>
            </a:r>
            <a:r>
              <a:rPr lang="en-US" sz="2000" dirty="0" smtClean="0"/>
              <a:t>, U., Current </a:t>
            </a:r>
            <a:r>
              <a:rPr lang="en-US" sz="2000" dirty="0"/>
              <a:t>Account Deficits: Is There a Problem?, Available at: https://</a:t>
            </a:r>
            <a:r>
              <a:rPr lang="en-US" sz="2000" dirty="0" smtClean="0"/>
              <a:t>www.imf.org/external/pubs/ft/fandd/basics/current.htm</a:t>
            </a:r>
          </a:p>
          <a:p>
            <a:pPr marL="342900">
              <a:lnSpc>
                <a:spcPct val="100000"/>
              </a:lnSpc>
              <a:buSzPts val="2400"/>
            </a:pPr>
            <a:r>
              <a:rPr lang="en-US" sz="2000" dirty="0" smtClean="0"/>
              <a:t>Gould</a:t>
            </a:r>
            <a:r>
              <a:rPr lang="en-US" sz="2000" dirty="0"/>
              <a:t>, D., </a:t>
            </a:r>
            <a:r>
              <a:rPr lang="en-US" sz="2000" dirty="0" err="1"/>
              <a:t>Kamin</a:t>
            </a:r>
            <a:r>
              <a:rPr lang="en-US" sz="2000" dirty="0"/>
              <a:t>, S., (1999). 'The Impact of Monetary Policy on Exchange Rates During Financial Crises', Available at: https://www.frbsf.org/economic-research/files/gould_kamin.pdf</a:t>
            </a:r>
          </a:p>
          <a:p>
            <a:pPr marL="228600" lvl="0" indent="-228600" algn="l" rtl="0">
              <a:lnSpc>
                <a:spcPct val="115000"/>
              </a:lnSpc>
              <a:spcBef>
                <a:spcPts val="1000"/>
              </a:spcBef>
              <a:spcAft>
                <a:spcPts val="0"/>
              </a:spcAft>
              <a:buClr>
                <a:schemeClr val="dk1"/>
              </a:buClr>
              <a:buSzPts val="2400"/>
              <a:buChar char="•"/>
            </a:pPr>
            <a:endParaRPr sz="2000" dirty="0"/>
          </a:p>
          <a:p>
            <a:pPr marL="457200" lvl="0" indent="0" algn="l" rtl="0">
              <a:lnSpc>
                <a:spcPct val="90000"/>
              </a:lnSpc>
              <a:spcBef>
                <a:spcPts val="1000"/>
              </a:spcBef>
              <a:spcAft>
                <a:spcPts val="0"/>
              </a:spcAft>
              <a:buNone/>
            </a:pPr>
            <a:endParaRPr sz="2400" dirty="0"/>
          </a:p>
        </p:txBody>
      </p:sp>
      <p:sp>
        <p:nvSpPr>
          <p:cNvPr id="371" name="Google Shape;371;p49"/>
          <p:cNvSpPr txBox="1">
            <a:spLocks noGrp="1"/>
          </p:cNvSpPr>
          <p:nvPr>
            <p:ph type="sldNum" idx="12"/>
          </p:nvPr>
        </p:nvSpPr>
        <p:spPr>
          <a:xfrm>
            <a:off x="8610600" y="6356350"/>
            <a:ext cx="2743200" cy="365100"/>
          </a:xfrm>
          <a:prstGeom prst="rect">
            <a:avLst/>
          </a:prstGeom>
        </p:spPr>
        <p:txBody>
          <a:bodyPr spcFirstLastPara="1" wrap="square" lIns="91425" tIns="45700" rIns="91425" bIns="45700" anchor="ctr"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
              <a:t>48</a:t>
            </a:fld>
            <a:endParaRPr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438"/>
        <p:cNvGrpSpPr/>
        <p:nvPr/>
      </p:nvGrpSpPr>
      <p:grpSpPr>
        <a:xfrm>
          <a:off x="0" y="0"/>
          <a:ext cx="0" cy="0"/>
          <a:chOff x="0" y="0"/>
          <a:chExt cx="0" cy="0"/>
        </a:xfrm>
      </p:grpSpPr>
      <p:sp>
        <p:nvSpPr>
          <p:cNvPr id="439" name="Google Shape;439;p58"/>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rgbClr val="00B0F0"/>
              </a:buClr>
              <a:buSzPts val="4400"/>
              <a:buFont typeface="Calibri"/>
              <a:buNone/>
            </a:pPr>
            <a:r>
              <a:rPr lang="en">
                <a:solidFill>
                  <a:srgbClr val="00B0F0"/>
                </a:solidFill>
              </a:rPr>
              <a:t>References</a:t>
            </a:r>
            <a:endParaRPr>
              <a:solidFill>
                <a:srgbClr val="00B0F0"/>
              </a:solidFill>
            </a:endParaRPr>
          </a:p>
        </p:txBody>
      </p:sp>
      <p:sp>
        <p:nvSpPr>
          <p:cNvPr id="440" name="Google Shape;440;p58"/>
          <p:cNvSpPr txBox="1">
            <a:spLocks noGrp="1"/>
          </p:cNvSpPr>
          <p:nvPr>
            <p:ph type="body" idx="1"/>
          </p:nvPr>
        </p:nvSpPr>
        <p:spPr>
          <a:xfrm>
            <a:off x="838200" y="1578624"/>
            <a:ext cx="10515600" cy="4745975"/>
          </a:xfrm>
          <a:prstGeom prst="rect">
            <a:avLst/>
          </a:prstGeom>
          <a:noFill/>
          <a:ln>
            <a:noFill/>
          </a:ln>
        </p:spPr>
        <p:txBody>
          <a:bodyPr spcFirstLastPara="1" wrap="square" lIns="91425" tIns="45700" rIns="91425" bIns="45700" anchor="t" anchorCtr="0">
            <a:noAutofit/>
          </a:bodyPr>
          <a:lstStyle/>
          <a:p>
            <a:pPr lvl="0" indent="-355600">
              <a:lnSpc>
                <a:spcPct val="100000"/>
              </a:lnSpc>
              <a:spcBef>
                <a:spcPts val="0"/>
              </a:spcBef>
              <a:buSzPts val="2000"/>
            </a:pPr>
            <a:r>
              <a:rPr lang="en-US" sz="2000" dirty="0" smtClean="0"/>
              <a:t>Moreno</a:t>
            </a:r>
            <a:r>
              <a:rPr lang="en-US" sz="2000" dirty="0"/>
              <a:t>, R., (2006). Experiences with current account deficits in Southeast Asia, Available at: http://</a:t>
            </a:r>
            <a:r>
              <a:rPr lang="en-US" sz="2000" dirty="0" smtClean="0"/>
              <a:t>citeseerx.ist.psu.edu/viewdoc/download?doi=10.1.1.631.8111&amp;rep=rep1&amp;type=pdf</a:t>
            </a:r>
            <a:endParaRPr lang="en-US" sz="2000" dirty="0"/>
          </a:p>
          <a:p>
            <a:pPr lvl="0" indent="-355600">
              <a:lnSpc>
                <a:spcPct val="100000"/>
              </a:lnSpc>
              <a:spcBef>
                <a:spcPts val="0"/>
              </a:spcBef>
              <a:buSzPts val="2000"/>
            </a:pPr>
            <a:r>
              <a:rPr lang="en-US" sz="2000" dirty="0"/>
              <a:t>Moreno, R., Experiences with current account deficits in Southeast Asia, Available at:  http://</a:t>
            </a:r>
            <a:r>
              <a:rPr lang="en-US" sz="2000" dirty="0" smtClean="0"/>
              <a:t>si2.bcentral.cl/public/pdf/banca-central/pdf/v12/537-582.pdf</a:t>
            </a:r>
            <a:endParaRPr lang="en" sz="2000" dirty="0" smtClean="0"/>
          </a:p>
          <a:p>
            <a:pPr marL="457200" lvl="0" indent="-355600" algn="l" rtl="0">
              <a:lnSpc>
                <a:spcPct val="100000"/>
              </a:lnSpc>
              <a:spcBef>
                <a:spcPts val="0"/>
              </a:spcBef>
              <a:spcAft>
                <a:spcPts val="0"/>
              </a:spcAft>
              <a:buSzPts val="2000"/>
              <a:buChar char="•"/>
            </a:pPr>
            <a:r>
              <a:rPr lang="en" sz="2000" dirty="0" smtClean="0"/>
              <a:t>Richardson</a:t>
            </a:r>
            <a:r>
              <a:rPr lang="en" sz="2000" dirty="0"/>
              <a:t>, D</a:t>
            </a:r>
            <a:r>
              <a:rPr lang="en" sz="2000" dirty="0" smtClean="0"/>
              <a:t>., </a:t>
            </a:r>
            <a:r>
              <a:rPr lang="en" sz="2000" dirty="0"/>
              <a:t>(1998). Asian Financial Crisis, Available at: https://www.aph.gov.au/About_Parliament/Parliamentary_Departments/Parliamentary_Library/Publications_Archive/CIB/CIB9798/98cib23</a:t>
            </a:r>
            <a:endParaRPr sz="2000" dirty="0"/>
          </a:p>
          <a:p>
            <a:pPr marL="457200" lvl="0" indent="-355600" algn="l" rtl="0">
              <a:lnSpc>
                <a:spcPct val="100000"/>
              </a:lnSpc>
              <a:spcBef>
                <a:spcPts val="0"/>
              </a:spcBef>
              <a:spcAft>
                <a:spcPts val="0"/>
              </a:spcAft>
              <a:buSzPts val="2000"/>
              <a:buChar char="•"/>
            </a:pPr>
            <a:r>
              <a:rPr lang="en" sz="2000" dirty="0">
                <a:highlight>
                  <a:srgbClr val="FFFFFF"/>
                </a:highlight>
                <a:latin typeface="Calibri" panose="020F0502020204030204" pitchFamily="34" charset="0"/>
                <a:ea typeface="Arial"/>
                <a:cs typeface="Calibri" panose="020F0502020204030204" pitchFamily="34" charset="0"/>
                <a:sym typeface="Arial"/>
              </a:rPr>
              <a:t>How the IMF helped create and worsen the Asian financial crisis</a:t>
            </a:r>
            <a:r>
              <a:rPr lang="en" sz="1800" dirty="0">
                <a:highlight>
                  <a:srgbClr val="FFFFFF"/>
                </a:highlight>
                <a:latin typeface="Arial"/>
                <a:ea typeface="Arial"/>
                <a:cs typeface="Arial"/>
                <a:sym typeface="Arial"/>
              </a:rPr>
              <a:t>, </a:t>
            </a:r>
            <a:r>
              <a:rPr lang="en" sz="2000" dirty="0"/>
              <a:t>Available at: https://www.essentialaction.org/imf/asia.htm</a:t>
            </a:r>
            <a:endParaRPr sz="2000" dirty="0"/>
          </a:p>
          <a:p>
            <a:pPr marL="457200" lvl="0" indent="-355600" algn="l" rtl="0">
              <a:lnSpc>
                <a:spcPct val="100000"/>
              </a:lnSpc>
              <a:spcBef>
                <a:spcPts val="0"/>
              </a:spcBef>
              <a:spcAft>
                <a:spcPts val="0"/>
              </a:spcAft>
              <a:buSzPts val="2000"/>
              <a:buChar char="•"/>
            </a:pPr>
            <a:r>
              <a:rPr lang="en" sz="2000" dirty="0"/>
              <a:t>Government Intervention in the Exchange Rate, Available at: https://</a:t>
            </a:r>
            <a:r>
              <a:rPr lang="en" sz="2000" dirty="0" smtClean="0"/>
              <a:t>dineshbakshi.com/economics/a-level-economics/government-macro-intervention/revision-notes/616-government-intervention-in-exchange-rate</a:t>
            </a:r>
            <a:endParaRPr sz="2000" dirty="0"/>
          </a:p>
          <a:p>
            <a:pPr marL="457200" lvl="0" indent="-355600" algn="l" rtl="0">
              <a:lnSpc>
                <a:spcPct val="100000"/>
              </a:lnSpc>
              <a:spcBef>
                <a:spcPts val="0"/>
              </a:spcBef>
              <a:spcAft>
                <a:spcPts val="0"/>
              </a:spcAft>
              <a:buSzPts val="2000"/>
              <a:buChar char="•"/>
            </a:pPr>
            <a:r>
              <a:rPr lang="en" sz="2000" dirty="0"/>
              <a:t>(2000). Recovery from the Asian Crisis and the Role of the IMF, Available at: https://</a:t>
            </a:r>
            <a:r>
              <a:rPr lang="en" sz="2000" dirty="0" smtClean="0"/>
              <a:t>www.imf.org/external/np/exr/ib/2000/062300.htm</a:t>
            </a:r>
            <a:endParaRPr sz="2000" dirty="0"/>
          </a:p>
        </p:txBody>
      </p:sp>
      <p:sp>
        <p:nvSpPr>
          <p:cNvPr id="441" name="Google Shape;441;p58"/>
          <p:cNvSpPr txBox="1">
            <a:spLocks noGrp="1"/>
          </p:cNvSpPr>
          <p:nvPr>
            <p:ph type="sldNum" idx="12"/>
          </p:nvPr>
        </p:nvSpPr>
        <p:spPr>
          <a:xfrm>
            <a:off x="8610600" y="6356350"/>
            <a:ext cx="2743200" cy="365100"/>
          </a:xfrm>
          <a:prstGeom prst="rect">
            <a:avLst/>
          </a:prstGeom>
        </p:spPr>
        <p:txBody>
          <a:bodyPr spcFirstLastPara="1" wrap="square" lIns="91425" tIns="45700" rIns="91425" bIns="45700" anchor="ctr"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
              <a:t>49</a:t>
            </a:fld>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75</TotalTime>
  <Words>2226</Words>
  <Application>Microsoft Office PowerPoint</Application>
  <PresentationFormat>Custom</PresentationFormat>
  <Paragraphs>244</Paragraphs>
  <Slides>49</Slides>
  <Notes>45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49</vt:i4>
      </vt:variant>
    </vt:vector>
  </HeadingPairs>
  <TitlesOfParts>
    <vt:vector size="54" baseType="lpstr">
      <vt:lpstr>Arial</vt:lpstr>
      <vt:lpstr>Angsana New</vt:lpstr>
      <vt:lpstr>Montserrat</vt:lpstr>
      <vt:lpstr>Calibri</vt:lpstr>
      <vt:lpstr>Office Theme</vt:lpstr>
      <vt:lpstr>Asian Financial Crisis (1997)</vt:lpstr>
      <vt:lpstr>Goals</vt:lpstr>
      <vt:lpstr>Three Possible Factors</vt:lpstr>
      <vt:lpstr>Cause</vt:lpstr>
      <vt:lpstr>Current Account Imbalance (CAI)</vt:lpstr>
      <vt:lpstr>Current Account Imbalance (CAI) </vt:lpstr>
      <vt:lpstr>CA Balance</vt:lpstr>
      <vt:lpstr>PowerPoint Presentation</vt:lpstr>
      <vt:lpstr>PowerPoint Presentation</vt:lpstr>
      <vt:lpstr>Cause</vt:lpstr>
      <vt:lpstr>NON-PERFORMING LOAN (NPL)</vt:lpstr>
      <vt:lpstr>PowerPoint Presentation</vt:lpstr>
      <vt:lpstr>PowerPoint Presentation</vt:lpstr>
      <vt:lpstr>PowerPoint Presentation</vt:lpstr>
      <vt:lpstr>PowerPoint Presentation</vt:lpstr>
      <vt:lpstr>PowerPoint Presentation</vt:lpstr>
      <vt:lpstr>PowerPoint Presentation</vt:lpstr>
      <vt:lpstr>Testing for the Role of Fundamentals Imbalances in the Crisis </vt:lpstr>
      <vt:lpstr>PowerPoint Presentation</vt:lpstr>
      <vt:lpstr>i) β2 and β3 are statistically significant only when reserves are low.</vt:lpstr>
      <vt:lpstr>ii) β2 + β4 = 0 and β3 + β5 = 0 can be rejected at 1% and 10% significant levels.</vt:lpstr>
      <vt:lpstr>PowerPoint Presentation</vt:lpstr>
      <vt:lpstr>PowerPoint Presentation</vt:lpstr>
      <vt:lpstr>Empirical Model and Results Analysis</vt:lpstr>
      <vt:lpstr>Model Setup</vt:lpstr>
      <vt:lpstr> </vt:lpstr>
      <vt:lpstr>Results (1)</vt:lpstr>
      <vt:lpstr>Results (2)</vt:lpstr>
      <vt:lpstr>Result(3)</vt:lpstr>
      <vt:lpstr>Result(4)</vt:lpstr>
      <vt:lpstr>Conclusion from data analysis</vt:lpstr>
      <vt:lpstr>Impact of Asian Financial Crisis</vt:lpstr>
      <vt:lpstr>Impact of Asian Financial Crisis: Overview</vt:lpstr>
      <vt:lpstr>Short-Term Impacts After The Crisis</vt:lpstr>
      <vt:lpstr>Long-Term Impacts After The Crisis</vt:lpstr>
      <vt:lpstr>PowerPoint Presentation</vt:lpstr>
      <vt:lpstr>Policy Implications</vt:lpstr>
      <vt:lpstr>Policy Implications</vt:lpstr>
      <vt:lpstr>Contractionary Monetary Policy</vt:lpstr>
      <vt:lpstr>Contractionary Monetary Policy</vt:lpstr>
      <vt:lpstr>Effects of Monetary Policy on Countries</vt:lpstr>
      <vt:lpstr>Risks and Conflict of Implementation</vt:lpstr>
      <vt:lpstr>Other IMF Implementations</vt:lpstr>
      <vt:lpstr>PowerPoint Presentation</vt:lpstr>
      <vt:lpstr>Negative Effects of IMF Programs </vt:lpstr>
      <vt:lpstr>Other Implementation</vt:lpstr>
      <vt:lpstr>PowerPoint Presentation</vt:lpstr>
      <vt:lpstr>References</vt:lpstr>
      <vt:lpstr>References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Asian Financial Crisis (1997)</dc:title>
  <dc:creator>user</dc:creator>
  <cp:lastModifiedBy>user</cp:lastModifiedBy>
  <cp:revision>13</cp:revision>
  <dcterms:modified xsi:type="dcterms:W3CDTF">2019-04-25T17:25:10Z</dcterms:modified>
</cp:coreProperties>
</file>