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34" r:id="rId2"/>
    <p:sldId id="315" r:id="rId3"/>
    <p:sldId id="312" r:id="rId4"/>
    <p:sldId id="314" r:id="rId5"/>
    <p:sldId id="390" r:id="rId6"/>
    <p:sldId id="389" r:id="rId7"/>
    <p:sldId id="391" r:id="rId8"/>
    <p:sldId id="392" r:id="rId9"/>
    <p:sldId id="393" r:id="rId10"/>
    <p:sldId id="395" r:id="rId11"/>
    <p:sldId id="396" r:id="rId12"/>
    <p:sldId id="383" r:id="rId13"/>
    <p:sldId id="384" r:id="rId14"/>
    <p:sldId id="335" r:id="rId15"/>
    <p:sldId id="316" r:id="rId16"/>
    <p:sldId id="336" r:id="rId17"/>
    <p:sldId id="324" r:id="rId18"/>
    <p:sldId id="325" r:id="rId19"/>
    <p:sldId id="326" r:id="rId20"/>
    <p:sldId id="327" r:id="rId21"/>
    <p:sldId id="328" r:id="rId22"/>
    <p:sldId id="329" r:id="rId23"/>
    <p:sldId id="331" r:id="rId24"/>
    <p:sldId id="339" r:id="rId25"/>
    <p:sldId id="333" r:id="rId26"/>
    <p:sldId id="340" r:id="rId27"/>
    <p:sldId id="341" r:id="rId28"/>
    <p:sldId id="342" r:id="rId29"/>
    <p:sldId id="344" r:id="rId30"/>
    <p:sldId id="345" r:id="rId31"/>
    <p:sldId id="346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5EBF-1358-4764-B464-53DCFA24EC4B}" type="slidenum">
              <a:rPr lang="en-US" altLang="th-TH" smtClean="0"/>
              <a:pPr/>
              <a:t>15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61616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2/6/2020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Economists often measures the impact of price changes on a consumer’s well-being </a:t>
            </a:r>
            <a:r>
              <a:rPr lang="en-US" b="1" u="sng" dirty="0"/>
              <a:t>in monetary terms</a:t>
            </a:r>
            <a:r>
              <a:rPr lang="en-US" b="1" dirty="0"/>
              <a:t>.</a:t>
            </a:r>
          </a:p>
          <a:p>
            <a:r>
              <a:rPr lang="en-US" dirty="0"/>
              <a:t>Three ways to measure welfare: </a:t>
            </a:r>
          </a:p>
          <a:p>
            <a:pPr lvl="1"/>
            <a:r>
              <a:rPr lang="en-US" sz="3200" dirty="0"/>
              <a:t>Change in Consumer Surplus (∆CS)</a:t>
            </a:r>
          </a:p>
          <a:p>
            <a:pPr lvl="1"/>
            <a:r>
              <a:rPr lang="en-US" sz="3200" dirty="0"/>
              <a:t>Compensating Variation (CV)</a:t>
            </a:r>
          </a:p>
          <a:p>
            <a:pPr lvl="1"/>
            <a:r>
              <a:rPr lang="en-US" sz="3200" dirty="0"/>
              <a:t>Equivalent Variation (EV)</a:t>
            </a:r>
          </a:p>
          <a:p>
            <a:r>
              <a:rPr lang="en-US" b="1" dirty="0"/>
              <a:t>CV and EV are based on </a:t>
            </a:r>
            <a:r>
              <a:rPr lang="en-US" b="1" dirty="0" err="1"/>
              <a:t>Hicksian</a:t>
            </a:r>
            <a:r>
              <a:rPr lang="en-US" b="1" dirty="0"/>
              <a:t> Approach.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Welfare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0B192DC7-373C-4202-93E0-7187D6B4E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960F07-52D0-4A00-8351-9146A3935DB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9028" name="AutoShape 20">
            <a:extLst>
              <a:ext uri="{FF2B5EF4-FFF2-40B4-BE49-F238E27FC236}">
                <a16:creationId xmlns:a16="http://schemas.microsoft.com/office/drawing/2014/main" id="{E0791C76-3D06-4BA2-8366-1CD6FF8C1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Surplus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684" name="Rectangle 22">
            <a:extLst>
              <a:ext uri="{FF2B5EF4-FFF2-40B4-BE49-F238E27FC236}">
                <a16:creationId xmlns:a16="http://schemas.microsoft.com/office/drawing/2014/main" id="{299D1BCD-56B3-490D-BD94-DB9997F75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1582340"/>
            <a:ext cx="8191500" cy="369331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The individual’s demand curve can be seen as the individual’s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willingness to pay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 curve.</a:t>
            </a:r>
          </a:p>
          <a:p>
            <a:pPr eaLnBrk="1" hangingPunct="1"/>
            <a:endParaRPr lang="en-US" altLang="th-TH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On the other hand, the individual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actually</a:t>
            </a:r>
            <a:r>
              <a:rPr lang="en-US" altLang="th-TH" sz="26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pay the market price for (all) the units consumed.</a:t>
            </a:r>
          </a:p>
          <a:p>
            <a:pPr eaLnBrk="1" hangingPunct="1"/>
            <a:endParaRPr lang="en-US" altLang="th-TH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Consumer Surplus is the difference between what the consumer is willing to pay and what the consumer actually pays.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4EEBC4D-396B-4EC0-9B2F-50121550B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2C9A10E-BED6-4BF3-B53F-AF94A1BA267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01076" name="AutoShape 20">
            <a:extLst>
              <a:ext uri="{FF2B5EF4-FFF2-40B4-BE49-F238E27FC236}">
                <a16:creationId xmlns:a16="http://schemas.microsoft.com/office/drawing/2014/main" id="{9D4CC225-2DF2-441D-B472-D7BD3BE547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Surplus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9708" name="Rectangle 21">
            <a:extLst>
              <a:ext uri="{FF2B5EF4-FFF2-40B4-BE49-F238E27FC236}">
                <a16:creationId xmlns:a16="http://schemas.microsoft.com/office/drawing/2014/main" id="{C4D3FC56-FFB4-4E3F-BE34-8C7E6475B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497" y="1458461"/>
            <a:ext cx="8001001" cy="8925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600" dirty="0">
                <a:latin typeface="Calibri" panose="020F0502020204030204" pitchFamily="34" charset="0"/>
              </a:rPr>
              <a:t> The area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</a:rPr>
              <a:t>under</a:t>
            </a:r>
            <a:r>
              <a:rPr lang="en-US" altLang="th-TH" sz="2600" dirty="0">
                <a:latin typeface="Calibri" panose="020F0502020204030204" pitchFamily="34" charset="0"/>
              </a:rPr>
              <a:t> an ordinary demand curve and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</a:rPr>
              <a:t>above</a:t>
            </a:r>
            <a:r>
              <a:rPr lang="en-US" altLang="th-TH" sz="2600" dirty="0">
                <a:latin typeface="Calibri" panose="020F0502020204030204" pitchFamily="34" charset="0"/>
              </a:rPr>
              <a:t> the market price provides a measure of consumer surplus.</a:t>
            </a:r>
          </a:p>
        </p:txBody>
      </p:sp>
      <p:pic>
        <p:nvPicPr>
          <p:cNvPr id="13" name="Picture 14">
            <a:extLst>
              <a:ext uri="{FF2B5EF4-FFF2-40B4-BE49-F238E27FC236}">
                <a16:creationId xmlns:a16="http://schemas.microsoft.com/office/drawing/2014/main" id="{2F5CFB4B-6155-4E30-8939-1F97FF178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766028"/>
            <a:ext cx="5185029" cy="33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AEE46B-58CC-4433-8F85-173C599302C0}"/>
              </a:ext>
            </a:extLst>
          </p:cNvPr>
          <p:cNvSpPr txBox="1"/>
          <p:nvPr/>
        </p:nvSpPr>
        <p:spPr>
          <a:xfrm>
            <a:off x="5529645" y="3124200"/>
            <a:ext cx="34619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When P = 3, CS = Area G.</a:t>
            </a:r>
          </a:p>
          <a:p>
            <a:r>
              <a:rPr lang="en-US" sz="2400" dirty="0">
                <a:latin typeface="+mj-lt"/>
              </a:rPr>
              <a:t>When P = 2, CS = G + H + I.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∆CS = H + I &gt; 0</a:t>
            </a:r>
          </a:p>
          <a:p>
            <a:r>
              <a:rPr lang="en-US" sz="2400" b="1" u="sng" dirty="0">
                <a:latin typeface="+mj-lt"/>
              </a:rPr>
              <a:t>Positive ∆CS</a:t>
            </a:r>
            <a:r>
              <a:rPr lang="en-US" sz="2400" b="1" dirty="0">
                <a:latin typeface="+mj-lt"/>
              </a:rPr>
              <a:t> represents the higher welfare of a consumer as price falls.</a:t>
            </a:r>
            <a:endParaRPr lang="th-TH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CV and EV are “monetary” measures of the welfare change due to the price change.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CV and EV measure </a:t>
            </a:r>
            <a:r>
              <a:rPr lang="en-US" b="1" dirty="0"/>
              <a:t>the change in your spending</a:t>
            </a:r>
            <a:r>
              <a:rPr lang="en-US" dirty="0"/>
              <a:t> when price changes.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When price falls (rises), you spend less (more) money, your welfare increases (decreases).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CV and EV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5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96CFEA-B992-4870-BF44-9BC8D726C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000" y="2794912"/>
            <a:ext cx="5004000" cy="3744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17E3A51-8454-4462-AFF5-12E976769ED7}"/>
              </a:ext>
            </a:extLst>
          </p:cNvPr>
          <p:cNvSpPr/>
          <p:nvPr/>
        </p:nvSpPr>
        <p:spPr>
          <a:xfrm>
            <a:off x="76200" y="117256"/>
            <a:ext cx="8991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/>
            <a:r>
              <a:rPr lang="en-US" sz="2400" b="1" dirty="0">
                <a:latin typeface="+mj-lt"/>
              </a:rPr>
              <a:t>Compensating Variation (CV)</a:t>
            </a:r>
          </a:p>
          <a:p>
            <a:pPr marL="57150"/>
            <a:r>
              <a:rPr lang="en-US" sz="2400" u="sng" dirty="0">
                <a:latin typeface="+mj-lt"/>
              </a:rPr>
              <a:t>At your ORIGINAL utility (U</a:t>
            </a:r>
            <a:r>
              <a:rPr lang="en-US" sz="2400" u="sng" baseline="-25000" dirty="0">
                <a:latin typeface="+mj-lt"/>
              </a:rPr>
              <a:t>1</a:t>
            </a:r>
            <a:r>
              <a:rPr lang="en-US" sz="2400" u="sng" dirty="0">
                <a:latin typeface="+mj-lt"/>
              </a:rPr>
              <a:t>)</a:t>
            </a:r>
            <a:r>
              <a:rPr lang="en-US" sz="2400" dirty="0">
                <a:latin typeface="+mj-lt"/>
              </a:rPr>
              <a:t>, CV is the difference between </a:t>
            </a:r>
            <a:r>
              <a:rPr lang="en-US" sz="2400" b="1" dirty="0">
                <a:solidFill>
                  <a:srgbClr val="FF0000"/>
                </a:solidFill>
                <a:latin typeface="+mj-lt"/>
              </a:rPr>
              <a:t>“the income required to buy the optimal bundle BEFORE the price change, Bundle A”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dirty="0">
                <a:latin typeface="+mj-lt"/>
              </a:rPr>
              <a:t>and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>
                <a:solidFill>
                  <a:schemeClr val="tx2"/>
                </a:solidFill>
                <a:latin typeface="+mj-lt"/>
              </a:rPr>
              <a:t>“the income required to buy the optimal bundle AFTER the price change, Bundle B</a:t>
            </a:r>
            <a:r>
              <a:rPr lang="en-US" sz="2400" b="1" dirty="0">
                <a:latin typeface="+mj-lt"/>
              </a:rPr>
              <a:t>”.</a:t>
            </a:r>
          </a:p>
          <a:p>
            <a:pPr marL="57150"/>
            <a:endParaRPr lang="en-US" sz="2400" b="1" dirty="0">
              <a:latin typeface="+mj-lt"/>
            </a:endParaRPr>
          </a:p>
          <a:p>
            <a:pPr marL="57150"/>
            <a:r>
              <a:rPr lang="en-US" sz="2400" b="1" dirty="0">
                <a:latin typeface="+mj-lt"/>
              </a:rPr>
              <a:t>Notice that: income to buy A = original income.</a:t>
            </a:r>
            <a:endParaRPr lang="en-US" sz="2400" dirty="0">
              <a:latin typeface="+mj-lt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77341339-3266-4498-97E3-D156818A8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58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96CFEA-B992-4870-BF44-9BC8D726C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000" y="2794912"/>
            <a:ext cx="5004000" cy="3744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17E3A51-8454-4462-AFF5-12E976769ED7}"/>
              </a:ext>
            </a:extLst>
          </p:cNvPr>
          <p:cNvSpPr/>
          <p:nvPr/>
        </p:nvSpPr>
        <p:spPr>
          <a:xfrm>
            <a:off x="76200" y="117256"/>
            <a:ext cx="8915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/>
            <a:r>
              <a:rPr lang="en-US" sz="2400" b="1" dirty="0">
                <a:latin typeface="+mj-lt"/>
              </a:rPr>
              <a:t>Equivalent Variation (EV)</a:t>
            </a:r>
          </a:p>
          <a:p>
            <a:pPr marL="57150"/>
            <a:r>
              <a:rPr lang="en-US" sz="2400" u="sng" dirty="0">
                <a:latin typeface="+mj-lt"/>
              </a:rPr>
              <a:t>At your NEW utility (U</a:t>
            </a:r>
            <a:r>
              <a:rPr lang="en-US" sz="2400" u="sng" baseline="-25000" dirty="0">
                <a:latin typeface="+mj-lt"/>
              </a:rPr>
              <a:t>2</a:t>
            </a:r>
            <a:r>
              <a:rPr lang="en-US" sz="2400" u="sng" dirty="0">
                <a:latin typeface="+mj-lt"/>
              </a:rPr>
              <a:t>)</a:t>
            </a:r>
            <a:r>
              <a:rPr lang="en-US" sz="2400" dirty="0">
                <a:latin typeface="+mj-lt"/>
              </a:rPr>
              <a:t>, EV is the difference between </a:t>
            </a:r>
            <a:r>
              <a:rPr lang="en-US" sz="2400" b="1" dirty="0">
                <a:solidFill>
                  <a:srgbClr val="FF0000"/>
                </a:solidFill>
                <a:latin typeface="+mj-lt"/>
              </a:rPr>
              <a:t>“the income required to buy the optimal bundle BEFORE the price change, Bundle E”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dirty="0">
                <a:latin typeface="+mj-lt"/>
              </a:rPr>
              <a:t>and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>
                <a:solidFill>
                  <a:schemeClr val="tx2"/>
                </a:solidFill>
                <a:latin typeface="+mj-lt"/>
              </a:rPr>
              <a:t>“the income required to buy the optimal bundle AFTER the price change, Bundle C</a:t>
            </a:r>
            <a:r>
              <a:rPr lang="en-US" sz="2400" b="1" dirty="0">
                <a:latin typeface="+mj-lt"/>
              </a:rPr>
              <a:t>”.</a:t>
            </a:r>
          </a:p>
          <a:p>
            <a:pPr marL="57150"/>
            <a:endParaRPr lang="en-US" sz="2400" b="1" dirty="0">
              <a:latin typeface="+mj-lt"/>
            </a:endParaRPr>
          </a:p>
          <a:p>
            <a:pPr marL="57150"/>
            <a:r>
              <a:rPr lang="en-US" sz="2400" b="1" dirty="0">
                <a:latin typeface="+mj-lt"/>
              </a:rPr>
              <a:t>Notice that: income to buy C = original income.</a:t>
            </a:r>
            <a:endParaRPr lang="en-US" sz="2400" dirty="0">
              <a:latin typeface="+mj-lt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77341339-3266-4498-97E3-D156818A8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288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 the case of Price FALL, CV and EV are “positive”.</a:t>
            </a:r>
            <a:r>
              <a:rPr lang="en-US" dirty="0"/>
              <a:t> This is because </a:t>
            </a:r>
            <a:r>
              <a:rPr lang="en-US" b="1" dirty="0"/>
              <a:t>AFTER the price falls, you need LESS money</a:t>
            </a:r>
            <a:r>
              <a:rPr lang="en-US" dirty="0"/>
              <a:t> to buy the optimal bundle AFTER the price change, (Bundle B for CV and Bundle C for EV).</a:t>
            </a:r>
          </a:p>
          <a:p>
            <a:r>
              <a:rPr lang="en-US" dirty="0"/>
              <a:t>Positive values of CV and EV imply that we “GAIN” after the price falls. </a:t>
            </a:r>
            <a:r>
              <a:rPr lang="en-US" u="sng" dirty="0"/>
              <a:t>That is, our welfare, measured in monetary terms, rises.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CV and EV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342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 the case of Price RISE, CV and EV are “negative”.</a:t>
            </a:r>
            <a:r>
              <a:rPr lang="en-US" dirty="0"/>
              <a:t> This is because </a:t>
            </a:r>
            <a:r>
              <a:rPr lang="en-US" b="1" dirty="0"/>
              <a:t>AFTER the price rises, you need MORE money</a:t>
            </a:r>
            <a:r>
              <a:rPr lang="en-US" dirty="0"/>
              <a:t> to buy the optimal bundle AFTER the price change, (Bundle B for CV and Bundle C for EV).</a:t>
            </a:r>
          </a:p>
          <a:p>
            <a:r>
              <a:rPr lang="en-US" dirty="0"/>
              <a:t>Negative values of CV and EV imply that we “LOSE” after the price rises. </a:t>
            </a:r>
            <a:r>
              <a:rPr lang="en-US" u="sng" dirty="0"/>
              <a:t>That is, our welfare, measured in monetary terms, falls.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CV and EV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506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CV reflects New Price and Old Utility, i.e.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Suppose the price has already changed (and utility has changed), the consumer is willing to </a:t>
            </a:r>
            <a:r>
              <a:rPr lang="en-US" u="sng" dirty="0"/>
              <a:t>accept/pay</a:t>
            </a:r>
            <a:r>
              <a:rPr lang="en-US" dirty="0"/>
              <a:t> CV and go back to the original utility (at the original price).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When CV &gt; 0, “accept”	CV &lt; 0, “pay” 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CV and EV (Another Interpretation)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850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 reflects Old Price and New Utility, i.e.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Suppose the price has NOT changed yet (and utility has NOT changed), the consumer is willing to </a:t>
            </a:r>
            <a:r>
              <a:rPr lang="en-US" u="sng" dirty="0"/>
              <a:t>pay/accept</a:t>
            </a:r>
            <a:r>
              <a:rPr lang="en-US" dirty="0"/>
              <a:t> EV and go to the new utility (at the new price).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When EV &gt; 0, “pay”		EV &lt; 0, “accept”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CV and EV (Another Interpretation)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64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738B68F-CE53-4539-A8A4-4725A87B63F3}"/>
              </a:ext>
            </a:extLst>
          </p:cNvPr>
          <p:cNvGrpSpPr/>
          <p:nvPr/>
        </p:nvGrpSpPr>
        <p:grpSpPr>
          <a:xfrm>
            <a:off x="0" y="0"/>
            <a:ext cx="9144000" cy="3639110"/>
            <a:chOff x="0" y="0"/>
            <a:chExt cx="9144000" cy="363911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CFBA509-026C-44C2-B0BF-95F795BC19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4000" cy="3639110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DFDDD36-1BD0-4919-818C-907B3F9B2E13}"/>
                </a:ext>
              </a:extLst>
            </p:cNvPr>
            <p:cNvSpPr/>
            <p:nvPr/>
          </p:nvSpPr>
          <p:spPr>
            <a:xfrm>
              <a:off x="4706644" y="1482945"/>
              <a:ext cx="4419600" cy="2133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3BFB514-20C3-445F-8468-935C6DF66BD0}"/>
              </a:ext>
            </a:extLst>
          </p:cNvPr>
          <p:cNvSpPr txBox="1"/>
          <p:nvPr/>
        </p:nvSpPr>
        <p:spPr>
          <a:xfrm>
            <a:off x="876300" y="5707915"/>
            <a:ext cx="739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</a:rPr>
              <a:t>Quasi-linear utility function does not have income effect.</a:t>
            </a:r>
          </a:p>
          <a:p>
            <a:pPr algn="ctr"/>
            <a:r>
              <a:rPr lang="en-US" sz="2400" b="1" dirty="0">
                <a:latin typeface="+mj-lt"/>
              </a:rPr>
              <a:t>We will have EV = CV = ∆CS.</a:t>
            </a:r>
            <a:endParaRPr lang="th-TH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3294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D5AF815-5588-4E78-B209-3D0053B4C7BF}"/>
              </a:ext>
            </a:extLst>
          </p:cNvPr>
          <p:cNvGrpSpPr/>
          <p:nvPr/>
        </p:nvGrpSpPr>
        <p:grpSpPr>
          <a:xfrm>
            <a:off x="0" y="0"/>
            <a:ext cx="9144000" cy="3765176"/>
            <a:chOff x="0" y="1546412"/>
            <a:chExt cx="9144000" cy="376517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1E2E8D7-9F1C-4DBA-A92D-6917D91C63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546412"/>
              <a:ext cx="9144000" cy="3765176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9410814-5B82-41C4-A69F-47148E5C3EF2}"/>
                </a:ext>
              </a:extLst>
            </p:cNvPr>
            <p:cNvSpPr/>
            <p:nvPr/>
          </p:nvSpPr>
          <p:spPr>
            <a:xfrm>
              <a:off x="4715522" y="2335566"/>
              <a:ext cx="4419600" cy="2971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17285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273C2-540D-4D51-AB0F-6C83033FA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 Demand and Network Externalities</a:t>
            </a:r>
          </a:p>
          <a:p>
            <a:r>
              <a:rPr lang="en-US" dirty="0"/>
              <a:t>Demand for Leisure and Supply for Labor</a:t>
            </a:r>
          </a:p>
          <a:p>
            <a:r>
              <a:rPr lang="en-US" dirty="0"/>
              <a:t>Consumer Price Index</a:t>
            </a:r>
            <a:endParaRPr lang="th-TH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Applications of the Theory of Demand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988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6BDD624E-870C-45BC-BDA2-AAB6B9D7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02101" name="AutoShape 21">
            <a:extLst>
              <a:ext uri="{FF2B5EF4-FFF2-40B4-BE49-F238E27FC236}">
                <a16:creationId xmlns:a16="http://schemas.microsoft.com/office/drawing/2014/main" id="{6BA3F11A-46A8-41D4-8F2F-AE341FBDD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Market Demand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2102" name="Rectangle 22">
            <a:extLst>
              <a:ext uri="{FF2B5EF4-FFF2-40B4-BE49-F238E27FC236}">
                <a16:creationId xmlns:a16="http://schemas.microsoft.com/office/drawing/2014/main" id="{134041AB-65CF-4B3F-9A64-7FFB1D6DB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" y="1695638"/>
            <a:ext cx="76962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The </a:t>
            </a:r>
            <a:r>
              <a:rPr lang="en-US" sz="3200" b="1" dirty="0">
                <a:latin typeface="+mn-lt"/>
              </a:rPr>
              <a:t>market demand function </a:t>
            </a:r>
            <a:r>
              <a:rPr lang="en-US" sz="3200" dirty="0">
                <a:latin typeface="+mn-lt"/>
              </a:rPr>
              <a:t>is the </a:t>
            </a:r>
            <a:r>
              <a:rPr lang="en-US" sz="3200" u="sng" dirty="0">
                <a:latin typeface="+mn-lt"/>
              </a:rPr>
              <a:t>horizontal sum</a:t>
            </a:r>
            <a:r>
              <a:rPr lang="en-US" sz="3200" dirty="0">
                <a:latin typeface="+mn-lt"/>
              </a:rPr>
              <a:t> of the individual demands.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In other words, market demand is obtained </a:t>
            </a:r>
            <a:r>
              <a:rPr lang="en-US" sz="3200" b="1" dirty="0">
                <a:latin typeface="+mn-lt"/>
              </a:rPr>
              <a:t>by adding the quantities demanded by the individuals (or segments) at each price</a:t>
            </a:r>
            <a:r>
              <a:rPr lang="en-US" sz="3200" dirty="0">
                <a:latin typeface="+mn-lt"/>
              </a:rPr>
              <a:t> and plotting this total quantity for all possible prices.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458837FB-B6BF-4660-99A0-3588A4F93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D1E9570-64B4-474E-865E-031628E13AC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3" name="Text Box 2">
            <a:extLst>
              <a:ext uri="{FF2B5EF4-FFF2-40B4-BE49-F238E27FC236}">
                <a16:creationId xmlns:a16="http://schemas.microsoft.com/office/drawing/2014/main" id="{7F4CDEED-D290-4DC6-A147-1BD14C8C9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33400"/>
            <a:ext cx="5867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Tahoma" panose="020B060403050404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F8462BC-93F6-4556-AB11-A54B12B0C3F2}"/>
              </a:ext>
            </a:extLst>
          </p:cNvPr>
          <p:cNvGrpSpPr/>
          <p:nvPr/>
        </p:nvGrpSpPr>
        <p:grpSpPr>
          <a:xfrm>
            <a:off x="140493" y="1216620"/>
            <a:ext cx="8863013" cy="2895600"/>
            <a:chOff x="44450" y="2284413"/>
            <a:chExt cx="8863013" cy="2895600"/>
          </a:xfrm>
        </p:grpSpPr>
        <p:sp>
          <p:nvSpPr>
            <p:cNvPr id="32774" name="Line 3">
              <a:extLst>
                <a:ext uri="{FF2B5EF4-FFF2-40B4-BE49-F238E27FC236}">
                  <a16:creationId xmlns:a16="http://schemas.microsoft.com/office/drawing/2014/main" id="{4FFB1920-5017-4949-A640-DCDACA3796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4605338"/>
              <a:ext cx="21336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5" name="Line 4">
              <a:extLst>
                <a:ext uri="{FF2B5EF4-FFF2-40B4-BE49-F238E27FC236}">
                  <a16:creationId xmlns:a16="http://schemas.microsoft.com/office/drawing/2014/main" id="{63C3AABC-E7E4-4B12-AB4E-F11B74A198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1650" y="2624138"/>
              <a:ext cx="0" cy="19812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6" name="Line 5">
              <a:extLst>
                <a:ext uri="{FF2B5EF4-FFF2-40B4-BE49-F238E27FC236}">
                  <a16:creationId xmlns:a16="http://schemas.microsoft.com/office/drawing/2014/main" id="{945E67F9-13EC-4720-B4CD-BB11997333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050" y="4605338"/>
              <a:ext cx="21336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7" name="Line 6">
              <a:extLst>
                <a:ext uri="{FF2B5EF4-FFF2-40B4-BE49-F238E27FC236}">
                  <a16:creationId xmlns:a16="http://schemas.microsoft.com/office/drawing/2014/main" id="{54E77C39-C197-440A-B3D7-78DDA32886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21050" y="2547938"/>
              <a:ext cx="0" cy="2057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8" name="Line 7">
              <a:extLst>
                <a:ext uri="{FF2B5EF4-FFF2-40B4-BE49-F238E27FC236}">
                  <a16:creationId xmlns:a16="http://schemas.microsoft.com/office/drawing/2014/main" id="{91EAC8E6-2D5A-474E-9570-DF8B3FEB33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64250" y="4605338"/>
              <a:ext cx="24384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9" name="Line 8">
              <a:extLst>
                <a:ext uri="{FF2B5EF4-FFF2-40B4-BE49-F238E27FC236}">
                  <a16:creationId xmlns:a16="http://schemas.microsoft.com/office/drawing/2014/main" id="{9687BFFA-9218-42DA-8464-CC4994452B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064250" y="2547938"/>
              <a:ext cx="0" cy="2057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0" name="Line 9">
              <a:extLst>
                <a:ext uri="{FF2B5EF4-FFF2-40B4-BE49-F238E27FC236}">
                  <a16:creationId xmlns:a16="http://schemas.microsoft.com/office/drawing/2014/main" id="{58D84FAB-6E6C-4A72-A336-01D67EBFF8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3157538"/>
              <a:ext cx="1447800" cy="1447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1" name="Line 10">
              <a:extLst>
                <a:ext uri="{FF2B5EF4-FFF2-40B4-BE49-F238E27FC236}">
                  <a16:creationId xmlns:a16="http://schemas.microsoft.com/office/drawing/2014/main" id="{455EC973-B632-4A5E-A50F-09FE69426A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050" y="3919538"/>
              <a:ext cx="1905000" cy="685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2" name="Line 11">
              <a:extLst>
                <a:ext uri="{FF2B5EF4-FFF2-40B4-BE49-F238E27FC236}">
                  <a16:creationId xmlns:a16="http://schemas.microsoft.com/office/drawing/2014/main" id="{36C71B2B-09EF-4EDB-BFAE-9252E4EE14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3919538"/>
              <a:ext cx="7620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3" name="Line 12">
              <a:extLst>
                <a:ext uri="{FF2B5EF4-FFF2-40B4-BE49-F238E27FC236}">
                  <a16:creationId xmlns:a16="http://schemas.microsoft.com/office/drawing/2014/main" id="{2EF3B2B0-4D0F-488B-BEEE-9EB8359212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3157538"/>
              <a:ext cx="7543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4" name="Line 13">
              <a:extLst>
                <a:ext uri="{FF2B5EF4-FFF2-40B4-BE49-F238E27FC236}">
                  <a16:creationId xmlns:a16="http://schemas.microsoft.com/office/drawing/2014/main" id="{7EB1978B-7EF3-4911-AE6C-A391782E05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64250" y="3157538"/>
              <a:ext cx="762000" cy="7620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5" name="Line 14">
              <a:extLst>
                <a:ext uri="{FF2B5EF4-FFF2-40B4-BE49-F238E27FC236}">
                  <a16:creationId xmlns:a16="http://schemas.microsoft.com/office/drawing/2014/main" id="{334F56F6-297E-4449-8E84-E83FC00DCF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26250" y="3919538"/>
              <a:ext cx="1905000" cy="6096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6" name="Text Box 15">
              <a:extLst>
                <a:ext uri="{FF2B5EF4-FFF2-40B4-BE49-F238E27FC236}">
                  <a16:creationId xmlns:a16="http://schemas.microsoft.com/office/drawing/2014/main" id="{1C20C44F-83C7-4334-BAE1-14A49159B4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5050" y="3233738"/>
              <a:ext cx="139541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 = 10 - P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87" name="Line 16">
              <a:extLst>
                <a:ext uri="{FF2B5EF4-FFF2-40B4-BE49-F238E27FC236}">
                  <a16:creationId xmlns:a16="http://schemas.microsoft.com/office/drawing/2014/main" id="{2C9BFC1D-1492-47A2-B43A-8F9FA36C12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87450" y="3538538"/>
              <a:ext cx="3048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8" name="Text Box 17">
              <a:extLst>
                <a:ext uri="{FF2B5EF4-FFF2-40B4-BE49-F238E27FC236}">
                  <a16:creationId xmlns:a16="http://schemas.microsoft.com/office/drawing/2014/main" id="{F3359FE5-F922-4411-868F-00861B07C8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975" y="4722813"/>
              <a:ext cx="15303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Segment 1</a:t>
              </a:r>
              <a:endParaRPr lang="en-GB" altLang="th-TH" sz="1600" b="1" dirty="0">
                <a:latin typeface="Calibri" panose="020F0502020204030204" pitchFamily="34" charset="0"/>
              </a:endParaRPr>
            </a:p>
          </p:txBody>
        </p:sp>
        <p:sp>
          <p:nvSpPr>
            <p:cNvPr id="32789" name="Text Box 18">
              <a:extLst>
                <a:ext uri="{FF2B5EF4-FFF2-40B4-BE49-F238E27FC236}">
                  <a16:creationId xmlns:a16="http://schemas.microsoft.com/office/drawing/2014/main" id="{28D98142-207C-424B-82DD-3AF0078B91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30650" y="3386138"/>
              <a:ext cx="160972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 = 20 – 5P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90" name="Line 19">
              <a:extLst>
                <a:ext uri="{FF2B5EF4-FFF2-40B4-BE49-F238E27FC236}">
                  <a16:creationId xmlns:a16="http://schemas.microsoft.com/office/drawing/2014/main" id="{690A1041-2531-4530-A021-3EEAF38583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06850" y="3767138"/>
              <a:ext cx="30480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91" name="Text Box 20">
              <a:extLst>
                <a:ext uri="{FF2B5EF4-FFF2-40B4-BE49-F238E27FC236}">
                  <a16:creationId xmlns:a16="http://schemas.microsoft.com/office/drawing/2014/main" id="{C7B9618C-1BF4-46BB-90DF-67D926E589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3775" y="4722813"/>
              <a:ext cx="15303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Segment 2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92" name="Text Box 21">
              <a:extLst>
                <a:ext uri="{FF2B5EF4-FFF2-40B4-BE49-F238E27FC236}">
                  <a16:creationId xmlns:a16="http://schemas.microsoft.com/office/drawing/2014/main" id="{3FE414EB-B05A-422F-908D-EAA9D267C8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88050" y="4681538"/>
              <a:ext cx="226607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Market Demand</a:t>
              </a:r>
              <a:endParaRPr lang="en-GB" altLang="th-TH" sz="1600" b="1" dirty="0">
                <a:latin typeface="Calibri" panose="020F0502020204030204" pitchFamily="34" charset="0"/>
              </a:endParaRPr>
            </a:p>
          </p:txBody>
        </p:sp>
        <p:sp>
          <p:nvSpPr>
            <p:cNvPr id="32793" name="Text Box 22">
              <a:extLst>
                <a:ext uri="{FF2B5EF4-FFF2-40B4-BE49-F238E27FC236}">
                  <a16:creationId xmlns:a16="http://schemas.microsoft.com/office/drawing/2014/main" id="{FB57AD2F-4340-4B76-AD0E-A6410B6AA3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50" y="3690938"/>
              <a:ext cx="3048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4</a:t>
              </a:r>
              <a:endParaRPr lang="en-GB" altLang="th-TH" sz="1400" b="1">
                <a:latin typeface="Calibri" panose="020F0502020204030204" pitchFamily="34" charset="0"/>
              </a:endParaRPr>
            </a:p>
          </p:txBody>
        </p:sp>
        <p:sp>
          <p:nvSpPr>
            <p:cNvPr id="32794" name="Text Box 23">
              <a:extLst>
                <a:ext uri="{FF2B5EF4-FFF2-40B4-BE49-F238E27FC236}">
                  <a16:creationId xmlns:a16="http://schemas.microsoft.com/office/drawing/2014/main" id="{2C696127-B32D-4479-9C3A-7688DAD884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450" y="3005138"/>
              <a:ext cx="4889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10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95" name="Text Box 24">
              <a:extLst>
                <a:ext uri="{FF2B5EF4-FFF2-40B4-BE49-F238E27FC236}">
                  <a16:creationId xmlns:a16="http://schemas.microsoft.com/office/drawing/2014/main" id="{DF623C58-8AAA-4C8C-BE5B-FC325F9198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66975" y="4570413"/>
              <a:ext cx="420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</a:t>
              </a:r>
              <a:endParaRPr lang="en-GB" altLang="th-TH" sz="2400">
                <a:latin typeface="Calibri" panose="020F0502020204030204" pitchFamily="34" charset="0"/>
              </a:endParaRPr>
            </a:p>
          </p:txBody>
        </p:sp>
        <p:sp>
          <p:nvSpPr>
            <p:cNvPr id="32796" name="Text Box 25">
              <a:extLst>
                <a:ext uri="{FF2B5EF4-FFF2-40B4-BE49-F238E27FC236}">
                  <a16:creationId xmlns:a16="http://schemas.microsoft.com/office/drawing/2014/main" id="{A35C48A5-4707-489A-811E-778226592A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8775" y="4570413"/>
              <a:ext cx="420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</a:t>
              </a:r>
            </a:p>
          </p:txBody>
        </p:sp>
        <p:sp>
          <p:nvSpPr>
            <p:cNvPr id="32797" name="Text Box 26">
              <a:extLst>
                <a:ext uri="{FF2B5EF4-FFF2-40B4-BE49-F238E27FC236}">
                  <a16:creationId xmlns:a16="http://schemas.microsoft.com/office/drawing/2014/main" id="{86ABE0A6-8907-474D-B231-527F95041D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86775" y="4494213"/>
              <a:ext cx="420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</a:t>
              </a:r>
            </a:p>
          </p:txBody>
        </p:sp>
        <p:sp>
          <p:nvSpPr>
            <p:cNvPr id="32798" name="Text Box 27">
              <a:extLst>
                <a:ext uri="{FF2B5EF4-FFF2-40B4-BE49-F238E27FC236}">
                  <a16:creationId xmlns:a16="http://schemas.microsoft.com/office/drawing/2014/main" id="{E9759749-5946-4644-8228-9F62E9FAEC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775" y="2284413"/>
              <a:ext cx="3698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P</a:t>
              </a:r>
            </a:p>
          </p:txBody>
        </p:sp>
        <p:sp>
          <p:nvSpPr>
            <p:cNvPr id="32799" name="Text Box 28">
              <a:extLst>
                <a:ext uri="{FF2B5EF4-FFF2-40B4-BE49-F238E27FC236}">
                  <a16:creationId xmlns:a16="http://schemas.microsoft.com/office/drawing/2014/main" id="{AF1622EB-76CA-415A-8574-AEBAAEFC1E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71775" y="2284413"/>
              <a:ext cx="3698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P</a:t>
              </a:r>
            </a:p>
          </p:txBody>
        </p:sp>
        <p:sp>
          <p:nvSpPr>
            <p:cNvPr id="32800" name="Text Box 29">
              <a:extLst>
                <a:ext uri="{FF2B5EF4-FFF2-40B4-BE49-F238E27FC236}">
                  <a16:creationId xmlns:a16="http://schemas.microsoft.com/office/drawing/2014/main" id="{26BA414F-DE27-45F0-A590-5728C31D87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4975" y="2284413"/>
              <a:ext cx="3698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P</a:t>
              </a:r>
            </a:p>
          </p:txBody>
        </p:sp>
      </p:grpSp>
      <p:sp>
        <p:nvSpPr>
          <p:cNvPr id="303150" name="AutoShape 46">
            <a:extLst>
              <a:ext uri="{FF2B5EF4-FFF2-40B4-BE49-F238E27FC236}">
                <a16:creationId xmlns:a16="http://schemas.microsoft.com/office/drawing/2014/main" id="{F59E2C69-D971-4E93-A9B8-0FB835E1F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Market Demand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88236-0EA9-41DF-9591-B8760E6456BB}"/>
              </a:ext>
            </a:extLst>
          </p:cNvPr>
          <p:cNvSpPr txBox="1"/>
          <p:nvPr/>
        </p:nvSpPr>
        <p:spPr>
          <a:xfrm>
            <a:off x="140493" y="4238623"/>
            <a:ext cx="2847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1</a:t>
            </a:r>
            <a:r>
              <a:rPr lang="en-US" dirty="0"/>
              <a:t> = 10 – P, for P &lt; 10</a:t>
            </a:r>
          </a:p>
          <a:p>
            <a:r>
              <a:rPr lang="en-US" dirty="0"/>
              <a:t>Q</a:t>
            </a:r>
            <a:r>
              <a:rPr lang="en-US" baseline="-25000" dirty="0"/>
              <a:t>1</a:t>
            </a:r>
            <a:r>
              <a:rPr lang="en-US" dirty="0"/>
              <a:t> = 0, for P ≥ 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BBC28A7-7AA8-4016-8831-1F6B44E67AC9}"/>
              </a:ext>
            </a:extLst>
          </p:cNvPr>
          <p:cNvSpPr txBox="1"/>
          <p:nvPr/>
        </p:nvSpPr>
        <p:spPr>
          <a:xfrm>
            <a:off x="3052762" y="4238622"/>
            <a:ext cx="2847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2</a:t>
            </a:r>
            <a:r>
              <a:rPr lang="en-US" dirty="0"/>
              <a:t> = 20 – 5P, for P &lt; 4</a:t>
            </a:r>
          </a:p>
          <a:p>
            <a:r>
              <a:rPr lang="en-US" dirty="0"/>
              <a:t>Q</a:t>
            </a:r>
            <a:r>
              <a:rPr lang="en-US" baseline="-25000" dirty="0"/>
              <a:t>2</a:t>
            </a:r>
            <a:r>
              <a:rPr lang="en-US" dirty="0"/>
              <a:t> = 0, for P ≥ 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B9D7E5A-883F-4418-A8FD-C6B13E58D9EA}"/>
              </a:ext>
            </a:extLst>
          </p:cNvPr>
          <p:cNvSpPr txBox="1"/>
          <p:nvPr/>
        </p:nvSpPr>
        <p:spPr>
          <a:xfrm>
            <a:off x="5902158" y="4105870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M</a:t>
            </a:r>
            <a:r>
              <a:rPr lang="en-US" dirty="0"/>
              <a:t> = 30 – 6P, for P &lt; 4</a:t>
            </a:r>
            <a:br>
              <a:rPr lang="en-US" dirty="0"/>
            </a:br>
            <a:r>
              <a:rPr lang="en-US" dirty="0"/>
              <a:t>Q</a:t>
            </a:r>
            <a:r>
              <a:rPr lang="en-US" baseline="-25000" dirty="0"/>
              <a:t>M</a:t>
            </a:r>
            <a:r>
              <a:rPr lang="en-US" dirty="0"/>
              <a:t> = 10 – P, for 4 ≤ P &lt; 10</a:t>
            </a:r>
          </a:p>
          <a:p>
            <a:r>
              <a:rPr lang="en-US" dirty="0"/>
              <a:t>Q</a:t>
            </a:r>
            <a:r>
              <a:rPr lang="en-US" baseline="-25000" dirty="0"/>
              <a:t>M</a:t>
            </a:r>
            <a:r>
              <a:rPr lang="en-US" dirty="0"/>
              <a:t> = 0, for P ≥ 10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981EE0-1F93-4991-AFE3-F54A874BF51B}"/>
              </a:ext>
            </a:extLst>
          </p:cNvPr>
          <p:cNvSpPr/>
          <p:nvPr/>
        </p:nvSpPr>
        <p:spPr>
          <a:xfrm>
            <a:off x="1014808" y="5141258"/>
            <a:ext cx="7114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Exercise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Suppose there are 10 identical consumers whose individual inverse demand is given by P = 20 – 2Q.</a:t>
            </a:r>
            <a:br>
              <a:rPr lang="en-US" sz="2400" dirty="0"/>
            </a:br>
            <a:r>
              <a:rPr lang="en-US" sz="2400" dirty="0"/>
              <a:t>Derive the market demand function.</a:t>
            </a:r>
          </a:p>
        </p:txBody>
      </p:sp>
    </p:spTree>
    <p:extLst>
      <p:ext uri="{BB962C8B-B14F-4D97-AF65-F5344CB8AC3E}">
        <p14:creationId xmlns:p14="http://schemas.microsoft.com/office/powerpoint/2010/main" val="10107375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649AA2AD-67ED-49E0-A62F-829CE2B26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If one consumer's demand for a good changes with </a:t>
            </a:r>
            <a:r>
              <a:rPr lang="en-US" altLang="th-TH" u="sng" dirty="0"/>
              <a:t>the number of other consumers</a:t>
            </a:r>
            <a:r>
              <a:rPr lang="en-US" altLang="th-TH" dirty="0"/>
              <a:t> who buy the good, there are </a:t>
            </a:r>
            <a:r>
              <a:rPr lang="en-US" altLang="th-TH" b="1" dirty="0"/>
              <a:t>network externalities.</a:t>
            </a:r>
          </a:p>
          <a:p>
            <a:pPr marL="0" indent="0">
              <a:buNone/>
            </a:pPr>
            <a:endParaRPr lang="en-US" altLang="th-TH" dirty="0"/>
          </a:p>
          <a:p>
            <a:r>
              <a:rPr lang="en-US" altLang="th-TH" dirty="0"/>
              <a:t>For example, think about a food review on YouTube. Your demand for the food may increase when there are many people buying the same food.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E1F27C3D-40A7-42DE-BE1C-D9DF370457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1E2322-3213-4455-8A75-F4761D6C7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>
            <a:extLst>
              <a:ext uri="{FF2B5EF4-FFF2-40B4-BE49-F238E27FC236}">
                <a16:creationId xmlns:a16="http://schemas.microsoft.com/office/drawing/2014/main" id="{3791471B-90D5-4A56-AC36-360023657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b="1" dirty="0"/>
              <a:t>Bandwagon effect</a:t>
            </a:r>
            <a:r>
              <a:rPr lang="en-US" altLang="th-TH" dirty="0"/>
              <a:t>:  A positive network externality that refers to the increase in each consumer’s demand for a good as more consumers buy the good.</a:t>
            </a:r>
          </a:p>
          <a:p>
            <a:endParaRPr lang="en-US" altLang="th-TH" dirty="0"/>
          </a:p>
          <a:p>
            <a:r>
              <a:rPr lang="en-US" altLang="th-TH" dirty="0"/>
              <a:t>For example, </a:t>
            </a:r>
            <a:r>
              <a:rPr lang="en-US" dirty="0"/>
              <a:t>Facebook likely confers positive network externalities since it is more useful to a user if more people are using it as well.</a:t>
            </a:r>
            <a:endParaRPr lang="en-US" altLang="th-TH" dirty="0"/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968969CE-FE88-433B-954F-F87D187B9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96AC2C-3AFB-4040-8C0A-A8841EC04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Line 4">
            <a:extLst>
              <a:ext uri="{FF2B5EF4-FFF2-40B4-BE49-F238E27FC236}">
                <a16:creationId xmlns:a16="http://schemas.microsoft.com/office/drawing/2014/main" id="{9AF79C17-F1A3-4327-822D-7E7CA3874628}"/>
              </a:ext>
            </a:extLst>
          </p:cNvPr>
          <p:cNvSpPr>
            <a:spLocks noChangeShapeType="1"/>
          </p:cNvSpPr>
          <p:nvPr/>
        </p:nvSpPr>
        <p:spPr bwMode="auto">
          <a:xfrm>
            <a:off x="949325" y="5943600"/>
            <a:ext cx="6172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5" name="Line 5">
            <a:extLst>
              <a:ext uri="{FF2B5EF4-FFF2-40B4-BE49-F238E27FC236}">
                <a16:creationId xmlns:a16="http://schemas.microsoft.com/office/drawing/2014/main" id="{F5C0E8F0-32D1-47FC-912D-F42412F458E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33450" y="1489075"/>
            <a:ext cx="15875" cy="4454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6" name="Text Box 7">
            <a:extLst>
              <a:ext uri="{FF2B5EF4-FFF2-40B4-BE49-F238E27FC236}">
                <a16:creationId xmlns:a16="http://schemas.microsoft.com/office/drawing/2014/main" id="{9A89F5C3-7996-4F30-9460-BCAA48058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156" y="1219201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</a:p>
        </p:txBody>
      </p:sp>
      <p:sp>
        <p:nvSpPr>
          <p:cNvPr id="38917" name="Line 8">
            <a:extLst>
              <a:ext uri="{FF2B5EF4-FFF2-40B4-BE49-F238E27FC236}">
                <a16:creationId xmlns:a16="http://schemas.microsoft.com/office/drawing/2014/main" id="{1B033DA2-9B43-4551-AB94-05C9AFA868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558925" y="2590800"/>
            <a:ext cx="2133600" cy="2819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8" name="Line 9">
            <a:extLst>
              <a:ext uri="{FF2B5EF4-FFF2-40B4-BE49-F238E27FC236}">
                <a16:creationId xmlns:a16="http://schemas.microsoft.com/office/drawing/2014/main" id="{5073B656-4614-4B42-8AED-A6AE9D0D6454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5725" y="1676400"/>
            <a:ext cx="2819400" cy="3657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9" name="Text Box 10">
            <a:extLst>
              <a:ext uri="{FF2B5EF4-FFF2-40B4-BE49-F238E27FC236}">
                <a16:creationId xmlns:a16="http://schemas.microsoft.com/office/drawing/2014/main" id="{EB2FCBA2-B409-4F51-BC58-9584ED058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4450" y="2098675"/>
            <a:ext cx="521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8920" name="Text Box 11">
            <a:extLst>
              <a:ext uri="{FF2B5EF4-FFF2-40B4-BE49-F238E27FC236}">
                <a16:creationId xmlns:a16="http://schemas.microsoft.com/office/drawing/2014/main" id="{8E1D2965-4DC7-4F66-8FD4-1A528C632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6350" y="1219201"/>
            <a:ext cx="65693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2</a:t>
            </a:r>
            <a:r>
              <a:rPr lang="en-GB" altLang="th-TH" sz="2400" b="1" dirty="0"/>
              <a:t> </a:t>
            </a:r>
            <a:r>
              <a:rPr lang="en-GB" altLang="th-TH" sz="2400" dirty="0"/>
              <a:t>(mkt demand when people believes that 	many people are buying)</a:t>
            </a:r>
          </a:p>
        </p:txBody>
      </p:sp>
      <p:sp>
        <p:nvSpPr>
          <p:cNvPr id="38921" name="Line 12">
            <a:extLst>
              <a:ext uri="{FF2B5EF4-FFF2-40B4-BE49-F238E27FC236}">
                <a16:creationId xmlns:a16="http://schemas.microsoft.com/office/drawing/2014/main" id="{4D4C951C-C988-4790-B43E-7FD4E1EA4E73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0325" y="3124200"/>
            <a:ext cx="4356100" cy="156368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2" name="Text Box 13">
            <a:extLst>
              <a:ext uri="{FF2B5EF4-FFF2-40B4-BE49-F238E27FC236}">
                <a16:creationId xmlns:a16="http://schemas.microsoft.com/office/drawing/2014/main" id="{54145E48-B64B-4DF5-A03A-C12F13A07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2950" y="4273767"/>
            <a:ext cx="29193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Market Demand</a:t>
            </a:r>
          </a:p>
          <a:p>
            <a:r>
              <a:rPr lang="en-GB" altLang="th-TH" sz="2400" dirty="0"/>
              <a:t>w/ Positive Net. Ext.</a:t>
            </a:r>
          </a:p>
        </p:txBody>
      </p:sp>
      <p:sp>
        <p:nvSpPr>
          <p:cNvPr id="38923" name="Line 14">
            <a:extLst>
              <a:ext uri="{FF2B5EF4-FFF2-40B4-BE49-F238E27FC236}">
                <a16:creationId xmlns:a16="http://schemas.microsoft.com/office/drawing/2014/main" id="{299901D0-5559-49D9-B2A2-DCE48D0F9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14561" y="34290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4" name="Line 15">
            <a:extLst>
              <a:ext uri="{FF2B5EF4-FFF2-40B4-BE49-F238E27FC236}">
                <a16:creationId xmlns:a16="http://schemas.microsoft.com/office/drawing/2014/main" id="{59A85ECB-11BA-4B86-B930-9F6EC51DDE3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9325" y="34290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5" name="Line 16">
            <a:extLst>
              <a:ext uri="{FF2B5EF4-FFF2-40B4-BE49-F238E27FC236}">
                <a16:creationId xmlns:a16="http://schemas.microsoft.com/office/drawing/2014/main" id="{FEF857C9-2601-4DC0-AB7B-8BE2A2D785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9325" y="4343400"/>
            <a:ext cx="365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6" name="Line 17">
            <a:extLst>
              <a:ext uri="{FF2B5EF4-FFF2-40B4-BE49-F238E27FC236}">
                <a16:creationId xmlns:a16="http://schemas.microsoft.com/office/drawing/2014/main" id="{0AE5A343-0C6C-46D8-96D3-66483CC5A700}"/>
              </a:ext>
            </a:extLst>
          </p:cNvPr>
          <p:cNvSpPr>
            <a:spLocks noChangeShapeType="1"/>
          </p:cNvSpPr>
          <p:nvPr/>
        </p:nvSpPr>
        <p:spPr bwMode="auto">
          <a:xfrm>
            <a:off x="2854325" y="43434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7" name="Text Box 18">
            <a:extLst>
              <a:ext uri="{FF2B5EF4-FFF2-40B4-BE49-F238E27FC236}">
                <a16:creationId xmlns:a16="http://schemas.microsoft.com/office/drawing/2014/main" id="{846277D4-4C17-4BBE-A8C6-E8AD0BDD4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155" y="3020217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/>
              <a:t>•</a:t>
            </a:r>
          </a:p>
        </p:txBody>
      </p:sp>
      <p:sp>
        <p:nvSpPr>
          <p:cNvPr id="38928" name="Text Box 19">
            <a:extLst>
              <a:ext uri="{FF2B5EF4-FFF2-40B4-BE49-F238E27FC236}">
                <a16:creationId xmlns:a16="http://schemas.microsoft.com/office/drawing/2014/main" id="{D1403FE9-D641-4C6B-A614-C0676DD9C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38862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/>
              <a:t>•</a:t>
            </a:r>
          </a:p>
        </p:txBody>
      </p:sp>
      <p:sp>
        <p:nvSpPr>
          <p:cNvPr id="38929" name="Text Box 20">
            <a:extLst>
              <a:ext uri="{FF2B5EF4-FFF2-40B4-BE49-F238E27FC236}">
                <a16:creationId xmlns:a16="http://schemas.microsoft.com/office/drawing/2014/main" id="{B42B7292-1927-4362-AEAD-E689C595B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525" y="38862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/>
              <a:t>•</a:t>
            </a:r>
          </a:p>
        </p:txBody>
      </p:sp>
      <p:sp>
        <p:nvSpPr>
          <p:cNvPr id="38930" name="Text Box 21">
            <a:extLst>
              <a:ext uri="{FF2B5EF4-FFF2-40B4-BE49-F238E27FC236}">
                <a16:creationId xmlns:a16="http://schemas.microsoft.com/office/drawing/2014/main" id="{A425D8F3-C7EE-489C-945C-105DD7C46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781" y="2971799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A</a:t>
            </a:r>
          </a:p>
        </p:txBody>
      </p:sp>
      <p:sp>
        <p:nvSpPr>
          <p:cNvPr id="38931" name="Text Box 22">
            <a:extLst>
              <a:ext uri="{FF2B5EF4-FFF2-40B4-BE49-F238E27FC236}">
                <a16:creationId xmlns:a16="http://schemas.microsoft.com/office/drawing/2014/main" id="{937D5F8B-EBB9-4668-9CF1-C8960177B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8450" y="385127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B</a:t>
            </a:r>
          </a:p>
        </p:txBody>
      </p:sp>
      <p:sp>
        <p:nvSpPr>
          <p:cNvPr id="38932" name="Text Box 23">
            <a:extLst>
              <a:ext uri="{FF2B5EF4-FFF2-40B4-BE49-F238E27FC236}">
                <a16:creationId xmlns:a16="http://schemas.microsoft.com/office/drawing/2014/main" id="{BA6FA339-03CF-443C-B7F2-15031964A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3851275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C</a:t>
            </a:r>
          </a:p>
        </p:txBody>
      </p:sp>
      <p:sp>
        <p:nvSpPr>
          <p:cNvPr id="38933" name="Text Box 24">
            <a:extLst>
              <a:ext uri="{FF2B5EF4-FFF2-40B4-BE49-F238E27FC236}">
                <a16:creationId xmlns:a16="http://schemas.microsoft.com/office/drawing/2014/main" id="{42DF3D85-014E-4654-B18D-E9F7F7426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316547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8934" name="Text Box 25">
            <a:extLst>
              <a:ext uri="{FF2B5EF4-FFF2-40B4-BE49-F238E27FC236}">
                <a16:creationId xmlns:a16="http://schemas.microsoft.com/office/drawing/2014/main" id="{66AB298F-10B3-4DCD-BE97-84F52D013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407987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8935" name="Line 27">
            <a:extLst>
              <a:ext uri="{FF2B5EF4-FFF2-40B4-BE49-F238E27FC236}">
                <a16:creationId xmlns:a16="http://schemas.microsoft.com/office/drawing/2014/main" id="{54F24204-8705-411F-A344-76570425B748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7078" y="43434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37" name="Line 29">
            <a:extLst>
              <a:ext uri="{FF2B5EF4-FFF2-40B4-BE49-F238E27FC236}">
                <a16:creationId xmlns:a16="http://schemas.microsoft.com/office/drawing/2014/main" id="{A9B95968-2FCC-4567-8EB6-115DC38DC2D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5725" y="5638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38" name="Line 30">
            <a:extLst>
              <a:ext uri="{FF2B5EF4-FFF2-40B4-BE49-F238E27FC236}">
                <a16:creationId xmlns:a16="http://schemas.microsoft.com/office/drawing/2014/main" id="{7E0669D6-884E-4BFF-AEBD-5B323421788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44725" y="5638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39" name="Line 31">
            <a:extLst>
              <a:ext uri="{FF2B5EF4-FFF2-40B4-BE49-F238E27FC236}">
                <a16:creationId xmlns:a16="http://schemas.microsoft.com/office/drawing/2014/main" id="{F742B89E-1C2A-4958-82F1-C3E39B38C1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30525" y="56388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40" name="Line 32">
            <a:extLst>
              <a:ext uri="{FF2B5EF4-FFF2-40B4-BE49-F238E27FC236}">
                <a16:creationId xmlns:a16="http://schemas.microsoft.com/office/drawing/2014/main" id="{B00A486A-15E8-4DD5-B94B-C5E0806AEF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92525" y="5638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41" name="Text Box 33">
            <a:extLst>
              <a:ext uri="{FF2B5EF4-FFF2-40B4-BE49-F238E27FC236}">
                <a16:creationId xmlns:a16="http://schemas.microsoft.com/office/drawing/2014/main" id="{333BF6F4-4BE5-4339-BF61-44B2E0808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2632" y="4683441"/>
            <a:ext cx="7048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 dirty="0"/>
              <a:t>Pure</a:t>
            </a:r>
          </a:p>
          <a:p>
            <a:r>
              <a:rPr lang="en-GB" altLang="th-TH" sz="1600" b="1" dirty="0"/>
              <a:t>Price</a:t>
            </a:r>
          </a:p>
          <a:p>
            <a:r>
              <a:rPr lang="en-GB" altLang="th-TH" sz="1600" b="1" dirty="0"/>
              <a:t>Effect</a:t>
            </a:r>
          </a:p>
        </p:txBody>
      </p:sp>
      <p:sp>
        <p:nvSpPr>
          <p:cNvPr id="38942" name="Text Box 34">
            <a:extLst>
              <a:ext uri="{FF2B5EF4-FFF2-40B4-BE49-F238E27FC236}">
                <a16:creationId xmlns:a16="http://schemas.microsoft.com/office/drawing/2014/main" id="{61CA6F51-A5D8-4DEB-B3E7-A446EF65F1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6962" y="5345908"/>
            <a:ext cx="18415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 dirty="0"/>
              <a:t>Bandwagon Effect</a:t>
            </a:r>
          </a:p>
        </p:txBody>
      </p:sp>
      <p:sp>
        <p:nvSpPr>
          <p:cNvPr id="38943" name="Text Box 35">
            <a:extLst>
              <a:ext uri="{FF2B5EF4-FFF2-40B4-BE49-F238E27FC236}">
                <a16:creationId xmlns:a16="http://schemas.microsoft.com/office/drawing/2014/main" id="{2ED8D7A3-0C1C-4692-BE62-4FD17069B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2950" y="2396705"/>
            <a:ext cx="277336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solidFill>
                  <a:srgbClr val="000066"/>
                </a:solidFill>
              </a:rPr>
              <a:t>Bandwagon Effect:</a:t>
            </a:r>
          </a:p>
          <a:p>
            <a:pPr>
              <a:buFontTx/>
              <a:buChar char="•"/>
            </a:pPr>
            <a:r>
              <a:rPr lang="en-GB" altLang="th-TH" sz="2400" dirty="0">
                <a:solidFill>
                  <a:srgbClr val="000066"/>
                </a:solidFill>
              </a:rPr>
              <a:t> </a:t>
            </a:r>
            <a:r>
              <a:rPr lang="en-GB" altLang="th-TH" sz="2000" i="1" dirty="0"/>
              <a:t>(increased quantity demanded when more consumers purchase)</a:t>
            </a:r>
          </a:p>
        </p:txBody>
      </p:sp>
      <p:sp>
        <p:nvSpPr>
          <p:cNvPr id="35" name="AutoShape 46">
            <a:extLst>
              <a:ext uri="{FF2B5EF4-FFF2-40B4-BE49-F238E27FC236}">
                <a16:creationId xmlns:a16="http://schemas.microsoft.com/office/drawing/2014/main" id="{83B9EA35-9D46-4D37-9F93-071004B55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3" name="Text Box 24">
            <a:extLst>
              <a:ext uri="{FF2B5EF4-FFF2-40B4-BE49-F238E27FC236}">
                <a16:creationId xmlns:a16="http://schemas.microsoft.com/office/drawing/2014/main" id="{7C718096-7C76-4816-AF36-6B660A55A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9554" y="6124394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4" name="Text Box 24">
            <a:extLst>
              <a:ext uri="{FF2B5EF4-FFF2-40B4-BE49-F238E27FC236}">
                <a16:creationId xmlns:a16="http://schemas.microsoft.com/office/drawing/2014/main" id="{761A5DE0-D330-4C8C-BD31-2A6DE5B44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2556" y="6118541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6" name="Text Box 24">
            <a:extLst>
              <a:ext uri="{FF2B5EF4-FFF2-40B4-BE49-F238E27FC236}">
                <a16:creationId xmlns:a16="http://schemas.microsoft.com/office/drawing/2014/main" id="{DCCCDCF6-94DF-45A2-836A-865557359F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525" y="6129646"/>
            <a:ext cx="40230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3</a:t>
            </a:r>
            <a:r>
              <a:rPr lang="en-GB" altLang="th-TH" sz="2400" b="1" dirty="0"/>
              <a:t> </a:t>
            </a:r>
            <a:r>
              <a:rPr lang="en-GB" altLang="th-TH" sz="2400" dirty="0"/>
              <a:t>(Q</a:t>
            </a:r>
            <a:r>
              <a:rPr lang="en-GB" altLang="th-TH" sz="2400" baseline="-25000" dirty="0"/>
              <a:t>2</a:t>
            </a:r>
            <a:r>
              <a:rPr lang="en-GB" altLang="th-TH" sz="2400" dirty="0"/>
              <a:t> + Bandwagon Effect)</a:t>
            </a:r>
          </a:p>
        </p:txBody>
      </p:sp>
      <p:sp>
        <p:nvSpPr>
          <p:cNvPr id="37" name="Text Box 7">
            <a:extLst>
              <a:ext uri="{FF2B5EF4-FFF2-40B4-BE49-F238E27FC236}">
                <a16:creationId xmlns:a16="http://schemas.microsoft.com/office/drawing/2014/main" id="{4D02B14E-08C3-4112-83A2-93528B747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5200" y="5535613"/>
            <a:ext cx="4235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</a:p>
        </p:txBody>
      </p:sp>
      <p:sp>
        <p:nvSpPr>
          <p:cNvPr id="38" name="Slide Number Placeholder 3">
            <a:extLst>
              <a:ext uri="{FF2B5EF4-FFF2-40B4-BE49-F238E27FC236}">
                <a16:creationId xmlns:a16="http://schemas.microsoft.com/office/drawing/2014/main" id="{5597B290-AFFB-4E01-96C3-B9E01A016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>
            <a:extLst>
              <a:ext uri="{FF2B5EF4-FFF2-40B4-BE49-F238E27FC236}">
                <a16:creationId xmlns:a16="http://schemas.microsoft.com/office/drawing/2014/main" id="{CA0F3C09-5891-47F3-8AA6-6C4C42F73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b="1" dirty="0"/>
              <a:t>Snob effect</a:t>
            </a:r>
            <a:r>
              <a:rPr lang="en-US" altLang="th-TH" dirty="0"/>
              <a:t>:  A negative network externality that refers to the decrease in each consumer’s demand as more consumers buy the good.</a:t>
            </a:r>
          </a:p>
          <a:p>
            <a:endParaRPr lang="en-US" altLang="th-TH" dirty="0"/>
          </a:p>
          <a:p>
            <a:r>
              <a:rPr lang="en-US" altLang="th-TH" dirty="0"/>
              <a:t>For example, </a:t>
            </a:r>
            <a:r>
              <a:rPr lang="en-US" dirty="0"/>
              <a:t>a road can confer negative network externalities since a driver on the road creates traffic for other drivers.</a:t>
            </a:r>
            <a:endParaRPr lang="en-US" altLang="th-TH" dirty="0"/>
          </a:p>
        </p:txBody>
      </p:sp>
      <p:sp>
        <p:nvSpPr>
          <p:cNvPr id="4" name="AutoShape 46">
            <a:extLst>
              <a:ext uri="{FF2B5EF4-FFF2-40B4-BE49-F238E27FC236}">
                <a16:creationId xmlns:a16="http://schemas.microsoft.com/office/drawing/2014/main" id="{F799E7A0-3EB1-40A0-A5B5-B5B37EF3D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1DE85DAF-C924-44EA-A524-862DC3DB4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Line 4">
            <a:extLst>
              <a:ext uri="{FF2B5EF4-FFF2-40B4-BE49-F238E27FC236}">
                <a16:creationId xmlns:a16="http://schemas.microsoft.com/office/drawing/2014/main" id="{A7C35CD4-BB6B-4524-B67B-7DD0E2D4CF72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1" y="5866131"/>
            <a:ext cx="6172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3" name="Line 5">
            <a:extLst>
              <a:ext uri="{FF2B5EF4-FFF2-40B4-BE49-F238E27FC236}">
                <a16:creationId xmlns:a16="http://schemas.microsoft.com/office/drawing/2014/main" id="{36AE65F4-A73E-49FF-BCC1-625DD9AA025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46151" y="1484631"/>
            <a:ext cx="44450" cy="43815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4" name="Text Box 6">
            <a:extLst>
              <a:ext uri="{FF2B5EF4-FFF2-40B4-BE49-F238E27FC236}">
                <a16:creationId xmlns:a16="http://schemas.microsoft.com/office/drawing/2014/main" id="{39DC86AF-F150-4D44-950A-C3CBF9459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0726" y="5907406"/>
            <a:ext cx="4235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</a:p>
        </p:txBody>
      </p:sp>
      <p:sp>
        <p:nvSpPr>
          <p:cNvPr id="40965" name="Text Box 7">
            <a:extLst>
              <a:ext uri="{FF2B5EF4-FFF2-40B4-BE49-F238E27FC236}">
                <a16:creationId xmlns:a16="http://schemas.microsoft.com/office/drawing/2014/main" id="{C5EC54B5-CB13-4E1C-9280-0EA33054E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08" y="1253798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</a:p>
        </p:txBody>
      </p:sp>
      <p:sp>
        <p:nvSpPr>
          <p:cNvPr id="40966" name="Line 8">
            <a:extLst>
              <a:ext uri="{FF2B5EF4-FFF2-40B4-BE49-F238E27FC236}">
                <a16:creationId xmlns:a16="http://schemas.microsoft.com/office/drawing/2014/main" id="{D9AF5A25-6B40-4E71-9B13-E796A52A408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00201" y="2513331"/>
            <a:ext cx="2133600" cy="2819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7" name="Text Box 9">
            <a:extLst>
              <a:ext uri="{FF2B5EF4-FFF2-40B4-BE49-F238E27FC236}">
                <a16:creationId xmlns:a16="http://schemas.microsoft.com/office/drawing/2014/main" id="{92C7AD74-C2A6-4B0C-AFAF-544FF13D6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1" y="1638311"/>
            <a:ext cx="30572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Market Demand</a:t>
            </a:r>
          </a:p>
          <a:p>
            <a:r>
              <a:rPr lang="en-GB" altLang="th-TH" sz="2400" dirty="0"/>
              <a:t>w/ Negative Net. Ext.</a:t>
            </a:r>
          </a:p>
        </p:txBody>
      </p:sp>
      <p:sp>
        <p:nvSpPr>
          <p:cNvPr id="40968" name="Line 10">
            <a:extLst>
              <a:ext uri="{FF2B5EF4-FFF2-40B4-BE49-F238E27FC236}">
                <a16:creationId xmlns:a16="http://schemas.microsoft.com/office/drawing/2014/main" id="{14DC37DD-8935-4AE2-AA98-055905BDA184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1" y="3351531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9" name="Line 11">
            <a:extLst>
              <a:ext uri="{FF2B5EF4-FFF2-40B4-BE49-F238E27FC236}">
                <a16:creationId xmlns:a16="http://schemas.microsoft.com/office/drawing/2014/main" id="{E231882A-540F-405E-BB9A-45D3109DA17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601" y="3401097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0" name="Line 12">
            <a:extLst>
              <a:ext uri="{FF2B5EF4-FFF2-40B4-BE49-F238E27FC236}">
                <a16:creationId xmlns:a16="http://schemas.microsoft.com/office/drawing/2014/main" id="{A2315060-0A62-4CE1-8BA1-FADA4DFF7D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601" y="4265931"/>
            <a:ext cx="396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1" name="Line 13">
            <a:extLst>
              <a:ext uri="{FF2B5EF4-FFF2-40B4-BE49-F238E27FC236}">
                <a16:creationId xmlns:a16="http://schemas.microsoft.com/office/drawing/2014/main" id="{1565F9E1-5BD0-4A70-8611-F3040CD21B7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31113" y="4265931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2" name="Text Box 14">
            <a:extLst>
              <a:ext uri="{FF2B5EF4-FFF2-40B4-BE49-F238E27FC236}">
                <a16:creationId xmlns:a16="http://schemas.microsoft.com/office/drawing/2014/main" id="{76E40EAC-9BAE-4465-87F4-7FFD001312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035" y="2979409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/>
              <a:t>•</a:t>
            </a:r>
          </a:p>
        </p:txBody>
      </p:sp>
      <p:sp>
        <p:nvSpPr>
          <p:cNvPr id="40973" name="Text Box 15">
            <a:extLst>
              <a:ext uri="{FF2B5EF4-FFF2-40B4-BE49-F238E27FC236}">
                <a16:creationId xmlns:a16="http://schemas.microsoft.com/office/drawing/2014/main" id="{BF3D87C5-384E-4FE1-ABB2-2A2310809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326" y="3823018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/>
              <a:t>•</a:t>
            </a:r>
          </a:p>
        </p:txBody>
      </p:sp>
      <p:sp>
        <p:nvSpPr>
          <p:cNvPr id="40974" name="Text Box 16">
            <a:extLst>
              <a:ext uri="{FF2B5EF4-FFF2-40B4-BE49-F238E27FC236}">
                <a16:creationId xmlns:a16="http://schemas.microsoft.com/office/drawing/2014/main" id="{2FD7C01E-D239-4BAF-95C5-59C4AE138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926" y="2935606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A</a:t>
            </a:r>
          </a:p>
        </p:txBody>
      </p:sp>
      <p:sp>
        <p:nvSpPr>
          <p:cNvPr id="40975" name="Text Box 17">
            <a:extLst>
              <a:ext uri="{FF2B5EF4-FFF2-40B4-BE49-F238E27FC236}">
                <a16:creationId xmlns:a16="http://schemas.microsoft.com/office/drawing/2014/main" id="{E816FDD8-497F-4FDA-BA00-0564EE5A0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3773806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C</a:t>
            </a:r>
          </a:p>
        </p:txBody>
      </p:sp>
      <p:sp>
        <p:nvSpPr>
          <p:cNvPr id="40977" name="Line 20">
            <a:extLst>
              <a:ext uri="{FF2B5EF4-FFF2-40B4-BE49-F238E27FC236}">
                <a16:creationId xmlns:a16="http://schemas.microsoft.com/office/drawing/2014/main" id="{A2180BA0-3BC2-4ECA-92B2-5691CEE25FA3}"/>
              </a:ext>
            </a:extLst>
          </p:cNvPr>
          <p:cNvSpPr>
            <a:spLocks noChangeShapeType="1"/>
          </p:cNvSpPr>
          <p:nvPr/>
        </p:nvSpPr>
        <p:spPr bwMode="auto">
          <a:xfrm>
            <a:off x="5006269" y="4265931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8" name="Line 22">
            <a:extLst>
              <a:ext uri="{FF2B5EF4-FFF2-40B4-BE49-F238E27FC236}">
                <a16:creationId xmlns:a16="http://schemas.microsoft.com/office/drawing/2014/main" id="{8AF2C2A4-2DD8-4A08-8328-00E06D5AEDA1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1" y="3046731"/>
            <a:ext cx="434340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9" name="Line 23">
            <a:extLst>
              <a:ext uri="{FF2B5EF4-FFF2-40B4-BE49-F238E27FC236}">
                <a16:creationId xmlns:a16="http://schemas.microsoft.com/office/drawing/2014/main" id="{F2E29B80-DF59-4D53-B06F-BC50DD2EADBD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9201" y="3732531"/>
            <a:ext cx="39624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80" name="Text Box 24">
            <a:extLst>
              <a:ext uri="{FF2B5EF4-FFF2-40B4-BE49-F238E27FC236}">
                <a16:creationId xmlns:a16="http://schemas.microsoft.com/office/drawing/2014/main" id="{18553CD7-2EFA-4D0E-93D9-D48C087BA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7826" y="4088118"/>
            <a:ext cx="521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40981" name="Text Box 25">
            <a:extLst>
              <a:ext uri="{FF2B5EF4-FFF2-40B4-BE49-F238E27FC236}">
                <a16:creationId xmlns:a16="http://schemas.microsoft.com/office/drawing/2014/main" id="{BC5767F9-3A31-4ACA-A78C-97DD51E82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782" y="4628438"/>
            <a:ext cx="379730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2</a:t>
            </a:r>
            <a:r>
              <a:rPr lang="en-GB" altLang="th-TH" sz="2400" b="1" dirty="0"/>
              <a:t> </a:t>
            </a:r>
            <a:r>
              <a:rPr lang="en-GB" altLang="th-TH" sz="2400" dirty="0"/>
              <a:t>(mkt demand when people believes that many people are buying)</a:t>
            </a:r>
            <a:endParaRPr lang="en-GB" altLang="th-TH" sz="2400" b="1" dirty="0"/>
          </a:p>
        </p:txBody>
      </p:sp>
      <p:sp>
        <p:nvSpPr>
          <p:cNvPr id="40982" name="Text Box 26">
            <a:extLst>
              <a:ext uri="{FF2B5EF4-FFF2-40B4-BE49-F238E27FC236}">
                <a16:creationId xmlns:a16="http://schemas.microsoft.com/office/drawing/2014/main" id="{910C2120-2841-4BF9-A759-27A74FC5F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3826487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/>
              <a:t>•</a:t>
            </a:r>
          </a:p>
        </p:txBody>
      </p:sp>
      <p:sp>
        <p:nvSpPr>
          <p:cNvPr id="40983" name="Text Box 27">
            <a:extLst>
              <a:ext uri="{FF2B5EF4-FFF2-40B4-BE49-F238E27FC236}">
                <a16:creationId xmlns:a16="http://schemas.microsoft.com/office/drawing/2014/main" id="{E305F1D3-0B57-44C1-984C-339897498C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0926" y="3773806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B</a:t>
            </a:r>
          </a:p>
        </p:txBody>
      </p:sp>
      <p:grpSp>
        <p:nvGrpSpPr>
          <p:cNvPr id="40984" name="Group 52">
            <a:extLst>
              <a:ext uri="{FF2B5EF4-FFF2-40B4-BE49-F238E27FC236}">
                <a16:creationId xmlns:a16="http://schemas.microsoft.com/office/drawing/2014/main" id="{0A312A44-4C4D-4A14-BD6D-953E83238E74}"/>
              </a:ext>
            </a:extLst>
          </p:cNvPr>
          <p:cNvGrpSpPr>
            <a:grpSpLocks/>
          </p:cNvGrpSpPr>
          <p:nvPr/>
        </p:nvGrpSpPr>
        <p:grpSpPr bwMode="auto">
          <a:xfrm>
            <a:off x="2362201" y="6018531"/>
            <a:ext cx="2562225" cy="0"/>
            <a:chOff x="1344" y="3641"/>
            <a:chExt cx="1614" cy="0"/>
          </a:xfrm>
        </p:grpSpPr>
        <p:sp>
          <p:nvSpPr>
            <p:cNvPr id="40991" name="Line 28">
              <a:extLst>
                <a:ext uri="{FF2B5EF4-FFF2-40B4-BE49-F238E27FC236}">
                  <a16:creationId xmlns:a16="http://schemas.microsoft.com/office/drawing/2014/main" id="{6D8BF0A8-5924-4946-8E92-DFD843BEB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44" y="3641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40992" name="Line 29">
              <a:extLst>
                <a:ext uri="{FF2B5EF4-FFF2-40B4-BE49-F238E27FC236}">
                  <a16:creationId xmlns:a16="http://schemas.microsoft.com/office/drawing/2014/main" id="{D06A6A95-4AE6-43F5-AD8A-84E60455B9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2" y="3641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40985" name="Text Box 30">
            <a:extLst>
              <a:ext uri="{FF2B5EF4-FFF2-40B4-BE49-F238E27FC236}">
                <a16:creationId xmlns:a16="http://schemas.microsoft.com/office/drawing/2014/main" id="{63354B2A-EE82-41C2-B771-BCBF98FAF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389" y="5967731"/>
            <a:ext cx="182774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 dirty="0"/>
              <a:t>Pure Price Effect</a:t>
            </a:r>
          </a:p>
        </p:txBody>
      </p:sp>
      <p:sp>
        <p:nvSpPr>
          <p:cNvPr id="40986" name="Line 31">
            <a:extLst>
              <a:ext uri="{FF2B5EF4-FFF2-40B4-BE49-F238E27FC236}">
                <a16:creationId xmlns:a16="http://schemas.microsoft.com/office/drawing/2014/main" id="{3FCAB2E9-A72A-4200-91F6-1C949589EE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84379" y="5713731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87" name="Line 32">
            <a:extLst>
              <a:ext uri="{FF2B5EF4-FFF2-40B4-BE49-F238E27FC236}">
                <a16:creationId xmlns:a16="http://schemas.microsoft.com/office/drawing/2014/main" id="{DAD887A8-927E-44AC-BFBB-ED536FF42AE1}"/>
              </a:ext>
            </a:extLst>
          </p:cNvPr>
          <p:cNvSpPr>
            <a:spLocks noChangeShapeType="1"/>
          </p:cNvSpPr>
          <p:nvPr/>
        </p:nvSpPr>
        <p:spPr bwMode="auto">
          <a:xfrm>
            <a:off x="3514079" y="5713731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88" name="Text Box 33">
            <a:extLst>
              <a:ext uri="{FF2B5EF4-FFF2-40B4-BE49-F238E27FC236}">
                <a16:creationId xmlns:a16="http://schemas.microsoft.com/office/drawing/2014/main" id="{D0156DC5-6D45-4EE3-BEE5-15CA1FA00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1" y="5408931"/>
            <a:ext cx="11953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/>
              <a:t>Snob Effect</a:t>
            </a:r>
          </a:p>
        </p:txBody>
      </p:sp>
      <p:sp>
        <p:nvSpPr>
          <p:cNvPr id="40989" name="Text Box 21">
            <a:extLst>
              <a:ext uri="{FF2B5EF4-FFF2-40B4-BE49-F238E27FC236}">
                <a16:creationId xmlns:a16="http://schemas.microsoft.com/office/drawing/2014/main" id="{DC9E4AE6-4985-4F5E-9E25-9DF627B24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0393" y="1715463"/>
            <a:ext cx="27797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solidFill>
                  <a:srgbClr val="000066"/>
                </a:solidFill>
              </a:rPr>
              <a:t>Snob Effect:</a:t>
            </a:r>
          </a:p>
          <a:p>
            <a:pPr>
              <a:buFontTx/>
              <a:buChar char="•"/>
            </a:pPr>
            <a:r>
              <a:rPr lang="en-GB" altLang="th-TH" sz="2000" i="1" dirty="0"/>
              <a:t> (decreased quantity demanded when more consumers purchase)</a:t>
            </a:r>
          </a:p>
        </p:txBody>
      </p:sp>
      <p:sp>
        <p:nvSpPr>
          <p:cNvPr id="34" name="AutoShape 46">
            <a:extLst>
              <a:ext uri="{FF2B5EF4-FFF2-40B4-BE49-F238E27FC236}">
                <a16:creationId xmlns:a16="http://schemas.microsoft.com/office/drawing/2014/main" id="{E5BB48D3-492F-4C18-8F3A-C1342DF2B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3" name="Text Box 7">
            <a:extLst>
              <a:ext uri="{FF2B5EF4-FFF2-40B4-BE49-F238E27FC236}">
                <a16:creationId xmlns:a16="http://schemas.microsoft.com/office/drawing/2014/main" id="{811417EC-2BDA-4BED-B7A9-4A312258E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103" y="3179531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5" name="Text Box 7">
            <a:extLst>
              <a:ext uri="{FF2B5EF4-FFF2-40B4-BE49-F238E27FC236}">
                <a16:creationId xmlns:a16="http://schemas.microsoft.com/office/drawing/2014/main" id="{EF70B911-14E5-46E3-9D24-959DB129D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103" y="4007610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6" name="Text Box 7">
            <a:extLst>
              <a:ext uri="{FF2B5EF4-FFF2-40B4-BE49-F238E27FC236}">
                <a16:creationId xmlns:a16="http://schemas.microsoft.com/office/drawing/2014/main" id="{B9B9F821-2A5E-4E7F-986E-8DF15005C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3808" y="6252270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7" name="Text Box 7">
            <a:extLst>
              <a:ext uri="{FF2B5EF4-FFF2-40B4-BE49-F238E27FC236}">
                <a16:creationId xmlns:a16="http://schemas.microsoft.com/office/drawing/2014/main" id="{90892D7B-1EF9-4216-9EA1-8703FF4F8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0374" y="6252270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8" name="Text Box 7">
            <a:extLst>
              <a:ext uri="{FF2B5EF4-FFF2-40B4-BE49-F238E27FC236}">
                <a16:creationId xmlns:a16="http://schemas.microsoft.com/office/drawing/2014/main" id="{89C7A9CE-9DC8-4A0D-B935-0B8F12953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1" y="6252270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3</a:t>
            </a:r>
            <a:endParaRPr lang="en-GB" altLang="th-TH" sz="2400" b="1" dirty="0"/>
          </a:p>
        </p:txBody>
      </p:sp>
      <p:sp>
        <p:nvSpPr>
          <p:cNvPr id="39" name="Slide Number Placeholder 3">
            <a:extLst>
              <a:ext uri="{FF2B5EF4-FFF2-40B4-BE49-F238E27FC236}">
                <a16:creationId xmlns:a16="http://schemas.microsoft.com/office/drawing/2014/main" id="{0DBAEFEC-74AD-4B01-A59F-7E76C2CE0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>
            <a:extLst>
              <a:ext uri="{FF2B5EF4-FFF2-40B4-BE49-F238E27FC236}">
                <a16:creationId xmlns:a16="http://schemas.microsoft.com/office/drawing/2014/main" id="{404FA7CB-0DCC-477E-90FC-1A3E735D1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8593"/>
            <a:ext cx="8229600" cy="4525963"/>
          </a:xfrm>
        </p:spPr>
        <p:txBody>
          <a:bodyPr/>
          <a:lstStyle/>
          <a:p>
            <a:r>
              <a:rPr lang="en-US" altLang="th-TH" dirty="0"/>
              <a:t>All workers face labor-leisure trade-off.</a:t>
            </a:r>
          </a:p>
          <a:p>
            <a:r>
              <a:rPr lang="en-US" altLang="th-TH" dirty="0"/>
              <a:t>They have 24 hours a day, which are allocated between working and resting.</a:t>
            </a:r>
          </a:p>
          <a:p>
            <a:r>
              <a:rPr lang="en-US" altLang="th-TH" dirty="0"/>
              <a:t>Workers value both income from working and their leisure time.</a:t>
            </a:r>
          </a:p>
          <a:p>
            <a:r>
              <a:rPr lang="en-US" altLang="th-TH" dirty="0"/>
              <a:t>MU for both are positive but diminishing.</a:t>
            </a:r>
          </a:p>
          <a:p>
            <a:r>
              <a:rPr lang="en-US" altLang="th-TH" b="1" dirty="0"/>
              <a:t>Leisure is a normal good</a:t>
            </a:r>
            <a:r>
              <a:rPr lang="en-US" altLang="th-TH" dirty="0"/>
              <a:t>: as income rise, people want to consume more leisure.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61C31651-3EBA-432B-979A-B2D4F6F80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19D0BC-496E-42D9-B958-1F13EA11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>
            <a:extLst>
              <a:ext uri="{FF2B5EF4-FFF2-40B4-BE49-F238E27FC236}">
                <a16:creationId xmlns:a16="http://schemas.microsoft.com/office/drawing/2014/main" id="{2D4A1FD1-3F1C-406D-978D-40B6BFF72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8593"/>
            <a:ext cx="8229600" cy="4525963"/>
          </a:xfrm>
        </p:spPr>
        <p:txBody>
          <a:bodyPr/>
          <a:lstStyle/>
          <a:p>
            <a:r>
              <a:rPr lang="en-US" altLang="th-TH" b="1" dirty="0"/>
              <a:t>One can think of “wage” as “price of leisure” </a:t>
            </a:r>
            <a:r>
              <a:rPr lang="en-US" altLang="th-TH" dirty="0"/>
              <a:t>since when we rest, we forego wage income.</a:t>
            </a:r>
          </a:p>
          <a:p>
            <a:r>
              <a:rPr lang="en-US" altLang="th-TH" dirty="0"/>
              <a:t>Now, </a:t>
            </a:r>
            <a:r>
              <a:rPr lang="en-US" altLang="th-TH" u="sng" dirty="0"/>
              <a:t>if wage rises, leisure becomes more expensive</a:t>
            </a:r>
            <a:r>
              <a:rPr lang="en-US" altLang="th-TH" dirty="0"/>
              <a:t>.</a:t>
            </a:r>
          </a:p>
          <a:p>
            <a:r>
              <a:rPr lang="en-US" altLang="th-TH" dirty="0"/>
              <a:t>SE implies that workers will work more.</a:t>
            </a:r>
          </a:p>
          <a:p>
            <a:r>
              <a:rPr lang="en-US" altLang="th-TH" dirty="0"/>
              <a:t>IE implies that, with more money from higher wage, workers can work less and rest more.</a:t>
            </a:r>
          </a:p>
          <a:p>
            <a:r>
              <a:rPr lang="en-US" altLang="th-TH" dirty="0"/>
              <a:t>Two effects work in the opposite directions.</a:t>
            </a:r>
          </a:p>
          <a:p>
            <a:endParaRPr lang="en-US" altLang="th-TH" dirty="0"/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35AB8786-8975-4B92-8E9A-077FEAE59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624CA-BAA2-4DE9-9A70-5BA6E1978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9550"/>
            <a:ext cx="8229600" cy="4876800"/>
          </a:xfrm>
        </p:spPr>
        <p:txBody>
          <a:bodyPr/>
          <a:lstStyle/>
          <a:p>
            <a:r>
              <a:rPr lang="en-US" altLang="th-TH" b="1" dirty="0"/>
              <a:t>The labor supply curve slopes upward over the region where the SE &gt; IE.</a:t>
            </a:r>
          </a:p>
          <a:p>
            <a:r>
              <a:rPr lang="en-US" altLang="th-TH" dirty="0"/>
              <a:t>Because leisure is more expensive, workers substitute away from leisure and work more.</a:t>
            </a:r>
          </a:p>
          <a:p>
            <a:r>
              <a:rPr lang="en-US" altLang="th-TH" b="1" dirty="0"/>
              <a:t>The labor supply curve bends backward over the region where the IE &gt; SE.</a:t>
            </a:r>
          </a:p>
          <a:p>
            <a:r>
              <a:rPr lang="en-US" altLang="th-TH" dirty="0"/>
              <a:t>Given a higher wage, workers now become richer. Since leisure is a normal good, more leisure is consumed, and workers work less.</a:t>
            </a:r>
          </a:p>
          <a:p>
            <a:endParaRPr lang="en-US" altLang="th-TH" dirty="0"/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FFD290-D80C-4995-A5E5-DF21C234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821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6">
            <a:extLst>
              <a:ext uri="{FF2B5EF4-FFF2-40B4-BE49-F238E27FC236}">
                <a16:creationId xmlns:a16="http://schemas.microsoft.com/office/drawing/2014/main" id="{924831B5-8963-4906-802B-781B01A1DD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46083" name="Picture 5">
            <a:extLst>
              <a:ext uri="{FF2B5EF4-FFF2-40B4-BE49-F238E27FC236}">
                <a16:creationId xmlns:a16="http://schemas.microsoft.com/office/drawing/2014/main" id="{5681F2EA-AFA6-4B75-B673-BA125DBDB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03" y="1125983"/>
            <a:ext cx="5486400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6">
            <a:extLst>
              <a:ext uri="{FF2B5EF4-FFF2-40B4-BE49-F238E27FC236}">
                <a16:creationId xmlns:a16="http://schemas.microsoft.com/office/drawing/2014/main" id="{CF458108-35B0-4DB6-A9D6-89C53BE6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22" y="2230882"/>
            <a:ext cx="4105275" cy="3000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2DE2399-676E-4455-BA1E-C40B89117DE7}"/>
              </a:ext>
            </a:extLst>
          </p:cNvPr>
          <p:cNvCxnSpPr/>
          <p:nvPr/>
        </p:nvCxnSpPr>
        <p:spPr>
          <a:xfrm>
            <a:off x="914400" y="6324600"/>
            <a:ext cx="2133600" cy="0"/>
          </a:xfrm>
          <a:prstGeom prst="straightConnector1">
            <a:avLst/>
          </a:prstGeom>
          <a:ln w="7620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97B61D2-7261-4DF6-8586-08070891AFF0}"/>
              </a:ext>
            </a:extLst>
          </p:cNvPr>
          <p:cNvCxnSpPr>
            <a:cxnSpLocks/>
          </p:cNvCxnSpPr>
          <p:nvPr/>
        </p:nvCxnSpPr>
        <p:spPr>
          <a:xfrm>
            <a:off x="3168588" y="6324600"/>
            <a:ext cx="1784412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F954366-6169-4A89-97CC-A6EE402F0911}"/>
              </a:ext>
            </a:extLst>
          </p:cNvPr>
          <p:cNvSpPr txBox="1"/>
          <p:nvPr/>
        </p:nvSpPr>
        <p:spPr>
          <a:xfrm>
            <a:off x="5815659" y="1584551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66"/>
                </a:solidFill>
                <a:latin typeface="Calibri" pitchFamily="34" charset="0"/>
              </a:rPr>
              <a:t>Backward-Bending Labor Supply</a:t>
            </a:r>
            <a:endParaRPr lang="th-TH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6AE096-9769-4F6C-AE01-51E69CA91BE9}"/>
              </a:ext>
            </a:extLst>
          </p:cNvPr>
          <p:cNvSpPr txBox="1"/>
          <p:nvPr/>
        </p:nvSpPr>
        <p:spPr>
          <a:xfrm>
            <a:off x="5815659" y="56388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Hrs</a:t>
            </a:r>
            <a:r>
              <a:rPr lang="en-US" sz="2400" b="1" dirty="0">
                <a:solidFill>
                  <a:srgbClr val="0070C0"/>
                </a:solidFill>
              </a:rPr>
              <a:t> of Leisure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Hrs</a:t>
            </a:r>
            <a:r>
              <a:rPr lang="en-US" sz="2400" b="1" dirty="0">
                <a:solidFill>
                  <a:srgbClr val="FF0000"/>
                </a:solidFill>
              </a:rPr>
              <a:t> of Work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57740CF5-1161-4471-A256-D652A7D9B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CPI is an index (a number) that tells us about the cost of living of typical consumers.</a:t>
            </a:r>
          </a:p>
          <a:p>
            <a:endParaRPr lang="en-US" altLang="th-TH" dirty="0"/>
          </a:p>
          <a:p>
            <a:r>
              <a:rPr lang="en-US" altLang="th-TH" dirty="0"/>
              <a:t>It measures changes in the price level and can be used to calculate the inflation rate.</a:t>
            </a:r>
          </a:p>
          <a:p>
            <a:endParaRPr lang="en-US" altLang="th-TH" dirty="0"/>
          </a:p>
          <a:p>
            <a:r>
              <a:rPr lang="en-US" altLang="th-TH" dirty="0"/>
              <a:t>CPI is a fixed-weight index, calculated from a fixed basket of goods.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3FC786-1C6D-4343-9A35-59232EFA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814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Since CPI is calculated from a fixed basket of goods, it ignores the fact that people would “substitute” expensive goods with cheaper goods.</a:t>
            </a:r>
          </a:p>
          <a:p>
            <a:endParaRPr lang="en-US" altLang="th-TH" dirty="0"/>
          </a:p>
          <a:p>
            <a:r>
              <a:rPr lang="en-US" altLang="th-TH" b="1" dirty="0"/>
              <a:t>This is called the “substitution bias” and causes CPI to overestimate the cost of living when the price level rises.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9CFC7-00AF-4676-9A3A-A1027CCF5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0177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</a:t>
            </a:r>
          </a:p>
          <a:p>
            <a:r>
              <a:rPr lang="en-US" altLang="th-TH" dirty="0"/>
              <a:t>Assume a consumer buys two goods:</a:t>
            </a:r>
            <a:br>
              <a:rPr lang="en-US" altLang="th-TH" dirty="0"/>
            </a:br>
            <a:r>
              <a:rPr lang="en-US" altLang="th-TH" dirty="0"/>
              <a:t>food with P</a:t>
            </a:r>
            <a:r>
              <a:rPr lang="en-US" altLang="th-TH" baseline="-25000" dirty="0"/>
              <a:t>F,1</a:t>
            </a:r>
            <a:r>
              <a:rPr lang="en-US" altLang="th-TH" dirty="0"/>
              <a:t> = $3 and clothing with P</a:t>
            </a:r>
            <a:r>
              <a:rPr lang="en-US" altLang="th-TH" baseline="-25000" dirty="0"/>
              <a:t>C,1</a:t>
            </a:r>
            <a:r>
              <a:rPr lang="en-US" altLang="th-TH" dirty="0"/>
              <a:t> = $8.</a:t>
            </a:r>
          </a:p>
          <a:p>
            <a:r>
              <a:rPr lang="en-US" altLang="th-TH" dirty="0"/>
              <a:t>At these prices, the consumer buy 80 units of food and 30 units of clothing, (F, C) = (80, 30).</a:t>
            </a:r>
          </a:p>
          <a:p>
            <a:r>
              <a:rPr lang="en-US" altLang="th-TH" dirty="0"/>
              <a:t>Thus, the cost of living before the price change is $480.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C7AD38-6565-4258-A34A-0BD8C3C8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9952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 (</a:t>
            </a:r>
            <a:r>
              <a:rPr lang="en-US" altLang="th-TH" b="1" dirty="0" err="1"/>
              <a:t>cont</a:t>
            </a:r>
            <a:r>
              <a:rPr lang="en-US" altLang="th-TH" b="1" dirty="0"/>
              <a:t>)</a:t>
            </a:r>
          </a:p>
          <a:p>
            <a:r>
              <a:rPr lang="en-US" altLang="th-TH" dirty="0"/>
              <a:t>Suppose the prices of food and clothing rises; the new prices are P</a:t>
            </a:r>
            <a:r>
              <a:rPr lang="en-US" altLang="th-TH" baseline="-25000" dirty="0"/>
              <a:t>F,2</a:t>
            </a:r>
            <a:r>
              <a:rPr lang="en-US" altLang="th-TH" dirty="0"/>
              <a:t> = $6 and P</a:t>
            </a:r>
            <a:r>
              <a:rPr lang="en-US" altLang="th-TH" baseline="-25000" dirty="0"/>
              <a:t>C,2</a:t>
            </a:r>
            <a:r>
              <a:rPr lang="en-US" altLang="th-TH" dirty="0"/>
              <a:t> = $9.</a:t>
            </a:r>
          </a:p>
          <a:p>
            <a:r>
              <a:rPr lang="en-US" altLang="th-TH" u="sng" dirty="0"/>
              <a:t>CPI assumes that the consumer would still buy the original bundle,</a:t>
            </a:r>
            <a:r>
              <a:rPr lang="en-US" altLang="th-TH" dirty="0"/>
              <a:t> (F, C) = (80, 30). With this approach, the cost of living after the price change would be $750.</a:t>
            </a:r>
          </a:p>
          <a:p>
            <a:r>
              <a:rPr lang="en-US" altLang="th-TH" dirty="0"/>
              <a:t>CPI = 750/480 = 1.56. Inflation = 56%.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D2AF07-9C05-424F-966B-891A382CE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497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 (</a:t>
            </a:r>
            <a:r>
              <a:rPr lang="en-US" altLang="th-TH" b="1" dirty="0" err="1"/>
              <a:t>cont</a:t>
            </a:r>
            <a:r>
              <a:rPr lang="en-US" altLang="th-TH" b="1" dirty="0"/>
              <a:t>)</a:t>
            </a:r>
          </a:p>
          <a:p>
            <a:r>
              <a:rPr lang="en-US" altLang="th-TH" dirty="0"/>
              <a:t>In reality, there exists a bundle that could give the consumer </a:t>
            </a:r>
            <a:r>
              <a:rPr lang="en-US" altLang="th-TH" u="sng" dirty="0"/>
              <a:t>the same happiness</a:t>
            </a:r>
            <a:r>
              <a:rPr lang="en-US" altLang="th-TH" dirty="0"/>
              <a:t> as (F, C) = (80, 30).</a:t>
            </a:r>
          </a:p>
          <a:p>
            <a:r>
              <a:rPr lang="en-US" altLang="th-TH" dirty="0"/>
              <a:t>From the diagram, such bundle is (40, 60) and costs $720 after the price change.</a:t>
            </a:r>
          </a:p>
          <a:p>
            <a:r>
              <a:rPr lang="en-US" altLang="th-TH" u="sng" dirty="0"/>
              <a:t>If CPI were to account for the substitution</a:t>
            </a:r>
            <a:r>
              <a:rPr lang="en-US" altLang="th-TH" dirty="0"/>
              <a:t>, CPI would be 720/480 = 1.5. Inflation = 50%.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BBBD82-03FD-4ECF-8ED0-8E1115426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2737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9175E6-D2CE-473C-AD40-6415A2FFB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050" y="121595"/>
            <a:ext cx="5295900" cy="3955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F5C83A-E775-4D78-97AF-6419D581B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00" y="4134788"/>
            <a:ext cx="7236000" cy="25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</TotalTime>
  <Words>1754</Words>
  <Application>Microsoft Office PowerPoint</Application>
  <PresentationFormat>On-screen Show (4:3)</PresentationFormat>
  <Paragraphs>223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82</cp:revision>
  <dcterms:created xsi:type="dcterms:W3CDTF">2010-03-18T15:11:55Z</dcterms:created>
  <dcterms:modified xsi:type="dcterms:W3CDTF">2020-02-06T19:13:04Z</dcterms:modified>
</cp:coreProperties>
</file>