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29"/>
  </p:notesMasterIdLst>
  <p:sldIdLst>
    <p:sldId id="257" r:id="rId2"/>
    <p:sldId id="451" r:id="rId3"/>
    <p:sldId id="473" r:id="rId4"/>
    <p:sldId id="474" r:id="rId5"/>
    <p:sldId id="475" r:id="rId6"/>
    <p:sldId id="476" r:id="rId7"/>
    <p:sldId id="478" r:id="rId8"/>
    <p:sldId id="480" r:id="rId9"/>
    <p:sldId id="479" r:id="rId10"/>
    <p:sldId id="481" r:id="rId11"/>
    <p:sldId id="496" r:id="rId12"/>
    <p:sldId id="501" r:id="rId13"/>
    <p:sldId id="484" r:id="rId14"/>
    <p:sldId id="485" r:id="rId15"/>
    <p:sldId id="486" r:id="rId16"/>
    <p:sldId id="487" r:id="rId17"/>
    <p:sldId id="488" r:id="rId18"/>
    <p:sldId id="489" r:id="rId19"/>
    <p:sldId id="490" r:id="rId20"/>
    <p:sldId id="497" r:id="rId21"/>
    <p:sldId id="491" r:id="rId22"/>
    <p:sldId id="493" r:id="rId23"/>
    <p:sldId id="498" r:id="rId24"/>
    <p:sldId id="500" r:id="rId25"/>
    <p:sldId id="494" r:id="rId26"/>
    <p:sldId id="495" r:id="rId27"/>
    <p:sldId id="472"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336" y="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46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7/5/2016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7076749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68677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5399495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1159601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481376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8169492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232920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644964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392839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985583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5832612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5889102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713436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1627549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8158860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2447820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041038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1124943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334922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213455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300498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6390672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550743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7245237-72BC-4A61-8B55-E1F8A3621E0F}" type="datetimeFigureOut">
              <a:rPr lang="en-US" smtClean="0"/>
              <a:pPr/>
              <a:t>7/5/2016</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7/5/2016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7/5/2016</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7245237-72BC-4A61-8B55-E1F8A3621E0F}" type="datetimeFigureOut">
              <a:rPr lang="en-US" smtClean="0"/>
              <a:pPr/>
              <a:t>7/5/2016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7/5/2016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7245237-72BC-4A61-8B55-E1F8A3621E0F}" type="datetimeFigureOut">
              <a:rPr lang="en-US" smtClean="0"/>
              <a:pPr/>
              <a:t>7/5/2016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7/5/2016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7/5/2016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7/5/2016</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7/5/2016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7/5/2016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7/5/2016</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85852" y="3571876"/>
            <a:ext cx="6400800" cy="657228"/>
          </a:xfrm>
        </p:spPr>
        <p:txBody>
          <a:bodyPr>
            <a:normAutofit/>
          </a:bodyPr>
          <a:lstStyle/>
          <a:p>
            <a:r>
              <a:rPr lang="en-US" sz="3600" dirty="0" smtClean="0"/>
              <a:t>By  </a:t>
            </a:r>
            <a:r>
              <a:rPr lang="en-US" sz="3600" dirty="0" err="1" smtClean="0"/>
              <a:t>Ajarn</a:t>
            </a:r>
            <a:r>
              <a:rPr lang="en-US" sz="3600" dirty="0" smtClean="0"/>
              <a:t>  </a:t>
            </a:r>
            <a:r>
              <a:rPr lang="en-US" sz="3600" dirty="0" err="1" smtClean="0"/>
              <a:t>Suwalya K.</a:t>
            </a:r>
            <a:endParaRPr lang="en-US" sz="3600" dirty="0" smtClean="0"/>
          </a:p>
          <a:p>
            <a:endParaRPr lang="en-US" dirty="0"/>
          </a:p>
        </p:txBody>
      </p:sp>
      <p:sp>
        <p:nvSpPr>
          <p:cNvPr id="2" name="Title 1"/>
          <p:cNvSpPr>
            <a:spLocks noGrp="1"/>
          </p:cNvSpPr>
          <p:nvPr>
            <p:ph type="ctrTitle"/>
          </p:nvPr>
        </p:nvSpPr>
        <p:spPr>
          <a:xfrm>
            <a:off x="428596" y="1714488"/>
            <a:ext cx="8229600" cy="1470025"/>
          </a:xfrm>
        </p:spPr>
        <p:txBody>
          <a:bodyPr>
            <a:normAutofit/>
          </a:bodyPr>
          <a:lstStyle/>
          <a:p>
            <a:r>
              <a:rPr lang="en-US" sz="3200" b="1" dirty="0"/>
              <a:t>MK 322 Retail Management</a:t>
            </a:r>
          </a:p>
          <a:p>
            <a:r>
              <a:rPr lang="en-US" sz="3200" b="1" dirty="0"/>
              <a:t>Chapter 10: Information Systems and Supply Chain Management</a:t>
            </a:r>
            <a:r>
              <a:rPr lang="en-US" sz="3200" b="1" dirty="0" smtClean="0"/>
              <a:t/>
            </a:r>
            <a:br>
              <a:rPr lang="en-US" sz="3200" b="1" dirty="0" smtClean="0"/>
            </a:br>
            <a:endParaRPr lang="en-US" sz="1800" b="1" dirty="0"/>
          </a:p>
        </p:txBody>
      </p:sp>
      <p:pic>
        <p:nvPicPr>
          <p:cNvPr id="5" name="Picture 4" descr="BE image.png"/>
          <p:cNvPicPr>
            <a:picLocks noChangeAspect="1"/>
          </p:cNvPicPr>
          <p:nvPr/>
        </p:nvPicPr>
        <p:blipFill>
          <a:blip r:embed="rId2" cstate="print"/>
          <a:stretch>
            <a:fillRect/>
          </a:stretch>
        </p:blipFill>
        <p:spPr>
          <a:xfrm>
            <a:off x="3857620" y="142852"/>
            <a:ext cx="1071570" cy="107157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Creating Strategic Advantage through Supply Management and Information Systems</a:t>
            </a:r>
          </a:p>
        </p:txBody>
      </p:sp>
      <p:pic>
        <p:nvPicPr>
          <p:cNvPr id="2" name="Picture 1"/>
          <p:cNvPicPr>
            <a:picLocks noChangeAspect="1"/>
          </p:cNvPicPr>
          <p:nvPr/>
        </p:nvPicPr>
        <p:blipFill>
          <a:blip r:embed="rId2"/>
          <a:stretch>
            <a:fillRect/>
          </a:stretch>
        </p:blipFill>
        <p:spPr>
          <a:xfrm>
            <a:off x="950100" y="2772992"/>
            <a:ext cx="7544613" cy="3598200"/>
          </a:xfrm>
          <a:prstGeom prst="rect">
            <a:avLst/>
          </a:prstGeom>
        </p:spPr>
      </p:pic>
    </p:spTree>
    <p:extLst>
      <p:ext uri="{BB962C8B-B14F-4D97-AF65-F5344CB8AC3E}">
        <p14:creationId xmlns:p14="http://schemas.microsoft.com/office/powerpoint/2010/main" val="19793617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Supply Chain Management</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a:solidFill>
                  <a:srgbClr val="FF0000"/>
                </a:solidFill>
                <a:latin typeface="Arial" charset="0"/>
                <a:ea typeface="Arial" charset="0"/>
                <a:cs typeface="Arial" charset="0"/>
              </a:rPr>
              <a:t>Supply Chain Management: is a set of activities and techniques firms employ to efficiently and effectively manage the flow of merchandise from the vendor's to the retailer's customers.</a:t>
            </a:r>
          </a:p>
          <a:p>
            <a:r>
              <a:rPr lang="en-US">
                <a:latin typeface="Arial" charset="0"/>
                <a:ea typeface="Arial" charset="0"/>
                <a:cs typeface="Arial" charset="0"/>
              </a:rPr>
              <a:t>These activities ensure that the customers are able to purchase merchandise in the desired quantities at a preferred location at the appropriate time.</a:t>
            </a:r>
          </a:p>
          <a:p>
            <a:endParaRPr lang="en-US">
              <a:latin typeface="Arial" charset="0"/>
              <a:ea typeface="Arial" charset="0"/>
              <a:cs typeface="Arial" charset="0"/>
            </a:endParaRPr>
          </a:p>
          <a:p>
            <a:r>
              <a:rPr lang="en-US">
                <a:solidFill>
                  <a:srgbClr val="FF0000"/>
                </a:solidFill>
                <a:latin typeface="Arial" charset="0"/>
                <a:ea typeface="Arial" charset="0"/>
                <a:cs typeface="Arial" charset="0"/>
              </a:rPr>
              <a:t>Distribution Center (DC): A warehouse that receives merchandise from multiple vendors and distributes it to multiple stores</a:t>
            </a:r>
          </a:p>
        </p:txBody>
      </p:sp>
    </p:spTree>
    <p:extLst>
      <p:ext uri="{BB962C8B-B14F-4D97-AF65-F5344CB8AC3E}">
        <p14:creationId xmlns:p14="http://schemas.microsoft.com/office/powerpoint/2010/main" val="742148670"/>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Supply Chain Management</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914400" y="1447799"/>
            <a:ext cx="7772399" cy="5019907"/>
          </a:xfrm>
        </p:spPr>
      </p:pic>
    </p:spTree>
    <p:extLst>
      <p:ext uri="{BB962C8B-B14F-4D97-AF65-F5344CB8AC3E}">
        <p14:creationId xmlns:p14="http://schemas.microsoft.com/office/powerpoint/2010/main" val="1024202309"/>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Strategic Advantage</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811252" y="1905000"/>
            <a:ext cx="7772400" cy="4572000"/>
          </a:xfrm>
        </p:spPr>
        <p:txBody>
          <a:bodyPr/>
          <a:lstStyle/>
          <a:p>
            <a:r>
              <a:rPr lang="en-US">
                <a:solidFill>
                  <a:srgbClr val="FF0000"/>
                </a:solidFill>
                <a:latin typeface="Arial" charset="0"/>
                <a:ea typeface="Arial" charset="0"/>
                <a:cs typeface="Arial" charset="0"/>
              </a:rPr>
              <a:t>In Chapter 5, strategic advantages are unique and sustainable advantages enabling retailers to realize a higher-than-average return on their assets</a:t>
            </a:r>
          </a:p>
          <a:p>
            <a:r>
              <a:rPr lang="en-US">
                <a:latin typeface="Arial" charset="0"/>
                <a:ea typeface="Arial" charset="0"/>
                <a:cs typeface="Arial" charset="0"/>
              </a:rPr>
              <a:t>For example Walmart's success is in its information and supply chain management systems</a:t>
            </a:r>
          </a:p>
        </p:txBody>
      </p:sp>
      <p:pic>
        <p:nvPicPr>
          <p:cNvPr id="2" name="Picture 1"/>
          <p:cNvPicPr>
            <a:picLocks noChangeAspect="1"/>
          </p:cNvPicPr>
          <p:nvPr/>
        </p:nvPicPr>
        <p:blipFill>
          <a:blip r:embed="rId3"/>
          <a:stretch>
            <a:fillRect/>
          </a:stretch>
        </p:blipFill>
        <p:spPr>
          <a:xfrm>
            <a:off x="5840451" y="4475357"/>
            <a:ext cx="2230243" cy="2230243"/>
          </a:xfrm>
          <a:prstGeom prst="rect">
            <a:avLst/>
          </a:prstGeom>
        </p:spPr>
      </p:pic>
    </p:spTree>
    <p:extLst>
      <p:ext uri="{BB962C8B-B14F-4D97-AF65-F5344CB8AC3E}">
        <p14:creationId xmlns:p14="http://schemas.microsoft.com/office/powerpoint/2010/main" val="298825294"/>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Strategic Advantage</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547019"/>
            <a:ext cx="7772400" cy="4572000"/>
          </a:xfrm>
        </p:spPr>
        <p:txBody>
          <a:bodyPr>
            <a:noAutofit/>
          </a:bodyPr>
          <a:lstStyle/>
          <a:p>
            <a:pPr marL="0" indent="0">
              <a:buNone/>
            </a:pPr>
            <a:r>
              <a:rPr lang="en-US" b="1">
                <a:latin typeface="Arial" charset="0"/>
                <a:ea typeface="Arial" charset="0"/>
                <a:cs typeface="Arial" charset="0"/>
              </a:rPr>
              <a:t>Consider the various activities that retailers keep merchandising in stock</a:t>
            </a:r>
          </a:p>
          <a:p>
            <a:pPr>
              <a:buFont typeface="Arial" charset="0"/>
              <a:buChar char="•"/>
            </a:pPr>
            <a:r>
              <a:rPr lang="en-US">
                <a:latin typeface="Arial" charset="0"/>
                <a:ea typeface="Arial" charset="0"/>
                <a:cs typeface="Arial" charset="0"/>
              </a:rPr>
              <a:t>Accurately forecast sales and needed inventory levels for each category and SKU</a:t>
            </a:r>
          </a:p>
          <a:p>
            <a:pPr>
              <a:buFont typeface="Arial" charset="0"/>
              <a:buChar char="•"/>
            </a:pPr>
            <a:r>
              <a:rPr lang="en-US">
                <a:latin typeface="Arial" charset="0"/>
                <a:ea typeface="Arial" charset="0"/>
                <a:cs typeface="Arial" charset="0"/>
              </a:rPr>
              <a:t>Monitor sales to detect deviations from the forecast</a:t>
            </a:r>
          </a:p>
          <a:p>
            <a:pPr>
              <a:buFont typeface="Arial" charset="0"/>
              <a:buChar char="•"/>
            </a:pPr>
            <a:r>
              <a:rPr lang="en-US">
                <a:latin typeface="Arial" charset="0"/>
                <a:ea typeface="Arial" charset="0"/>
                <a:cs typeface="Arial" charset="0"/>
              </a:rPr>
              <a:t>Transport the right amount of merchandise from the DCs to each store</a:t>
            </a:r>
          </a:p>
          <a:p>
            <a:pPr>
              <a:buFont typeface="Arial" charset="0"/>
              <a:buChar char="•"/>
            </a:pPr>
            <a:r>
              <a:rPr lang="en-US">
                <a:latin typeface="Arial" charset="0"/>
                <a:ea typeface="Arial" charset="0"/>
                <a:cs typeface="Arial" charset="0"/>
              </a:rPr>
              <a:t>Make sure that accurate information is available that indicates where the merchandise is-in the vendor's warehouse, the DC, the store, sold to customer, or in transit</a:t>
            </a:r>
          </a:p>
        </p:txBody>
      </p:sp>
    </p:spTree>
    <p:extLst>
      <p:ext uri="{BB962C8B-B14F-4D97-AF65-F5344CB8AC3E}">
        <p14:creationId xmlns:p14="http://schemas.microsoft.com/office/powerpoint/2010/main" val="603215254"/>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Strategic Advantage</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normAutofit/>
          </a:bodyPr>
          <a:lstStyle/>
          <a:p>
            <a:pPr>
              <a:buFont typeface="Arial" charset="0"/>
              <a:buChar char="•"/>
            </a:pPr>
            <a:r>
              <a:rPr lang="en-US">
                <a:latin typeface="Arial" charset="0"/>
                <a:ea typeface="Arial" charset="0"/>
                <a:cs typeface="Arial" charset="0"/>
              </a:rPr>
              <a:t>Place accurate, timely orders with vendors</a:t>
            </a:r>
          </a:p>
          <a:p>
            <a:pPr>
              <a:buFont typeface="Arial" charset="0"/>
              <a:buChar char="•"/>
            </a:pPr>
            <a:r>
              <a:rPr lang="en-US">
                <a:latin typeface="Arial" charset="0"/>
                <a:ea typeface="Arial" charset="0"/>
                <a:cs typeface="Arial" charset="0"/>
              </a:rPr>
              <a:t>Replenish merchandise from DCs with the right quantities when the stores need it</a:t>
            </a:r>
          </a:p>
          <a:p>
            <a:pPr>
              <a:buFont typeface="Arial" charset="0"/>
              <a:buChar char="•"/>
            </a:pPr>
            <a:r>
              <a:rPr lang="en-US">
                <a:latin typeface="Arial" charset="0"/>
                <a:ea typeface="Arial" charset="0"/>
                <a:cs typeface="Arial" charset="0"/>
              </a:rPr>
              <a:t>Ensures that buyers and marketing managers coordinate merchandise delivery with special sales and promotional materials</a:t>
            </a:r>
          </a:p>
          <a:p>
            <a:pPr>
              <a:buFont typeface="Arial" charset="0"/>
              <a:buChar char="•"/>
            </a:pPr>
            <a:r>
              <a:rPr lang="en-US">
                <a:latin typeface="Arial" charset="0"/>
                <a:ea typeface="Arial" charset="0"/>
                <a:cs typeface="Arial" charset="0"/>
              </a:rPr>
              <a:t>Collect and process returned merchandise delivery with special sales and promotional materials</a:t>
            </a:r>
          </a:p>
          <a:p>
            <a:pPr>
              <a:buFont typeface="Arial" charset="0"/>
              <a:buChar char="•"/>
            </a:pPr>
            <a:r>
              <a:rPr lang="en-US">
                <a:latin typeface="Arial" charset="0"/>
                <a:ea typeface="Arial" charset="0"/>
                <a:cs typeface="Arial" charset="0"/>
              </a:rPr>
              <a:t>Collect and process returned merchandise</a:t>
            </a:r>
          </a:p>
        </p:txBody>
      </p:sp>
    </p:spTree>
    <p:extLst>
      <p:ext uri="{BB962C8B-B14F-4D97-AF65-F5344CB8AC3E}">
        <p14:creationId xmlns:p14="http://schemas.microsoft.com/office/powerpoint/2010/main" val="969302022"/>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The Flow of Information and Merchandise in a Supply Chain</a:t>
            </a:r>
          </a:p>
        </p:txBody>
      </p:sp>
      <p:pic>
        <p:nvPicPr>
          <p:cNvPr id="3" name="Picture 2"/>
          <p:cNvPicPr>
            <a:picLocks noChangeAspect="1"/>
          </p:cNvPicPr>
          <p:nvPr/>
        </p:nvPicPr>
        <p:blipFill>
          <a:blip r:embed="rId2"/>
          <a:stretch>
            <a:fillRect/>
          </a:stretch>
        </p:blipFill>
        <p:spPr>
          <a:xfrm>
            <a:off x="1196241" y="2896670"/>
            <a:ext cx="6470224" cy="3642900"/>
          </a:xfrm>
          <a:prstGeom prst="rect">
            <a:avLst/>
          </a:prstGeom>
        </p:spPr>
      </p:pic>
    </p:spTree>
    <p:extLst>
      <p:ext uri="{BB962C8B-B14F-4D97-AF65-F5344CB8AC3E}">
        <p14:creationId xmlns:p14="http://schemas.microsoft.com/office/powerpoint/2010/main" val="19788291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Information Flows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914400" y="1692573"/>
            <a:ext cx="7772400" cy="4280892"/>
          </a:xfrm>
        </p:spPr>
      </p:pic>
    </p:spTree>
    <p:extLst>
      <p:ext uri="{BB962C8B-B14F-4D97-AF65-F5344CB8AC3E}">
        <p14:creationId xmlns:p14="http://schemas.microsoft.com/office/powerpoint/2010/main" val="1211849340"/>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Information Flows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685800" y="1417638"/>
            <a:ext cx="8001000" cy="4692377"/>
          </a:xfrm>
        </p:spPr>
      </p:pic>
    </p:spTree>
    <p:extLst>
      <p:ext uri="{BB962C8B-B14F-4D97-AF65-F5344CB8AC3E}">
        <p14:creationId xmlns:p14="http://schemas.microsoft.com/office/powerpoint/2010/main" val="2111331176"/>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685800" y="-99934"/>
            <a:ext cx="8001000" cy="811967"/>
          </a:xfrm>
          <a:noFill/>
          <a:ln/>
        </p:spPr>
        <p:txBody>
          <a:bodyPr lIns="90488" tIns="44450" rIns="90488" bIns="44450">
            <a:normAutofit/>
          </a:bodyPr>
          <a:lstStyle/>
          <a:p>
            <a:r>
              <a:rPr lang="en-US" sz="2000" dirty="0">
                <a:solidFill>
                  <a:schemeClr val="hlink"/>
                </a:solidFill>
              </a:rPr>
              <a:t>Information Flows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549639" y="874427"/>
            <a:ext cx="8369509" cy="5602574"/>
          </a:xfrm>
        </p:spPr>
      </p:pic>
    </p:spTree>
    <p:extLst>
      <p:ext uri="{BB962C8B-B14F-4D97-AF65-F5344CB8AC3E}">
        <p14:creationId xmlns:p14="http://schemas.microsoft.com/office/powerpoint/2010/main" val="569444376"/>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274820" y="-437395"/>
            <a:ext cx="8212111" cy="1143000"/>
          </a:xfrm>
          <a:noFill/>
          <a:ln/>
        </p:spPr>
        <p:txBody>
          <a:bodyPr lIns="90488" tIns="44450" rIns="90488" bIns="44450">
            <a:normAutofit/>
          </a:bodyPr>
          <a:lstStyle/>
          <a:p>
            <a:r>
              <a:rPr lang="en-US" sz="2000" dirty="0">
                <a:solidFill>
                  <a:schemeClr val="hlink"/>
                </a:solidFill>
              </a:rPr>
              <a:t>Information Flows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974361" y="918148"/>
            <a:ext cx="7682459" cy="5558852"/>
          </a:xfrm>
        </p:spPr>
      </p:pic>
    </p:spTree>
    <p:extLst>
      <p:ext uri="{BB962C8B-B14F-4D97-AF65-F5344CB8AC3E}">
        <p14:creationId xmlns:p14="http://schemas.microsoft.com/office/powerpoint/2010/main" val="1901278988"/>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Data Warehouse</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467057" y="1905000"/>
            <a:ext cx="7772400" cy="4572000"/>
          </a:xfrm>
        </p:spPr>
        <p:txBody>
          <a:bodyPr/>
          <a:lstStyle/>
          <a:p>
            <a:r>
              <a:rPr lang="en-US">
                <a:solidFill>
                  <a:srgbClr val="FF0000"/>
                </a:solidFill>
                <a:latin typeface="Arial" charset="0"/>
                <a:ea typeface="Arial" charset="0"/>
                <a:cs typeface="Arial" charset="0"/>
              </a:rPr>
              <a:t>Purchase data collected at the point of sale goes into the database known as a data warehouse</a:t>
            </a:r>
          </a:p>
          <a:p>
            <a:endParaRPr lang="en-US">
              <a:latin typeface="Arial" charset="0"/>
              <a:ea typeface="Arial" charset="0"/>
              <a:cs typeface="Arial" charset="0"/>
            </a:endParaRPr>
          </a:p>
          <a:p>
            <a:r>
              <a:rPr lang="en-US">
                <a:latin typeface="Arial" charset="0"/>
                <a:ea typeface="Arial" charset="0"/>
                <a:cs typeface="Arial" charset="0"/>
              </a:rPr>
              <a:t>The information stored in the data warehouse is accessible on various dimensions and levels</a:t>
            </a:r>
          </a:p>
        </p:txBody>
      </p:sp>
    </p:spTree>
    <p:extLst>
      <p:ext uri="{BB962C8B-B14F-4D97-AF65-F5344CB8AC3E}">
        <p14:creationId xmlns:p14="http://schemas.microsoft.com/office/powerpoint/2010/main" val="832338135"/>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Data Warehouse</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1182856" y="1568605"/>
            <a:ext cx="7235488" cy="4908395"/>
          </a:xfrm>
        </p:spPr>
      </p:pic>
    </p:spTree>
    <p:extLst>
      <p:ext uri="{BB962C8B-B14F-4D97-AF65-F5344CB8AC3E}">
        <p14:creationId xmlns:p14="http://schemas.microsoft.com/office/powerpoint/2010/main" val="1830640892"/>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Electronic Data Interchange(EDI)</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685800" y="1547019"/>
            <a:ext cx="7772400" cy="4572000"/>
          </a:xfrm>
        </p:spPr>
        <p:txBody>
          <a:bodyPr/>
          <a:lstStyle/>
          <a:p>
            <a:r>
              <a:rPr lang="en-US">
                <a:solidFill>
                  <a:srgbClr val="FF0000"/>
                </a:solidFill>
                <a:latin typeface="Arial" charset="0"/>
                <a:ea typeface="Arial" charset="0"/>
                <a:cs typeface="Arial" charset="0"/>
              </a:rPr>
              <a:t>EDI is the computer-to-computer exchange of business documents using a standardized format</a:t>
            </a:r>
          </a:p>
          <a:p>
            <a:r>
              <a:rPr lang="en-US">
                <a:latin typeface="Arial" charset="0"/>
                <a:ea typeface="Arial" charset="0"/>
                <a:cs typeface="Arial" charset="0"/>
              </a:rPr>
              <a:t>Retailers have developed standards for exchanging information about purchase order changes, order status, transportation routings, advance shipping notices, on-hand inventory status, and vendor promotions as well as information that enables vendors to put price tags on merchandise</a:t>
            </a:r>
          </a:p>
        </p:txBody>
      </p:sp>
    </p:spTree>
    <p:extLst>
      <p:ext uri="{BB962C8B-B14F-4D97-AF65-F5344CB8AC3E}">
        <p14:creationId xmlns:p14="http://schemas.microsoft.com/office/powerpoint/2010/main" val="703809653"/>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39384" y="533400"/>
            <a:ext cx="7772400" cy="1143000"/>
          </a:xfrm>
          <a:noFill/>
          <a:ln/>
        </p:spPr>
        <p:txBody>
          <a:bodyPr lIns="90488" tIns="44450" rIns="90488" bIns="44450"/>
          <a:lstStyle/>
          <a:p>
            <a:r>
              <a:rPr lang="en-US" dirty="0">
                <a:solidFill>
                  <a:schemeClr val="hlink"/>
                </a:solidFill>
              </a:rPr>
              <a:t>The Physical Flow of Merchandise- Logistics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39384" y="2286000"/>
            <a:ext cx="7772400" cy="4572000"/>
          </a:xfrm>
        </p:spPr>
        <p:txBody>
          <a:bodyPr/>
          <a:lstStyle/>
          <a:p>
            <a:r>
              <a:rPr lang="en-US">
                <a:solidFill>
                  <a:srgbClr val="FF0000"/>
                </a:solidFill>
                <a:latin typeface="Arial" charset="0"/>
                <a:ea typeface="Arial" charset="0"/>
                <a:cs typeface="Arial" charset="0"/>
              </a:rPr>
              <a:t>Logistics is the aspect of supply chain management that refers to "the planning, implementation, the control of the efficient flow and storage of goods, services, and related information from the point of origin to the point of consumption to meet customers' needs</a:t>
            </a:r>
          </a:p>
        </p:txBody>
      </p:sp>
    </p:spTree>
    <p:extLst>
      <p:ext uri="{BB962C8B-B14F-4D97-AF65-F5344CB8AC3E}">
        <p14:creationId xmlns:p14="http://schemas.microsoft.com/office/powerpoint/2010/main" val="1679855944"/>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399556"/>
            <a:ext cx="7772400" cy="1143000"/>
          </a:xfrm>
          <a:noFill/>
          <a:ln/>
        </p:spPr>
        <p:txBody>
          <a:bodyPr lIns="90488" tIns="44450" rIns="90488" bIns="44450"/>
          <a:lstStyle/>
          <a:p>
            <a:r>
              <a:rPr lang="en-US" dirty="0">
                <a:solidFill>
                  <a:schemeClr val="hlink"/>
                </a:solidFill>
              </a:rPr>
              <a:t>The Physical Flow of Merchandise- Logistics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2133600"/>
            <a:ext cx="7772400" cy="4572000"/>
          </a:xfrm>
        </p:spPr>
        <p:txBody>
          <a:bodyPr/>
          <a:lstStyle/>
          <a:p>
            <a:r>
              <a:rPr lang="en-US">
                <a:latin typeface="Arial" charset="0"/>
                <a:ea typeface="Arial" charset="0"/>
                <a:cs typeface="Arial" charset="0"/>
              </a:rPr>
              <a:t>Exhibit 10-5 illustrates the physical flow of merchandise within the supply chain</a:t>
            </a:r>
          </a:p>
          <a:p>
            <a:pPr marL="514350" indent="-514350">
              <a:buAutoNum type="arabicPeriod"/>
            </a:pPr>
            <a:r>
              <a:rPr lang="en-US">
                <a:latin typeface="Arial" charset="0"/>
                <a:ea typeface="Arial" charset="0"/>
                <a:cs typeface="Arial" charset="0"/>
              </a:rPr>
              <a:t>Merchandise flows from vendor to DC</a:t>
            </a:r>
          </a:p>
          <a:p>
            <a:pPr marL="514350" indent="-514350">
              <a:buAutoNum type="arabicPeriod"/>
            </a:pPr>
            <a:r>
              <a:rPr lang="en-US">
                <a:latin typeface="Arial" charset="0"/>
                <a:ea typeface="Arial" charset="0"/>
                <a:cs typeface="Arial" charset="0"/>
              </a:rPr>
              <a:t>Merchandise goes from DC to stores</a:t>
            </a:r>
          </a:p>
          <a:p>
            <a:pPr marL="514350" indent="-514350">
              <a:buAutoNum type="arabicPeriod"/>
            </a:pPr>
            <a:r>
              <a:rPr lang="en-US">
                <a:latin typeface="Arial" charset="0"/>
                <a:ea typeface="Arial" charset="0"/>
                <a:cs typeface="Arial" charset="0"/>
              </a:rPr>
              <a:t>Alternatively, merchandise can go from vendor directly to stores or even customer</a:t>
            </a:r>
          </a:p>
        </p:txBody>
      </p:sp>
    </p:spTree>
    <p:extLst>
      <p:ext uri="{BB962C8B-B14F-4D97-AF65-F5344CB8AC3E}">
        <p14:creationId xmlns:p14="http://schemas.microsoft.com/office/powerpoint/2010/main" val="794562746"/>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The Physical Flow of Merchandise- Logistics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426534" y="1747351"/>
            <a:ext cx="8260266" cy="4501049"/>
          </a:xfrm>
        </p:spPr>
      </p:pic>
    </p:spTree>
    <p:extLst>
      <p:ext uri="{BB962C8B-B14F-4D97-AF65-F5344CB8AC3E}">
        <p14:creationId xmlns:p14="http://schemas.microsoft.com/office/powerpoint/2010/main" val="1012139814"/>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582118" y="176136"/>
            <a:ext cx="8429469" cy="1147997"/>
          </a:xfrm>
          <a:noFill/>
          <a:ln/>
        </p:spPr>
        <p:txBody>
          <a:bodyPr lIns="90488" tIns="44450" rIns="90488" bIns="44450"/>
          <a:lstStyle/>
          <a:p>
            <a:r>
              <a:rPr lang="en-US" dirty="0">
                <a:solidFill>
                  <a:schemeClr val="hlink"/>
                </a:solidFill>
              </a:rPr>
              <a:t>The Distribution Center –Main Roles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54997" y="1324133"/>
            <a:ext cx="7683709" cy="5084162"/>
          </a:xfrm>
        </p:spPr>
        <p:txBody>
          <a:bodyPr>
            <a:noAutofit/>
          </a:bodyPr>
          <a:lstStyle/>
          <a:p>
            <a:pPr marL="0" indent="0">
              <a:buNone/>
            </a:pPr>
            <a:endParaRPr lang="en-US" sz="2800" b="1">
              <a:latin typeface="Arial" charset="0"/>
              <a:ea typeface="Arial" charset="0"/>
              <a:cs typeface="Arial" charset="0"/>
            </a:endParaRPr>
          </a:p>
          <a:p>
            <a:r>
              <a:rPr lang="en-US"/>
              <a:t> </a:t>
            </a:r>
            <a:r>
              <a:rPr lang="en-US">
                <a:latin typeface="Arial" charset="0"/>
                <a:ea typeface="Arial" charset="0"/>
                <a:cs typeface="Arial" charset="0"/>
              </a:rPr>
              <a:t>Management of Inbound Transportation</a:t>
            </a:r>
          </a:p>
          <a:p>
            <a:pPr>
              <a:buFontTx/>
              <a:buChar char="-"/>
            </a:pPr>
            <a:r>
              <a:rPr lang="en-US">
                <a:latin typeface="Arial" charset="0"/>
                <a:ea typeface="Arial" charset="0"/>
                <a:cs typeface="Arial" charset="0"/>
              </a:rPr>
              <a:t>Dispatcher is a person who coordinates deliveries to the DC</a:t>
            </a:r>
          </a:p>
          <a:p>
            <a:pPr>
              <a:buFontTx/>
              <a:buChar char="-"/>
            </a:pPr>
            <a:endParaRPr lang="en-US">
              <a:latin typeface="Arial" charset="0"/>
              <a:ea typeface="Arial" charset="0"/>
              <a:cs typeface="Arial" charset="0"/>
            </a:endParaRPr>
          </a:p>
          <a:p>
            <a:r>
              <a:rPr lang="en-US">
                <a:latin typeface="Arial" charset="0"/>
                <a:ea typeface="Arial" charset="0"/>
                <a:cs typeface="Arial" charset="0"/>
              </a:rPr>
              <a:t>Receiving and Checking</a:t>
            </a:r>
          </a:p>
          <a:p>
            <a:endParaRPr lang="en-US">
              <a:latin typeface="Arial" charset="0"/>
              <a:ea typeface="Arial" charset="0"/>
              <a:cs typeface="Arial" charset="0"/>
            </a:endParaRPr>
          </a:p>
          <a:p>
            <a:r>
              <a:rPr lang="en-US">
                <a:latin typeface="Arial" charset="0"/>
                <a:ea typeface="Arial" charset="0"/>
                <a:cs typeface="Arial" charset="0"/>
              </a:rPr>
              <a:t>Storing and Cross-Docking</a:t>
            </a:r>
          </a:p>
          <a:p>
            <a:pPr marL="0" indent="0">
              <a:buNone/>
            </a:pPr>
            <a:r>
              <a:rPr lang="en-US">
                <a:latin typeface="Arial" charset="0"/>
                <a:ea typeface="Arial" charset="0"/>
                <a:cs typeface="Arial" charset="0"/>
              </a:rPr>
              <a:t>- The WiiU cartons are unloaded from the inbound truck going to specific stores</a:t>
            </a:r>
          </a:p>
        </p:txBody>
      </p:sp>
    </p:spTree>
    <p:extLst>
      <p:ext uri="{BB962C8B-B14F-4D97-AF65-F5344CB8AC3E}">
        <p14:creationId xmlns:p14="http://schemas.microsoft.com/office/powerpoint/2010/main" val="464018439"/>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Cross-docking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914400" y="1447800"/>
            <a:ext cx="7574466" cy="5047786"/>
          </a:xfrm>
        </p:spPr>
      </p:pic>
    </p:spTree>
    <p:extLst>
      <p:ext uri="{BB962C8B-B14F-4D97-AF65-F5344CB8AC3E}">
        <p14:creationId xmlns:p14="http://schemas.microsoft.com/office/powerpoint/2010/main" val="2060960781"/>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801974" y="362263"/>
            <a:ext cx="8229600" cy="1067867"/>
          </a:xfrm>
          <a:noFill/>
          <a:ln/>
        </p:spPr>
        <p:txBody>
          <a:bodyPr lIns="90488" tIns="44450" rIns="90488" bIns="44450"/>
          <a:lstStyle/>
          <a:p>
            <a:r>
              <a:rPr lang="en-US" dirty="0">
                <a:solidFill>
                  <a:schemeClr val="hlink"/>
                </a:solidFill>
              </a:rPr>
              <a:t>The Distribution Center – Main Roles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801974" y="1905000"/>
            <a:ext cx="7772400" cy="4572000"/>
          </a:xfrm>
        </p:spPr>
        <p:txBody>
          <a:bodyPr/>
          <a:lstStyle/>
          <a:p>
            <a:r>
              <a:rPr lang="en-US">
                <a:latin typeface="Arial" charset="0"/>
                <a:ea typeface="Arial" charset="0"/>
                <a:cs typeface="Arial" charset="0"/>
              </a:rPr>
              <a:t>Getting Merchandise Floor – Ready</a:t>
            </a:r>
          </a:p>
          <a:p>
            <a:pPr>
              <a:buFontTx/>
              <a:buChar char="-"/>
            </a:pPr>
            <a:r>
              <a:rPr lang="en-US">
                <a:latin typeface="Arial" charset="0"/>
                <a:ea typeface="Arial" charset="0"/>
                <a:cs typeface="Arial" charset="0"/>
              </a:rPr>
              <a:t>Floor-ready merchandise is merchandise ready to be placed on the selling floor in the store</a:t>
            </a:r>
          </a:p>
          <a:p>
            <a:pPr>
              <a:buFontTx/>
              <a:buChar char="-"/>
            </a:pPr>
            <a:r>
              <a:rPr lang="en-US">
                <a:latin typeface="Arial" charset="0"/>
                <a:ea typeface="Arial" charset="0"/>
                <a:cs typeface="Arial" charset="0"/>
              </a:rPr>
              <a:t>Ticketing and marking refer to affixing price and identification labels to the merchandise</a:t>
            </a:r>
          </a:p>
          <a:p>
            <a:pPr>
              <a:buFontTx/>
              <a:buChar char="-"/>
            </a:pPr>
            <a:endParaRPr lang="en-US">
              <a:latin typeface="Arial" charset="0"/>
              <a:ea typeface="Arial" charset="0"/>
              <a:cs typeface="Arial" charset="0"/>
            </a:endParaRPr>
          </a:p>
          <a:p>
            <a:r>
              <a:rPr lang="en-US">
                <a:latin typeface="Arial" charset="0"/>
                <a:ea typeface="Arial" charset="0"/>
                <a:cs typeface="Arial" charset="0"/>
              </a:rPr>
              <a:t>Preparing to Ship Merchandise to a Store</a:t>
            </a:r>
          </a:p>
          <a:p>
            <a:endParaRPr lang="en-US">
              <a:latin typeface="Arial" charset="0"/>
              <a:ea typeface="Arial" charset="0"/>
              <a:cs typeface="Arial" charset="0"/>
            </a:endParaRPr>
          </a:p>
          <a:p>
            <a:r>
              <a:rPr lang="en-US">
                <a:latin typeface="Arial" charset="0"/>
                <a:ea typeface="Arial" charset="0"/>
                <a:cs typeface="Arial" charset="0"/>
              </a:rPr>
              <a:t>Management of Outbound Transportation</a:t>
            </a:r>
          </a:p>
        </p:txBody>
      </p:sp>
    </p:spTree>
    <p:extLst>
      <p:ext uri="{BB962C8B-B14F-4D97-AF65-F5344CB8AC3E}">
        <p14:creationId xmlns:p14="http://schemas.microsoft.com/office/powerpoint/2010/main" val="11182458"/>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92458" y="304799"/>
            <a:ext cx="7772400" cy="1143000"/>
          </a:xfrm>
          <a:noFill/>
          <a:ln/>
        </p:spPr>
        <p:txBody>
          <a:bodyPr lIns="90488" tIns="44450" rIns="90488" bIns="44450"/>
          <a:lstStyle/>
          <a:p>
            <a:r>
              <a:rPr lang="en-US" dirty="0">
                <a:solidFill>
                  <a:schemeClr val="hlink"/>
                </a:solidFill>
              </a:rPr>
              <a:t>Ticketing and Marking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1226634" y="1447799"/>
            <a:ext cx="7304049" cy="4992029"/>
          </a:xfrm>
        </p:spPr>
      </p:pic>
    </p:spTree>
    <p:extLst>
      <p:ext uri="{BB962C8B-B14F-4D97-AF65-F5344CB8AC3E}">
        <p14:creationId xmlns:p14="http://schemas.microsoft.com/office/powerpoint/2010/main" val="230989257"/>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Prepare Shipment to Store</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802888" y="1676399"/>
            <a:ext cx="7772400" cy="4888881"/>
          </a:xfrm>
        </p:spPr>
      </p:pic>
    </p:spTree>
    <p:extLst>
      <p:ext uri="{BB962C8B-B14F-4D97-AF65-F5344CB8AC3E}">
        <p14:creationId xmlns:p14="http://schemas.microsoft.com/office/powerpoint/2010/main" val="1520840823"/>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685800" y="0"/>
            <a:ext cx="7772400" cy="1143000"/>
          </a:xfrm>
          <a:noFill/>
          <a:ln/>
        </p:spPr>
        <p:txBody>
          <a:bodyPr lIns="90488" tIns="44450" rIns="90488" bIns="44450"/>
          <a:lstStyle/>
          <a:p>
            <a:r>
              <a:rPr lang="en-US" dirty="0">
                <a:solidFill>
                  <a:schemeClr val="hlink"/>
                </a:solidFill>
              </a:rPr>
              <a:t>Direct Delivery</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685800" y="1417638"/>
            <a:ext cx="7772400" cy="5117481"/>
          </a:xfrm>
        </p:spPr>
      </p:pic>
    </p:spTree>
    <p:extLst>
      <p:ext uri="{BB962C8B-B14F-4D97-AF65-F5344CB8AC3E}">
        <p14:creationId xmlns:p14="http://schemas.microsoft.com/office/powerpoint/2010/main" val="1500038114"/>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Radio Frequency Identification (RFID)</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solidFill>
                  <a:srgbClr val="FF0000"/>
                </a:solidFill>
                <a:latin typeface="Arial" charset="0"/>
                <a:ea typeface="Arial" charset="0"/>
                <a:cs typeface="Arial" charset="0"/>
              </a:rPr>
              <a:t>RFID is a technology that allows an object or person to be identified at a distance by means of radio waves</a:t>
            </a:r>
          </a:p>
          <a:p>
            <a:r>
              <a:rPr lang="en-US">
                <a:solidFill>
                  <a:srgbClr val="FF0000"/>
                </a:solidFill>
                <a:latin typeface="Arial" charset="0"/>
                <a:ea typeface="Arial" charset="0"/>
                <a:cs typeface="Arial" charset="0"/>
              </a:rPr>
              <a:t>RFID devices are tags that transmit identifying information and are attached to individual items, shipping cartons, and containers</a:t>
            </a:r>
          </a:p>
          <a:p>
            <a:r>
              <a:rPr lang="en-US">
                <a:latin typeface="Arial" charset="0"/>
                <a:ea typeface="Arial" charset="0"/>
                <a:cs typeface="Arial" charset="0"/>
              </a:rPr>
              <a:t>The primary benefit of tagging items to retailers is economically provide accurate,real-time measure of item inventory levels</a:t>
            </a:r>
          </a:p>
          <a:p>
            <a:r>
              <a:rPr lang="en-US">
                <a:latin typeface="Arial" charset="0"/>
                <a:ea typeface="Arial" charset="0"/>
                <a:cs typeface="Arial" charset="0"/>
              </a:rPr>
              <a:t>With these data, retailers can dramatically reduce inventory levels and stockouts</a:t>
            </a:r>
          </a:p>
        </p:txBody>
      </p:sp>
    </p:spTree>
    <p:extLst>
      <p:ext uri="{BB962C8B-B14F-4D97-AF65-F5344CB8AC3E}">
        <p14:creationId xmlns:p14="http://schemas.microsoft.com/office/powerpoint/2010/main" val="695311334"/>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Radio Frequency Identification (RFID)</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6" name="Content Placeholder 5"/>
          <p:cNvPicPr>
            <a:picLocks noGrp="1" noChangeAspect="1"/>
          </p:cNvPicPr>
          <p:nvPr>
            <p:ph sz="quarter" idx="1"/>
          </p:nvPr>
        </p:nvPicPr>
        <p:blipFill>
          <a:blip r:embed="rId3"/>
          <a:stretch>
            <a:fillRect/>
          </a:stretch>
        </p:blipFill>
        <p:spPr>
          <a:xfrm>
            <a:off x="1658606" y="1521487"/>
            <a:ext cx="6565419" cy="4317105"/>
          </a:xfrm>
        </p:spPr>
      </p:pic>
      <p:pic>
        <p:nvPicPr>
          <p:cNvPr id="7" name="Picture 6"/>
          <p:cNvPicPr>
            <a:picLocks noChangeAspect="1"/>
          </p:cNvPicPr>
          <p:nvPr/>
        </p:nvPicPr>
        <p:blipFill>
          <a:blip r:embed="rId4"/>
          <a:stretch>
            <a:fillRect/>
          </a:stretch>
        </p:blipFill>
        <p:spPr>
          <a:xfrm>
            <a:off x="685800" y="5046300"/>
            <a:ext cx="3275671" cy="1428841"/>
          </a:xfrm>
          <a:prstGeom prst="rect">
            <a:avLst/>
          </a:prstGeom>
        </p:spPr>
      </p:pic>
    </p:spTree>
    <p:extLst>
      <p:ext uri="{BB962C8B-B14F-4D97-AF65-F5344CB8AC3E}">
        <p14:creationId xmlns:p14="http://schemas.microsoft.com/office/powerpoint/2010/main" val="820024849"/>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44500" y="1104900"/>
            <a:ext cx="8255000" cy="4648200"/>
          </a:xfrm>
          <a:prstGeom prst="rect">
            <a:avLst/>
          </a:prstGeom>
        </p:spPr>
      </p:pic>
    </p:spTree>
    <p:extLst>
      <p:ext uri="{BB962C8B-B14F-4D97-AF65-F5344CB8AC3E}">
        <p14:creationId xmlns:p14="http://schemas.microsoft.com/office/powerpoint/2010/main" val="7349848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2055</TotalTime>
  <Words>690</Words>
  <Application>Microsoft Office PowerPoint</Application>
  <PresentationFormat>On-screen Show (4:3)</PresentationFormat>
  <Paragraphs>96</Paragraphs>
  <Slides>27</Slides>
  <Notes>23</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Equity</vt:lpstr>
      <vt:lpstr>MK 322 Retail Management Chapter 10: Information Systems and Supply Chain Management </vt:lpstr>
      <vt:lpstr>Creating Strategic Advantage through Supply Management and Information Systems</vt:lpstr>
      <vt:lpstr>Supply Chain Management</vt:lpstr>
      <vt:lpstr>Supply Chain Management</vt:lpstr>
      <vt:lpstr>Strategic Advantage</vt:lpstr>
      <vt:lpstr>Strategic Advantage</vt:lpstr>
      <vt:lpstr>Strategic Advantage</vt:lpstr>
      <vt:lpstr>The Flow of Information and Merchandise in a Supply Chain</vt:lpstr>
      <vt:lpstr>Information Flows</vt:lpstr>
      <vt:lpstr>Information Flows</vt:lpstr>
      <vt:lpstr>Information Flows</vt:lpstr>
      <vt:lpstr>Information Flows</vt:lpstr>
      <vt:lpstr>Data Warehouse</vt:lpstr>
      <vt:lpstr>Data Warehouse</vt:lpstr>
      <vt:lpstr>Electronic Data Interchange(EDI)</vt:lpstr>
      <vt:lpstr>The Physical Flow of Merchandise- Logistics</vt:lpstr>
      <vt:lpstr>The Physical Flow of Merchandise- Logistics</vt:lpstr>
      <vt:lpstr>The Physical Flow of Merchandise- Logistics</vt:lpstr>
      <vt:lpstr>The Distribution Center –Main Roles</vt:lpstr>
      <vt:lpstr>Cross-docking</vt:lpstr>
      <vt:lpstr>The Distribution Center – Main Roles</vt:lpstr>
      <vt:lpstr>Ticketing and Marking</vt:lpstr>
      <vt:lpstr>Prepare Shipment to Store</vt:lpstr>
      <vt:lpstr>Direct Delivery</vt:lpstr>
      <vt:lpstr>Radio Frequency Identification (RFID)</vt:lpstr>
      <vt:lpstr>Radio Frequency Identification (RFID)</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1230</cp:revision>
  <dcterms:created xsi:type="dcterms:W3CDTF">2015-02-03T09:41:51Z</dcterms:created>
  <dcterms:modified xsi:type="dcterms:W3CDTF">2016-07-05T06:02:51Z</dcterms:modified>
</cp:coreProperties>
</file>