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48"/>
  </p:notesMasterIdLst>
  <p:sldIdLst>
    <p:sldId id="256" r:id="rId2"/>
    <p:sldId id="321" r:id="rId3"/>
    <p:sldId id="322" r:id="rId4"/>
    <p:sldId id="323" r:id="rId5"/>
    <p:sldId id="324" r:id="rId6"/>
    <p:sldId id="325" r:id="rId7"/>
    <p:sldId id="326" r:id="rId8"/>
    <p:sldId id="327" r:id="rId9"/>
    <p:sldId id="328" r:id="rId10"/>
    <p:sldId id="329" r:id="rId11"/>
    <p:sldId id="330" r:id="rId12"/>
    <p:sldId id="331" r:id="rId13"/>
    <p:sldId id="332" r:id="rId14"/>
    <p:sldId id="334" r:id="rId15"/>
    <p:sldId id="333" r:id="rId16"/>
    <p:sldId id="335" r:id="rId17"/>
    <p:sldId id="336" r:id="rId18"/>
    <p:sldId id="337" r:id="rId19"/>
    <p:sldId id="338" r:id="rId20"/>
    <p:sldId id="340" r:id="rId21"/>
    <p:sldId id="339" r:id="rId22"/>
    <p:sldId id="341" r:id="rId23"/>
    <p:sldId id="342" r:id="rId24"/>
    <p:sldId id="343" r:id="rId25"/>
    <p:sldId id="344" r:id="rId26"/>
    <p:sldId id="345" r:id="rId27"/>
    <p:sldId id="346" r:id="rId28"/>
    <p:sldId id="347" r:id="rId29"/>
    <p:sldId id="354" r:id="rId30"/>
    <p:sldId id="355" r:id="rId31"/>
    <p:sldId id="357" r:id="rId32"/>
    <p:sldId id="358" r:id="rId33"/>
    <p:sldId id="359" r:id="rId34"/>
    <p:sldId id="360" r:id="rId35"/>
    <p:sldId id="361" r:id="rId36"/>
    <p:sldId id="362" r:id="rId37"/>
    <p:sldId id="356" r:id="rId38"/>
    <p:sldId id="348" r:id="rId39"/>
    <p:sldId id="349" r:id="rId40"/>
    <p:sldId id="350" r:id="rId41"/>
    <p:sldId id="351" r:id="rId42"/>
    <p:sldId id="352" r:id="rId43"/>
    <p:sldId id="353" r:id="rId44"/>
    <p:sldId id="363" r:id="rId45"/>
    <p:sldId id="364" r:id="rId46"/>
    <p:sldId id="320"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1" d="100"/>
          <a:sy n="71" d="100"/>
        </p:scale>
        <p:origin x="-2772" y="-131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1/4/2014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FD40DE-EED9-4683-ABA5-90BDC7AE24B6}" type="datetime1">
              <a:rPr lang="en-US" smtClean="0"/>
              <a:t>1/4/2014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05D276-3774-4756-969C-6385FEFC9C5E}" type="datetime1">
              <a:rPr lang="en-US" smtClean="0"/>
              <a:t>1/4/2014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6294E8-2C6E-4C58-B6AB-246DC642EA98}" type="datetime1">
              <a:rPr lang="en-US" smtClean="0"/>
              <a:t>1/4/2014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555265B-F812-4449-8548-A2213FDF56F3}" type="datetime1">
              <a:rPr lang="en-US" smtClean="0"/>
              <a:t>1/4/2014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DFD204-2B7A-483D-B657-57469F0BBDE0}" type="datetime1">
              <a:rPr lang="en-US" smtClean="0"/>
              <a:t>1/4/2014</a:t>
            </a:fld>
            <a:endParaRPr lang="en-US"/>
          </a:p>
        </p:txBody>
      </p:sp>
      <p:sp>
        <p:nvSpPr>
          <p:cNvPr id="8" name="Footer Placeholder 7"/>
          <p:cNvSpPr>
            <a:spLocks noGrp="1"/>
          </p:cNvSpPr>
          <p:nvPr>
            <p:ph type="ftr" sz="quarter" idx="11"/>
          </p:nvPr>
        </p:nvSpPr>
        <p:spPr/>
        <p:txBody>
          <a:bodyPr/>
          <a:lstStyle/>
          <a:p>
            <a:r>
              <a:rPr lang="en-US" smtClean="0"/>
              <a:t>FN 221: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9D208B-137B-443C-A20D-838854832AB9}" type="datetime1">
              <a:rPr lang="en-US" smtClean="0"/>
              <a:t>1/4/2014</a:t>
            </a:fld>
            <a:endParaRPr lang="en-US"/>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2F7DB0-DB2F-442E-AA42-1BB0767278C2}" type="datetime1">
              <a:rPr lang="en-US" smtClean="0"/>
              <a:t>1/4/2014</a:t>
            </a:fld>
            <a:endParaRPr lang="en-US"/>
          </a:p>
        </p:txBody>
      </p:sp>
      <p:sp>
        <p:nvSpPr>
          <p:cNvPr id="3" name="Footer Placeholder 2"/>
          <p:cNvSpPr>
            <a:spLocks noGrp="1"/>
          </p:cNvSpPr>
          <p:nvPr>
            <p:ph type="ftr" sz="quarter" idx="11"/>
          </p:nvPr>
        </p:nvSpPr>
        <p:spPr/>
        <p:txBody>
          <a:bodyPr/>
          <a:lstStyle/>
          <a:p>
            <a:r>
              <a:rPr lang="en-US" smtClean="0"/>
              <a:t>FN 221: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4996CD-54AB-4F83-AED8-89485AD42955}" type="datetime1">
              <a:rPr lang="en-US" smtClean="0"/>
              <a:t>1/4/2014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F2794A1A-7544-4223-A0DD-EC35F61DA804}" type="datetime1">
              <a:rPr lang="en-US" smtClean="0"/>
              <a:t>1/4/2014</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221: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7291BC-123B-4922-85EB-31C714991D3D}" type="datetime1">
              <a:rPr lang="en-US" smtClean="0"/>
              <a:t>1/4/2014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A44139-9C22-419F-BF24-206E0C8FD7B9}" type="datetime1">
              <a:rPr lang="en-US" smtClean="0"/>
              <a:t>1/4/2014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221: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F03B78E8-BBB8-4BC9-9C46-F58589C9C7AA}" type="datetime1">
              <a:rPr lang="en-US" smtClean="0"/>
              <a:t>1/4/2014</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Tax</a:t>
            </a:r>
            <a:endParaRPr lang="en-US" dirty="0"/>
          </a:p>
        </p:txBody>
      </p:sp>
      <p:sp>
        <p:nvSpPr>
          <p:cNvPr id="3" name="Content Placeholder 2"/>
          <p:cNvSpPr>
            <a:spLocks noGrp="1"/>
          </p:cNvSpPr>
          <p:nvPr>
            <p:ph idx="1"/>
          </p:nvPr>
        </p:nvSpPr>
        <p:spPr/>
        <p:txBody>
          <a:bodyPr/>
          <a:lstStyle/>
          <a:p>
            <a:pPr marL="571500" indent="-457200">
              <a:buFont typeface="+mj-lt"/>
              <a:buAutoNum type="arabicPeriod"/>
            </a:pPr>
            <a:r>
              <a:rPr lang="en-US" dirty="0" smtClean="0"/>
              <a:t>Personal Income Tax</a:t>
            </a:r>
          </a:p>
          <a:p>
            <a:pPr marL="571500" indent="-457200">
              <a:buFont typeface="+mj-lt"/>
              <a:buAutoNum type="arabicPeriod"/>
            </a:pPr>
            <a:r>
              <a:rPr lang="en-US" dirty="0" smtClean="0"/>
              <a:t>Corporate Income Tax</a:t>
            </a:r>
          </a:p>
          <a:p>
            <a:pPr marL="571500" indent="-457200">
              <a:buFont typeface="+mj-lt"/>
              <a:buAutoNum type="arabicPeriod"/>
            </a:pPr>
            <a:r>
              <a:rPr lang="en-US" dirty="0" smtClean="0"/>
              <a:t>Excise Tax</a:t>
            </a:r>
          </a:p>
          <a:p>
            <a:pPr marL="571500" indent="-457200">
              <a:buFont typeface="+mj-lt"/>
              <a:buAutoNum type="arabicPeriod"/>
            </a:pPr>
            <a:r>
              <a:rPr lang="en-US" dirty="0" smtClean="0"/>
              <a:t>Value Added Tax</a:t>
            </a:r>
          </a:p>
          <a:p>
            <a:pPr marL="571500" indent="-457200">
              <a:buFont typeface="+mj-lt"/>
              <a:buAutoNum type="arabicPeriod"/>
            </a:pPr>
            <a:r>
              <a:rPr lang="en-US" dirty="0" smtClean="0"/>
              <a:t>Etc.</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13649014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Income Tax</a:t>
            </a:r>
            <a:endParaRPr lang="th-TH" dirty="0"/>
          </a:p>
        </p:txBody>
      </p:sp>
      <p:sp>
        <p:nvSpPr>
          <p:cNvPr id="3" name="Content Placeholder 2"/>
          <p:cNvSpPr>
            <a:spLocks noGrp="1"/>
          </p:cNvSpPr>
          <p:nvPr>
            <p:ph idx="1"/>
          </p:nvPr>
        </p:nvSpPr>
        <p:spPr/>
        <p:txBody>
          <a:bodyPr/>
          <a:lstStyle/>
          <a:p>
            <a:r>
              <a:rPr lang="en-US" dirty="0"/>
              <a:t>Personal Income Tax (PIT) is a direct tax levied on income of a person. </a:t>
            </a:r>
            <a:endParaRPr lang="en-US" dirty="0" smtClean="0"/>
          </a:p>
          <a:p>
            <a:endParaRPr lang="en-US" dirty="0"/>
          </a:p>
          <a:p>
            <a:endParaRPr lang="en-US" dirty="0" smtClean="0"/>
          </a:p>
          <a:p>
            <a:r>
              <a:rPr lang="en-US" dirty="0" smtClean="0"/>
              <a:t>A </a:t>
            </a:r>
            <a:r>
              <a:rPr lang="en-US" dirty="0"/>
              <a:t>person means an individual, an ordinary partnership, a non-juristic body of person and an undivided estate. In general, a person liable to PIT has to compute his tax liability, file tax return and pay tax, if any, accordingly on a calendar year basis.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32509898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Taxable Person</a:t>
            </a:r>
            <a:endParaRPr lang="th-TH" dirty="0"/>
          </a:p>
        </p:txBody>
      </p:sp>
      <p:sp>
        <p:nvSpPr>
          <p:cNvPr id="3" name="Content Placeholder 2"/>
          <p:cNvSpPr>
            <a:spLocks noGrp="1"/>
          </p:cNvSpPr>
          <p:nvPr>
            <p:ph idx="1"/>
          </p:nvPr>
        </p:nvSpPr>
        <p:spPr/>
        <p:txBody>
          <a:bodyPr/>
          <a:lstStyle/>
          <a:p>
            <a:r>
              <a:rPr lang="en-US" dirty="0"/>
              <a:t> Taxpayers are classified into “resident” and “non-resident”. “Resident” means any person residing in Thailand for a period or periods aggregating more than 180 days in any tax (calendar) year. A resident of Thailand is liable to pay tax on income from sources in Thailand as well as on the portion of income from foreign sources that is brought into Thailand. A non-resident is, however, subject to tax only on income from sources in Thailand. </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37739616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Assessable Incom</a:t>
            </a:r>
            <a:r>
              <a:rPr lang="en-US" dirty="0"/>
              <a:t>e</a:t>
            </a:r>
            <a:endParaRPr lang="th-TH" dirty="0"/>
          </a:p>
        </p:txBody>
      </p:sp>
      <p:sp>
        <p:nvSpPr>
          <p:cNvPr id="3" name="Content Placeholder 2"/>
          <p:cNvSpPr>
            <a:spLocks noGrp="1"/>
          </p:cNvSpPr>
          <p:nvPr>
            <p:ph idx="1"/>
          </p:nvPr>
        </p:nvSpPr>
        <p:spPr/>
        <p:txBody>
          <a:bodyPr>
            <a:normAutofit fontScale="47500" lnSpcReduction="20000"/>
          </a:bodyPr>
          <a:lstStyle/>
          <a:p>
            <a:pPr marL="114300" indent="0">
              <a:buNone/>
            </a:pPr>
            <a:r>
              <a:rPr lang="en-US" dirty="0" smtClean="0"/>
              <a:t>Income </a:t>
            </a:r>
            <a:r>
              <a:rPr lang="en-US" dirty="0"/>
              <a:t>chargeable to the PIT is called “assessable income”. The term covers income both in cash and in kind. Therefore, any benefits provided by an employer or other persons, such as a rent-free house or the amount of tax paid by the employer on behalf of the employee, is also treated as assessable income of the employee for the purpose of PIT. Assessable income is divided into 8 categories as follows : </a:t>
            </a:r>
          </a:p>
          <a:p>
            <a:r>
              <a:rPr lang="en-US" dirty="0"/>
              <a:t>income from personal services rendered to employers;</a:t>
            </a:r>
          </a:p>
          <a:p>
            <a:r>
              <a:rPr lang="en-US" dirty="0"/>
              <a:t>income by virtue of jobs, positions or services rendered;</a:t>
            </a:r>
          </a:p>
          <a:p>
            <a:r>
              <a:rPr lang="en-US" dirty="0"/>
              <a:t>income from goodwill, copyright, franchise, other rights, annuity or income in the nature of yearly payments derived from a will or any other juristic Act or judgment of the Court;</a:t>
            </a:r>
          </a:p>
          <a:p>
            <a:r>
              <a:rPr lang="en-US" dirty="0"/>
              <a:t>income in the nature of dividends, interest on deposits with banks in Thailand, shares of profits or other benefits from a juristic company, juristic partnership, or mutual fund, payments received as a result of the reduction of capital, a bonus, an increased capital holdings, gains from amalgamation, acquisition or dissolution of juristic companies or partnerships, and gains from transferring of shares or partnership holdings;</a:t>
            </a:r>
          </a:p>
          <a:p>
            <a:r>
              <a:rPr lang="en-US" dirty="0"/>
              <a:t>income from letting of property and from breaches of contracts, installment sales or hire-purchase contracts;</a:t>
            </a:r>
          </a:p>
          <a:p>
            <a:r>
              <a:rPr lang="en-US" dirty="0"/>
              <a:t>income from liberal professions;</a:t>
            </a:r>
          </a:p>
          <a:p>
            <a:r>
              <a:rPr lang="en-US" dirty="0"/>
              <a:t>income from construction and other contracts of work;</a:t>
            </a:r>
          </a:p>
          <a:p>
            <a:r>
              <a:rPr lang="en-US" dirty="0"/>
              <a:t>income from business, commerce, agriculture, industry, transport or any other activity not specified earlier.  </a:t>
            </a:r>
            <a:r>
              <a:rPr lang="en-US" dirty="0" smtClean="0"/>
              <a:t>Income </a:t>
            </a:r>
            <a:r>
              <a:rPr lang="en-US" dirty="0"/>
              <a:t>chargeable to the PIT is called “assessable income”. The term covers income both in cash and in kind. Therefore, any benefits provided by an employer or other persons, such as a rent-free house or the amount of tax paid by the employer on behalf of the employee, is also treated as assessable income of the employee for the purpose of PIT. Assessable income is divided into 8 categories as follows : </a:t>
            </a:r>
            <a:br>
              <a:rPr lang="en-US" dirty="0"/>
            </a:br>
            <a:r>
              <a:rPr lang="en-US" dirty="0"/>
              <a:t>income from personal services rendered to employers;</a:t>
            </a:r>
          </a:p>
          <a:p>
            <a:r>
              <a:rPr lang="en-US" dirty="0"/>
              <a:t>income by virtue of jobs, positions or services rendered;</a:t>
            </a:r>
          </a:p>
          <a:p>
            <a:r>
              <a:rPr lang="en-US" dirty="0"/>
              <a:t>income from goodwill, copyright, franchise, other rights, annuity or income in the nature of yearly payments derived from a will or any other juristic Act or judgment of the Court;</a:t>
            </a:r>
          </a:p>
          <a:p>
            <a:r>
              <a:rPr lang="en-US" dirty="0"/>
              <a:t>income in the nature of dividends, interest on deposits with banks in Thailand, shares of profits or other benefits from a juristic company, juristic partnership, or </a:t>
            </a:r>
            <a:r>
              <a:rPr lang="en-US" u="sng" dirty="0"/>
              <a:t>mutual fund</a:t>
            </a:r>
            <a:r>
              <a:rPr lang="en-US" dirty="0"/>
              <a:t>, payments received as a result of the reduction of capital, a bonus, an increased capital holdings, gains from amalgamation, acquisition or dissolution of juristic companies or partnerships, and gains from transferring of shares or partnership holdings;</a:t>
            </a:r>
          </a:p>
          <a:p>
            <a:r>
              <a:rPr lang="en-US" dirty="0"/>
              <a:t>income from letting of property and from breaches of contracts, </a:t>
            </a:r>
            <a:r>
              <a:rPr lang="en-US" u="sng" dirty="0"/>
              <a:t>installment sales</a:t>
            </a:r>
            <a:r>
              <a:rPr lang="en-US" dirty="0"/>
              <a:t> or hire-purchase contracts;</a:t>
            </a:r>
          </a:p>
          <a:p>
            <a:r>
              <a:rPr lang="en-US" dirty="0"/>
              <a:t>income from liberal professions;</a:t>
            </a:r>
          </a:p>
          <a:p>
            <a:r>
              <a:rPr lang="en-US" dirty="0"/>
              <a:t>income from construction and other contracts of work;</a:t>
            </a:r>
          </a:p>
          <a:p>
            <a:r>
              <a:rPr lang="en-US" dirty="0"/>
              <a:t>income from business, commerce, agriculture, industry, transport or any other activity not specified earlier.</a:t>
            </a:r>
          </a:p>
          <a:p>
            <a:pPr marL="114300" indent="0">
              <a:buNone/>
            </a:pP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33406741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Deduction and Allowances</a:t>
            </a:r>
            <a:endParaRPr lang="th-TH" dirty="0"/>
          </a:p>
        </p:txBody>
      </p:sp>
      <p:sp>
        <p:nvSpPr>
          <p:cNvPr id="3" name="Content Placeholder 2"/>
          <p:cNvSpPr>
            <a:spLocks noGrp="1"/>
          </p:cNvSpPr>
          <p:nvPr>
            <p:ph idx="1"/>
          </p:nvPr>
        </p:nvSpPr>
        <p:spPr/>
        <p:txBody>
          <a:bodyPr/>
          <a:lstStyle/>
          <a:p>
            <a:r>
              <a:rPr lang="en-US" dirty="0"/>
              <a:t> Certain deductions and allowances are allowed in the calculation of the taxable income. Taxpayer shall make deductions from assessable income before the allowances are granted. Therefore, taxable income is calculated by :</a:t>
            </a:r>
          </a:p>
          <a:p>
            <a:endParaRPr lang="en-US" dirty="0"/>
          </a:p>
          <a:p>
            <a:pPr marL="114300" indent="0">
              <a:buNone/>
            </a:pPr>
            <a:endParaRPr lang="en-US" dirty="0" smtClean="0"/>
          </a:p>
          <a:p>
            <a:pPr marL="114300" indent="0">
              <a:buNone/>
            </a:pPr>
            <a:r>
              <a:rPr lang="en-US" b="1" dirty="0" smtClean="0"/>
              <a:t>TAXABLE </a:t>
            </a:r>
            <a:r>
              <a:rPr lang="en-US" b="1" dirty="0"/>
              <a:t>INCOME = Assessable Income - deductions - allowances </a:t>
            </a:r>
            <a:endParaRPr lang="th-TH"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32523761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Deductions allowed for the calculation of PIT</a:t>
            </a:r>
            <a:endParaRPr lang="th-TH"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1319928799"/>
              </p:ext>
            </p:extLst>
          </p:nvPr>
        </p:nvGraphicFramePr>
        <p:xfrm>
          <a:off x="533400" y="1659652"/>
          <a:ext cx="7543800" cy="5062064"/>
        </p:xfrm>
        <a:graphic>
          <a:graphicData uri="http://schemas.openxmlformats.org/drawingml/2006/table">
            <a:tbl>
              <a:tblPr/>
              <a:tblGrid>
                <a:gridCol w="4551106"/>
                <a:gridCol w="2992694"/>
              </a:tblGrid>
              <a:tr h="172518">
                <a:tc>
                  <a:txBody>
                    <a:bodyPr/>
                    <a:lstStyle/>
                    <a:p>
                      <a:pPr algn="ctr"/>
                      <a:r>
                        <a:rPr lang="en-US" sz="1000" b="1" u="none" strike="noStrike" dirty="0">
                          <a:effectLst/>
                          <a:latin typeface="MS Sans Serif"/>
                        </a:rPr>
                        <a:t>Type of Income</a:t>
                      </a:r>
                      <a:endParaRPr lang="en-US" sz="1000" u="none" strike="noStrike" dirty="0">
                        <a:effectLst/>
                        <a:latin typeface="MS Sans Serif"/>
                      </a:endParaRPr>
                    </a:p>
                  </a:txBody>
                  <a:tcPr marL="10205" marR="10205" marT="10205" marB="10205" anchor="ctr">
                    <a:lnL>
                      <a:noFill/>
                    </a:lnL>
                    <a:lnR>
                      <a:noFill/>
                    </a:lnR>
                    <a:lnT>
                      <a:noFill/>
                    </a:lnT>
                    <a:lnB>
                      <a:noFill/>
                    </a:lnB>
                    <a:solidFill>
                      <a:srgbClr val="CEEDFD"/>
                    </a:solidFill>
                  </a:tcPr>
                </a:tc>
                <a:tc>
                  <a:txBody>
                    <a:bodyPr/>
                    <a:lstStyle/>
                    <a:p>
                      <a:pPr algn="ctr"/>
                      <a:r>
                        <a:rPr lang="en-US" sz="1000" b="1" u="none" strike="noStrike">
                          <a:effectLst/>
                          <a:latin typeface="MS Sans Serif"/>
                        </a:rPr>
                        <a:t>Deduction</a:t>
                      </a:r>
                      <a:endParaRPr lang="en-US" sz="1000" u="none" strike="noStrike">
                        <a:effectLst/>
                        <a:latin typeface="MS Sans Serif"/>
                      </a:endParaRPr>
                    </a:p>
                  </a:txBody>
                  <a:tcPr marL="10205" marR="10205" marT="10205" marB="10205" anchor="ctr">
                    <a:lnL>
                      <a:noFill/>
                    </a:lnL>
                    <a:lnR>
                      <a:noFill/>
                    </a:lnR>
                    <a:lnT>
                      <a:noFill/>
                    </a:lnT>
                    <a:lnB>
                      <a:noFill/>
                    </a:lnB>
                    <a:solidFill>
                      <a:srgbClr val="CEEDFD"/>
                    </a:solidFill>
                  </a:tcPr>
                </a:tc>
              </a:tr>
              <a:tr h="461396">
                <a:tc>
                  <a:txBody>
                    <a:bodyPr/>
                    <a:lstStyle/>
                    <a:p>
                      <a:pPr algn="l"/>
                      <a:r>
                        <a:rPr lang="en-US" sz="1800" b="1" u="none" strike="noStrike" dirty="0">
                          <a:effectLst/>
                          <a:latin typeface="MS Sans Serif"/>
                        </a:rPr>
                        <a:t>a. Income from employment</a:t>
                      </a:r>
                      <a:endParaRPr lang="en-US" sz="1800" u="none" strike="noStrike" dirty="0">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800" u="none" strike="noStrike">
                          <a:effectLst/>
                          <a:latin typeface="MS Sans Serif"/>
                        </a:rPr>
                        <a:t>40% but not exceeding 60,000 baht</a:t>
                      </a:r>
                    </a:p>
                  </a:txBody>
                  <a:tcPr marL="10205" marR="10205" marT="10205" marB="10205">
                    <a:lnL>
                      <a:noFill/>
                    </a:lnL>
                    <a:lnR>
                      <a:noFill/>
                    </a:lnR>
                    <a:lnT>
                      <a:noFill/>
                    </a:lnT>
                    <a:lnB>
                      <a:noFill/>
                    </a:lnB>
                    <a:solidFill>
                      <a:srgbClr val="FFFFFF"/>
                    </a:solidFill>
                  </a:tcPr>
                </a:tc>
              </a:tr>
              <a:tr h="461396">
                <a:tc>
                  <a:txBody>
                    <a:bodyPr/>
                    <a:lstStyle/>
                    <a:p>
                      <a:pPr algn="l"/>
                      <a:r>
                        <a:rPr lang="en-US" sz="1800" b="1" u="none" strike="noStrike">
                          <a:effectLst/>
                          <a:latin typeface="MS Sans Serif"/>
                        </a:rPr>
                        <a:t>b. Income received from copyright</a:t>
                      </a:r>
                      <a:endParaRPr lang="en-US" sz="1800" u="none" strike="noStrike">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800" u="none" strike="noStrike">
                          <a:effectLst/>
                          <a:latin typeface="MS Sans Serif"/>
                        </a:rPr>
                        <a:t>40% but not exceeding 60,000 baht</a:t>
                      </a:r>
                    </a:p>
                  </a:txBody>
                  <a:tcPr marL="10205" marR="10205" marT="10205" marB="10205">
                    <a:lnL>
                      <a:noFill/>
                    </a:lnL>
                    <a:lnR>
                      <a:noFill/>
                    </a:lnR>
                    <a:lnT>
                      <a:noFill/>
                    </a:lnT>
                    <a:lnB>
                      <a:noFill/>
                    </a:lnB>
                    <a:solidFill>
                      <a:srgbClr val="FFFFFF"/>
                    </a:solidFill>
                  </a:tcPr>
                </a:tc>
              </a:tr>
              <a:tr h="314170">
                <a:tc>
                  <a:txBody>
                    <a:bodyPr/>
                    <a:lstStyle/>
                    <a:p>
                      <a:pPr algn="l"/>
                      <a:r>
                        <a:rPr lang="en-US" sz="1800" b="1" u="none" strike="noStrike" dirty="0">
                          <a:effectLst/>
                          <a:latin typeface="MS Sans Serif"/>
                        </a:rPr>
                        <a:t>c. Income from letting out of property on hire</a:t>
                      </a:r>
                      <a:endParaRPr lang="en-US" sz="1800" u="none" strike="noStrike" dirty="0">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th-TH" sz="1800" u="none" strike="noStrike">
                          <a:effectLst/>
                          <a:latin typeface="MS Sans Serif"/>
                        </a:rPr>
                        <a:t> </a:t>
                      </a:r>
                    </a:p>
                  </a:txBody>
                  <a:tcPr marL="10205" marR="10205" marT="10205" marB="10205">
                    <a:lnL>
                      <a:noFill/>
                    </a:lnL>
                    <a:lnR>
                      <a:noFill/>
                    </a:lnR>
                    <a:lnT>
                      <a:noFill/>
                    </a:lnT>
                    <a:lnB>
                      <a:noFill/>
                    </a:lnB>
                    <a:solidFill>
                      <a:srgbClr val="FFFFFF"/>
                    </a:solidFill>
                  </a:tcPr>
                </a:tc>
              </a:tr>
              <a:tr h="314170">
                <a:tc>
                  <a:txBody>
                    <a:bodyPr/>
                    <a:lstStyle/>
                    <a:p>
                      <a:pPr algn="l"/>
                      <a:r>
                        <a:rPr lang="en-US" sz="1800" u="none" strike="noStrike">
                          <a:effectLst/>
                          <a:latin typeface="MS Sans Serif"/>
                        </a:rPr>
                        <a:t>            1) Building and wharves</a:t>
                      </a:r>
                    </a:p>
                  </a:txBody>
                  <a:tcPr marL="10205" marR="10205" marT="10205" marB="10205">
                    <a:lnL>
                      <a:noFill/>
                    </a:lnL>
                    <a:lnR>
                      <a:noFill/>
                    </a:lnR>
                    <a:lnT>
                      <a:noFill/>
                    </a:lnT>
                    <a:lnB>
                      <a:noFill/>
                    </a:lnB>
                    <a:solidFill>
                      <a:srgbClr val="FFFFFF"/>
                    </a:solidFill>
                  </a:tcPr>
                </a:tc>
                <a:tc>
                  <a:txBody>
                    <a:bodyPr/>
                    <a:lstStyle/>
                    <a:p>
                      <a:pPr algn="l"/>
                      <a:r>
                        <a:rPr lang="th-TH" sz="1800" u="none" strike="noStrike">
                          <a:effectLst/>
                          <a:latin typeface="MS Sans Serif"/>
                        </a:rPr>
                        <a:t>30%</a:t>
                      </a:r>
                    </a:p>
                  </a:txBody>
                  <a:tcPr marL="10205" marR="10205" marT="10205" marB="10205">
                    <a:lnL>
                      <a:noFill/>
                    </a:lnL>
                    <a:lnR>
                      <a:noFill/>
                    </a:lnR>
                    <a:lnT>
                      <a:noFill/>
                    </a:lnT>
                    <a:lnB>
                      <a:noFill/>
                    </a:lnB>
                    <a:solidFill>
                      <a:srgbClr val="FFFFFF"/>
                    </a:solidFill>
                  </a:tcPr>
                </a:tc>
              </a:tr>
              <a:tr h="172518">
                <a:tc>
                  <a:txBody>
                    <a:bodyPr/>
                    <a:lstStyle/>
                    <a:p>
                      <a:pPr algn="l"/>
                      <a:r>
                        <a:rPr lang="en-US" sz="1800" u="none" strike="noStrike" dirty="0">
                          <a:effectLst/>
                          <a:latin typeface="MS Sans Serif"/>
                        </a:rPr>
                        <a:t>            2) Agricultural land</a:t>
                      </a:r>
                    </a:p>
                  </a:txBody>
                  <a:tcPr marL="10205" marR="10205" marT="10205" marB="10205">
                    <a:lnL>
                      <a:noFill/>
                    </a:lnL>
                    <a:lnR>
                      <a:noFill/>
                    </a:lnR>
                    <a:lnT>
                      <a:noFill/>
                    </a:lnT>
                    <a:lnB>
                      <a:noFill/>
                    </a:lnB>
                    <a:solidFill>
                      <a:srgbClr val="FFFFFF"/>
                    </a:solidFill>
                  </a:tcPr>
                </a:tc>
                <a:tc>
                  <a:txBody>
                    <a:bodyPr/>
                    <a:lstStyle/>
                    <a:p>
                      <a:pPr algn="l"/>
                      <a:r>
                        <a:rPr lang="th-TH" sz="1800" u="none" strike="noStrike">
                          <a:effectLst/>
                          <a:latin typeface="MS Sans Serif"/>
                        </a:rPr>
                        <a:t>20%</a:t>
                      </a:r>
                    </a:p>
                  </a:txBody>
                  <a:tcPr marL="10205" marR="10205" marT="10205" marB="10205">
                    <a:lnL>
                      <a:noFill/>
                    </a:lnL>
                    <a:lnR>
                      <a:noFill/>
                    </a:lnR>
                    <a:lnT>
                      <a:noFill/>
                    </a:lnT>
                    <a:lnB>
                      <a:noFill/>
                    </a:lnB>
                    <a:solidFill>
                      <a:srgbClr val="FFFFFF"/>
                    </a:solidFill>
                  </a:tcPr>
                </a:tc>
              </a:tr>
              <a:tr h="314170">
                <a:tc>
                  <a:txBody>
                    <a:bodyPr/>
                    <a:lstStyle/>
                    <a:p>
                      <a:pPr algn="l"/>
                      <a:r>
                        <a:rPr lang="en-US" sz="1800" u="none" strike="noStrike">
                          <a:effectLst/>
                          <a:latin typeface="MS Sans Serif"/>
                        </a:rPr>
                        <a:t>            3) All other types of land</a:t>
                      </a:r>
                    </a:p>
                  </a:txBody>
                  <a:tcPr marL="10205" marR="10205" marT="10205" marB="10205">
                    <a:lnL>
                      <a:noFill/>
                    </a:lnL>
                    <a:lnR>
                      <a:noFill/>
                    </a:lnR>
                    <a:lnT>
                      <a:noFill/>
                    </a:lnT>
                    <a:lnB>
                      <a:noFill/>
                    </a:lnB>
                    <a:solidFill>
                      <a:srgbClr val="FFFFFF"/>
                    </a:solidFill>
                  </a:tcPr>
                </a:tc>
                <a:tc>
                  <a:txBody>
                    <a:bodyPr/>
                    <a:lstStyle/>
                    <a:p>
                      <a:pPr algn="l"/>
                      <a:r>
                        <a:rPr lang="th-TH" sz="1800" u="none" strike="noStrike">
                          <a:effectLst/>
                          <a:latin typeface="MS Sans Serif"/>
                        </a:rPr>
                        <a:t>15%</a:t>
                      </a:r>
                    </a:p>
                  </a:txBody>
                  <a:tcPr marL="10205" marR="10205" marT="10205" marB="10205">
                    <a:lnL>
                      <a:noFill/>
                    </a:lnL>
                    <a:lnR>
                      <a:noFill/>
                    </a:lnR>
                    <a:lnT>
                      <a:noFill/>
                    </a:lnT>
                    <a:lnB>
                      <a:noFill/>
                    </a:lnB>
                    <a:solidFill>
                      <a:srgbClr val="FFFFFF"/>
                    </a:solidFill>
                  </a:tcPr>
                </a:tc>
              </a:tr>
              <a:tr h="172518">
                <a:tc>
                  <a:txBody>
                    <a:bodyPr/>
                    <a:lstStyle/>
                    <a:p>
                      <a:pPr algn="l"/>
                      <a:r>
                        <a:rPr lang="en-US" sz="1800" u="none" strike="noStrike">
                          <a:effectLst/>
                          <a:latin typeface="MS Sans Serif"/>
                        </a:rPr>
                        <a:t>            4) Vehicles</a:t>
                      </a:r>
                    </a:p>
                  </a:txBody>
                  <a:tcPr marL="10205" marR="10205" marT="10205" marB="10205">
                    <a:lnL>
                      <a:noFill/>
                    </a:lnL>
                    <a:lnR>
                      <a:noFill/>
                    </a:lnR>
                    <a:lnT>
                      <a:noFill/>
                    </a:lnT>
                    <a:lnB>
                      <a:noFill/>
                    </a:lnB>
                    <a:solidFill>
                      <a:srgbClr val="FFFFFF"/>
                    </a:solidFill>
                  </a:tcPr>
                </a:tc>
                <a:tc>
                  <a:txBody>
                    <a:bodyPr/>
                    <a:lstStyle/>
                    <a:p>
                      <a:pPr algn="l"/>
                      <a:r>
                        <a:rPr lang="th-TH" sz="1800" u="none" strike="noStrike" dirty="0">
                          <a:effectLst/>
                          <a:latin typeface="MS Sans Serif"/>
                        </a:rPr>
                        <a:t>30</a:t>
                      </a:r>
                    </a:p>
                  </a:txBody>
                  <a:tcPr marL="10205" marR="10205" marT="10205" marB="10205">
                    <a:lnL>
                      <a:noFill/>
                    </a:lnL>
                    <a:lnR>
                      <a:noFill/>
                    </a:lnR>
                    <a:lnT>
                      <a:noFill/>
                    </a:lnT>
                    <a:lnB>
                      <a:noFill/>
                    </a:lnB>
                    <a:solidFill>
                      <a:srgbClr val="FFFFFF"/>
                    </a:solidFill>
                  </a:tcPr>
                </a:tc>
              </a:tr>
              <a:tr h="314170">
                <a:tc>
                  <a:txBody>
                    <a:bodyPr/>
                    <a:lstStyle/>
                    <a:p>
                      <a:pPr algn="l"/>
                      <a:r>
                        <a:rPr lang="en-US" sz="1800" u="none" strike="noStrike">
                          <a:effectLst/>
                          <a:latin typeface="MS Sans Serif"/>
                        </a:rPr>
                        <a:t>            5) Any other type of property</a:t>
                      </a:r>
                    </a:p>
                  </a:txBody>
                  <a:tcPr marL="10205" marR="10205" marT="10205" marB="10205">
                    <a:lnL>
                      <a:noFill/>
                    </a:lnL>
                    <a:lnR>
                      <a:noFill/>
                    </a:lnR>
                    <a:lnT>
                      <a:noFill/>
                    </a:lnT>
                    <a:lnB>
                      <a:noFill/>
                    </a:lnB>
                    <a:solidFill>
                      <a:srgbClr val="FFFFFF"/>
                    </a:solidFill>
                  </a:tcPr>
                </a:tc>
                <a:tc>
                  <a:txBody>
                    <a:bodyPr/>
                    <a:lstStyle/>
                    <a:p>
                      <a:pPr algn="l"/>
                      <a:r>
                        <a:rPr lang="th-TH" sz="1800" u="none" strike="noStrike">
                          <a:effectLst/>
                          <a:latin typeface="MS Sans Serif"/>
                        </a:rPr>
                        <a:t>10%</a:t>
                      </a:r>
                    </a:p>
                  </a:txBody>
                  <a:tcPr marL="10205" marR="10205" marT="10205" marB="10205">
                    <a:lnL>
                      <a:noFill/>
                    </a:lnL>
                    <a:lnR>
                      <a:noFill/>
                    </a:lnR>
                    <a:lnT>
                      <a:noFill/>
                    </a:lnT>
                    <a:lnB>
                      <a:noFill/>
                    </a:lnB>
                    <a:solidFill>
                      <a:srgbClr val="FFFFFF"/>
                    </a:solidFill>
                  </a:tcPr>
                </a:tc>
              </a:tr>
              <a:tr h="608623">
                <a:tc>
                  <a:txBody>
                    <a:bodyPr/>
                    <a:lstStyle/>
                    <a:p>
                      <a:pPr algn="l"/>
                      <a:r>
                        <a:rPr lang="en-US" sz="1800" b="1" u="none" strike="noStrike">
                          <a:effectLst/>
                          <a:latin typeface="MS Sans Serif"/>
                        </a:rPr>
                        <a:t>d. Income from liberal professions</a:t>
                      </a:r>
                      <a:endParaRPr lang="en-US" sz="1800" u="none" strike="noStrike">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800" u="none" strike="noStrike" dirty="0">
                          <a:effectLst/>
                          <a:latin typeface="MS Sans Serif"/>
                        </a:rPr>
                        <a:t>30% except for the medical profession where 60% is allowed</a:t>
                      </a:r>
                    </a:p>
                  </a:txBody>
                  <a:tcPr marL="10205" marR="10205" marT="10205" marB="10205">
                    <a:lnL>
                      <a:noFill/>
                    </a:lnL>
                    <a:lnR>
                      <a:noFill/>
                    </a:lnR>
                    <a:lnT>
                      <a:noFill/>
                    </a:lnT>
                    <a:lnB>
                      <a:noFill/>
                    </a:lnB>
                    <a:solidFill>
                      <a:srgbClr val="FFFFFF"/>
                    </a:solidFill>
                  </a:tcPr>
                </a:tc>
              </a:tr>
              <a:tr h="608623">
                <a:tc>
                  <a:txBody>
                    <a:bodyPr/>
                    <a:lstStyle/>
                    <a:p>
                      <a:pPr algn="l"/>
                      <a:r>
                        <a:rPr lang="en-US" sz="1800" b="1" u="none" strike="noStrike" dirty="0">
                          <a:effectLst/>
                          <a:latin typeface="MS Sans Serif"/>
                        </a:rPr>
                        <a:t>e. Income derived from contract of work whereby the contractor provides essential materials besides tools</a:t>
                      </a:r>
                      <a:endParaRPr lang="en-US" sz="1800" u="none" strike="noStrike" dirty="0">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800" u="none" strike="noStrike" dirty="0">
                          <a:effectLst/>
                          <a:latin typeface="MS Sans Serif"/>
                        </a:rPr>
                        <a:t>actual expense or 70%</a:t>
                      </a:r>
                    </a:p>
                  </a:txBody>
                  <a:tcPr marL="10205" marR="10205" marT="10205" marB="10205">
                    <a:lnL>
                      <a:noFill/>
                    </a:lnL>
                    <a:lnR>
                      <a:noFill/>
                    </a:lnR>
                    <a:lnT>
                      <a:noFill/>
                    </a:lnT>
                    <a:lnB>
                      <a:noFill/>
                    </a:lnB>
                    <a:solidFill>
                      <a:srgbClr val="FFFFFF"/>
                    </a:solidFill>
                  </a:tcPr>
                </a:tc>
              </a:tr>
              <a:tr h="903076">
                <a:tc>
                  <a:txBody>
                    <a:bodyPr/>
                    <a:lstStyle/>
                    <a:p>
                      <a:pPr algn="l"/>
                      <a:r>
                        <a:rPr lang="en-US" sz="1800" b="1" u="none" strike="noStrike">
                          <a:effectLst/>
                          <a:latin typeface="MS Sans Serif"/>
                        </a:rPr>
                        <a:t>f. Income derived from business, commerce, agriculture, industry, transport, or any other activities not specified in a. to e.</a:t>
                      </a:r>
                      <a:endParaRPr lang="en-US" sz="1800" u="none" strike="noStrike">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800" u="none" strike="noStrike" dirty="0">
                          <a:effectLst/>
                          <a:latin typeface="MS Sans Serif"/>
                        </a:rPr>
                        <a:t>actual expense or 65% - 85% depending on the </a:t>
                      </a:r>
                      <a:r>
                        <a:rPr lang="en-US" sz="1800" b="0" u="none" strike="noStrike" dirty="0">
                          <a:solidFill>
                            <a:schemeClr val="tx1"/>
                          </a:solidFill>
                          <a:effectLst/>
                          <a:latin typeface="MS Sans Serif"/>
                        </a:rPr>
                        <a:t>types of income</a:t>
                      </a:r>
                      <a:endParaRPr lang="en-US" sz="1800" u="none" strike="noStrike" dirty="0">
                        <a:solidFill>
                          <a:schemeClr val="tx1"/>
                        </a:solidFill>
                        <a:effectLst/>
                        <a:latin typeface="MS Sans Serif"/>
                      </a:endParaRPr>
                    </a:p>
                  </a:txBody>
                  <a:tcPr marL="10205" marR="10205" marT="10205" marB="10205">
                    <a:lnL>
                      <a:noFill/>
                    </a:lnL>
                    <a:lnR>
                      <a:noFill/>
                    </a:lnR>
                    <a:lnT>
                      <a:noFill/>
                    </a:lnT>
                    <a:lnB>
                      <a:noFill/>
                    </a:lnB>
                    <a:solidFill>
                      <a:srgbClr val="FFFFFF"/>
                    </a:solidFill>
                  </a:tcPr>
                </a:tc>
              </a:tr>
            </a:tbl>
          </a:graphicData>
        </a:graphic>
      </p:graphicFrame>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sp>
        <p:nvSpPr>
          <p:cNvPr id="9" name="Rectangle 2"/>
          <p:cNvSpPr>
            <a:spLocks noChangeArrowheads="1"/>
          </p:cNvSpPr>
          <p:nvPr/>
        </p:nvSpPr>
        <p:spPr bwMode="auto">
          <a:xfrm>
            <a:off x="3336925" y="15160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h-TH" sz="2800" b="0" i="0" u="none" strike="noStrike" cap="none" normalizeH="0" baseline="0" smtClean="0">
                <a:ln>
                  <a:noFill/>
                </a:ln>
                <a:solidFill>
                  <a:schemeClr val="tx1"/>
                </a:solidFill>
                <a:effectLst/>
                <a:latin typeface="Arial" pitchFamily="34" charset="0"/>
                <a:cs typeface="Angsana New" pitchFamily="18" charset="-34"/>
              </a:rPr>
              <a:t/>
            </a:r>
            <a:br>
              <a:rPr kumimoji="0" lang="th-TH" sz="2800" b="0" i="0" u="none" strike="noStrike" cap="none" normalizeH="0" baseline="0" smtClean="0">
                <a:ln>
                  <a:noFill/>
                </a:ln>
                <a:solidFill>
                  <a:schemeClr val="tx1"/>
                </a:solidFill>
                <a:effectLst/>
                <a:latin typeface="Arial" pitchFamily="34" charset="0"/>
                <a:cs typeface="Angsana New" pitchFamily="18" charset="-34"/>
              </a:rPr>
            </a:br>
            <a:endParaRPr kumimoji="0" lang="th-TH" sz="2800" b="0" i="0" u="none" strike="noStrike" cap="none" normalizeH="0" baseline="0" smtClean="0">
              <a:ln>
                <a:noFill/>
              </a:ln>
              <a:solidFill>
                <a:schemeClr val="tx1"/>
              </a:solidFill>
              <a:effectLst/>
              <a:latin typeface="Arial" pitchFamily="34" charset="0"/>
              <a:cs typeface="Angsana New" pitchFamily="18" charset="-34"/>
            </a:endParaRPr>
          </a:p>
        </p:txBody>
      </p:sp>
    </p:spTree>
    <p:extLst>
      <p:ext uri="{BB962C8B-B14F-4D97-AF65-F5344CB8AC3E}">
        <p14:creationId xmlns:p14="http://schemas.microsoft.com/office/powerpoint/2010/main" val="29127066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Allowances (Exemptions) allowed for the calculation of PIT</a:t>
            </a:r>
            <a:endParaRPr lang="th-TH"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494420287"/>
              </p:ext>
            </p:extLst>
          </p:nvPr>
        </p:nvGraphicFramePr>
        <p:xfrm>
          <a:off x="914400" y="1311443"/>
          <a:ext cx="7086600" cy="5698960"/>
        </p:xfrm>
        <a:graphic>
          <a:graphicData uri="http://schemas.openxmlformats.org/drawingml/2006/table">
            <a:tbl>
              <a:tblPr/>
              <a:tblGrid>
                <a:gridCol w="4275280"/>
                <a:gridCol w="2811320"/>
              </a:tblGrid>
              <a:tr h="206573">
                <a:tc>
                  <a:txBody>
                    <a:bodyPr/>
                    <a:lstStyle/>
                    <a:p>
                      <a:pPr algn="ctr"/>
                      <a:r>
                        <a:rPr lang="en-US" sz="1200" b="1" u="none" strike="noStrike" dirty="0">
                          <a:effectLst/>
                          <a:latin typeface="MS Sans Serif"/>
                        </a:rPr>
                        <a:t>Types of Allowances</a:t>
                      </a:r>
                      <a:endParaRPr lang="en-US" sz="1200" u="none" strike="noStrike" dirty="0">
                        <a:effectLst/>
                        <a:latin typeface="MS Sans Serif"/>
                      </a:endParaRPr>
                    </a:p>
                  </a:txBody>
                  <a:tcPr marL="6052" marR="6052" marT="6052" marB="6052" anchor="ctr">
                    <a:lnL>
                      <a:noFill/>
                    </a:lnL>
                    <a:lnR>
                      <a:noFill/>
                    </a:lnR>
                    <a:lnT>
                      <a:noFill/>
                    </a:lnT>
                    <a:lnB>
                      <a:noFill/>
                    </a:lnB>
                    <a:solidFill>
                      <a:srgbClr val="CEEDFD"/>
                    </a:solidFill>
                  </a:tcPr>
                </a:tc>
                <a:tc>
                  <a:txBody>
                    <a:bodyPr/>
                    <a:lstStyle/>
                    <a:p>
                      <a:pPr algn="ctr"/>
                      <a:r>
                        <a:rPr lang="en-US" sz="1200" b="1" u="none" strike="noStrike">
                          <a:effectLst/>
                          <a:latin typeface="MS Sans Serif"/>
                        </a:rPr>
                        <a:t>Amount</a:t>
                      </a:r>
                      <a:endParaRPr lang="en-US" sz="1200" u="none" strike="noStrike">
                        <a:effectLst/>
                        <a:latin typeface="MS Sans Serif"/>
                      </a:endParaRPr>
                    </a:p>
                  </a:txBody>
                  <a:tcPr marL="6052" marR="6052" marT="6052" marB="6052" anchor="ctr">
                    <a:lnL>
                      <a:noFill/>
                    </a:lnL>
                    <a:lnR>
                      <a:noFill/>
                    </a:lnR>
                    <a:lnT>
                      <a:noFill/>
                    </a:lnT>
                    <a:lnB>
                      <a:noFill/>
                    </a:lnB>
                    <a:solidFill>
                      <a:srgbClr val="CEEDFD"/>
                    </a:solidFill>
                  </a:tcPr>
                </a:tc>
              </a:tr>
              <a:tr h="206573">
                <a:tc>
                  <a:txBody>
                    <a:bodyPr/>
                    <a:lstStyle/>
                    <a:p>
                      <a:pPr algn="l"/>
                      <a:r>
                        <a:rPr lang="en-US" sz="1200" b="1" u="none" strike="noStrike" dirty="0">
                          <a:effectLst/>
                          <a:latin typeface="MS Sans Serif"/>
                        </a:rPr>
                        <a:t>Personal allowance</a:t>
                      </a:r>
                      <a:endParaRPr lang="en-US" sz="1200" u="none" strike="noStrike" dirty="0">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th-TH" sz="1200" u="none" strike="noStrike">
                          <a:effectLst/>
                          <a:latin typeface="MS Sans Serif"/>
                        </a:rPr>
                        <a:t> </a:t>
                      </a:r>
                    </a:p>
                  </a:txBody>
                  <a:tcPr marL="6052" marR="6052" marT="6052" marB="6052">
                    <a:lnL>
                      <a:noFill/>
                    </a:lnL>
                    <a:lnR>
                      <a:noFill/>
                    </a:lnR>
                    <a:lnT>
                      <a:noFill/>
                    </a:lnT>
                    <a:lnB>
                      <a:noFill/>
                    </a:lnB>
                    <a:solidFill>
                      <a:srgbClr val="FFFFFF"/>
                    </a:solidFill>
                  </a:tcPr>
                </a:tc>
              </a:tr>
              <a:tr h="206573">
                <a:tc>
                  <a:txBody>
                    <a:bodyPr/>
                    <a:lstStyle/>
                    <a:p>
                      <a:pPr algn="l"/>
                      <a:r>
                        <a:rPr lang="en-US" sz="1200" u="none" strike="noStrike" dirty="0">
                          <a:effectLst/>
                          <a:latin typeface="MS Sans Serif"/>
                        </a:rPr>
                        <a:t>            Single taxpayer</a:t>
                      </a: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30,000 baht for the taxpayer</a:t>
                      </a:r>
                    </a:p>
                  </a:txBody>
                  <a:tcPr marL="6052" marR="6052" marT="6052" marB="6052">
                    <a:lnL>
                      <a:noFill/>
                    </a:lnL>
                    <a:lnR>
                      <a:noFill/>
                    </a:lnR>
                    <a:lnT>
                      <a:noFill/>
                    </a:lnT>
                    <a:lnB>
                      <a:noFill/>
                    </a:lnB>
                    <a:solidFill>
                      <a:srgbClr val="FFFFFF"/>
                    </a:solidFill>
                  </a:tcPr>
                </a:tc>
              </a:tr>
              <a:tr h="206573">
                <a:tc>
                  <a:txBody>
                    <a:bodyPr/>
                    <a:lstStyle/>
                    <a:p>
                      <a:pPr algn="l"/>
                      <a:r>
                        <a:rPr lang="en-US" sz="1200" u="none" strike="noStrike" dirty="0">
                          <a:effectLst/>
                          <a:latin typeface="MS Sans Serif"/>
                        </a:rPr>
                        <a:t>            Undivided estate</a:t>
                      </a: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30,000 baht for the taxpayer’s spouse</a:t>
                      </a:r>
                    </a:p>
                  </a:txBody>
                  <a:tcPr marL="6052" marR="6052" marT="6052" marB="6052">
                    <a:lnL>
                      <a:noFill/>
                    </a:lnL>
                    <a:lnR>
                      <a:noFill/>
                    </a:lnR>
                    <a:lnT>
                      <a:noFill/>
                    </a:lnT>
                    <a:lnB>
                      <a:noFill/>
                    </a:lnB>
                    <a:solidFill>
                      <a:srgbClr val="FFFFFF"/>
                    </a:solidFill>
                  </a:tcPr>
                </a:tc>
              </a:tr>
              <a:tr h="402055">
                <a:tc>
                  <a:txBody>
                    <a:bodyPr/>
                    <a:lstStyle/>
                    <a:p>
                      <a:pPr algn="l"/>
                      <a:r>
                        <a:rPr lang="en-US" sz="1200" u="none" strike="noStrike" dirty="0">
                          <a:effectLst/>
                          <a:latin typeface="MS Sans Serif"/>
                        </a:rPr>
                        <a:t>            Non-juristic partnership or body of persons</a:t>
                      </a: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30,000 baht for each partner but not exceeding 60,000 baht in total</a:t>
                      </a:r>
                    </a:p>
                  </a:txBody>
                  <a:tcPr marL="6052" marR="6052" marT="6052" marB="6052">
                    <a:lnL>
                      <a:noFill/>
                    </a:lnL>
                    <a:lnR>
                      <a:noFill/>
                    </a:lnR>
                    <a:lnT>
                      <a:noFill/>
                    </a:lnT>
                    <a:lnB>
                      <a:noFill/>
                    </a:lnB>
                    <a:solidFill>
                      <a:srgbClr val="FFFFFF"/>
                    </a:solidFill>
                  </a:tcPr>
                </a:tc>
              </a:tr>
              <a:tr h="206573">
                <a:tc>
                  <a:txBody>
                    <a:bodyPr/>
                    <a:lstStyle/>
                    <a:p>
                      <a:pPr algn="l"/>
                      <a:r>
                        <a:rPr lang="en-US" sz="1200" b="1" u="none" strike="noStrike" dirty="0">
                          <a:effectLst/>
                          <a:latin typeface="MS Sans Serif"/>
                        </a:rPr>
                        <a:t>Spouse allowance</a:t>
                      </a:r>
                      <a:endParaRPr lang="en-US" sz="1200" u="none" strike="noStrike" dirty="0">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30,000 baht</a:t>
                      </a:r>
                    </a:p>
                  </a:txBody>
                  <a:tcPr marL="6052" marR="6052" marT="6052" marB="6052">
                    <a:lnL>
                      <a:noFill/>
                    </a:lnL>
                    <a:lnR>
                      <a:noFill/>
                    </a:lnR>
                    <a:lnT>
                      <a:noFill/>
                    </a:lnT>
                    <a:lnB>
                      <a:noFill/>
                    </a:lnB>
                    <a:solidFill>
                      <a:srgbClr val="FFFFFF"/>
                    </a:solidFill>
                  </a:tcPr>
                </a:tc>
              </a:tr>
              <a:tr h="597538">
                <a:tc>
                  <a:txBody>
                    <a:bodyPr/>
                    <a:lstStyle/>
                    <a:p>
                      <a:pPr algn="l"/>
                      <a:r>
                        <a:rPr lang="en-US" sz="1200" b="1" u="none" strike="noStrike">
                          <a:effectLst/>
                          <a:latin typeface="MS Sans Serif"/>
                        </a:rPr>
                        <a:t>Child allowance </a:t>
                      </a:r>
                      <a:r>
                        <a:rPr lang="en-US" sz="1200" u="none" strike="noStrike">
                          <a:effectLst/>
                          <a:latin typeface="MS Sans Serif"/>
                        </a:rPr>
                        <a:t>(child under 25 years of age and studying at educational institution, or a minor, or an adjusted incompetent or quasi-incompetent person)</a:t>
                      </a: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15,000 baht each</a:t>
                      </a:r>
                      <a:br>
                        <a:rPr lang="en-US" sz="1200" u="none" strike="noStrike">
                          <a:effectLst/>
                          <a:latin typeface="MS Sans Serif"/>
                        </a:rPr>
                      </a:br>
                      <a:r>
                        <a:rPr lang="en-US" sz="1200" u="none" strike="noStrike">
                          <a:effectLst/>
                          <a:latin typeface="MS Sans Serif"/>
                        </a:rPr>
                        <a:t>(limited to three children)</a:t>
                      </a:r>
                    </a:p>
                  </a:txBody>
                  <a:tcPr marL="6052" marR="6052" marT="6052" marB="6052">
                    <a:lnL>
                      <a:noFill/>
                    </a:lnL>
                    <a:lnR>
                      <a:noFill/>
                    </a:lnR>
                    <a:lnT>
                      <a:noFill/>
                    </a:lnT>
                    <a:lnB>
                      <a:noFill/>
                    </a:lnB>
                    <a:solidFill>
                      <a:srgbClr val="FFFFFF"/>
                    </a:solidFill>
                  </a:tcPr>
                </a:tc>
              </a:tr>
              <a:tr h="402055">
                <a:tc>
                  <a:txBody>
                    <a:bodyPr/>
                    <a:lstStyle/>
                    <a:p>
                      <a:pPr algn="l"/>
                      <a:r>
                        <a:rPr lang="en-US" sz="1200" b="1" u="none" strike="noStrike">
                          <a:effectLst/>
                          <a:latin typeface="MS Sans Serif"/>
                        </a:rPr>
                        <a:t>Education </a:t>
                      </a:r>
                      <a:r>
                        <a:rPr lang="en-US" sz="1200" u="none" strike="noStrike">
                          <a:effectLst/>
                          <a:latin typeface="MS Sans Serif"/>
                        </a:rPr>
                        <a:t>(additional allowance for child studying in educational institution in Thailand)</a:t>
                      </a: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2,000 baht each child</a:t>
                      </a:r>
                    </a:p>
                  </a:txBody>
                  <a:tcPr marL="6052" marR="6052" marT="6052" marB="6052">
                    <a:lnL>
                      <a:noFill/>
                    </a:lnL>
                    <a:lnR>
                      <a:noFill/>
                    </a:lnR>
                    <a:lnT>
                      <a:noFill/>
                    </a:lnT>
                    <a:lnB>
                      <a:noFill/>
                    </a:lnB>
                    <a:solidFill>
                      <a:srgbClr val="FFFFFF"/>
                    </a:solidFill>
                  </a:tcPr>
                </a:tc>
              </a:tr>
              <a:tr h="597538">
                <a:tc>
                  <a:txBody>
                    <a:bodyPr/>
                    <a:lstStyle/>
                    <a:p>
                      <a:pPr algn="l"/>
                      <a:r>
                        <a:rPr lang="en-US" sz="1200" b="1" u="none" strike="noStrike" dirty="0">
                          <a:effectLst/>
                          <a:latin typeface="MS Sans Serif"/>
                        </a:rPr>
                        <a:t>Parents allowance</a:t>
                      </a:r>
                      <a:endParaRPr lang="en-US" sz="1200" u="none" strike="noStrike" dirty="0">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30,000 baht for each of taxpayer’s and spouse’s parents if such parent is above 60 years old and earns less than 30,000 baht</a:t>
                      </a:r>
                    </a:p>
                  </a:txBody>
                  <a:tcPr marL="6052" marR="6052" marT="6052" marB="6052">
                    <a:lnL>
                      <a:noFill/>
                    </a:lnL>
                    <a:lnR>
                      <a:noFill/>
                    </a:lnR>
                    <a:lnT>
                      <a:noFill/>
                    </a:lnT>
                    <a:lnB>
                      <a:noFill/>
                    </a:lnB>
                    <a:solidFill>
                      <a:srgbClr val="FFFFFF"/>
                    </a:solidFill>
                  </a:tcPr>
                </a:tc>
              </a:tr>
              <a:tr h="402055">
                <a:tc>
                  <a:txBody>
                    <a:bodyPr/>
                    <a:lstStyle/>
                    <a:p>
                      <a:pPr algn="l"/>
                      <a:r>
                        <a:rPr lang="en-US" sz="1200" b="1" u="none" strike="noStrike">
                          <a:effectLst/>
                          <a:latin typeface="MS Sans Serif"/>
                        </a:rPr>
                        <a:t>Life insurance premium</a:t>
                      </a:r>
                      <a:r>
                        <a:rPr lang="en-US" sz="1200" u="none" strike="noStrike">
                          <a:effectLst/>
                          <a:latin typeface="MS Sans Serif"/>
                        </a:rPr>
                        <a:t> paid by taxpayer or spouse</a:t>
                      </a: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paid but not exceeding 100,000 baht each</a:t>
                      </a:r>
                    </a:p>
                  </a:txBody>
                  <a:tcPr marL="6052" marR="6052" marT="6052" marB="6052">
                    <a:lnL>
                      <a:noFill/>
                    </a:lnL>
                    <a:lnR>
                      <a:noFill/>
                    </a:lnR>
                    <a:lnT>
                      <a:noFill/>
                    </a:lnT>
                    <a:lnB>
                      <a:noFill/>
                    </a:lnB>
                    <a:solidFill>
                      <a:srgbClr val="FFFFFF"/>
                    </a:solidFill>
                  </a:tcPr>
                </a:tc>
              </a:tr>
              <a:tr h="503929">
                <a:tc>
                  <a:txBody>
                    <a:bodyPr/>
                    <a:lstStyle/>
                    <a:p>
                      <a:pPr algn="l"/>
                      <a:r>
                        <a:rPr lang="en-US" sz="1200" b="1" u="none" strike="noStrike">
                          <a:effectLst/>
                          <a:latin typeface="MS Sans Serif"/>
                        </a:rPr>
                        <a:t>Approved provident fund contributions </a:t>
                      </a:r>
                      <a:r>
                        <a:rPr lang="en-US" sz="1200" u="none" strike="noStrike">
                          <a:effectLst/>
                          <a:latin typeface="MS Sans Serif"/>
                        </a:rPr>
                        <a:t>paid by taxpayer or spouse</a:t>
                      </a: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Amount actually paid at the rate not more than 15% of wage, but not exceeding 500,000 baht</a:t>
                      </a:r>
                    </a:p>
                  </a:txBody>
                  <a:tcPr marL="6052" marR="6052" marT="6052" marB="6052">
                    <a:lnL>
                      <a:noFill/>
                    </a:lnL>
                    <a:lnR>
                      <a:noFill/>
                    </a:lnR>
                    <a:lnT>
                      <a:noFill/>
                    </a:lnT>
                    <a:lnB>
                      <a:noFill/>
                    </a:lnB>
                    <a:solidFill>
                      <a:srgbClr val="FFFFFF"/>
                    </a:solidFill>
                  </a:tcPr>
                </a:tc>
              </a:tr>
              <a:tr h="503929">
                <a:tc>
                  <a:txBody>
                    <a:bodyPr/>
                    <a:lstStyle/>
                    <a:p>
                      <a:pPr algn="l"/>
                      <a:r>
                        <a:rPr lang="en-US" sz="1200" b="1" u="none" strike="noStrike">
                          <a:effectLst/>
                          <a:latin typeface="MS Sans Serif"/>
                        </a:rPr>
                        <a:t>Long term equity fund</a:t>
                      </a:r>
                      <a:endParaRPr lang="en-US" sz="1200" u="none" strike="noStrike">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paid at the rate not more than 15% of wage, but not exceeding 500,000 baht</a:t>
                      </a:r>
                    </a:p>
                  </a:txBody>
                  <a:tcPr marL="6052" marR="6052" marT="6052" marB="6052">
                    <a:lnL>
                      <a:noFill/>
                    </a:lnL>
                    <a:lnR>
                      <a:noFill/>
                    </a:lnR>
                    <a:lnT>
                      <a:noFill/>
                    </a:lnT>
                    <a:lnB>
                      <a:noFill/>
                    </a:lnB>
                    <a:solidFill>
                      <a:srgbClr val="FFFFFF"/>
                    </a:solidFill>
                  </a:tcPr>
                </a:tc>
              </a:tr>
              <a:tr h="402055">
                <a:tc>
                  <a:txBody>
                    <a:bodyPr/>
                    <a:lstStyle/>
                    <a:p>
                      <a:pPr algn="l"/>
                      <a:r>
                        <a:rPr lang="en-US" sz="1200" b="1" u="none" strike="noStrike">
                          <a:effectLst/>
                          <a:latin typeface="MS Sans Serif"/>
                        </a:rPr>
                        <a:t>Home mortgage interest</a:t>
                      </a:r>
                      <a:endParaRPr lang="en-US" sz="1200" u="none" strike="noStrike">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paid but not exceeding 100,000 baht</a:t>
                      </a:r>
                    </a:p>
                  </a:txBody>
                  <a:tcPr marL="6052" marR="6052" marT="6052" marB="6052">
                    <a:lnL>
                      <a:noFill/>
                    </a:lnL>
                    <a:lnR>
                      <a:noFill/>
                    </a:lnR>
                    <a:lnT>
                      <a:noFill/>
                    </a:lnT>
                    <a:lnB>
                      <a:noFill/>
                    </a:lnB>
                    <a:solidFill>
                      <a:srgbClr val="FFFFFF"/>
                    </a:solidFill>
                  </a:tcPr>
                </a:tc>
              </a:tr>
              <a:tr h="257403">
                <a:tc>
                  <a:txBody>
                    <a:bodyPr/>
                    <a:lstStyle/>
                    <a:p>
                      <a:pPr algn="l"/>
                      <a:r>
                        <a:rPr lang="en-US" sz="1200" b="1" u="none" strike="noStrike">
                          <a:effectLst/>
                          <a:latin typeface="MS Sans Serif"/>
                        </a:rPr>
                        <a:t>Social insurance contributions</a:t>
                      </a:r>
                      <a:r>
                        <a:rPr lang="en-US" sz="1200" u="none" strike="noStrike">
                          <a:effectLst/>
                          <a:latin typeface="MS Sans Serif"/>
                        </a:rPr>
                        <a:t> paid by taxpayer or spouse</a:t>
                      </a: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paid each</a:t>
                      </a:r>
                    </a:p>
                  </a:txBody>
                  <a:tcPr marL="6052" marR="6052" marT="6052" marB="6052">
                    <a:lnL>
                      <a:noFill/>
                    </a:lnL>
                    <a:lnR>
                      <a:noFill/>
                    </a:lnR>
                    <a:lnT>
                      <a:noFill/>
                    </a:lnT>
                    <a:lnB>
                      <a:noFill/>
                    </a:lnB>
                    <a:solidFill>
                      <a:srgbClr val="FFFFFF"/>
                    </a:solidFill>
                  </a:tcPr>
                </a:tc>
              </a:tr>
              <a:tr h="597538">
                <a:tc>
                  <a:txBody>
                    <a:bodyPr/>
                    <a:lstStyle/>
                    <a:p>
                      <a:pPr algn="l"/>
                      <a:r>
                        <a:rPr lang="en-US" sz="1200" b="1" u="none" strike="noStrike">
                          <a:effectLst/>
                          <a:latin typeface="MS Sans Serif"/>
                        </a:rPr>
                        <a:t>Charitable contributions</a:t>
                      </a:r>
                      <a:endParaRPr lang="en-US" sz="1200" u="none" strike="noStrike">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donated but not exceeding 10% of the income after standard deductions and the above allowances</a:t>
                      </a:r>
                    </a:p>
                  </a:txBody>
                  <a:tcPr marL="6052" marR="6052" marT="6052" marB="6052">
                    <a:lnL>
                      <a:noFill/>
                    </a:lnL>
                    <a:lnR>
                      <a:noFill/>
                    </a:lnR>
                    <a:lnT>
                      <a:noFill/>
                    </a:lnT>
                    <a:lnB>
                      <a:noFill/>
                    </a:lnB>
                    <a:solidFill>
                      <a:srgbClr val="FFFFFF"/>
                    </a:solidFill>
                  </a:tcPr>
                </a:tc>
              </a:tr>
            </a:tbl>
          </a:graphicData>
        </a:graphic>
      </p:graphicFrame>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sp>
        <p:nvSpPr>
          <p:cNvPr id="7" name="Rectangle 1"/>
          <p:cNvSpPr>
            <a:spLocks noChangeArrowheads="1"/>
          </p:cNvSpPr>
          <p:nvPr/>
        </p:nvSpPr>
        <p:spPr bwMode="auto">
          <a:xfrm>
            <a:off x="3714750" y="12573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h-TH" sz="2800" b="0" i="0" u="none" strike="noStrike" cap="none" normalizeH="0" baseline="0" smtClean="0">
                <a:ln>
                  <a:noFill/>
                </a:ln>
                <a:solidFill>
                  <a:schemeClr val="tx1"/>
                </a:solidFill>
                <a:effectLst/>
                <a:latin typeface="Arial" pitchFamily="34" charset="0"/>
                <a:cs typeface="Angsana New" pitchFamily="18" charset="-34"/>
              </a:rPr>
              <a:t/>
            </a:r>
            <a:br>
              <a:rPr kumimoji="0" lang="th-TH" sz="2800" b="0" i="0" u="none" strike="noStrike" cap="none" normalizeH="0" baseline="0" smtClean="0">
                <a:ln>
                  <a:noFill/>
                </a:ln>
                <a:solidFill>
                  <a:schemeClr val="tx1"/>
                </a:solidFill>
                <a:effectLst/>
                <a:latin typeface="Arial" pitchFamily="34" charset="0"/>
                <a:cs typeface="Angsana New" pitchFamily="18" charset="-34"/>
              </a:rPr>
            </a:br>
            <a:endParaRPr kumimoji="0" lang="th-TH" sz="2800" b="0" i="0" u="none" strike="noStrike" cap="none" normalizeH="0" baseline="0" smtClean="0">
              <a:ln>
                <a:noFill/>
              </a:ln>
              <a:solidFill>
                <a:schemeClr val="tx1"/>
              </a:solidFill>
              <a:effectLst/>
              <a:latin typeface="Arial" pitchFamily="34" charset="0"/>
              <a:cs typeface="Angsana New" pitchFamily="18" charset="-34"/>
            </a:endParaRPr>
          </a:p>
        </p:txBody>
      </p:sp>
    </p:spTree>
    <p:extLst>
      <p:ext uri="{BB962C8B-B14F-4D97-AF65-F5344CB8AC3E}">
        <p14:creationId xmlns:p14="http://schemas.microsoft.com/office/powerpoint/2010/main" val="337368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Tax Credit for dividends</a:t>
            </a:r>
            <a:endParaRPr lang="th-TH" dirty="0"/>
          </a:p>
        </p:txBody>
      </p:sp>
      <p:sp>
        <p:nvSpPr>
          <p:cNvPr id="3" name="Content Placeholder 2"/>
          <p:cNvSpPr>
            <a:spLocks noGrp="1"/>
          </p:cNvSpPr>
          <p:nvPr>
            <p:ph idx="1"/>
          </p:nvPr>
        </p:nvSpPr>
        <p:spPr/>
        <p:txBody>
          <a:bodyPr/>
          <a:lstStyle/>
          <a:p>
            <a:r>
              <a:rPr lang="en-US" dirty="0"/>
              <a:t>Any taxpayer who domiciles in Thailand and receives dividends from a juristic company or partnership incorporated in Thailand is entitled to a tax credit of 3/7 of the amount of dividends received. In computing assessable income, taxpayer shall gross up his dividends by the amount of the tax credit received. The amount of tax credit is creditable against his tax liability. </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727716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Progressive Tax Rates</a:t>
            </a:r>
            <a:endParaRPr lang="th-TH" dirty="0"/>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20719" y="2304963"/>
            <a:ext cx="5092962" cy="3391074"/>
          </a:xfrm>
        </p:spPr>
      </p:pic>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2774273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Separate taxation</a:t>
            </a:r>
            <a:endParaRPr lang="th-TH" dirty="0"/>
          </a:p>
        </p:txBody>
      </p:sp>
      <p:sp>
        <p:nvSpPr>
          <p:cNvPr id="3" name="Content Placeholder 2"/>
          <p:cNvSpPr>
            <a:spLocks noGrp="1"/>
          </p:cNvSpPr>
          <p:nvPr>
            <p:ph idx="1"/>
          </p:nvPr>
        </p:nvSpPr>
        <p:spPr/>
        <p:txBody>
          <a:bodyPr>
            <a:normAutofit fontScale="55000" lnSpcReduction="20000"/>
          </a:bodyPr>
          <a:lstStyle/>
          <a:p>
            <a:r>
              <a:rPr lang="en-US" dirty="0"/>
              <a:t>There are several types of income that the taxpayer shall not include or may not choose to include such income to the assessable income in calculating the tax liability. </a:t>
            </a:r>
            <a:br>
              <a:rPr lang="en-US" dirty="0"/>
            </a:br>
            <a:r>
              <a:rPr lang="en-US" dirty="0"/>
              <a:t/>
            </a:r>
            <a:br>
              <a:rPr lang="en-US" dirty="0"/>
            </a:br>
            <a:r>
              <a:rPr lang="en-US" b="1" dirty="0"/>
              <a:t>Income from sale of immovable property</a:t>
            </a:r>
          </a:p>
          <a:p>
            <a:r>
              <a:rPr lang="en-US" dirty="0"/>
              <a:t/>
            </a:r>
            <a:br>
              <a:rPr lang="en-US" dirty="0"/>
            </a:br>
            <a:r>
              <a:rPr lang="en-US" dirty="0"/>
              <a:t>            Taxpayer shall not include income from sales of immovable property acquired by bequest or by way of gift to the assessable income when calculating PIT. However, if the sale is made for a commercial purpose, it is essential that such income must be included as the assessable income and be subject to PIT.</a:t>
            </a:r>
            <a:br>
              <a:rPr lang="en-US" dirty="0"/>
            </a:br>
            <a:r>
              <a:rPr lang="en-US" dirty="0"/>
              <a:t/>
            </a:r>
            <a:br>
              <a:rPr lang="en-US" dirty="0"/>
            </a:br>
            <a:r>
              <a:rPr lang="en-US" dirty="0"/>
              <a:t/>
            </a:r>
            <a:br>
              <a:rPr lang="en-US" dirty="0"/>
            </a:br>
            <a:r>
              <a:rPr lang="en-US" b="1" dirty="0"/>
              <a:t>Interest</a:t>
            </a:r>
          </a:p>
          <a:p>
            <a:r>
              <a:rPr lang="en-US" dirty="0"/>
              <a:t/>
            </a:r>
            <a:br>
              <a:rPr lang="en-US" dirty="0"/>
            </a:br>
            <a:r>
              <a:rPr lang="en-US" dirty="0"/>
              <a:t>            The following forms of interest income may, at the taxpayer’s selection, be excluded from the computation of PIT provided that a tax of 15 per cent is withheld at source: </a:t>
            </a:r>
            <a:br>
              <a:rPr lang="en-US" dirty="0"/>
            </a:br>
            <a:r>
              <a:rPr lang="en-US" dirty="0"/>
              <a:t/>
            </a:r>
            <a:br>
              <a:rPr lang="en-US" dirty="0"/>
            </a:br>
            <a:r>
              <a:rPr lang="en-US" dirty="0"/>
              <a:t/>
            </a:r>
            <a:br>
              <a:rPr lang="en-US" dirty="0"/>
            </a:br>
            <a:r>
              <a:rPr lang="en-US" dirty="0"/>
              <a:t/>
            </a:r>
            <a:br>
              <a:rPr lang="en-US" dirty="0"/>
            </a:br>
            <a:r>
              <a:rPr lang="en-US" dirty="0"/>
              <a:t>interest on bonds or debentures issued by a government organization;</a:t>
            </a:r>
          </a:p>
          <a:p>
            <a:r>
              <a:rPr lang="en-US" dirty="0"/>
              <a:t>interest on saving deposits in commercial banks if the aggregate amount of interest received is not more than 20,000 baht during a taxable year;</a:t>
            </a:r>
          </a:p>
          <a:p>
            <a:r>
              <a:rPr lang="en-US" dirty="0"/>
              <a:t>interest on loans paid by a finance company;</a:t>
            </a:r>
          </a:p>
          <a:p>
            <a:r>
              <a:rPr lang="en-US" dirty="0"/>
              <a:t>interest received from any financial institution organized by a specific law of Thailand for the purpose of lending money to promote agriculture, commerce or industry.</a:t>
            </a:r>
          </a:p>
          <a:p>
            <a:r>
              <a:rPr lang="en-US" dirty="0"/>
              <a:t/>
            </a:r>
            <a:br>
              <a:rPr lang="en-US" dirty="0"/>
            </a:br>
            <a:r>
              <a:rPr lang="en-US" dirty="0"/>
              <a:t/>
            </a:r>
            <a:br>
              <a:rPr lang="en-US" dirty="0"/>
            </a:br>
            <a:r>
              <a:rPr lang="en-US" b="1" dirty="0"/>
              <a:t>Dividends</a:t>
            </a:r>
          </a:p>
          <a:p>
            <a:r>
              <a:rPr lang="en-US" dirty="0"/>
              <a:t/>
            </a:r>
            <a:br>
              <a:rPr lang="en-US" dirty="0"/>
            </a:br>
            <a:r>
              <a:rPr lang="en-US" dirty="0"/>
              <a:t>            Taxpayer who resides in Thailand and receives dividends or shares of profits from a registered company or a mutual fund which tax has been withheld at source at the rate of 10 per cent, may opt to exclude such dividend from the assessable income when calculating PIT.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34173197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Withholding Tax</a:t>
            </a:r>
            <a:endParaRPr lang="th-TH" dirty="0"/>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1358880006"/>
              </p:ext>
            </p:extLst>
          </p:nvPr>
        </p:nvGraphicFramePr>
        <p:xfrm>
          <a:off x="901700" y="2495550"/>
          <a:ext cx="6731000" cy="3009900"/>
        </p:xfrm>
        <a:graphic>
          <a:graphicData uri="http://schemas.openxmlformats.org/drawingml/2006/table">
            <a:tbl>
              <a:tblPr/>
              <a:tblGrid>
                <a:gridCol w="3368721"/>
                <a:gridCol w="3362279"/>
              </a:tblGrid>
              <a:tr h="0">
                <a:tc>
                  <a:txBody>
                    <a:bodyPr/>
                    <a:lstStyle/>
                    <a:p>
                      <a:pPr algn="ctr"/>
                      <a:r>
                        <a:rPr lang="en-US" b="1" u="none" strike="noStrike">
                          <a:effectLst/>
                          <a:latin typeface="MS Sans Serif"/>
                        </a:rPr>
                        <a:t>Types of income </a:t>
                      </a:r>
                      <a:br>
                        <a:rPr lang="en-US" b="1" u="none" strike="noStrike">
                          <a:effectLst/>
                          <a:latin typeface="MS Sans Serif"/>
                        </a:rPr>
                      </a:br>
                      <a:r>
                        <a:rPr lang="en-US" b="1" u="none" strike="noStrike">
                          <a:effectLst/>
                          <a:latin typeface="MS Sans Serif"/>
                        </a:rPr>
                        <a:t>(baht)</a:t>
                      </a:r>
                      <a:endParaRPr lang="en-US" u="none" strike="noStrike">
                        <a:effectLst/>
                        <a:latin typeface="MS Sans Serif"/>
                      </a:endParaRPr>
                    </a:p>
                  </a:txBody>
                  <a:tcPr marL="19050" marR="19050" marT="19050" marB="19050" anchor="ctr">
                    <a:lnL>
                      <a:noFill/>
                    </a:lnL>
                    <a:lnR>
                      <a:noFill/>
                    </a:lnR>
                    <a:lnT>
                      <a:noFill/>
                    </a:lnT>
                    <a:lnB>
                      <a:noFill/>
                    </a:lnB>
                    <a:solidFill>
                      <a:srgbClr val="BEFCF9"/>
                    </a:solidFill>
                  </a:tcPr>
                </a:tc>
                <a:tc>
                  <a:txBody>
                    <a:bodyPr/>
                    <a:lstStyle/>
                    <a:p>
                      <a:pPr algn="ctr"/>
                      <a:r>
                        <a:rPr lang="en-US" b="1" u="none" strike="noStrike">
                          <a:effectLst/>
                          <a:latin typeface="MS Sans Serif"/>
                        </a:rPr>
                        <a:t>Withholding tax rate</a:t>
                      </a:r>
                      <a:br>
                        <a:rPr lang="en-US" b="1" u="none" strike="noStrike">
                          <a:effectLst/>
                          <a:latin typeface="MS Sans Serif"/>
                        </a:rPr>
                      </a:br>
                      <a:r>
                        <a:rPr lang="en-US" b="1" u="none" strike="noStrike">
                          <a:effectLst/>
                          <a:latin typeface="MS Sans Serif"/>
                        </a:rPr>
                        <a:t>(baht)</a:t>
                      </a:r>
                      <a:endParaRPr lang="en-US" u="none" strike="noStrike">
                        <a:effectLst/>
                        <a:latin typeface="MS Sans Serif"/>
                      </a:endParaRPr>
                    </a:p>
                  </a:txBody>
                  <a:tcPr marL="19050" marR="19050" marT="19050" marB="19050" anchor="ctr">
                    <a:lnL>
                      <a:noFill/>
                    </a:lnL>
                    <a:lnR>
                      <a:noFill/>
                    </a:lnR>
                    <a:lnT>
                      <a:noFill/>
                    </a:lnT>
                    <a:lnB>
                      <a:noFill/>
                    </a:lnB>
                    <a:solidFill>
                      <a:srgbClr val="BEFCF9"/>
                    </a:solidFill>
                  </a:tcPr>
                </a:tc>
              </a:tr>
              <a:tr h="0">
                <a:tc>
                  <a:txBody>
                    <a:bodyPr/>
                    <a:lstStyle/>
                    <a:p>
                      <a:pPr algn="l"/>
                      <a:r>
                        <a:rPr lang="en-US" u="none" strike="noStrike">
                          <a:effectLst/>
                          <a:latin typeface="MS Sans Serif"/>
                        </a:rPr>
                        <a:t>1. Employment income</a:t>
                      </a:r>
                    </a:p>
                  </a:txBody>
                  <a:tcPr marL="19050" marR="19050" marT="19050" marB="19050">
                    <a:lnL>
                      <a:noFill/>
                    </a:lnL>
                    <a:lnR>
                      <a:noFill/>
                    </a:lnR>
                    <a:lnT>
                      <a:noFill/>
                    </a:lnT>
                    <a:lnB>
                      <a:noFill/>
                    </a:lnB>
                    <a:solidFill>
                      <a:srgbClr val="F0F4F4"/>
                    </a:solidFill>
                  </a:tcPr>
                </a:tc>
                <a:tc>
                  <a:txBody>
                    <a:bodyPr/>
                    <a:lstStyle/>
                    <a:p>
                      <a:pPr algn="ctr"/>
                      <a:r>
                        <a:rPr lang="th-TH" u="none" strike="noStrike">
                          <a:effectLst/>
                          <a:latin typeface="MS Sans Serif"/>
                        </a:rPr>
                        <a:t>5 - 37 %</a:t>
                      </a:r>
                    </a:p>
                  </a:txBody>
                  <a:tcPr marL="19050" marR="19050" marT="19050" marB="19050">
                    <a:lnL>
                      <a:noFill/>
                    </a:lnL>
                    <a:lnR>
                      <a:noFill/>
                    </a:lnR>
                    <a:lnT>
                      <a:noFill/>
                    </a:lnT>
                    <a:lnB>
                      <a:noFill/>
                    </a:lnB>
                    <a:solidFill>
                      <a:srgbClr val="F0F4F4"/>
                    </a:solidFill>
                  </a:tcPr>
                </a:tc>
              </a:tr>
              <a:tr h="0">
                <a:tc>
                  <a:txBody>
                    <a:bodyPr/>
                    <a:lstStyle/>
                    <a:p>
                      <a:pPr algn="l"/>
                      <a:r>
                        <a:rPr lang="en-US" u="none" strike="noStrike">
                          <a:effectLst/>
                          <a:latin typeface="MS Sans Serif"/>
                        </a:rPr>
                        <a:t>2. Rents and prizes</a:t>
                      </a:r>
                    </a:p>
                  </a:txBody>
                  <a:tcPr marL="19050" marR="19050" marT="19050" marB="19050">
                    <a:lnL>
                      <a:noFill/>
                    </a:lnL>
                    <a:lnR>
                      <a:noFill/>
                    </a:lnR>
                    <a:lnT>
                      <a:noFill/>
                    </a:lnT>
                    <a:lnB>
                      <a:noFill/>
                    </a:lnB>
                    <a:solidFill>
                      <a:srgbClr val="D1FCFC"/>
                    </a:solidFill>
                  </a:tcPr>
                </a:tc>
                <a:tc>
                  <a:txBody>
                    <a:bodyPr/>
                    <a:lstStyle/>
                    <a:p>
                      <a:pPr algn="ctr"/>
                      <a:r>
                        <a:rPr lang="th-TH" u="none" strike="noStrike">
                          <a:effectLst/>
                          <a:latin typeface="MS Sans Serif"/>
                        </a:rPr>
                        <a:t>5 %</a:t>
                      </a:r>
                    </a:p>
                  </a:txBody>
                  <a:tcPr marL="19050" marR="19050" marT="19050" marB="19050">
                    <a:lnL>
                      <a:noFill/>
                    </a:lnL>
                    <a:lnR>
                      <a:noFill/>
                    </a:lnR>
                    <a:lnT>
                      <a:noFill/>
                    </a:lnT>
                    <a:lnB>
                      <a:noFill/>
                    </a:lnB>
                    <a:solidFill>
                      <a:srgbClr val="D1FCFC"/>
                    </a:solidFill>
                  </a:tcPr>
                </a:tc>
              </a:tr>
              <a:tr h="0">
                <a:tc>
                  <a:txBody>
                    <a:bodyPr/>
                    <a:lstStyle/>
                    <a:p>
                      <a:pPr algn="l"/>
                      <a:r>
                        <a:rPr lang="en-US" u="none" strike="noStrike">
                          <a:effectLst/>
                          <a:latin typeface="MS Sans Serif"/>
                        </a:rPr>
                        <a:t>3. Ship rental charges</a:t>
                      </a:r>
                    </a:p>
                  </a:txBody>
                  <a:tcPr marL="19050" marR="19050" marT="19050" marB="19050">
                    <a:lnL>
                      <a:noFill/>
                    </a:lnL>
                    <a:lnR>
                      <a:noFill/>
                    </a:lnR>
                    <a:lnT>
                      <a:noFill/>
                    </a:lnT>
                    <a:lnB>
                      <a:noFill/>
                    </a:lnB>
                    <a:solidFill>
                      <a:srgbClr val="F0F4F4"/>
                    </a:solidFill>
                  </a:tcPr>
                </a:tc>
                <a:tc>
                  <a:txBody>
                    <a:bodyPr/>
                    <a:lstStyle/>
                    <a:p>
                      <a:pPr algn="ctr"/>
                      <a:r>
                        <a:rPr lang="th-TH" u="none" strike="noStrike">
                          <a:effectLst/>
                          <a:latin typeface="MS Sans Serif"/>
                        </a:rPr>
                        <a:t>1 %</a:t>
                      </a:r>
                    </a:p>
                  </a:txBody>
                  <a:tcPr marL="19050" marR="19050" marT="19050" marB="19050">
                    <a:lnL>
                      <a:noFill/>
                    </a:lnL>
                    <a:lnR>
                      <a:noFill/>
                    </a:lnR>
                    <a:lnT>
                      <a:noFill/>
                    </a:lnT>
                    <a:lnB>
                      <a:noFill/>
                    </a:lnB>
                    <a:solidFill>
                      <a:srgbClr val="F0F4F4"/>
                    </a:solidFill>
                  </a:tcPr>
                </a:tc>
              </a:tr>
              <a:tr h="0">
                <a:tc>
                  <a:txBody>
                    <a:bodyPr/>
                    <a:lstStyle/>
                    <a:p>
                      <a:pPr algn="l"/>
                      <a:r>
                        <a:rPr lang="en-US" u="none" strike="noStrike">
                          <a:effectLst/>
                          <a:latin typeface="MS Sans Serif"/>
                        </a:rPr>
                        <a:t>4. Service and professional fees</a:t>
                      </a:r>
                    </a:p>
                  </a:txBody>
                  <a:tcPr marL="19050" marR="19050" marT="19050" marB="19050">
                    <a:lnL>
                      <a:noFill/>
                    </a:lnL>
                    <a:lnR>
                      <a:noFill/>
                    </a:lnR>
                    <a:lnT>
                      <a:noFill/>
                    </a:lnT>
                    <a:lnB>
                      <a:noFill/>
                    </a:lnB>
                    <a:solidFill>
                      <a:srgbClr val="D1FCFC"/>
                    </a:solidFill>
                  </a:tcPr>
                </a:tc>
                <a:tc>
                  <a:txBody>
                    <a:bodyPr/>
                    <a:lstStyle/>
                    <a:p>
                      <a:pPr algn="ctr"/>
                      <a:r>
                        <a:rPr lang="th-TH" u="none" strike="noStrike">
                          <a:effectLst/>
                          <a:latin typeface="MS Sans Serif"/>
                        </a:rPr>
                        <a:t>3 %</a:t>
                      </a:r>
                    </a:p>
                  </a:txBody>
                  <a:tcPr marL="19050" marR="19050" marT="19050" marB="19050">
                    <a:lnL>
                      <a:noFill/>
                    </a:lnL>
                    <a:lnR>
                      <a:noFill/>
                    </a:lnR>
                    <a:lnT>
                      <a:noFill/>
                    </a:lnT>
                    <a:lnB>
                      <a:noFill/>
                    </a:lnB>
                    <a:solidFill>
                      <a:srgbClr val="D1FCFC"/>
                    </a:solidFill>
                  </a:tcPr>
                </a:tc>
              </a:tr>
              <a:tr h="0">
                <a:tc>
                  <a:txBody>
                    <a:bodyPr/>
                    <a:lstStyle/>
                    <a:p>
                      <a:pPr algn="l"/>
                      <a:r>
                        <a:rPr lang="en-US" u="none" strike="noStrike" dirty="0">
                          <a:effectLst/>
                          <a:latin typeface="MS Sans Serif"/>
                        </a:rPr>
                        <a:t>5. Public entertainer remuneration</a:t>
                      </a:r>
                      <a:br>
                        <a:rPr lang="en-US" u="none" strike="noStrike" dirty="0">
                          <a:effectLst/>
                          <a:latin typeface="MS Sans Serif"/>
                        </a:rPr>
                      </a:br>
                      <a:r>
                        <a:rPr lang="en-US" u="none" strike="noStrike" dirty="0">
                          <a:effectLst/>
                          <a:latin typeface="MS Sans Serif"/>
                        </a:rPr>
                        <a:t>    -  Thai resident </a:t>
                      </a:r>
                      <a:br>
                        <a:rPr lang="en-US" u="none" strike="noStrike" dirty="0">
                          <a:effectLst/>
                          <a:latin typeface="MS Sans Serif"/>
                        </a:rPr>
                      </a:br>
                      <a:r>
                        <a:rPr lang="en-US" u="none" strike="noStrike" dirty="0">
                          <a:effectLst/>
                          <a:latin typeface="MS Sans Serif"/>
                        </a:rPr>
                        <a:t>    - </a:t>
                      </a:r>
                      <a:r>
                        <a:rPr lang="en-US" u="none" strike="noStrike" dirty="0">
                          <a:solidFill>
                            <a:schemeClr val="tx1"/>
                          </a:solidFill>
                          <a:effectLst/>
                          <a:latin typeface="MS Sans Serif"/>
                        </a:rPr>
                        <a:t> </a:t>
                      </a:r>
                      <a:r>
                        <a:rPr lang="en-US" b="0" u="none" strike="noStrike" dirty="0">
                          <a:solidFill>
                            <a:schemeClr val="tx1"/>
                          </a:solidFill>
                          <a:effectLst/>
                          <a:latin typeface="MS Sans Serif"/>
                        </a:rPr>
                        <a:t>non resident</a:t>
                      </a:r>
                      <a:endParaRPr lang="en-US" u="none" strike="noStrike" dirty="0">
                        <a:solidFill>
                          <a:schemeClr val="tx1"/>
                        </a:solidFill>
                        <a:effectLst/>
                        <a:latin typeface="MS Sans Serif"/>
                      </a:endParaRPr>
                    </a:p>
                  </a:txBody>
                  <a:tcPr marL="19050" marR="19050" marT="19050" marB="19050">
                    <a:lnL>
                      <a:noFill/>
                    </a:lnL>
                    <a:lnR>
                      <a:noFill/>
                    </a:lnR>
                    <a:lnT>
                      <a:noFill/>
                    </a:lnT>
                    <a:lnB>
                      <a:noFill/>
                    </a:lnB>
                    <a:solidFill>
                      <a:srgbClr val="F0F4F4"/>
                    </a:solidFill>
                  </a:tcPr>
                </a:tc>
                <a:tc>
                  <a:txBody>
                    <a:bodyPr/>
                    <a:lstStyle/>
                    <a:p>
                      <a:pPr algn="ctr"/>
                      <a:r>
                        <a:rPr lang="th-TH" u="none" strike="noStrike">
                          <a:effectLst/>
                          <a:latin typeface="MS Sans Serif"/>
                        </a:rPr>
                        <a:t> </a:t>
                      </a:r>
                      <a:br>
                        <a:rPr lang="th-TH" u="none" strike="noStrike">
                          <a:effectLst/>
                          <a:latin typeface="MS Sans Serif"/>
                        </a:rPr>
                      </a:br>
                      <a:r>
                        <a:rPr lang="th-TH" u="none" strike="noStrike">
                          <a:effectLst/>
                          <a:latin typeface="MS Sans Serif"/>
                        </a:rPr>
                        <a:t>5 % </a:t>
                      </a:r>
                      <a:br>
                        <a:rPr lang="th-TH" u="none" strike="noStrike">
                          <a:effectLst/>
                          <a:latin typeface="MS Sans Serif"/>
                        </a:rPr>
                      </a:br>
                      <a:r>
                        <a:rPr lang="th-TH" u="none" strike="noStrike">
                          <a:effectLst/>
                          <a:latin typeface="MS Sans Serif"/>
                        </a:rPr>
                        <a:t>5 - 37 %</a:t>
                      </a:r>
                    </a:p>
                  </a:txBody>
                  <a:tcPr marL="19050" marR="19050" marT="19050" marB="19050">
                    <a:lnL>
                      <a:noFill/>
                    </a:lnL>
                    <a:lnR>
                      <a:noFill/>
                    </a:lnR>
                    <a:lnT>
                      <a:noFill/>
                    </a:lnT>
                    <a:lnB>
                      <a:noFill/>
                    </a:lnB>
                    <a:solidFill>
                      <a:srgbClr val="F0F4F4"/>
                    </a:solidFill>
                  </a:tcPr>
                </a:tc>
              </a:tr>
              <a:tr h="0">
                <a:tc>
                  <a:txBody>
                    <a:bodyPr/>
                    <a:lstStyle/>
                    <a:p>
                      <a:pPr algn="l"/>
                      <a:r>
                        <a:rPr lang="en-US" u="none" strike="noStrike">
                          <a:effectLst/>
                          <a:latin typeface="MS Sans Serif"/>
                        </a:rPr>
                        <a:t>6. Advertising fees</a:t>
                      </a:r>
                    </a:p>
                  </a:txBody>
                  <a:tcPr marL="19050" marR="19050" marT="19050" marB="19050">
                    <a:lnL>
                      <a:noFill/>
                    </a:lnL>
                    <a:lnR>
                      <a:noFill/>
                    </a:lnR>
                    <a:lnT>
                      <a:noFill/>
                    </a:lnT>
                    <a:lnB>
                      <a:noFill/>
                    </a:lnB>
                    <a:solidFill>
                      <a:srgbClr val="D1FCFC"/>
                    </a:solidFill>
                  </a:tcPr>
                </a:tc>
                <a:tc>
                  <a:txBody>
                    <a:bodyPr/>
                    <a:lstStyle/>
                    <a:p>
                      <a:pPr algn="ctr"/>
                      <a:r>
                        <a:rPr lang="th-TH" u="none" strike="noStrike" dirty="0">
                          <a:effectLst/>
                          <a:latin typeface="MS Sans Serif"/>
                        </a:rPr>
                        <a:t>2 %</a:t>
                      </a:r>
                    </a:p>
                  </a:txBody>
                  <a:tcPr marL="19050" marR="19050" marT="19050" marB="19050">
                    <a:lnL>
                      <a:noFill/>
                    </a:lnL>
                    <a:lnR>
                      <a:noFill/>
                    </a:lnR>
                    <a:lnT>
                      <a:noFill/>
                    </a:lnT>
                    <a:lnB>
                      <a:noFill/>
                    </a:lnB>
                    <a:solidFill>
                      <a:srgbClr val="D1FCFC"/>
                    </a:solidFill>
                  </a:tcPr>
                </a:tc>
              </a:tr>
            </a:tbl>
          </a:graphicData>
        </a:graphic>
      </p:graphicFrame>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12</a:t>
            </a:fld>
            <a:endParaRPr lang="en-US"/>
          </a:p>
        </p:txBody>
      </p:sp>
      <p:sp>
        <p:nvSpPr>
          <p:cNvPr id="11" name="Rectangle 3"/>
          <p:cNvSpPr>
            <a:spLocks noChangeArrowheads="1"/>
          </p:cNvSpPr>
          <p:nvPr/>
        </p:nvSpPr>
        <p:spPr bwMode="auto">
          <a:xfrm>
            <a:off x="901700" y="2495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h-TH" sz="2800" b="0" i="0" u="none" strike="noStrike" cap="none" normalizeH="0" baseline="0" smtClean="0">
                <a:ln>
                  <a:noFill/>
                </a:ln>
                <a:solidFill>
                  <a:schemeClr val="tx1"/>
                </a:solidFill>
                <a:effectLst/>
                <a:latin typeface="Arial" pitchFamily="34" charset="0"/>
                <a:cs typeface="Angsana New" pitchFamily="18" charset="-34"/>
              </a:rPr>
              <a:t/>
            </a:r>
            <a:br>
              <a:rPr kumimoji="0" lang="th-TH" sz="2800" b="0" i="0" u="none" strike="noStrike" cap="none" normalizeH="0" baseline="0" smtClean="0">
                <a:ln>
                  <a:noFill/>
                </a:ln>
                <a:solidFill>
                  <a:schemeClr val="tx1"/>
                </a:solidFill>
                <a:effectLst/>
                <a:latin typeface="Arial" pitchFamily="34" charset="0"/>
                <a:cs typeface="Angsana New" pitchFamily="18" charset="-34"/>
              </a:rPr>
            </a:br>
            <a:endParaRPr kumimoji="0" lang="th-TH" sz="2800" b="0" i="0" u="none" strike="noStrike" cap="none" normalizeH="0" baseline="0" smtClean="0">
              <a:ln>
                <a:noFill/>
              </a:ln>
              <a:solidFill>
                <a:schemeClr val="tx1"/>
              </a:solidFill>
              <a:effectLst/>
              <a:latin typeface="Arial" pitchFamily="34" charset="0"/>
              <a:cs typeface="Angsana New" pitchFamily="18" charset="-34"/>
            </a:endParaRPr>
          </a:p>
        </p:txBody>
      </p:sp>
    </p:spTree>
    <p:extLst>
      <p:ext uri="{BB962C8B-B14F-4D97-AF65-F5344CB8AC3E}">
        <p14:creationId xmlns:p14="http://schemas.microsoft.com/office/powerpoint/2010/main" val="23693372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6" name="Content Placeholder 5" descr="Screen Clipping"/>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752600" y="76200"/>
            <a:ext cx="4876800" cy="6777926"/>
          </a:xfrm>
        </p:spPr>
      </p:pic>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35013095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Tax Planning Strategies</a:t>
            </a:r>
            <a:endParaRPr lang="th-TH" dirty="0"/>
          </a:p>
        </p:txBody>
      </p:sp>
      <p:sp>
        <p:nvSpPr>
          <p:cNvPr id="3" name="Content Placeholder 2"/>
          <p:cNvSpPr>
            <a:spLocks noGrp="1"/>
          </p:cNvSpPr>
          <p:nvPr>
            <p:ph idx="1"/>
          </p:nvPr>
        </p:nvSpPr>
        <p:spPr/>
        <p:txBody>
          <a:bodyPr/>
          <a:lstStyle/>
          <a:p>
            <a:r>
              <a:rPr lang="en-US" dirty="0" smtClean="0"/>
              <a:t>Consumer Purchasing</a:t>
            </a:r>
          </a:p>
          <a:p>
            <a:pPr lvl="1"/>
            <a:r>
              <a:rPr lang="en-US" dirty="0" smtClean="0"/>
              <a:t>Consumer debt</a:t>
            </a:r>
          </a:p>
          <a:p>
            <a:pPr lvl="1"/>
            <a:r>
              <a:rPr lang="en-US" dirty="0" smtClean="0"/>
              <a:t>Job-related expenses</a:t>
            </a:r>
          </a:p>
          <a:p>
            <a:pPr lvl="1"/>
            <a:r>
              <a:rPr lang="en-US" dirty="0" smtClean="0"/>
              <a:t>Health care expenses</a:t>
            </a:r>
          </a:p>
          <a:p>
            <a:pPr lvl="1"/>
            <a:r>
              <a:rPr lang="en-US" dirty="0" smtClean="0"/>
              <a:t>Housing expenses</a:t>
            </a:r>
          </a:p>
          <a:p>
            <a:pPr lvl="1"/>
            <a:r>
              <a:rPr lang="en-US" dirty="0" smtClean="0"/>
              <a:t>Donations</a:t>
            </a:r>
          </a:p>
          <a:p>
            <a:r>
              <a:rPr lang="en-US" dirty="0" smtClean="0"/>
              <a:t>Investment Decisions</a:t>
            </a:r>
          </a:p>
          <a:p>
            <a:pPr lvl="1"/>
            <a:r>
              <a:rPr lang="en-US" dirty="0" smtClean="0"/>
              <a:t>Tax-exempt investments</a:t>
            </a:r>
          </a:p>
          <a:p>
            <a:pPr lvl="1"/>
            <a:r>
              <a:rPr lang="en-US" dirty="0" smtClean="0"/>
              <a:t>LTF and RMF</a:t>
            </a:r>
          </a:p>
          <a:p>
            <a:r>
              <a:rPr lang="en-US" dirty="0" smtClean="0"/>
              <a:t>Retirement Plans</a:t>
            </a:r>
          </a:p>
          <a:p>
            <a:pPr lvl="1"/>
            <a:r>
              <a:rPr lang="en-US" dirty="0" smtClean="0"/>
              <a:t>RMF</a:t>
            </a:r>
          </a:p>
          <a:p>
            <a:pPr lvl="1"/>
            <a:r>
              <a:rPr lang="en-US" dirty="0" smtClean="0"/>
              <a:t>Provident/Pension Fund</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11315906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Cash Management Strategy</a:t>
            </a:r>
            <a:endParaRPr lang="th-TH" dirty="0"/>
          </a:p>
        </p:txBody>
      </p:sp>
      <p:sp>
        <p:nvSpPr>
          <p:cNvPr id="3" name="Content Placeholder 2"/>
          <p:cNvSpPr>
            <a:spLocks noGrp="1"/>
          </p:cNvSpPr>
          <p:nvPr>
            <p:ph idx="1"/>
          </p:nvPr>
        </p:nvSpPr>
        <p:spPr/>
        <p:txBody>
          <a:bodyPr/>
          <a:lstStyle/>
          <a:p>
            <a:r>
              <a:rPr lang="en-US" dirty="0" smtClean="0"/>
              <a:t>Meeting Daily Money Needs</a:t>
            </a:r>
          </a:p>
          <a:p>
            <a:pPr lvl="1"/>
            <a:r>
              <a:rPr lang="en-US" dirty="0" smtClean="0"/>
              <a:t>Managing Cash – cash, check, credit/debit card</a:t>
            </a:r>
          </a:p>
          <a:p>
            <a:pPr lvl="2"/>
            <a:r>
              <a:rPr lang="en-US" dirty="0" smtClean="0"/>
              <a:t>Avoid overspending – through credit card – will need to payback using savings or borrowing leads to lower savings and future wealth.</a:t>
            </a:r>
          </a:p>
          <a:p>
            <a:pPr lvl="2"/>
            <a:r>
              <a:rPr lang="en-US" dirty="0" smtClean="0"/>
              <a:t>Failing to put unneeded funds in an interest-earning savings account or investment plan to achieve long term goals.</a:t>
            </a:r>
          </a:p>
          <a:p>
            <a:pPr lvl="1"/>
            <a:r>
              <a:rPr lang="en-US" dirty="0" smtClean="0"/>
              <a:t>Sources of Quick Cash</a:t>
            </a:r>
          </a:p>
          <a:p>
            <a:pPr lvl="2"/>
            <a:r>
              <a:rPr lang="en-US" dirty="0" smtClean="0"/>
              <a:t>Liquidate savings or borrow</a:t>
            </a:r>
          </a:p>
          <a:p>
            <a:pPr lvl="3"/>
            <a:r>
              <a:rPr lang="en-US" dirty="0" smtClean="0"/>
              <a:t>Savings account, Mutual Funds, Other investments, etc.</a:t>
            </a:r>
          </a:p>
          <a:p>
            <a:pPr lvl="3"/>
            <a:r>
              <a:rPr lang="en-US" dirty="0" smtClean="0"/>
              <a:t>Borrow – credit card, personal loan, etc.</a:t>
            </a:r>
          </a:p>
          <a:p>
            <a:pPr lvl="3"/>
            <a:r>
              <a:rPr lang="en-US" dirty="0" smtClean="0"/>
              <a:t>Both will reduce your net worth and your potential to achieve long-term financial security.</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1931677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Cash Management Strategy</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16</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219200"/>
            <a:ext cx="6400800" cy="48806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54652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Financial Services</a:t>
            </a:r>
            <a:endParaRPr lang="th-TH" dirty="0"/>
          </a:p>
        </p:txBody>
      </p:sp>
      <p:sp>
        <p:nvSpPr>
          <p:cNvPr id="3" name="Content Placeholder 2"/>
          <p:cNvSpPr>
            <a:spLocks noGrp="1"/>
          </p:cNvSpPr>
          <p:nvPr>
            <p:ph idx="1"/>
          </p:nvPr>
        </p:nvSpPr>
        <p:spPr/>
        <p:txBody>
          <a:bodyPr>
            <a:normAutofit lnSpcReduction="10000"/>
          </a:bodyPr>
          <a:lstStyle/>
          <a:p>
            <a:r>
              <a:rPr lang="en-US" dirty="0" smtClean="0"/>
              <a:t>Savings – safe storage of funds for future use. Selection commonly based on interest rate earned, liquidity, safety and convenience.</a:t>
            </a:r>
          </a:p>
          <a:p>
            <a:pPr lvl="1"/>
            <a:r>
              <a:rPr lang="en-US" dirty="0" smtClean="0"/>
              <a:t>Depository Protection Agency</a:t>
            </a:r>
          </a:p>
          <a:p>
            <a:pPr marL="411480" lvl="1" indent="0">
              <a:buNone/>
            </a:pPr>
            <a:endParaRPr lang="en-US" dirty="0"/>
          </a:p>
          <a:p>
            <a:r>
              <a:rPr lang="en-US" dirty="0" smtClean="0"/>
              <a:t>Payment Services – The ability to transfer money to other parties. E.g. Current accounts, etc.</a:t>
            </a:r>
          </a:p>
          <a:p>
            <a:endParaRPr lang="en-US" dirty="0" smtClean="0"/>
          </a:p>
          <a:p>
            <a:r>
              <a:rPr lang="en-US" dirty="0" smtClean="0"/>
              <a:t>Borrowing – short term borrowing – credit cards and cash loan. Long term borrowing – home mortgage</a:t>
            </a:r>
          </a:p>
          <a:p>
            <a:endParaRPr lang="en-US" dirty="0"/>
          </a:p>
          <a:p>
            <a:r>
              <a:rPr lang="en-US" dirty="0" smtClean="0"/>
              <a:t>Other financial services – insurance protection, investments, real estate purchases, tax assistance, financial planning, etc.</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1734380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Online banking</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18</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47800"/>
            <a:ext cx="8299622"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83102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Opportunity Costs of Financial Services</a:t>
            </a:r>
            <a:endParaRPr lang="th-TH" dirty="0"/>
          </a:p>
        </p:txBody>
      </p:sp>
      <p:sp>
        <p:nvSpPr>
          <p:cNvPr id="3" name="Content Placeholder 2"/>
          <p:cNvSpPr>
            <a:spLocks noGrp="1"/>
          </p:cNvSpPr>
          <p:nvPr>
            <p:ph idx="1"/>
          </p:nvPr>
        </p:nvSpPr>
        <p:spPr/>
        <p:txBody>
          <a:bodyPr/>
          <a:lstStyle/>
          <a:p>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133600"/>
            <a:ext cx="7877175" cy="353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08166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Institutions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371600"/>
            <a:ext cx="8302312"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01763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should you choose a financial institution?</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590800"/>
            <a:ext cx="7791450" cy="216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93340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Case: Smith’s Situation</a:t>
            </a:r>
            <a:endParaRPr lang="th-TH" dirty="0"/>
          </a:p>
        </p:txBody>
      </p:sp>
      <p:sp>
        <p:nvSpPr>
          <p:cNvPr id="3" name="Content Placeholder 2"/>
          <p:cNvSpPr>
            <a:spLocks noGrp="1"/>
          </p:cNvSpPr>
          <p:nvPr>
            <p:ph idx="1"/>
          </p:nvPr>
        </p:nvSpPr>
        <p:spPr/>
        <p:txBody>
          <a:bodyPr/>
          <a:lstStyle/>
          <a:p>
            <a:r>
              <a:rPr lang="en-US" dirty="0" smtClean="0"/>
              <a:t>Smith has overspent, because he has made too many impulse purchases</a:t>
            </a:r>
          </a:p>
          <a:p>
            <a:r>
              <a:rPr lang="en-US" dirty="0" smtClean="0"/>
              <a:t>Smith does not always have enough money in his current account to pay his current bills.</a:t>
            </a:r>
          </a:p>
          <a:p>
            <a:r>
              <a:rPr lang="en-US" dirty="0" smtClean="0"/>
              <a:t>Smith occasionally has to use his savings to pay for everyday purchases.</a:t>
            </a:r>
          </a:p>
          <a:p>
            <a:r>
              <a:rPr lang="en-US" dirty="0" smtClean="0"/>
              <a:t>Smith does not always put extra funds in a savings or investment account. </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12310316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Case: Smith’s Situation</a:t>
            </a:r>
            <a:endParaRPr lang="th-TH" dirty="0"/>
          </a:p>
        </p:txBody>
      </p:sp>
      <p:sp>
        <p:nvSpPr>
          <p:cNvPr id="3" name="Content Placeholder 2"/>
          <p:cNvSpPr>
            <a:spLocks noGrp="1"/>
          </p:cNvSpPr>
          <p:nvPr>
            <p:ph idx="1"/>
          </p:nvPr>
        </p:nvSpPr>
        <p:spPr/>
        <p:txBody>
          <a:bodyPr/>
          <a:lstStyle/>
          <a:p>
            <a:r>
              <a:rPr lang="en-US" dirty="0" smtClean="0"/>
              <a:t>Analysis</a:t>
            </a:r>
          </a:p>
          <a:p>
            <a:pPr lvl="1"/>
            <a:r>
              <a:rPr lang="en-US" dirty="0" smtClean="0"/>
              <a:t>Smith realized that he does not manage his cash very well.</a:t>
            </a:r>
          </a:p>
          <a:p>
            <a:pPr lvl="1"/>
            <a:r>
              <a:rPr lang="en-US" dirty="0" smtClean="0"/>
              <a:t>He needs to understand how to manage his daily money needs effectively.</a:t>
            </a:r>
          </a:p>
          <a:p>
            <a:pPr lvl="1"/>
            <a:r>
              <a:rPr lang="en-US" dirty="0" smtClean="0"/>
              <a:t>He needs to understand that there are several financial services to meet a variety of his needs.</a:t>
            </a:r>
          </a:p>
          <a:p>
            <a:pPr lvl="1"/>
            <a:r>
              <a:rPr lang="en-US" dirty="0" smtClean="0"/>
              <a:t>He has not realized that there are opportunity costs associated with the way he uses these financial services.</a:t>
            </a:r>
          </a:p>
          <a:p>
            <a:pPr marL="411480" lvl="1" indent="0">
              <a:buNone/>
            </a:pP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30658481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Smith’s Choices</a:t>
            </a:r>
            <a:endParaRPr lang="th-TH" dirty="0"/>
          </a:p>
        </p:txBody>
      </p:sp>
      <p:sp>
        <p:nvSpPr>
          <p:cNvPr id="3" name="Content Placeholder 2"/>
          <p:cNvSpPr>
            <a:spLocks noGrp="1"/>
          </p:cNvSpPr>
          <p:nvPr>
            <p:ph idx="1"/>
          </p:nvPr>
        </p:nvSpPr>
        <p:spPr/>
        <p:txBody>
          <a:bodyPr/>
          <a:lstStyle/>
          <a:p>
            <a:r>
              <a:rPr lang="en-US" dirty="0" smtClean="0"/>
              <a:t>Deposit Institutions</a:t>
            </a:r>
          </a:p>
          <a:p>
            <a:pPr lvl="1"/>
            <a:r>
              <a:rPr lang="en-US" dirty="0" smtClean="0"/>
              <a:t>Commercial Banks</a:t>
            </a:r>
          </a:p>
          <a:p>
            <a:pPr lvl="1"/>
            <a:r>
              <a:rPr lang="en-US" dirty="0" smtClean="0"/>
              <a:t>Savings and Loan Associations</a:t>
            </a:r>
          </a:p>
          <a:p>
            <a:r>
              <a:rPr lang="en-US" dirty="0" smtClean="0"/>
              <a:t>Other Financial Institutions</a:t>
            </a:r>
          </a:p>
          <a:p>
            <a:pPr lvl="1"/>
            <a:r>
              <a:rPr lang="en-US" dirty="0" smtClean="0"/>
              <a:t>Life Insurance Companies</a:t>
            </a:r>
          </a:p>
          <a:p>
            <a:pPr lvl="1"/>
            <a:r>
              <a:rPr lang="en-US" dirty="0" smtClean="0"/>
              <a:t>Investment Companies</a:t>
            </a:r>
          </a:p>
          <a:p>
            <a:pPr lvl="1"/>
            <a:r>
              <a:rPr lang="en-US" dirty="0" smtClean="0"/>
              <a:t>Finance Companies</a:t>
            </a:r>
          </a:p>
          <a:p>
            <a:pPr lvl="1"/>
            <a:r>
              <a:rPr lang="en-US" dirty="0" smtClean="0"/>
              <a:t>Mortgage Companies</a:t>
            </a:r>
          </a:p>
          <a:p>
            <a:pPr lvl="1"/>
            <a:r>
              <a:rPr lang="en-US" dirty="0" smtClean="0"/>
              <a:t>Pawnshops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23943179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Commercial Banks</a:t>
            </a:r>
            <a:endParaRPr lang="th-TH" dirty="0"/>
          </a:p>
        </p:txBody>
      </p:sp>
      <p:sp>
        <p:nvSpPr>
          <p:cNvPr id="3" name="Content Placeholder 2"/>
          <p:cNvSpPr>
            <a:spLocks noGrp="1"/>
          </p:cNvSpPr>
          <p:nvPr>
            <p:ph idx="1"/>
          </p:nvPr>
        </p:nvSpPr>
        <p:spPr/>
        <p:txBody>
          <a:bodyPr/>
          <a:lstStyle/>
          <a:p>
            <a:r>
              <a:rPr lang="en-US" dirty="0" smtClean="0"/>
              <a:t>Full range of financial services (most common for Smith – he also knows that if he chooses a large commercial banks, they often have higher creditability and more branches – making him easier to get money from his account if required)</a:t>
            </a:r>
          </a:p>
          <a:p>
            <a:pPr lvl="1"/>
            <a:r>
              <a:rPr lang="en-US" dirty="0" smtClean="0"/>
              <a:t>Current Account</a:t>
            </a:r>
          </a:p>
          <a:p>
            <a:pPr lvl="1"/>
            <a:r>
              <a:rPr lang="en-US" dirty="0" smtClean="0"/>
              <a:t>Savings Account </a:t>
            </a:r>
          </a:p>
          <a:p>
            <a:pPr lvl="1"/>
            <a:r>
              <a:rPr lang="en-US" dirty="0" smtClean="0"/>
              <a:t>Lending</a:t>
            </a:r>
          </a:p>
          <a:p>
            <a:pPr lvl="1"/>
            <a:r>
              <a:rPr lang="en-US" dirty="0" smtClean="0"/>
              <a:t>Other Services </a:t>
            </a:r>
          </a:p>
          <a:p>
            <a:r>
              <a:rPr lang="en-US" dirty="0" smtClean="0"/>
              <a:t>Convenience of many full-branches services</a:t>
            </a:r>
          </a:p>
          <a:p>
            <a:r>
              <a:rPr lang="en-US" dirty="0" smtClean="0"/>
              <a:t>DPA insurance for up to certain amount</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14736794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Savings and Loan Association</a:t>
            </a:r>
            <a:endParaRPr lang="th-TH" dirty="0"/>
          </a:p>
        </p:txBody>
      </p:sp>
      <p:sp>
        <p:nvSpPr>
          <p:cNvPr id="3" name="Content Placeholder 2"/>
          <p:cNvSpPr>
            <a:spLocks noGrp="1"/>
          </p:cNvSpPr>
          <p:nvPr>
            <p:ph idx="1"/>
          </p:nvPr>
        </p:nvSpPr>
        <p:spPr/>
        <p:txBody>
          <a:bodyPr/>
          <a:lstStyle/>
          <a:p>
            <a:r>
              <a:rPr lang="en-US" dirty="0" smtClean="0"/>
              <a:t>Needs to be a member</a:t>
            </a:r>
          </a:p>
          <a:p>
            <a:r>
              <a:rPr lang="en-US" dirty="0" smtClean="0"/>
              <a:t>Owned by depositors</a:t>
            </a:r>
          </a:p>
          <a:p>
            <a:r>
              <a:rPr lang="en-US" dirty="0" smtClean="0"/>
              <a:t>Profits go to depositors by paying them higher rates of savings</a:t>
            </a:r>
          </a:p>
          <a:p>
            <a:r>
              <a:rPr lang="en-US" dirty="0" smtClean="0"/>
              <a:t>Higher risk</a:t>
            </a:r>
          </a:p>
          <a:p>
            <a:r>
              <a:rPr lang="en-US" dirty="0" smtClean="0"/>
              <a:t>Not highly regulated</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20067412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Life Insurance Companies</a:t>
            </a:r>
            <a:endParaRPr lang="th-TH" dirty="0"/>
          </a:p>
        </p:txBody>
      </p:sp>
      <p:sp>
        <p:nvSpPr>
          <p:cNvPr id="3" name="Content Placeholder 2"/>
          <p:cNvSpPr>
            <a:spLocks noGrp="1"/>
          </p:cNvSpPr>
          <p:nvPr>
            <p:ph idx="1"/>
          </p:nvPr>
        </p:nvSpPr>
        <p:spPr/>
        <p:txBody>
          <a:bodyPr/>
          <a:lstStyle/>
          <a:p>
            <a:r>
              <a:rPr lang="en-US" dirty="0" smtClean="0"/>
              <a:t>Life Insurance Policies</a:t>
            </a:r>
          </a:p>
          <a:p>
            <a:pPr lvl="1"/>
            <a:r>
              <a:rPr lang="en-US" dirty="0" smtClean="0"/>
              <a:t>Provide financial security to dependents of policyholder</a:t>
            </a:r>
          </a:p>
          <a:p>
            <a:pPr lvl="1"/>
            <a:r>
              <a:rPr lang="en-US" dirty="0" smtClean="0"/>
              <a:t>Many policies have savings and investment features (Smith could be interested to put in his long term investments)</a:t>
            </a:r>
          </a:p>
          <a:p>
            <a:pPr lvl="1"/>
            <a:r>
              <a:rPr lang="en-US" dirty="0" smtClean="0"/>
              <a:t>Life Insurance Companies have expanded their services to include investment and retirement planning – also provide tax savings benefit.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34113969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Companies	</a:t>
            </a:r>
            <a:endParaRPr lang="th-TH" dirty="0"/>
          </a:p>
        </p:txBody>
      </p:sp>
      <p:sp>
        <p:nvSpPr>
          <p:cNvPr id="3" name="Content Placeholder 2"/>
          <p:cNvSpPr>
            <a:spLocks noGrp="1"/>
          </p:cNvSpPr>
          <p:nvPr>
            <p:ph idx="1"/>
          </p:nvPr>
        </p:nvSpPr>
        <p:spPr/>
        <p:txBody>
          <a:bodyPr/>
          <a:lstStyle/>
          <a:p>
            <a:r>
              <a:rPr lang="en-US" dirty="0" smtClean="0"/>
              <a:t>Also referred to as Fund Management Companies</a:t>
            </a:r>
          </a:p>
          <a:p>
            <a:r>
              <a:rPr lang="en-US" dirty="0" smtClean="0"/>
              <a:t>Allow Many Different Investment Options</a:t>
            </a:r>
          </a:p>
          <a:p>
            <a:r>
              <a:rPr lang="en-US" dirty="0" smtClean="0"/>
              <a:t>Offer Money Market Funds (Investment in bonds)</a:t>
            </a:r>
          </a:p>
          <a:p>
            <a:r>
              <a:rPr lang="en-US" dirty="0" smtClean="0"/>
              <a:t>Pays a competitive interest rates on investments</a:t>
            </a:r>
          </a:p>
          <a:p>
            <a:endParaRPr lang="en-US" dirty="0"/>
          </a:p>
          <a:p>
            <a:r>
              <a:rPr lang="en-US" dirty="0" smtClean="0"/>
              <a:t>Smith does not consider other type of financial institutions at this time.</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1209251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Savings Plan</a:t>
            </a:r>
            <a:endParaRPr lang="th-TH" dirty="0"/>
          </a:p>
        </p:txBody>
      </p:sp>
      <p:sp>
        <p:nvSpPr>
          <p:cNvPr id="3" name="Content Placeholder 2"/>
          <p:cNvSpPr>
            <a:spLocks noGrp="1"/>
          </p:cNvSpPr>
          <p:nvPr>
            <p:ph idx="1"/>
          </p:nvPr>
        </p:nvSpPr>
        <p:spPr/>
        <p:txBody>
          <a:bodyPr/>
          <a:lstStyle/>
          <a:p>
            <a:r>
              <a:rPr lang="en-US" dirty="0" smtClean="0"/>
              <a:t>Savings Account</a:t>
            </a:r>
          </a:p>
          <a:p>
            <a:r>
              <a:rPr lang="en-US" dirty="0" smtClean="0"/>
              <a:t>Bill of Exchange</a:t>
            </a:r>
          </a:p>
          <a:p>
            <a:r>
              <a:rPr lang="en-US" dirty="0" smtClean="0"/>
              <a:t>Bonds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12444865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Evaluating Savings Plans</a:t>
            </a:r>
            <a:endParaRPr lang="th-TH" dirty="0"/>
          </a:p>
        </p:txBody>
      </p:sp>
      <p:sp>
        <p:nvSpPr>
          <p:cNvPr id="3" name="Content Placeholder 2"/>
          <p:cNvSpPr>
            <a:spLocks noGrp="1"/>
          </p:cNvSpPr>
          <p:nvPr>
            <p:ph idx="1"/>
          </p:nvPr>
        </p:nvSpPr>
        <p:spPr/>
        <p:txBody>
          <a:bodyPr/>
          <a:lstStyle/>
          <a:p>
            <a:r>
              <a:rPr lang="en-US" dirty="0" smtClean="0"/>
              <a:t>Rates of Return</a:t>
            </a:r>
          </a:p>
          <a:p>
            <a:pPr lvl="1"/>
            <a:r>
              <a:rPr lang="en-US" dirty="0" smtClean="0"/>
              <a:t>Compounding: The yield on your savings usually will be greater than the stated interest rate. Compounding refers to interest that is earned on previously earned interest.</a:t>
            </a:r>
          </a:p>
          <a:p>
            <a:pPr lvl="1"/>
            <a:r>
              <a:rPr lang="en-US" dirty="0" smtClean="0"/>
              <a:t>The more frequent the compounding, the higher the rate of return will be.</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1011003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Annualized Percentage Yield (APY)</a:t>
            </a:r>
            <a:endParaRPr lang="th-TH" dirty="0"/>
          </a:p>
        </p:txBody>
      </p:sp>
      <p:sp>
        <p:nvSpPr>
          <p:cNvPr id="3" name="Content Placeholder 2"/>
          <p:cNvSpPr>
            <a:spLocks noGrp="1"/>
          </p:cNvSpPr>
          <p:nvPr>
            <p:ph idx="1"/>
          </p:nvPr>
        </p:nvSpPr>
        <p:spPr/>
        <p:txBody>
          <a:bodyPr/>
          <a:lstStyle/>
          <a:p>
            <a:r>
              <a:rPr lang="en-US" dirty="0" smtClean="0"/>
              <a:t>APY = 100 [(1 + Interest/Principal)</a:t>
            </a:r>
            <a:r>
              <a:rPr lang="en-US" baseline="30000" dirty="0" smtClean="0"/>
              <a:t>365/days in term</a:t>
            </a:r>
            <a:r>
              <a:rPr lang="en-US" dirty="0" smtClean="0"/>
              <a:t> – 1]</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76" y="2286000"/>
            <a:ext cx="8153400" cy="3743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543126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Inflation</a:t>
            </a:r>
            <a:endParaRPr lang="th-TH" dirty="0"/>
          </a:p>
        </p:txBody>
      </p:sp>
      <p:sp>
        <p:nvSpPr>
          <p:cNvPr id="3" name="Content Placeholder 2"/>
          <p:cNvSpPr>
            <a:spLocks noGrp="1"/>
          </p:cNvSpPr>
          <p:nvPr>
            <p:ph idx="1"/>
          </p:nvPr>
        </p:nvSpPr>
        <p:spPr/>
        <p:txBody>
          <a:bodyPr/>
          <a:lstStyle/>
          <a:p>
            <a:r>
              <a:rPr lang="en-US" dirty="0" smtClean="0"/>
              <a:t>The rate of return you earn on your savings should be compared with the inflation rate. When the inflation rate was over 10 percent, people with money in savings accounts earning 5 or 6 percent were experiencing a loss in the buying power of that money.</a:t>
            </a:r>
          </a:p>
          <a:p>
            <a:r>
              <a:rPr lang="en-US" dirty="0" smtClean="0"/>
              <a:t>As inflation rate increases, the interest rates offers to savers should also increase. This gives you an opportunity to select savings option that will minimize the erosion of your money on deposits.</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21847523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Tax considerations</a:t>
            </a:r>
            <a:endParaRPr lang="th-TH" dirty="0"/>
          </a:p>
        </p:txBody>
      </p:sp>
      <p:sp>
        <p:nvSpPr>
          <p:cNvPr id="3" name="Content Placeholder 2"/>
          <p:cNvSpPr>
            <a:spLocks noGrp="1"/>
          </p:cNvSpPr>
          <p:nvPr>
            <p:ph idx="1"/>
          </p:nvPr>
        </p:nvSpPr>
        <p:spPr/>
        <p:txBody>
          <a:bodyPr/>
          <a:lstStyle/>
          <a:p>
            <a:r>
              <a:rPr lang="en-US" dirty="0" smtClean="0"/>
              <a:t>The interest rate you earned are normally taxed at 15%. Look at the after tax interest rate return on your savings to compare.</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40443777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Liquidity</a:t>
            </a:r>
            <a:endParaRPr lang="th-TH" dirty="0"/>
          </a:p>
        </p:txBody>
      </p:sp>
      <p:sp>
        <p:nvSpPr>
          <p:cNvPr id="3" name="Content Placeholder 2"/>
          <p:cNvSpPr>
            <a:spLocks noGrp="1"/>
          </p:cNvSpPr>
          <p:nvPr>
            <p:ph idx="1"/>
          </p:nvPr>
        </p:nvSpPr>
        <p:spPr/>
        <p:txBody>
          <a:bodyPr/>
          <a:lstStyle/>
          <a:p>
            <a:r>
              <a:rPr lang="en-US" dirty="0" smtClean="0"/>
              <a:t>Liquidity allows you to withdraw your money on short notice without a loss of principal or fees. Some savings plans (Fixed deposits) impose penalties for early withdrawal or have other restriction (amount xxx can be withdraw per day).</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12982013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Safety</a:t>
            </a:r>
            <a:endParaRPr lang="th-TH" dirty="0"/>
          </a:p>
        </p:txBody>
      </p:sp>
      <p:sp>
        <p:nvSpPr>
          <p:cNvPr id="3" name="Content Placeholder 2"/>
          <p:cNvSpPr>
            <a:spLocks noGrp="1"/>
          </p:cNvSpPr>
          <p:nvPr>
            <p:ph idx="1"/>
          </p:nvPr>
        </p:nvSpPr>
        <p:spPr/>
        <p:txBody>
          <a:bodyPr/>
          <a:lstStyle/>
          <a:p>
            <a:r>
              <a:rPr lang="en-US" dirty="0" smtClean="0"/>
              <a:t>Depository Protection Agency coverage (ONLY for commercial banks)</a:t>
            </a:r>
          </a:p>
          <a:p>
            <a:endParaRPr lang="en-US" dirty="0"/>
          </a:p>
          <a:p>
            <a:endParaRPr lang="en-US" dirty="0" smtClean="0"/>
          </a:p>
          <a:p>
            <a:endParaRPr lang="en-US" dirty="0"/>
          </a:p>
          <a:p>
            <a:pPr marL="114300" indent="0">
              <a:buNone/>
            </a:pPr>
            <a:endParaRPr lang="en-US" dirty="0" smtClean="0"/>
          </a:p>
          <a:p>
            <a:endParaRPr lang="en-US" dirty="0"/>
          </a:p>
          <a:p>
            <a:pPr marL="114300" indent="0">
              <a:buNone/>
            </a:pPr>
            <a:r>
              <a:rPr lang="en-US" dirty="0" smtClean="0"/>
              <a:t>Per Holder name per Bank</a:t>
            </a:r>
          </a:p>
          <a:p>
            <a:pPr marL="114300" indent="0">
              <a:buNone/>
            </a:pPr>
            <a:r>
              <a:rPr lang="en-US" dirty="0"/>
              <a:t>	</a:t>
            </a:r>
            <a:r>
              <a:rPr lang="en-US" dirty="0" smtClean="0"/>
              <a:t>To diversify: deposit up to coverage amount will all commercial banks</a:t>
            </a:r>
          </a:p>
          <a:p>
            <a:pPr marL="114300" indent="0">
              <a:buNone/>
            </a:pP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2617302935"/>
              </p:ext>
            </p:extLst>
          </p:nvPr>
        </p:nvGraphicFramePr>
        <p:xfrm>
          <a:off x="914400" y="2514600"/>
          <a:ext cx="6781800" cy="1371600"/>
        </p:xfrm>
        <a:graphic>
          <a:graphicData uri="http://schemas.openxmlformats.org/drawingml/2006/table">
            <a:tbl>
              <a:tblPr/>
              <a:tblGrid>
                <a:gridCol w="3446977"/>
                <a:gridCol w="3334823"/>
              </a:tblGrid>
              <a:tr h="342900">
                <a:tc>
                  <a:txBody>
                    <a:bodyPr/>
                    <a:lstStyle/>
                    <a:p>
                      <a:pPr marL="0" marR="0" algn="ctr">
                        <a:spcBef>
                          <a:spcPts val="0"/>
                        </a:spcBef>
                        <a:spcAft>
                          <a:spcPts val="0"/>
                        </a:spcAft>
                      </a:pPr>
                      <a:r>
                        <a:rPr lang="en-US" sz="1600" b="1" dirty="0">
                          <a:effectLst/>
                          <a:latin typeface="Tahoma"/>
                        </a:rPr>
                        <a:t>Period</a:t>
                      </a:r>
                      <a:endParaRPr lang="en-US" sz="3600" dirty="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CDDC"/>
                    </a:solidFill>
                  </a:tcPr>
                </a:tc>
                <a:tc>
                  <a:txBody>
                    <a:bodyPr/>
                    <a:lstStyle/>
                    <a:p>
                      <a:pPr marL="0" marR="0" algn="ctr">
                        <a:spcBef>
                          <a:spcPts val="0"/>
                        </a:spcBef>
                        <a:spcAft>
                          <a:spcPts val="0"/>
                        </a:spcAft>
                      </a:pPr>
                      <a:r>
                        <a:rPr lang="en-US" sz="1600" b="1">
                          <a:effectLst/>
                          <a:latin typeface="Tahoma"/>
                        </a:rPr>
                        <a:t>Coverage</a:t>
                      </a:r>
                      <a:endParaRPr lang="en-US" sz="360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CDDC"/>
                    </a:solidFill>
                  </a:tcPr>
                </a:tc>
              </a:tr>
              <a:tr h="342900">
                <a:tc>
                  <a:txBody>
                    <a:bodyPr/>
                    <a:lstStyle/>
                    <a:p>
                      <a:pPr marL="0" marR="0" algn="ctr">
                        <a:spcBef>
                          <a:spcPts val="0"/>
                        </a:spcBef>
                        <a:spcAft>
                          <a:spcPts val="0"/>
                        </a:spcAft>
                      </a:pPr>
                      <a:r>
                        <a:rPr lang="de-DE" sz="1600" dirty="0">
                          <a:effectLst/>
                          <a:latin typeface="Tahoma"/>
                        </a:rPr>
                        <a:t>11 Aug 2012 – 10 Aug 2015</a:t>
                      </a:r>
                      <a:endParaRPr lang="de-DE" sz="3600" dirty="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marL="0" marR="0" algn="ctr">
                        <a:spcBef>
                          <a:spcPts val="0"/>
                        </a:spcBef>
                        <a:spcAft>
                          <a:spcPts val="0"/>
                        </a:spcAft>
                      </a:pPr>
                      <a:r>
                        <a:rPr lang="en-US" sz="1600">
                          <a:effectLst/>
                          <a:latin typeface="Tahoma"/>
                        </a:rPr>
                        <a:t>Baht 50 million</a:t>
                      </a:r>
                      <a:endParaRPr lang="en-US" sz="360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r>
              <a:tr h="342900">
                <a:tc>
                  <a:txBody>
                    <a:bodyPr/>
                    <a:lstStyle/>
                    <a:p>
                      <a:pPr marL="0" marR="0" algn="ctr">
                        <a:spcBef>
                          <a:spcPts val="0"/>
                        </a:spcBef>
                        <a:spcAft>
                          <a:spcPts val="0"/>
                        </a:spcAft>
                      </a:pPr>
                      <a:r>
                        <a:rPr lang="de-DE" sz="1600">
                          <a:effectLst/>
                          <a:latin typeface="Tahoma"/>
                        </a:rPr>
                        <a:t>11 Aug 2015 – 10 Aug 2016</a:t>
                      </a:r>
                      <a:endParaRPr lang="de-DE" sz="360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1600">
                          <a:effectLst/>
                          <a:latin typeface="Tahoma"/>
                        </a:rPr>
                        <a:t>Baht 25 million</a:t>
                      </a:r>
                      <a:endParaRPr lang="en-US" sz="360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42900">
                <a:tc>
                  <a:txBody>
                    <a:bodyPr/>
                    <a:lstStyle/>
                    <a:p>
                      <a:pPr marL="0" marR="0" algn="ctr">
                        <a:spcBef>
                          <a:spcPts val="0"/>
                        </a:spcBef>
                        <a:spcAft>
                          <a:spcPts val="0"/>
                        </a:spcAft>
                      </a:pPr>
                      <a:r>
                        <a:rPr lang="en-US" sz="1600" dirty="0">
                          <a:effectLst/>
                          <a:latin typeface="Tahoma"/>
                        </a:rPr>
                        <a:t>11 Aug 2016 – Onwards</a:t>
                      </a:r>
                      <a:endParaRPr lang="en-US" sz="3600" dirty="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marL="0" marR="0" algn="ctr">
                        <a:spcBef>
                          <a:spcPts val="0"/>
                        </a:spcBef>
                        <a:spcAft>
                          <a:spcPts val="0"/>
                        </a:spcAft>
                      </a:pPr>
                      <a:r>
                        <a:rPr lang="en-US" sz="1600" dirty="0">
                          <a:effectLst/>
                          <a:latin typeface="Tahoma"/>
                        </a:rPr>
                        <a:t>Baht 1 million</a:t>
                      </a:r>
                      <a:endParaRPr lang="en-US" sz="3600" dirty="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r>
            </a:tbl>
          </a:graphicData>
        </a:graphic>
      </p:graphicFrame>
      <p:sp>
        <p:nvSpPr>
          <p:cNvPr id="7" name="Rectangle 1"/>
          <p:cNvSpPr>
            <a:spLocks noChangeArrowheads="1"/>
          </p:cNvSpPr>
          <p:nvPr/>
        </p:nvSpPr>
        <p:spPr bwMode="auto">
          <a:xfrm>
            <a:off x="1522413" y="35687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h-TH" sz="2800" b="0" i="0" u="none" strike="noStrike" cap="none" normalizeH="0" baseline="0" smtClean="0">
                <a:ln>
                  <a:noFill/>
                </a:ln>
                <a:solidFill>
                  <a:schemeClr val="tx1"/>
                </a:solidFill>
                <a:effectLst/>
                <a:latin typeface="Arial" pitchFamily="34" charset="0"/>
                <a:cs typeface="Angsana New" pitchFamily="18" charset="-34"/>
              </a:rPr>
              <a:t/>
            </a:r>
            <a:br>
              <a:rPr kumimoji="0" lang="th-TH" sz="2800" b="0" i="0" u="none" strike="noStrike" cap="none" normalizeH="0" baseline="0" smtClean="0">
                <a:ln>
                  <a:noFill/>
                </a:ln>
                <a:solidFill>
                  <a:schemeClr val="tx1"/>
                </a:solidFill>
                <a:effectLst/>
                <a:latin typeface="Arial" pitchFamily="34" charset="0"/>
                <a:cs typeface="Angsana New" pitchFamily="18" charset="-34"/>
              </a:rPr>
            </a:br>
            <a:r>
              <a:rPr kumimoji="0" lang="th-TH" sz="2800" b="0" i="0" u="none" strike="noStrike" cap="none" normalizeH="0" baseline="0" smtClean="0">
                <a:ln>
                  <a:noFill/>
                </a:ln>
                <a:solidFill>
                  <a:schemeClr val="tx1"/>
                </a:solidFill>
                <a:effectLst/>
                <a:latin typeface="Arial" pitchFamily="34" charset="0"/>
                <a:cs typeface="Angsana New" pitchFamily="18" charset="-34"/>
              </a:rPr>
              <a:t/>
            </a:r>
            <a:br>
              <a:rPr kumimoji="0" lang="th-TH" sz="2800" b="0" i="0" u="none" strike="noStrike" cap="none" normalizeH="0" baseline="0" smtClean="0">
                <a:ln>
                  <a:noFill/>
                </a:ln>
                <a:solidFill>
                  <a:schemeClr val="tx1"/>
                </a:solidFill>
                <a:effectLst/>
                <a:latin typeface="Arial" pitchFamily="34" charset="0"/>
                <a:cs typeface="Angsana New" pitchFamily="18" charset="-34"/>
              </a:rPr>
            </a:br>
            <a:endParaRPr kumimoji="0" lang="th-TH" sz="2800" b="0" i="0" u="none" strike="noStrike" cap="none" normalizeH="0" baseline="0" smtClean="0">
              <a:ln>
                <a:noFill/>
              </a:ln>
              <a:solidFill>
                <a:schemeClr val="tx1"/>
              </a:solidFill>
              <a:effectLst/>
              <a:latin typeface="Arial" pitchFamily="34" charset="0"/>
              <a:cs typeface="Angsana New" pitchFamily="18" charset="-34"/>
            </a:endParaRPr>
          </a:p>
        </p:txBody>
      </p:sp>
    </p:spTree>
    <p:extLst>
      <p:ext uri="{BB962C8B-B14F-4D97-AF65-F5344CB8AC3E}">
        <p14:creationId xmlns:p14="http://schemas.microsoft.com/office/powerpoint/2010/main" val="31243295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Restrictions and Fees</a:t>
            </a:r>
            <a:endParaRPr lang="th-TH" dirty="0"/>
          </a:p>
        </p:txBody>
      </p:sp>
      <p:sp>
        <p:nvSpPr>
          <p:cNvPr id="3" name="Content Placeholder 2"/>
          <p:cNvSpPr>
            <a:spLocks noGrp="1"/>
          </p:cNvSpPr>
          <p:nvPr>
            <p:ph idx="1"/>
          </p:nvPr>
        </p:nvSpPr>
        <p:spPr/>
        <p:txBody>
          <a:bodyPr/>
          <a:lstStyle/>
          <a:p>
            <a:r>
              <a:rPr lang="en-US" dirty="0" smtClean="0"/>
              <a:t>Other limitations can affect your choice of a savings program.</a:t>
            </a:r>
          </a:p>
          <a:p>
            <a:pPr lvl="1"/>
            <a:r>
              <a:rPr lang="en-US" dirty="0" smtClean="0"/>
              <a:t>Some institutions charge a transaction fee for withdrawal</a:t>
            </a:r>
          </a:p>
          <a:p>
            <a:pPr lvl="1"/>
            <a:r>
              <a:rPr lang="en-US" dirty="0" smtClean="0"/>
              <a:t>Some free offering in the beginning once you open account requires you to do something – maintaining minimum balance up to a certain amount for a certain time period. Failing to do so may causes you to make suboptimal decision during the account opening.</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39897022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Evaluating Savings Plan</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752600"/>
            <a:ext cx="8039100" cy="481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28383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Used to Evaluate Savings Options</a:t>
            </a:r>
            <a:endParaRPr lang="th-TH" dirty="0"/>
          </a:p>
        </p:txBody>
      </p:sp>
      <p:sp>
        <p:nvSpPr>
          <p:cNvPr id="3" name="Content Placeholder 2"/>
          <p:cNvSpPr>
            <a:spLocks noGrp="1"/>
          </p:cNvSpPr>
          <p:nvPr>
            <p:ph idx="1"/>
          </p:nvPr>
        </p:nvSpPr>
        <p:spPr/>
        <p:txBody>
          <a:bodyPr/>
          <a:lstStyle/>
          <a:p>
            <a:r>
              <a:rPr lang="en-US" dirty="0" smtClean="0"/>
              <a:t>Rate of Return</a:t>
            </a:r>
          </a:p>
          <a:p>
            <a:pPr lvl="1"/>
            <a:r>
              <a:rPr lang="en-US" dirty="0" smtClean="0"/>
              <a:t>Compounding</a:t>
            </a:r>
          </a:p>
          <a:p>
            <a:pPr lvl="2"/>
            <a:r>
              <a:rPr lang="en-US" dirty="0" smtClean="0"/>
              <a:t>How much will the account grow over time?</a:t>
            </a:r>
            <a:endParaRPr lang="en-US" dirty="0"/>
          </a:p>
          <a:p>
            <a:pPr lvl="2"/>
            <a:r>
              <a:rPr lang="en-US" dirty="0" smtClean="0"/>
              <a:t>How often is interest compounded?</a:t>
            </a:r>
          </a:p>
          <a:p>
            <a:pPr lvl="2"/>
            <a:r>
              <a:rPr lang="en-US" dirty="0" smtClean="0"/>
              <a:t>Look at full disclosure on all savings accounts of fees, interest rates and APY.</a:t>
            </a:r>
          </a:p>
          <a:p>
            <a:r>
              <a:rPr lang="en-US" dirty="0" smtClean="0"/>
              <a:t>Inflation</a:t>
            </a:r>
          </a:p>
          <a:p>
            <a:pPr lvl="1"/>
            <a:r>
              <a:rPr lang="en-US" dirty="0" smtClean="0"/>
              <a:t>What is the interest rate Smith will earn compared to the rate of inflation?</a:t>
            </a:r>
          </a:p>
          <a:p>
            <a:pPr lvl="1"/>
            <a:r>
              <a:rPr lang="en-US" dirty="0" smtClean="0"/>
              <a:t>Does the interest rate change with market rates?</a:t>
            </a:r>
          </a:p>
          <a:p>
            <a:pPr lvl="1"/>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34836598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Used to Evaluate Savings Options</a:t>
            </a:r>
            <a:endParaRPr lang="th-TH" dirty="0"/>
          </a:p>
        </p:txBody>
      </p:sp>
      <p:sp>
        <p:nvSpPr>
          <p:cNvPr id="3" name="Content Placeholder 2"/>
          <p:cNvSpPr>
            <a:spLocks noGrp="1"/>
          </p:cNvSpPr>
          <p:nvPr>
            <p:ph idx="1"/>
          </p:nvPr>
        </p:nvSpPr>
        <p:spPr/>
        <p:txBody>
          <a:bodyPr/>
          <a:lstStyle/>
          <a:p>
            <a:r>
              <a:rPr lang="en-US" dirty="0" smtClean="0"/>
              <a:t>Tax considerations</a:t>
            </a:r>
          </a:p>
          <a:p>
            <a:pPr lvl="1"/>
            <a:r>
              <a:rPr lang="en-US" dirty="0" smtClean="0"/>
              <a:t>Is the money Smith earns taxed?</a:t>
            </a:r>
          </a:p>
          <a:p>
            <a:r>
              <a:rPr lang="en-US" dirty="0" smtClean="0"/>
              <a:t>Liquidity</a:t>
            </a:r>
          </a:p>
          <a:p>
            <a:pPr lvl="1"/>
            <a:r>
              <a:rPr lang="en-US" dirty="0" smtClean="0"/>
              <a:t>How easy is it to take money out of his savings account?</a:t>
            </a:r>
          </a:p>
          <a:p>
            <a:pPr lvl="1"/>
            <a:r>
              <a:rPr lang="en-US" dirty="0" smtClean="0"/>
              <a:t>Is there any penalty for withdrawing the money?</a:t>
            </a:r>
          </a:p>
          <a:p>
            <a:pPr marL="114300" indent="0">
              <a:buNone/>
            </a:pPr>
            <a:endParaRPr lang="en-US" dirty="0" smtClean="0"/>
          </a:p>
          <a:p>
            <a:pPr lvl="1"/>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137028709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Used to Evaluate Savings Options</a:t>
            </a:r>
            <a:endParaRPr lang="th-TH" dirty="0"/>
          </a:p>
        </p:txBody>
      </p:sp>
      <p:sp>
        <p:nvSpPr>
          <p:cNvPr id="3" name="Content Placeholder 2"/>
          <p:cNvSpPr>
            <a:spLocks noGrp="1"/>
          </p:cNvSpPr>
          <p:nvPr>
            <p:ph idx="1"/>
          </p:nvPr>
        </p:nvSpPr>
        <p:spPr/>
        <p:txBody>
          <a:bodyPr/>
          <a:lstStyle/>
          <a:p>
            <a:r>
              <a:rPr lang="en-US" dirty="0" smtClean="0"/>
              <a:t>Safety</a:t>
            </a:r>
          </a:p>
          <a:p>
            <a:pPr lvl="1"/>
            <a:r>
              <a:rPr lang="en-US" dirty="0" smtClean="0"/>
              <a:t>Is the savings account insured by DPA?</a:t>
            </a:r>
          </a:p>
          <a:p>
            <a:r>
              <a:rPr lang="en-US" dirty="0" smtClean="0"/>
              <a:t>Restrictions/Fees</a:t>
            </a:r>
          </a:p>
          <a:p>
            <a:pPr lvl="1"/>
            <a:r>
              <a:rPr lang="en-US" dirty="0" smtClean="0"/>
              <a:t>Are there minimum balance requirements?</a:t>
            </a:r>
          </a:p>
          <a:p>
            <a:pPr lvl="1"/>
            <a:r>
              <a:rPr lang="en-US" dirty="0" smtClean="0"/>
              <a:t>What are the fees if Smith goes below the minimum balance requirements?</a:t>
            </a:r>
          </a:p>
          <a:p>
            <a:pPr lvl="1"/>
            <a:r>
              <a:rPr lang="en-US" dirty="0" smtClean="0"/>
              <a:t>Is there a transaction fee for withdrawal from the account?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13702870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Smith’s Savings Choice</a:t>
            </a:r>
            <a:endParaRPr lang="th-TH" dirty="0"/>
          </a:p>
        </p:txBody>
      </p:sp>
      <p:sp>
        <p:nvSpPr>
          <p:cNvPr id="3" name="Content Placeholder 2"/>
          <p:cNvSpPr>
            <a:spLocks noGrp="1"/>
          </p:cNvSpPr>
          <p:nvPr>
            <p:ph idx="1"/>
          </p:nvPr>
        </p:nvSpPr>
        <p:spPr/>
        <p:txBody>
          <a:bodyPr/>
          <a:lstStyle/>
          <a:p>
            <a:r>
              <a:rPr lang="en-US" dirty="0" smtClean="0"/>
              <a:t>Smith has decided to keep two savings accounts. He wants to keep his regular savings account, because it is liquid and does not require a minimum balance. He decides to keep his emergency fund in this account. He also decides to get a money market fund with an investment company. He knows this account s not insured but decides the additional interest he will receive is worth the risk.</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33155153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Electronic Payment Methods</a:t>
            </a:r>
            <a:endParaRPr lang="th-TH" dirty="0"/>
          </a:p>
        </p:txBody>
      </p:sp>
      <p:sp>
        <p:nvSpPr>
          <p:cNvPr id="3" name="Content Placeholder 2"/>
          <p:cNvSpPr>
            <a:spLocks noGrp="1"/>
          </p:cNvSpPr>
          <p:nvPr>
            <p:ph idx="1"/>
          </p:nvPr>
        </p:nvSpPr>
        <p:spPr/>
        <p:txBody>
          <a:bodyPr/>
          <a:lstStyle/>
          <a:p>
            <a:r>
              <a:rPr lang="en-US" dirty="0" smtClean="0"/>
              <a:t>Can Smith check his account balances online?</a:t>
            </a:r>
          </a:p>
          <a:p>
            <a:r>
              <a:rPr lang="en-US" dirty="0" smtClean="0"/>
              <a:t>Can Smith transfer funds electronically from one account to the other?</a:t>
            </a:r>
          </a:p>
          <a:p>
            <a:r>
              <a:rPr lang="en-US" dirty="0" smtClean="0"/>
              <a:t>Can Smith get preauthorized payments for his regular bills?</a:t>
            </a:r>
          </a:p>
          <a:p>
            <a:r>
              <a:rPr lang="en-US" dirty="0" smtClean="0"/>
              <a:t>Can Smith use his debit card to make purchases?</a:t>
            </a:r>
          </a:p>
          <a:p>
            <a:r>
              <a:rPr lang="en-US" dirty="0" smtClean="0"/>
              <a:t>Can Smith pay his bills online?</a:t>
            </a:r>
          </a:p>
          <a:p>
            <a:r>
              <a:rPr lang="en-US" dirty="0" smtClean="0"/>
              <a:t>Are there any fees for any of these services?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174882946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Used to Evaluate Checking Accounts</a:t>
            </a:r>
            <a:endParaRPr lang="th-TH" dirty="0"/>
          </a:p>
        </p:txBody>
      </p:sp>
      <p:sp>
        <p:nvSpPr>
          <p:cNvPr id="3" name="Content Placeholder 2"/>
          <p:cNvSpPr>
            <a:spLocks noGrp="1"/>
          </p:cNvSpPr>
          <p:nvPr>
            <p:ph idx="1"/>
          </p:nvPr>
        </p:nvSpPr>
        <p:spPr/>
        <p:txBody>
          <a:bodyPr/>
          <a:lstStyle/>
          <a:p>
            <a:r>
              <a:rPr lang="en-US" dirty="0" smtClean="0"/>
              <a:t>Restrictions and Fees</a:t>
            </a:r>
          </a:p>
          <a:p>
            <a:pPr lvl="1"/>
            <a:r>
              <a:rPr lang="en-US" dirty="0" smtClean="0"/>
              <a:t>What are the minimum balance requirements and the penalties for going below this balance?</a:t>
            </a:r>
          </a:p>
          <a:p>
            <a:pPr lvl="1"/>
            <a:r>
              <a:rPr lang="en-US" dirty="0" smtClean="0"/>
              <a:t>Are there service charges?</a:t>
            </a:r>
          </a:p>
          <a:p>
            <a:pPr lvl="1"/>
            <a:r>
              <a:rPr lang="en-US" dirty="0" smtClean="0"/>
              <a:t>What are the check printing and overdraft fees?</a:t>
            </a:r>
          </a:p>
          <a:p>
            <a:r>
              <a:rPr lang="en-US" dirty="0" smtClean="0"/>
              <a:t>Interest</a:t>
            </a:r>
          </a:p>
          <a:p>
            <a:pPr lvl="1"/>
            <a:r>
              <a:rPr lang="en-US" dirty="0" smtClean="0"/>
              <a:t>Does the account pay interest?</a:t>
            </a:r>
          </a:p>
          <a:p>
            <a:pPr lvl="1"/>
            <a:r>
              <a:rPr lang="en-US" dirty="0" smtClean="0"/>
              <a:t>How often does it pay interest?</a:t>
            </a:r>
          </a:p>
          <a:p>
            <a:r>
              <a:rPr lang="en-US" dirty="0" smtClean="0"/>
              <a:t>Special Services</a:t>
            </a:r>
          </a:p>
          <a:p>
            <a:pPr lvl="1"/>
            <a:r>
              <a:rPr lang="en-US" dirty="0" smtClean="0"/>
              <a:t>Does the account have overdraft protection?</a:t>
            </a:r>
          </a:p>
          <a:p>
            <a:pPr lvl="1"/>
            <a:r>
              <a:rPr lang="en-US" dirty="0" smtClean="0"/>
              <a:t>Does the financial institution return cancelled checks?</a:t>
            </a:r>
          </a:p>
          <a:p>
            <a:pPr lvl="1"/>
            <a:r>
              <a:rPr lang="en-US" dirty="0" smtClean="0"/>
              <a:t>Are other services (safe deposit box, low-rate loans, </a:t>
            </a:r>
            <a:r>
              <a:rPr lang="en-US" dirty="0" err="1" smtClean="0"/>
              <a:t>etc</a:t>
            </a:r>
            <a:r>
              <a:rPr lang="en-US" dirty="0" smtClean="0"/>
              <a:t>) that may be used infrequently bundled with the account?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23903895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Payment Methods</a:t>
            </a:r>
            <a:endParaRPr lang="th-TH" dirty="0"/>
          </a:p>
        </p:txBody>
      </p:sp>
      <p:sp>
        <p:nvSpPr>
          <p:cNvPr id="3" name="Content Placeholder 2"/>
          <p:cNvSpPr>
            <a:spLocks noGrp="1"/>
          </p:cNvSpPr>
          <p:nvPr>
            <p:ph idx="1"/>
          </p:nvPr>
        </p:nvSpPr>
        <p:spPr/>
        <p:txBody>
          <a:bodyPr/>
          <a:lstStyle/>
          <a:p>
            <a:r>
              <a:rPr lang="en-US" dirty="0" smtClean="0"/>
              <a:t>Electronic Payments</a:t>
            </a:r>
          </a:p>
          <a:p>
            <a:pPr lvl="1"/>
            <a:r>
              <a:rPr lang="en-US" dirty="0" smtClean="0"/>
              <a:t>Debit Card</a:t>
            </a:r>
          </a:p>
          <a:p>
            <a:pPr lvl="1"/>
            <a:r>
              <a:rPr lang="en-US" dirty="0" smtClean="0"/>
              <a:t>Online Payments</a:t>
            </a:r>
          </a:p>
          <a:p>
            <a:pPr lvl="1"/>
            <a:r>
              <a:rPr lang="en-US" dirty="0" smtClean="0"/>
              <a:t>Stored-value cards – prepaid cards</a:t>
            </a:r>
          </a:p>
          <a:p>
            <a:pPr lvl="1"/>
            <a:r>
              <a:rPr lang="en-US" dirty="0" smtClean="0"/>
              <a:t>Smart Card (True money, Rabbit, </a:t>
            </a:r>
            <a:r>
              <a:rPr lang="en-US" dirty="0" err="1" smtClean="0"/>
              <a:t>etc</a:t>
            </a:r>
            <a:r>
              <a:rPr lang="en-US" dirty="0" smtClean="0"/>
              <a:t>)</a:t>
            </a:r>
          </a:p>
          <a:p>
            <a:pPr lvl="1"/>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32821591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Avoid Identity Theft</a:t>
            </a:r>
            <a:endParaRPr lang="th-TH" dirty="0"/>
          </a:p>
        </p:txBody>
      </p:sp>
      <p:sp>
        <p:nvSpPr>
          <p:cNvPr id="3" name="Content Placeholder 2"/>
          <p:cNvSpPr>
            <a:spLocks noGrp="1"/>
          </p:cNvSpPr>
          <p:nvPr>
            <p:ph idx="1"/>
          </p:nvPr>
        </p:nvSpPr>
        <p:spPr/>
        <p:txBody>
          <a:bodyPr/>
          <a:lstStyle/>
          <a:p>
            <a:r>
              <a:rPr lang="en-US" dirty="0" smtClean="0"/>
              <a:t>Use different signature on checks, withdrawal</a:t>
            </a:r>
          </a:p>
          <a:p>
            <a:r>
              <a:rPr lang="en-US" dirty="0" smtClean="0"/>
              <a:t>Shred or burn financial information containing your name, account number, address, credit card number, etc.</a:t>
            </a:r>
          </a:p>
          <a:p>
            <a:r>
              <a:rPr lang="en-US" dirty="0" smtClean="0"/>
              <a:t>Use passwords involving both letters and numbers</a:t>
            </a:r>
          </a:p>
          <a:p>
            <a:r>
              <a:rPr lang="en-US" dirty="0" smtClean="0"/>
              <a:t>Subscribe to SMS services</a:t>
            </a:r>
          </a:p>
          <a:p>
            <a:r>
              <a:rPr lang="en-US" dirty="0" smtClean="0"/>
              <a:t>Keep your credit card slips in a safe place.</a:t>
            </a:r>
          </a:p>
          <a:p>
            <a:r>
              <a:rPr lang="en-US" dirty="0" smtClean="0"/>
              <a:t>Maintain up to date anti virus software.</a:t>
            </a:r>
          </a:p>
          <a:p>
            <a:r>
              <a:rPr lang="en-US" dirty="0" smtClean="0"/>
              <a:t>Make sure you do not forget your ATM card in the machine.</a:t>
            </a:r>
          </a:p>
          <a:p>
            <a:r>
              <a:rPr lang="en-US" dirty="0" smtClean="0"/>
              <a:t>Do not provide any financial information on a call as banks do not normally contact you for that.</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32634233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6196</TotalTime>
  <Words>2652</Words>
  <Application>Microsoft Office PowerPoint</Application>
  <PresentationFormat>On-screen Show (4:3)</PresentationFormat>
  <Paragraphs>398</Paragraphs>
  <Slides>46</Slides>
  <Notes>0</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Adjacency</vt:lpstr>
      <vt:lpstr>FN 221: Personal Finance</vt:lpstr>
      <vt:lpstr>Tax</vt:lpstr>
      <vt:lpstr>Personal Income Tax</vt:lpstr>
      <vt:lpstr>Taxable Person</vt:lpstr>
      <vt:lpstr>Assessable Income</vt:lpstr>
      <vt:lpstr>Deduction and Allowances</vt:lpstr>
      <vt:lpstr>Deductions allowed for the calculation of PIT</vt:lpstr>
      <vt:lpstr>Allowances (Exemptions) allowed for the calculation of PIT</vt:lpstr>
      <vt:lpstr>Tax Credit for dividends</vt:lpstr>
      <vt:lpstr>Progressive Tax Rates</vt:lpstr>
      <vt:lpstr>Separate taxation</vt:lpstr>
      <vt:lpstr>Withholding Tax</vt:lpstr>
      <vt:lpstr>PowerPoint Presentation</vt:lpstr>
      <vt:lpstr>Tax Planning Strategies</vt:lpstr>
      <vt:lpstr>Cash Management Strategy</vt:lpstr>
      <vt:lpstr>Cash Management Strategy</vt:lpstr>
      <vt:lpstr>Types of Financial Services</vt:lpstr>
      <vt:lpstr>Online banking</vt:lpstr>
      <vt:lpstr>Opportunity Costs of Financial Services</vt:lpstr>
      <vt:lpstr>Financial Institutions</vt:lpstr>
      <vt:lpstr>How should you choose a financial institution?</vt:lpstr>
      <vt:lpstr>Case: Smith’s Situation</vt:lpstr>
      <vt:lpstr>Case: Smith’s Situation</vt:lpstr>
      <vt:lpstr>Smith’s Choices</vt:lpstr>
      <vt:lpstr>Commercial Banks</vt:lpstr>
      <vt:lpstr>Savings and Loan Association</vt:lpstr>
      <vt:lpstr>Life Insurance Companies</vt:lpstr>
      <vt:lpstr>Investment Companies </vt:lpstr>
      <vt:lpstr>Savings Plan</vt:lpstr>
      <vt:lpstr>Evaluating Savings Plans</vt:lpstr>
      <vt:lpstr>Annualized Percentage Yield (APY)</vt:lpstr>
      <vt:lpstr>Inflation</vt:lpstr>
      <vt:lpstr>Tax considerations</vt:lpstr>
      <vt:lpstr>Liquidity</vt:lpstr>
      <vt:lpstr>Safety</vt:lpstr>
      <vt:lpstr>Restrictions and Fees</vt:lpstr>
      <vt:lpstr>Evaluating Savings Plan</vt:lpstr>
      <vt:lpstr>Factors Used to Evaluate Savings Options</vt:lpstr>
      <vt:lpstr>Factors Used to Evaluate Savings Options</vt:lpstr>
      <vt:lpstr>Factors Used to Evaluate Savings Options</vt:lpstr>
      <vt:lpstr>Smith’s Savings Choice</vt:lpstr>
      <vt:lpstr>Electronic Payment Methods</vt:lpstr>
      <vt:lpstr>Factors Used to Evaluate Checking Accounts</vt:lpstr>
      <vt:lpstr>Payment Methods</vt:lpstr>
      <vt:lpstr>Avoid Identity Theft</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dc:creator>
  <cp:lastModifiedBy>Thanachote</cp:lastModifiedBy>
  <cp:revision>67</cp:revision>
  <dcterms:created xsi:type="dcterms:W3CDTF">2013-11-23T06:38:33Z</dcterms:created>
  <dcterms:modified xsi:type="dcterms:W3CDTF">2014-01-04T16:08:34Z</dcterms:modified>
</cp:coreProperties>
</file>