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sldIdLst>
    <p:sldId id="256" r:id="rId2"/>
    <p:sldId id="258" r:id="rId3"/>
    <p:sldId id="259" r:id="rId4"/>
    <p:sldId id="260" r:id="rId5"/>
    <p:sldId id="261" r:id="rId6"/>
    <p:sldId id="262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309" r:id="rId24"/>
    <p:sldId id="295" r:id="rId25"/>
    <p:sldId id="296" r:id="rId26"/>
    <p:sldId id="297" r:id="rId27"/>
    <p:sldId id="298" r:id="rId28"/>
    <p:sldId id="299" r:id="rId29"/>
    <p:sldId id="300" r:id="rId30"/>
    <p:sldId id="301" r:id="rId31"/>
    <p:sldId id="302" r:id="rId32"/>
    <p:sldId id="303" r:id="rId33"/>
    <p:sldId id="304" r:id="rId34"/>
    <p:sldId id="305" r:id="rId35"/>
    <p:sldId id="306" r:id="rId36"/>
    <p:sldId id="307" r:id="rId37"/>
    <p:sldId id="257" r:id="rId38"/>
    <p:sldId id="308" r:id="rId39"/>
    <p:sldId id="310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riandy\My%20Documents\Laksonomics\ERIA\AEC%20blueprint%20MTR\Integrative\Final%20report\Sim_April30_Itakura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9199590182806612E-2"/>
          <c:y val="3.2026564861210541E-2"/>
          <c:w val="0.93471853847216468"/>
          <c:h val="0.54275550783424797"/>
        </c:manualLayout>
      </c:layout>
      <c:barChart>
        <c:barDir val="col"/>
        <c:grouping val="clustered"/>
        <c:varyColors val="0"/>
        <c:ser>
          <c:idx val="0"/>
          <c:order val="0"/>
          <c:tx>
            <c:v>Tariff Elimination</c:v>
          </c:tx>
          <c:invertIfNegative val="0"/>
          <c:dLbls>
            <c:delete val="1"/>
          </c:dLbls>
          <c:cat>
            <c:strRef>
              <c:f>GDP!$B$10:$J$10</c:f>
              <c:strCache>
                <c:ptCount val="9"/>
                <c:pt idx="0">
                  <c:v>Brunei</c:v>
                </c:pt>
                <c:pt idx="1">
                  <c:v>Cambodia</c:v>
                </c:pt>
                <c:pt idx="2">
                  <c:v>Indonesia</c:v>
                </c:pt>
                <c:pt idx="3">
                  <c:v>Laos</c:v>
                </c:pt>
                <c:pt idx="4">
                  <c:v>Malaysia</c:v>
                </c:pt>
                <c:pt idx="5">
                  <c:v>Philippines</c:v>
                </c:pt>
                <c:pt idx="6">
                  <c:v>Singapore</c:v>
                </c:pt>
                <c:pt idx="7">
                  <c:v>Thailand</c:v>
                </c:pt>
                <c:pt idx="8">
                  <c:v>Viet Nam</c:v>
                </c:pt>
              </c:strCache>
            </c:strRef>
          </c:cat>
          <c:val>
            <c:numRef>
              <c:f>GDP!$B$11:$J$11</c:f>
              <c:numCache>
                <c:formatCode>0.0</c:formatCode>
                <c:ptCount val="9"/>
                <c:pt idx="0">
                  <c:v>0.86306499999999997</c:v>
                </c:pt>
                <c:pt idx="1">
                  <c:v>2.1780419999999987</c:v>
                </c:pt>
                <c:pt idx="2">
                  <c:v>0.18460199999999999</c:v>
                </c:pt>
                <c:pt idx="3">
                  <c:v>0.6593500000000041</c:v>
                </c:pt>
                <c:pt idx="4">
                  <c:v>0.13783300000000001</c:v>
                </c:pt>
                <c:pt idx="5">
                  <c:v>0.33260200000000234</c:v>
                </c:pt>
                <c:pt idx="6">
                  <c:v>0.34246100000000151</c:v>
                </c:pt>
                <c:pt idx="7">
                  <c:v>0.37667700000000032</c:v>
                </c:pt>
                <c:pt idx="8">
                  <c:v>0.81732700000000003</c:v>
                </c:pt>
              </c:numCache>
            </c:numRef>
          </c:val>
        </c:ser>
        <c:ser>
          <c:idx val="1"/>
          <c:order val="1"/>
          <c:tx>
            <c:v>Tariff Elimination+20% Services Liberalization</c:v>
          </c:tx>
          <c:invertIfNegative val="0"/>
          <c:dLbls>
            <c:delete val="1"/>
          </c:dLbls>
          <c:cat>
            <c:strRef>
              <c:f>GDP!$B$10:$J$10</c:f>
              <c:strCache>
                <c:ptCount val="9"/>
                <c:pt idx="0">
                  <c:v>Brunei</c:v>
                </c:pt>
                <c:pt idx="1">
                  <c:v>Cambodia</c:v>
                </c:pt>
                <c:pt idx="2">
                  <c:v>Indonesia</c:v>
                </c:pt>
                <c:pt idx="3">
                  <c:v>Laos</c:v>
                </c:pt>
                <c:pt idx="4">
                  <c:v>Malaysia</c:v>
                </c:pt>
                <c:pt idx="5">
                  <c:v>Philippines</c:v>
                </c:pt>
                <c:pt idx="6">
                  <c:v>Singapore</c:v>
                </c:pt>
                <c:pt idx="7">
                  <c:v>Thailand</c:v>
                </c:pt>
                <c:pt idx="8">
                  <c:v>Viet Nam</c:v>
                </c:pt>
              </c:strCache>
            </c:strRef>
          </c:cat>
          <c:val>
            <c:numRef>
              <c:f>GDP!$B$12:$J$12</c:f>
              <c:numCache>
                <c:formatCode>0.0</c:formatCode>
                <c:ptCount val="9"/>
                <c:pt idx="0">
                  <c:v>0.92484400000000411</c:v>
                </c:pt>
                <c:pt idx="1">
                  <c:v>2.9446819999999998</c:v>
                </c:pt>
                <c:pt idx="2">
                  <c:v>1.6164570000000105</c:v>
                </c:pt>
                <c:pt idx="3">
                  <c:v>0.82510799999999951</c:v>
                </c:pt>
                <c:pt idx="4">
                  <c:v>0.61848000000000003</c:v>
                </c:pt>
                <c:pt idx="5">
                  <c:v>0.82286800000000004</c:v>
                </c:pt>
                <c:pt idx="6">
                  <c:v>1.37436</c:v>
                </c:pt>
                <c:pt idx="7">
                  <c:v>1.2377909999999894</c:v>
                </c:pt>
                <c:pt idx="8">
                  <c:v>2.6743809999999999</c:v>
                </c:pt>
              </c:numCache>
            </c:numRef>
          </c:val>
        </c:ser>
        <c:ser>
          <c:idx val="2"/>
          <c:order val="2"/>
          <c:tx>
            <c:v>Tariff Elimination+20% Services Liberalization+20% Improved Trade Facilitation</c:v>
          </c:tx>
          <c:invertIfNegative val="0"/>
          <c:dLbls>
            <c:dLbl>
              <c:idx val="0"/>
              <c:layout>
                <c:manualLayout>
                  <c:x val="0"/>
                  <c:y val="4.375126186149853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461988304093591E-3"/>
                  <c:y val="1.078538259640622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461988304093591E-3"/>
                  <c:y val="-2.035130224106605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461988304093591E-3"/>
                  <c:y val="-8.445386634363373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9239766081872302E-3"/>
                  <c:y val="-2.447102766000500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9239766081872302E-3"/>
                  <c:y val="4.375126186149702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2.9239766081872302E-3"/>
                  <c:y val="7.580254391278198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4.3859649122807024E-3"/>
                  <c:y val="7.580254391278198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2.9239766081872302E-3"/>
                  <c:y val="-2.035130224106605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n-PH" sz="1400" b="1"/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GDP!$B$10:$J$10</c:f>
              <c:strCache>
                <c:ptCount val="9"/>
                <c:pt idx="0">
                  <c:v>Brunei</c:v>
                </c:pt>
                <c:pt idx="1">
                  <c:v>Cambodia</c:v>
                </c:pt>
                <c:pt idx="2">
                  <c:v>Indonesia</c:v>
                </c:pt>
                <c:pt idx="3">
                  <c:v>Laos</c:v>
                </c:pt>
                <c:pt idx="4">
                  <c:v>Malaysia</c:v>
                </c:pt>
                <c:pt idx="5">
                  <c:v>Philippines</c:v>
                </c:pt>
                <c:pt idx="6">
                  <c:v>Singapore</c:v>
                </c:pt>
                <c:pt idx="7">
                  <c:v>Thailand</c:v>
                </c:pt>
                <c:pt idx="8">
                  <c:v>Viet Nam</c:v>
                </c:pt>
              </c:strCache>
            </c:strRef>
          </c:cat>
          <c:val>
            <c:numRef>
              <c:f>GDP!$B$13:$J$13</c:f>
              <c:numCache>
                <c:formatCode>0.0</c:formatCode>
                <c:ptCount val="9"/>
                <c:pt idx="0">
                  <c:v>1.51261</c:v>
                </c:pt>
                <c:pt idx="1">
                  <c:v>4.36991499999995</c:v>
                </c:pt>
                <c:pt idx="2">
                  <c:v>1.9811369999999957</c:v>
                </c:pt>
                <c:pt idx="3">
                  <c:v>2.3298319999999997</c:v>
                </c:pt>
                <c:pt idx="4">
                  <c:v>0.938442</c:v>
                </c:pt>
                <c:pt idx="5">
                  <c:v>0.99487099999999951</c:v>
                </c:pt>
                <c:pt idx="6">
                  <c:v>1.647127</c:v>
                </c:pt>
                <c:pt idx="7">
                  <c:v>1.5188959999999998</c:v>
                </c:pt>
                <c:pt idx="8">
                  <c:v>3.5203609999999999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40"/>
        <c:axId val="91213184"/>
        <c:axId val="91214976"/>
      </c:barChart>
      <c:catAx>
        <c:axId val="9121318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n-PH" sz="1400"/>
            </a:pPr>
            <a:endParaRPr lang="en-US"/>
          </a:p>
        </c:txPr>
        <c:crossAx val="91214976"/>
        <c:crosses val="autoZero"/>
        <c:auto val="1"/>
        <c:lblAlgn val="ctr"/>
        <c:lblOffset val="100"/>
        <c:noMultiLvlLbl val="0"/>
      </c:catAx>
      <c:valAx>
        <c:axId val="91214976"/>
        <c:scaling>
          <c:orientation val="minMax"/>
        </c:scaling>
        <c:delete val="0"/>
        <c:axPos val="l"/>
        <c:majorGridlines>
          <c:spPr>
            <a:ln w="3175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</a:ln>
          </c:spPr>
        </c:majorGridlines>
        <c:numFmt formatCode="0.0" sourceLinked="1"/>
        <c:majorTickMark val="none"/>
        <c:minorTickMark val="none"/>
        <c:tickLblPos val="nextTo"/>
        <c:txPr>
          <a:bodyPr/>
          <a:lstStyle/>
          <a:p>
            <a:pPr>
              <a:defRPr lang="en-PH" sz="1600" b="1"/>
            </a:pPr>
            <a:endParaRPr lang="en-US"/>
          </a:p>
        </c:txPr>
        <c:crossAx val="9121318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"/>
          <c:y val="0.78734510458920004"/>
          <c:w val="1"/>
          <c:h val="0.19750338025928668"/>
        </c:manualLayout>
      </c:layout>
      <c:overlay val="0"/>
      <c:txPr>
        <a:bodyPr/>
        <a:lstStyle/>
        <a:p>
          <a:pPr>
            <a:defRPr lang="en-PH" sz="1400"/>
          </a:pPr>
          <a:endParaRPr lang="en-US"/>
        </a:p>
      </c:txPr>
    </c:legend>
    <c:plotVisOnly val="1"/>
    <c:dispBlanksAs val="gap"/>
    <c:showDLblsOverMax val="0"/>
  </c:chart>
  <c:spPr>
    <a:solidFill>
      <a:schemeClr val="lt1"/>
    </a:solidFill>
    <a:ln w="55000" cap="flat" cmpd="thickThin" algn="ctr">
      <a:noFill/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2522F0-0EBE-40FA-817A-6F154A18C4CB}" type="doc">
      <dgm:prSet loTypeId="urn:microsoft.com/office/officeart/2005/8/layout/radial1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864FC2BA-12CB-4543-BE31-83CC0CADDDD3}">
      <dgm:prSet phldrT="[ข้อความ]" custT="1"/>
      <dgm:spPr/>
      <dgm:t>
        <a:bodyPr/>
        <a:lstStyle/>
        <a:p>
          <a:r>
            <a:rPr lang="en-US" sz="2000" b="1" dirty="0" smtClean="0">
              <a:latin typeface="+mn-lt"/>
              <a:cs typeface="Browallia New" pitchFamily="34" charset="-34"/>
            </a:rPr>
            <a:t>AEC Blueprint</a:t>
          </a:r>
          <a:endParaRPr lang="th-TH" sz="2000" b="1" dirty="0">
            <a:latin typeface="+mn-lt"/>
            <a:cs typeface="Browallia New" pitchFamily="34" charset="-34"/>
          </a:endParaRPr>
        </a:p>
      </dgm:t>
    </dgm:pt>
    <dgm:pt modelId="{82E29FE6-535F-401E-B400-B8EC2F94E0F6}" type="parTrans" cxnId="{85389A4A-63D5-4991-A975-A22EC15D356F}">
      <dgm:prSet/>
      <dgm:spPr/>
      <dgm:t>
        <a:bodyPr/>
        <a:lstStyle/>
        <a:p>
          <a:endParaRPr lang="th-TH" sz="2000">
            <a:latin typeface="+mn-lt"/>
          </a:endParaRPr>
        </a:p>
      </dgm:t>
    </dgm:pt>
    <dgm:pt modelId="{EF3B63D1-BCB3-435F-8C77-CDAEDDB2E49D}" type="sibTrans" cxnId="{85389A4A-63D5-4991-A975-A22EC15D356F}">
      <dgm:prSet/>
      <dgm:spPr/>
      <dgm:t>
        <a:bodyPr/>
        <a:lstStyle/>
        <a:p>
          <a:endParaRPr lang="th-TH" sz="2000">
            <a:latin typeface="+mn-lt"/>
          </a:endParaRPr>
        </a:p>
      </dgm:t>
    </dgm:pt>
    <dgm:pt modelId="{212EF85C-0E39-44CB-A4F4-55FF0455207B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  <a:cs typeface="Browallia New" pitchFamily="34" charset="-34"/>
            </a:rPr>
            <a:t>Single market and production base</a:t>
          </a:r>
          <a:endParaRPr lang="th-TH" sz="2000" b="1" dirty="0">
            <a:latin typeface="+mn-lt"/>
            <a:cs typeface="Browallia New" pitchFamily="34" charset="-34"/>
          </a:endParaRPr>
        </a:p>
      </dgm:t>
    </dgm:pt>
    <dgm:pt modelId="{2961EA0A-18C3-4511-A88F-48368BA1C198}" type="parTrans" cxnId="{D9E8A8BF-3BEA-43E6-B79E-D4CBD64EC3BD}">
      <dgm:prSet custT="1"/>
      <dgm:spPr/>
      <dgm:t>
        <a:bodyPr/>
        <a:lstStyle/>
        <a:p>
          <a:endParaRPr lang="th-TH" sz="2000">
            <a:latin typeface="+mn-lt"/>
          </a:endParaRPr>
        </a:p>
      </dgm:t>
    </dgm:pt>
    <dgm:pt modelId="{DB25904B-5089-4725-9871-DA40E9210AA3}" type="sibTrans" cxnId="{D9E8A8BF-3BEA-43E6-B79E-D4CBD64EC3BD}">
      <dgm:prSet/>
      <dgm:spPr/>
      <dgm:t>
        <a:bodyPr/>
        <a:lstStyle/>
        <a:p>
          <a:endParaRPr lang="th-TH" sz="2000">
            <a:latin typeface="+mn-lt"/>
          </a:endParaRPr>
        </a:p>
      </dgm:t>
    </dgm:pt>
    <dgm:pt modelId="{4CA0CB31-0E9B-4C15-84B6-5A5FE02F5A28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  <a:cs typeface="Browallia New" pitchFamily="34" charset="-34"/>
            </a:rPr>
            <a:t>Competitive economic region</a:t>
          </a:r>
          <a:endParaRPr lang="th-TH" sz="2000" b="1" dirty="0">
            <a:latin typeface="+mn-lt"/>
            <a:cs typeface="Browallia New" pitchFamily="34" charset="-34"/>
          </a:endParaRPr>
        </a:p>
      </dgm:t>
    </dgm:pt>
    <dgm:pt modelId="{DE8C9822-08F0-4D45-9104-5A7A5351737C}" type="parTrans" cxnId="{0955F250-97EE-417D-A7D1-C3F90226C2C0}">
      <dgm:prSet custT="1"/>
      <dgm:spPr/>
      <dgm:t>
        <a:bodyPr/>
        <a:lstStyle/>
        <a:p>
          <a:endParaRPr lang="th-TH" sz="2000">
            <a:latin typeface="+mn-lt"/>
          </a:endParaRPr>
        </a:p>
      </dgm:t>
    </dgm:pt>
    <dgm:pt modelId="{D36D31A1-7274-4AF0-8306-E2C7AB91A942}" type="sibTrans" cxnId="{0955F250-97EE-417D-A7D1-C3F90226C2C0}">
      <dgm:prSet/>
      <dgm:spPr/>
      <dgm:t>
        <a:bodyPr/>
        <a:lstStyle/>
        <a:p>
          <a:endParaRPr lang="th-TH" sz="2000">
            <a:latin typeface="+mn-lt"/>
          </a:endParaRPr>
        </a:p>
      </dgm:t>
    </dgm:pt>
    <dgm:pt modelId="{1EF86D4D-81F1-42DB-919A-4CC4C638775B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  <a:cs typeface="Browallia New" pitchFamily="34" charset="-34"/>
            </a:rPr>
            <a:t>Equitable economic development</a:t>
          </a:r>
          <a:endParaRPr lang="th-TH" sz="2000" b="1" dirty="0">
            <a:latin typeface="+mn-lt"/>
            <a:cs typeface="Browallia New" pitchFamily="34" charset="-34"/>
          </a:endParaRPr>
        </a:p>
      </dgm:t>
    </dgm:pt>
    <dgm:pt modelId="{EA5F4DC1-C90B-48CD-A621-0F80A1AD55BC}" type="parTrans" cxnId="{FE962680-E8ED-4B48-8D44-173490D1BF51}">
      <dgm:prSet custT="1"/>
      <dgm:spPr/>
      <dgm:t>
        <a:bodyPr/>
        <a:lstStyle/>
        <a:p>
          <a:endParaRPr lang="th-TH" sz="2000">
            <a:latin typeface="+mn-lt"/>
          </a:endParaRPr>
        </a:p>
      </dgm:t>
    </dgm:pt>
    <dgm:pt modelId="{A43B2F69-BAD1-48AB-AE45-15F1D5D7492F}" type="sibTrans" cxnId="{FE962680-E8ED-4B48-8D44-173490D1BF51}">
      <dgm:prSet/>
      <dgm:spPr/>
      <dgm:t>
        <a:bodyPr/>
        <a:lstStyle/>
        <a:p>
          <a:endParaRPr lang="th-TH" sz="2000">
            <a:latin typeface="+mn-lt"/>
          </a:endParaRPr>
        </a:p>
      </dgm:t>
    </dgm:pt>
    <dgm:pt modelId="{93A07EEC-E08D-4070-AF2F-FE079AD0C933}">
      <dgm:prSet phldrT="[Text]" custT="1"/>
      <dgm:spPr/>
      <dgm:t>
        <a:bodyPr/>
        <a:lstStyle/>
        <a:p>
          <a:r>
            <a:rPr lang="en-US" sz="2000" b="1" i="0" dirty="0" smtClean="0">
              <a:latin typeface="+mn-lt"/>
              <a:cs typeface="Browallia New" pitchFamily="34" charset="-34"/>
            </a:rPr>
            <a:t>Integration into the global economy</a:t>
          </a:r>
          <a:endParaRPr lang="th-TH" sz="2000" b="1" dirty="0">
            <a:latin typeface="+mn-lt"/>
            <a:cs typeface="Browallia New" pitchFamily="34" charset="-34"/>
          </a:endParaRPr>
        </a:p>
      </dgm:t>
    </dgm:pt>
    <dgm:pt modelId="{7DBC2956-D561-491D-8878-5F2EEBEC1612}" type="parTrans" cxnId="{FF5C775C-6DAB-4377-AD83-AC5424CA4C77}">
      <dgm:prSet custT="1"/>
      <dgm:spPr/>
      <dgm:t>
        <a:bodyPr/>
        <a:lstStyle/>
        <a:p>
          <a:endParaRPr lang="th-TH" sz="2000">
            <a:latin typeface="+mn-lt"/>
          </a:endParaRPr>
        </a:p>
      </dgm:t>
    </dgm:pt>
    <dgm:pt modelId="{87AB8F33-1159-45C2-9BFB-15FA00229E4A}" type="sibTrans" cxnId="{FF5C775C-6DAB-4377-AD83-AC5424CA4C77}">
      <dgm:prSet/>
      <dgm:spPr/>
      <dgm:t>
        <a:bodyPr/>
        <a:lstStyle/>
        <a:p>
          <a:endParaRPr lang="th-TH" sz="2000">
            <a:latin typeface="+mn-lt"/>
          </a:endParaRPr>
        </a:p>
      </dgm:t>
    </dgm:pt>
    <dgm:pt modelId="{76452C9B-9F7A-47C2-89EF-9635FC118B70}" type="pres">
      <dgm:prSet presAssocID="{682522F0-0EBE-40FA-817A-6F154A18C4C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32F068ED-3003-4B75-A24A-A68B606A9EDB}" type="pres">
      <dgm:prSet presAssocID="{864FC2BA-12CB-4543-BE31-83CC0CADDDD3}" presName="centerShape" presStyleLbl="node0" presStyleIdx="0" presStyleCnt="1" custScaleX="114988"/>
      <dgm:spPr/>
      <dgm:t>
        <a:bodyPr/>
        <a:lstStyle/>
        <a:p>
          <a:endParaRPr lang="th-TH"/>
        </a:p>
      </dgm:t>
    </dgm:pt>
    <dgm:pt modelId="{D0146646-ADF4-45FC-9B74-C7F6EE9B27C6}" type="pres">
      <dgm:prSet presAssocID="{2961EA0A-18C3-4511-A88F-48368BA1C198}" presName="Name9" presStyleLbl="parChTrans1D2" presStyleIdx="0" presStyleCnt="4"/>
      <dgm:spPr/>
      <dgm:t>
        <a:bodyPr/>
        <a:lstStyle/>
        <a:p>
          <a:endParaRPr lang="th-TH"/>
        </a:p>
      </dgm:t>
    </dgm:pt>
    <dgm:pt modelId="{2C2E3923-F0E4-490B-84C3-AB7C23087B42}" type="pres">
      <dgm:prSet presAssocID="{2961EA0A-18C3-4511-A88F-48368BA1C198}" presName="connTx" presStyleLbl="parChTrans1D2" presStyleIdx="0" presStyleCnt="4"/>
      <dgm:spPr/>
      <dgm:t>
        <a:bodyPr/>
        <a:lstStyle/>
        <a:p>
          <a:endParaRPr lang="th-TH"/>
        </a:p>
      </dgm:t>
    </dgm:pt>
    <dgm:pt modelId="{5E1A4DA7-1B14-4A77-A5C0-A32CF7FA4138}" type="pres">
      <dgm:prSet presAssocID="{212EF85C-0E39-44CB-A4F4-55FF0455207B}" presName="node" presStyleLbl="node1" presStyleIdx="0" presStyleCnt="4" custScaleX="142436" custScaleY="12204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5F27937-3101-4427-B42E-8B7370E57A96}" type="pres">
      <dgm:prSet presAssocID="{DE8C9822-08F0-4D45-9104-5A7A5351737C}" presName="Name9" presStyleLbl="parChTrans1D2" presStyleIdx="1" presStyleCnt="4"/>
      <dgm:spPr/>
      <dgm:t>
        <a:bodyPr/>
        <a:lstStyle/>
        <a:p>
          <a:endParaRPr lang="th-TH"/>
        </a:p>
      </dgm:t>
    </dgm:pt>
    <dgm:pt modelId="{D66C04EF-5931-406F-9572-70C7629C08B7}" type="pres">
      <dgm:prSet presAssocID="{DE8C9822-08F0-4D45-9104-5A7A5351737C}" presName="connTx" presStyleLbl="parChTrans1D2" presStyleIdx="1" presStyleCnt="4"/>
      <dgm:spPr/>
      <dgm:t>
        <a:bodyPr/>
        <a:lstStyle/>
        <a:p>
          <a:endParaRPr lang="th-TH"/>
        </a:p>
      </dgm:t>
    </dgm:pt>
    <dgm:pt modelId="{8BA512AE-8F73-41A9-A518-55F078983B54}" type="pres">
      <dgm:prSet presAssocID="{4CA0CB31-0E9B-4C15-84B6-5A5FE02F5A28}" presName="node" presStyleLbl="node1" presStyleIdx="1" presStyleCnt="4" custScaleX="153682" custScaleY="122044" custRadScaleRad="114888" custRadScaleInc="159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96D9767-8B28-4122-A18C-EC9384B7A1FA}" type="pres">
      <dgm:prSet presAssocID="{EA5F4DC1-C90B-48CD-A621-0F80A1AD55BC}" presName="Name9" presStyleLbl="parChTrans1D2" presStyleIdx="2" presStyleCnt="4"/>
      <dgm:spPr/>
      <dgm:t>
        <a:bodyPr/>
        <a:lstStyle/>
        <a:p>
          <a:endParaRPr lang="th-TH"/>
        </a:p>
      </dgm:t>
    </dgm:pt>
    <dgm:pt modelId="{5D419A5F-BB73-464C-B0E6-3DD95FE6A49B}" type="pres">
      <dgm:prSet presAssocID="{EA5F4DC1-C90B-48CD-A621-0F80A1AD55BC}" presName="connTx" presStyleLbl="parChTrans1D2" presStyleIdx="2" presStyleCnt="4"/>
      <dgm:spPr/>
      <dgm:t>
        <a:bodyPr/>
        <a:lstStyle/>
        <a:p>
          <a:endParaRPr lang="th-TH"/>
        </a:p>
      </dgm:t>
    </dgm:pt>
    <dgm:pt modelId="{E5A5BCC7-7908-46FA-931C-7FA874F77125}" type="pres">
      <dgm:prSet presAssocID="{1EF86D4D-81F1-42DB-919A-4CC4C638775B}" presName="node" presStyleLbl="node1" presStyleIdx="2" presStyleCnt="4" custScaleX="154865" custScaleY="12204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403E2EA-5641-47DC-8770-5CB7596E4C61}" type="pres">
      <dgm:prSet presAssocID="{7DBC2956-D561-491D-8878-5F2EEBEC1612}" presName="Name9" presStyleLbl="parChTrans1D2" presStyleIdx="3" presStyleCnt="4"/>
      <dgm:spPr/>
      <dgm:t>
        <a:bodyPr/>
        <a:lstStyle/>
        <a:p>
          <a:endParaRPr lang="th-TH"/>
        </a:p>
      </dgm:t>
    </dgm:pt>
    <dgm:pt modelId="{0F6B68F7-127F-4C99-98AD-51910D1E3D96}" type="pres">
      <dgm:prSet presAssocID="{7DBC2956-D561-491D-8878-5F2EEBEC1612}" presName="connTx" presStyleLbl="parChTrans1D2" presStyleIdx="3" presStyleCnt="4"/>
      <dgm:spPr/>
      <dgm:t>
        <a:bodyPr/>
        <a:lstStyle/>
        <a:p>
          <a:endParaRPr lang="th-TH"/>
        </a:p>
      </dgm:t>
    </dgm:pt>
    <dgm:pt modelId="{5B2B1263-2FC4-42D3-B067-3C797EBE1BC9}" type="pres">
      <dgm:prSet presAssocID="{93A07EEC-E08D-4070-AF2F-FE079AD0C933}" presName="node" presStyleLbl="node1" presStyleIdx="3" presStyleCnt="4" custScaleX="138928" custScaleY="122044" custRadScaleRad="106187" custRadScaleInc="-172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74C595B-581B-4E6D-8163-5565BDE8D01B}" type="presOf" srcId="{2961EA0A-18C3-4511-A88F-48368BA1C198}" destId="{D0146646-ADF4-45FC-9B74-C7F6EE9B27C6}" srcOrd="0" destOrd="0" presId="urn:microsoft.com/office/officeart/2005/8/layout/radial1"/>
    <dgm:cxn modelId="{64500CEB-9F96-40A7-BBA8-3173CF222340}" type="presOf" srcId="{EA5F4DC1-C90B-48CD-A621-0F80A1AD55BC}" destId="{996D9767-8B28-4122-A18C-EC9384B7A1FA}" srcOrd="0" destOrd="0" presId="urn:microsoft.com/office/officeart/2005/8/layout/radial1"/>
    <dgm:cxn modelId="{B52DE3C0-F55F-48E2-8709-54D606F88F9A}" type="presOf" srcId="{7DBC2956-D561-491D-8878-5F2EEBEC1612}" destId="{0F6B68F7-127F-4C99-98AD-51910D1E3D96}" srcOrd="1" destOrd="0" presId="urn:microsoft.com/office/officeart/2005/8/layout/radial1"/>
    <dgm:cxn modelId="{639AA948-6CD4-4A75-8117-00B68EFF443C}" type="presOf" srcId="{4CA0CB31-0E9B-4C15-84B6-5A5FE02F5A28}" destId="{8BA512AE-8F73-41A9-A518-55F078983B54}" srcOrd="0" destOrd="0" presId="urn:microsoft.com/office/officeart/2005/8/layout/radial1"/>
    <dgm:cxn modelId="{A6976CA7-B219-4644-8287-9DD9DDDA63F3}" type="presOf" srcId="{682522F0-0EBE-40FA-817A-6F154A18C4CB}" destId="{76452C9B-9F7A-47C2-89EF-9635FC118B70}" srcOrd="0" destOrd="0" presId="urn:microsoft.com/office/officeart/2005/8/layout/radial1"/>
    <dgm:cxn modelId="{6D6D86C7-80B8-4DE3-8816-73EBBC10DCF1}" type="presOf" srcId="{7DBC2956-D561-491D-8878-5F2EEBEC1612}" destId="{8403E2EA-5641-47DC-8770-5CB7596E4C61}" srcOrd="0" destOrd="0" presId="urn:microsoft.com/office/officeart/2005/8/layout/radial1"/>
    <dgm:cxn modelId="{FB379FC5-F34F-424B-AB05-CFA49EA713BF}" type="presOf" srcId="{EA5F4DC1-C90B-48CD-A621-0F80A1AD55BC}" destId="{5D419A5F-BB73-464C-B0E6-3DD95FE6A49B}" srcOrd="1" destOrd="0" presId="urn:microsoft.com/office/officeart/2005/8/layout/radial1"/>
    <dgm:cxn modelId="{27986EAA-393F-40ED-9D44-037434F760A8}" type="presOf" srcId="{2961EA0A-18C3-4511-A88F-48368BA1C198}" destId="{2C2E3923-F0E4-490B-84C3-AB7C23087B42}" srcOrd="1" destOrd="0" presId="urn:microsoft.com/office/officeart/2005/8/layout/radial1"/>
    <dgm:cxn modelId="{702B760F-47A6-4D74-8B94-738EE3F2A4FE}" type="presOf" srcId="{1EF86D4D-81F1-42DB-919A-4CC4C638775B}" destId="{E5A5BCC7-7908-46FA-931C-7FA874F77125}" srcOrd="0" destOrd="0" presId="urn:microsoft.com/office/officeart/2005/8/layout/radial1"/>
    <dgm:cxn modelId="{85389A4A-63D5-4991-A975-A22EC15D356F}" srcId="{682522F0-0EBE-40FA-817A-6F154A18C4CB}" destId="{864FC2BA-12CB-4543-BE31-83CC0CADDDD3}" srcOrd="0" destOrd="0" parTransId="{82E29FE6-535F-401E-B400-B8EC2F94E0F6}" sibTransId="{EF3B63D1-BCB3-435F-8C77-CDAEDDB2E49D}"/>
    <dgm:cxn modelId="{FE962680-E8ED-4B48-8D44-173490D1BF51}" srcId="{864FC2BA-12CB-4543-BE31-83CC0CADDDD3}" destId="{1EF86D4D-81F1-42DB-919A-4CC4C638775B}" srcOrd="2" destOrd="0" parTransId="{EA5F4DC1-C90B-48CD-A621-0F80A1AD55BC}" sibTransId="{A43B2F69-BAD1-48AB-AE45-15F1D5D7492F}"/>
    <dgm:cxn modelId="{0955F250-97EE-417D-A7D1-C3F90226C2C0}" srcId="{864FC2BA-12CB-4543-BE31-83CC0CADDDD3}" destId="{4CA0CB31-0E9B-4C15-84B6-5A5FE02F5A28}" srcOrd="1" destOrd="0" parTransId="{DE8C9822-08F0-4D45-9104-5A7A5351737C}" sibTransId="{D36D31A1-7274-4AF0-8306-E2C7AB91A942}"/>
    <dgm:cxn modelId="{0382BC07-7198-453B-93DD-BF712D209F51}" type="presOf" srcId="{93A07EEC-E08D-4070-AF2F-FE079AD0C933}" destId="{5B2B1263-2FC4-42D3-B067-3C797EBE1BC9}" srcOrd="0" destOrd="0" presId="urn:microsoft.com/office/officeart/2005/8/layout/radial1"/>
    <dgm:cxn modelId="{FF5C775C-6DAB-4377-AD83-AC5424CA4C77}" srcId="{864FC2BA-12CB-4543-BE31-83CC0CADDDD3}" destId="{93A07EEC-E08D-4070-AF2F-FE079AD0C933}" srcOrd="3" destOrd="0" parTransId="{7DBC2956-D561-491D-8878-5F2EEBEC1612}" sibTransId="{87AB8F33-1159-45C2-9BFB-15FA00229E4A}"/>
    <dgm:cxn modelId="{A30FEA52-A7FC-4969-96C3-54A2AA22AB1B}" type="presOf" srcId="{DE8C9822-08F0-4D45-9104-5A7A5351737C}" destId="{F5F27937-3101-4427-B42E-8B7370E57A96}" srcOrd="0" destOrd="0" presId="urn:microsoft.com/office/officeart/2005/8/layout/radial1"/>
    <dgm:cxn modelId="{005D429A-BF7F-4935-A07F-4FF396C60722}" type="presOf" srcId="{212EF85C-0E39-44CB-A4F4-55FF0455207B}" destId="{5E1A4DA7-1B14-4A77-A5C0-A32CF7FA4138}" srcOrd="0" destOrd="0" presId="urn:microsoft.com/office/officeart/2005/8/layout/radial1"/>
    <dgm:cxn modelId="{D9E8A8BF-3BEA-43E6-B79E-D4CBD64EC3BD}" srcId="{864FC2BA-12CB-4543-BE31-83CC0CADDDD3}" destId="{212EF85C-0E39-44CB-A4F4-55FF0455207B}" srcOrd="0" destOrd="0" parTransId="{2961EA0A-18C3-4511-A88F-48368BA1C198}" sibTransId="{DB25904B-5089-4725-9871-DA40E9210AA3}"/>
    <dgm:cxn modelId="{EEC84C2B-CC3B-44FF-AD8C-2B8D9FED337F}" type="presOf" srcId="{864FC2BA-12CB-4543-BE31-83CC0CADDDD3}" destId="{32F068ED-3003-4B75-A24A-A68B606A9EDB}" srcOrd="0" destOrd="0" presId="urn:microsoft.com/office/officeart/2005/8/layout/radial1"/>
    <dgm:cxn modelId="{A855988E-7469-4A27-83F7-59706FB21453}" type="presOf" srcId="{DE8C9822-08F0-4D45-9104-5A7A5351737C}" destId="{D66C04EF-5931-406F-9572-70C7629C08B7}" srcOrd="1" destOrd="0" presId="urn:microsoft.com/office/officeart/2005/8/layout/radial1"/>
    <dgm:cxn modelId="{BD059966-69BC-4AFA-A54E-56D6A0F3ACB5}" type="presParOf" srcId="{76452C9B-9F7A-47C2-89EF-9635FC118B70}" destId="{32F068ED-3003-4B75-A24A-A68B606A9EDB}" srcOrd="0" destOrd="0" presId="urn:microsoft.com/office/officeart/2005/8/layout/radial1"/>
    <dgm:cxn modelId="{34C5A6C7-7EA0-40D7-8679-A266608B73CE}" type="presParOf" srcId="{76452C9B-9F7A-47C2-89EF-9635FC118B70}" destId="{D0146646-ADF4-45FC-9B74-C7F6EE9B27C6}" srcOrd="1" destOrd="0" presId="urn:microsoft.com/office/officeart/2005/8/layout/radial1"/>
    <dgm:cxn modelId="{B450FAEE-31E8-4070-8562-8DD393F13041}" type="presParOf" srcId="{D0146646-ADF4-45FC-9B74-C7F6EE9B27C6}" destId="{2C2E3923-F0E4-490B-84C3-AB7C23087B42}" srcOrd="0" destOrd="0" presId="urn:microsoft.com/office/officeart/2005/8/layout/radial1"/>
    <dgm:cxn modelId="{3C84D832-8706-45B7-8A8F-EA8792986F47}" type="presParOf" srcId="{76452C9B-9F7A-47C2-89EF-9635FC118B70}" destId="{5E1A4DA7-1B14-4A77-A5C0-A32CF7FA4138}" srcOrd="2" destOrd="0" presId="urn:microsoft.com/office/officeart/2005/8/layout/radial1"/>
    <dgm:cxn modelId="{D494CAB0-F88C-40AB-91DC-1AF5E1521A98}" type="presParOf" srcId="{76452C9B-9F7A-47C2-89EF-9635FC118B70}" destId="{F5F27937-3101-4427-B42E-8B7370E57A96}" srcOrd="3" destOrd="0" presId="urn:microsoft.com/office/officeart/2005/8/layout/radial1"/>
    <dgm:cxn modelId="{9055EF3A-4451-4264-BC44-3EFF9AB81148}" type="presParOf" srcId="{F5F27937-3101-4427-B42E-8B7370E57A96}" destId="{D66C04EF-5931-406F-9572-70C7629C08B7}" srcOrd="0" destOrd="0" presId="urn:microsoft.com/office/officeart/2005/8/layout/radial1"/>
    <dgm:cxn modelId="{3948DDA4-4DC2-43A2-AF5F-4B26902D14F1}" type="presParOf" srcId="{76452C9B-9F7A-47C2-89EF-9635FC118B70}" destId="{8BA512AE-8F73-41A9-A518-55F078983B54}" srcOrd="4" destOrd="0" presId="urn:microsoft.com/office/officeart/2005/8/layout/radial1"/>
    <dgm:cxn modelId="{D3CEFCE4-DAAF-46BB-806B-6472BE508499}" type="presParOf" srcId="{76452C9B-9F7A-47C2-89EF-9635FC118B70}" destId="{996D9767-8B28-4122-A18C-EC9384B7A1FA}" srcOrd="5" destOrd="0" presId="urn:microsoft.com/office/officeart/2005/8/layout/radial1"/>
    <dgm:cxn modelId="{E7B1E7F1-5B58-42B4-BA2A-EB142A78DC50}" type="presParOf" srcId="{996D9767-8B28-4122-A18C-EC9384B7A1FA}" destId="{5D419A5F-BB73-464C-B0E6-3DD95FE6A49B}" srcOrd="0" destOrd="0" presId="urn:microsoft.com/office/officeart/2005/8/layout/radial1"/>
    <dgm:cxn modelId="{2384C660-74DC-48E3-BF90-315681211F8B}" type="presParOf" srcId="{76452C9B-9F7A-47C2-89EF-9635FC118B70}" destId="{E5A5BCC7-7908-46FA-931C-7FA874F77125}" srcOrd="6" destOrd="0" presId="urn:microsoft.com/office/officeart/2005/8/layout/radial1"/>
    <dgm:cxn modelId="{E632DF87-D7FA-4955-A2ED-85EC226ECABC}" type="presParOf" srcId="{76452C9B-9F7A-47C2-89EF-9635FC118B70}" destId="{8403E2EA-5641-47DC-8770-5CB7596E4C61}" srcOrd="7" destOrd="0" presId="urn:microsoft.com/office/officeart/2005/8/layout/radial1"/>
    <dgm:cxn modelId="{8793E68D-57BC-472A-A26B-77E32C334833}" type="presParOf" srcId="{8403E2EA-5641-47DC-8770-5CB7596E4C61}" destId="{0F6B68F7-127F-4C99-98AD-51910D1E3D96}" srcOrd="0" destOrd="0" presId="urn:microsoft.com/office/officeart/2005/8/layout/radial1"/>
    <dgm:cxn modelId="{F61D082C-5606-475A-9309-E43C1036EC0F}" type="presParOf" srcId="{76452C9B-9F7A-47C2-89EF-9635FC118B70}" destId="{5B2B1263-2FC4-42D3-B067-3C797EBE1BC9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9FBB19-1C12-4701-8D8F-7F087711CB05}" type="doc">
      <dgm:prSet loTypeId="urn:microsoft.com/office/officeart/2005/8/layout/radial6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C5A02AB-78AC-4FD7-846D-5EE777DC3A64}">
      <dgm:prSet phldrT="[Text]" custT="1"/>
      <dgm:spPr/>
      <dgm:t>
        <a:bodyPr/>
        <a:lstStyle/>
        <a:p>
          <a:r>
            <a:rPr lang="en-US" sz="1800" b="1" dirty="0" smtClean="0">
              <a:latin typeface="+mn-lt"/>
            </a:rPr>
            <a:t>goods</a:t>
          </a:r>
          <a:endParaRPr lang="en-US" sz="1800" b="1" dirty="0">
            <a:latin typeface="+mn-lt"/>
          </a:endParaRPr>
        </a:p>
      </dgm:t>
    </dgm:pt>
    <dgm:pt modelId="{934A3214-F14E-4C57-B749-F3DC8687B4D0}" type="parTrans" cxnId="{87872D99-D626-4625-BE7D-F8D0EE2EEEDA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F0BBBE00-AF2A-49A7-811A-1CE630A16240}" type="sibTrans" cxnId="{87872D99-D626-4625-BE7D-F8D0EE2EEEDA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046163E0-38AD-4E2B-B33D-6054F149F2D6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</a:rPr>
            <a:t>service</a:t>
          </a:r>
          <a:endParaRPr lang="en-US" sz="2000" b="1" dirty="0">
            <a:latin typeface="+mn-lt"/>
          </a:endParaRPr>
        </a:p>
      </dgm:t>
    </dgm:pt>
    <dgm:pt modelId="{AC56BA3B-C7F0-47DD-8F38-FBAC503F3FC1}" type="parTrans" cxnId="{C332B8B7-927D-4653-B762-EE29A308F32E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C5DE4861-C429-4F72-A5C1-58DA4D5864D4}" type="sibTrans" cxnId="{C332B8B7-927D-4653-B762-EE29A308F32E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CEF97B0D-DB26-41D4-9BA6-141291A9F29C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</a:rPr>
            <a:t>investment</a:t>
          </a:r>
          <a:endParaRPr lang="en-US" sz="2000" b="1" dirty="0">
            <a:latin typeface="+mn-lt"/>
          </a:endParaRPr>
        </a:p>
      </dgm:t>
    </dgm:pt>
    <dgm:pt modelId="{60302B99-6FEB-4545-8757-D315C845DC29}" type="parTrans" cxnId="{185A2F42-C379-4C56-B312-488F33FABD48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B5D10830-7642-4B8B-BDF5-7A065BF59526}" type="sibTrans" cxnId="{185A2F42-C379-4C56-B312-488F33FABD48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2DA3524F-F761-4C18-A60C-23E64A532AFB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</a:rPr>
            <a:t>capital</a:t>
          </a:r>
          <a:endParaRPr lang="en-US" sz="2000" b="1" dirty="0">
            <a:latin typeface="+mn-lt"/>
          </a:endParaRPr>
        </a:p>
      </dgm:t>
    </dgm:pt>
    <dgm:pt modelId="{C61E6515-F4C6-45C1-A928-FDD7B9DFF6EC}" type="parTrans" cxnId="{5B9A9682-5D26-4BBE-AC3A-2AD9C53095B6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498BAA8C-4979-4799-A778-77B5B0DBA873}" type="sibTrans" cxnId="{5B9A9682-5D26-4BBE-AC3A-2AD9C53095B6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ED740BE9-68F4-4076-96D7-83673296DEBA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</a:rPr>
            <a:t>skilled labor</a:t>
          </a:r>
          <a:endParaRPr lang="en-US" sz="2000" b="1" dirty="0">
            <a:latin typeface="+mn-lt"/>
          </a:endParaRPr>
        </a:p>
      </dgm:t>
    </dgm:pt>
    <dgm:pt modelId="{B43C4098-D929-4CF7-A684-2D6A99DF15E8}" type="parTrans" cxnId="{FC482565-21BA-491C-A3EC-CCFF7A60EB04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DC94122B-3990-405F-8238-B30E9D0FB0F1}" type="sibTrans" cxnId="{FC482565-21BA-491C-A3EC-CCFF7A60EB04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E9F501C0-4CBB-46F5-BBA4-2520310D7CBD}">
      <dgm:prSet phldrT="[Text]" custT="1"/>
      <dgm:spPr/>
      <dgm:t>
        <a:bodyPr/>
        <a:lstStyle/>
        <a:p>
          <a:r>
            <a:rPr lang="en-US" sz="1800" b="1" dirty="0" smtClean="0">
              <a:latin typeface="+mn-lt"/>
            </a:rPr>
            <a:t>AEC</a:t>
          </a:r>
          <a:endParaRPr lang="en-US" sz="1800" b="1" dirty="0">
            <a:latin typeface="+mn-lt"/>
          </a:endParaRPr>
        </a:p>
      </dgm:t>
    </dgm:pt>
    <dgm:pt modelId="{54A9EDB8-CC74-4EA1-AB23-24E260B162FA}" type="sibTrans" cxnId="{ED14AE30-1449-422F-BDB0-662F1E78F0F7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49DEEDA7-E5BB-4432-AB1B-5F52B915057F}" type="parTrans" cxnId="{ED14AE30-1449-422F-BDB0-662F1E78F0F7}">
      <dgm:prSet/>
      <dgm:spPr/>
      <dgm:t>
        <a:bodyPr/>
        <a:lstStyle/>
        <a:p>
          <a:endParaRPr lang="en-US" sz="2800" b="1">
            <a:solidFill>
              <a:srgbClr val="FF0000"/>
            </a:solidFill>
            <a:latin typeface="+mn-lt"/>
          </a:endParaRPr>
        </a:p>
      </dgm:t>
    </dgm:pt>
    <dgm:pt modelId="{BD521D99-46AD-4ED0-A4B5-4485897154D6}" type="pres">
      <dgm:prSet presAssocID="{CB9FBB19-1C12-4701-8D8F-7F087711CB0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A28F2EE-ACD2-470E-9A5F-F8D4C77A0B23}" type="pres">
      <dgm:prSet presAssocID="{E9F501C0-4CBB-46F5-BBA4-2520310D7CBD}" presName="centerShape" presStyleLbl="node0" presStyleIdx="0" presStyleCnt="1" custScaleX="99344" custScaleY="21862" custLinFactNeighborX="-1611" custLinFactNeighborY="15109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C827077-B0CD-4BE2-B50D-6F3DE7E0F891}" type="pres">
      <dgm:prSet presAssocID="{9C5A02AB-78AC-4FD7-846D-5EE777DC3A6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1EC21E-0DC7-45A0-8055-359BADB72049}" type="pres">
      <dgm:prSet presAssocID="{9C5A02AB-78AC-4FD7-846D-5EE777DC3A64}" presName="dummy" presStyleCnt="0"/>
      <dgm:spPr/>
      <dgm:t>
        <a:bodyPr/>
        <a:lstStyle/>
        <a:p>
          <a:endParaRPr lang="en-US"/>
        </a:p>
      </dgm:t>
    </dgm:pt>
    <dgm:pt modelId="{93C19C0B-F590-4E69-8484-9E8D6C4EE28F}" type="pres">
      <dgm:prSet presAssocID="{F0BBBE00-AF2A-49A7-811A-1CE630A16240}" presName="sibTrans" presStyleLbl="sibTrans2D1" presStyleIdx="0" presStyleCnt="5"/>
      <dgm:spPr/>
      <dgm:t>
        <a:bodyPr/>
        <a:lstStyle/>
        <a:p>
          <a:endParaRPr lang="en-US"/>
        </a:p>
      </dgm:t>
    </dgm:pt>
    <dgm:pt modelId="{D384C8CD-B292-443B-9B1B-46FF13B08CEB}" type="pres">
      <dgm:prSet presAssocID="{046163E0-38AD-4E2B-B33D-6054F149F2D6}" presName="node" presStyleLbl="node1" presStyleIdx="1" presStyleCnt="5" custScaleX="110986" custScaleY="1113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CC140A-7968-43E3-BB41-9621864316B5}" type="pres">
      <dgm:prSet presAssocID="{046163E0-38AD-4E2B-B33D-6054F149F2D6}" presName="dummy" presStyleCnt="0"/>
      <dgm:spPr/>
      <dgm:t>
        <a:bodyPr/>
        <a:lstStyle/>
        <a:p>
          <a:endParaRPr lang="en-US"/>
        </a:p>
      </dgm:t>
    </dgm:pt>
    <dgm:pt modelId="{68CA237C-9951-4B50-BDDC-5929CEA986D0}" type="pres">
      <dgm:prSet presAssocID="{C5DE4861-C429-4F72-A5C1-58DA4D5864D4}" presName="sibTrans" presStyleLbl="sibTrans2D1" presStyleIdx="1" presStyleCnt="5"/>
      <dgm:spPr/>
      <dgm:t>
        <a:bodyPr/>
        <a:lstStyle/>
        <a:p>
          <a:endParaRPr lang="en-US"/>
        </a:p>
      </dgm:t>
    </dgm:pt>
    <dgm:pt modelId="{32932FCA-B123-48BE-924B-7750022C29C3}" type="pres">
      <dgm:prSet presAssocID="{CEF97B0D-DB26-41D4-9BA6-141291A9F29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3C0F1D-99CD-4475-B0F8-880AD547C98E}" type="pres">
      <dgm:prSet presAssocID="{CEF97B0D-DB26-41D4-9BA6-141291A9F29C}" presName="dummy" presStyleCnt="0"/>
      <dgm:spPr/>
      <dgm:t>
        <a:bodyPr/>
        <a:lstStyle/>
        <a:p>
          <a:endParaRPr lang="en-US"/>
        </a:p>
      </dgm:t>
    </dgm:pt>
    <dgm:pt modelId="{40C009F6-8C82-4AA2-8E9F-CF75C88C055B}" type="pres">
      <dgm:prSet presAssocID="{B5D10830-7642-4B8B-BDF5-7A065BF59526}" presName="sibTrans" presStyleLbl="sibTrans2D1" presStyleIdx="2" presStyleCnt="5"/>
      <dgm:spPr/>
      <dgm:t>
        <a:bodyPr/>
        <a:lstStyle/>
        <a:p>
          <a:endParaRPr lang="en-US"/>
        </a:p>
      </dgm:t>
    </dgm:pt>
    <dgm:pt modelId="{5D33A341-C8BB-476A-8BFF-72D605EAA283}" type="pres">
      <dgm:prSet presAssocID="{2DA3524F-F761-4C18-A60C-23E64A532AFB}" presName="node" presStyleLbl="node1" presStyleIdx="3" presStyleCnt="5" custScaleX="121845" custScaleY="1123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3F4198-EBF2-45E3-8CBA-4EC23AEA9BF9}" type="pres">
      <dgm:prSet presAssocID="{2DA3524F-F761-4C18-A60C-23E64A532AFB}" presName="dummy" presStyleCnt="0"/>
      <dgm:spPr/>
      <dgm:t>
        <a:bodyPr/>
        <a:lstStyle/>
        <a:p>
          <a:endParaRPr lang="en-US"/>
        </a:p>
      </dgm:t>
    </dgm:pt>
    <dgm:pt modelId="{9FFE1D2B-3CC2-4C2F-B47E-114A0E81C40E}" type="pres">
      <dgm:prSet presAssocID="{498BAA8C-4979-4799-A778-77B5B0DBA873}" presName="sibTrans" presStyleLbl="sibTrans2D1" presStyleIdx="3" presStyleCnt="5"/>
      <dgm:spPr/>
      <dgm:t>
        <a:bodyPr/>
        <a:lstStyle/>
        <a:p>
          <a:endParaRPr lang="en-US"/>
        </a:p>
      </dgm:t>
    </dgm:pt>
    <dgm:pt modelId="{6F01D2B3-AD46-48DB-A5EB-31F290598B50}" type="pres">
      <dgm:prSet presAssocID="{ED740BE9-68F4-4076-96D7-83673296DEB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656CAE-E8D8-438B-8D15-EBCBF524FF67}" type="pres">
      <dgm:prSet presAssocID="{ED740BE9-68F4-4076-96D7-83673296DEBA}" presName="dummy" presStyleCnt="0"/>
      <dgm:spPr/>
      <dgm:t>
        <a:bodyPr/>
        <a:lstStyle/>
        <a:p>
          <a:endParaRPr lang="en-US"/>
        </a:p>
      </dgm:t>
    </dgm:pt>
    <dgm:pt modelId="{694AD7F2-3A7B-4033-A4BC-F068ACC37E11}" type="pres">
      <dgm:prSet presAssocID="{DC94122B-3990-405F-8238-B30E9D0FB0F1}" presName="sibTrans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AC43AA49-EBA5-448C-91CC-3DD2FA9BFBBF}" type="presOf" srcId="{2DA3524F-F761-4C18-A60C-23E64A532AFB}" destId="{5D33A341-C8BB-476A-8BFF-72D605EAA283}" srcOrd="0" destOrd="0" presId="urn:microsoft.com/office/officeart/2005/8/layout/radial6"/>
    <dgm:cxn modelId="{15256B40-7079-47A2-B628-0174E445F78C}" type="presOf" srcId="{ED740BE9-68F4-4076-96D7-83673296DEBA}" destId="{6F01D2B3-AD46-48DB-A5EB-31F290598B50}" srcOrd="0" destOrd="0" presId="urn:microsoft.com/office/officeart/2005/8/layout/radial6"/>
    <dgm:cxn modelId="{C332B8B7-927D-4653-B762-EE29A308F32E}" srcId="{E9F501C0-4CBB-46F5-BBA4-2520310D7CBD}" destId="{046163E0-38AD-4E2B-B33D-6054F149F2D6}" srcOrd="1" destOrd="0" parTransId="{AC56BA3B-C7F0-47DD-8F38-FBAC503F3FC1}" sibTransId="{C5DE4861-C429-4F72-A5C1-58DA4D5864D4}"/>
    <dgm:cxn modelId="{5D1822A2-EE1D-4387-8223-C990366CE196}" type="presOf" srcId="{F0BBBE00-AF2A-49A7-811A-1CE630A16240}" destId="{93C19C0B-F590-4E69-8484-9E8D6C4EE28F}" srcOrd="0" destOrd="0" presId="urn:microsoft.com/office/officeart/2005/8/layout/radial6"/>
    <dgm:cxn modelId="{32A9618C-A768-407B-A386-7634C5077BC1}" type="presOf" srcId="{CB9FBB19-1C12-4701-8D8F-7F087711CB05}" destId="{BD521D99-46AD-4ED0-A4B5-4485897154D6}" srcOrd="0" destOrd="0" presId="urn:microsoft.com/office/officeart/2005/8/layout/radial6"/>
    <dgm:cxn modelId="{185A2F42-C379-4C56-B312-488F33FABD48}" srcId="{E9F501C0-4CBB-46F5-BBA4-2520310D7CBD}" destId="{CEF97B0D-DB26-41D4-9BA6-141291A9F29C}" srcOrd="2" destOrd="0" parTransId="{60302B99-6FEB-4545-8757-D315C845DC29}" sibTransId="{B5D10830-7642-4B8B-BDF5-7A065BF59526}"/>
    <dgm:cxn modelId="{55B848E6-C831-435D-B82D-C0CF1C3AF46A}" type="presOf" srcId="{DC94122B-3990-405F-8238-B30E9D0FB0F1}" destId="{694AD7F2-3A7B-4033-A4BC-F068ACC37E11}" srcOrd="0" destOrd="0" presId="urn:microsoft.com/office/officeart/2005/8/layout/radial6"/>
    <dgm:cxn modelId="{D47E825D-3A16-4D2F-ACB0-5E231CA84B1B}" type="presOf" srcId="{9C5A02AB-78AC-4FD7-846D-5EE777DC3A64}" destId="{FC827077-B0CD-4BE2-B50D-6F3DE7E0F891}" srcOrd="0" destOrd="0" presId="urn:microsoft.com/office/officeart/2005/8/layout/radial6"/>
    <dgm:cxn modelId="{5B9A9682-5D26-4BBE-AC3A-2AD9C53095B6}" srcId="{E9F501C0-4CBB-46F5-BBA4-2520310D7CBD}" destId="{2DA3524F-F761-4C18-A60C-23E64A532AFB}" srcOrd="3" destOrd="0" parTransId="{C61E6515-F4C6-45C1-A928-FDD7B9DFF6EC}" sibTransId="{498BAA8C-4979-4799-A778-77B5B0DBA873}"/>
    <dgm:cxn modelId="{5CE48440-33AD-4161-83B1-790AD3E367C0}" type="presOf" srcId="{498BAA8C-4979-4799-A778-77B5B0DBA873}" destId="{9FFE1D2B-3CC2-4C2F-B47E-114A0E81C40E}" srcOrd="0" destOrd="0" presId="urn:microsoft.com/office/officeart/2005/8/layout/radial6"/>
    <dgm:cxn modelId="{FC482565-21BA-491C-A3EC-CCFF7A60EB04}" srcId="{E9F501C0-4CBB-46F5-BBA4-2520310D7CBD}" destId="{ED740BE9-68F4-4076-96D7-83673296DEBA}" srcOrd="4" destOrd="0" parTransId="{B43C4098-D929-4CF7-A684-2D6A99DF15E8}" sibTransId="{DC94122B-3990-405F-8238-B30E9D0FB0F1}"/>
    <dgm:cxn modelId="{07C17233-77B1-4016-B3E1-F9E68E1383F3}" type="presOf" srcId="{E9F501C0-4CBB-46F5-BBA4-2520310D7CBD}" destId="{9A28F2EE-ACD2-470E-9A5F-F8D4C77A0B23}" srcOrd="0" destOrd="0" presId="urn:microsoft.com/office/officeart/2005/8/layout/radial6"/>
    <dgm:cxn modelId="{38331AC4-FB42-49BF-878F-F29F2EA4ECB2}" type="presOf" srcId="{B5D10830-7642-4B8B-BDF5-7A065BF59526}" destId="{40C009F6-8C82-4AA2-8E9F-CF75C88C055B}" srcOrd="0" destOrd="0" presId="urn:microsoft.com/office/officeart/2005/8/layout/radial6"/>
    <dgm:cxn modelId="{A565045F-FA58-4AE7-9CE9-E9FB080E4D50}" type="presOf" srcId="{C5DE4861-C429-4F72-A5C1-58DA4D5864D4}" destId="{68CA237C-9951-4B50-BDDC-5929CEA986D0}" srcOrd="0" destOrd="0" presId="urn:microsoft.com/office/officeart/2005/8/layout/radial6"/>
    <dgm:cxn modelId="{F3971D60-7B5F-4807-8387-F33E1A5193DC}" type="presOf" srcId="{CEF97B0D-DB26-41D4-9BA6-141291A9F29C}" destId="{32932FCA-B123-48BE-924B-7750022C29C3}" srcOrd="0" destOrd="0" presId="urn:microsoft.com/office/officeart/2005/8/layout/radial6"/>
    <dgm:cxn modelId="{ED14AE30-1449-422F-BDB0-662F1E78F0F7}" srcId="{CB9FBB19-1C12-4701-8D8F-7F087711CB05}" destId="{E9F501C0-4CBB-46F5-BBA4-2520310D7CBD}" srcOrd="0" destOrd="0" parTransId="{49DEEDA7-E5BB-4432-AB1B-5F52B915057F}" sibTransId="{54A9EDB8-CC74-4EA1-AB23-24E260B162FA}"/>
    <dgm:cxn modelId="{E4C80C08-0572-4CDA-A4D9-40AF5C0410D2}" type="presOf" srcId="{046163E0-38AD-4E2B-B33D-6054F149F2D6}" destId="{D384C8CD-B292-443B-9B1B-46FF13B08CEB}" srcOrd="0" destOrd="0" presId="urn:microsoft.com/office/officeart/2005/8/layout/radial6"/>
    <dgm:cxn modelId="{87872D99-D626-4625-BE7D-F8D0EE2EEEDA}" srcId="{E9F501C0-4CBB-46F5-BBA4-2520310D7CBD}" destId="{9C5A02AB-78AC-4FD7-846D-5EE777DC3A64}" srcOrd="0" destOrd="0" parTransId="{934A3214-F14E-4C57-B749-F3DC8687B4D0}" sibTransId="{F0BBBE00-AF2A-49A7-811A-1CE630A16240}"/>
    <dgm:cxn modelId="{510F6CE0-D460-4CD3-9821-91B3574079D0}" type="presParOf" srcId="{BD521D99-46AD-4ED0-A4B5-4485897154D6}" destId="{9A28F2EE-ACD2-470E-9A5F-F8D4C77A0B23}" srcOrd="0" destOrd="0" presId="urn:microsoft.com/office/officeart/2005/8/layout/radial6"/>
    <dgm:cxn modelId="{DE7CB87C-8883-4DB4-A900-D56721DBC6BD}" type="presParOf" srcId="{BD521D99-46AD-4ED0-A4B5-4485897154D6}" destId="{FC827077-B0CD-4BE2-B50D-6F3DE7E0F891}" srcOrd="1" destOrd="0" presId="urn:microsoft.com/office/officeart/2005/8/layout/radial6"/>
    <dgm:cxn modelId="{DB72920D-4F19-495A-8C11-1567D4B6733C}" type="presParOf" srcId="{BD521D99-46AD-4ED0-A4B5-4485897154D6}" destId="{091EC21E-0DC7-45A0-8055-359BADB72049}" srcOrd="2" destOrd="0" presId="urn:microsoft.com/office/officeart/2005/8/layout/radial6"/>
    <dgm:cxn modelId="{D250C6D0-039B-40D3-BFB5-CEC92C7899DB}" type="presParOf" srcId="{BD521D99-46AD-4ED0-A4B5-4485897154D6}" destId="{93C19C0B-F590-4E69-8484-9E8D6C4EE28F}" srcOrd="3" destOrd="0" presId="urn:microsoft.com/office/officeart/2005/8/layout/radial6"/>
    <dgm:cxn modelId="{FE269DD9-A318-4700-A122-56D81D99B800}" type="presParOf" srcId="{BD521D99-46AD-4ED0-A4B5-4485897154D6}" destId="{D384C8CD-B292-443B-9B1B-46FF13B08CEB}" srcOrd="4" destOrd="0" presId="urn:microsoft.com/office/officeart/2005/8/layout/radial6"/>
    <dgm:cxn modelId="{AC9CCDBD-83DD-4936-8E23-F0B8B80946B4}" type="presParOf" srcId="{BD521D99-46AD-4ED0-A4B5-4485897154D6}" destId="{00CC140A-7968-43E3-BB41-9621864316B5}" srcOrd="5" destOrd="0" presId="urn:microsoft.com/office/officeart/2005/8/layout/radial6"/>
    <dgm:cxn modelId="{75434A0E-C94C-49FE-BAE9-4C3D141DA379}" type="presParOf" srcId="{BD521D99-46AD-4ED0-A4B5-4485897154D6}" destId="{68CA237C-9951-4B50-BDDC-5929CEA986D0}" srcOrd="6" destOrd="0" presId="urn:microsoft.com/office/officeart/2005/8/layout/radial6"/>
    <dgm:cxn modelId="{CAC2F482-3BF3-44F2-B83F-D320E45CF4C4}" type="presParOf" srcId="{BD521D99-46AD-4ED0-A4B5-4485897154D6}" destId="{32932FCA-B123-48BE-924B-7750022C29C3}" srcOrd="7" destOrd="0" presId="urn:microsoft.com/office/officeart/2005/8/layout/radial6"/>
    <dgm:cxn modelId="{0B325829-B410-4B3F-8ACF-E05E31F395F4}" type="presParOf" srcId="{BD521D99-46AD-4ED0-A4B5-4485897154D6}" destId="{C33C0F1D-99CD-4475-B0F8-880AD547C98E}" srcOrd="8" destOrd="0" presId="urn:microsoft.com/office/officeart/2005/8/layout/radial6"/>
    <dgm:cxn modelId="{4E733931-0B9F-4F01-918F-7DC7A09123C7}" type="presParOf" srcId="{BD521D99-46AD-4ED0-A4B5-4485897154D6}" destId="{40C009F6-8C82-4AA2-8E9F-CF75C88C055B}" srcOrd="9" destOrd="0" presId="urn:microsoft.com/office/officeart/2005/8/layout/radial6"/>
    <dgm:cxn modelId="{3B100137-F8F4-4038-B24D-263F13813BEA}" type="presParOf" srcId="{BD521D99-46AD-4ED0-A4B5-4485897154D6}" destId="{5D33A341-C8BB-476A-8BFF-72D605EAA283}" srcOrd="10" destOrd="0" presId="urn:microsoft.com/office/officeart/2005/8/layout/radial6"/>
    <dgm:cxn modelId="{64CFE00D-B193-4E76-9884-EE61157DCFBB}" type="presParOf" srcId="{BD521D99-46AD-4ED0-A4B5-4485897154D6}" destId="{853F4198-EBF2-45E3-8CBA-4EC23AEA9BF9}" srcOrd="11" destOrd="0" presId="urn:microsoft.com/office/officeart/2005/8/layout/radial6"/>
    <dgm:cxn modelId="{BFC9B39E-FE2F-4F0C-9EC1-5A8BB306C3FE}" type="presParOf" srcId="{BD521D99-46AD-4ED0-A4B5-4485897154D6}" destId="{9FFE1D2B-3CC2-4C2F-B47E-114A0E81C40E}" srcOrd="12" destOrd="0" presId="urn:microsoft.com/office/officeart/2005/8/layout/radial6"/>
    <dgm:cxn modelId="{B95F2D89-C54D-44C8-B910-91F5BC4A16E1}" type="presParOf" srcId="{BD521D99-46AD-4ED0-A4B5-4485897154D6}" destId="{6F01D2B3-AD46-48DB-A5EB-31F290598B50}" srcOrd="13" destOrd="0" presId="urn:microsoft.com/office/officeart/2005/8/layout/radial6"/>
    <dgm:cxn modelId="{F40DE186-0C72-4906-9172-42EA1BE08971}" type="presParOf" srcId="{BD521D99-46AD-4ED0-A4B5-4485897154D6}" destId="{9D656CAE-E8D8-438B-8D15-EBCBF524FF67}" srcOrd="14" destOrd="0" presId="urn:microsoft.com/office/officeart/2005/8/layout/radial6"/>
    <dgm:cxn modelId="{7B8F0050-AE1A-4AF8-AF08-4A3B265631E7}" type="presParOf" srcId="{BD521D99-46AD-4ED0-A4B5-4485897154D6}" destId="{694AD7F2-3A7B-4033-A4BC-F068ACC37E11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3CC5B1-086C-4732-9B58-E266834098D6}" type="doc">
      <dgm:prSet loTypeId="urn:microsoft.com/office/officeart/2005/8/layout/default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C139844C-6BB0-467B-96E1-691B92EF48A7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+mn-lt"/>
            </a:rPr>
            <a:t>Automotive </a:t>
          </a:r>
        </a:p>
        <a:p>
          <a:r>
            <a:rPr lang="en-US" sz="2800" dirty="0" smtClean="0">
              <a:solidFill>
                <a:schemeClr val="tx1"/>
              </a:solidFill>
              <a:latin typeface="+mn-lt"/>
            </a:rPr>
            <a:t>&amp; Parts</a:t>
          </a:r>
          <a:endParaRPr lang="th-TH" sz="2800" dirty="0">
            <a:solidFill>
              <a:schemeClr val="tx1"/>
            </a:solidFill>
            <a:latin typeface="+mn-lt"/>
          </a:endParaRPr>
        </a:p>
      </dgm:t>
    </dgm:pt>
    <dgm:pt modelId="{9D606435-9C27-4EBC-9F26-AF3CC5CCDC8B}" type="parTrans" cxnId="{59F3E41E-1674-4CFE-9953-DF04954C5BB0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1FC9BC10-5409-430F-9651-6F51FAC72412}" type="sibTrans" cxnId="{59F3E41E-1674-4CFE-9953-DF04954C5BB0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2F97EB0F-64D1-402D-8F0A-18A806ED765A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+mn-lt"/>
            </a:rPr>
            <a:t>Electrical &amp; Electronics</a:t>
          </a:r>
          <a:endParaRPr lang="th-TH" sz="2800" dirty="0">
            <a:solidFill>
              <a:schemeClr val="tx1"/>
            </a:solidFill>
            <a:latin typeface="+mn-lt"/>
          </a:endParaRPr>
        </a:p>
      </dgm:t>
    </dgm:pt>
    <dgm:pt modelId="{700AEDA7-F9AD-46CA-982B-AFC1BA128A4A}" type="parTrans" cxnId="{D09C22E0-A395-4EAE-98EE-E3335F263FF6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09AF1810-0A40-466B-8DFF-E82007BB8B06}" type="sibTrans" cxnId="{D09C22E0-A395-4EAE-98EE-E3335F263FF6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E8562551-5594-481B-8867-DB002EED9A87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  <a:latin typeface="+mn-lt"/>
            </a:rPr>
            <a:t>Halal</a:t>
          </a:r>
          <a:r>
            <a:rPr lang="en-US" sz="2800" dirty="0" smtClean="0">
              <a:solidFill>
                <a:schemeClr val="tx1"/>
              </a:solidFill>
              <a:latin typeface="+mn-lt"/>
            </a:rPr>
            <a:t> Food Production Hub</a:t>
          </a:r>
          <a:endParaRPr lang="th-TH" sz="2800" dirty="0">
            <a:solidFill>
              <a:schemeClr val="tx1"/>
            </a:solidFill>
            <a:latin typeface="+mn-lt"/>
          </a:endParaRPr>
        </a:p>
      </dgm:t>
    </dgm:pt>
    <dgm:pt modelId="{50CAB67F-4210-44AA-8566-78A784635008}" type="parTrans" cxnId="{DB32BFE0-2F81-40E0-BD0B-DE91E3C6CD10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8D5A920E-8082-46F1-BE25-FE8F765CA6DD}" type="sibTrans" cxnId="{DB32BFE0-2F81-40E0-BD0B-DE91E3C6CD10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EEDF8AE7-0790-403F-93A1-E96F7F1BF745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+mn-lt"/>
            </a:rPr>
            <a:t>Tourism Hub</a:t>
          </a:r>
          <a:endParaRPr lang="th-TH" sz="2800" dirty="0">
            <a:solidFill>
              <a:schemeClr val="tx1"/>
            </a:solidFill>
            <a:latin typeface="+mn-lt"/>
          </a:endParaRPr>
        </a:p>
      </dgm:t>
    </dgm:pt>
    <dgm:pt modelId="{D536A306-9047-4084-81C4-75400844C4BE}" type="parTrans" cxnId="{3601CF7E-9DC6-4FBA-B82D-F53BECFE8B3C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8845B4D4-37D6-4BF7-B969-CF3413B6B69B}" type="sibTrans" cxnId="{3601CF7E-9DC6-4FBA-B82D-F53BECFE8B3C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196D6432-3373-460D-A4D6-5F224FD2D32B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+mn-lt"/>
            </a:rPr>
            <a:t>Manufacturing &amp; Assembly Hub</a:t>
          </a:r>
          <a:endParaRPr lang="th-TH" sz="2800" dirty="0">
            <a:solidFill>
              <a:schemeClr val="tx1"/>
            </a:solidFill>
            <a:latin typeface="+mn-lt"/>
          </a:endParaRPr>
        </a:p>
      </dgm:t>
    </dgm:pt>
    <dgm:pt modelId="{33A53CEB-BE52-4ED5-A2E8-7128E67CD1E8}" type="parTrans" cxnId="{5FBBBFC1-8618-47E2-98F1-8CB03051738C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D5BB21A1-2501-4F1D-8D6F-B114B1891284}" type="sibTrans" cxnId="{5FBBBFC1-8618-47E2-98F1-8CB03051738C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+mn-lt"/>
          </a:endParaRPr>
        </a:p>
      </dgm:t>
    </dgm:pt>
    <dgm:pt modelId="{2717D762-A9EE-4306-8B58-32BBD1B45633}">
      <dgm:prSet phldrT="[Text]" custT="1"/>
      <dgm:spPr/>
      <dgm:t>
        <a:bodyPr/>
        <a:lstStyle/>
        <a:p>
          <a:r>
            <a:rPr lang="en-US" sz="2800" b="0" dirty="0" smtClean="0">
              <a:solidFill>
                <a:schemeClr val="tx1"/>
              </a:solidFill>
              <a:latin typeface="+mn-lt"/>
              <a:cs typeface="BrowalliaUPC" pitchFamily="34" charset="-34"/>
            </a:rPr>
            <a:t>Machinery and Metalworking Production Base</a:t>
          </a:r>
          <a:endParaRPr lang="th-TH" sz="2800" b="0" dirty="0">
            <a:solidFill>
              <a:schemeClr val="tx1"/>
            </a:solidFill>
            <a:latin typeface="+mn-lt"/>
          </a:endParaRPr>
        </a:p>
      </dgm:t>
    </dgm:pt>
    <dgm:pt modelId="{B1B36D8D-B999-4E58-BEE7-AF974004871F}" type="parTrans" cxnId="{75332433-F783-4C37-830B-65247FAD1DFE}">
      <dgm:prSet/>
      <dgm:spPr/>
      <dgm:t>
        <a:bodyPr/>
        <a:lstStyle/>
        <a:p>
          <a:endParaRPr lang="th-TH" sz="2800">
            <a:latin typeface="+mn-lt"/>
          </a:endParaRPr>
        </a:p>
      </dgm:t>
    </dgm:pt>
    <dgm:pt modelId="{D6811FAE-DB6B-4225-B648-5BFF83C2DBD5}" type="sibTrans" cxnId="{75332433-F783-4C37-830B-65247FAD1DFE}">
      <dgm:prSet/>
      <dgm:spPr/>
      <dgm:t>
        <a:bodyPr/>
        <a:lstStyle/>
        <a:p>
          <a:endParaRPr lang="th-TH" sz="2800">
            <a:latin typeface="+mn-lt"/>
          </a:endParaRPr>
        </a:p>
      </dgm:t>
    </dgm:pt>
    <dgm:pt modelId="{B166D59F-1BAE-4824-A84F-76BAA0AA3D92}" type="pres">
      <dgm:prSet presAssocID="{6F3CC5B1-086C-4732-9B58-E266834098D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717AB2A2-0198-481A-952F-4ADD00E9ED66}" type="pres">
      <dgm:prSet presAssocID="{C139844C-6BB0-467B-96E1-691B92EF48A7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AAC483C-42D1-4AD9-8B3F-A5191D3617BA}" type="pres">
      <dgm:prSet presAssocID="{1FC9BC10-5409-430F-9651-6F51FAC72412}" presName="sibTrans" presStyleCnt="0"/>
      <dgm:spPr/>
    </dgm:pt>
    <dgm:pt modelId="{8C59AD55-BDB6-43F6-9633-12754B321074}" type="pres">
      <dgm:prSet presAssocID="{2F97EB0F-64D1-402D-8F0A-18A806ED765A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984BF1D-7940-479D-B448-C5E182EE56AE}" type="pres">
      <dgm:prSet presAssocID="{09AF1810-0A40-466B-8DFF-E82007BB8B06}" presName="sibTrans" presStyleCnt="0"/>
      <dgm:spPr/>
    </dgm:pt>
    <dgm:pt modelId="{F15AD013-0BED-4BF8-B92B-E7094100BD51}" type="pres">
      <dgm:prSet presAssocID="{E8562551-5594-481B-8867-DB002EED9A87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C080481-F8D7-4582-9329-99A41A45296E}" type="pres">
      <dgm:prSet presAssocID="{8D5A920E-8082-46F1-BE25-FE8F765CA6DD}" presName="sibTrans" presStyleCnt="0"/>
      <dgm:spPr/>
    </dgm:pt>
    <dgm:pt modelId="{05E102AC-38CD-437F-82F5-1C7602762EBA}" type="pres">
      <dgm:prSet presAssocID="{EEDF8AE7-0790-403F-93A1-E96F7F1BF745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45727F8-B54F-48A8-93B9-87E705E567E6}" type="pres">
      <dgm:prSet presAssocID="{8845B4D4-37D6-4BF7-B969-CF3413B6B69B}" presName="sibTrans" presStyleCnt="0"/>
      <dgm:spPr/>
    </dgm:pt>
    <dgm:pt modelId="{DC514641-F480-4187-87DC-4314F9B30C6C}" type="pres">
      <dgm:prSet presAssocID="{196D6432-3373-460D-A4D6-5F224FD2D32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15473B8-468B-4334-8C35-128D4D3EFD2C}" type="pres">
      <dgm:prSet presAssocID="{D5BB21A1-2501-4F1D-8D6F-B114B1891284}" presName="sibTrans" presStyleCnt="0"/>
      <dgm:spPr/>
    </dgm:pt>
    <dgm:pt modelId="{24A08409-6BD4-454D-BF15-2CE7C98A51B8}" type="pres">
      <dgm:prSet presAssocID="{2717D762-A9EE-4306-8B58-32BBD1B45633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9F3E41E-1674-4CFE-9953-DF04954C5BB0}" srcId="{6F3CC5B1-086C-4732-9B58-E266834098D6}" destId="{C139844C-6BB0-467B-96E1-691B92EF48A7}" srcOrd="0" destOrd="0" parTransId="{9D606435-9C27-4EBC-9F26-AF3CC5CCDC8B}" sibTransId="{1FC9BC10-5409-430F-9651-6F51FAC72412}"/>
    <dgm:cxn modelId="{4F43E207-4571-40BC-9719-653BDDB00715}" type="presOf" srcId="{2F97EB0F-64D1-402D-8F0A-18A806ED765A}" destId="{8C59AD55-BDB6-43F6-9633-12754B321074}" srcOrd="0" destOrd="0" presId="urn:microsoft.com/office/officeart/2005/8/layout/default#1"/>
    <dgm:cxn modelId="{DB32BFE0-2F81-40E0-BD0B-DE91E3C6CD10}" srcId="{6F3CC5B1-086C-4732-9B58-E266834098D6}" destId="{E8562551-5594-481B-8867-DB002EED9A87}" srcOrd="2" destOrd="0" parTransId="{50CAB67F-4210-44AA-8566-78A784635008}" sibTransId="{8D5A920E-8082-46F1-BE25-FE8F765CA6DD}"/>
    <dgm:cxn modelId="{5FBBBFC1-8618-47E2-98F1-8CB03051738C}" srcId="{6F3CC5B1-086C-4732-9B58-E266834098D6}" destId="{196D6432-3373-460D-A4D6-5F224FD2D32B}" srcOrd="4" destOrd="0" parTransId="{33A53CEB-BE52-4ED5-A2E8-7128E67CD1E8}" sibTransId="{D5BB21A1-2501-4F1D-8D6F-B114B1891284}"/>
    <dgm:cxn modelId="{3601CF7E-9DC6-4FBA-B82D-F53BECFE8B3C}" srcId="{6F3CC5B1-086C-4732-9B58-E266834098D6}" destId="{EEDF8AE7-0790-403F-93A1-E96F7F1BF745}" srcOrd="3" destOrd="0" parTransId="{D536A306-9047-4084-81C4-75400844C4BE}" sibTransId="{8845B4D4-37D6-4BF7-B969-CF3413B6B69B}"/>
    <dgm:cxn modelId="{A9DB0C01-6DE6-4098-AA4B-53495690D8FE}" type="presOf" srcId="{6F3CC5B1-086C-4732-9B58-E266834098D6}" destId="{B166D59F-1BAE-4824-A84F-76BAA0AA3D92}" srcOrd="0" destOrd="0" presId="urn:microsoft.com/office/officeart/2005/8/layout/default#1"/>
    <dgm:cxn modelId="{D09C22E0-A395-4EAE-98EE-E3335F263FF6}" srcId="{6F3CC5B1-086C-4732-9B58-E266834098D6}" destId="{2F97EB0F-64D1-402D-8F0A-18A806ED765A}" srcOrd="1" destOrd="0" parTransId="{700AEDA7-F9AD-46CA-982B-AFC1BA128A4A}" sibTransId="{09AF1810-0A40-466B-8DFF-E82007BB8B06}"/>
    <dgm:cxn modelId="{3E5019A0-115B-4DEF-8821-451C35902633}" type="presOf" srcId="{EEDF8AE7-0790-403F-93A1-E96F7F1BF745}" destId="{05E102AC-38CD-437F-82F5-1C7602762EBA}" srcOrd="0" destOrd="0" presId="urn:microsoft.com/office/officeart/2005/8/layout/default#1"/>
    <dgm:cxn modelId="{75332433-F783-4C37-830B-65247FAD1DFE}" srcId="{6F3CC5B1-086C-4732-9B58-E266834098D6}" destId="{2717D762-A9EE-4306-8B58-32BBD1B45633}" srcOrd="5" destOrd="0" parTransId="{B1B36D8D-B999-4E58-BEE7-AF974004871F}" sibTransId="{D6811FAE-DB6B-4225-B648-5BFF83C2DBD5}"/>
    <dgm:cxn modelId="{9729684E-AB37-4577-A014-F612F5233EB4}" type="presOf" srcId="{196D6432-3373-460D-A4D6-5F224FD2D32B}" destId="{DC514641-F480-4187-87DC-4314F9B30C6C}" srcOrd="0" destOrd="0" presId="urn:microsoft.com/office/officeart/2005/8/layout/default#1"/>
    <dgm:cxn modelId="{7523CC26-908A-488A-92E2-E07A2B49E67F}" type="presOf" srcId="{C139844C-6BB0-467B-96E1-691B92EF48A7}" destId="{717AB2A2-0198-481A-952F-4ADD00E9ED66}" srcOrd="0" destOrd="0" presId="urn:microsoft.com/office/officeart/2005/8/layout/default#1"/>
    <dgm:cxn modelId="{987F6026-DB38-4038-A68E-225A654954E7}" type="presOf" srcId="{E8562551-5594-481B-8867-DB002EED9A87}" destId="{F15AD013-0BED-4BF8-B92B-E7094100BD51}" srcOrd="0" destOrd="0" presId="urn:microsoft.com/office/officeart/2005/8/layout/default#1"/>
    <dgm:cxn modelId="{387C0D13-7097-4F16-8EA0-FFF5E04B19B3}" type="presOf" srcId="{2717D762-A9EE-4306-8B58-32BBD1B45633}" destId="{24A08409-6BD4-454D-BF15-2CE7C98A51B8}" srcOrd="0" destOrd="0" presId="urn:microsoft.com/office/officeart/2005/8/layout/default#1"/>
    <dgm:cxn modelId="{AB34C3C2-88DB-4A7F-BC43-91EF867B80C8}" type="presParOf" srcId="{B166D59F-1BAE-4824-A84F-76BAA0AA3D92}" destId="{717AB2A2-0198-481A-952F-4ADD00E9ED66}" srcOrd="0" destOrd="0" presId="urn:microsoft.com/office/officeart/2005/8/layout/default#1"/>
    <dgm:cxn modelId="{EF8F0F51-19AC-4913-B7B3-CF86F32AAD44}" type="presParOf" srcId="{B166D59F-1BAE-4824-A84F-76BAA0AA3D92}" destId="{1AAC483C-42D1-4AD9-8B3F-A5191D3617BA}" srcOrd="1" destOrd="0" presId="urn:microsoft.com/office/officeart/2005/8/layout/default#1"/>
    <dgm:cxn modelId="{4E68AEB0-714B-4C47-995C-9D50914082A7}" type="presParOf" srcId="{B166D59F-1BAE-4824-A84F-76BAA0AA3D92}" destId="{8C59AD55-BDB6-43F6-9633-12754B321074}" srcOrd="2" destOrd="0" presId="urn:microsoft.com/office/officeart/2005/8/layout/default#1"/>
    <dgm:cxn modelId="{0EF1203C-B81E-4CDA-9DB4-E828E2FAEC31}" type="presParOf" srcId="{B166D59F-1BAE-4824-A84F-76BAA0AA3D92}" destId="{3984BF1D-7940-479D-B448-C5E182EE56AE}" srcOrd="3" destOrd="0" presId="urn:microsoft.com/office/officeart/2005/8/layout/default#1"/>
    <dgm:cxn modelId="{FF2F7CF7-B245-4879-B7DD-93BA9BAB6116}" type="presParOf" srcId="{B166D59F-1BAE-4824-A84F-76BAA0AA3D92}" destId="{F15AD013-0BED-4BF8-B92B-E7094100BD51}" srcOrd="4" destOrd="0" presId="urn:microsoft.com/office/officeart/2005/8/layout/default#1"/>
    <dgm:cxn modelId="{7D660845-8FDC-4F07-96DC-351F1382F85D}" type="presParOf" srcId="{B166D59F-1BAE-4824-A84F-76BAA0AA3D92}" destId="{8C080481-F8D7-4582-9329-99A41A45296E}" srcOrd="5" destOrd="0" presId="urn:microsoft.com/office/officeart/2005/8/layout/default#1"/>
    <dgm:cxn modelId="{5FE23012-7558-488D-B382-5F8AB9B74AB5}" type="presParOf" srcId="{B166D59F-1BAE-4824-A84F-76BAA0AA3D92}" destId="{05E102AC-38CD-437F-82F5-1C7602762EBA}" srcOrd="6" destOrd="0" presId="urn:microsoft.com/office/officeart/2005/8/layout/default#1"/>
    <dgm:cxn modelId="{2AEA5F7B-5E2D-4F64-A446-5D030BC41464}" type="presParOf" srcId="{B166D59F-1BAE-4824-A84F-76BAA0AA3D92}" destId="{845727F8-B54F-48A8-93B9-87E705E567E6}" srcOrd="7" destOrd="0" presId="urn:microsoft.com/office/officeart/2005/8/layout/default#1"/>
    <dgm:cxn modelId="{41A9EF62-B22D-4828-8F01-6FA2CA906F32}" type="presParOf" srcId="{B166D59F-1BAE-4824-A84F-76BAA0AA3D92}" destId="{DC514641-F480-4187-87DC-4314F9B30C6C}" srcOrd="8" destOrd="0" presId="urn:microsoft.com/office/officeart/2005/8/layout/default#1"/>
    <dgm:cxn modelId="{936267AD-D8D5-4476-B2B0-A3680AA12032}" type="presParOf" srcId="{B166D59F-1BAE-4824-A84F-76BAA0AA3D92}" destId="{015473B8-468B-4334-8C35-128D4D3EFD2C}" srcOrd="9" destOrd="0" presId="urn:microsoft.com/office/officeart/2005/8/layout/default#1"/>
    <dgm:cxn modelId="{4C4E42F6-8C23-4613-B723-4F6C5EA2743A}" type="presParOf" srcId="{B166D59F-1BAE-4824-A84F-76BAA0AA3D92}" destId="{24A08409-6BD4-454D-BF15-2CE7C98A51B8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62D2B56-FF07-4B6E-9A84-1D53AB3344F2}" type="doc">
      <dgm:prSet loTypeId="urn:microsoft.com/office/officeart/2005/8/layout/process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FBE9F6AA-4729-49C9-B107-CA627A3809FE}">
      <dgm:prSet phldrT="[ข้อความ]" custT="1"/>
      <dgm:spPr/>
      <dgm:t>
        <a:bodyPr/>
        <a:lstStyle/>
        <a:p>
          <a:r>
            <a:rPr lang="en-US" sz="2800" b="1" dirty="0" smtClean="0">
              <a:latin typeface="+mn-lt"/>
              <a:cs typeface="Browallia New" pitchFamily="34" charset="-34"/>
            </a:rPr>
            <a:t>ASEAN economy is integrating to achieve the goal of AEC in 2015. </a:t>
          </a:r>
          <a:endParaRPr lang="th-TH" sz="2800" b="1" dirty="0">
            <a:latin typeface="+mn-lt"/>
            <a:cs typeface="Browallia New" pitchFamily="34" charset="-34"/>
          </a:endParaRPr>
        </a:p>
      </dgm:t>
    </dgm:pt>
    <dgm:pt modelId="{B59A3C91-171F-4661-8D4A-3B8B26B4569A}" type="parTrans" cxnId="{4F8AAB5F-391A-4229-9BD6-445FAFB2FEDF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F41EAE80-35F4-49C9-ACD1-EAAE7115B553}" type="sibTrans" cxnId="{4F8AAB5F-391A-4229-9BD6-445FAFB2FEDF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D76D69B3-E2F4-4F28-85D2-D9C667C0C547}">
      <dgm:prSet phldrT="[ข้อความ]" custT="1"/>
      <dgm:spPr/>
      <dgm:t>
        <a:bodyPr/>
        <a:lstStyle/>
        <a:p>
          <a:r>
            <a:rPr lang="en-US" sz="2800" b="1" dirty="0" smtClean="0">
              <a:latin typeface="+mn-lt"/>
              <a:cs typeface="Browallia New" pitchFamily="34" charset="-34"/>
            </a:rPr>
            <a:t>Numerous benefits are offered to </a:t>
          </a:r>
        </a:p>
        <a:p>
          <a:r>
            <a:rPr lang="en-US" sz="2800" b="1" dirty="0" smtClean="0">
              <a:latin typeface="+mn-lt"/>
              <a:cs typeface="Browallia New" pitchFamily="34" charset="-34"/>
            </a:rPr>
            <a:t>businesses and investors.</a:t>
          </a:r>
          <a:endParaRPr lang="th-TH" sz="2800" b="1" dirty="0">
            <a:latin typeface="+mn-lt"/>
            <a:cs typeface="Browallia New" pitchFamily="34" charset="-34"/>
          </a:endParaRPr>
        </a:p>
      </dgm:t>
    </dgm:pt>
    <dgm:pt modelId="{284CF5B9-64E0-4708-A0BB-D0D643E7935E}" type="parTrans" cxnId="{E302B0F9-6CD5-4799-8476-9B41F96F96AF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72FE3205-6DBE-49AD-9467-10EECE30AA4E}" type="sibTrans" cxnId="{E302B0F9-6CD5-4799-8476-9B41F96F96AF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16F70245-F50F-477A-A37A-A854D438FBCA}">
      <dgm:prSet phldrT="[ข้อความ]" custT="1"/>
      <dgm:spPr/>
      <dgm:t>
        <a:bodyPr/>
        <a:lstStyle/>
        <a:p>
          <a:r>
            <a:rPr lang="en-US" sz="2800" b="1" dirty="0" smtClean="0">
              <a:latin typeface="+mn-lt"/>
              <a:cs typeface="Browallia New" pitchFamily="34" charset="-34"/>
            </a:rPr>
            <a:t>Thailand is a Hub in many sectors for ASEAN</a:t>
          </a:r>
          <a:endParaRPr lang="th-TH" sz="2800" b="1" dirty="0">
            <a:latin typeface="+mn-lt"/>
            <a:cs typeface="Browallia New" pitchFamily="34" charset="-34"/>
          </a:endParaRPr>
        </a:p>
      </dgm:t>
    </dgm:pt>
    <dgm:pt modelId="{2C0B3FB0-A7DB-4E12-BF5A-27F4B109B751}" type="parTrans" cxnId="{A96DB435-A766-41AB-AEBE-5E0DFB76C8D7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D7D5F397-097F-482D-85F5-68C2178A44F3}" type="sibTrans" cxnId="{A96DB435-A766-41AB-AEBE-5E0DFB76C8D7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2A52359E-787F-4D00-BD6A-4483EFBB6063}">
      <dgm:prSet phldrT="[ข้อความ]" custT="1"/>
      <dgm:spPr/>
      <dgm:t>
        <a:bodyPr/>
        <a:lstStyle/>
        <a:p>
          <a:r>
            <a:rPr lang="en-US" sz="2400" b="1" dirty="0" smtClean="0">
              <a:latin typeface="+mn-lt"/>
              <a:cs typeface="Browallia New" pitchFamily="34" charset="-34"/>
            </a:rPr>
            <a:t>Single market</a:t>
          </a:r>
          <a:endParaRPr lang="th-TH" sz="2400" b="1" dirty="0">
            <a:latin typeface="+mn-lt"/>
            <a:cs typeface="Browallia New" pitchFamily="34" charset="-34"/>
          </a:endParaRPr>
        </a:p>
      </dgm:t>
    </dgm:pt>
    <dgm:pt modelId="{2B135F70-44AB-4AAC-959E-608E59B62164}" type="parTrans" cxnId="{B081183E-81DC-4AD2-8DCC-ED561EEF4CF3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A4E25D56-89F2-43A9-9B9D-EC069DB1E59E}" type="sibTrans" cxnId="{B081183E-81DC-4AD2-8DCC-ED561EEF4CF3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3B551AE4-947C-4B84-B914-4E7583EE3BEB}">
      <dgm:prSet phldrT="[ข้อความ]" custT="1"/>
      <dgm:spPr/>
      <dgm:t>
        <a:bodyPr/>
        <a:lstStyle/>
        <a:p>
          <a:r>
            <a:rPr lang="en-US" sz="2400" b="1" dirty="0" smtClean="0">
              <a:latin typeface="+mn-lt"/>
              <a:cs typeface="Browallia New" pitchFamily="34" charset="-34"/>
            </a:rPr>
            <a:t>Production base</a:t>
          </a:r>
          <a:endParaRPr lang="th-TH" sz="2400" b="1" dirty="0">
            <a:latin typeface="+mn-lt"/>
            <a:cs typeface="Browallia New" pitchFamily="34" charset="-34"/>
          </a:endParaRPr>
        </a:p>
      </dgm:t>
    </dgm:pt>
    <dgm:pt modelId="{794B11CF-D411-4709-9037-6A6E86AD6DB6}" type="parTrans" cxnId="{57B95D64-33E0-4F27-88FC-90B8DE5DA44F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7BBAEC4A-629B-47FD-BEA1-E039264309F3}" type="sibTrans" cxnId="{57B95D64-33E0-4F27-88FC-90B8DE5DA44F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+mn-lt"/>
            <a:cs typeface="Browallia New" pitchFamily="34" charset="-34"/>
          </a:endParaRPr>
        </a:p>
      </dgm:t>
    </dgm:pt>
    <dgm:pt modelId="{9B5FC1F8-C893-4712-8747-72D4DE44B10D}" type="pres">
      <dgm:prSet presAssocID="{062D2B56-FF07-4B6E-9A84-1D53AB3344F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E87AB00A-698B-4354-AC26-C898651AD12D}" type="pres">
      <dgm:prSet presAssocID="{16F70245-F50F-477A-A37A-A854D438FBCA}" presName="boxAndChildren" presStyleCnt="0"/>
      <dgm:spPr/>
      <dgm:t>
        <a:bodyPr/>
        <a:lstStyle/>
        <a:p>
          <a:endParaRPr lang="th-TH"/>
        </a:p>
      </dgm:t>
    </dgm:pt>
    <dgm:pt modelId="{CD948449-9B8A-4FEF-809A-83D0F7065D49}" type="pres">
      <dgm:prSet presAssocID="{16F70245-F50F-477A-A37A-A854D438FBCA}" presName="parentTextBox" presStyleLbl="node1" presStyleIdx="0" presStyleCnt="3" custScaleY="64540"/>
      <dgm:spPr/>
      <dgm:t>
        <a:bodyPr/>
        <a:lstStyle/>
        <a:p>
          <a:endParaRPr lang="th-TH"/>
        </a:p>
      </dgm:t>
    </dgm:pt>
    <dgm:pt modelId="{06193DAC-1B08-4ECB-8ADD-78F76012BC77}" type="pres">
      <dgm:prSet presAssocID="{72FE3205-6DBE-49AD-9467-10EECE30AA4E}" presName="sp" presStyleCnt="0"/>
      <dgm:spPr/>
      <dgm:t>
        <a:bodyPr/>
        <a:lstStyle/>
        <a:p>
          <a:endParaRPr lang="th-TH"/>
        </a:p>
      </dgm:t>
    </dgm:pt>
    <dgm:pt modelId="{4BBA8E80-09A2-4B62-92D3-1CECA44C03A1}" type="pres">
      <dgm:prSet presAssocID="{D76D69B3-E2F4-4F28-85D2-D9C667C0C547}" presName="arrowAndChildren" presStyleCnt="0"/>
      <dgm:spPr/>
      <dgm:t>
        <a:bodyPr/>
        <a:lstStyle/>
        <a:p>
          <a:endParaRPr lang="th-TH"/>
        </a:p>
      </dgm:t>
    </dgm:pt>
    <dgm:pt modelId="{E5D2F075-22C8-4D6A-808E-03E979DCB861}" type="pres">
      <dgm:prSet presAssocID="{D76D69B3-E2F4-4F28-85D2-D9C667C0C547}" presName="parentTextArrow" presStyleLbl="node1" presStyleIdx="0" presStyleCnt="3"/>
      <dgm:spPr/>
      <dgm:t>
        <a:bodyPr/>
        <a:lstStyle/>
        <a:p>
          <a:endParaRPr lang="th-TH"/>
        </a:p>
      </dgm:t>
    </dgm:pt>
    <dgm:pt modelId="{54979753-C1C3-4CF8-9938-628B869F8FA7}" type="pres">
      <dgm:prSet presAssocID="{D76D69B3-E2F4-4F28-85D2-D9C667C0C547}" presName="arrow" presStyleLbl="node1" presStyleIdx="1" presStyleCnt="3" custScaleY="112962"/>
      <dgm:spPr/>
      <dgm:t>
        <a:bodyPr/>
        <a:lstStyle/>
        <a:p>
          <a:endParaRPr lang="th-TH"/>
        </a:p>
      </dgm:t>
    </dgm:pt>
    <dgm:pt modelId="{9A4AF6C4-2CBF-483A-BCD6-EDFDED2F8A50}" type="pres">
      <dgm:prSet presAssocID="{D76D69B3-E2F4-4F28-85D2-D9C667C0C547}" presName="descendantArrow" presStyleCnt="0"/>
      <dgm:spPr/>
      <dgm:t>
        <a:bodyPr/>
        <a:lstStyle/>
        <a:p>
          <a:endParaRPr lang="th-TH"/>
        </a:p>
      </dgm:t>
    </dgm:pt>
    <dgm:pt modelId="{643472D5-CABE-4FEC-A9BF-1368BA6FA913}" type="pres">
      <dgm:prSet presAssocID="{2A52359E-787F-4D00-BD6A-4483EFBB6063}" presName="childTextArrow" presStyleLbl="fgAccFollowNode1" presStyleIdx="0" presStyleCnt="2" custLinFactNeighborX="-2062" custLinFactNeighborY="148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7E2AB52-97FA-4865-8D82-5BC065B9AA7E}" type="pres">
      <dgm:prSet presAssocID="{3B551AE4-947C-4B84-B914-4E7583EE3BEB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331022A-D1BA-4DAF-8616-1564D9D69B99}" type="pres">
      <dgm:prSet presAssocID="{F41EAE80-35F4-49C9-ACD1-EAAE7115B553}" presName="sp" presStyleCnt="0"/>
      <dgm:spPr/>
      <dgm:t>
        <a:bodyPr/>
        <a:lstStyle/>
        <a:p>
          <a:endParaRPr lang="th-TH"/>
        </a:p>
      </dgm:t>
    </dgm:pt>
    <dgm:pt modelId="{0BEC2AAF-2DF1-4EEF-9FDE-8280BF7BE10D}" type="pres">
      <dgm:prSet presAssocID="{FBE9F6AA-4729-49C9-B107-CA627A3809FE}" presName="arrowAndChildren" presStyleCnt="0"/>
      <dgm:spPr/>
      <dgm:t>
        <a:bodyPr/>
        <a:lstStyle/>
        <a:p>
          <a:endParaRPr lang="th-TH"/>
        </a:p>
      </dgm:t>
    </dgm:pt>
    <dgm:pt modelId="{02D768FB-D4FA-40BC-908A-0C30E81DA46F}" type="pres">
      <dgm:prSet presAssocID="{FBE9F6AA-4729-49C9-B107-CA627A3809FE}" presName="parentTextArrow" presStyleLbl="node1" presStyleIdx="2" presStyleCnt="3" custScaleY="74056"/>
      <dgm:spPr/>
      <dgm:t>
        <a:bodyPr/>
        <a:lstStyle/>
        <a:p>
          <a:endParaRPr lang="th-TH"/>
        </a:p>
      </dgm:t>
    </dgm:pt>
  </dgm:ptLst>
  <dgm:cxnLst>
    <dgm:cxn modelId="{4F8AAB5F-391A-4229-9BD6-445FAFB2FEDF}" srcId="{062D2B56-FF07-4B6E-9A84-1D53AB3344F2}" destId="{FBE9F6AA-4729-49C9-B107-CA627A3809FE}" srcOrd="0" destOrd="0" parTransId="{B59A3C91-171F-4661-8D4A-3B8B26B4569A}" sibTransId="{F41EAE80-35F4-49C9-ACD1-EAAE7115B553}"/>
    <dgm:cxn modelId="{24E308FA-41E0-43F5-9497-1E2F25FE9B7B}" type="presOf" srcId="{D76D69B3-E2F4-4F28-85D2-D9C667C0C547}" destId="{54979753-C1C3-4CF8-9938-628B869F8FA7}" srcOrd="1" destOrd="0" presId="urn:microsoft.com/office/officeart/2005/8/layout/process4"/>
    <dgm:cxn modelId="{57B95D64-33E0-4F27-88FC-90B8DE5DA44F}" srcId="{D76D69B3-E2F4-4F28-85D2-D9C667C0C547}" destId="{3B551AE4-947C-4B84-B914-4E7583EE3BEB}" srcOrd="1" destOrd="0" parTransId="{794B11CF-D411-4709-9037-6A6E86AD6DB6}" sibTransId="{7BBAEC4A-629B-47FD-BEA1-E039264309F3}"/>
    <dgm:cxn modelId="{0596BBEE-4DD6-4527-A303-DF86DB91834F}" type="presOf" srcId="{FBE9F6AA-4729-49C9-B107-CA627A3809FE}" destId="{02D768FB-D4FA-40BC-908A-0C30E81DA46F}" srcOrd="0" destOrd="0" presId="urn:microsoft.com/office/officeart/2005/8/layout/process4"/>
    <dgm:cxn modelId="{7A5C41FB-7F6A-40D2-8C2F-7CEC1C13DFD8}" type="presOf" srcId="{2A52359E-787F-4D00-BD6A-4483EFBB6063}" destId="{643472D5-CABE-4FEC-A9BF-1368BA6FA913}" srcOrd="0" destOrd="0" presId="urn:microsoft.com/office/officeart/2005/8/layout/process4"/>
    <dgm:cxn modelId="{622E8629-340F-4B03-8ADA-C284ED85F549}" type="presOf" srcId="{16F70245-F50F-477A-A37A-A854D438FBCA}" destId="{CD948449-9B8A-4FEF-809A-83D0F7065D49}" srcOrd="0" destOrd="0" presId="urn:microsoft.com/office/officeart/2005/8/layout/process4"/>
    <dgm:cxn modelId="{B081183E-81DC-4AD2-8DCC-ED561EEF4CF3}" srcId="{D76D69B3-E2F4-4F28-85D2-D9C667C0C547}" destId="{2A52359E-787F-4D00-BD6A-4483EFBB6063}" srcOrd="0" destOrd="0" parTransId="{2B135F70-44AB-4AAC-959E-608E59B62164}" sibTransId="{A4E25D56-89F2-43A9-9B9D-EC069DB1E59E}"/>
    <dgm:cxn modelId="{A96DB435-A766-41AB-AEBE-5E0DFB76C8D7}" srcId="{062D2B56-FF07-4B6E-9A84-1D53AB3344F2}" destId="{16F70245-F50F-477A-A37A-A854D438FBCA}" srcOrd="2" destOrd="0" parTransId="{2C0B3FB0-A7DB-4E12-BF5A-27F4B109B751}" sibTransId="{D7D5F397-097F-482D-85F5-68C2178A44F3}"/>
    <dgm:cxn modelId="{7F21DBDB-7DD1-4CD0-8A53-D9740569E68C}" type="presOf" srcId="{D76D69B3-E2F4-4F28-85D2-D9C667C0C547}" destId="{E5D2F075-22C8-4D6A-808E-03E979DCB861}" srcOrd="0" destOrd="0" presId="urn:microsoft.com/office/officeart/2005/8/layout/process4"/>
    <dgm:cxn modelId="{E302B0F9-6CD5-4799-8476-9B41F96F96AF}" srcId="{062D2B56-FF07-4B6E-9A84-1D53AB3344F2}" destId="{D76D69B3-E2F4-4F28-85D2-D9C667C0C547}" srcOrd="1" destOrd="0" parTransId="{284CF5B9-64E0-4708-A0BB-D0D643E7935E}" sibTransId="{72FE3205-6DBE-49AD-9467-10EECE30AA4E}"/>
    <dgm:cxn modelId="{83ECEBFF-B5DD-4AE8-89C5-536AA555DEF2}" type="presOf" srcId="{3B551AE4-947C-4B84-B914-4E7583EE3BEB}" destId="{C7E2AB52-97FA-4865-8D82-5BC065B9AA7E}" srcOrd="0" destOrd="0" presId="urn:microsoft.com/office/officeart/2005/8/layout/process4"/>
    <dgm:cxn modelId="{C55F6BB3-DB48-4CFC-A1FC-D77519674007}" type="presOf" srcId="{062D2B56-FF07-4B6E-9A84-1D53AB3344F2}" destId="{9B5FC1F8-C893-4712-8747-72D4DE44B10D}" srcOrd="0" destOrd="0" presId="urn:microsoft.com/office/officeart/2005/8/layout/process4"/>
    <dgm:cxn modelId="{EE31F60C-06D9-4973-9114-44DB4FB69C43}" type="presParOf" srcId="{9B5FC1F8-C893-4712-8747-72D4DE44B10D}" destId="{E87AB00A-698B-4354-AC26-C898651AD12D}" srcOrd="0" destOrd="0" presId="urn:microsoft.com/office/officeart/2005/8/layout/process4"/>
    <dgm:cxn modelId="{C1904DAC-6676-4BA4-B0BB-2ADB18CFE779}" type="presParOf" srcId="{E87AB00A-698B-4354-AC26-C898651AD12D}" destId="{CD948449-9B8A-4FEF-809A-83D0F7065D49}" srcOrd="0" destOrd="0" presId="urn:microsoft.com/office/officeart/2005/8/layout/process4"/>
    <dgm:cxn modelId="{E7B310DD-BCE7-4612-AD3F-CC6203F2FE6A}" type="presParOf" srcId="{9B5FC1F8-C893-4712-8747-72D4DE44B10D}" destId="{06193DAC-1B08-4ECB-8ADD-78F76012BC77}" srcOrd="1" destOrd="0" presId="urn:microsoft.com/office/officeart/2005/8/layout/process4"/>
    <dgm:cxn modelId="{32E45CF4-AFD0-4A50-904A-041C86E29199}" type="presParOf" srcId="{9B5FC1F8-C893-4712-8747-72D4DE44B10D}" destId="{4BBA8E80-09A2-4B62-92D3-1CECA44C03A1}" srcOrd="2" destOrd="0" presId="urn:microsoft.com/office/officeart/2005/8/layout/process4"/>
    <dgm:cxn modelId="{4626286D-6164-40DB-A005-C17DF03B082C}" type="presParOf" srcId="{4BBA8E80-09A2-4B62-92D3-1CECA44C03A1}" destId="{E5D2F075-22C8-4D6A-808E-03E979DCB861}" srcOrd="0" destOrd="0" presId="urn:microsoft.com/office/officeart/2005/8/layout/process4"/>
    <dgm:cxn modelId="{E07EFC48-AA91-4A3B-875F-124A2C815995}" type="presParOf" srcId="{4BBA8E80-09A2-4B62-92D3-1CECA44C03A1}" destId="{54979753-C1C3-4CF8-9938-628B869F8FA7}" srcOrd="1" destOrd="0" presId="urn:microsoft.com/office/officeart/2005/8/layout/process4"/>
    <dgm:cxn modelId="{A1B3CA94-46BE-49C6-A0A5-CE2EF61EBB1C}" type="presParOf" srcId="{4BBA8E80-09A2-4B62-92D3-1CECA44C03A1}" destId="{9A4AF6C4-2CBF-483A-BCD6-EDFDED2F8A50}" srcOrd="2" destOrd="0" presId="urn:microsoft.com/office/officeart/2005/8/layout/process4"/>
    <dgm:cxn modelId="{E311AFCE-6053-49F0-A68E-9D81436CF48F}" type="presParOf" srcId="{9A4AF6C4-2CBF-483A-BCD6-EDFDED2F8A50}" destId="{643472D5-CABE-4FEC-A9BF-1368BA6FA913}" srcOrd="0" destOrd="0" presId="urn:microsoft.com/office/officeart/2005/8/layout/process4"/>
    <dgm:cxn modelId="{5ADF4047-F7EC-4310-85AC-93B624B6DEB4}" type="presParOf" srcId="{9A4AF6C4-2CBF-483A-BCD6-EDFDED2F8A50}" destId="{C7E2AB52-97FA-4865-8D82-5BC065B9AA7E}" srcOrd="1" destOrd="0" presId="urn:microsoft.com/office/officeart/2005/8/layout/process4"/>
    <dgm:cxn modelId="{6EE574EB-F927-4059-8660-6A84A223CD54}" type="presParOf" srcId="{9B5FC1F8-C893-4712-8747-72D4DE44B10D}" destId="{E331022A-D1BA-4DAF-8616-1564D9D69B99}" srcOrd="3" destOrd="0" presId="urn:microsoft.com/office/officeart/2005/8/layout/process4"/>
    <dgm:cxn modelId="{B010ACF6-28C1-440B-BA59-D20B151CBADE}" type="presParOf" srcId="{9B5FC1F8-C893-4712-8747-72D4DE44B10D}" destId="{0BEC2AAF-2DF1-4EEF-9FDE-8280BF7BE10D}" srcOrd="4" destOrd="0" presId="urn:microsoft.com/office/officeart/2005/8/layout/process4"/>
    <dgm:cxn modelId="{528E8304-5710-4FA5-9A89-31D065499444}" type="presParOf" srcId="{0BEC2AAF-2DF1-4EEF-9FDE-8280BF7BE10D}" destId="{02D768FB-D4FA-40BC-908A-0C30E81DA46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068ED-3003-4B75-A24A-A68B606A9EDB}">
      <dsp:nvSpPr>
        <dsp:cNvPr id="0" name=""/>
        <dsp:cNvSpPr/>
      </dsp:nvSpPr>
      <dsp:spPr>
        <a:xfrm>
          <a:off x="3466220" y="1992629"/>
          <a:ext cx="1742605" cy="15154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hade val="86000"/>
                <a:satMod val="140000"/>
              </a:schemeClr>
            </a:gs>
            <a:gs pos="45000">
              <a:schemeClr val="accent4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  <a:cs typeface="Browallia New" pitchFamily="34" charset="-34"/>
            </a:rPr>
            <a:t>AEC Blueprint</a:t>
          </a:r>
          <a:endParaRPr lang="th-TH" sz="2000" b="1" kern="1200" dirty="0">
            <a:latin typeface="+mn-lt"/>
            <a:cs typeface="Browallia New" pitchFamily="34" charset="-34"/>
          </a:endParaRPr>
        </a:p>
      </dsp:txBody>
      <dsp:txXfrm>
        <a:off x="3721419" y="2214564"/>
        <a:ext cx="1232207" cy="1071597"/>
      </dsp:txXfrm>
    </dsp:sp>
    <dsp:sp modelId="{D0146646-ADF4-45FC-9B74-C7F6EE9B27C6}">
      <dsp:nvSpPr>
        <dsp:cNvPr id="0" name=""/>
        <dsp:cNvSpPr/>
      </dsp:nvSpPr>
      <dsp:spPr>
        <a:xfrm rot="16200000">
          <a:off x="4192539" y="1832123"/>
          <a:ext cx="289967" cy="31044"/>
        </a:xfrm>
        <a:custGeom>
          <a:avLst/>
          <a:gdLst/>
          <a:ahLst/>
          <a:cxnLst/>
          <a:rect l="0" t="0" r="0" b="0"/>
          <a:pathLst>
            <a:path>
              <a:moveTo>
                <a:pt x="0" y="15522"/>
              </a:moveTo>
              <a:lnTo>
                <a:pt x="289967" y="15522"/>
              </a:lnTo>
            </a:path>
          </a:pathLst>
        </a:custGeom>
        <a:noFill/>
        <a:ln w="264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kern="1200">
            <a:latin typeface="+mn-lt"/>
          </a:endParaRPr>
        </a:p>
      </dsp:txBody>
      <dsp:txXfrm>
        <a:off x="4330273" y="1840396"/>
        <a:ext cx="14498" cy="14498"/>
      </dsp:txXfrm>
    </dsp:sp>
    <dsp:sp modelId="{5E1A4DA7-1B14-4A77-A5C0-A32CF7FA4138}">
      <dsp:nvSpPr>
        <dsp:cNvPr id="0" name=""/>
        <dsp:cNvSpPr/>
      </dsp:nvSpPr>
      <dsp:spPr>
        <a:xfrm>
          <a:off x="3258237" y="-146875"/>
          <a:ext cx="2158571" cy="184953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hade val="86000"/>
                <a:satMod val="140000"/>
              </a:schemeClr>
            </a:gs>
            <a:gs pos="45000">
              <a:schemeClr val="accent5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  <a:cs typeface="Browallia New" pitchFamily="34" charset="-34"/>
            </a:rPr>
            <a:t>Single market and production base</a:t>
          </a:r>
          <a:endParaRPr lang="th-TH" sz="2000" b="1" kern="1200" dirty="0">
            <a:latin typeface="+mn-lt"/>
            <a:cs typeface="Browallia New" pitchFamily="34" charset="-34"/>
          </a:endParaRPr>
        </a:p>
      </dsp:txBody>
      <dsp:txXfrm>
        <a:off x="3574352" y="123983"/>
        <a:ext cx="1526341" cy="1307821"/>
      </dsp:txXfrm>
    </dsp:sp>
    <dsp:sp modelId="{F5F27937-3101-4427-B42E-8B7370E57A96}">
      <dsp:nvSpPr>
        <dsp:cNvPr id="0" name=""/>
        <dsp:cNvSpPr/>
      </dsp:nvSpPr>
      <dsp:spPr>
        <a:xfrm rot="43038">
          <a:off x="5208726" y="2747190"/>
          <a:ext cx="230403" cy="31044"/>
        </a:xfrm>
        <a:custGeom>
          <a:avLst/>
          <a:gdLst/>
          <a:ahLst/>
          <a:cxnLst/>
          <a:rect l="0" t="0" r="0" b="0"/>
          <a:pathLst>
            <a:path>
              <a:moveTo>
                <a:pt x="0" y="15522"/>
              </a:moveTo>
              <a:lnTo>
                <a:pt x="230403" y="15522"/>
              </a:lnTo>
            </a:path>
          </a:pathLst>
        </a:custGeom>
        <a:noFill/>
        <a:ln w="264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kern="1200">
            <a:latin typeface="+mn-lt"/>
          </a:endParaRPr>
        </a:p>
      </dsp:txBody>
      <dsp:txXfrm>
        <a:off x="5318168" y="2756952"/>
        <a:ext cx="11520" cy="11520"/>
      </dsp:txXfrm>
    </dsp:sp>
    <dsp:sp modelId="{8BA512AE-8F73-41A9-A518-55F078983B54}">
      <dsp:nvSpPr>
        <dsp:cNvPr id="0" name=""/>
        <dsp:cNvSpPr/>
      </dsp:nvSpPr>
      <dsp:spPr>
        <a:xfrm>
          <a:off x="5438976" y="1853963"/>
          <a:ext cx="2329000" cy="1849537"/>
        </a:xfrm>
        <a:prstGeom prst="ellipse">
          <a:avLst/>
        </a:prstGeom>
        <a:gradFill rotWithShape="0">
          <a:gsLst>
            <a:gs pos="0">
              <a:schemeClr val="accent5">
                <a:hueOff val="-4132458"/>
                <a:satOff val="6183"/>
                <a:lumOff val="-6928"/>
                <a:alphaOff val="0"/>
                <a:tint val="50000"/>
                <a:shade val="86000"/>
                <a:satMod val="140000"/>
              </a:schemeClr>
            </a:gs>
            <a:gs pos="45000">
              <a:schemeClr val="accent5">
                <a:hueOff val="-4132458"/>
                <a:satOff val="6183"/>
                <a:lumOff val="-6928"/>
                <a:alphaOff val="0"/>
                <a:tint val="48000"/>
                <a:satMod val="150000"/>
              </a:schemeClr>
            </a:gs>
            <a:gs pos="100000">
              <a:schemeClr val="accent5">
                <a:hueOff val="-4132458"/>
                <a:satOff val="6183"/>
                <a:lumOff val="-6928"/>
                <a:alphaOff val="0"/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  <a:cs typeface="Browallia New" pitchFamily="34" charset="-34"/>
            </a:rPr>
            <a:t>Competitive economic region</a:t>
          </a:r>
          <a:endParaRPr lang="th-TH" sz="2000" b="1" kern="1200" dirty="0">
            <a:latin typeface="+mn-lt"/>
            <a:cs typeface="Browallia New" pitchFamily="34" charset="-34"/>
          </a:endParaRPr>
        </a:p>
      </dsp:txBody>
      <dsp:txXfrm>
        <a:off x="5780050" y="2124821"/>
        <a:ext cx="1646852" cy="1307821"/>
      </dsp:txXfrm>
    </dsp:sp>
    <dsp:sp modelId="{996D9767-8B28-4122-A18C-EC9384B7A1FA}">
      <dsp:nvSpPr>
        <dsp:cNvPr id="0" name=""/>
        <dsp:cNvSpPr/>
      </dsp:nvSpPr>
      <dsp:spPr>
        <a:xfrm rot="5400000">
          <a:off x="4192539" y="3637558"/>
          <a:ext cx="289967" cy="31044"/>
        </a:xfrm>
        <a:custGeom>
          <a:avLst/>
          <a:gdLst/>
          <a:ahLst/>
          <a:cxnLst/>
          <a:rect l="0" t="0" r="0" b="0"/>
          <a:pathLst>
            <a:path>
              <a:moveTo>
                <a:pt x="0" y="15522"/>
              </a:moveTo>
              <a:lnTo>
                <a:pt x="289967" y="15522"/>
              </a:lnTo>
            </a:path>
          </a:pathLst>
        </a:custGeom>
        <a:noFill/>
        <a:ln w="264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kern="1200">
            <a:latin typeface="+mn-lt"/>
          </a:endParaRPr>
        </a:p>
      </dsp:txBody>
      <dsp:txXfrm>
        <a:off x="4330273" y="3645831"/>
        <a:ext cx="14498" cy="14498"/>
      </dsp:txXfrm>
    </dsp:sp>
    <dsp:sp modelId="{E5A5BCC7-7908-46FA-931C-7FA874F77125}">
      <dsp:nvSpPr>
        <dsp:cNvPr id="0" name=""/>
        <dsp:cNvSpPr/>
      </dsp:nvSpPr>
      <dsp:spPr>
        <a:xfrm>
          <a:off x="3164058" y="3798064"/>
          <a:ext cx="2346928" cy="1849537"/>
        </a:xfrm>
        <a:prstGeom prst="ellipse">
          <a:avLst/>
        </a:prstGeom>
        <a:gradFill rotWithShape="0">
          <a:gsLst>
            <a:gs pos="0">
              <a:schemeClr val="accent5">
                <a:hueOff val="-8264916"/>
                <a:satOff val="12367"/>
                <a:lumOff val="-13855"/>
                <a:alphaOff val="0"/>
                <a:tint val="50000"/>
                <a:shade val="86000"/>
                <a:satMod val="140000"/>
              </a:schemeClr>
            </a:gs>
            <a:gs pos="45000">
              <a:schemeClr val="accent5">
                <a:hueOff val="-8264916"/>
                <a:satOff val="12367"/>
                <a:lumOff val="-13855"/>
                <a:alphaOff val="0"/>
                <a:tint val="48000"/>
                <a:satMod val="150000"/>
              </a:schemeClr>
            </a:gs>
            <a:gs pos="100000">
              <a:schemeClr val="accent5">
                <a:hueOff val="-8264916"/>
                <a:satOff val="12367"/>
                <a:lumOff val="-13855"/>
                <a:alphaOff val="0"/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  <a:cs typeface="Browallia New" pitchFamily="34" charset="-34"/>
            </a:rPr>
            <a:t>Equitable economic development</a:t>
          </a:r>
          <a:endParaRPr lang="th-TH" sz="2000" b="1" kern="1200" dirty="0">
            <a:latin typeface="+mn-lt"/>
            <a:cs typeface="Browallia New" pitchFamily="34" charset="-34"/>
          </a:endParaRPr>
        </a:p>
      </dsp:txBody>
      <dsp:txXfrm>
        <a:off x="3507758" y="4068922"/>
        <a:ext cx="1659528" cy="1307821"/>
      </dsp:txXfrm>
    </dsp:sp>
    <dsp:sp modelId="{8403E2EA-5641-47DC-8770-5CB7596E4C61}">
      <dsp:nvSpPr>
        <dsp:cNvPr id="0" name=""/>
        <dsp:cNvSpPr/>
      </dsp:nvSpPr>
      <dsp:spPr>
        <a:xfrm rot="10753425">
          <a:off x="3295779" y="2747799"/>
          <a:ext cx="170554" cy="31044"/>
        </a:xfrm>
        <a:custGeom>
          <a:avLst/>
          <a:gdLst/>
          <a:ahLst/>
          <a:cxnLst/>
          <a:rect l="0" t="0" r="0" b="0"/>
          <a:pathLst>
            <a:path>
              <a:moveTo>
                <a:pt x="0" y="15522"/>
              </a:moveTo>
              <a:lnTo>
                <a:pt x="170554" y="15522"/>
              </a:lnTo>
            </a:path>
          </a:pathLst>
        </a:custGeom>
        <a:noFill/>
        <a:ln w="264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kern="1200">
            <a:latin typeface="+mn-lt"/>
          </a:endParaRPr>
        </a:p>
      </dsp:txBody>
      <dsp:txXfrm rot="10800000">
        <a:off x="3376792" y="2759058"/>
        <a:ext cx="8527" cy="8527"/>
      </dsp:txXfrm>
    </dsp:sp>
    <dsp:sp modelId="{5B2B1263-2FC4-42D3-B067-3C797EBE1BC9}">
      <dsp:nvSpPr>
        <dsp:cNvPr id="0" name=""/>
        <dsp:cNvSpPr/>
      </dsp:nvSpPr>
      <dsp:spPr>
        <a:xfrm>
          <a:off x="1190504" y="1853970"/>
          <a:ext cx="2105408" cy="1849537"/>
        </a:xfrm>
        <a:prstGeom prst="ellipse">
          <a:avLst/>
        </a:prstGeom>
        <a:gradFill rotWithShape="0">
          <a:gsLst>
            <a:gs pos="0">
              <a:schemeClr val="accent5">
                <a:hueOff val="-12397374"/>
                <a:satOff val="18550"/>
                <a:lumOff val="-20783"/>
                <a:alphaOff val="0"/>
                <a:tint val="50000"/>
                <a:shade val="86000"/>
                <a:satMod val="140000"/>
              </a:schemeClr>
            </a:gs>
            <a:gs pos="45000">
              <a:schemeClr val="accent5">
                <a:hueOff val="-12397374"/>
                <a:satOff val="18550"/>
                <a:lumOff val="-20783"/>
                <a:alphaOff val="0"/>
                <a:tint val="48000"/>
                <a:satMod val="150000"/>
              </a:schemeClr>
            </a:gs>
            <a:gs pos="100000">
              <a:schemeClr val="accent5">
                <a:hueOff val="-12397374"/>
                <a:satOff val="18550"/>
                <a:lumOff val="-20783"/>
                <a:alphaOff val="0"/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latin typeface="+mn-lt"/>
              <a:cs typeface="Browallia New" pitchFamily="34" charset="-34"/>
            </a:rPr>
            <a:t>Integration into the global economy</a:t>
          </a:r>
          <a:endParaRPr lang="th-TH" sz="2000" b="1" kern="1200" dirty="0">
            <a:latin typeface="+mn-lt"/>
            <a:cs typeface="Browallia New" pitchFamily="34" charset="-34"/>
          </a:endParaRPr>
        </a:p>
      </dsp:txBody>
      <dsp:txXfrm>
        <a:off x="1498834" y="2124828"/>
        <a:ext cx="1488748" cy="13078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4AD7F2-3A7B-4033-A4BC-F068ACC37E11}">
      <dsp:nvSpPr>
        <dsp:cNvPr id="0" name=""/>
        <dsp:cNvSpPr/>
      </dsp:nvSpPr>
      <dsp:spPr>
        <a:xfrm>
          <a:off x="2327708" y="506418"/>
          <a:ext cx="3512069" cy="3512069"/>
        </a:xfrm>
        <a:prstGeom prst="blockArc">
          <a:avLst>
            <a:gd name="adj1" fmla="val 11880000"/>
            <a:gd name="adj2" fmla="val 16200000"/>
            <a:gd name="adj3" fmla="val 4636"/>
          </a:avLst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FE1D2B-3CC2-4C2F-B47E-114A0E81C40E}">
      <dsp:nvSpPr>
        <dsp:cNvPr id="0" name=""/>
        <dsp:cNvSpPr/>
      </dsp:nvSpPr>
      <dsp:spPr>
        <a:xfrm>
          <a:off x="2327708" y="506418"/>
          <a:ext cx="3512069" cy="3512069"/>
        </a:xfrm>
        <a:prstGeom prst="blockArc">
          <a:avLst>
            <a:gd name="adj1" fmla="val 7560000"/>
            <a:gd name="adj2" fmla="val 11880000"/>
            <a:gd name="adj3" fmla="val 4636"/>
          </a:avLst>
        </a:prstGeom>
        <a:solidFill>
          <a:schemeClr val="accent3">
            <a:hueOff val="8575818"/>
            <a:satOff val="1863"/>
            <a:lumOff val="-264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C009F6-8C82-4AA2-8E9F-CF75C88C055B}">
      <dsp:nvSpPr>
        <dsp:cNvPr id="0" name=""/>
        <dsp:cNvSpPr/>
      </dsp:nvSpPr>
      <dsp:spPr>
        <a:xfrm>
          <a:off x="2327708" y="506418"/>
          <a:ext cx="3512069" cy="3512069"/>
        </a:xfrm>
        <a:prstGeom prst="blockArc">
          <a:avLst>
            <a:gd name="adj1" fmla="val 3240000"/>
            <a:gd name="adj2" fmla="val 7560000"/>
            <a:gd name="adj3" fmla="val 4636"/>
          </a:avLst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CA237C-9951-4B50-BDDC-5929CEA986D0}">
      <dsp:nvSpPr>
        <dsp:cNvPr id="0" name=""/>
        <dsp:cNvSpPr/>
      </dsp:nvSpPr>
      <dsp:spPr>
        <a:xfrm>
          <a:off x="2327708" y="506418"/>
          <a:ext cx="3512069" cy="3512069"/>
        </a:xfrm>
        <a:prstGeom prst="blockArc">
          <a:avLst>
            <a:gd name="adj1" fmla="val 20520000"/>
            <a:gd name="adj2" fmla="val 3240000"/>
            <a:gd name="adj3" fmla="val 4636"/>
          </a:avLst>
        </a:prstGeom>
        <a:solidFill>
          <a:schemeClr val="accent3">
            <a:hueOff val="2858606"/>
            <a:satOff val="621"/>
            <a:lumOff val="-8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C19C0B-F590-4E69-8484-9E8D6C4EE28F}">
      <dsp:nvSpPr>
        <dsp:cNvPr id="0" name=""/>
        <dsp:cNvSpPr/>
      </dsp:nvSpPr>
      <dsp:spPr>
        <a:xfrm>
          <a:off x="2327708" y="506418"/>
          <a:ext cx="3512069" cy="3512069"/>
        </a:xfrm>
        <a:prstGeom prst="blockArc">
          <a:avLst>
            <a:gd name="adj1" fmla="val 16200000"/>
            <a:gd name="adj2" fmla="val 20520000"/>
            <a:gd name="adj3" fmla="val 4636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28F2EE-ACD2-470E-9A5F-F8D4C77A0B23}">
      <dsp:nvSpPr>
        <dsp:cNvPr id="0" name=""/>
        <dsp:cNvSpPr/>
      </dsp:nvSpPr>
      <dsp:spPr>
        <a:xfrm>
          <a:off x="3226083" y="2604213"/>
          <a:ext cx="1604783" cy="35315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+mn-lt"/>
            </a:rPr>
            <a:t>AEC</a:t>
          </a:r>
          <a:endParaRPr lang="en-US" sz="1800" b="1" kern="1200" dirty="0">
            <a:latin typeface="+mn-lt"/>
          </a:endParaRPr>
        </a:p>
      </dsp:txBody>
      <dsp:txXfrm>
        <a:off x="3226083" y="2604213"/>
        <a:ext cx="1604783" cy="353154"/>
      </dsp:txXfrm>
    </dsp:sp>
    <dsp:sp modelId="{FC827077-B0CD-4BE2-B50D-6F3DE7E0F891}">
      <dsp:nvSpPr>
        <dsp:cNvPr id="0" name=""/>
        <dsp:cNvSpPr/>
      </dsp:nvSpPr>
      <dsp:spPr>
        <a:xfrm>
          <a:off x="3518360" y="-18257"/>
          <a:ext cx="1130766" cy="113076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+mn-lt"/>
            </a:rPr>
            <a:t>goods</a:t>
          </a:r>
          <a:endParaRPr lang="en-US" sz="1800" b="1" kern="1200" dirty="0">
            <a:latin typeface="+mn-lt"/>
          </a:endParaRPr>
        </a:p>
      </dsp:txBody>
      <dsp:txXfrm>
        <a:off x="3683957" y="147340"/>
        <a:ext cx="799572" cy="799572"/>
      </dsp:txXfrm>
    </dsp:sp>
    <dsp:sp modelId="{D384C8CD-B292-443B-9B1B-46FF13B08CEB}">
      <dsp:nvSpPr>
        <dsp:cNvPr id="0" name=""/>
        <dsp:cNvSpPr/>
      </dsp:nvSpPr>
      <dsp:spPr>
        <a:xfrm>
          <a:off x="5087620" y="1102872"/>
          <a:ext cx="1254992" cy="1259029"/>
        </a:xfrm>
        <a:prstGeom prst="ellipse">
          <a:avLst/>
        </a:prstGeom>
        <a:solidFill>
          <a:schemeClr val="accent3">
            <a:hueOff val="2858606"/>
            <a:satOff val="621"/>
            <a:lumOff val="-882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service</a:t>
          </a:r>
          <a:endParaRPr lang="en-US" sz="2000" b="1" kern="1200" dirty="0">
            <a:latin typeface="+mn-lt"/>
          </a:endParaRPr>
        </a:p>
      </dsp:txBody>
      <dsp:txXfrm>
        <a:off x="5271409" y="1287253"/>
        <a:ext cx="887414" cy="890267"/>
      </dsp:txXfrm>
    </dsp:sp>
    <dsp:sp modelId="{32932FCA-B123-48BE-924B-7750022C29C3}">
      <dsp:nvSpPr>
        <dsp:cNvPr id="0" name=""/>
        <dsp:cNvSpPr/>
      </dsp:nvSpPr>
      <dsp:spPr>
        <a:xfrm>
          <a:off x="4526604" y="3084798"/>
          <a:ext cx="1130766" cy="1130766"/>
        </a:xfrm>
        <a:prstGeom prst="ellipse">
          <a:avLst/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investment</a:t>
          </a:r>
          <a:endParaRPr lang="en-US" sz="2000" b="1" kern="1200" dirty="0">
            <a:latin typeface="+mn-lt"/>
          </a:endParaRPr>
        </a:p>
      </dsp:txBody>
      <dsp:txXfrm>
        <a:off x="4692201" y="3250395"/>
        <a:ext cx="799572" cy="799572"/>
      </dsp:txXfrm>
    </dsp:sp>
    <dsp:sp modelId="{5D33A341-C8BB-476A-8BFF-72D605EAA283}">
      <dsp:nvSpPr>
        <dsp:cNvPr id="0" name=""/>
        <dsp:cNvSpPr/>
      </dsp:nvSpPr>
      <dsp:spPr>
        <a:xfrm>
          <a:off x="2386608" y="3014905"/>
          <a:ext cx="1377782" cy="1270551"/>
        </a:xfrm>
        <a:prstGeom prst="ellipse">
          <a:avLst/>
        </a:prstGeom>
        <a:solidFill>
          <a:schemeClr val="accent3">
            <a:hueOff val="8575818"/>
            <a:satOff val="1863"/>
            <a:lumOff val="-2647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capital</a:t>
          </a:r>
          <a:endParaRPr lang="en-US" sz="2000" b="1" kern="1200" dirty="0">
            <a:latin typeface="+mn-lt"/>
          </a:endParaRPr>
        </a:p>
      </dsp:txBody>
      <dsp:txXfrm>
        <a:off x="2588380" y="3200973"/>
        <a:ext cx="974238" cy="898415"/>
      </dsp:txXfrm>
    </dsp:sp>
    <dsp:sp modelId="{6F01D2B3-AD46-48DB-A5EB-31F290598B50}">
      <dsp:nvSpPr>
        <dsp:cNvPr id="0" name=""/>
        <dsp:cNvSpPr/>
      </dsp:nvSpPr>
      <dsp:spPr>
        <a:xfrm>
          <a:off x="1886987" y="1167004"/>
          <a:ext cx="1130766" cy="1130766"/>
        </a:xfrm>
        <a:prstGeom prst="ellipse">
          <a:avLst/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skilled labor</a:t>
          </a:r>
          <a:endParaRPr lang="en-US" sz="2000" b="1" kern="1200" dirty="0">
            <a:latin typeface="+mn-lt"/>
          </a:endParaRPr>
        </a:p>
      </dsp:txBody>
      <dsp:txXfrm>
        <a:off x="2052584" y="1332601"/>
        <a:ext cx="799572" cy="7995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7AB2A2-0198-481A-952F-4ADD00E9ED66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+mn-lt"/>
            </a:rPr>
            <a:t>Automotive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+mn-lt"/>
            </a:rPr>
            <a:t>&amp; Parts</a:t>
          </a:r>
          <a:endParaRPr lang="th-TH" sz="2800" kern="1200" dirty="0">
            <a:solidFill>
              <a:schemeClr val="tx1"/>
            </a:solidFill>
            <a:latin typeface="+mn-lt"/>
          </a:endParaRPr>
        </a:p>
      </dsp:txBody>
      <dsp:txXfrm>
        <a:off x="0" y="591343"/>
        <a:ext cx="2571749" cy="1543050"/>
      </dsp:txXfrm>
    </dsp:sp>
    <dsp:sp modelId="{8C59AD55-BDB6-43F6-9633-12754B321074}">
      <dsp:nvSpPr>
        <dsp:cNvPr id="0" name=""/>
        <dsp:cNvSpPr/>
      </dsp:nvSpPr>
      <dsp:spPr>
        <a:xfrm>
          <a:off x="2828924" y="591343"/>
          <a:ext cx="2571749" cy="1543050"/>
        </a:xfrm>
        <a:prstGeom prst="rect">
          <a:avLst/>
        </a:prstGeom>
        <a:solidFill>
          <a:schemeClr val="accent5">
            <a:hueOff val="-2479475"/>
            <a:satOff val="3710"/>
            <a:lumOff val="-4157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+mn-lt"/>
            </a:rPr>
            <a:t>Electrical &amp; Electronics</a:t>
          </a:r>
          <a:endParaRPr lang="th-TH" sz="2800" kern="1200" dirty="0">
            <a:solidFill>
              <a:schemeClr val="tx1"/>
            </a:solidFill>
            <a:latin typeface="+mn-lt"/>
          </a:endParaRPr>
        </a:p>
      </dsp:txBody>
      <dsp:txXfrm>
        <a:off x="2828924" y="591343"/>
        <a:ext cx="2571749" cy="1543050"/>
      </dsp:txXfrm>
    </dsp:sp>
    <dsp:sp modelId="{F15AD013-0BED-4BF8-B92B-E7094100BD51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solidFill>
          <a:schemeClr val="accent5">
            <a:hueOff val="-4958950"/>
            <a:satOff val="7420"/>
            <a:lumOff val="-8313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  <a:latin typeface="+mn-lt"/>
            </a:rPr>
            <a:t>Halal</a:t>
          </a:r>
          <a:r>
            <a:rPr lang="en-US" sz="2800" kern="1200" dirty="0" smtClean="0">
              <a:solidFill>
                <a:schemeClr val="tx1"/>
              </a:solidFill>
              <a:latin typeface="+mn-lt"/>
            </a:rPr>
            <a:t> Food Production Hub</a:t>
          </a:r>
          <a:endParaRPr lang="th-TH" sz="2800" kern="1200" dirty="0">
            <a:solidFill>
              <a:schemeClr val="tx1"/>
            </a:solidFill>
            <a:latin typeface="+mn-lt"/>
          </a:endParaRPr>
        </a:p>
      </dsp:txBody>
      <dsp:txXfrm>
        <a:off x="5657849" y="591343"/>
        <a:ext cx="2571749" cy="1543050"/>
      </dsp:txXfrm>
    </dsp:sp>
    <dsp:sp modelId="{05E102AC-38CD-437F-82F5-1C7602762EBA}">
      <dsp:nvSpPr>
        <dsp:cNvPr id="0" name=""/>
        <dsp:cNvSpPr/>
      </dsp:nvSpPr>
      <dsp:spPr>
        <a:xfrm>
          <a:off x="0" y="2391569"/>
          <a:ext cx="2571749" cy="1543050"/>
        </a:xfrm>
        <a:prstGeom prst="rect">
          <a:avLst/>
        </a:prstGeom>
        <a:solidFill>
          <a:schemeClr val="accent5">
            <a:hueOff val="-7438424"/>
            <a:satOff val="11130"/>
            <a:lumOff val="-1247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+mn-lt"/>
            </a:rPr>
            <a:t>Tourism Hub</a:t>
          </a:r>
          <a:endParaRPr lang="th-TH" sz="2800" kern="1200" dirty="0">
            <a:solidFill>
              <a:schemeClr val="tx1"/>
            </a:solidFill>
            <a:latin typeface="+mn-lt"/>
          </a:endParaRPr>
        </a:p>
      </dsp:txBody>
      <dsp:txXfrm>
        <a:off x="0" y="2391569"/>
        <a:ext cx="2571749" cy="1543050"/>
      </dsp:txXfrm>
    </dsp:sp>
    <dsp:sp modelId="{DC514641-F480-4187-87DC-4314F9B30C6C}">
      <dsp:nvSpPr>
        <dsp:cNvPr id="0" name=""/>
        <dsp:cNvSpPr/>
      </dsp:nvSpPr>
      <dsp:spPr>
        <a:xfrm>
          <a:off x="2828924" y="2391569"/>
          <a:ext cx="2571749" cy="1543050"/>
        </a:xfrm>
        <a:prstGeom prst="rect">
          <a:avLst/>
        </a:prstGeom>
        <a:solidFill>
          <a:schemeClr val="accent5">
            <a:hueOff val="-9917899"/>
            <a:satOff val="14840"/>
            <a:lumOff val="-16626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+mn-lt"/>
            </a:rPr>
            <a:t>Manufacturing &amp; Assembly Hub</a:t>
          </a:r>
          <a:endParaRPr lang="th-TH" sz="2800" kern="1200" dirty="0">
            <a:solidFill>
              <a:schemeClr val="tx1"/>
            </a:solidFill>
            <a:latin typeface="+mn-lt"/>
          </a:endParaRPr>
        </a:p>
      </dsp:txBody>
      <dsp:txXfrm>
        <a:off x="2828924" y="2391569"/>
        <a:ext cx="2571749" cy="1543050"/>
      </dsp:txXfrm>
    </dsp:sp>
    <dsp:sp modelId="{24A08409-6BD4-454D-BF15-2CE7C98A51B8}">
      <dsp:nvSpPr>
        <dsp:cNvPr id="0" name=""/>
        <dsp:cNvSpPr/>
      </dsp:nvSpPr>
      <dsp:spPr>
        <a:xfrm>
          <a:off x="5657849" y="2391569"/>
          <a:ext cx="2571749" cy="1543050"/>
        </a:xfrm>
        <a:prstGeom prst="rect">
          <a:avLst/>
        </a:prstGeom>
        <a:solidFill>
          <a:schemeClr val="accent5">
            <a:hueOff val="-12397374"/>
            <a:satOff val="18550"/>
            <a:lumOff val="-20783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 smtClean="0">
              <a:solidFill>
                <a:schemeClr val="tx1"/>
              </a:solidFill>
              <a:latin typeface="+mn-lt"/>
              <a:cs typeface="BrowalliaUPC" pitchFamily="34" charset="-34"/>
            </a:rPr>
            <a:t>Machinery and Metalworking Production Base</a:t>
          </a:r>
          <a:endParaRPr lang="th-TH" sz="2800" b="0" kern="1200" dirty="0">
            <a:solidFill>
              <a:schemeClr val="tx1"/>
            </a:solidFill>
            <a:latin typeface="+mn-lt"/>
          </a:endParaRPr>
        </a:p>
      </dsp:txBody>
      <dsp:txXfrm>
        <a:off x="5657849" y="2391569"/>
        <a:ext cx="2571749" cy="15430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948449-9B8A-4FEF-809A-83D0F7065D49}">
      <dsp:nvSpPr>
        <dsp:cNvPr id="0" name=""/>
        <dsp:cNvSpPr/>
      </dsp:nvSpPr>
      <dsp:spPr>
        <a:xfrm>
          <a:off x="0" y="4598859"/>
          <a:ext cx="7143800" cy="104220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hade val="86000"/>
                <a:satMod val="140000"/>
              </a:schemeClr>
            </a:gs>
            <a:gs pos="45000">
              <a:schemeClr val="accent5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+mn-lt"/>
              <a:cs typeface="Browallia New" pitchFamily="34" charset="-34"/>
            </a:rPr>
            <a:t>Thailand is a Hub in many sectors for ASEAN</a:t>
          </a:r>
          <a:endParaRPr lang="th-TH" sz="2800" b="1" kern="1200" dirty="0">
            <a:latin typeface="+mn-lt"/>
            <a:cs typeface="Browallia New" pitchFamily="34" charset="-34"/>
          </a:endParaRPr>
        </a:p>
      </dsp:txBody>
      <dsp:txXfrm>
        <a:off x="0" y="4598859"/>
        <a:ext cx="7143800" cy="1042204"/>
      </dsp:txXfrm>
    </dsp:sp>
    <dsp:sp modelId="{54979753-C1C3-4CF8-9938-628B869F8FA7}">
      <dsp:nvSpPr>
        <dsp:cNvPr id="0" name=""/>
        <dsp:cNvSpPr/>
      </dsp:nvSpPr>
      <dsp:spPr>
        <a:xfrm rot="10800000">
          <a:off x="0" y="1817565"/>
          <a:ext cx="7143800" cy="2805516"/>
        </a:xfrm>
        <a:prstGeom prst="upArrowCallout">
          <a:avLst/>
        </a:prstGeom>
        <a:gradFill rotWithShape="0">
          <a:gsLst>
            <a:gs pos="0">
              <a:schemeClr val="accent5">
                <a:hueOff val="-6198687"/>
                <a:satOff val="9275"/>
                <a:lumOff val="-10392"/>
                <a:alphaOff val="0"/>
                <a:tint val="50000"/>
                <a:shade val="86000"/>
                <a:satMod val="140000"/>
              </a:schemeClr>
            </a:gs>
            <a:gs pos="45000">
              <a:schemeClr val="accent5">
                <a:hueOff val="-6198687"/>
                <a:satOff val="9275"/>
                <a:lumOff val="-10392"/>
                <a:alphaOff val="0"/>
                <a:tint val="48000"/>
                <a:satMod val="150000"/>
              </a:schemeClr>
            </a:gs>
            <a:gs pos="100000">
              <a:schemeClr val="accent5">
                <a:hueOff val="-6198687"/>
                <a:satOff val="9275"/>
                <a:lumOff val="-10392"/>
                <a:alphaOff val="0"/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+mn-lt"/>
              <a:cs typeface="Browallia New" pitchFamily="34" charset="-34"/>
            </a:rPr>
            <a:t>Numerous benefits are offered to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+mn-lt"/>
              <a:cs typeface="Browallia New" pitchFamily="34" charset="-34"/>
            </a:rPr>
            <a:t>businesses and investors.</a:t>
          </a:r>
          <a:endParaRPr lang="th-TH" sz="2800" b="1" kern="1200" dirty="0">
            <a:latin typeface="+mn-lt"/>
            <a:cs typeface="Browallia New" pitchFamily="34" charset="-34"/>
          </a:endParaRPr>
        </a:p>
      </dsp:txBody>
      <dsp:txXfrm rot="-10800000">
        <a:off x="0" y="1817565"/>
        <a:ext cx="7143800" cy="984736"/>
      </dsp:txXfrm>
    </dsp:sp>
    <dsp:sp modelId="{643472D5-CABE-4FEC-A9BF-1368BA6FA913}">
      <dsp:nvSpPr>
        <dsp:cNvPr id="0" name=""/>
        <dsp:cNvSpPr/>
      </dsp:nvSpPr>
      <dsp:spPr>
        <a:xfrm>
          <a:off x="0" y="2861317"/>
          <a:ext cx="3571900" cy="74259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+mn-lt"/>
              <a:cs typeface="Browallia New" pitchFamily="34" charset="-34"/>
            </a:rPr>
            <a:t>Single market</a:t>
          </a:r>
          <a:endParaRPr lang="th-TH" sz="2400" b="1" kern="1200" dirty="0">
            <a:latin typeface="+mn-lt"/>
            <a:cs typeface="Browallia New" pitchFamily="34" charset="-34"/>
          </a:endParaRPr>
        </a:p>
      </dsp:txBody>
      <dsp:txXfrm>
        <a:off x="0" y="2861317"/>
        <a:ext cx="3571900" cy="742594"/>
      </dsp:txXfrm>
    </dsp:sp>
    <dsp:sp modelId="{C7E2AB52-97FA-4865-8D82-5BC065B9AA7E}">
      <dsp:nvSpPr>
        <dsp:cNvPr id="0" name=""/>
        <dsp:cNvSpPr/>
      </dsp:nvSpPr>
      <dsp:spPr>
        <a:xfrm>
          <a:off x="3571900" y="2850268"/>
          <a:ext cx="3571900" cy="742594"/>
        </a:xfrm>
        <a:prstGeom prst="rect">
          <a:avLst/>
        </a:prstGeom>
        <a:solidFill>
          <a:schemeClr val="accent5">
            <a:tint val="40000"/>
            <a:alpha val="90000"/>
            <a:hueOff val="-12669544"/>
            <a:satOff val="-1120"/>
            <a:lumOff val="-3633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+mn-lt"/>
              <a:cs typeface="Browallia New" pitchFamily="34" charset="-34"/>
            </a:rPr>
            <a:t>Production base</a:t>
          </a:r>
          <a:endParaRPr lang="th-TH" sz="2400" b="1" kern="1200" dirty="0">
            <a:latin typeface="+mn-lt"/>
            <a:cs typeface="Browallia New" pitchFamily="34" charset="-34"/>
          </a:endParaRPr>
        </a:p>
      </dsp:txBody>
      <dsp:txXfrm>
        <a:off x="3571900" y="2850268"/>
        <a:ext cx="3571900" cy="742594"/>
      </dsp:txXfrm>
    </dsp:sp>
    <dsp:sp modelId="{02D768FB-D4FA-40BC-908A-0C30E81DA46F}">
      <dsp:nvSpPr>
        <dsp:cNvPr id="0" name=""/>
        <dsp:cNvSpPr/>
      </dsp:nvSpPr>
      <dsp:spPr>
        <a:xfrm rot="10800000">
          <a:off x="0" y="2538"/>
          <a:ext cx="7143800" cy="1839249"/>
        </a:xfrm>
        <a:prstGeom prst="upArrowCallout">
          <a:avLst/>
        </a:prstGeom>
        <a:gradFill rotWithShape="0">
          <a:gsLst>
            <a:gs pos="0">
              <a:schemeClr val="accent5">
                <a:hueOff val="-12397374"/>
                <a:satOff val="18550"/>
                <a:lumOff val="-20783"/>
                <a:alphaOff val="0"/>
                <a:tint val="50000"/>
                <a:shade val="86000"/>
                <a:satMod val="140000"/>
              </a:schemeClr>
            </a:gs>
            <a:gs pos="45000">
              <a:schemeClr val="accent5">
                <a:hueOff val="-12397374"/>
                <a:satOff val="18550"/>
                <a:lumOff val="-20783"/>
                <a:alphaOff val="0"/>
                <a:tint val="48000"/>
                <a:satMod val="150000"/>
              </a:schemeClr>
            </a:gs>
            <a:gs pos="100000">
              <a:schemeClr val="accent5">
                <a:hueOff val="-12397374"/>
                <a:satOff val="18550"/>
                <a:lumOff val="-20783"/>
                <a:alphaOff val="0"/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+mn-lt"/>
              <a:cs typeface="Browallia New" pitchFamily="34" charset="-34"/>
            </a:rPr>
            <a:t>ASEAN economy is integrating to achieve the goal of AEC in 2015. </a:t>
          </a:r>
          <a:endParaRPr lang="th-TH" sz="2800" b="1" kern="1200" dirty="0">
            <a:latin typeface="+mn-lt"/>
            <a:cs typeface="Browallia New" pitchFamily="34" charset="-34"/>
          </a:endParaRPr>
        </a:p>
      </dsp:txBody>
      <dsp:txXfrm rot="10800000">
        <a:off x="0" y="2538"/>
        <a:ext cx="7143800" cy="11950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1949BA-1E3E-4A95-A4EC-07E8F35ABBD3}" type="datetimeFigureOut">
              <a:rPr lang="en-US" smtClean="0"/>
              <a:t>11/14/2014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9C00F7-26F4-4315-9CA6-B4243E9586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77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A6E036-4254-4D01-A712-7ED73E4B4139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smtClean="0">
              <a:cs typeface="Cordia New" pitchFamily="34" charset="-34"/>
            </a:endParaRPr>
          </a:p>
        </p:txBody>
      </p:sp>
      <p:sp>
        <p:nvSpPr>
          <p:cNvPr id="13316" name="Notes Placeholder 4"/>
          <p:cNvSpPr>
            <a:spLocks noGrp="1"/>
          </p:cNvSpPr>
          <p:nvPr>
            <p:ph type="body" sz="quarter" idx="1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>
                <a:cs typeface="Cordia New" pitchFamily="34" charset="-34"/>
              </a:rPr>
              <a:t>AEC : Opening up opportunity</a:t>
            </a:r>
          </a:p>
          <a:p>
            <a:pPr eaLnBrk="1" hangingPunct="1">
              <a:spcBef>
                <a:spcPct val="0"/>
              </a:spcBef>
            </a:pPr>
            <a:endParaRPr lang="en-US" dirty="0" smtClean="0">
              <a:cs typeface="Cordia New" pitchFamily="34" charset="-34"/>
            </a:endParaRPr>
          </a:p>
          <a:p>
            <a:pPr eaLnBrk="1" hangingPunct="1">
              <a:spcBef>
                <a:spcPct val="0"/>
              </a:spcBef>
            </a:pPr>
            <a:endParaRPr lang="en-US" dirty="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462088" y="228600"/>
            <a:ext cx="4033837" cy="30257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4AE9A24-0E35-4F11-9308-49BEFC540F20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smtClean="0">
              <a:cs typeface="Cordia New" pitchFamily="34" charset="-34"/>
            </a:endParaRPr>
          </a:p>
        </p:txBody>
      </p:sp>
      <p:sp>
        <p:nvSpPr>
          <p:cNvPr id="15364" name="Notes Placeholder 4"/>
          <p:cNvSpPr>
            <a:spLocks noGrp="1"/>
          </p:cNvSpPr>
          <p:nvPr>
            <p:ph type="body" sz="quarter" idx="10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695450" y="96838"/>
            <a:ext cx="2733675" cy="204946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CD469F2-710F-494A-B88F-A5B8B650AC13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806575" y="161925"/>
            <a:ext cx="2811463" cy="21082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316F107-E67F-4FEF-9A3B-F6C68985AE52}" type="slidenum">
              <a:rPr lang="th-TH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th-TH" smtClean="0"/>
          </a:p>
        </p:txBody>
      </p:sp>
      <p:sp>
        <p:nvSpPr>
          <p:cNvPr id="18436" name="Notes Placeholder 4"/>
          <p:cNvSpPr>
            <a:spLocks noGrp="1"/>
          </p:cNvSpPr>
          <p:nvPr>
            <p:ph type="body" sz="quarter" idx="1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C0D41A-EE30-435C-9D9C-3E037C480CA2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 smtClean="0">
              <a:cs typeface="Cordia New" pitchFamily="34" charset="-34"/>
            </a:endParaRPr>
          </a:p>
        </p:txBody>
      </p:sp>
      <p:sp>
        <p:nvSpPr>
          <p:cNvPr id="19460" name="Notes Placeholder 4"/>
          <p:cNvSpPr>
            <a:spLocks noGrp="1"/>
          </p:cNvSpPr>
          <p:nvPr>
            <p:ph type="body" sz="quarter" idx="1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A75C2AE-A99E-43A0-9E2E-7D87529BECF0}" type="datetimeFigureOut">
              <a:rPr lang="en-US" smtClean="0"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87FFC72-F704-4309-AD9D-E1764CB7EC9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gif"/><Relationship Id="rId5" Type="http://schemas.openxmlformats.org/officeDocument/2006/relationships/image" Target="../media/image13.jpeg"/><Relationship Id="rId10" Type="http://schemas.openxmlformats.org/officeDocument/2006/relationships/image" Target="../media/image18.png"/><Relationship Id="rId4" Type="http://schemas.openxmlformats.org/officeDocument/2006/relationships/image" Target="../media/image12.gif"/><Relationship Id="rId9" Type="http://schemas.openxmlformats.org/officeDocument/2006/relationships/image" Target="../media/image17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East Asian Regionalism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Part I Reviewing of key concepts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146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305800" y="6248400"/>
            <a:ext cx="762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2pPr>
            <a:lvl3pPr marL="1143000" indent="-228600" algn="l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ahoma" pitchFamily="34" charset="0"/>
                <a:ea typeface="MS PGothic" pitchFamily="34" charset="-128"/>
              </a:rPr>
              <a:t>10-</a:t>
            </a:r>
            <a:fld id="{0F9A0F8C-E362-4E87-802D-B9FA28D103F0}" type="slidenum">
              <a:rPr lang="en-US" altLang="en-US" sz="1400">
                <a:latin typeface="Tahoma" pitchFamily="34" charset="0"/>
                <a:ea typeface="MS PGothic" pitchFamily="34" charset="-128"/>
              </a:rPr>
              <a:pPr algn="ctr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>
              <a:latin typeface="Tahoma" pitchFamily="34" charset="0"/>
              <a:ea typeface="MS PGothic" pitchFamily="34" charset="-128"/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Preferential Trading Agreements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altLang="en-US" sz="2400" b="1" smtClean="0">
                <a:solidFill>
                  <a:srgbClr val="0070C0"/>
                </a:solidFill>
              </a:rPr>
              <a:t>Preferential trading agreements </a:t>
            </a:r>
            <a:r>
              <a:rPr lang="en-US" altLang="en-US" sz="2400" smtClean="0"/>
              <a:t>are trade agreements between countries in which they </a:t>
            </a:r>
            <a:r>
              <a:rPr lang="en-US" altLang="en-US" sz="2400" b="1" smtClean="0">
                <a:solidFill>
                  <a:srgbClr val="0070C0"/>
                </a:solidFill>
              </a:rPr>
              <a:t>lower tariffs for each other but not for the rest of the world</a:t>
            </a:r>
            <a:r>
              <a:rPr lang="en-US" altLang="en-US" sz="2400" smtClean="0"/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2400" b="1" smtClean="0"/>
              <a:t>Under the WTO</a:t>
            </a:r>
            <a:r>
              <a:rPr lang="en-US" altLang="en-US" sz="2400" smtClean="0"/>
              <a:t>, such </a:t>
            </a:r>
            <a:r>
              <a:rPr lang="en-US" altLang="en-US" sz="2400" b="1" smtClean="0">
                <a:solidFill>
                  <a:srgbClr val="0070C0"/>
                </a:solidFill>
              </a:rPr>
              <a:t>discriminatory trade policies are generally not allowed</a:t>
            </a:r>
            <a:r>
              <a:rPr lang="en-US" altLang="en-US" sz="2400" smtClean="0"/>
              <a:t>: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sz="2000" smtClean="0"/>
              <a:t>Each country in the WTO promises that all countries will pay tariffs no higher than the nation that pays the lowest: called the </a:t>
            </a:r>
            <a:r>
              <a:rPr lang="en-US" altLang="en-US" sz="2000" b="1" smtClean="0">
                <a:solidFill>
                  <a:srgbClr val="00B050"/>
                </a:solidFill>
              </a:rPr>
              <a:t>“most favored nation” (MFN) </a:t>
            </a:r>
            <a:r>
              <a:rPr lang="en-US" altLang="en-US" sz="2000" smtClean="0"/>
              <a:t>principle.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sz="2000" smtClean="0"/>
              <a:t>An exception is allowed only if the lowest tariff rate is set at zero. </a:t>
            </a:r>
          </a:p>
        </p:txBody>
      </p:sp>
    </p:spTree>
    <p:extLst>
      <p:ext uri="{BB962C8B-B14F-4D97-AF65-F5344CB8AC3E}">
        <p14:creationId xmlns:p14="http://schemas.microsoft.com/office/powerpoint/2010/main" val="1439416705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305800" y="6248400"/>
            <a:ext cx="762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2pPr>
            <a:lvl3pPr marL="1143000" indent="-228600" algn="l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ahoma" pitchFamily="34" charset="0"/>
                <a:ea typeface="MS PGothic" pitchFamily="34" charset="-128"/>
              </a:rPr>
              <a:t>10-</a:t>
            </a:r>
            <a:fld id="{692846CC-1607-407C-ADD5-1EE0C6B59AC2}" type="slidenum">
              <a:rPr lang="en-US" altLang="en-US" sz="1400">
                <a:latin typeface="Tahoma" pitchFamily="34" charset="0"/>
                <a:ea typeface="MS PGothic" pitchFamily="34" charset="-128"/>
              </a:rPr>
              <a:pPr algn="ctr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>
              <a:latin typeface="Tahoma" pitchFamily="34" charset="0"/>
              <a:ea typeface="MS PGothic" pitchFamily="34" charset="-128"/>
            </a:endParaRPr>
          </a:p>
        </p:txBody>
      </p:sp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smtClean="0"/>
              <a:t>Preferential Trading Agreements (cont.)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altLang="en-US" sz="2400" smtClean="0"/>
              <a:t>There are </a:t>
            </a:r>
            <a:r>
              <a:rPr lang="en-US" altLang="en-US" sz="2400" b="1" smtClean="0">
                <a:solidFill>
                  <a:srgbClr val="00B050"/>
                </a:solidFill>
              </a:rPr>
              <a:t>two types of preferential trading agreements</a:t>
            </a:r>
            <a:r>
              <a:rPr lang="en-US" altLang="en-US" sz="2400" smtClean="0"/>
              <a:t> in which tariff rates are set at or near zero:</a:t>
            </a:r>
          </a:p>
          <a:p>
            <a:pPr marL="609600" indent="-609600" eaLnBrk="1" hangingPunct="1">
              <a:buFontTx/>
              <a:buNone/>
            </a:pPr>
            <a:endParaRPr lang="en-US" altLang="en-US" sz="2400" smtClean="0"/>
          </a:p>
          <a:p>
            <a:pPr marL="609600" indent="-609600" eaLnBrk="1" hangingPunct="1">
              <a:buFont typeface="Times" charset="0"/>
              <a:buAutoNum type="arabicPeriod"/>
            </a:pPr>
            <a:r>
              <a:rPr lang="en-US" altLang="en-US" sz="2400" smtClean="0">
                <a:solidFill>
                  <a:srgbClr val="00B050"/>
                </a:solidFill>
              </a:rPr>
              <a:t>A </a:t>
            </a:r>
            <a:r>
              <a:rPr lang="en-US" altLang="en-US" sz="2400" b="1" smtClean="0">
                <a:solidFill>
                  <a:srgbClr val="00B050"/>
                </a:solidFill>
              </a:rPr>
              <a:t>free trade area</a:t>
            </a:r>
            <a:r>
              <a:rPr lang="en-US" altLang="en-US" sz="2400" smtClean="0"/>
              <a:t>: an agreement that allows free trade among members, but </a:t>
            </a:r>
            <a:r>
              <a:rPr lang="en-US" altLang="en-US" sz="2400" smtClean="0">
                <a:solidFill>
                  <a:srgbClr val="00B050"/>
                </a:solidFill>
              </a:rPr>
              <a:t>each member can have its own trade policy towards non-member countries</a:t>
            </a:r>
            <a:r>
              <a:rPr lang="en-US" altLang="en-US" sz="2400" smtClean="0"/>
              <a:t>.</a:t>
            </a:r>
          </a:p>
          <a:p>
            <a:pPr marL="990600" lvl="1" indent="-533400" eaLnBrk="1" hangingPunct="1"/>
            <a:r>
              <a:rPr lang="en-US" altLang="en-US" sz="2000" smtClean="0"/>
              <a:t>An example is the North America Free Trade Agreement (NAFTA).</a:t>
            </a:r>
          </a:p>
        </p:txBody>
      </p:sp>
    </p:spTree>
    <p:extLst>
      <p:ext uri="{BB962C8B-B14F-4D97-AF65-F5344CB8AC3E}">
        <p14:creationId xmlns:p14="http://schemas.microsoft.com/office/powerpoint/2010/main" val="2729910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305800" y="6248400"/>
            <a:ext cx="762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2pPr>
            <a:lvl3pPr marL="1143000" indent="-228600" algn="l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ahoma" pitchFamily="34" charset="0"/>
                <a:ea typeface="MS PGothic" pitchFamily="34" charset="-128"/>
              </a:rPr>
              <a:t>10-</a:t>
            </a:r>
            <a:fld id="{9185EB0A-11EB-4BA9-B14E-DC771488F89D}" type="slidenum">
              <a:rPr lang="en-US" altLang="en-US" sz="1400">
                <a:latin typeface="Tahoma" pitchFamily="34" charset="0"/>
                <a:ea typeface="MS PGothic" pitchFamily="34" charset="-128"/>
              </a:rPr>
              <a:pPr algn="ctr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400">
              <a:latin typeface="Tahoma" pitchFamily="34" charset="0"/>
              <a:ea typeface="MS PGothic" pitchFamily="34" charset="-128"/>
            </a:endParaRPr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smtClean="0"/>
              <a:t>Preferential Trading Agreements (cont.)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Times" charset="0"/>
              <a:buAutoNum type="arabicPeriod" startAt="2"/>
            </a:pPr>
            <a:r>
              <a:rPr lang="en-US" altLang="en-US" sz="2400" smtClean="0">
                <a:solidFill>
                  <a:srgbClr val="00B050"/>
                </a:solidFill>
              </a:rPr>
              <a:t>A </a:t>
            </a:r>
            <a:r>
              <a:rPr lang="en-US" altLang="en-US" sz="2400" b="1" smtClean="0">
                <a:solidFill>
                  <a:srgbClr val="00B050"/>
                </a:solidFill>
              </a:rPr>
              <a:t>customs union</a:t>
            </a:r>
            <a:r>
              <a:rPr lang="en-US" altLang="en-US" sz="2400" smtClean="0"/>
              <a:t>: an agreement that allows free trade among members and requires </a:t>
            </a:r>
            <a:r>
              <a:rPr lang="en-US" altLang="en-US" sz="2400" smtClean="0">
                <a:solidFill>
                  <a:srgbClr val="00B050"/>
                </a:solidFill>
              </a:rPr>
              <a:t>a common external trade policy</a:t>
            </a:r>
            <a:r>
              <a:rPr lang="en-US" altLang="en-US" sz="2400" smtClean="0"/>
              <a:t> towards non-member countries.</a:t>
            </a:r>
          </a:p>
          <a:p>
            <a:pPr marL="990600" lvl="1" indent="-533400" eaLnBrk="1" hangingPunct="1"/>
            <a:r>
              <a:rPr lang="en-US" altLang="en-US" sz="2000" smtClean="0"/>
              <a:t>An example is the European Union.</a:t>
            </a:r>
          </a:p>
        </p:txBody>
      </p:sp>
    </p:spTree>
    <p:extLst>
      <p:ext uri="{BB962C8B-B14F-4D97-AF65-F5344CB8AC3E}">
        <p14:creationId xmlns:p14="http://schemas.microsoft.com/office/powerpoint/2010/main" val="331168589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305800" y="6248400"/>
            <a:ext cx="762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2pPr>
            <a:lvl3pPr marL="1143000" indent="-228600" algn="l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ahoma" pitchFamily="34" charset="0"/>
                <a:ea typeface="MS PGothic" pitchFamily="34" charset="-128"/>
              </a:rPr>
              <a:t>10-</a:t>
            </a:r>
            <a:fld id="{7B6D3B86-8043-4343-A20D-374B3849CF9D}" type="slidenum">
              <a:rPr lang="en-US" altLang="en-US" sz="1400">
                <a:latin typeface="Tahoma" pitchFamily="34" charset="0"/>
                <a:ea typeface="MS PGothic" pitchFamily="34" charset="-128"/>
              </a:rPr>
              <a:pPr algn="ctr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400">
              <a:latin typeface="Tahoma" pitchFamily="34" charset="0"/>
              <a:ea typeface="MS PGothic" pitchFamily="34" charset="-128"/>
            </a:endParaRPr>
          </a:p>
        </p:txBody>
      </p:sp>
      <p:sp>
        <p:nvSpPr>
          <p:cNvPr id="552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smtClean="0"/>
              <a:t>Preferential Trading Agreements (cont.)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altLang="en-US" sz="2400" smtClean="0"/>
              <a:t>Are </a:t>
            </a:r>
            <a:r>
              <a:rPr lang="en-US" altLang="en-US" sz="2400" b="1" smtClean="0">
                <a:solidFill>
                  <a:srgbClr val="0070C0"/>
                </a:solidFill>
              </a:rPr>
              <a:t>preferential trading agreements </a:t>
            </a:r>
            <a:r>
              <a:rPr lang="en-US" altLang="en-US" sz="2400" b="1" smtClean="0"/>
              <a:t>necessarily good</a:t>
            </a:r>
            <a:r>
              <a:rPr lang="en-US" altLang="en-US" sz="2400" smtClean="0"/>
              <a:t> for national welfare?</a:t>
            </a:r>
          </a:p>
          <a:p>
            <a:pPr eaLnBrk="1" hangingPunct="1">
              <a:spcBef>
                <a:spcPct val="50000"/>
              </a:spcBef>
            </a:pPr>
            <a:endParaRPr lang="en-US" altLang="en-US" sz="2400" smtClean="0"/>
          </a:p>
          <a:p>
            <a:pPr eaLnBrk="1" hangingPunct="1">
              <a:spcBef>
                <a:spcPct val="50000"/>
              </a:spcBef>
            </a:pPr>
            <a:r>
              <a:rPr lang="en-US" altLang="en-US" sz="2400" b="1" smtClean="0">
                <a:solidFill>
                  <a:srgbClr val="C00000"/>
                </a:solidFill>
              </a:rPr>
              <a:t>No</a:t>
            </a:r>
            <a:r>
              <a:rPr lang="en-US" altLang="en-US" sz="2400" smtClean="0"/>
              <a:t>, it is possible that national welfare decreases under a preferential trading agreement.</a:t>
            </a:r>
          </a:p>
          <a:p>
            <a:pPr eaLnBrk="1" hangingPunct="1">
              <a:spcBef>
                <a:spcPct val="50000"/>
              </a:spcBef>
            </a:pPr>
            <a:endParaRPr lang="en-US" altLang="en-US" sz="2400" smtClean="0"/>
          </a:p>
          <a:p>
            <a:pPr eaLnBrk="1" hangingPunct="1">
              <a:spcBef>
                <a:spcPct val="50000"/>
              </a:spcBef>
            </a:pPr>
            <a:r>
              <a:rPr lang="en-US" altLang="en-US" sz="2400" smtClean="0"/>
              <a:t>How? Rather than gaining tariff revenue from inexpensive imports from world markets, a country may import expensive products from member countries but not gain any tariff revenue.</a:t>
            </a:r>
          </a:p>
        </p:txBody>
      </p:sp>
    </p:spTree>
    <p:extLst>
      <p:ext uri="{BB962C8B-B14F-4D97-AF65-F5344CB8AC3E}">
        <p14:creationId xmlns:p14="http://schemas.microsoft.com/office/powerpoint/2010/main" val="87084187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305800" y="6248400"/>
            <a:ext cx="762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2pPr>
            <a:lvl3pPr marL="1143000" indent="-228600" algn="l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  <a:ea typeface="ヒラギノ角ゴ Pro W3" pitchFamily="-1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ahoma" pitchFamily="34" charset="0"/>
                <a:ea typeface="MS PGothic" pitchFamily="34" charset="-128"/>
              </a:rPr>
              <a:t>10-</a:t>
            </a:r>
            <a:fld id="{2131D2EA-6DA8-4679-9A03-5E7CCC69B792}" type="slidenum">
              <a:rPr lang="en-US" altLang="en-US" sz="1400">
                <a:latin typeface="Tahoma" pitchFamily="34" charset="0"/>
                <a:ea typeface="MS PGothic" pitchFamily="34" charset="-128"/>
              </a:rPr>
              <a:pPr algn="ctr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400">
              <a:latin typeface="Tahoma" pitchFamily="34" charset="0"/>
              <a:ea typeface="MS PGothic" pitchFamily="34" charset="-128"/>
            </a:endParaRPr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smtClean="0"/>
              <a:t>Preferential Trading Agreements (cont.)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 smtClean="0"/>
              <a:t>Preferential trading </a:t>
            </a:r>
            <a:r>
              <a:rPr lang="en-US" altLang="en-US" sz="2400" b="1" smtClean="0">
                <a:solidFill>
                  <a:srgbClr val="00B050"/>
                </a:solidFill>
              </a:rPr>
              <a:t>agreements increase national welfare </a:t>
            </a:r>
            <a:r>
              <a:rPr lang="en-US" altLang="en-US" sz="2400" smtClean="0"/>
              <a:t>when </a:t>
            </a:r>
            <a:r>
              <a:rPr lang="en-US" altLang="en-US" sz="2400" smtClean="0">
                <a:solidFill>
                  <a:srgbClr val="0070C0"/>
                </a:solidFill>
              </a:rPr>
              <a:t>new trade is created</a:t>
            </a:r>
            <a:r>
              <a:rPr lang="en-US" altLang="en-US" sz="2400" smtClean="0"/>
              <a:t>, </a:t>
            </a:r>
            <a:r>
              <a:rPr lang="en-US" altLang="en-US" sz="2400" smtClean="0">
                <a:solidFill>
                  <a:srgbClr val="C00000"/>
                </a:solidFill>
              </a:rPr>
              <a:t>but not when existing trade from the outside world is diverted to trade with member countries</a:t>
            </a:r>
            <a:r>
              <a:rPr lang="en-US" altLang="en-US" sz="2400" smtClean="0"/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2400" b="1" smtClean="0">
                <a:solidFill>
                  <a:srgbClr val="00B050"/>
                </a:solidFill>
              </a:rPr>
              <a:t>Trade creation </a:t>
            </a:r>
          </a:p>
          <a:p>
            <a:pPr lvl="1" eaLnBrk="1" hangingPunct="1"/>
            <a:r>
              <a:rPr lang="en-US" altLang="en-US" sz="2000" smtClean="0"/>
              <a:t>occurs when </a:t>
            </a:r>
            <a:r>
              <a:rPr lang="en-US" altLang="en-US" sz="2000" smtClean="0">
                <a:solidFill>
                  <a:srgbClr val="00B050"/>
                </a:solidFill>
              </a:rPr>
              <a:t>high-cost domestic production is replaced by </a:t>
            </a:r>
            <a:r>
              <a:rPr lang="en-US" altLang="en-US" sz="2000" i="1" smtClean="0">
                <a:solidFill>
                  <a:srgbClr val="00B050"/>
                </a:solidFill>
              </a:rPr>
              <a:t>low-cost imports from other members</a:t>
            </a:r>
            <a:r>
              <a:rPr lang="en-US" altLang="en-US" sz="2000" smtClean="0"/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2400" b="1" smtClean="0">
                <a:solidFill>
                  <a:srgbClr val="C00000"/>
                </a:solidFill>
              </a:rPr>
              <a:t>Trade diversion </a:t>
            </a:r>
          </a:p>
          <a:p>
            <a:pPr lvl="1" eaLnBrk="1" hangingPunct="1"/>
            <a:r>
              <a:rPr lang="en-US" altLang="en-US" sz="2000" smtClean="0"/>
              <a:t>occurs </a:t>
            </a:r>
            <a:r>
              <a:rPr lang="en-US" altLang="en-US" sz="2000" smtClean="0">
                <a:solidFill>
                  <a:srgbClr val="C00000"/>
                </a:solidFill>
              </a:rPr>
              <a:t>when low-cost imports from nonmembers are diverted to </a:t>
            </a:r>
            <a:r>
              <a:rPr lang="en-US" altLang="en-US" sz="2000" i="1" smtClean="0">
                <a:solidFill>
                  <a:srgbClr val="C00000"/>
                </a:solidFill>
              </a:rPr>
              <a:t>high-cost imports from member nations</a:t>
            </a:r>
            <a:r>
              <a:rPr lang="en-US" altLang="en-US" sz="2000" i="1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1954144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85800"/>
            <a:ext cx="8229600" cy="990600"/>
          </a:xfrm>
        </p:spPr>
        <p:txBody>
          <a:bodyPr>
            <a:noAutofit/>
          </a:bodyPr>
          <a:lstStyle/>
          <a:p>
            <a:pPr fontAlgn="ctr"/>
            <a:r>
              <a:rPr lang="en-US" altLang="zh-CN" sz="2800" dirty="0" smtClean="0">
                <a:ea typeface="SimSun" pitchFamily="2" charset="-122"/>
              </a:rPr>
              <a:t>APEC </a:t>
            </a:r>
            <a:r>
              <a:rPr lang="en-US" altLang="zh-CN" sz="2800" dirty="0" smtClean="0">
                <a:ea typeface="SimSun" pitchFamily="2" charset="-122"/>
              </a:rPr>
              <a:t>Forum </a:t>
            </a:r>
            <a:r>
              <a:rPr lang="en-US" sz="2800" dirty="0"/>
              <a:t>www.olemiss.edu/courses/pol337/</a:t>
            </a:r>
            <a:r>
              <a:rPr lang="en-US" sz="2800" b="1" dirty="0"/>
              <a:t>apec</a:t>
            </a:r>
            <a:r>
              <a:rPr lang="en-US" sz="2800" dirty="0"/>
              <a:t>.</a:t>
            </a:r>
            <a:r>
              <a:rPr lang="en-US" sz="2800" b="1" dirty="0"/>
              <a:t>ppt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altLang="zh-CN" sz="2800" dirty="0" smtClean="0">
              <a:ea typeface="SimSun" pitchFamily="2" charset="-122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APEC is the premier forum for facilitating economic growth, cooperation, trade and investment in the Asia-Pacific region</a:t>
            </a:r>
          </a:p>
        </p:txBody>
      </p:sp>
      <p:pic>
        <p:nvPicPr>
          <p:cNvPr id="3076" name="Picture 4" descr="apecme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352800"/>
            <a:ext cx="4648200" cy="319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412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Birth of APEC 1989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APEC begins as an informal Ministerial-level dialogue group in Canberra, Australia in 1989</a:t>
            </a:r>
          </a:p>
          <a:p>
            <a:pPr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12 founding members:</a:t>
            </a:r>
          </a:p>
          <a:p>
            <a:pPr lvl="1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Australia, New Zealand</a:t>
            </a:r>
          </a:p>
          <a:p>
            <a:pPr lvl="1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6 ASEAN economies</a:t>
            </a:r>
          </a:p>
          <a:p>
            <a:pPr lvl="1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Japan and South Korea</a:t>
            </a:r>
          </a:p>
          <a:p>
            <a:pPr lvl="1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Canada and the United States</a:t>
            </a:r>
          </a:p>
        </p:txBody>
      </p:sp>
      <p:pic>
        <p:nvPicPr>
          <p:cNvPr id="4100" name="Picture 5" descr="canber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667000"/>
            <a:ext cx="37338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7426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Expansion of APEC 1991-1998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SimSun" pitchFamily="2" charset="-122"/>
              </a:rPr>
              <a:t>1991</a:t>
            </a:r>
            <a:r>
              <a:rPr lang="en-US" altLang="zh-CN" smtClean="0">
                <a:ea typeface="SimSun" pitchFamily="2" charset="-122"/>
              </a:rPr>
              <a:t>: China, Taiwan, and Hong Kong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1993: Mexico and Papua New Guinea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1994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Chile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1998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Russia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Vietnam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Peru</a:t>
            </a:r>
          </a:p>
        </p:txBody>
      </p:sp>
      <p:pic>
        <p:nvPicPr>
          <p:cNvPr id="512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735263"/>
            <a:ext cx="6553200" cy="412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613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7296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9126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Host Economy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Every year one of the 21 member economies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plays host to APEC meetings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serves as the APEC Chair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chairs the annual</a:t>
            </a:r>
          </a:p>
          <a:p>
            <a:pPr lvl="2" eaLnBrk="1" hangingPunct="1"/>
            <a:r>
              <a:rPr lang="en-US" altLang="zh-CN" smtClean="0">
                <a:ea typeface="SimSun" pitchFamily="2" charset="-122"/>
              </a:rPr>
              <a:t>Economic Leaders’ Meeting</a:t>
            </a:r>
          </a:p>
          <a:p>
            <a:pPr lvl="2" eaLnBrk="1" hangingPunct="1"/>
            <a:r>
              <a:rPr lang="en-US" altLang="zh-CN" smtClean="0">
                <a:ea typeface="SimSun" pitchFamily="2" charset="-122"/>
              </a:rPr>
              <a:t>Ministerial Meetings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(prior to 2010) filled Executive Director of the APEC Secretariat</a:t>
            </a:r>
          </a:p>
        </p:txBody>
      </p:sp>
    </p:spTree>
    <p:extLst>
      <p:ext uri="{BB962C8B-B14F-4D97-AF65-F5344CB8AC3E}">
        <p14:creationId xmlns:p14="http://schemas.microsoft.com/office/powerpoint/2010/main" val="418940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APEC Secretariat</a:t>
            </a:r>
          </a:p>
        </p:txBody>
      </p:sp>
      <p:sp>
        <p:nvSpPr>
          <p:cNvPr id="10243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Based in Singapore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Executive Director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from the “host economy”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Singapore in 2009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Deputy Executive Director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from the “host economy” of the next year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fixed 3-year terms since 2010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mostly diplomats</a:t>
            </a:r>
          </a:p>
        </p:txBody>
      </p:sp>
      <p:pic>
        <p:nvPicPr>
          <p:cNvPr id="10244" name="Picture 5" descr="apecsec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371600"/>
            <a:ext cx="3048000" cy="292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75612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Policy Development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Economic Leaders’ Meeting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APEC Ministerial Meeting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Annual APEC Ministerial Meetings of foreign and economic/trade ministers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Held immediately before Economic Leaders’ Meetings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Sectoral Ministerial Meetings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edu., energy, env., fin., HR, sci-tech, sme, t.t.</a:t>
            </a:r>
          </a:p>
        </p:txBody>
      </p:sp>
    </p:spTree>
    <p:extLst>
      <p:ext uri="{BB962C8B-B14F-4D97-AF65-F5344CB8AC3E}">
        <p14:creationId xmlns:p14="http://schemas.microsoft.com/office/powerpoint/2010/main" val="7084608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Leaders’ Meetings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Held annually since 1993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1993, Blake Island, Seattle, US</a:t>
            </a:r>
          </a:p>
          <a:p>
            <a:pPr lvl="1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APEC Leaders Economic Vision Statement</a:t>
            </a:r>
          </a:p>
        </p:txBody>
      </p:sp>
      <p:pic>
        <p:nvPicPr>
          <p:cNvPr id="12292" name="Picture 4" descr="apec93b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429000"/>
            <a:ext cx="4343400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54619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mtClean="0">
                <a:ea typeface="SimSun" pitchFamily="2" charset="-122"/>
              </a:rPr>
              <a:t>``</a:t>
            </a:r>
            <a:r>
              <a:rPr lang="en-US" altLang="zh-CN" smtClean="0">
                <a:ea typeface="SimSun" pitchFamily="2" charset="-122"/>
              </a:rPr>
              <a:t>Bogor Goals”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54263"/>
            <a:ext cx="8229600" cy="3771900"/>
          </a:xfrm>
        </p:spPr>
        <p:txBody>
          <a:bodyPr/>
          <a:lstStyle/>
          <a:p>
            <a:pPr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APEC Economic Leaders' Declaration Of Common Resolve (1994)</a:t>
            </a:r>
          </a:p>
          <a:p>
            <a:pPr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Free and open trade and investment in the Asia-Pacific</a:t>
            </a:r>
          </a:p>
          <a:p>
            <a:pPr lvl="1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by 2010 for developed economies</a:t>
            </a:r>
          </a:p>
          <a:p>
            <a:pPr lvl="1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zh-CN" smtClean="0">
                <a:ea typeface="SimSun" pitchFamily="2" charset="-122"/>
              </a:rPr>
              <a:t>by 2020 for developing economies</a:t>
            </a:r>
          </a:p>
        </p:txBody>
      </p:sp>
      <p:pic>
        <p:nvPicPr>
          <p:cNvPr id="13316" name="Picture 4" descr="apecb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04800"/>
            <a:ext cx="28575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0469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SimSun" pitchFamily="2" charset="-122"/>
              </a:rPr>
              <a:t>``</a:t>
            </a:r>
            <a:r>
              <a:rPr lang="en-US" altLang="zh-CN" smtClean="0">
                <a:ea typeface="SimSun" pitchFamily="2" charset="-122"/>
              </a:rPr>
              <a:t>Three Pillars”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SimSun" pitchFamily="2" charset="-122"/>
              </a:rPr>
              <a:t>3 </a:t>
            </a:r>
            <a:r>
              <a:rPr lang="en-US" altLang="zh-CN" smtClean="0">
                <a:ea typeface="SimSun" pitchFamily="2" charset="-122"/>
              </a:rPr>
              <a:t>specific areas crucial to achieving the Bogor Goals: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Trade and investment liberalization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Business facilitation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Economic and technical cooperation</a:t>
            </a:r>
          </a:p>
        </p:txBody>
      </p:sp>
    </p:spTree>
    <p:extLst>
      <p:ext uri="{BB962C8B-B14F-4D97-AF65-F5344CB8AC3E}">
        <p14:creationId xmlns:p14="http://schemas.microsoft.com/office/powerpoint/2010/main" val="404670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SimSun" pitchFamily="2" charset="-122"/>
              </a:rPr>
              <a:t>``</a:t>
            </a:r>
            <a:r>
              <a:rPr lang="en-US" altLang="zh-CN" smtClean="0">
                <a:ea typeface="SimSun" pitchFamily="2" charset="-122"/>
              </a:rPr>
              <a:t>Three Pillars”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Trade and investment liberalization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reducing and eliminating tariff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reducing and eliminating non-tariff barriers to trade and investment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opening markets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Business facilitation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Economic and technical cooperation</a:t>
            </a:r>
          </a:p>
        </p:txBody>
      </p:sp>
    </p:spTree>
    <p:extLst>
      <p:ext uri="{BB962C8B-B14F-4D97-AF65-F5344CB8AC3E}">
        <p14:creationId xmlns:p14="http://schemas.microsoft.com/office/powerpoint/2010/main" val="31620838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SimSun" pitchFamily="2" charset="-122"/>
              </a:rPr>
              <a:t>``</a:t>
            </a:r>
            <a:r>
              <a:rPr lang="en-US" altLang="zh-CN" smtClean="0">
                <a:ea typeface="SimSun" pitchFamily="2" charset="-122"/>
              </a:rPr>
              <a:t>Three Pillars”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SimSun" pitchFamily="2" charset="-122"/>
              </a:rPr>
              <a:t>Trade and investment liberalization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Business facilitation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reducing the costs of business transactions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improving access to trade information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bringing into line policy and business strategies to facilitate growth</a:t>
            </a:r>
          </a:p>
          <a:p>
            <a:pPr lvl="1" eaLnBrk="1" hangingPunct="1"/>
            <a:r>
              <a:rPr lang="en-US" altLang="zh-CN" smtClean="0">
                <a:ea typeface="SimSun" pitchFamily="2" charset="-122"/>
              </a:rPr>
              <a:t>free and open trade</a:t>
            </a:r>
          </a:p>
          <a:p>
            <a:pPr eaLnBrk="1" hangingPunct="1"/>
            <a:r>
              <a:rPr lang="en-US" altLang="zh-CN" smtClean="0">
                <a:ea typeface="SimSun" pitchFamily="2" charset="-122"/>
              </a:rPr>
              <a:t>Economic and technical cooperation</a:t>
            </a:r>
          </a:p>
        </p:txBody>
      </p:sp>
    </p:spTree>
    <p:extLst>
      <p:ext uri="{BB962C8B-B14F-4D97-AF65-F5344CB8AC3E}">
        <p14:creationId xmlns:p14="http://schemas.microsoft.com/office/powerpoint/2010/main" val="22004937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SimSun" pitchFamily="2" charset="-122"/>
              </a:rPr>
              <a:t>``</a:t>
            </a:r>
            <a:r>
              <a:rPr lang="en-US" altLang="zh-CN" smtClean="0">
                <a:ea typeface="SimSun" pitchFamily="2" charset="-122"/>
              </a:rPr>
              <a:t>Three Pillars”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dirty="0" smtClean="0">
                <a:ea typeface="SimSun" pitchFamily="2" charset="-122"/>
              </a:rPr>
              <a:t>Trade and investment liberalization</a:t>
            </a:r>
          </a:p>
          <a:p>
            <a:pPr eaLnBrk="1" hangingPunct="1"/>
            <a:r>
              <a:rPr lang="en-US" altLang="zh-CN" dirty="0" smtClean="0">
                <a:ea typeface="SimSun" pitchFamily="2" charset="-122"/>
              </a:rPr>
              <a:t>Business facilitation</a:t>
            </a:r>
          </a:p>
          <a:p>
            <a:pPr eaLnBrk="1" hangingPunct="1"/>
            <a:r>
              <a:rPr lang="en-US" altLang="zh-CN" dirty="0" smtClean="0">
                <a:ea typeface="SimSun" pitchFamily="2" charset="-122"/>
              </a:rPr>
              <a:t>Economic and technical cooperation</a:t>
            </a:r>
          </a:p>
          <a:p>
            <a:pPr lvl="1" eaLnBrk="1" hangingPunct="1"/>
            <a:r>
              <a:rPr lang="en-US" altLang="zh-CN" dirty="0" smtClean="0">
                <a:ea typeface="SimSun" pitchFamily="2" charset="-122"/>
              </a:rPr>
              <a:t>assisting member economies build the necessary capacities to take advantage of global trade and the New </a:t>
            </a:r>
            <a:r>
              <a:rPr lang="en-US" altLang="zh-CN" dirty="0" smtClean="0">
                <a:ea typeface="SimSun" pitchFamily="2" charset="-122"/>
              </a:rPr>
              <a:t>Economy</a:t>
            </a:r>
            <a:endParaRPr lang="en-US" altLang="zh-CN" dirty="0">
              <a:ea typeface="SimSun" pitchFamily="2" charset="-122"/>
            </a:endParaRPr>
          </a:p>
          <a:p>
            <a:pPr marL="274320" lvl="1" indent="0">
              <a:buNone/>
            </a:pPr>
            <a:r>
              <a:rPr lang="en-US" altLang="zh-CN" dirty="0">
                <a:ea typeface="SimSun" pitchFamily="2" charset="-122"/>
              </a:rPr>
              <a:t>https://www.youtube.com/watch?v=UGi2w4zij_k</a:t>
            </a:r>
          </a:p>
        </p:txBody>
      </p:sp>
    </p:spTree>
    <p:extLst>
      <p:ext uri="{BB962C8B-B14F-4D97-AF65-F5344CB8AC3E}">
        <p14:creationId xmlns:p14="http://schemas.microsoft.com/office/powerpoint/2010/main" val="9953558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72008"/>
            <a:ext cx="6400800" cy="1643074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From </a:t>
            </a:r>
            <a:r>
              <a:rPr lang="en-US" b="1" dirty="0" err="1" smtClean="0"/>
              <a:t>Charosporn</a:t>
            </a:r>
            <a:r>
              <a:rPr lang="en-US" b="1" dirty="0" smtClean="0"/>
              <a:t> </a:t>
            </a:r>
            <a:r>
              <a:rPr lang="en-US" b="1" dirty="0" err="1" smtClean="0"/>
              <a:t>Chalermtiarana</a:t>
            </a:r>
            <a:r>
              <a:rPr lang="en-US" b="1" dirty="0" smtClean="0"/>
              <a:t>, Ph.D.</a:t>
            </a:r>
          </a:p>
          <a:p>
            <a:r>
              <a:rPr lang="en-US" b="1" dirty="0" smtClean="0"/>
              <a:t>Fiscal Policy Office, Ministry of </a:t>
            </a:r>
            <a:r>
              <a:rPr lang="en-US" b="1" dirty="0" smtClean="0"/>
              <a:t>Finance</a:t>
            </a:r>
          </a:p>
          <a:p>
            <a:r>
              <a:rPr lang="en-US" b="1" dirty="0"/>
              <a:t>http://www.youtube.com/watch?v=6oXzh2YgXdw&amp;list=TLf6cUVvj2UAE</a:t>
            </a:r>
            <a:endParaRPr lang="en-US" b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1196752"/>
            <a:ext cx="8316416" cy="2171714"/>
          </a:xfrm>
          <a:noFill/>
        </p:spPr>
        <p:txBody>
          <a:bodyPr>
            <a:normAutofit/>
          </a:bodyPr>
          <a:lstStyle/>
          <a:p>
            <a:r>
              <a:rPr lang="en-US" b="1" dirty="0" smtClean="0"/>
              <a:t>ASEAN Economic Community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318792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ASEAN Countries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ASEAN was first formed in 1967 with six member countries: Brunei, Indonesia, Malaysia, Philippines, Singapore and Thailand and was subsequently joined by Cambodia, Laos, Myanmar and Vietnam.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5" name="Picture 6" descr="G:\SG &amp; Malaysia\Brunei_fla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74090">
            <a:off x="296242" y="2526759"/>
            <a:ext cx="1143008" cy="57150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Picture 7" descr="G:\SG &amp; Malaysia\vietnam-flag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74090">
            <a:off x="4256340" y="6058625"/>
            <a:ext cx="1178681" cy="57150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  <a:softEdge rad="317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7" name="Picture 8" descr="G:\SG &amp; Malaysia\laos_fla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74090">
            <a:off x="2020258" y="4975441"/>
            <a:ext cx="1143007" cy="52863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8" name="Picture 9" descr="G:\SG &amp; Malaysia\cambodia-flag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74090">
            <a:off x="365929" y="3463091"/>
            <a:ext cx="1143008" cy="54767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9" name="Picture 2" descr="G:\SG &amp; Malaysia\Thai flag.bm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74090">
            <a:off x="5624833" y="5767118"/>
            <a:ext cx="1143008" cy="57150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0" name="Picture 3" descr="G:\SG &amp; Malaysia\singapore_flag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674090">
            <a:off x="6560936" y="5263063"/>
            <a:ext cx="1143008" cy="57150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1" name="Picture 4" descr="G:\SG &amp; Malaysia\malaysia-flag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674090">
            <a:off x="3104554" y="5623102"/>
            <a:ext cx="1143008" cy="57150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2" name="Picture 6" descr="G:\SG &amp; Malaysia\philippines-flag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674090">
            <a:off x="7064993" y="4686998"/>
            <a:ext cx="1143008" cy="57150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3" name="Picture 7" descr="G:\SG &amp; Malaysia\Indonesia_flag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674090">
            <a:off x="951273" y="4254267"/>
            <a:ext cx="1143008" cy="64294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4" name="Picture 2" descr="C:\Documents and Settings\foreign\Desktop\mm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674090">
            <a:off x="7713066" y="4110934"/>
            <a:ext cx="1143008" cy="57150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184702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/>
          <a:lstStyle/>
          <a:p>
            <a:r>
              <a:rPr lang="en-US" b="1" dirty="0" smtClean="0"/>
              <a:t>History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1024" y="1412776"/>
            <a:ext cx="6715472" cy="476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ight Arrow 7"/>
          <p:cNvSpPr/>
          <p:nvPr/>
        </p:nvSpPr>
        <p:spPr>
          <a:xfrm>
            <a:off x="1259632" y="141277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1967</a:t>
            </a:r>
            <a:endParaRPr lang="en-US" b="1" dirty="0"/>
          </a:p>
        </p:txBody>
      </p:sp>
      <p:sp>
        <p:nvSpPr>
          <p:cNvPr id="10" name="Right Arrow 9"/>
          <p:cNvSpPr/>
          <p:nvPr/>
        </p:nvSpPr>
        <p:spPr>
          <a:xfrm>
            <a:off x="1217328" y="19888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1992</a:t>
            </a:r>
            <a:endParaRPr lang="en-US" b="1" dirty="0"/>
          </a:p>
        </p:txBody>
      </p:sp>
      <p:sp>
        <p:nvSpPr>
          <p:cNvPr id="11" name="Right Arrow 10"/>
          <p:cNvSpPr/>
          <p:nvPr/>
        </p:nvSpPr>
        <p:spPr>
          <a:xfrm>
            <a:off x="1209140" y="263691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1995</a:t>
            </a:r>
            <a:endParaRPr lang="en-US" b="1" dirty="0"/>
          </a:p>
        </p:txBody>
      </p:sp>
      <p:sp>
        <p:nvSpPr>
          <p:cNvPr id="12" name="Right Arrow 11"/>
          <p:cNvSpPr/>
          <p:nvPr/>
        </p:nvSpPr>
        <p:spPr>
          <a:xfrm>
            <a:off x="1217328" y="321297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1996</a:t>
            </a:r>
            <a:endParaRPr lang="en-US" b="1" dirty="0"/>
          </a:p>
        </p:txBody>
      </p:sp>
      <p:sp>
        <p:nvSpPr>
          <p:cNvPr id="13" name="Right Arrow 12"/>
          <p:cNvSpPr/>
          <p:nvPr/>
        </p:nvSpPr>
        <p:spPr>
          <a:xfrm>
            <a:off x="1187624" y="393305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1998</a:t>
            </a:r>
            <a:endParaRPr lang="en-US" b="1" dirty="0"/>
          </a:p>
        </p:txBody>
      </p:sp>
      <p:sp>
        <p:nvSpPr>
          <p:cNvPr id="14" name="Right Arrow 13"/>
          <p:cNvSpPr/>
          <p:nvPr/>
        </p:nvSpPr>
        <p:spPr>
          <a:xfrm>
            <a:off x="1187624" y="46725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2007</a:t>
            </a:r>
            <a:endParaRPr lang="en-US" b="1" dirty="0"/>
          </a:p>
        </p:txBody>
      </p:sp>
      <p:sp>
        <p:nvSpPr>
          <p:cNvPr id="15" name="Right Arrow 14"/>
          <p:cNvSpPr/>
          <p:nvPr/>
        </p:nvSpPr>
        <p:spPr>
          <a:xfrm>
            <a:off x="1187624" y="57526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2011</a:t>
            </a:r>
            <a:endParaRPr lang="en-US" b="1" dirty="0"/>
          </a:p>
        </p:txBody>
      </p:sp>
      <p:sp>
        <p:nvSpPr>
          <p:cNvPr id="16" name="Right Arrow 15"/>
          <p:cNvSpPr/>
          <p:nvPr/>
        </p:nvSpPr>
        <p:spPr>
          <a:xfrm>
            <a:off x="1187624" y="52292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2009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266096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746064" cy="1143000"/>
          </a:xfrm>
        </p:spPr>
        <p:txBody>
          <a:bodyPr>
            <a:noAutofit/>
          </a:bodyPr>
          <a:lstStyle/>
          <a:p>
            <a:r>
              <a:rPr lang="en-US" b="1" dirty="0" smtClean="0"/>
              <a:t>ASEAN Economic Community (AEC)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3648" y="1556792"/>
            <a:ext cx="7498080" cy="5112568"/>
          </a:xfrm>
        </p:spPr>
        <p:txBody>
          <a:bodyPr>
            <a:normAutofit/>
          </a:bodyPr>
          <a:lstStyle/>
          <a:p>
            <a:r>
              <a:rPr lang="en-US" dirty="0" smtClean="0"/>
              <a:t>Transform ASEAN into a region with free movement of goods, services, investment, skilled </a:t>
            </a:r>
            <a:r>
              <a:rPr lang="en-US" dirty="0" err="1" smtClean="0"/>
              <a:t>labour</a:t>
            </a:r>
            <a:r>
              <a:rPr lang="en-US" dirty="0" smtClean="0"/>
              <a:t>, and freer flow of capital</a:t>
            </a:r>
          </a:p>
          <a:p>
            <a:endParaRPr lang="en-US" sz="1800" dirty="0" smtClean="0"/>
          </a:p>
          <a:p>
            <a:r>
              <a:rPr lang="en-US" dirty="0" smtClean="0"/>
              <a:t>Elimination of tariff and other trade obstacles, ease of customs</a:t>
            </a:r>
          </a:p>
          <a:p>
            <a:endParaRPr lang="en-US" sz="1900" dirty="0" smtClean="0"/>
          </a:p>
          <a:p>
            <a:r>
              <a:rPr lang="en-US" dirty="0" smtClean="0"/>
              <a:t>AEC Blueprint and strategic schedule (</a:t>
            </a:r>
            <a:r>
              <a:rPr lang="en-US" dirty="0" err="1" smtClean="0"/>
              <a:t>endoresed</a:t>
            </a:r>
            <a:r>
              <a:rPr lang="en-US" dirty="0" smtClean="0"/>
              <a:t> by ASEAN Summit, 2007) set the goal of regional economic integration by December 2015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4463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043608" y="0"/>
            <a:ext cx="9144000" cy="928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dirty="0" smtClean="0">
                <a:solidFill>
                  <a:schemeClr val="tx2"/>
                </a:solidFill>
                <a:cs typeface="BrowalliaUPC" pitchFamily="34" charset="-34"/>
              </a:rPr>
              <a:t> </a:t>
            </a:r>
            <a:r>
              <a:rPr lang="en-US" sz="4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UPC" pitchFamily="34" charset="-34"/>
              </a:rPr>
              <a:t>Overview of </a:t>
            </a:r>
            <a:r>
              <a:rPr lang="en-US" sz="43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UPC" pitchFamily="34" charset="-34"/>
              </a:rPr>
              <a:t>AEC</a:t>
            </a:r>
            <a:endParaRPr lang="th-TH" sz="4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วงรี 5"/>
          <p:cNvSpPr/>
          <p:nvPr/>
        </p:nvSpPr>
        <p:spPr>
          <a:xfrm>
            <a:off x="971600" y="1071562"/>
            <a:ext cx="1944216" cy="1493341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cs typeface="Browallia New" pitchFamily="34" charset="-34"/>
              </a:rPr>
              <a:t>AEC</a:t>
            </a:r>
            <a:endParaRPr lang="th-TH" sz="2000" b="1" dirty="0">
              <a:solidFill>
                <a:schemeClr val="tx1"/>
              </a:solidFill>
              <a:cs typeface="Browallia New" pitchFamily="34" charset="-34"/>
            </a:endParaRP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5357813" y="1143000"/>
            <a:ext cx="2857500" cy="92868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cs typeface="Browallia New" pitchFamily="34" charset="-34"/>
              </a:rPr>
              <a:t>Single Market and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cs typeface="Browallia New" pitchFamily="34" charset="-34"/>
              </a:rPr>
              <a:t>Production base</a:t>
            </a:r>
            <a:endParaRPr lang="th-TH" sz="2000" b="1" dirty="0">
              <a:solidFill>
                <a:schemeClr val="tx1"/>
              </a:solidFill>
              <a:cs typeface="Browallia New" pitchFamily="34" charset="-34"/>
            </a:endParaRPr>
          </a:p>
        </p:txBody>
      </p:sp>
      <p:sp>
        <p:nvSpPr>
          <p:cNvPr id="8" name="สี่เหลี่ยมมุมมน 7"/>
          <p:cNvSpPr/>
          <p:nvPr/>
        </p:nvSpPr>
        <p:spPr>
          <a:xfrm>
            <a:off x="285750" y="3857625"/>
            <a:ext cx="3714750" cy="14287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cs typeface="Browallia New" pitchFamily="34" charset="-34"/>
              </a:rPr>
              <a:t>To create a stable, prosperous and highly competitive ASEAN economic region</a:t>
            </a:r>
            <a:endParaRPr lang="th-TH" sz="2000" b="1" dirty="0">
              <a:solidFill>
                <a:schemeClr val="tx1"/>
              </a:solidFill>
              <a:cs typeface="Browallia New" pitchFamily="34" charset="-34"/>
            </a:endParaRPr>
          </a:p>
        </p:txBody>
      </p:sp>
      <p:sp>
        <p:nvSpPr>
          <p:cNvPr id="10" name="ลูกศรลง 9"/>
          <p:cNvSpPr/>
          <p:nvPr/>
        </p:nvSpPr>
        <p:spPr>
          <a:xfrm>
            <a:off x="6572250" y="2143125"/>
            <a:ext cx="357188" cy="642938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000"/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5286375" y="4214813"/>
            <a:ext cx="3000375" cy="71437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cs typeface="Browallia New" pitchFamily="34" charset="-34"/>
              </a:rPr>
              <a:t>Freer flow of capital</a:t>
            </a:r>
            <a:endParaRPr lang="th-TH" sz="2000" b="1" dirty="0">
              <a:solidFill>
                <a:schemeClr val="tx1"/>
              </a:solidFill>
              <a:cs typeface="Browallia New" pitchFamily="34" charset="-34"/>
            </a:endParaRPr>
          </a:p>
        </p:txBody>
      </p:sp>
      <p:sp>
        <p:nvSpPr>
          <p:cNvPr id="12" name="สี่เหลี่ยมมุมมน 11"/>
          <p:cNvSpPr/>
          <p:nvPr/>
        </p:nvSpPr>
        <p:spPr>
          <a:xfrm>
            <a:off x="5286375" y="2857500"/>
            <a:ext cx="3071813" cy="121443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cs typeface="Browallia New" pitchFamily="34" charset="-34"/>
              </a:rPr>
              <a:t>Free flow of goods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cs typeface="Browallia New" pitchFamily="34" charset="-34"/>
              </a:rPr>
              <a:t>services, investment,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cs typeface="Browallia New" pitchFamily="34" charset="-34"/>
              </a:rPr>
              <a:t>and skilled labor </a:t>
            </a:r>
            <a:endParaRPr lang="th-TH" sz="2000" dirty="0">
              <a:solidFill>
                <a:schemeClr val="tx1"/>
              </a:solidFill>
              <a:cs typeface="Browallia New" pitchFamily="34" charset="-34"/>
            </a:endParaRPr>
          </a:p>
        </p:txBody>
      </p:sp>
      <p:cxnSp>
        <p:nvCxnSpPr>
          <p:cNvPr id="14" name="ตัวเชื่อมต่อตรง 13"/>
          <p:cNvCxnSpPr/>
          <p:nvPr/>
        </p:nvCxnSpPr>
        <p:spPr>
          <a:xfrm>
            <a:off x="2928938" y="1785938"/>
            <a:ext cx="2143125" cy="1587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ตัวเชื่อมต่อตรง 15"/>
          <p:cNvCxnSpPr/>
          <p:nvPr/>
        </p:nvCxnSpPr>
        <p:spPr>
          <a:xfrm rot="5400000">
            <a:off x="1321594" y="3178969"/>
            <a:ext cx="121443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3" name="Text Box 11"/>
          <p:cNvSpPr txBox="1">
            <a:spLocks noChangeArrowheads="1"/>
          </p:cNvSpPr>
          <p:nvPr/>
        </p:nvSpPr>
        <p:spPr bwMode="blackWhite">
          <a:xfrm>
            <a:off x="2857500" y="1262063"/>
            <a:ext cx="24288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latin typeface="+mn-lt"/>
                <a:cs typeface="Browallia New" pitchFamily="34" charset="-34"/>
              </a:rPr>
              <a:t>characteristic</a:t>
            </a:r>
            <a:endParaRPr lang="th-TH" sz="2000" b="1" dirty="0">
              <a:latin typeface="+mn-lt"/>
              <a:cs typeface="Browallia New" pitchFamily="34" charset="-34"/>
            </a:endParaRP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blackWhite">
          <a:xfrm>
            <a:off x="2000250" y="2786063"/>
            <a:ext cx="16430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latin typeface="+mn-lt"/>
                <a:cs typeface="Browallia New" pitchFamily="34" charset="-34"/>
              </a:rPr>
              <a:t>objective</a:t>
            </a:r>
            <a:endParaRPr lang="th-TH" sz="2000" b="1" dirty="0">
              <a:latin typeface="+mn-lt"/>
              <a:cs typeface="Browallia New" pitchFamily="34" charset="-34"/>
            </a:endParaRPr>
          </a:p>
        </p:txBody>
      </p:sp>
      <p:pic>
        <p:nvPicPr>
          <p:cNvPr id="3085" name="Picture 10" descr="dev_00977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8338" y="5286375"/>
            <a:ext cx="2125662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1" descr="logo-asean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75588" y="5500688"/>
            <a:ext cx="615950" cy="61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133086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1043608" y="0"/>
            <a:ext cx="8100392" cy="928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UPC" pitchFamily="34" charset="-34"/>
              </a:rPr>
              <a:t>Objectives </a:t>
            </a:r>
            <a:r>
              <a:rPr lang="en-US" sz="4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UPC" pitchFamily="34" charset="-34"/>
              </a:rPr>
              <a:t>of AEC</a:t>
            </a:r>
            <a:endParaRPr lang="th-TH" sz="43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rowalliaUPC" pitchFamily="34" charset="-34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357158" y="1142984"/>
          <a:ext cx="8786842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789122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1187624" y="1219200"/>
            <a:ext cx="7651576" cy="762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dirty="0" smtClean="0">
                <a:solidFill>
                  <a:schemeClr val="tx1"/>
                </a:solidFill>
                <a:cs typeface="Browallia New" pitchFamily="34" charset="-34"/>
              </a:rPr>
              <a:t>Single Market and Production Base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2162196"/>
          <a:ext cx="82296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100" name="Picture 11" descr="logo-asean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63" y="3286125"/>
            <a:ext cx="1357312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4"/>
          <p:cNvSpPr txBox="1">
            <a:spLocks noChangeArrowheads="1"/>
          </p:cNvSpPr>
          <p:nvPr/>
        </p:nvSpPr>
        <p:spPr>
          <a:xfrm>
            <a:off x="1043608" y="0"/>
            <a:ext cx="8100392" cy="928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UPC" pitchFamily="34" charset="-34"/>
              </a:rPr>
              <a:t>Characteristics</a:t>
            </a:r>
            <a:r>
              <a:rPr lang="en-US" sz="4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UPC" pitchFamily="34" charset="-34"/>
              </a:rPr>
              <a:t> </a:t>
            </a:r>
            <a:r>
              <a:rPr lang="en-US" sz="4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UPC" pitchFamily="34" charset="-34"/>
              </a:rPr>
              <a:t>of</a:t>
            </a:r>
            <a:r>
              <a:rPr 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UPC" pitchFamily="34" charset="-34"/>
              </a:rPr>
              <a:t> </a:t>
            </a:r>
            <a:r>
              <a:rPr lang="en-US" sz="4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UPC" pitchFamily="34" charset="-34"/>
              </a:rPr>
              <a:t>AEC</a:t>
            </a:r>
            <a:endParaRPr lang="th-TH" sz="43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rowall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800157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AEC : Opening up opportunity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create a competitive market and will open up greater opportunities for socioeconomic growth</a:t>
            </a:r>
          </a:p>
          <a:p>
            <a:endParaRPr lang="en-US" dirty="0" smtClean="0"/>
          </a:p>
          <a:p>
            <a:r>
              <a:rPr lang="en-US" dirty="0" smtClean="0"/>
              <a:t>enhancement in ﹕</a:t>
            </a:r>
          </a:p>
          <a:p>
            <a:pPr lvl="1"/>
            <a:r>
              <a:rPr lang="en-US" dirty="0" smtClean="0"/>
              <a:t>trade development</a:t>
            </a:r>
          </a:p>
          <a:p>
            <a:pPr lvl="1"/>
            <a:r>
              <a:rPr lang="en-US" dirty="0" smtClean="0"/>
              <a:t>investment liberalization</a:t>
            </a:r>
          </a:p>
          <a:p>
            <a:pPr lvl="1"/>
            <a:r>
              <a:rPr lang="en-US" dirty="0" smtClean="0"/>
              <a:t>collaboration in regional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1941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Trade development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447800"/>
            <a:ext cx="7818072" cy="5149552"/>
          </a:xfrm>
        </p:spPr>
        <p:txBody>
          <a:bodyPr>
            <a:normAutofit/>
          </a:bodyPr>
          <a:lstStyle/>
          <a:p>
            <a:r>
              <a:rPr lang="en-US" dirty="0" smtClean="0"/>
              <a:t>Removal of tariff and other trade obstacles, ease of customs, AEC E-Commerce Platform, common language</a:t>
            </a:r>
          </a:p>
          <a:p>
            <a:endParaRPr lang="en-US" dirty="0" smtClean="0"/>
          </a:p>
          <a:p>
            <a:r>
              <a:rPr lang="en-US" dirty="0" smtClean="0"/>
              <a:t>Simple, harmonized and standardized trade and customs</a:t>
            </a:r>
          </a:p>
          <a:p>
            <a:endParaRPr lang="en-US" dirty="0" smtClean="0"/>
          </a:p>
          <a:p>
            <a:r>
              <a:rPr lang="en-US" dirty="0" smtClean="0"/>
              <a:t>Greater choice of goods and services for consumers through increases in intra-regional trade, standardization.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9096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Trade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Reduction in transaction costs in ASEAN will enhance export competitiveness – Air/Truck/Rail Link</a:t>
            </a:r>
          </a:p>
          <a:p>
            <a:endParaRPr lang="en-US" dirty="0" smtClean="0"/>
          </a:p>
          <a:p>
            <a:r>
              <a:rPr lang="en-US" dirty="0" smtClean="0"/>
              <a:t>Lowering of production costs can be passed onto consumers who can benefit from lower prices of goods and services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2138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Investment liberalization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Free flow of goods, services, skilled </a:t>
            </a:r>
            <a:r>
              <a:rPr lang="en-US" dirty="0" err="1" smtClean="0"/>
              <a:t>labour</a:t>
            </a:r>
            <a:r>
              <a:rPr lang="en-US" dirty="0" smtClean="0"/>
              <a:t>, and capital (%)</a:t>
            </a:r>
          </a:p>
          <a:p>
            <a:endParaRPr lang="en-US" dirty="0" smtClean="0"/>
          </a:p>
          <a:p>
            <a:r>
              <a:rPr lang="en-US" dirty="0" smtClean="0"/>
              <a:t>Facilitate trade and investment</a:t>
            </a:r>
          </a:p>
          <a:p>
            <a:endParaRPr lang="en-US" dirty="0" smtClean="0"/>
          </a:p>
          <a:p>
            <a:r>
              <a:rPr lang="en-US" dirty="0" smtClean="0"/>
              <a:t>A more competitive market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3829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498080" cy="1143000"/>
          </a:xfrm>
        </p:spPr>
        <p:txBody>
          <a:bodyPr>
            <a:noAutofit/>
          </a:bodyPr>
          <a:lstStyle/>
          <a:p>
            <a:r>
              <a:rPr lang="en-US" b="1" dirty="0" smtClean="0"/>
              <a:t>Collaboration in regional supply chain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410200"/>
          </a:xfrm>
        </p:spPr>
        <p:txBody>
          <a:bodyPr>
            <a:normAutofit/>
          </a:bodyPr>
          <a:lstStyle/>
          <a:p>
            <a:r>
              <a:rPr lang="en-US" dirty="0" smtClean="0"/>
              <a:t>Regional integration which will improve efficiencies and competitiveness of ASEAN members – custom, immigration, seamless flow of data, mutually recognize protocol.</a:t>
            </a:r>
          </a:p>
          <a:p>
            <a:endParaRPr lang="en-US" sz="1400" dirty="0" smtClean="0"/>
          </a:p>
          <a:p>
            <a:r>
              <a:rPr lang="en-US" dirty="0" smtClean="0"/>
              <a:t>Development of the region into a global production and sourcing hub</a:t>
            </a:r>
          </a:p>
          <a:p>
            <a:endParaRPr lang="en-US" sz="1400" dirty="0" smtClean="0"/>
          </a:p>
          <a:p>
            <a:r>
              <a:rPr lang="en-US" dirty="0" smtClean="0"/>
              <a:t>Accelerates the infrastructure development for enhancing supply chain efficiency and access to new markets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0084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7818072" cy="1143000"/>
          </a:xfrm>
        </p:spPr>
        <p:txBody>
          <a:bodyPr>
            <a:noAutofit/>
          </a:bodyPr>
          <a:lstStyle/>
          <a:p>
            <a:r>
              <a:rPr lang="en-US" b="1" dirty="0" smtClean="0"/>
              <a:t>Potential Economic Impact of AEC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33</a:t>
            </a:fld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331640" y="1412776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6732240" y="6396037"/>
            <a:ext cx="1893664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en-US" altLang="ja-JP" sz="1200" b="1" i="1" dirty="0">
                <a:ea typeface="Calibri" pitchFamily="34" charset="0"/>
                <a:cs typeface="Times New Roman" pitchFamily="18" charset="0"/>
              </a:rPr>
              <a:t>Source:</a:t>
            </a:r>
            <a:r>
              <a:rPr lang="en-US" altLang="ja-JP" sz="1200" i="1" dirty="0">
                <a:ea typeface="Calibri" pitchFamily="34" charset="0"/>
                <a:cs typeface="Times New Roman" pitchFamily="18" charset="0"/>
              </a:rPr>
              <a:t> </a:t>
            </a:r>
            <a:r>
              <a:rPr lang="en-US" altLang="ja-JP" sz="1200" i="1" dirty="0" smtClean="0">
                <a:ea typeface="Calibri" pitchFamily="34" charset="0"/>
                <a:cs typeface="Times New Roman" pitchFamily="18" charset="0"/>
              </a:rPr>
              <a:t>ERIA</a:t>
            </a:r>
            <a:endParaRPr lang="en-US" altLang="ja-JP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US" altLang="ja-JP" sz="1200" dirty="0"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3260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Progress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628800"/>
            <a:ext cx="7890080" cy="5229200"/>
          </a:xfrm>
        </p:spPr>
        <p:txBody>
          <a:bodyPr>
            <a:normAutofit/>
          </a:bodyPr>
          <a:lstStyle/>
          <a:p>
            <a:r>
              <a:rPr lang="en-US" dirty="0" smtClean="0"/>
              <a:t>ASEAN members have completed 72% of economic blueprints needed to bring about the AEC</a:t>
            </a:r>
          </a:p>
          <a:p>
            <a:endParaRPr lang="en-US" sz="1800" dirty="0" smtClean="0"/>
          </a:p>
          <a:p>
            <a:r>
              <a:rPr lang="en-US" dirty="0" smtClean="0"/>
              <a:t>Tariff of nearly 8,000 items have been cut</a:t>
            </a:r>
          </a:p>
          <a:p>
            <a:endParaRPr lang="en-US" sz="1800" dirty="0" smtClean="0"/>
          </a:p>
          <a:p>
            <a:r>
              <a:rPr lang="en-US" dirty="0" smtClean="0"/>
              <a:t>Full benefits will be realized only when there is harmonization in other sectors of the economy including taxation regime, </a:t>
            </a:r>
            <a:r>
              <a:rPr lang="en-US" dirty="0" err="1" smtClean="0"/>
              <a:t>labour</a:t>
            </a:r>
            <a:r>
              <a:rPr lang="en-US" dirty="0" smtClean="0"/>
              <a:t> legislation, licensing requirement, etc.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719-9E15-41E3-B759-4A4FCF19F3E8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6255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043608" y="0"/>
            <a:ext cx="8100392" cy="13407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 New" pitchFamily="34" charset="-34"/>
              </a:rPr>
              <a:t>Business </a:t>
            </a:r>
            <a:r>
              <a:rPr lang="en-US" sz="4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rowallia New" pitchFamily="34" charset="-34"/>
              </a:rPr>
              <a:t>Opportunities in Thailand</a:t>
            </a:r>
            <a:endParaRPr lang="th-TH" sz="43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rowallia New" pitchFamily="34" charset="-34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457200" y="197487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" name="กลุ่ม 6"/>
          <p:cNvGrpSpPr/>
          <p:nvPr/>
        </p:nvGrpSpPr>
        <p:grpSpPr>
          <a:xfrm>
            <a:off x="1403648" y="1556792"/>
            <a:ext cx="6643734" cy="729770"/>
            <a:chOff x="14505" y="3545492"/>
            <a:chExt cx="2077559" cy="1870350"/>
          </a:xfrm>
          <a:solidFill>
            <a:srgbClr val="99FF66"/>
          </a:solidFill>
        </p:grpSpPr>
        <p:sp>
          <p:nvSpPr>
            <p:cNvPr id="10" name="สี่เหลี่ยมมุมมน 7"/>
            <p:cNvSpPr/>
            <p:nvPr/>
          </p:nvSpPr>
          <p:spPr>
            <a:xfrm>
              <a:off x="14505" y="3545492"/>
              <a:ext cx="2077559" cy="1870350"/>
            </a:xfrm>
            <a:prstGeom prst="round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11" name="สี่เหลี่ยมมุมมน 6"/>
            <p:cNvSpPr/>
            <p:nvPr/>
          </p:nvSpPr>
          <p:spPr>
            <a:xfrm>
              <a:off x="104575" y="4316162"/>
              <a:ext cx="1894953" cy="69249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52400" tIns="76200" rIns="152400" bIns="76200" spcCol="1270" anchor="ctr"/>
            <a:lstStyle/>
            <a:p>
              <a:pPr algn="ctr" defTabSz="17780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900" b="1" dirty="0">
                  <a:solidFill>
                    <a:schemeClr val="tx1"/>
                  </a:solidFill>
                  <a:cs typeface="Browallia New" pitchFamily="34" charset="-34"/>
                </a:rPr>
                <a:t>Potential</a:t>
              </a:r>
              <a:r>
                <a:rPr lang="en-US" sz="5400" b="1" dirty="0">
                  <a:solidFill>
                    <a:schemeClr val="tx1"/>
                  </a:solidFill>
                  <a:cs typeface="Browallia New" pitchFamily="34" charset="-34"/>
                </a:rPr>
                <a:t> </a:t>
              </a:r>
              <a:r>
                <a:rPr lang="en-US" sz="3900" b="1" dirty="0">
                  <a:solidFill>
                    <a:schemeClr val="tx1"/>
                  </a:solidFill>
                  <a:cs typeface="Browallia New" pitchFamily="34" charset="-34"/>
                </a:rPr>
                <a:t>Sectors</a:t>
              </a:r>
              <a:endParaRPr lang="th-TH" sz="3900" b="1" dirty="0">
                <a:solidFill>
                  <a:schemeClr val="tx1"/>
                </a:solidFill>
                <a:cs typeface="Browallia New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907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115616" y="0"/>
            <a:ext cx="8028384" cy="857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4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rowallia New" pitchFamily="34" charset="-34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475656" y="1052736"/>
          <a:ext cx="7143800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96768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First</a:t>
            </a:r>
          </a:p>
          <a:p>
            <a:r>
              <a:rPr lang="en-US" dirty="0" smtClean="0"/>
              <a:t>How far  has East Asian economic regionalization gone compared with other regions and from a historical perspective?</a:t>
            </a:r>
          </a:p>
          <a:p>
            <a:r>
              <a:rPr lang="en-US" dirty="0" smtClean="0"/>
              <a:t>Second</a:t>
            </a:r>
          </a:p>
          <a:p>
            <a:r>
              <a:rPr lang="en-US" dirty="0" smtClean="0"/>
              <a:t>What are the basic feature of regionalism?</a:t>
            </a:r>
          </a:p>
          <a:p>
            <a:r>
              <a:rPr lang="en-US" dirty="0" smtClean="0"/>
              <a:t>Why has East Asian regionalism evolved the way it has, especially after Asia financial crisis?</a:t>
            </a:r>
          </a:p>
          <a:p>
            <a:r>
              <a:rPr lang="en-US" dirty="0" smtClean="0"/>
              <a:t>Third</a:t>
            </a:r>
          </a:p>
          <a:p>
            <a:r>
              <a:rPr lang="en-US" dirty="0" smtClean="0"/>
              <a:t>How will East Asian regionalism affect the global and regional balance of power and the United States?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0913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Regionalization VS. Regionalism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Regionalization</a:t>
            </a:r>
          </a:p>
          <a:p>
            <a:r>
              <a:rPr lang="en-US" dirty="0" smtClean="0"/>
              <a:t>A concentration of economic activities, whether caused by market forces or government policies. </a:t>
            </a:r>
          </a:p>
          <a:p>
            <a:r>
              <a:rPr lang="en-US" dirty="0" smtClean="0"/>
              <a:t>Regionalism</a:t>
            </a:r>
          </a:p>
          <a:p>
            <a:r>
              <a:rPr lang="en-US" dirty="0" smtClean="0"/>
              <a:t>Coordinated government policies to promote greater regional economic transaction.</a:t>
            </a:r>
          </a:p>
          <a:p>
            <a:pPr lvl="1"/>
            <a:r>
              <a:rPr lang="en-US" dirty="0" smtClean="0"/>
              <a:t>Nature forces: proximity, cultural affinity, comparative advantage, and government efforts.</a:t>
            </a:r>
          </a:p>
          <a:p>
            <a:pPr lvl="1"/>
            <a:r>
              <a:rPr lang="en-US" dirty="0" smtClean="0"/>
              <a:t>Ben Anderson’s Imagined Communities.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9103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Evidence of Regionalization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Regional FDI</a:t>
            </a:r>
          </a:p>
          <a:p>
            <a:r>
              <a:rPr lang="en-US" dirty="0" smtClean="0"/>
              <a:t>Regional value chains</a:t>
            </a:r>
          </a:p>
          <a:p>
            <a:r>
              <a:rPr lang="en-US" dirty="0" smtClean="0"/>
              <a:t>Closer economic ties through trade</a:t>
            </a:r>
          </a:p>
          <a:p>
            <a:r>
              <a:rPr lang="en-US" dirty="0" smtClean="0"/>
              <a:t>Japanese, Western, and ethnic Chinese capitalist.</a:t>
            </a:r>
          </a:p>
          <a:p>
            <a:pPr lvl="1"/>
            <a:r>
              <a:rPr lang="en-US" dirty="0" smtClean="0"/>
              <a:t>Alliances and Rivalries go in all direction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8954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lipstream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  <a:fontScheme name="Concourse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inorFont>
  </a:fontScheme>
  <a:fmtScheme name="Concourse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48</TotalTime>
  <Words>1406</Words>
  <Application>Microsoft Office PowerPoint</Application>
  <PresentationFormat>On-screen Show (4:3)</PresentationFormat>
  <Paragraphs>254</Paragraphs>
  <Slides>39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Clarity</vt:lpstr>
      <vt:lpstr>East Asian Regionalism</vt:lpstr>
      <vt:lpstr>Preferential Trading Agreements</vt:lpstr>
      <vt:lpstr>Preferential Trading Agreements (cont.)</vt:lpstr>
      <vt:lpstr>Preferential Trading Agreements (cont.)</vt:lpstr>
      <vt:lpstr>Preferential Trading Agreements (cont.)</vt:lpstr>
      <vt:lpstr>Preferential Trading Agreements (cont.)</vt:lpstr>
      <vt:lpstr>APEC Forum www.olemiss.edu/courses/pol337/apec.ppt  </vt:lpstr>
      <vt:lpstr>Birth of APEC 1989</vt:lpstr>
      <vt:lpstr>Expansion of APEC 1991-1998</vt:lpstr>
      <vt:lpstr>PowerPoint Presentation</vt:lpstr>
      <vt:lpstr>PowerPoint Presentation</vt:lpstr>
      <vt:lpstr>Host Economy</vt:lpstr>
      <vt:lpstr>APEC Secretariat</vt:lpstr>
      <vt:lpstr>Policy Development</vt:lpstr>
      <vt:lpstr>Leaders’ Meetings</vt:lpstr>
      <vt:lpstr>``Bogor Goals”</vt:lpstr>
      <vt:lpstr>``Three Pillars”</vt:lpstr>
      <vt:lpstr>``Three Pillars”</vt:lpstr>
      <vt:lpstr>``Three Pillars”</vt:lpstr>
      <vt:lpstr>``Three Pillars”</vt:lpstr>
      <vt:lpstr>ASEAN Economic Community</vt:lpstr>
      <vt:lpstr>ASEAN Countries</vt:lpstr>
      <vt:lpstr>History</vt:lpstr>
      <vt:lpstr>ASEAN Economic Community (AEC)</vt:lpstr>
      <vt:lpstr>PowerPoint Presentation</vt:lpstr>
      <vt:lpstr>PowerPoint Presentation</vt:lpstr>
      <vt:lpstr>Single Market and Production Base </vt:lpstr>
      <vt:lpstr>AEC : Opening up opportunity</vt:lpstr>
      <vt:lpstr>Trade development</vt:lpstr>
      <vt:lpstr>Trade development</vt:lpstr>
      <vt:lpstr>Investment liberalization</vt:lpstr>
      <vt:lpstr>Collaboration in regional supply chain</vt:lpstr>
      <vt:lpstr>Potential Economic Impact of AEC</vt:lpstr>
      <vt:lpstr>Progress</vt:lpstr>
      <vt:lpstr>PowerPoint Presentation</vt:lpstr>
      <vt:lpstr>PowerPoint Presentation</vt:lpstr>
      <vt:lpstr>Questions </vt:lpstr>
      <vt:lpstr>Regionalization VS. Regionalism</vt:lpstr>
      <vt:lpstr>Evidence of Regionalization 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 Asian Regionalism</dc:title>
  <dc:creator>Monthien</dc:creator>
  <cp:lastModifiedBy>Monthien</cp:lastModifiedBy>
  <cp:revision>5</cp:revision>
  <dcterms:created xsi:type="dcterms:W3CDTF">2014-11-13T16:49:20Z</dcterms:created>
  <dcterms:modified xsi:type="dcterms:W3CDTF">2014-11-13T17:37:37Z</dcterms:modified>
</cp:coreProperties>
</file>