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Lst>
  <p:notesMasterIdLst>
    <p:notesMasterId r:id="rId26"/>
  </p:notesMasterIdLst>
  <p:sldIdLst>
    <p:sldId id="257" r:id="rId2"/>
    <p:sldId id="504" r:id="rId3"/>
    <p:sldId id="505" r:id="rId4"/>
    <p:sldId id="506" r:id="rId5"/>
    <p:sldId id="507" r:id="rId6"/>
    <p:sldId id="526" r:id="rId7"/>
    <p:sldId id="508" r:id="rId8"/>
    <p:sldId id="528" r:id="rId9"/>
    <p:sldId id="509" r:id="rId10"/>
    <p:sldId id="527" r:id="rId11"/>
    <p:sldId id="510" r:id="rId12"/>
    <p:sldId id="511" r:id="rId13"/>
    <p:sldId id="512" r:id="rId14"/>
    <p:sldId id="513" r:id="rId15"/>
    <p:sldId id="531" r:id="rId16"/>
    <p:sldId id="514" r:id="rId17"/>
    <p:sldId id="515" r:id="rId18"/>
    <p:sldId id="516" r:id="rId19"/>
    <p:sldId id="532" r:id="rId20"/>
    <p:sldId id="517" r:id="rId21"/>
    <p:sldId id="518" r:id="rId22"/>
    <p:sldId id="519" r:id="rId23"/>
    <p:sldId id="520" r:id="rId24"/>
    <p:sldId id="472"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2008" y="-25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2466"/>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notesMaster" Target="notesMasters/notesMaster1.xml"/><Relationship Id="rId27" Type="http://schemas.openxmlformats.org/officeDocument/2006/relationships/printerSettings" Target="printerSettings/printerSettings1.bin"/><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501E300-FBB7-4A27-833E-B38579780632}" type="datetimeFigureOut">
              <a:rPr lang="en-US" smtClean="0"/>
              <a:pPr/>
              <a:t>3/2/18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0F6811-8E11-4279-816B-9CF3A056EA82}" type="slidenum">
              <a:rPr lang="en-US" smtClean="0"/>
              <a:pPr/>
              <a:t>‹#›</a:t>
            </a:fld>
            <a:endParaRPr lang="en-US"/>
          </a:p>
        </p:txBody>
      </p:sp>
    </p:spTree>
    <p:extLst>
      <p:ext uri="{BB962C8B-B14F-4D97-AF65-F5344CB8AC3E}">
        <p14:creationId xmlns:p14="http://schemas.microsoft.com/office/powerpoint/2010/main" val="8165700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588929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827843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361693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4782941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058104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1520753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7775406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986105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2734156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5479986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3744490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163178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65576234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20387163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7286059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3461213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3739325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8047726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151059238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80062914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67245237-72BC-4A61-8B55-E1F8A3621E0F}" type="datetimeFigureOut">
              <a:rPr lang="en-US" smtClean="0"/>
              <a:pPr/>
              <a:t>3/2/18</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DB492DF3-09AA-4C07-AB8B-2F2275A49E3E}" type="slidenum">
              <a:rPr lang="en-US" smtClean="0"/>
              <a:pPr/>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67245237-72BC-4A61-8B55-E1F8A3621E0F}" type="datetimeFigureOut">
              <a:rPr lang="en-US" smtClean="0"/>
              <a:pPr/>
              <a:t>3/2/18</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67245237-72BC-4A61-8B55-E1F8A3621E0F}" type="datetimeFigureOut">
              <a:rPr lang="en-US" smtClean="0"/>
              <a:pPr/>
              <a:t>3/2/18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67245237-72BC-4A61-8B55-E1F8A3621E0F}" type="datetimeFigureOut">
              <a:rPr lang="en-US" smtClean="0"/>
              <a:pPr/>
              <a:t>3/2/18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67245237-72BC-4A61-8B55-E1F8A3621E0F}" type="datetimeFigureOut">
              <a:rPr lang="en-US" smtClean="0"/>
              <a:pPr/>
              <a:t>3/2/18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7245237-72BC-4A61-8B55-E1F8A3621E0F}" type="datetimeFigureOut">
              <a:rPr lang="en-US" smtClean="0"/>
              <a:pPr/>
              <a:t>3/2/18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B492DF3-09AA-4C07-AB8B-2F2275A49E3E}" type="slidenum">
              <a:rPr lang="en-US" smtClean="0"/>
              <a:pPr/>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67245237-72BC-4A61-8B55-E1F8A3621E0F}" type="datetimeFigureOut">
              <a:rPr lang="en-US" smtClean="0"/>
              <a:pPr/>
              <a:t>3/2/18</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DB492DF3-09AA-4C07-AB8B-2F2275A49E3E}" type="slidenum">
              <a:rPr lang="en-US" smtClean="0"/>
              <a:pPr/>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67245237-72BC-4A61-8B55-E1F8A3621E0F}" type="datetimeFigureOut">
              <a:rPr lang="en-US" smtClean="0"/>
              <a:pPr/>
              <a:t>3/2/18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xmlns:p14="http://schemas.microsoft.com/office/powerpoint/2010/mai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5" name="สี่เหลี่ยมผืนผ้า 6"/>
          <p:cNvSpPr/>
          <p:nvPr userDrawn="1"/>
        </p:nvSpPr>
        <p:spPr>
          <a:xfrm>
            <a:off x="2819400" y="6477000"/>
            <a:ext cx="3962400" cy="3810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userDrawn="1"/>
        </p:nvSpPr>
        <p:spPr>
          <a:xfrm>
            <a:off x="685800" y="6477000"/>
            <a:ext cx="8915400" cy="338554"/>
          </a:xfrm>
          <a:prstGeom prst="rect">
            <a:avLst/>
          </a:prstGeom>
          <a:noFill/>
          <a:ln>
            <a:noFill/>
          </a:ln>
        </p:spPr>
        <p:txBody>
          <a:bodyPr wrap="square" rtlCol="0">
            <a:spAutoFit/>
          </a:bodyPr>
          <a:lstStyle/>
          <a:p>
            <a:pPr algn="l"/>
            <a:r>
              <a:rPr lang="en-US" sz="1600" b="1" dirty="0" smtClean="0"/>
              <a:t>Environment		</a:t>
            </a:r>
            <a:r>
              <a:rPr lang="en-US" sz="1600" b="1" baseline="0" dirty="0" smtClean="0"/>
              <a:t>        </a:t>
            </a:r>
            <a:r>
              <a:rPr lang="en-US" sz="1600" b="1" dirty="0" smtClean="0"/>
              <a:t>Competitive</a:t>
            </a:r>
            <a:r>
              <a:rPr lang="en-US" sz="1600" b="1" baseline="0" dirty="0" smtClean="0"/>
              <a:t> Landscape    		         </a:t>
            </a:r>
            <a:r>
              <a:rPr lang="en-US" sz="1600" b="1" dirty="0" smtClean="0"/>
              <a:t>Consumers  </a:t>
            </a:r>
            <a:endParaRPr lang="en-US" sz="1600" b="1" dirty="0"/>
          </a:p>
        </p:txBody>
      </p:sp>
    </p:spTree>
  </p:cSld>
  <p:clrMapOvr>
    <a:masterClrMapping/>
  </p:clrMapOvr>
  <p:timing>
    <p:tnLst>
      <p:par>
        <p:cTn xmlns:p14="http://schemas.microsoft.com/office/powerpoint/2010/main" id="1" dur="indefinite" restart="never" nodeType="tmRoot"/>
      </p:par>
    </p:tnLst>
  </p:timing>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67245237-72BC-4A61-8B55-E1F8A3621E0F}" type="datetimeFigureOut">
              <a:rPr lang="en-US" smtClean="0"/>
              <a:pPr/>
              <a:t>3/2/18</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DB492DF3-09AA-4C07-AB8B-2F2275A49E3E}"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 id="2147483675" r:id="rId12"/>
    <p:sldLayoutId id="2147483676" r:id="rId13"/>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4.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5.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4" Type="http://schemas.openxmlformats.org/officeDocument/2006/relationships/image" Target="../media/image11.pn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2.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85852" y="3571876"/>
            <a:ext cx="6400800" cy="657228"/>
          </a:xfrm>
        </p:spPr>
        <p:txBody>
          <a:bodyPr>
            <a:normAutofit/>
          </a:bodyPr>
          <a:lstStyle/>
          <a:p>
            <a:r>
              <a:rPr lang="en-US" sz="3600" dirty="0" smtClean="0"/>
              <a:t>By  </a:t>
            </a:r>
            <a:r>
              <a:rPr lang="en-US" sz="3600" dirty="0" err="1" smtClean="0"/>
              <a:t>Ajarn</a:t>
            </a:r>
            <a:r>
              <a:rPr lang="en-US" sz="3600" dirty="0" smtClean="0"/>
              <a:t>  </a:t>
            </a:r>
            <a:r>
              <a:rPr lang="en-US" sz="3600" dirty="0" err="1" smtClean="0"/>
              <a:t>Suwalya K.</a:t>
            </a:r>
            <a:endParaRPr lang="en-US" sz="3600" dirty="0" smtClean="0"/>
          </a:p>
          <a:p>
            <a:endParaRPr lang="en-US" dirty="0"/>
          </a:p>
        </p:txBody>
      </p:sp>
      <p:sp>
        <p:nvSpPr>
          <p:cNvPr id="2" name="Title 1"/>
          <p:cNvSpPr>
            <a:spLocks noGrp="1"/>
          </p:cNvSpPr>
          <p:nvPr>
            <p:ph type="ctrTitle"/>
          </p:nvPr>
        </p:nvSpPr>
        <p:spPr>
          <a:xfrm>
            <a:off x="428596" y="1714488"/>
            <a:ext cx="8229600" cy="1470025"/>
          </a:xfrm>
        </p:spPr>
        <p:txBody>
          <a:bodyPr>
            <a:normAutofit/>
          </a:bodyPr>
          <a:lstStyle/>
          <a:p>
            <a:r>
              <a:rPr lang="en-US" sz="3200" b="1" dirty="0"/>
              <a:t>MK 322 Retail Management</a:t>
            </a:r>
          </a:p>
          <a:p>
            <a:r>
              <a:rPr lang="en-US" sz="3200" b="1" dirty="0"/>
              <a:t>Chapter 7: Retail Locations Part II</a:t>
            </a:r>
            <a:r>
              <a:rPr lang="en-US" sz="3200" b="1" dirty="0" smtClean="0"/>
              <a:t/>
            </a:r>
            <a:br>
              <a:rPr lang="en-US" sz="3200" b="1" dirty="0" smtClean="0"/>
            </a:br>
            <a:endParaRPr lang="en-US" sz="1800" b="1" dirty="0"/>
          </a:p>
        </p:txBody>
      </p:sp>
      <p:pic>
        <p:nvPicPr>
          <p:cNvPr id="5" name="Picture 4" descr="BE image.png"/>
          <p:cNvPicPr>
            <a:picLocks noChangeAspect="1"/>
          </p:cNvPicPr>
          <p:nvPr/>
        </p:nvPicPr>
        <p:blipFill>
          <a:blip r:embed="rId2" cstate="print"/>
          <a:stretch>
            <a:fillRect/>
          </a:stretch>
        </p:blipFill>
        <p:spPr>
          <a:xfrm>
            <a:off x="3857620" y="142852"/>
            <a:ext cx="1071570" cy="107157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Nontraditional Locations</a:t>
            </a:r>
          </a:p>
        </p:txBody>
      </p:sp>
      <p:pic>
        <p:nvPicPr>
          <p:cNvPr id="3" name="Picture 2"/>
          <p:cNvPicPr>
            <a:picLocks noChangeAspect="1"/>
          </p:cNvPicPr>
          <p:nvPr/>
        </p:nvPicPr>
        <p:blipFill>
          <a:blip r:embed="rId2"/>
          <a:stretch>
            <a:fillRect/>
          </a:stretch>
        </p:blipFill>
        <p:spPr>
          <a:xfrm>
            <a:off x="1311713" y="2843890"/>
            <a:ext cx="6303819" cy="3614190"/>
          </a:xfrm>
          <a:prstGeom prst="rect">
            <a:avLst/>
          </a:prstGeom>
        </p:spPr>
      </p:pic>
    </p:spTree>
    <p:extLst>
      <p:ext uri="{BB962C8B-B14F-4D97-AF65-F5344CB8AC3E}">
        <p14:creationId xmlns:p14="http://schemas.microsoft.com/office/powerpoint/2010/main" val="11987969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570494"/>
            <a:ext cx="8359487" cy="981220"/>
          </a:xfrm>
          <a:noFill/>
          <a:ln/>
        </p:spPr>
        <p:txBody>
          <a:bodyPr lIns="90488" tIns="44450" rIns="90488" bIns="44450">
            <a:normAutofit fontScale="90000"/>
          </a:bodyPr>
          <a:lstStyle/>
          <a:p>
            <a:r>
              <a:rPr lang="en-US" dirty="0">
                <a:solidFill>
                  <a:schemeClr val="hlink"/>
                </a:solidFill>
              </a:rPr>
              <a:t>Pop</a:t>
            </a:r>
            <a:r>
              <a:rPr lang="th-TH" dirty="0">
                <a:solidFill>
                  <a:schemeClr val="hlink"/>
                </a:solidFill>
              </a:rPr>
              <a:t>-</a:t>
            </a:r>
            <a:r>
              <a:rPr lang="en-US" dirty="0">
                <a:solidFill>
                  <a:schemeClr val="hlink"/>
                </a:solidFill>
              </a:rPr>
              <a:t>Up Stores and Other Temporary Locations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2109943"/>
            <a:ext cx="7772400" cy="4258456"/>
          </a:xfrm>
        </p:spPr>
        <p:txBody>
          <a:bodyPr/>
          <a:lstStyle/>
          <a:p>
            <a:r>
              <a:rPr lang="en-US">
                <a:solidFill>
                  <a:srgbClr val="FF0000"/>
                </a:solidFill>
                <a:latin typeface="Arial" charset="0"/>
                <a:ea typeface="Arial" charset="0"/>
                <a:cs typeface="Arial" charset="0"/>
              </a:rPr>
              <a:t>Pop-up stores are temporary locations that focus on new products or limited group of products</a:t>
            </a:r>
          </a:p>
          <a:p>
            <a:r>
              <a:rPr lang="en-US">
                <a:latin typeface="Arial" charset="0"/>
                <a:ea typeface="Arial" charset="0"/>
                <a:cs typeface="Arial" charset="0"/>
              </a:rPr>
              <a:t>Pop-up stores are particularly attractive to retailers with high seasonal sales such as Toys "R" Us.</a:t>
            </a:r>
          </a:p>
          <a:p>
            <a:r>
              <a:rPr lang="en-US">
                <a:latin typeface="Arial" charset="0"/>
                <a:ea typeface="Arial" charset="0"/>
                <a:cs typeface="Arial" charset="0"/>
              </a:rPr>
              <a:t>In 2009, Toys "R" Us had 90 "Express"pop-up store and in 2010 increase dramatically to </a:t>
            </a:r>
            <a:r>
              <a:rPr lang="th-TH">
                <a:latin typeface="Arial" charset="0"/>
                <a:ea typeface="Arial" charset="0"/>
                <a:cs typeface="Arial" charset="0"/>
              </a:rPr>
              <a:t>600</a:t>
            </a:r>
            <a:endParaRPr lang="en-US">
              <a:latin typeface="Arial" charset="0"/>
              <a:ea typeface="Arial" charset="0"/>
              <a:cs typeface="Arial" charset="0"/>
            </a:endParaRPr>
          </a:p>
        </p:txBody>
      </p:sp>
    </p:spTree>
    <p:extLst>
      <p:ext uri="{BB962C8B-B14F-4D97-AF65-F5344CB8AC3E}">
        <p14:creationId xmlns:p14="http://schemas.microsoft.com/office/powerpoint/2010/main" val="1023921304"/>
      </p:ext>
    </p:extLst>
  </p:cSld>
  <p:clrMapOvr>
    <a:masterClrMapping/>
  </p:clrMapOvr>
  <p:transition xmlns:p14="http://schemas.microsoft.com/office/powerpoint/2010/mai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normAutofit fontScale="90000"/>
          </a:bodyPr>
          <a:lstStyle/>
          <a:p>
            <a:r>
              <a:rPr lang="en-US" dirty="0">
                <a:solidFill>
                  <a:schemeClr val="hlink"/>
                </a:solidFill>
              </a:rPr>
              <a:t>Pop</a:t>
            </a:r>
            <a:r>
              <a:rPr lang="th-TH" dirty="0">
                <a:solidFill>
                  <a:schemeClr val="hlink"/>
                </a:solidFill>
              </a:rPr>
              <a:t>-</a:t>
            </a:r>
            <a:r>
              <a:rPr lang="en-US" dirty="0">
                <a:solidFill>
                  <a:schemeClr val="hlink"/>
                </a:solidFill>
              </a:rPr>
              <a:t>Up Stores and Other Temporary Locations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3" name="Content Placeholder 2"/>
          <p:cNvPicPr>
            <a:picLocks noGrp="1" noChangeAspect="1"/>
          </p:cNvPicPr>
          <p:nvPr>
            <p:ph sz="quarter" idx="1"/>
          </p:nvPr>
        </p:nvPicPr>
        <p:blipFill>
          <a:blip r:embed="rId3"/>
          <a:stretch>
            <a:fillRect/>
          </a:stretch>
        </p:blipFill>
        <p:spPr>
          <a:xfrm>
            <a:off x="1420029" y="1547019"/>
            <a:ext cx="6289356" cy="4561421"/>
          </a:xfrm>
        </p:spPr>
      </p:pic>
      <p:sp>
        <p:nvSpPr>
          <p:cNvPr id="4" name="TextBox 3"/>
          <p:cNvSpPr txBox="1"/>
          <p:nvPr/>
        </p:nvSpPr>
        <p:spPr>
          <a:xfrm>
            <a:off x="1687498" y="6119019"/>
            <a:ext cx="5929895" cy="646331"/>
          </a:xfrm>
          <a:prstGeom prst="rect">
            <a:avLst/>
          </a:prstGeom>
          <a:noFill/>
        </p:spPr>
        <p:txBody>
          <a:bodyPr wrap="square" rtlCol="0">
            <a:spAutoFit/>
          </a:bodyPr>
          <a:lstStyle/>
          <a:p>
            <a:r>
              <a:rPr lang="en-US"/>
              <a:t>This Kate Spade pop-up store is an attractive temporary location for the high-fashion retailer/designer.</a:t>
            </a:r>
          </a:p>
        </p:txBody>
      </p:sp>
    </p:spTree>
    <p:extLst>
      <p:ext uri="{BB962C8B-B14F-4D97-AF65-F5344CB8AC3E}">
        <p14:creationId xmlns:p14="http://schemas.microsoft.com/office/powerpoint/2010/main" val="1837662438"/>
      </p:ext>
    </p:extLst>
  </p:cSld>
  <p:clrMapOvr>
    <a:masterClrMapping/>
  </p:clrMapOvr>
  <p:transition xmlns:p14="http://schemas.microsoft.com/office/powerpoint/2010/mai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149106"/>
            <a:ext cx="8359487" cy="981220"/>
          </a:xfrm>
          <a:noFill/>
          <a:ln/>
        </p:spPr>
        <p:txBody>
          <a:bodyPr lIns="90488" tIns="44450" rIns="90488" bIns="44450"/>
          <a:lstStyle/>
          <a:p>
            <a:r>
              <a:rPr lang="en-US" dirty="0">
                <a:solidFill>
                  <a:schemeClr val="hlink"/>
                </a:solidFill>
              </a:rPr>
              <a:t>Store-within-a-Store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403363"/>
            <a:ext cx="7772400" cy="4572000"/>
          </a:xfrm>
        </p:spPr>
        <p:txBody>
          <a:bodyPr>
            <a:normAutofit fontScale="92500"/>
          </a:bodyPr>
          <a:lstStyle/>
          <a:p>
            <a:r>
              <a:rPr lang="en-US">
                <a:solidFill>
                  <a:srgbClr val="FF0000"/>
                </a:solidFill>
                <a:latin typeface="Arial" charset="0"/>
                <a:ea typeface="Arial" charset="0"/>
                <a:cs typeface="Arial" charset="0"/>
              </a:rPr>
              <a:t>Store-within-a-store locations involve an agreement in which a retailer rents a part of the retail space in a store operated by another independent retailer</a:t>
            </a:r>
          </a:p>
          <a:p>
            <a:r>
              <a:rPr lang="en-US">
                <a:latin typeface="Arial" charset="0"/>
                <a:ea typeface="Arial" charset="0"/>
                <a:cs typeface="Arial" charset="0"/>
              </a:rPr>
              <a:t>The host retailer sublets the space</a:t>
            </a:r>
          </a:p>
          <a:p>
            <a:r>
              <a:rPr lang="en-US">
                <a:latin typeface="Arial" charset="0"/>
                <a:ea typeface="Arial" charset="0"/>
                <a:cs typeface="Arial" charset="0"/>
              </a:rPr>
              <a:t>The store-within retailer manages the assortment, inventory, personnel,and systems and delivers a percentage of sales or profits to the host</a:t>
            </a:r>
          </a:p>
          <a:p>
            <a:r>
              <a:rPr lang="en-US">
                <a:latin typeface="Arial" charset="0"/>
                <a:ea typeface="Arial" charset="0"/>
                <a:cs typeface="Arial" charset="0"/>
              </a:rPr>
              <a:t>For example-Department stores, in China the Modern Plaza</a:t>
            </a:r>
          </a:p>
          <a:p>
            <a:r>
              <a:rPr lang="en-US">
                <a:latin typeface="Arial" charset="0"/>
                <a:ea typeface="Arial" charset="0"/>
                <a:cs typeface="Arial" charset="0"/>
              </a:rPr>
              <a:t>Benefits include  enhancing brand image in high traffic areas like JC Penny and Sephora</a:t>
            </a:r>
          </a:p>
        </p:txBody>
      </p:sp>
    </p:spTree>
    <p:extLst>
      <p:ext uri="{BB962C8B-B14F-4D97-AF65-F5344CB8AC3E}">
        <p14:creationId xmlns:p14="http://schemas.microsoft.com/office/powerpoint/2010/main" val="1330296211"/>
      </p:ext>
    </p:extLst>
  </p:cSld>
  <p:clrMapOvr>
    <a:masterClrMapping/>
  </p:clrMapOvr>
  <p:transition xmlns:p14="http://schemas.microsoft.com/office/powerpoint/2010/mai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149106"/>
            <a:ext cx="8359487" cy="981220"/>
          </a:xfrm>
          <a:noFill/>
          <a:ln/>
        </p:spPr>
        <p:txBody>
          <a:bodyPr lIns="90488" tIns="44450" rIns="90488" bIns="44450"/>
          <a:lstStyle/>
          <a:p>
            <a:r>
              <a:rPr lang="en-US" dirty="0">
                <a:solidFill>
                  <a:schemeClr val="hlink"/>
                </a:solidFill>
              </a:rPr>
              <a:t>Store-within-a-Store</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1167287" y="1272915"/>
            <a:ext cx="7158847" cy="4247024"/>
          </a:xfrm>
        </p:spPr>
      </p:pic>
      <p:sp>
        <p:nvSpPr>
          <p:cNvPr id="3" name="TextBox 2"/>
          <p:cNvSpPr txBox="1"/>
          <p:nvPr/>
        </p:nvSpPr>
        <p:spPr>
          <a:xfrm>
            <a:off x="1112419" y="5639538"/>
            <a:ext cx="7428237" cy="369332"/>
          </a:xfrm>
          <a:prstGeom prst="rect">
            <a:avLst/>
          </a:prstGeom>
          <a:noFill/>
        </p:spPr>
        <p:txBody>
          <a:bodyPr wrap="square" rtlCol="0">
            <a:spAutoFit/>
          </a:bodyPr>
          <a:lstStyle/>
          <a:p>
            <a:r>
              <a:rPr lang="en-US"/>
              <a:t>JCPenny has partnership with Sephora using a store-within-a-store strategy.</a:t>
            </a:r>
          </a:p>
        </p:txBody>
      </p:sp>
    </p:spTree>
    <p:extLst>
      <p:ext uri="{BB962C8B-B14F-4D97-AF65-F5344CB8AC3E}">
        <p14:creationId xmlns:p14="http://schemas.microsoft.com/office/powerpoint/2010/main" val="1281269520"/>
      </p:ext>
    </p:extLst>
  </p:cSld>
  <p:clrMapOvr>
    <a:masterClrMapping/>
  </p:clrMapOvr>
  <p:transition xmlns:p14="http://schemas.microsoft.com/office/powerpoint/2010/mai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Merchandise Kiosks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solidFill>
                  <a:srgbClr val="FF0000"/>
                </a:solidFill>
                <a:latin typeface="Arial" charset="0"/>
                <a:ea typeface="Arial" charset="0"/>
                <a:cs typeface="Arial" charset="0"/>
              </a:rPr>
              <a:t>Merchandise kiosks are small selling spaces, typically located in the walkways of enclosed malls, airports, college campuses, or office buildings</a:t>
            </a:r>
          </a:p>
          <a:p>
            <a:r>
              <a:rPr lang="en-US">
                <a:latin typeface="Arial" charset="0"/>
                <a:ea typeface="Arial" charset="0"/>
                <a:cs typeface="Arial" charset="0"/>
              </a:rPr>
              <a:t>For example, Apple kiosks sell iPods and other high volume Apple products</a:t>
            </a:r>
          </a:p>
        </p:txBody>
      </p:sp>
    </p:spTree>
    <p:extLst>
      <p:ext uri="{BB962C8B-B14F-4D97-AF65-F5344CB8AC3E}">
        <p14:creationId xmlns:p14="http://schemas.microsoft.com/office/powerpoint/2010/main" val="1801934920"/>
      </p:ext>
    </p:extLst>
  </p:cSld>
  <p:clrMapOvr>
    <a:masterClrMapping/>
  </p:clrMapOvr>
  <p:transition xmlns:p14="http://schemas.microsoft.com/office/powerpoint/2010/mai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Merchandise Kiosks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5" name="Content Placeholder 4"/>
          <p:cNvPicPr>
            <a:picLocks noGrp="1" noChangeAspect="1"/>
          </p:cNvPicPr>
          <p:nvPr>
            <p:ph sz="quarter" idx="1"/>
          </p:nvPr>
        </p:nvPicPr>
        <p:blipFill>
          <a:blip r:embed="rId3"/>
          <a:stretch>
            <a:fillRect/>
          </a:stretch>
        </p:blipFill>
        <p:spPr>
          <a:xfrm>
            <a:off x="1425559" y="1676400"/>
            <a:ext cx="6079700" cy="4572000"/>
          </a:xfrm>
        </p:spPr>
      </p:pic>
    </p:spTree>
    <p:extLst>
      <p:ext uri="{BB962C8B-B14F-4D97-AF65-F5344CB8AC3E}">
        <p14:creationId xmlns:p14="http://schemas.microsoft.com/office/powerpoint/2010/main" val="1271745103"/>
      </p:ext>
    </p:extLst>
  </p:cSld>
  <p:clrMapOvr>
    <a:masterClrMapping/>
  </p:clrMapOvr>
  <p:transition xmlns:p14="http://schemas.microsoft.com/office/powerpoint/2010/mai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Airports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723868"/>
            <a:ext cx="7772400" cy="4295931"/>
          </a:xfrm>
        </p:spPr>
        <p:txBody>
          <a:bodyPr/>
          <a:lstStyle/>
          <a:p>
            <a:r>
              <a:rPr lang="en-US">
                <a:latin typeface="Arial" charset="0"/>
                <a:ea typeface="Arial" charset="0"/>
                <a:cs typeface="Arial" charset="0"/>
              </a:rPr>
              <a:t>A high-Pedestrian area has become very popular with national chains</a:t>
            </a:r>
          </a:p>
          <a:p>
            <a:r>
              <a:rPr lang="en-US">
                <a:latin typeface="Arial" charset="0"/>
                <a:ea typeface="Arial" charset="0"/>
                <a:cs typeface="Arial" charset="0"/>
              </a:rPr>
              <a:t>Passengers waiting time to shop and enjoy a quick meal at the restaurant</a:t>
            </a:r>
          </a:p>
          <a:p>
            <a:r>
              <a:rPr lang="en-US">
                <a:latin typeface="Arial" charset="0"/>
                <a:ea typeface="Arial" charset="0"/>
                <a:cs typeface="Arial" charset="0"/>
              </a:rPr>
              <a:t>The best-selling products are those that make good gifts, necessities and easy-to-pack items</a:t>
            </a:r>
          </a:p>
          <a:p>
            <a:r>
              <a:rPr lang="en-US">
                <a:latin typeface="Arial" charset="0"/>
                <a:ea typeface="Arial" charset="0"/>
                <a:cs typeface="Arial" charset="0"/>
              </a:rPr>
              <a:t>Duty-free for international airports, for example King Power</a:t>
            </a:r>
          </a:p>
        </p:txBody>
      </p:sp>
    </p:spTree>
    <p:extLst>
      <p:ext uri="{BB962C8B-B14F-4D97-AF65-F5344CB8AC3E}">
        <p14:creationId xmlns:p14="http://schemas.microsoft.com/office/powerpoint/2010/main" val="1659240358"/>
      </p:ext>
    </p:extLst>
  </p:cSld>
  <p:clrMapOvr>
    <a:masterClrMapping/>
  </p:clrMapOvr>
  <p:transition xmlns:p14="http://schemas.microsoft.com/office/powerpoint/2010/mai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Airports</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2" name="Content Placeholder 1"/>
          <p:cNvPicPr>
            <a:picLocks noGrp="1" noChangeAspect="1"/>
          </p:cNvPicPr>
          <p:nvPr>
            <p:ph sz="quarter" idx="1"/>
          </p:nvPr>
        </p:nvPicPr>
        <p:blipFill>
          <a:blip r:embed="rId3"/>
          <a:stretch>
            <a:fillRect/>
          </a:stretch>
        </p:blipFill>
        <p:spPr>
          <a:xfrm>
            <a:off x="685800" y="1471098"/>
            <a:ext cx="8055301" cy="4723842"/>
          </a:xfrm>
        </p:spPr>
      </p:pic>
    </p:spTree>
    <p:extLst>
      <p:ext uri="{BB962C8B-B14F-4D97-AF65-F5344CB8AC3E}">
        <p14:creationId xmlns:p14="http://schemas.microsoft.com/office/powerpoint/2010/main" val="732351246"/>
      </p:ext>
    </p:extLst>
  </p:cSld>
  <p:clrMapOvr>
    <a:masterClrMapping/>
  </p:clrMapOvr>
  <p:transition xmlns:p14="http://schemas.microsoft.com/office/powerpoint/2010/mai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Locations and Retail Strategy</a:t>
            </a:r>
          </a:p>
        </p:txBody>
      </p:sp>
      <p:pic>
        <p:nvPicPr>
          <p:cNvPr id="3" name="Picture 2"/>
          <p:cNvPicPr>
            <a:picLocks noChangeAspect="1"/>
          </p:cNvPicPr>
          <p:nvPr/>
        </p:nvPicPr>
        <p:blipFill>
          <a:blip r:embed="rId2"/>
          <a:stretch>
            <a:fillRect/>
          </a:stretch>
        </p:blipFill>
        <p:spPr>
          <a:xfrm>
            <a:off x="1424369" y="2708340"/>
            <a:ext cx="6486129" cy="4003784"/>
          </a:xfrm>
          <a:prstGeom prst="rect">
            <a:avLst/>
          </a:prstGeom>
        </p:spPr>
      </p:pic>
    </p:spTree>
    <p:extLst>
      <p:ext uri="{BB962C8B-B14F-4D97-AF65-F5344CB8AC3E}">
        <p14:creationId xmlns:p14="http://schemas.microsoft.com/office/powerpoint/2010/main" val="1650843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normAutofit fontScale="90000"/>
          </a:bodyPr>
          <a:lstStyle/>
          <a:p>
            <a:r>
              <a:rPr lang="en-US" dirty="0">
                <a:solidFill>
                  <a:schemeClr val="hlink"/>
                </a:solidFill>
              </a:rPr>
              <a:t>Shopping Behavior of Consumers in Retailer's Target Market</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986196"/>
            <a:ext cx="7772400" cy="4033603"/>
          </a:xfrm>
        </p:spPr>
        <p:txBody>
          <a:bodyPr/>
          <a:lstStyle/>
          <a:p>
            <a:r>
              <a:rPr lang="en-US" dirty="0">
                <a:latin typeface="Arial" charset="0"/>
                <a:ea typeface="Arial" charset="0"/>
                <a:cs typeface="Arial" charset="0"/>
              </a:rPr>
              <a:t>A first and critical factor affecting the type of location that consumers select to visit is the shopping situation in which they are involved</a:t>
            </a:r>
          </a:p>
          <a:p>
            <a:endParaRPr lang="en-US" dirty="0">
              <a:latin typeface="Arial" charset="0"/>
              <a:ea typeface="Arial" charset="0"/>
              <a:cs typeface="Arial" charset="0"/>
            </a:endParaRPr>
          </a:p>
          <a:p>
            <a:r>
              <a:rPr lang="en-US" b="1" dirty="0">
                <a:solidFill>
                  <a:srgbClr val="0070C0"/>
                </a:solidFill>
                <a:latin typeface="Arial" charset="0"/>
                <a:ea typeface="Arial" charset="0"/>
                <a:cs typeface="Arial" charset="0"/>
              </a:rPr>
              <a:t>Three types of shopping situations are convenience shopping, comparison shopping </a:t>
            </a:r>
            <a:r>
              <a:rPr lang="en-US" b="1" dirty="0" smtClean="0">
                <a:solidFill>
                  <a:srgbClr val="0070C0"/>
                </a:solidFill>
                <a:latin typeface="Arial" charset="0"/>
                <a:ea typeface="Arial" charset="0"/>
                <a:cs typeface="Arial" charset="0"/>
              </a:rPr>
              <a:t>and </a:t>
            </a:r>
            <a:r>
              <a:rPr lang="en-US" b="1" dirty="0" err="1">
                <a:solidFill>
                  <a:srgbClr val="0070C0"/>
                </a:solidFill>
                <a:latin typeface="Arial" charset="0"/>
                <a:ea typeface="Arial" charset="0"/>
                <a:cs typeface="Arial" charset="0"/>
              </a:rPr>
              <a:t>speciality</a:t>
            </a:r>
            <a:r>
              <a:rPr lang="en-US" b="1" dirty="0">
                <a:solidFill>
                  <a:srgbClr val="0070C0"/>
                </a:solidFill>
                <a:latin typeface="Arial" charset="0"/>
                <a:ea typeface="Arial" charset="0"/>
                <a:cs typeface="Arial" charset="0"/>
              </a:rPr>
              <a:t> shopping</a:t>
            </a:r>
          </a:p>
        </p:txBody>
      </p:sp>
    </p:spTree>
    <p:extLst>
      <p:ext uri="{BB962C8B-B14F-4D97-AF65-F5344CB8AC3E}">
        <p14:creationId xmlns:p14="http://schemas.microsoft.com/office/powerpoint/2010/main" val="1871186050"/>
      </p:ext>
    </p:extLst>
  </p:cSld>
  <p:clrMapOvr>
    <a:masterClrMapping/>
  </p:clrMapOvr>
  <p:transition xmlns:p14="http://schemas.microsoft.com/office/powerpoint/2010/mai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Convenience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457200" y="1560227"/>
            <a:ext cx="8229600" cy="4800600"/>
          </a:xfrm>
        </p:spPr>
        <p:txBody>
          <a:bodyPr/>
          <a:lstStyle/>
          <a:p>
            <a:pPr marL="0" indent="0">
              <a:buNone/>
            </a:pPr>
            <a:r>
              <a:rPr lang="en-US" b="1" dirty="0">
                <a:latin typeface="Arial" charset="0"/>
                <a:ea typeface="Arial" charset="0"/>
                <a:cs typeface="Arial" charset="0"/>
              </a:rPr>
              <a:t>Consumers engaged in convenience shopping are</a:t>
            </a:r>
          </a:p>
          <a:p>
            <a:pPr marL="514350" indent="-514350">
              <a:buAutoNum type="arabicPeriod"/>
            </a:pPr>
            <a:r>
              <a:rPr lang="en-US" dirty="0" smtClean="0">
                <a:latin typeface="Arial" charset="0"/>
                <a:ea typeface="Arial" charset="0"/>
                <a:cs typeface="Arial" charset="0"/>
              </a:rPr>
              <a:t>Concerned </a:t>
            </a:r>
            <a:r>
              <a:rPr lang="en-US" dirty="0">
                <a:latin typeface="Arial" charset="0"/>
                <a:ea typeface="Arial" charset="0"/>
                <a:cs typeface="Arial" charset="0"/>
              </a:rPr>
              <a:t>about minimizing effort to get the product and service they want</a:t>
            </a:r>
          </a:p>
          <a:p>
            <a:pPr marL="514350" indent="-514350">
              <a:buAutoNum type="arabicPeriod"/>
            </a:pPr>
            <a:r>
              <a:rPr lang="en-US" dirty="0">
                <a:latin typeface="Arial" charset="0"/>
                <a:ea typeface="Arial" charset="0"/>
                <a:cs typeface="Arial" charset="0"/>
              </a:rPr>
              <a:t>Insensitive about price and indifferent about brands they buy</a:t>
            </a:r>
          </a:p>
          <a:p>
            <a:pPr marL="514350" indent="-514350">
              <a:buAutoNum type="arabicPeriod"/>
            </a:pPr>
            <a:r>
              <a:rPr lang="en-US" dirty="0">
                <a:latin typeface="Arial" charset="0"/>
                <a:ea typeface="Arial" charset="0"/>
                <a:cs typeface="Arial" charset="0"/>
              </a:rPr>
              <a:t>Not spending time evaluating different brands or retailers</a:t>
            </a:r>
          </a:p>
          <a:p>
            <a:pPr marL="514350" indent="-514350">
              <a:buAutoNum type="arabicPeriod"/>
            </a:pPr>
            <a:r>
              <a:rPr lang="en-US" dirty="0">
                <a:latin typeface="Arial" charset="0"/>
                <a:ea typeface="Arial" charset="0"/>
                <a:cs typeface="Arial" charset="0"/>
              </a:rPr>
              <a:t>Examples include, cup of coffee during work break, buying gas for a car, or buying milk for breakfast in the morning</a:t>
            </a:r>
          </a:p>
        </p:txBody>
      </p:sp>
    </p:spTree>
    <p:extLst>
      <p:ext uri="{BB962C8B-B14F-4D97-AF65-F5344CB8AC3E}">
        <p14:creationId xmlns:p14="http://schemas.microsoft.com/office/powerpoint/2010/main" val="1579308971"/>
      </p:ext>
    </p:extLst>
  </p:cSld>
  <p:clrMapOvr>
    <a:masterClrMapping/>
  </p:clrMapOvr>
  <p:transition xmlns:p14="http://schemas.microsoft.com/office/powerpoint/2010/mai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Convenience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47019"/>
            <a:ext cx="7772400" cy="4572000"/>
          </a:xfrm>
        </p:spPr>
        <p:txBody>
          <a:bodyPr/>
          <a:lstStyle/>
          <a:p>
            <a:r>
              <a:rPr lang="en-US">
                <a:latin typeface="Arial" charset="0"/>
                <a:ea typeface="Arial" charset="0"/>
                <a:cs typeface="Arial" charset="0"/>
              </a:rPr>
              <a:t>Retailers targeting customers involved in convenience shopping such as quick service restaurants, convenience stores, and gas stations, usually locate their stores close to where their customers and are easily accessible</a:t>
            </a:r>
          </a:p>
          <a:p>
            <a:r>
              <a:rPr lang="en-US">
                <a:latin typeface="Arial" charset="0"/>
                <a:ea typeface="Arial" charset="0"/>
                <a:cs typeface="Arial" charset="0"/>
              </a:rPr>
              <a:t>Convenience stores, drugstores, fastfood restaurants, full-line discount stores are located in neighborhood strip centers and freestanding locations</a:t>
            </a:r>
          </a:p>
        </p:txBody>
      </p:sp>
    </p:spTree>
    <p:extLst>
      <p:ext uri="{BB962C8B-B14F-4D97-AF65-F5344CB8AC3E}">
        <p14:creationId xmlns:p14="http://schemas.microsoft.com/office/powerpoint/2010/main" val="2032186254"/>
      </p:ext>
    </p:extLst>
  </p:cSld>
  <p:clrMapOvr>
    <a:masterClrMapping/>
  </p:clrMapOvr>
  <p:transition xmlns:p14="http://schemas.microsoft.com/office/powerpoint/2010/mai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Convenience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685800" y="1647031"/>
            <a:ext cx="7772400" cy="4371975"/>
          </a:xfrm>
        </p:spPr>
      </p:pic>
    </p:spTree>
    <p:extLst>
      <p:ext uri="{BB962C8B-B14F-4D97-AF65-F5344CB8AC3E}">
        <p14:creationId xmlns:p14="http://schemas.microsoft.com/office/powerpoint/2010/main" val="1214746436"/>
      </p:ext>
    </p:extLst>
  </p:cSld>
  <p:clrMapOvr>
    <a:masterClrMapping/>
  </p:clrMapOvr>
  <p:transition xmlns:p14="http://schemas.microsoft.com/office/powerpoint/2010/mai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Comparison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527154" y="1723868"/>
            <a:ext cx="8229600" cy="4308423"/>
          </a:xfrm>
        </p:spPr>
        <p:txBody>
          <a:bodyPr/>
          <a:lstStyle/>
          <a:p>
            <a:pPr marL="0" indent="0">
              <a:buNone/>
            </a:pPr>
            <a:r>
              <a:rPr lang="en-US" b="1">
                <a:latin typeface="Arial" charset="0"/>
                <a:ea typeface="Arial" charset="0"/>
                <a:cs typeface="Arial" charset="0"/>
              </a:rPr>
              <a:t>Consumers involved in comparison shopping are</a:t>
            </a:r>
          </a:p>
          <a:p>
            <a:pPr marL="514350" indent="-514350">
              <a:buAutoNum type="arabicPeriod"/>
            </a:pPr>
            <a:r>
              <a:rPr lang="en-US">
                <a:latin typeface="Arial" charset="0"/>
                <a:ea typeface="Arial" charset="0"/>
                <a:cs typeface="Arial" charset="0"/>
              </a:rPr>
              <a:t>More involved in the purchase decision</a:t>
            </a:r>
          </a:p>
          <a:p>
            <a:pPr marL="514350" indent="-514350">
              <a:buAutoNum type="arabicPeriod"/>
            </a:pPr>
            <a:r>
              <a:rPr lang="en-US">
                <a:latin typeface="Arial" charset="0"/>
                <a:ea typeface="Arial" charset="0"/>
                <a:cs typeface="Arial" charset="0"/>
              </a:rPr>
              <a:t>They have a general idea about the type of product or service the want, but do not have a well-developed preference for brand or model</a:t>
            </a:r>
          </a:p>
          <a:p>
            <a:pPr marL="514350" indent="-514350">
              <a:buAutoNum type="arabicPeriod"/>
            </a:pPr>
            <a:r>
              <a:rPr lang="en-US">
                <a:latin typeface="Arial" charset="0"/>
                <a:ea typeface="Arial" charset="0"/>
                <a:cs typeface="Arial" charset="0"/>
              </a:rPr>
              <a:t>Thet seek information and are willing to spend effort to compare alternatives</a:t>
            </a:r>
          </a:p>
          <a:p>
            <a:pPr marL="514350" indent="-514350">
              <a:buAutoNum type="arabicPeriod"/>
            </a:pPr>
            <a:r>
              <a:rPr lang="en-US">
                <a:latin typeface="Arial" charset="0"/>
                <a:ea typeface="Arial" charset="0"/>
                <a:cs typeface="Arial" charset="0"/>
              </a:rPr>
              <a:t>Examples are buying furniture, appliances, apparel,consumer electronics and hand tools</a:t>
            </a:r>
          </a:p>
        </p:txBody>
      </p:sp>
    </p:spTree>
    <p:extLst>
      <p:ext uri="{BB962C8B-B14F-4D97-AF65-F5344CB8AC3E}">
        <p14:creationId xmlns:p14="http://schemas.microsoft.com/office/powerpoint/2010/main" val="1732447138"/>
      </p:ext>
    </p:extLst>
  </p:cSld>
  <p:clrMapOvr>
    <a:masterClrMapping/>
  </p:clrMapOvr>
  <p:transition xmlns:p14="http://schemas.microsoft.com/office/powerpoint/2010/mai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Comparison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676400"/>
            <a:ext cx="7772400" cy="4572000"/>
          </a:xfrm>
        </p:spPr>
        <p:txBody>
          <a:bodyPr/>
          <a:lstStyle/>
          <a:p>
            <a:r>
              <a:rPr lang="en-US">
                <a:latin typeface="Arial" charset="0"/>
                <a:ea typeface="Arial" charset="0"/>
                <a:cs typeface="Arial" charset="0"/>
              </a:rPr>
              <a:t>Furniture retailers locate next to one another to create a "furniture row"</a:t>
            </a:r>
          </a:p>
          <a:p>
            <a:r>
              <a:rPr lang="en-US">
                <a:latin typeface="Arial" charset="0"/>
                <a:ea typeface="Arial" charset="0"/>
                <a:cs typeface="Arial" charset="0"/>
              </a:rPr>
              <a:t>Enclosed malls offer the same benefits to consumers interested in comparison shopping for fashion apparel</a:t>
            </a:r>
          </a:p>
          <a:p>
            <a:r>
              <a:rPr lang="en-US">
                <a:latin typeface="Arial" charset="0"/>
                <a:ea typeface="Arial" charset="0"/>
                <a:cs typeface="Arial" charset="0"/>
              </a:rPr>
              <a:t>Category specialists offer the same benefit of comparison shopping as a collection of co-located speciality stores</a:t>
            </a:r>
          </a:p>
        </p:txBody>
      </p:sp>
    </p:spTree>
    <p:extLst>
      <p:ext uri="{BB962C8B-B14F-4D97-AF65-F5344CB8AC3E}">
        <p14:creationId xmlns:p14="http://schemas.microsoft.com/office/powerpoint/2010/main" val="1225593763"/>
      </p:ext>
    </p:extLst>
  </p:cSld>
  <p:clrMapOvr>
    <a:masterClrMapping/>
  </p:clrMapOvr>
  <p:transition xmlns:p14="http://schemas.microsoft.com/office/powerpoint/2010/mai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Comparison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p:txBody>
          <a:bodyPr>
            <a:normAutofit fontScale="92500"/>
          </a:bodyPr>
          <a:lstStyle/>
          <a:p>
            <a:r>
              <a:rPr lang="en-US">
                <a:latin typeface="Arial" charset="0"/>
                <a:ea typeface="Arial" charset="0"/>
                <a:cs typeface="Arial" charset="0"/>
              </a:rPr>
              <a:t>Category specialists are destination stores, places where consumers will go even if it is inconvenient</a:t>
            </a:r>
          </a:p>
          <a:p>
            <a:r>
              <a:rPr lang="en-US">
                <a:latin typeface="Arial" charset="0"/>
                <a:ea typeface="Arial" charset="0"/>
                <a:cs typeface="Arial" charset="0"/>
              </a:rPr>
              <a:t>Just like enclosed malls are destination locations for fashionable-apparel comparison shopping</a:t>
            </a:r>
          </a:p>
          <a:p>
            <a:r>
              <a:rPr lang="en-US">
                <a:latin typeface="Arial" charset="0"/>
                <a:ea typeface="Arial" charset="0"/>
                <a:cs typeface="Arial" charset="0"/>
              </a:rPr>
              <a:t>Category specialists locate in power centers, primarily to reduce costs and create awareness of their location, and secondarily to benefit from multiple retailers that attract more consumers and the resulting potential for cross-shopping</a:t>
            </a:r>
          </a:p>
          <a:p>
            <a:r>
              <a:rPr lang="en-US">
                <a:latin typeface="Arial" charset="0"/>
                <a:ea typeface="Arial" charset="0"/>
                <a:cs typeface="Arial" charset="0"/>
              </a:rPr>
              <a:t>Power centers, are a collection of destination stores</a:t>
            </a:r>
          </a:p>
        </p:txBody>
      </p:sp>
    </p:spTree>
    <p:extLst>
      <p:ext uri="{BB962C8B-B14F-4D97-AF65-F5344CB8AC3E}">
        <p14:creationId xmlns:p14="http://schemas.microsoft.com/office/powerpoint/2010/main" val="986047728"/>
      </p:ext>
    </p:extLst>
  </p:cSld>
  <p:clrMapOvr>
    <a:masterClrMapping/>
  </p:clrMapOvr>
  <p:transition xmlns:p14="http://schemas.microsoft.com/office/powerpoint/2010/mai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Comparison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4" name="Content Placeholder 3"/>
          <p:cNvPicPr>
            <a:picLocks noGrp="1" noChangeAspect="1"/>
          </p:cNvPicPr>
          <p:nvPr>
            <p:ph sz="quarter" idx="1"/>
          </p:nvPr>
        </p:nvPicPr>
        <p:blipFill>
          <a:blip r:embed="rId3"/>
          <a:stretch>
            <a:fillRect/>
          </a:stretch>
        </p:blipFill>
        <p:spPr>
          <a:xfrm>
            <a:off x="685800" y="2252482"/>
            <a:ext cx="4178861" cy="3134146"/>
          </a:xfrm>
        </p:spPr>
      </p:pic>
      <p:pic>
        <p:nvPicPr>
          <p:cNvPr id="5" name="Picture 4"/>
          <p:cNvPicPr>
            <a:picLocks noChangeAspect="1"/>
          </p:cNvPicPr>
          <p:nvPr/>
        </p:nvPicPr>
        <p:blipFill>
          <a:blip r:embed="rId4"/>
          <a:stretch>
            <a:fillRect/>
          </a:stretch>
        </p:blipFill>
        <p:spPr>
          <a:xfrm>
            <a:off x="4864661" y="2264213"/>
            <a:ext cx="4147577" cy="3110683"/>
          </a:xfrm>
          <a:prstGeom prst="rect">
            <a:avLst/>
          </a:prstGeom>
        </p:spPr>
      </p:pic>
    </p:spTree>
    <p:extLst>
      <p:ext uri="{BB962C8B-B14F-4D97-AF65-F5344CB8AC3E}">
        <p14:creationId xmlns:p14="http://schemas.microsoft.com/office/powerpoint/2010/main" val="1117013635"/>
      </p:ext>
    </p:extLst>
  </p:cSld>
  <p:clrMapOvr>
    <a:masterClrMapping/>
  </p:clrMapOvr>
  <p:transition xmlns:p14="http://schemas.microsoft.com/office/powerpoint/2010/mai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Speciality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685800" y="1547019"/>
            <a:ext cx="7772400" cy="4572000"/>
          </a:xfrm>
        </p:spPr>
        <p:txBody>
          <a:bodyPr/>
          <a:lstStyle/>
          <a:p>
            <a:pPr marL="0" indent="0">
              <a:buNone/>
            </a:pPr>
            <a:r>
              <a:rPr lang="en-US" b="1">
                <a:latin typeface="Arial" charset="0"/>
                <a:ea typeface="Arial" charset="0"/>
                <a:cs typeface="Arial" charset="0"/>
              </a:rPr>
              <a:t>Consumers who go speciality shopping</a:t>
            </a:r>
          </a:p>
          <a:p>
            <a:pPr marL="514350" indent="-514350">
              <a:buAutoNum type="arabicPeriod"/>
            </a:pPr>
            <a:r>
              <a:rPr lang="en-US">
                <a:latin typeface="Arial" charset="0"/>
                <a:ea typeface="Arial" charset="0"/>
                <a:cs typeface="Arial" charset="0"/>
              </a:rPr>
              <a:t>Know what they want and will not accept a substitute</a:t>
            </a:r>
          </a:p>
          <a:p>
            <a:pPr marL="514350" indent="-514350">
              <a:buAutoNum type="arabicPeriod"/>
            </a:pPr>
            <a:r>
              <a:rPr lang="en-US">
                <a:latin typeface="Arial" charset="0"/>
                <a:ea typeface="Arial" charset="0"/>
                <a:cs typeface="Arial" charset="0"/>
              </a:rPr>
              <a:t>Are brand and/or retailer loyal and will pay a premium and spend extra effort, if necessary get exactly what they want</a:t>
            </a:r>
          </a:p>
          <a:p>
            <a:pPr marL="514350" indent="-514350">
              <a:buAutoNum type="arabicPeriod"/>
            </a:pPr>
            <a:r>
              <a:rPr lang="en-US">
                <a:latin typeface="Arial" charset="0"/>
                <a:ea typeface="Arial" charset="0"/>
                <a:cs typeface="Arial" charset="0"/>
              </a:rPr>
              <a:t>Examples include buying organic vegetables, a luxury automobile, or high-end road or mountain bike</a:t>
            </a:r>
          </a:p>
        </p:txBody>
      </p:sp>
    </p:spTree>
    <p:extLst>
      <p:ext uri="{BB962C8B-B14F-4D97-AF65-F5344CB8AC3E}">
        <p14:creationId xmlns:p14="http://schemas.microsoft.com/office/powerpoint/2010/main" val="2091441050"/>
      </p:ext>
    </p:extLst>
  </p:cSld>
  <p:clrMapOvr>
    <a:masterClrMapping/>
  </p:clrMapOvr>
  <p:transition xmlns:p14="http://schemas.microsoft.com/office/powerpoint/2010/mai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Speciality Shopping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400" y="1547019"/>
            <a:ext cx="7772400" cy="4572000"/>
          </a:xfrm>
        </p:spPr>
        <p:txBody>
          <a:bodyPr/>
          <a:lstStyle/>
          <a:p>
            <a:r>
              <a:rPr lang="en-US">
                <a:latin typeface="Arial" charset="0"/>
                <a:ea typeface="Arial" charset="0"/>
                <a:cs typeface="Arial" charset="0"/>
              </a:rPr>
              <a:t>Thus consumers are willing to travel to inconvenient location</a:t>
            </a:r>
          </a:p>
          <a:p>
            <a:r>
              <a:rPr lang="en-US">
                <a:latin typeface="Arial" charset="0"/>
                <a:ea typeface="Arial" charset="0"/>
                <a:cs typeface="Arial" charset="0"/>
              </a:rPr>
              <a:t>Having location is not as important for retailers selling unique merchandise or services</a:t>
            </a:r>
          </a:p>
        </p:txBody>
      </p:sp>
      <p:pic>
        <p:nvPicPr>
          <p:cNvPr id="3" name="Picture 2"/>
          <p:cNvPicPr>
            <a:picLocks noChangeAspect="1"/>
          </p:cNvPicPr>
          <p:nvPr/>
        </p:nvPicPr>
        <p:blipFill>
          <a:blip r:embed="rId3"/>
          <a:stretch>
            <a:fillRect/>
          </a:stretch>
        </p:blipFill>
        <p:spPr>
          <a:xfrm>
            <a:off x="2353445" y="3524704"/>
            <a:ext cx="4437110" cy="2952296"/>
          </a:xfrm>
          <a:prstGeom prst="rect">
            <a:avLst/>
          </a:prstGeom>
        </p:spPr>
      </p:pic>
    </p:spTree>
    <p:extLst>
      <p:ext uri="{BB962C8B-B14F-4D97-AF65-F5344CB8AC3E}">
        <p14:creationId xmlns:p14="http://schemas.microsoft.com/office/powerpoint/2010/main" val="275586334"/>
      </p:ext>
    </p:extLst>
  </p:cSld>
  <p:clrMapOvr>
    <a:masterClrMapping/>
  </p:clrMapOvr>
  <p:transition xmlns:p14="http://schemas.microsoft.com/office/powerpoint/2010/mai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Density of Target Market</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3" name="Content Placeholder 2"/>
          <p:cNvSpPr>
            <a:spLocks noGrp="1"/>
          </p:cNvSpPr>
          <p:nvPr>
            <p:ph sz="quarter" idx="1"/>
          </p:nvPr>
        </p:nvSpPr>
        <p:spPr>
          <a:xfrm>
            <a:off x="914400" y="1582531"/>
            <a:ext cx="7772400" cy="4572000"/>
          </a:xfrm>
        </p:spPr>
        <p:txBody>
          <a:bodyPr/>
          <a:lstStyle/>
          <a:p>
            <a:r>
              <a:rPr lang="en-US">
                <a:latin typeface="Arial" charset="0"/>
                <a:ea typeface="Arial" charset="0"/>
                <a:cs typeface="Arial" charset="0"/>
              </a:rPr>
              <a:t>A second factor affecting retailer's choice of location is the density of the retailer's target market in relation to the location</a:t>
            </a:r>
          </a:p>
          <a:p>
            <a:r>
              <a:rPr lang="en-US">
                <a:latin typeface="Arial" charset="0"/>
                <a:ea typeface="Arial" charset="0"/>
                <a:cs typeface="Arial" charset="0"/>
              </a:rPr>
              <a:t>A good location has many people in the target market who are drawn to it</a:t>
            </a:r>
          </a:p>
          <a:p>
            <a:r>
              <a:rPr lang="en-US">
                <a:latin typeface="Arial" charset="0"/>
                <a:ea typeface="Arial" charset="0"/>
                <a:cs typeface="Arial" charset="0"/>
              </a:rPr>
              <a:t>For example, a convenience store located near a CBD can be sustained by customers living or working close</a:t>
            </a:r>
          </a:p>
        </p:txBody>
      </p:sp>
    </p:spTree>
    <p:extLst>
      <p:ext uri="{BB962C8B-B14F-4D97-AF65-F5344CB8AC3E}">
        <p14:creationId xmlns:p14="http://schemas.microsoft.com/office/powerpoint/2010/main" val="2018267079"/>
      </p:ext>
    </p:extLst>
  </p:cSld>
  <p:clrMapOvr>
    <a:masterClrMapping/>
  </p:clrMapOvr>
  <p:transition xmlns:p14="http://schemas.microsoft.com/office/powerpoint/2010/mai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914400" y="436418"/>
            <a:ext cx="8359487" cy="981220"/>
          </a:xfrm>
          <a:noFill/>
          <a:ln/>
        </p:spPr>
        <p:txBody>
          <a:bodyPr lIns="90488" tIns="44450" rIns="90488" bIns="44450"/>
          <a:lstStyle/>
          <a:p>
            <a:r>
              <a:rPr lang="en-US" dirty="0">
                <a:solidFill>
                  <a:schemeClr val="hlink"/>
                </a:solidFill>
              </a:rPr>
              <a:t>Uniqueness of Retail Offering</a:t>
            </a:r>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sp>
        <p:nvSpPr>
          <p:cNvPr id="2" name="Content Placeholder 1"/>
          <p:cNvSpPr>
            <a:spLocks noGrp="1"/>
          </p:cNvSpPr>
          <p:nvPr>
            <p:ph sz="quarter" idx="1"/>
          </p:nvPr>
        </p:nvSpPr>
        <p:spPr>
          <a:xfrm>
            <a:off x="914399" y="1460916"/>
            <a:ext cx="7772400" cy="4264140"/>
          </a:xfrm>
        </p:spPr>
        <p:txBody>
          <a:bodyPr/>
          <a:lstStyle/>
          <a:p>
            <a:r>
              <a:rPr lang="en-US">
                <a:latin typeface="Arial" charset="0"/>
                <a:ea typeface="Arial" charset="0"/>
                <a:cs typeface="Arial" charset="0"/>
              </a:rPr>
              <a:t>The last factor is uniqueness of offering</a:t>
            </a:r>
          </a:p>
          <a:p>
            <a:r>
              <a:rPr lang="en-US">
                <a:latin typeface="Arial" charset="0"/>
                <a:ea typeface="Arial" charset="0"/>
                <a:cs typeface="Arial" charset="0"/>
              </a:rPr>
              <a:t>Convenience of locations are less important for retailers with unique, differentiated offerings </a:t>
            </a:r>
          </a:p>
          <a:p>
            <a:r>
              <a:rPr lang="en-US">
                <a:latin typeface="Arial" charset="0"/>
                <a:ea typeface="Arial" charset="0"/>
                <a:cs typeface="Arial" charset="0"/>
              </a:rPr>
              <a:t>For example Brass Pro Shops provide unique merchandise assortment and store atmosphere</a:t>
            </a:r>
          </a:p>
          <a:p>
            <a:r>
              <a:rPr lang="en-US">
                <a:latin typeface="Arial" charset="0"/>
                <a:ea typeface="Arial" charset="0"/>
                <a:cs typeface="Arial" charset="0"/>
              </a:rPr>
              <a:t>Customers will travel to wherever the store is located and its location will become a destination</a:t>
            </a:r>
          </a:p>
        </p:txBody>
      </p:sp>
      <p:pic>
        <p:nvPicPr>
          <p:cNvPr id="4" name="Picture 3"/>
          <p:cNvPicPr>
            <a:picLocks noChangeAspect="1"/>
          </p:cNvPicPr>
          <p:nvPr/>
        </p:nvPicPr>
        <p:blipFill>
          <a:blip r:embed="rId3"/>
          <a:stretch>
            <a:fillRect/>
          </a:stretch>
        </p:blipFill>
        <p:spPr>
          <a:xfrm>
            <a:off x="3124200" y="4661939"/>
            <a:ext cx="2736273" cy="1815061"/>
          </a:xfrm>
          <a:prstGeom prst="rect">
            <a:avLst/>
          </a:prstGeom>
        </p:spPr>
      </p:pic>
    </p:spTree>
    <p:extLst>
      <p:ext uri="{BB962C8B-B14F-4D97-AF65-F5344CB8AC3E}">
        <p14:creationId xmlns:p14="http://schemas.microsoft.com/office/powerpoint/2010/main" val="196434997"/>
      </p:ext>
    </p:extLst>
  </p:cSld>
  <p:clrMapOvr>
    <a:masterClrMapping/>
  </p:clrMapOvr>
  <p:transition xmlns:p14="http://schemas.microsoft.com/office/powerpoint/2010/mai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44500" y="1104900"/>
            <a:ext cx="8255000" cy="4648200"/>
          </a:xfrm>
          <a:prstGeom prst="rect">
            <a:avLst/>
          </a:prstGeom>
        </p:spPr>
      </p:pic>
    </p:spTree>
    <p:extLst>
      <p:ext uri="{BB962C8B-B14F-4D97-AF65-F5344CB8AC3E}">
        <p14:creationId xmlns:p14="http://schemas.microsoft.com/office/powerpoint/2010/main" val="734984840"/>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1628</TotalTime>
  <Words>913</Words>
  <Application>Microsoft Macintosh PowerPoint</Application>
  <PresentationFormat>On-screen Show (4:3)</PresentationFormat>
  <Paragraphs>96</Paragraphs>
  <Slides>24</Slides>
  <Notes>20</Notes>
  <HiddenSlides>0</HiddenSlides>
  <MMClips>0</MMClip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Equity</vt:lpstr>
      <vt:lpstr>MK 322 Retail Management Chapter 7: Retail Locations Part II </vt:lpstr>
      <vt:lpstr>Nontraditional Locations</vt:lpstr>
      <vt:lpstr>Pop-Up Stores and Other Temporary Locations</vt:lpstr>
      <vt:lpstr>Pop-Up Stores and Other Temporary Locations</vt:lpstr>
      <vt:lpstr>Store-within-a-Store</vt:lpstr>
      <vt:lpstr>Store-within-a-Store</vt:lpstr>
      <vt:lpstr>Merchandise Kiosks</vt:lpstr>
      <vt:lpstr>Merchandise Kiosks</vt:lpstr>
      <vt:lpstr>Airports</vt:lpstr>
      <vt:lpstr>Airports</vt:lpstr>
      <vt:lpstr>Locations and Retail Strategy</vt:lpstr>
      <vt:lpstr>Shopping Behavior of Consumers in Retailer's Target Market</vt:lpstr>
      <vt:lpstr>Convenience Shopping</vt:lpstr>
      <vt:lpstr>Convenience Shopping</vt:lpstr>
      <vt:lpstr>Convenience Shopping</vt:lpstr>
      <vt:lpstr>Comparison Shopping</vt:lpstr>
      <vt:lpstr>Comparison Shopping</vt:lpstr>
      <vt:lpstr>Comparison Shopping</vt:lpstr>
      <vt:lpstr>Comparison Shopping</vt:lpstr>
      <vt:lpstr>Speciality Shopping</vt:lpstr>
      <vt:lpstr>Speciality Shopping</vt:lpstr>
      <vt:lpstr>Density of Target Market</vt:lpstr>
      <vt:lpstr>Uniqueness of Retail Offering</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asus</dc:creator>
  <cp:lastModifiedBy>vkhemvaraporn</cp:lastModifiedBy>
  <cp:revision>917</cp:revision>
  <dcterms:created xsi:type="dcterms:W3CDTF">2015-02-03T09:41:51Z</dcterms:created>
  <dcterms:modified xsi:type="dcterms:W3CDTF">2018-03-02T14:20:18Z</dcterms:modified>
</cp:coreProperties>
</file>