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9" d="100"/>
          <a:sy n="119" d="100"/>
        </p:scale>
        <p:origin x="-16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Public Policy and Industrialization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Discussion Week 2</a:t>
            </a:r>
          </a:p>
          <a:p>
            <a:r>
              <a:rPr lang="en-US" dirty="0" smtClean="0"/>
              <a:t>Richard Baldwin</a:t>
            </a:r>
          </a:p>
          <a:p>
            <a:r>
              <a:rPr lang="en-US" dirty="0" smtClean="0"/>
              <a:t>“Trade and Industrialization After Globalization’s 2</a:t>
            </a:r>
            <a:r>
              <a:rPr lang="en-US" baseline="30000" dirty="0" smtClean="0"/>
              <a:t>nd</a:t>
            </a:r>
            <a:r>
              <a:rPr lang="en-US" dirty="0" smtClean="0"/>
              <a:t> Unbundling”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>Round </a:t>
            </a:r>
            <a:r>
              <a:rPr lang="en-US" sz="3600" dirty="0" smtClean="0"/>
              <a:t>1</a:t>
            </a:r>
            <a:br>
              <a:rPr lang="en-US" sz="3600" dirty="0" smtClean="0"/>
            </a:b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828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What technology caused globalization’s 1st unbundling?  When did this occur?</a:t>
            </a:r>
          </a:p>
          <a:p>
            <a:pPr lvl="1"/>
            <a:r>
              <a:rPr lang="en-US" dirty="0" smtClean="0"/>
              <a:t>Steam power (trains, ships) from 1870s</a:t>
            </a:r>
          </a:p>
          <a:p>
            <a:r>
              <a:rPr lang="en-US" dirty="0" smtClean="0"/>
              <a:t>Why does Baldwin call it an “unbundling”? What was unbundled</a:t>
            </a:r>
            <a:endParaRPr lang="en-US" dirty="0"/>
          </a:p>
          <a:p>
            <a:pPr lvl="1"/>
            <a:r>
              <a:rPr lang="en-US" dirty="0" smtClean="0"/>
              <a:t>Production and </a:t>
            </a:r>
            <a:r>
              <a:rPr lang="en-US" dirty="0" smtClean="0"/>
              <a:t>consumption wer</a:t>
            </a:r>
            <a:r>
              <a:rPr lang="en-US" dirty="0" smtClean="0"/>
              <a:t>e unbundled. P</a:t>
            </a:r>
            <a:r>
              <a:rPr lang="en-US" dirty="0" smtClean="0"/>
              <a:t>roducers </a:t>
            </a:r>
            <a:r>
              <a:rPr lang="en-US" dirty="0" smtClean="0"/>
              <a:t>did not need to be near </a:t>
            </a:r>
            <a:r>
              <a:rPr lang="en-US" dirty="0" smtClean="0"/>
              <a:t>consumers because steam could quickly and easil</a:t>
            </a:r>
            <a:r>
              <a:rPr lang="en-US" dirty="0" smtClean="0"/>
              <a:t>y transport goods to consumer markets.</a:t>
            </a:r>
            <a:endParaRPr lang="en-US" dirty="0"/>
          </a:p>
          <a:p>
            <a:r>
              <a:rPr lang="en-US" dirty="0" smtClean="0"/>
              <a:t>What advantages (or benefits) did this give to industrial firms?</a:t>
            </a:r>
          </a:p>
          <a:p>
            <a:pPr lvl="1"/>
            <a:r>
              <a:rPr lang="en-US" dirty="0" smtClean="0"/>
              <a:t>They could centralize production (don’t need small factories near consumers). Better achieve  economies </a:t>
            </a:r>
            <a:r>
              <a:rPr lang="en-US" dirty="0" smtClean="0"/>
              <a:t>of scale</a:t>
            </a:r>
          </a:p>
          <a:p>
            <a:r>
              <a:rPr lang="en-US" dirty="0" smtClean="0"/>
              <a:t>Did this cause the geographic dispersion of industrial production (factories)?</a:t>
            </a:r>
          </a:p>
          <a:p>
            <a:pPr lvl="1"/>
            <a:r>
              <a:rPr lang="en-US" dirty="0" smtClean="0"/>
              <a:t>Both (Baldwin says it is a paradox). Allowed for concentration </a:t>
            </a:r>
            <a:r>
              <a:rPr lang="en-US" dirty="0" smtClean="0"/>
              <a:t>but allowed many of these concentrations to be established in diverse locations.</a:t>
            </a:r>
            <a:endParaRPr lang="en-US" dirty="0" smtClean="0"/>
          </a:p>
          <a:p>
            <a:r>
              <a:rPr lang="en-US" dirty="0" smtClean="0"/>
              <a:t>Why did the 1st unbundling support comparative advantage in trade</a:t>
            </a:r>
            <a:endParaRPr lang="en-US" dirty="0"/>
          </a:p>
          <a:p>
            <a:pPr lvl="1"/>
            <a:r>
              <a:rPr lang="en-US" dirty="0" smtClean="0"/>
              <a:t>A country </a:t>
            </a:r>
            <a:r>
              <a:rPr lang="en-US" dirty="0" smtClean="0"/>
              <a:t>could specialize and export output to consumers in other </a:t>
            </a:r>
            <a:r>
              <a:rPr lang="en-US" dirty="0" smtClean="0"/>
              <a:t>countries, and import from abroad goods for which it did not have a comparative advantage.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</a:t>
            </a:r>
            <a:r>
              <a:rPr lang="en-US" dirty="0" smtClean="0"/>
              <a:t>2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What technology caused globalization’s 2</a:t>
            </a:r>
            <a:r>
              <a:rPr lang="en-US" baseline="30000" dirty="0" smtClean="0"/>
              <a:t>nd</a:t>
            </a:r>
            <a:r>
              <a:rPr lang="en-US" dirty="0" smtClean="0"/>
              <a:t> unbundling? When did it occur (start and completed)?</a:t>
            </a:r>
          </a:p>
          <a:p>
            <a:pPr lvl="1"/>
            <a:r>
              <a:rPr lang="en-US" dirty="0" smtClean="0"/>
              <a:t>Information and communication technologies (ICT), </a:t>
            </a:r>
            <a:r>
              <a:rPr lang="en-US" dirty="0" smtClean="0"/>
              <a:t>started about 1985 </a:t>
            </a:r>
            <a:r>
              <a:rPr lang="en-US" dirty="0" smtClean="0"/>
              <a:t>to late </a:t>
            </a:r>
            <a:r>
              <a:rPr lang="en-US" dirty="0" smtClean="0"/>
              <a:t>1990s (fully realized)</a:t>
            </a:r>
            <a:endParaRPr lang="en-US" dirty="0" smtClean="0"/>
          </a:p>
          <a:p>
            <a:r>
              <a:rPr lang="en-US" dirty="0" smtClean="0"/>
              <a:t>What was unbundled (separated)?</a:t>
            </a:r>
          </a:p>
          <a:p>
            <a:pPr lvl="1"/>
            <a:r>
              <a:rPr lang="en-US" dirty="0" smtClean="0"/>
              <a:t>Parts of the production process</a:t>
            </a:r>
          </a:p>
          <a:p>
            <a:r>
              <a:rPr lang="en-US" dirty="0" smtClean="0"/>
              <a:t>What advantages or benefits did it give to industrial firms?</a:t>
            </a:r>
          </a:p>
          <a:p>
            <a:pPr lvl="1"/>
            <a:r>
              <a:rPr lang="en-US" dirty="0" smtClean="0"/>
              <a:t>Locate </a:t>
            </a:r>
            <a:r>
              <a:rPr lang="en-US" dirty="0" smtClean="0"/>
              <a:t>factories in different countries to take advantage of lower costs </a:t>
            </a:r>
          </a:p>
          <a:p>
            <a:r>
              <a:rPr lang="en-US" dirty="0" smtClean="0"/>
              <a:t>Did </a:t>
            </a:r>
            <a:r>
              <a:rPr lang="en-US" dirty="0"/>
              <a:t>this cause the geographic dispersion of industrial production (factories)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Yes it did. </a:t>
            </a:r>
            <a:r>
              <a:rPr lang="en-US" dirty="0" smtClean="0"/>
              <a:t>(With some clustering such as autos in Thailand.) </a:t>
            </a:r>
            <a:endParaRPr lang="en-US" dirty="0" smtClean="0"/>
          </a:p>
          <a:p>
            <a:r>
              <a:rPr lang="en-US" dirty="0" smtClean="0"/>
              <a:t>Baldwin says that industrialization is now “easier and faster” but “less meaningful”. What does he mean? </a:t>
            </a:r>
          </a:p>
          <a:p>
            <a:pPr lvl="1"/>
            <a:r>
              <a:rPr lang="en-US" dirty="0" smtClean="0"/>
              <a:t>‘Easier and faster’ to industrialize because rely on FDI to build factories, bring in technology, ‘less meaningful’ because country itself has not developed and does not possess itself the industrial </a:t>
            </a:r>
            <a:r>
              <a:rPr lang="en-US" dirty="0" smtClean="0"/>
              <a:t>technologies and capabilities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</a:t>
            </a:r>
            <a:r>
              <a:rPr lang="en-US" dirty="0" smtClean="0"/>
              <a:t>3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Study Table 1 and try to make sense of it</a:t>
            </a:r>
          </a:p>
          <a:p>
            <a:pPr marL="457200" lvl="1" indent="0">
              <a:buNone/>
            </a:pPr>
            <a:r>
              <a:rPr lang="en-US" dirty="0" smtClean="0"/>
              <a:t>Make sure to read the note that tells you to read down the columns.</a:t>
            </a:r>
          </a:p>
          <a:p>
            <a:pPr lvl="1"/>
            <a:r>
              <a:rPr lang="en-US" dirty="0" smtClean="0"/>
              <a:t>Which country has become more engaged in global value chains between 1985 and 2000, Taiwan or Korea? </a:t>
            </a:r>
            <a:endParaRPr lang="en-US" dirty="0" smtClean="0"/>
          </a:p>
          <a:p>
            <a:pPr lvl="2"/>
            <a:r>
              <a:rPr lang="en-US" dirty="0" smtClean="0"/>
              <a:t>Taiwan, from 79% produced at home to 61%</a:t>
            </a:r>
            <a:endParaRPr lang="en-US" dirty="0" smtClean="0"/>
          </a:p>
          <a:p>
            <a:pPr lvl="1"/>
            <a:r>
              <a:rPr lang="en-US" dirty="0" smtClean="0"/>
              <a:t>Has production in Singapore become more or less globalized? </a:t>
            </a:r>
            <a:endParaRPr lang="en-US" dirty="0" smtClean="0"/>
          </a:p>
          <a:p>
            <a:pPr lvl="2"/>
            <a:r>
              <a:rPr lang="en-US" dirty="0" smtClean="0"/>
              <a:t>L</a:t>
            </a:r>
            <a:r>
              <a:rPr lang="en-US" dirty="0" smtClean="0"/>
              <a:t>ess </a:t>
            </a:r>
            <a:r>
              <a:rPr lang="en-US" dirty="0" smtClean="0"/>
              <a:t>because more is made at </a:t>
            </a:r>
            <a:r>
              <a:rPr lang="en-US" dirty="0" smtClean="0"/>
              <a:t>home (20% to 37%), </a:t>
            </a:r>
            <a:r>
              <a:rPr lang="en-US" dirty="0" smtClean="0"/>
              <a:t>although level of domestic production already low in 1985. </a:t>
            </a:r>
            <a:endParaRPr lang="en-US" dirty="0" smtClean="0"/>
          </a:p>
          <a:p>
            <a:pPr lvl="2"/>
            <a:r>
              <a:rPr lang="en-US" dirty="0" smtClean="0"/>
              <a:t>In </a:t>
            </a:r>
            <a:r>
              <a:rPr lang="en-US" dirty="0" smtClean="0"/>
              <a:t>Malaysia? More globalized because less of production is made at </a:t>
            </a:r>
            <a:r>
              <a:rPr lang="en-US" dirty="0" smtClean="0"/>
              <a:t>home 50% to 36%).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6459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454</Words>
  <Application>Microsoft Macintosh PowerPoint</Application>
  <PresentationFormat>On-screen Show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Public Policy and Industrialization </vt:lpstr>
      <vt:lpstr> Round 1  </vt:lpstr>
      <vt:lpstr> Round 2  </vt:lpstr>
      <vt:lpstr> Round 3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16</cp:revision>
  <cp:lastPrinted>2016-08-24T08:57:31Z</cp:lastPrinted>
  <dcterms:created xsi:type="dcterms:W3CDTF">2016-08-17T11:19:23Z</dcterms:created>
  <dcterms:modified xsi:type="dcterms:W3CDTF">2017-08-31T08:51:00Z</dcterms:modified>
</cp:coreProperties>
</file>