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9"/>
  </p:notesMasterIdLst>
  <p:sldIdLst>
    <p:sldId id="257" r:id="rId2"/>
    <p:sldId id="451" r:id="rId3"/>
    <p:sldId id="452" r:id="rId4"/>
    <p:sldId id="473" r:id="rId5"/>
    <p:sldId id="475" r:id="rId6"/>
    <p:sldId id="476" r:id="rId7"/>
    <p:sldId id="474" r:id="rId8"/>
    <p:sldId id="513" r:id="rId9"/>
    <p:sldId id="477" r:id="rId10"/>
    <p:sldId id="478" r:id="rId11"/>
    <p:sldId id="519" r:id="rId12"/>
    <p:sldId id="479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87" r:id="rId21"/>
    <p:sldId id="488" r:id="rId22"/>
    <p:sldId id="490" r:id="rId23"/>
    <p:sldId id="520" r:id="rId24"/>
    <p:sldId id="491" r:id="rId25"/>
    <p:sldId id="492" r:id="rId26"/>
    <p:sldId id="493" r:id="rId27"/>
    <p:sldId id="472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5238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94436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56141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2959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10290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0376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59306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307295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99595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46082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20314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904905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035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78434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4864612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243814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7420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17984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6446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95640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77305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347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861" y="1658136"/>
            <a:ext cx="8902781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12: Managing the Merchandise Planning Process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Merchandise Management Overview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262" y="2813569"/>
            <a:ext cx="5871148" cy="360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highest classification level is the merchandise group.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organization chart has four merchandise groups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Women's apparel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Men's, children's and intimate apparel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Cosmetics,shoes,jewelry,and accessories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Home and kitchen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50692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Department is the second level in merchandise Classification and managed by division managers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classification is the third level and merchandising management activities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403944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349115"/>
            <a:ext cx="3919928" cy="4572000"/>
          </a:xfrm>
        </p:spPr>
        <p:txBody>
          <a:bodyPr/>
          <a:lstStyle/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stock-keeping unit (SKU) is the smallest unit available for inventory control.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 soft goods, SKU means a particular brand,size,color, style – for example a pair of size 5, rinsed wash, blue,straight-legged Levi jeans is a SKU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9656" y="2185862"/>
            <a:ext cx="3554750" cy="373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2551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399" y="19985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 Buying Organization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031438" y="1219199"/>
            <a:ext cx="5538321" cy="5257801"/>
          </a:xfrm>
        </p:spPr>
      </p:pic>
    </p:spTree>
    <p:extLst>
      <p:ext uri="{BB962C8B-B14F-4D97-AF65-F5344CB8AC3E}">
        <p14:creationId xmlns:p14="http://schemas.microsoft.com/office/powerpoint/2010/main" val="175311722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294806" y="0"/>
            <a:ext cx="8391994" cy="137428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1336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merchandise category is the basic unit of analysis for making merchandise management decisions</a:t>
            </a: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merchandise category is an assortment of items that customers see as substitutes for one another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422236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9646" y="-165283"/>
            <a:ext cx="8416977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488081" y="1174230"/>
            <a:ext cx="6043821" cy="5074170"/>
          </a:xfrm>
        </p:spPr>
      </p:pic>
      <p:sp>
        <p:nvSpPr>
          <p:cNvPr id="2" name="Rectangle 1"/>
          <p:cNvSpPr txBox="1"/>
          <p:nvPr/>
        </p:nvSpPr>
        <p:spPr>
          <a:xfrm>
            <a:off x="256706" y="2710256"/>
            <a:ext cx="23340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For example, a department store might offer a variety of girl's dresses size 4 to 6 in different colors, styles and brand names</a:t>
            </a:r>
          </a:p>
        </p:txBody>
      </p:sp>
    </p:spTree>
    <p:extLst>
      <p:ext uri="{BB962C8B-B14F-4D97-AF65-F5344CB8AC3E}">
        <p14:creationId xmlns:p14="http://schemas.microsoft.com/office/powerpoint/2010/main" val="1120223682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60947" y="0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789482" y="1547019"/>
            <a:ext cx="7772400" cy="4572000"/>
          </a:xfrm>
        </p:spPr>
        <p:txBody>
          <a:bodyPr>
            <a:noAutofit/>
          </a:bodyPr>
          <a:lstStyle/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For example, a department store might offer a variety of girl's dresses size 4 to 6 in different colors, styles and brand names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A mother buying a dress for her daughter might consider the entire set of dresses when making her purchase decision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Lowering the price on one dress may increase the sales of that dress, but also decrease the sales on other dresses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Thus the buyers' decisions about pricing and promoting specific SKUs in the category will affect the sales of other SKUs in the same category</a:t>
            </a:r>
          </a:p>
          <a:p>
            <a:pPr>
              <a:buFont typeface="Wingdings" charset="2"/>
              <a:buChar char="Ø"/>
            </a:pPr>
            <a:r>
              <a:rPr lang="en-US" sz="2200">
                <a:latin typeface="Arial" charset="0"/>
                <a:ea typeface="Arial" charset="0"/>
                <a:cs typeface="Arial" charset="0"/>
              </a:rPr>
              <a:t>Typically a buyer manages several categories of merchandise</a:t>
            </a:r>
          </a:p>
          <a:p>
            <a:pPr>
              <a:buFont typeface="Wingdings" charset="2"/>
              <a:buChar char="Ø"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endParaRPr lang="en-US" sz="220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41105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4649" y="262328"/>
            <a:ext cx="8620594" cy="95687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Category Management approach to managing merchandise assigns one buyer category to oversee all merchandising activities for the entire category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Category Captain works with the retailer to develop a better understanding of consumer shopping behaviors, create assortments that satisfy the needs, and improve profitability of the merchandise category</a:t>
            </a:r>
          </a:p>
        </p:txBody>
      </p:sp>
    </p:spTree>
    <p:extLst>
      <p:ext uri="{BB962C8B-B14F-4D97-AF65-F5344CB8AC3E}">
        <p14:creationId xmlns:p14="http://schemas.microsoft.com/office/powerpoint/2010/main" val="159273550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4649" y="262328"/>
            <a:ext cx="8620594" cy="95687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Category –Planning Unit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296537" y="1322882"/>
            <a:ext cx="6550925" cy="4572000"/>
          </a:xfrm>
        </p:spPr>
      </p:pic>
      <p:sp>
        <p:nvSpPr>
          <p:cNvPr id="5" name="TextBox 4"/>
          <p:cNvSpPr txBox="1"/>
          <p:nvPr/>
        </p:nvSpPr>
        <p:spPr>
          <a:xfrm>
            <a:off x="1623934" y="5998564"/>
            <a:ext cx="6470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The chilled drink department consists of several categories.</a:t>
            </a:r>
          </a:p>
        </p:txBody>
      </p:sp>
    </p:spTree>
    <p:extLst>
      <p:ext uri="{BB962C8B-B14F-4D97-AF65-F5344CB8AC3E}">
        <p14:creationId xmlns:p14="http://schemas.microsoft.com/office/powerpoint/2010/main" val="366612799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51875" y="586933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21336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GMROI- A financial ratio that assesses a buyer's contribution to ROA is gross margin return on inventory investment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It measures how many gross margin dollars are earned on every dollar of inventory investment made by the buyer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GMROI combines gross margin percentage and sales-to-stock ratio, which is related to inventory turnover</a:t>
            </a:r>
          </a:p>
        </p:txBody>
      </p:sp>
    </p:spTree>
    <p:extLst>
      <p:ext uri="{BB962C8B-B14F-4D97-AF65-F5344CB8AC3E}">
        <p14:creationId xmlns:p14="http://schemas.microsoft.com/office/powerpoint/2010/main" val="199298921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53340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2286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reason sales-to-stock is used to calculate GMROI (instead of inventory) is the GMROI which is a type of return on investment measure, so the investment in inventory is expressed at cost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Inventory turnover and sales-to-stock ratios are very similar in concept, but they are calculated slightly differently</a:t>
            </a:r>
          </a:p>
        </p:txBody>
      </p:sp>
    </p:spTree>
    <p:extLst>
      <p:ext uri="{BB962C8B-B14F-4D97-AF65-F5344CB8AC3E}">
        <p14:creationId xmlns:p14="http://schemas.microsoft.com/office/powerpoint/2010/main" val="125185597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552137" y="2107654"/>
            <a:ext cx="8416978" cy="3450729"/>
          </a:xfrm>
        </p:spPr>
      </p:pic>
    </p:spTree>
    <p:extLst>
      <p:ext uri="{BB962C8B-B14F-4D97-AF65-F5344CB8AC3E}">
        <p14:creationId xmlns:p14="http://schemas.microsoft.com/office/powerpoint/2010/main" val="17804407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40966"/>
            <a:ext cx="7772400" cy="4707434"/>
          </a:xfrm>
        </p:spPr>
      </p:pic>
    </p:spTree>
    <p:extLst>
      <p:ext uri="{BB962C8B-B14F-4D97-AF65-F5344CB8AC3E}">
        <p14:creationId xmlns:p14="http://schemas.microsoft.com/office/powerpoint/2010/main" val="189379101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0" y="1626791"/>
            <a:ext cx="7772400" cy="4412456"/>
          </a:xfrm>
        </p:spPr>
      </p:pic>
    </p:spTree>
    <p:extLst>
      <p:ext uri="{BB962C8B-B14F-4D97-AF65-F5344CB8AC3E}">
        <p14:creationId xmlns:p14="http://schemas.microsoft.com/office/powerpoint/2010/main" val="17645015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Evaluating Merchandise Management Performance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58177" y="1447800"/>
            <a:ext cx="7284846" cy="4572000"/>
          </a:xfr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619" y="5640357"/>
            <a:ext cx="8107181" cy="981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56044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Two paths that buyers can take to increase GMROI is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Improve inventory turnover (sales-to-stock ratio)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Increase gross margin</a:t>
            </a:r>
          </a:p>
        </p:txBody>
      </p:sp>
    </p:spTree>
    <p:extLst>
      <p:ext uri="{BB962C8B-B14F-4D97-AF65-F5344CB8AC3E}">
        <p14:creationId xmlns:p14="http://schemas.microsoft.com/office/powerpoint/2010/main" val="157501232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 to improve inventory turnover (sales-to-stock ratio)?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Reduce number of SKU within a category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Keep the same number of SKU but reduce the backup stock for each SKU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Buy merchandise more often, but in smaller quantities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Increase sales but not increase inventory proportionally ie. Increase sales by reducing prices</a:t>
            </a:r>
          </a:p>
        </p:txBody>
      </p:sp>
    </p:spTree>
    <p:extLst>
      <p:ext uri="{BB962C8B-B14F-4D97-AF65-F5344CB8AC3E}">
        <p14:creationId xmlns:p14="http://schemas.microsoft.com/office/powerpoint/2010/main" val="101380363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Increasing inventory turnover can have positive impact on sales by attracting more customer visits, improving sales associate morale, and providing more resources to take advantage of new buying opportunities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077" y="3942826"/>
            <a:ext cx="3279723" cy="217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6524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Improving GMROI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How to increase gross margin?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Increasing prices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Reducing cost of goods sold</a:t>
            </a:r>
          </a:p>
          <a:p>
            <a:pPr marL="514350" indent="-514350">
              <a:buAutoNum type="arabicPeriod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Reducing customer discounts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3733800"/>
            <a:ext cx="4638623" cy="282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2302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Merchandise Planning Process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903" y="2746738"/>
            <a:ext cx="5646294" cy="3611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481658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9505" y="1409700"/>
            <a:ext cx="297304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Merchandise Planning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3880909" y="194614"/>
            <a:ext cx="4151321" cy="6388566"/>
          </a:xfrm>
        </p:spPr>
      </p:pic>
    </p:spTree>
    <p:extLst>
      <p:ext uri="{BB962C8B-B14F-4D97-AF65-F5344CB8AC3E}">
        <p14:creationId xmlns:p14="http://schemas.microsoft.com/office/powerpoint/2010/main" val="1478113719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268572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Merchandise Management Planning Systems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772586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Different merchandise planning systems for these categories </a:t>
            </a:r>
          </a:p>
          <a:p>
            <a:pPr marL="514350" indent="-514350">
              <a:buAutoNum type="arabicPeriod"/>
            </a:pP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Staple – called basic merchandise that are in continuous demand ie. Most categories sold in supermarkets, white paint, copy paper, basic casual apparel such as T-shirts and men's underwear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 Demand for staple merchandise is very predictable, merchandise planning systems involve continuous replenishment</a:t>
            </a:r>
          </a:p>
        </p:txBody>
      </p:sp>
    </p:spTree>
    <p:extLst>
      <p:ext uri="{BB962C8B-B14F-4D97-AF65-F5344CB8AC3E}">
        <p14:creationId xmlns:p14="http://schemas.microsoft.com/office/powerpoint/2010/main" val="166329255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Merchandise Management Planning Systems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1221072" y="1676400"/>
            <a:ext cx="7698076" cy="5029200"/>
          </a:xfrm>
        </p:spPr>
        <p:txBody>
          <a:bodyPr/>
          <a:lstStyle/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</a:t>
            </a:r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Fashion merchandise- are in for a short period of time ie. Athletic shoes, tablets, smartphones, women's apparel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- Forecasting sales is more challenging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098" y="4341018"/>
            <a:ext cx="6233411" cy="2254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968662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Merchandise Management Planning Systems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40829" y="1773835"/>
            <a:ext cx="4368384" cy="41814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3.</a:t>
            </a:r>
            <a:r>
              <a:rPr lang="en-US" sz="240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Seasonal merchandise category consists of items whose sales fluctuate dramatically depending on the time of year ie.Halloween candy, Christmas ornaments, swimwear</a:t>
            </a:r>
          </a:p>
          <a:p>
            <a:endParaRPr lang="en-US" sz="24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400">
                <a:latin typeface="Arial" charset="0"/>
                <a:ea typeface="Arial" charset="0"/>
                <a:cs typeface="Arial" charset="0"/>
              </a:rPr>
              <a:t>- Retailers buy seasonal merchandise in the same manner as fashion merchandise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9213" y="2006091"/>
            <a:ext cx="3872460" cy="365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92414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2425</TotalTime>
  <Words>792</Words>
  <Application>Microsoft Office PowerPoint</Application>
  <PresentationFormat>On-screen Show (4:3)</PresentationFormat>
  <Paragraphs>102</Paragraphs>
  <Slides>27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7" baseType="lpstr">
      <vt:lpstr>Arial</vt:lpstr>
      <vt:lpstr>Calibri</vt:lpstr>
      <vt:lpstr>Cordia New</vt:lpstr>
      <vt:lpstr>EucrosiaUPC</vt:lpstr>
      <vt:lpstr>Franklin Gothic Book</vt:lpstr>
      <vt:lpstr>Perpetua</vt:lpstr>
      <vt:lpstr>Times New Roman</vt:lpstr>
      <vt:lpstr>Wingdings</vt:lpstr>
      <vt:lpstr>Wingdings 2</vt:lpstr>
      <vt:lpstr>Equity</vt:lpstr>
      <vt:lpstr>MK 322 Retail Management Chapter 12: Managing the Merchandise Planning Process Part I </vt:lpstr>
      <vt:lpstr>Merchandise Management Overview</vt:lpstr>
      <vt:lpstr>The Buying Organization</vt:lpstr>
      <vt:lpstr>The Buying Organization</vt:lpstr>
      <vt:lpstr>The Buying Organization</vt:lpstr>
      <vt:lpstr>The Buying Organization</vt:lpstr>
      <vt:lpstr>Merchandise Category –Planning Unit</vt:lpstr>
      <vt:lpstr>Merchandise Category –Planning Unit</vt:lpstr>
      <vt:lpstr>Merchandise Category –Planning Unit</vt:lpstr>
      <vt:lpstr>Merchandise Category –Planning Unit</vt:lpstr>
      <vt:lpstr>Merchandise Category –Planning Unit</vt:lpstr>
      <vt:lpstr>Evaluating Merchandise Management Performance</vt:lpstr>
      <vt:lpstr>Evaluating Merchandise Management Performance</vt:lpstr>
      <vt:lpstr>Evaluating Merchandise Management Performance</vt:lpstr>
      <vt:lpstr>Evaluating Merchandise Management Performance</vt:lpstr>
      <vt:lpstr>Evaluating Merchandise Management Performance</vt:lpstr>
      <vt:lpstr>Evaluating Merchandise Management Performance</vt:lpstr>
      <vt:lpstr>Improving GMROI</vt:lpstr>
      <vt:lpstr>Improving GMROI</vt:lpstr>
      <vt:lpstr>Improving GMROI</vt:lpstr>
      <vt:lpstr>Improving GMROI</vt:lpstr>
      <vt:lpstr>Merchandise Planning Process</vt:lpstr>
      <vt:lpstr>Merchandise Planning Process</vt:lpstr>
      <vt:lpstr>Types of Merchandise Management Planning Systems</vt:lpstr>
      <vt:lpstr>Types of Merchandise Management Planning Systems</vt:lpstr>
      <vt:lpstr>Types of Merchandise Management Planning Systems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1512</cp:revision>
  <dcterms:created xsi:type="dcterms:W3CDTF">2015-02-03T09:41:51Z</dcterms:created>
  <dcterms:modified xsi:type="dcterms:W3CDTF">2018-03-19T08:53:31Z</dcterms:modified>
</cp:coreProperties>
</file>