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2" r:id="rId5"/>
    <p:sldId id="260" r:id="rId6"/>
    <p:sldId id="261" r:id="rId7"/>
    <p:sldId id="263" r:id="rId8"/>
    <p:sldId id="264" r:id="rId9"/>
    <p:sldId id="266" r:id="rId10"/>
    <p:sldId id="265" r:id="rId11"/>
    <p:sldId id="267" r:id="rId12"/>
    <p:sldId id="268" r:id="rId13"/>
    <p:sldId id="269" r:id="rId14"/>
    <p:sldId id="270"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76"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2/4/2021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2/4/2021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2/4/2021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4E968-41A6-4CAF-B019-18916ABD8E6A}"/>
              </a:ext>
            </a:extLst>
          </p:cNvPr>
          <p:cNvSpPr>
            <a:spLocks noGrp="1"/>
          </p:cNvSpPr>
          <p:nvPr>
            <p:ph type="ctrTitle"/>
          </p:nvPr>
        </p:nvSpPr>
        <p:spPr/>
        <p:txBody>
          <a:bodyPr>
            <a:normAutofit/>
          </a:bodyPr>
          <a:lstStyle/>
          <a:p>
            <a:r>
              <a:rPr lang="en-US" sz="4000" dirty="0"/>
              <a:t>Theories of economic growth</a:t>
            </a:r>
            <a:endParaRPr lang="en-ID" sz="4000" dirty="0"/>
          </a:p>
        </p:txBody>
      </p:sp>
      <p:sp>
        <p:nvSpPr>
          <p:cNvPr id="3" name="Subtitle 2">
            <a:extLst>
              <a:ext uri="{FF2B5EF4-FFF2-40B4-BE49-F238E27FC236}">
                <a16:creationId xmlns:a16="http://schemas.microsoft.com/office/drawing/2014/main" id="{A9D37BE8-CC59-4B52-8EE3-3AB0247ED217}"/>
              </a:ext>
            </a:extLst>
          </p:cNvPr>
          <p:cNvSpPr>
            <a:spLocks noGrp="1"/>
          </p:cNvSpPr>
          <p:nvPr>
            <p:ph type="subTitle" idx="1"/>
          </p:nvPr>
        </p:nvSpPr>
        <p:spPr/>
        <p:txBody>
          <a:bodyPr>
            <a:noAutofit/>
          </a:bodyPr>
          <a:lstStyle/>
          <a:p>
            <a:pPr>
              <a:lnSpc>
                <a:spcPct val="80000"/>
              </a:lnSpc>
            </a:pPr>
            <a:r>
              <a:rPr lang="en-US" sz="1600" dirty="0"/>
              <a:t>EE463 Globalization and international economic development</a:t>
            </a:r>
          </a:p>
          <a:p>
            <a:pPr>
              <a:lnSpc>
                <a:spcPct val="80000"/>
              </a:lnSpc>
            </a:pPr>
            <a:r>
              <a:rPr lang="en-US" sz="1600" dirty="0"/>
              <a:t>Faculty of economics</a:t>
            </a:r>
          </a:p>
          <a:p>
            <a:pPr>
              <a:lnSpc>
                <a:spcPct val="80000"/>
              </a:lnSpc>
            </a:pPr>
            <a:r>
              <a:rPr lang="en-US" sz="1600" dirty="0"/>
              <a:t>Thammasat university</a:t>
            </a:r>
            <a:endParaRPr lang="en-ID" sz="1600" dirty="0"/>
          </a:p>
        </p:txBody>
      </p:sp>
    </p:spTree>
    <p:extLst>
      <p:ext uri="{BB962C8B-B14F-4D97-AF65-F5344CB8AC3E}">
        <p14:creationId xmlns:p14="http://schemas.microsoft.com/office/powerpoint/2010/main" val="1899709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E24E4-511F-434E-88DE-0AEFDB0963C6}"/>
              </a:ext>
            </a:extLst>
          </p:cNvPr>
          <p:cNvSpPr>
            <a:spLocks noGrp="1"/>
          </p:cNvSpPr>
          <p:nvPr>
            <p:ph type="title"/>
          </p:nvPr>
        </p:nvSpPr>
        <p:spPr/>
        <p:txBody>
          <a:bodyPr/>
          <a:lstStyle/>
          <a:p>
            <a:r>
              <a:rPr lang="en-US" dirty="0"/>
              <a:t>Why are some countries rich? Or poor?</a:t>
            </a:r>
            <a:endParaRPr lang="en-ID" dirty="0"/>
          </a:p>
        </p:txBody>
      </p:sp>
      <p:sp>
        <p:nvSpPr>
          <p:cNvPr id="3" name="TextBox 2">
            <a:extLst>
              <a:ext uri="{FF2B5EF4-FFF2-40B4-BE49-F238E27FC236}">
                <a16:creationId xmlns:a16="http://schemas.microsoft.com/office/drawing/2014/main" id="{97CD288F-628C-4C8C-9B90-FD4A312AED03}"/>
              </a:ext>
            </a:extLst>
          </p:cNvPr>
          <p:cNvSpPr txBox="1"/>
          <p:nvPr/>
        </p:nvSpPr>
        <p:spPr>
          <a:xfrm>
            <a:off x="1451579" y="1853754"/>
            <a:ext cx="9718766" cy="4154984"/>
          </a:xfrm>
          <a:prstGeom prst="rect">
            <a:avLst/>
          </a:prstGeom>
          <a:noFill/>
        </p:spPr>
        <p:txBody>
          <a:bodyPr wrap="square" rtlCol="0">
            <a:spAutoFit/>
          </a:bodyPr>
          <a:lstStyle/>
          <a:p>
            <a:r>
              <a:rPr lang="en-US" sz="2400" dirty="0"/>
              <a:t>There are no easy answers. However, based on observations it is agreed that </a:t>
            </a:r>
            <a:r>
              <a:rPr lang="en-US" sz="2400" b="1" i="1" dirty="0"/>
              <a:t>long-run economic growth </a:t>
            </a:r>
            <a:r>
              <a:rPr lang="en-US" sz="2400" dirty="0"/>
              <a:t>may be the single most fundamental determinant.</a:t>
            </a:r>
          </a:p>
          <a:p>
            <a:endParaRPr lang="en-US" sz="2400" dirty="0"/>
          </a:p>
          <a:p>
            <a:r>
              <a:rPr lang="en-US" sz="2400" dirty="0"/>
              <a:t>Examples:</a:t>
            </a:r>
          </a:p>
          <a:p>
            <a:r>
              <a:rPr lang="en-US" sz="2400" dirty="0"/>
              <a:t>United States, starting 1900 </a:t>
            </a:r>
          </a:p>
          <a:p>
            <a:r>
              <a:rPr lang="en-US" sz="2400" dirty="0"/>
              <a:t>Japan, 1950-1990</a:t>
            </a:r>
          </a:p>
          <a:p>
            <a:r>
              <a:rPr lang="en-US" sz="2400" dirty="0"/>
              <a:t>South Korea, starting 1970</a:t>
            </a:r>
          </a:p>
          <a:p>
            <a:r>
              <a:rPr lang="en-US" sz="2400" dirty="0"/>
              <a:t>Taiwan:  starting1980  </a:t>
            </a:r>
          </a:p>
          <a:p>
            <a:r>
              <a:rPr lang="en-US" sz="2400" dirty="0"/>
              <a:t>Singapore: starting1980</a:t>
            </a:r>
          </a:p>
          <a:p>
            <a:r>
              <a:rPr lang="en-US" sz="2400" dirty="0"/>
              <a:t>China: starting 1990</a:t>
            </a:r>
            <a:endParaRPr lang="en-ID" sz="2400" dirty="0"/>
          </a:p>
        </p:txBody>
      </p:sp>
      <p:sp>
        <p:nvSpPr>
          <p:cNvPr id="4" name="TextBox 3">
            <a:extLst>
              <a:ext uri="{FF2B5EF4-FFF2-40B4-BE49-F238E27FC236}">
                <a16:creationId xmlns:a16="http://schemas.microsoft.com/office/drawing/2014/main" id="{5A86044D-BA34-4314-9A43-1362CC83D753}"/>
              </a:ext>
            </a:extLst>
          </p:cNvPr>
          <p:cNvSpPr txBox="1"/>
          <p:nvPr/>
        </p:nvSpPr>
        <p:spPr>
          <a:xfrm>
            <a:off x="7609840" y="3662680"/>
            <a:ext cx="3560505" cy="1846659"/>
          </a:xfrm>
          <a:prstGeom prst="rect">
            <a:avLst/>
          </a:prstGeom>
          <a:noFill/>
        </p:spPr>
        <p:txBody>
          <a:bodyPr wrap="square" rtlCol="0">
            <a:spAutoFit/>
          </a:bodyPr>
          <a:lstStyle/>
          <a:p>
            <a:r>
              <a:rPr lang="en-US" sz="2400" dirty="0">
                <a:solidFill>
                  <a:srgbClr val="FF0000"/>
                </a:solidFill>
              </a:rPr>
              <a:t>Economic growth needs:</a:t>
            </a:r>
          </a:p>
          <a:p>
            <a:pPr marL="285750" indent="-285750">
              <a:buFont typeface="Arial" panose="020B0604020202020204" pitchFamily="34" charset="0"/>
              <a:buChar char="•"/>
            </a:pPr>
            <a:r>
              <a:rPr lang="en-US" sz="2400" dirty="0">
                <a:solidFill>
                  <a:srgbClr val="FF0000"/>
                </a:solidFill>
              </a:rPr>
              <a:t>Asset accumulation</a:t>
            </a:r>
          </a:p>
          <a:p>
            <a:pPr marL="285750" indent="-285750">
              <a:buFont typeface="Arial" panose="020B0604020202020204" pitchFamily="34" charset="0"/>
              <a:buChar char="•"/>
            </a:pPr>
            <a:r>
              <a:rPr lang="en-US" sz="2400" dirty="0">
                <a:solidFill>
                  <a:srgbClr val="FF0000"/>
                </a:solidFill>
              </a:rPr>
              <a:t>Making assets more productive</a:t>
            </a:r>
          </a:p>
          <a:p>
            <a:endParaRPr lang="en-ID" dirty="0"/>
          </a:p>
        </p:txBody>
      </p:sp>
    </p:spTree>
    <p:extLst>
      <p:ext uri="{BB962C8B-B14F-4D97-AF65-F5344CB8AC3E}">
        <p14:creationId xmlns:p14="http://schemas.microsoft.com/office/powerpoint/2010/main" val="7763222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33DC52A-3475-4E1A-9D4A-E3D1D226FA1F}"/>
              </a:ext>
            </a:extLst>
          </p:cNvPr>
          <p:cNvPicPr>
            <a:picLocks noChangeAspect="1"/>
          </p:cNvPicPr>
          <p:nvPr/>
        </p:nvPicPr>
        <p:blipFill rotWithShape="1">
          <a:blip r:embed="rId2"/>
          <a:srcRect t="16508" r="29357" b="10349"/>
          <a:stretch/>
        </p:blipFill>
        <p:spPr>
          <a:xfrm>
            <a:off x="2189187" y="0"/>
            <a:ext cx="4773661" cy="2780211"/>
          </a:xfrm>
          <a:prstGeom prst="rect">
            <a:avLst/>
          </a:prstGeom>
        </p:spPr>
      </p:pic>
      <p:pic>
        <p:nvPicPr>
          <p:cNvPr id="13" name="Picture 12">
            <a:extLst>
              <a:ext uri="{FF2B5EF4-FFF2-40B4-BE49-F238E27FC236}">
                <a16:creationId xmlns:a16="http://schemas.microsoft.com/office/drawing/2014/main" id="{82F2C7AC-8178-4D78-B03C-6863097B50C2}"/>
              </a:ext>
            </a:extLst>
          </p:cNvPr>
          <p:cNvPicPr>
            <a:picLocks noChangeAspect="1"/>
          </p:cNvPicPr>
          <p:nvPr/>
        </p:nvPicPr>
        <p:blipFill rotWithShape="1">
          <a:blip r:embed="rId3"/>
          <a:srcRect t="15396" r="27785" b="11492"/>
          <a:stretch/>
        </p:blipFill>
        <p:spPr>
          <a:xfrm>
            <a:off x="2191745" y="3100055"/>
            <a:ext cx="4771103" cy="2717075"/>
          </a:xfrm>
          <a:prstGeom prst="rect">
            <a:avLst/>
          </a:prstGeom>
        </p:spPr>
      </p:pic>
      <p:sp>
        <p:nvSpPr>
          <p:cNvPr id="14" name="TextBox 13">
            <a:extLst>
              <a:ext uri="{FF2B5EF4-FFF2-40B4-BE49-F238E27FC236}">
                <a16:creationId xmlns:a16="http://schemas.microsoft.com/office/drawing/2014/main" id="{01AB9E12-84D4-4E9E-999A-0F21A350CEDB}"/>
              </a:ext>
            </a:extLst>
          </p:cNvPr>
          <p:cNvSpPr txBox="1"/>
          <p:nvPr/>
        </p:nvSpPr>
        <p:spPr>
          <a:xfrm>
            <a:off x="4219648" y="5787236"/>
            <a:ext cx="2891245" cy="369332"/>
          </a:xfrm>
          <a:prstGeom prst="rect">
            <a:avLst/>
          </a:prstGeom>
          <a:noFill/>
        </p:spPr>
        <p:txBody>
          <a:bodyPr wrap="square" rtlCol="0">
            <a:spAutoFit/>
          </a:bodyPr>
          <a:lstStyle/>
          <a:p>
            <a:r>
              <a:rPr lang="en-US" dirty="0"/>
              <a:t>Singapore</a:t>
            </a:r>
            <a:endParaRPr lang="en-ID" dirty="0"/>
          </a:p>
        </p:txBody>
      </p:sp>
      <p:sp>
        <p:nvSpPr>
          <p:cNvPr id="15" name="TextBox 14">
            <a:extLst>
              <a:ext uri="{FF2B5EF4-FFF2-40B4-BE49-F238E27FC236}">
                <a16:creationId xmlns:a16="http://schemas.microsoft.com/office/drawing/2014/main" id="{D44F62E5-ADEF-4122-A7A7-B1E31A78C7D2}"/>
              </a:ext>
            </a:extLst>
          </p:cNvPr>
          <p:cNvSpPr txBox="1"/>
          <p:nvPr/>
        </p:nvSpPr>
        <p:spPr>
          <a:xfrm>
            <a:off x="4369871" y="2727958"/>
            <a:ext cx="2891245" cy="369332"/>
          </a:xfrm>
          <a:prstGeom prst="rect">
            <a:avLst/>
          </a:prstGeom>
          <a:noFill/>
        </p:spPr>
        <p:txBody>
          <a:bodyPr wrap="square" rtlCol="0">
            <a:spAutoFit/>
          </a:bodyPr>
          <a:lstStyle/>
          <a:p>
            <a:r>
              <a:rPr lang="en-US" dirty="0"/>
              <a:t>Japan</a:t>
            </a:r>
            <a:endParaRPr lang="en-ID" dirty="0"/>
          </a:p>
        </p:txBody>
      </p:sp>
      <p:pic>
        <p:nvPicPr>
          <p:cNvPr id="17" name="Picture 16">
            <a:extLst>
              <a:ext uri="{FF2B5EF4-FFF2-40B4-BE49-F238E27FC236}">
                <a16:creationId xmlns:a16="http://schemas.microsoft.com/office/drawing/2014/main" id="{DF426A15-9E40-447D-96D4-055B96CA5939}"/>
              </a:ext>
            </a:extLst>
          </p:cNvPr>
          <p:cNvPicPr>
            <a:picLocks noChangeAspect="1"/>
          </p:cNvPicPr>
          <p:nvPr/>
        </p:nvPicPr>
        <p:blipFill rotWithShape="1">
          <a:blip r:embed="rId4"/>
          <a:srcRect t="13841" r="25714" b="12000"/>
          <a:stretch/>
        </p:blipFill>
        <p:spPr>
          <a:xfrm>
            <a:off x="7240146" y="-445"/>
            <a:ext cx="4951853" cy="2780656"/>
          </a:xfrm>
          <a:prstGeom prst="rect">
            <a:avLst/>
          </a:prstGeom>
        </p:spPr>
      </p:pic>
      <p:sp>
        <p:nvSpPr>
          <p:cNvPr id="18" name="TextBox 17">
            <a:extLst>
              <a:ext uri="{FF2B5EF4-FFF2-40B4-BE49-F238E27FC236}">
                <a16:creationId xmlns:a16="http://schemas.microsoft.com/office/drawing/2014/main" id="{B2232988-AFFA-4613-B827-1A0FE2E4EB01}"/>
              </a:ext>
            </a:extLst>
          </p:cNvPr>
          <p:cNvSpPr txBox="1"/>
          <p:nvPr/>
        </p:nvSpPr>
        <p:spPr>
          <a:xfrm>
            <a:off x="9300754" y="2727958"/>
            <a:ext cx="2294709" cy="369332"/>
          </a:xfrm>
          <a:prstGeom prst="rect">
            <a:avLst/>
          </a:prstGeom>
          <a:noFill/>
        </p:spPr>
        <p:txBody>
          <a:bodyPr wrap="square" rtlCol="0">
            <a:spAutoFit/>
          </a:bodyPr>
          <a:lstStyle/>
          <a:p>
            <a:r>
              <a:rPr lang="en-US" dirty="0"/>
              <a:t>South Korea</a:t>
            </a:r>
            <a:endParaRPr lang="en-ID" dirty="0"/>
          </a:p>
        </p:txBody>
      </p:sp>
      <p:pic>
        <p:nvPicPr>
          <p:cNvPr id="20" name="Picture 19">
            <a:extLst>
              <a:ext uri="{FF2B5EF4-FFF2-40B4-BE49-F238E27FC236}">
                <a16:creationId xmlns:a16="http://schemas.microsoft.com/office/drawing/2014/main" id="{987AC511-B9C4-4E39-9495-23DDB16CB072}"/>
              </a:ext>
            </a:extLst>
          </p:cNvPr>
          <p:cNvPicPr>
            <a:picLocks noChangeAspect="1"/>
          </p:cNvPicPr>
          <p:nvPr/>
        </p:nvPicPr>
        <p:blipFill rotWithShape="1">
          <a:blip r:embed="rId5"/>
          <a:srcRect t="14222" r="26215" b="13651"/>
          <a:stretch/>
        </p:blipFill>
        <p:spPr>
          <a:xfrm>
            <a:off x="7240146" y="3097290"/>
            <a:ext cx="4951854" cy="2722801"/>
          </a:xfrm>
          <a:prstGeom prst="rect">
            <a:avLst/>
          </a:prstGeom>
        </p:spPr>
      </p:pic>
      <p:sp>
        <p:nvSpPr>
          <p:cNvPr id="21" name="TextBox 20">
            <a:extLst>
              <a:ext uri="{FF2B5EF4-FFF2-40B4-BE49-F238E27FC236}">
                <a16:creationId xmlns:a16="http://schemas.microsoft.com/office/drawing/2014/main" id="{4273CCDF-B110-4D26-841F-C734F3D915CB}"/>
              </a:ext>
            </a:extLst>
          </p:cNvPr>
          <p:cNvSpPr txBox="1"/>
          <p:nvPr/>
        </p:nvSpPr>
        <p:spPr>
          <a:xfrm>
            <a:off x="9601200" y="5802085"/>
            <a:ext cx="2294709" cy="369332"/>
          </a:xfrm>
          <a:prstGeom prst="rect">
            <a:avLst/>
          </a:prstGeom>
          <a:noFill/>
        </p:spPr>
        <p:txBody>
          <a:bodyPr wrap="square" rtlCol="0">
            <a:spAutoFit/>
          </a:bodyPr>
          <a:lstStyle/>
          <a:p>
            <a:r>
              <a:rPr lang="en-US" dirty="0"/>
              <a:t>PR China</a:t>
            </a:r>
            <a:endParaRPr lang="en-ID" dirty="0"/>
          </a:p>
        </p:txBody>
      </p:sp>
      <p:sp>
        <p:nvSpPr>
          <p:cNvPr id="22" name="Rectangle 21">
            <a:extLst>
              <a:ext uri="{FF2B5EF4-FFF2-40B4-BE49-F238E27FC236}">
                <a16:creationId xmlns:a16="http://schemas.microsoft.com/office/drawing/2014/main" id="{28FD73CD-BF55-4283-8EC1-38B447DE9CA9}"/>
              </a:ext>
            </a:extLst>
          </p:cNvPr>
          <p:cNvSpPr/>
          <p:nvPr/>
        </p:nvSpPr>
        <p:spPr>
          <a:xfrm>
            <a:off x="2783840" y="5157"/>
            <a:ext cx="2336799" cy="2402957"/>
          </a:xfrm>
          <a:prstGeom prst="rect">
            <a:avLst/>
          </a:prstGeom>
          <a:solidFill>
            <a:schemeClr val="accent1">
              <a:alpha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3" name="Rectangle 22">
            <a:extLst>
              <a:ext uri="{FF2B5EF4-FFF2-40B4-BE49-F238E27FC236}">
                <a16:creationId xmlns:a16="http://schemas.microsoft.com/office/drawing/2014/main" id="{B5D194D1-E925-4E37-904B-1CD4A47D171A}"/>
              </a:ext>
            </a:extLst>
          </p:cNvPr>
          <p:cNvSpPr/>
          <p:nvPr/>
        </p:nvSpPr>
        <p:spPr>
          <a:xfrm>
            <a:off x="9002486" y="0"/>
            <a:ext cx="3189514" cy="2780211"/>
          </a:xfrm>
          <a:prstGeom prst="rect">
            <a:avLst/>
          </a:prstGeom>
          <a:solidFill>
            <a:schemeClr val="accent1">
              <a:alpha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4" name="Rectangle 23">
            <a:extLst>
              <a:ext uri="{FF2B5EF4-FFF2-40B4-BE49-F238E27FC236}">
                <a16:creationId xmlns:a16="http://schemas.microsoft.com/office/drawing/2014/main" id="{1E3C7E5D-36E4-4FA2-B3A4-07C23147F071}"/>
              </a:ext>
            </a:extLst>
          </p:cNvPr>
          <p:cNvSpPr/>
          <p:nvPr/>
        </p:nvSpPr>
        <p:spPr>
          <a:xfrm>
            <a:off x="3464560" y="3097290"/>
            <a:ext cx="3498288" cy="2245800"/>
          </a:xfrm>
          <a:prstGeom prst="rect">
            <a:avLst/>
          </a:prstGeom>
          <a:solidFill>
            <a:schemeClr val="accent1">
              <a:alpha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5" name="Rectangle 24">
            <a:extLst>
              <a:ext uri="{FF2B5EF4-FFF2-40B4-BE49-F238E27FC236}">
                <a16:creationId xmlns:a16="http://schemas.microsoft.com/office/drawing/2014/main" id="{3CBD02C0-E8ED-423B-B8AD-BBA724D3B04C}"/>
              </a:ext>
            </a:extLst>
          </p:cNvPr>
          <p:cNvSpPr/>
          <p:nvPr/>
        </p:nvSpPr>
        <p:spPr>
          <a:xfrm>
            <a:off x="6014721" y="5157"/>
            <a:ext cx="426720" cy="2402957"/>
          </a:xfrm>
          <a:prstGeom prst="rect">
            <a:avLst/>
          </a:prstGeom>
          <a:solidFill>
            <a:schemeClr val="accent1">
              <a:alpha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6" name="Rectangle 25">
            <a:extLst>
              <a:ext uri="{FF2B5EF4-FFF2-40B4-BE49-F238E27FC236}">
                <a16:creationId xmlns:a16="http://schemas.microsoft.com/office/drawing/2014/main" id="{6D5B1EA4-9E6C-479E-B051-D40CF4966E31}"/>
              </a:ext>
            </a:extLst>
          </p:cNvPr>
          <p:cNvSpPr/>
          <p:nvPr/>
        </p:nvSpPr>
        <p:spPr>
          <a:xfrm>
            <a:off x="9556932" y="3097290"/>
            <a:ext cx="2635067" cy="2181978"/>
          </a:xfrm>
          <a:prstGeom prst="rect">
            <a:avLst/>
          </a:prstGeom>
          <a:solidFill>
            <a:schemeClr val="accent1">
              <a:alpha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7" name="TextBox 26">
            <a:extLst>
              <a:ext uri="{FF2B5EF4-FFF2-40B4-BE49-F238E27FC236}">
                <a16:creationId xmlns:a16="http://schemas.microsoft.com/office/drawing/2014/main" id="{30DDB660-88E2-447F-BE28-20D0DBA27232}"/>
              </a:ext>
            </a:extLst>
          </p:cNvPr>
          <p:cNvSpPr txBox="1"/>
          <p:nvPr/>
        </p:nvSpPr>
        <p:spPr>
          <a:xfrm>
            <a:off x="161249" y="2408114"/>
            <a:ext cx="1689551" cy="646331"/>
          </a:xfrm>
          <a:prstGeom prst="rect">
            <a:avLst/>
          </a:prstGeom>
          <a:noFill/>
        </p:spPr>
        <p:txBody>
          <a:bodyPr wrap="square" rtlCol="0">
            <a:spAutoFit/>
          </a:bodyPr>
          <a:lstStyle/>
          <a:p>
            <a:r>
              <a:rPr lang="en-US" dirty="0"/>
              <a:t>GDP per capita, </a:t>
            </a:r>
          </a:p>
          <a:p>
            <a:r>
              <a:rPr lang="en-US" dirty="0"/>
              <a:t>1960-2020</a:t>
            </a:r>
            <a:endParaRPr lang="en-ID" dirty="0"/>
          </a:p>
        </p:txBody>
      </p:sp>
    </p:spTree>
    <p:extLst>
      <p:ext uri="{BB962C8B-B14F-4D97-AF65-F5344CB8AC3E}">
        <p14:creationId xmlns:p14="http://schemas.microsoft.com/office/powerpoint/2010/main" val="2977472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3F5B4-0C63-41A9-B18C-2F0A244C026A}"/>
              </a:ext>
            </a:extLst>
          </p:cNvPr>
          <p:cNvSpPr>
            <a:spLocks noGrp="1"/>
          </p:cNvSpPr>
          <p:nvPr>
            <p:ph type="title"/>
          </p:nvPr>
        </p:nvSpPr>
        <p:spPr/>
        <p:txBody>
          <a:bodyPr/>
          <a:lstStyle/>
          <a:p>
            <a:r>
              <a:rPr lang="en-US" dirty="0"/>
              <a:t>Basic growth model</a:t>
            </a:r>
            <a:endParaRPr lang="en-ID" dirty="0"/>
          </a:p>
        </p:txBody>
      </p:sp>
      <p:sp>
        <p:nvSpPr>
          <p:cNvPr id="3" name="TextBox 2">
            <a:extLst>
              <a:ext uri="{FF2B5EF4-FFF2-40B4-BE49-F238E27FC236}">
                <a16:creationId xmlns:a16="http://schemas.microsoft.com/office/drawing/2014/main" id="{B7AF2A4C-0BD8-4DF3-BA8E-0E82B531F1AB}"/>
              </a:ext>
            </a:extLst>
          </p:cNvPr>
          <p:cNvSpPr txBox="1"/>
          <p:nvPr/>
        </p:nvSpPr>
        <p:spPr>
          <a:xfrm>
            <a:off x="1451579" y="2274838"/>
            <a:ext cx="8981440" cy="2308324"/>
          </a:xfrm>
          <a:prstGeom prst="rect">
            <a:avLst/>
          </a:prstGeom>
          <a:noFill/>
        </p:spPr>
        <p:txBody>
          <a:bodyPr wrap="square" rtlCol="0">
            <a:spAutoFit/>
          </a:bodyPr>
          <a:lstStyle/>
          <a:p>
            <a:pPr marL="342900" indent="-342900">
              <a:buFont typeface="Arial" panose="020B0604020202020204" pitchFamily="34" charset="0"/>
              <a:buChar char="•"/>
            </a:pPr>
            <a:r>
              <a:rPr lang="en-US" sz="2400" dirty="0"/>
              <a:t>Total output is a function of capital and labor</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Change in capital depends on the rate of saving and eventually investment (minus depreciation)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Change in labor depends on the growth rate of the labor force</a:t>
            </a:r>
            <a:endParaRPr lang="en-ID" sz="2400" dirty="0"/>
          </a:p>
        </p:txBody>
      </p:sp>
    </p:spTree>
    <p:extLst>
      <p:ext uri="{BB962C8B-B14F-4D97-AF65-F5344CB8AC3E}">
        <p14:creationId xmlns:p14="http://schemas.microsoft.com/office/powerpoint/2010/main" val="2119137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3DEC0-E54F-436A-B4A3-3B10C203CC76}"/>
              </a:ext>
            </a:extLst>
          </p:cNvPr>
          <p:cNvSpPr>
            <a:spLocks noGrp="1"/>
          </p:cNvSpPr>
          <p:nvPr>
            <p:ph type="title"/>
          </p:nvPr>
        </p:nvSpPr>
        <p:spPr/>
        <p:txBody>
          <a:bodyPr/>
          <a:lstStyle/>
          <a:p>
            <a:r>
              <a:rPr lang="en-US" dirty="0"/>
              <a:t>Basic growth model</a:t>
            </a:r>
            <a:endParaRPr lang="en-ID" dirty="0"/>
          </a:p>
        </p:txBody>
      </p:sp>
      <p:sp>
        <p:nvSpPr>
          <p:cNvPr id="3" name="TextBox 2">
            <a:extLst>
              <a:ext uri="{FF2B5EF4-FFF2-40B4-BE49-F238E27FC236}">
                <a16:creationId xmlns:a16="http://schemas.microsoft.com/office/drawing/2014/main" id="{0A937636-85A8-40AC-B10B-D1492C723E22}"/>
              </a:ext>
            </a:extLst>
          </p:cNvPr>
          <p:cNvSpPr txBox="1"/>
          <p:nvPr/>
        </p:nvSpPr>
        <p:spPr>
          <a:xfrm>
            <a:off x="1595120" y="2052319"/>
            <a:ext cx="10271760" cy="3785652"/>
          </a:xfrm>
          <a:prstGeom prst="rect">
            <a:avLst/>
          </a:prstGeom>
          <a:noFill/>
        </p:spPr>
        <p:txBody>
          <a:bodyPr wrap="square" rtlCol="0">
            <a:spAutoFit/>
          </a:bodyPr>
          <a:lstStyle/>
          <a:p>
            <a:r>
              <a:rPr lang="en-US" sz="3600" dirty="0"/>
              <a:t>Y = F (K, L)  </a:t>
            </a:r>
            <a:r>
              <a:rPr lang="en-US" sz="2000" dirty="0"/>
              <a:t>Total output (Y) is a function of capital stock (K) and labor (L)</a:t>
            </a:r>
          </a:p>
          <a:p>
            <a:endParaRPr lang="en-US" sz="2400" dirty="0"/>
          </a:p>
          <a:p>
            <a:r>
              <a:rPr lang="en-US" sz="3600" dirty="0"/>
              <a:t>S = </a:t>
            </a:r>
            <a:r>
              <a:rPr lang="en-US" sz="3600" i="1" dirty="0" err="1"/>
              <a:t>s</a:t>
            </a:r>
            <a:r>
              <a:rPr lang="en-US" sz="3600" dirty="0" err="1"/>
              <a:t>Y</a:t>
            </a:r>
            <a:r>
              <a:rPr lang="en-US" sz="3600" dirty="0"/>
              <a:t> = I     </a:t>
            </a:r>
            <a:r>
              <a:rPr lang="en-US" sz="2000" dirty="0"/>
              <a:t>Savings (S) = average saving rate (</a:t>
            </a:r>
            <a:r>
              <a:rPr lang="en-US" sz="2000" i="1" dirty="0"/>
              <a:t>s</a:t>
            </a:r>
            <a:r>
              <a:rPr lang="en-US" sz="2000" dirty="0"/>
              <a:t>) times income (Y) = investment (I)</a:t>
            </a:r>
          </a:p>
          <a:p>
            <a:endParaRPr lang="en-US" sz="3600" dirty="0"/>
          </a:p>
          <a:p>
            <a:r>
              <a:rPr lang="en-US" sz="3600" dirty="0"/>
              <a:t>∆K = I – (</a:t>
            </a:r>
            <a:r>
              <a:rPr lang="en-US" sz="3600" i="1" dirty="0" err="1"/>
              <a:t>d</a:t>
            </a:r>
            <a:r>
              <a:rPr lang="en-US" sz="3600" dirty="0" err="1"/>
              <a:t>K</a:t>
            </a:r>
            <a:r>
              <a:rPr lang="en-US" sz="3600" dirty="0"/>
              <a:t>) </a:t>
            </a:r>
            <a:r>
              <a:rPr lang="en-US" sz="2000" dirty="0"/>
              <a:t>Change in capital stock (∆K ) = investment – capital depreciation (</a:t>
            </a:r>
            <a:r>
              <a:rPr lang="en-US" sz="2000" i="1" dirty="0" err="1"/>
              <a:t>d</a:t>
            </a:r>
            <a:r>
              <a:rPr lang="en-US" sz="2000" dirty="0" err="1"/>
              <a:t>K</a:t>
            </a:r>
            <a:r>
              <a:rPr lang="en-US" sz="2000" dirty="0"/>
              <a:t>) </a:t>
            </a:r>
          </a:p>
          <a:p>
            <a:endParaRPr lang="en-US" sz="3600" dirty="0"/>
          </a:p>
          <a:p>
            <a:r>
              <a:rPr lang="en-US" sz="3600" dirty="0"/>
              <a:t>∆L = </a:t>
            </a:r>
            <a:r>
              <a:rPr lang="en-US" sz="3600" i="1" dirty="0" err="1"/>
              <a:t>n</a:t>
            </a:r>
            <a:r>
              <a:rPr lang="en-US" sz="3600" dirty="0" err="1"/>
              <a:t>L</a:t>
            </a:r>
            <a:r>
              <a:rPr lang="en-US" sz="3600" dirty="0"/>
              <a:t>    </a:t>
            </a:r>
            <a:r>
              <a:rPr lang="en-US" sz="2000" dirty="0"/>
              <a:t>Change in labor force = growth rate of population (</a:t>
            </a:r>
            <a:r>
              <a:rPr lang="en-US" sz="2000" i="1" dirty="0"/>
              <a:t>n</a:t>
            </a:r>
            <a:r>
              <a:rPr lang="en-US" sz="2000" dirty="0"/>
              <a:t>) times labor </a:t>
            </a:r>
            <a:r>
              <a:rPr lang="en-US" sz="2000" dirty="0" err="1"/>
              <a:t>fiorce</a:t>
            </a:r>
            <a:endParaRPr lang="en-ID" sz="2000" dirty="0"/>
          </a:p>
        </p:txBody>
      </p:sp>
    </p:spTree>
    <p:extLst>
      <p:ext uri="{BB962C8B-B14F-4D97-AF65-F5344CB8AC3E}">
        <p14:creationId xmlns:p14="http://schemas.microsoft.com/office/powerpoint/2010/main" val="2876838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08F7B-7766-4A05-A62F-8BB871CB8C24}"/>
              </a:ext>
            </a:extLst>
          </p:cNvPr>
          <p:cNvSpPr>
            <a:spLocks noGrp="1"/>
          </p:cNvSpPr>
          <p:nvPr>
            <p:ph type="title"/>
          </p:nvPr>
        </p:nvSpPr>
        <p:spPr/>
        <p:txBody>
          <a:bodyPr/>
          <a:lstStyle/>
          <a:p>
            <a:r>
              <a:rPr lang="en-US" dirty="0"/>
              <a:t>Harrod-</a:t>
            </a:r>
            <a:r>
              <a:rPr lang="en-US" dirty="0" err="1"/>
              <a:t>Domar</a:t>
            </a:r>
            <a:r>
              <a:rPr lang="en-US" dirty="0"/>
              <a:t> growth model</a:t>
            </a:r>
            <a:endParaRPr lang="en-ID" dirty="0"/>
          </a:p>
        </p:txBody>
      </p:sp>
      <p:cxnSp>
        <p:nvCxnSpPr>
          <p:cNvPr id="5" name="Straight Connector 4">
            <a:extLst>
              <a:ext uri="{FF2B5EF4-FFF2-40B4-BE49-F238E27FC236}">
                <a16:creationId xmlns:a16="http://schemas.microsoft.com/office/drawing/2014/main" id="{77DDF048-EA83-4083-ABF2-1F1FD6DB09EF}"/>
              </a:ext>
            </a:extLst>
          </p:cNvPr>
          <p:cNvCxnSpPr/>
          <p:nvPr/>
        </p:nvCxnSpPr>
        <p:spPr>
          <a:xfrm>
            <a:off x="2062480" y="2164080"/>
            <a:ext cx="0" cy="3556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FB157149-583A-4DDB-9AF1-0038293134B3}"/>
              </a:ext>
            </a:extLst>
          </p:cNvPr>
          <p:cNvCxnSpPr/>
          <p:nvPr/>
        </p:nvCxnSpPr>
        <p:spPr>
          <a:xfrm>
            <a:off x="2082800" y="5730240"/>
            <a:ext cx="61569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9F8B53D7-7129-4147-9028-61E812D10CC2}"/>
              </a:ext>
            </a:extLst>
          </p:cNvPr>
          <p:cNvCxnSpPr/>
          <p:nvPr/>
        </p:nvCxnSpPr>
        <p:spPr>
          <a:xfrm flipV="1">
            <a:off x="2062480" y="2316480"/>
            <a:ext cx="3576320" cy="3403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30E0FFD-CF8A-4D77-81E3-028EAE3258C6}"/>
              </a:ext>
            </a:extLst>
          </p:cNvPr>
          <p:cNvCxnSpPr/>
          <p:nvPr/>
        </p:nvCxnSpPr>
        <p:spPr>
          <a:xfrm>
            <a:off x="2062480" y="3911600"/>
            <a:ext cx="188976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5F3EC0E-AC05-467C-A848-80514D42DF3B}"/>
              </a:ext>
            </a:extLst>
          </p:cNvPr>
          <p:cNvCxnSpPr/>
          <p:nvPr/>
        </p:nvCxnSpPr>
        <p:spPr>
          <a:xfrm>
            <a:off x="3952240" y="3931920"/>
            <a:ext cx="0" cy="179832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82514A9-4B06-46EE-A154-66438D52583F}"/>
              </a:ext>
            </a:extLst>
          </p:cNvPr>
          <p:cNvCxnSpPr>
            <a:cxnSpLocks/>
          </p:cNvCxnSpPr>
          <p:nvPr/>
        </p:nvCxnSpPr>
        <p:spPr>
          <a:xfrm>
            <a:off x="2082800" y="4714240"/>
            <a:ext cx="104648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5ED2BE9B-EC55-4D9F-A04A-8822A33C6A06}"/>
              </a:ext>
            </a:extLst>
          </p:cNvPr>
          <p:cNvCxnSpPr>
            <a:cxnSpLocks/>
          </p:cNvCxnSpPr>
          <p:nvPr/>
        </p:nvCxnSpPr>
        <p:spPr>
          <a:xfrm>
            <a:off x="3129280" y="4714240"/>
            <a:ext cx="0" cy="10160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F02B67A-A8A5-4EEC-8AC8-B8F9F82B67D3}"/>
              </a:ext>
            </a:extLst>
          </p:cNvPr>
          <p:cNvCxnSpPr/>
          <p:nvPr/>
        </p:nvCxnSpPr>
        <p:spPr>
          <a:xfrm flipV="1">
            <a:off x="3952240" y="3911600"/>
            <a:ext cx="3352800" cy="2032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E7BFC97-1912-4863-B916-15010F8A74E7}"/>
              </a:ext>
            </a:extLst>
          </p:cNvPr>
          <p:cNvCxnSpPr>
            <a:cxnSpLocks/>
          </p:cNvCxnSpPr>
          <p:nvPr/>
        </p:nvCxnSpPr>
        <p:spPr>
          <a:xfrm>
            <a:off x="3149599" y="4714240"/>
            <a:ext cx="4155441"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E6111DA-CDBB-4465-972A-A58C5033528C}"/>
              </a:ext>
            </a:extLst>
          </p:cNvPr>
          <p:cNvCxnSpPr/>
          <p:nvPr/>
        </p:nvCxnSpPr>
        <p:spPr>
          <a:xfrm flipV="1">
            <a:off x="3952240" y="2164080"/>
            <a:ext cx="0" cy="174752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DF207FE-40DE-4AD7-A939-30CBA5800FF3}"/>
              </a:ext>
            </a:extLst>
          </p:cNvPr>
          <p:cNvCxnSpPr/>
          <p:nvPr/>
        </p:nvCxnSpPr>
        <p:spPr>
          <a:xfrm flipV="1">
            <a:off x="3129280" y="2164080"/>
            <a:ext cx="0" cy="255016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9B8B0E2F-A775-4D69-8374-83583103023C}"/>
              </a:ext>
            </a:extLst>
          </p:cNvPr>
          <p:cNvSpPr txBox="1"/>
          <p:nvPr/>
        </p:nvSpPr>
        <p:spPr>
          <a:xfrm>
            <a:off x="2839719" y="5760720"/>
            <a:ext cx="619760" cy="369332"/>
          </a:xfrm>
          <a:prstGeom prst="rect">
            <a:avLst/>
          </a:prstGeom>
          <a:noFill/>
        </p:spPr>
        <p:txBody>
          <a:bodyPr wrap="square" rtlCol="0">
            <a:spAutoFit/>
          </a:bodyPr>
          <a:lstStyle/>
          <a:p>
            <a:r>
              <a:rPr lang="en-US" dirty="0"/>
              <a:t>100</a:t>
            </a:r>
            <a:endParaRPr lang="en-ID" dirty="0"/>
          </a:p>
        </p:txBody>
      </p:sp>
      <p:sp>
        <p:nvSpPr>
          <p:cNvPr id="27" name="TextBox 26">
            <a:extLst>
              <a:ext uri="{FF2B5EF4-FFF2-40B4-BE49-F238E27FC236}">
                <a16:creationId xmlns:a16="http://schemas.microsoft.com/office/drawing/2014/main" id="{EE2F2FB9-FD2A-4B00-87A4-1B371A387351}"/>
              </a:ext>
            </a:extLst>
          </p:cNvPr>
          <p:cNvSpPr txBox="1"/>
          <p:nvPr/>
        </p:nvSpPr>
        <p:spPr>
          <a:xfrm>
            <a:off x="3723640" y="5760720"/>
            <a:ext cx="619760" cy="369332"/>
          </a:xfrm>
          <a:prstGeom prst="rect">
            <a:avLst/>
          </a:prstGeom>
          <a:noFill/>
        </p:spPr>
        <p:txBody>
          <a:bodyPr wrap="square" rtlCol="0">
            <a:spAutoFit/>
          </a:bodyPr>
          <a:lstStyle/>
          <a:p>
            <a:r>
              <a:rPr lang="en-US" dirty="0"/>
              <a:t>200</a:t>
            </a:r>
            <a:endParaRPr lang="en-ID" dirty="0"/>
          </a:p>
        </p:txBody>
      </p:sp>
      <p:sp>
        <p:nvSpPr>
          <p:cNvPr id="28" name="TextBox 27">
            <a:extLst>
              <a:ext uri="{FF2B5EF4-FFF2-40B4-BE49-F238E27FC236}">
                <a16:creationId xmlns:a16="http://schemas.microsoft.com/office/drawing/2014/main" id="{EF24AAC3-E867-4295-AC20-C6D70465160F}"/>
              </a:ext>
            </a:extLst>
          </p:cNvPr>
          <p:cNvSpPr txBox="1"/>
          <p:nvPr/>
        </p:nvSpPr>
        <p:spPr>
          <a:xfrm>
            <a:off x="8341358" y="5535414"/>
            <a:ext cx="3576319" cy="369332"/>
          </a:xfrm>
          <a:prstGeom prst="rect">
            <a:avLst/>
          </a:prstGeom>
          <a:noFill/>
        </p:spPr>
        <p:txBody>
          <a:bodyPr wrap="square" rtlCol="0">
            <a:spAutoFit/>
          </a:bodyPr>
          <a:lstStyle/>
          <a:p>
            <a:r>
              <a:rPr lang="en-US" dirty="0"/>
              <a:t>Quantity of labor (person years)</a:t>
            </a:r>
            <a:endParaRPr lang="en-ID" dirty="0"/>
          </a:p>
        </p:txBody>
      </p:sp>
      <p:sp>
        <p:nvSpPr>
          <p:cNvPr id="29" name="TextBox 28">
            <a:extLst>
              <a:ext uri="{FF2B5EF4-FFF2-40B4-BE49-F238E27FC236}">
                <a16:creationId xmlns:a16="http://schemas.microsoft.com/office/drawing/2014/main" id="{2511E2FF-5972-4ED7-AD1A-7BDAF336EAA9}"/>
              </a:ext>
            </a:extLst>
          </p:cNvPr>
          <p:cNvSpPr txBox="1"/>
          <p:nvPr/>
        </p:nvSpPr>
        <p:spPr>
          <a:xfrm>
            <a:off x="1422401" y="3726934"/>
            <a:ext cx="619760" cy="369332"/>
          </a:xfrm>
          <a:prstGeom prst="rect">
            <a:avLst/>
          </a:prstGeom>
          <a:noFill/>
        </p:spPr>
        <p:txBody>
          <a:bodyPr wrap="square" rtlCol="0">
            <a:spAutoFit/>
          </a:bodyPr>
          <a:lstStyle/>
          <a:p>
            <a:r>
              <a:rPr lang="en-US" dirty="0"/>
              <a:t>$20</a:t>
            </a:r>
            <a:endParaRPr lang="en-ID" dirty="0"/>
          </a:p>
        </p:txBody>
      </p:sp>
      <p:sp>
        <p:nvSpPr>
          <p:cNvPr id="30" name="TextBox 29">
            <a:extLst>
              <a:ext uri="{FF2B5EF4-FFF2-40B4-BE49-F238E27FC236}">
                <a16:creationId xmlns:a16="http://schemas.microsoft.com/office/drawing/2014/main" id="{83C760FB-9594-483D-BFAA-8BDC2E285E09}"/>
              </a:ext>
            </a:extLst>
          </p:cNvPr>
          <p:cNvSpPr txBox="1"/>
          <p:nvPr/>
        </p:nvSpPr>
        <p:spPr>
          <a:xfrm>
            <a:off x="1442719" y="4529574"/>
            <a:ext cx="619760" cy="369332"/>
          </a:xfrm>
          <a:prstGeom prst="rect">
            <a:avLst/>
          </a:prstGeom>
          <a:noFill/>
        </p:spPr>
        <p:txBody>
          <a:bodyPr wrap="square" rtlCol="0">
            <a:spAutoFit/>
          </a:bodyPr>
          <a:lstStyle/>
          <a:p>
            <a:r>
              <a:rPr lang="en-US" dirty="0"/>
              <a:t>$10</a:t>
            </a:r>
            <a:endParaRPr lang="en-ID" dirty="0"/>
          </a:p>
        </p:txBody>
      </p:sp>
      <p:sp>
        <p:nvSpPr>
          <p:cNvPr id="31" name="TextBox 30">
            <a:extLst>
              <a:ext uri="{FF2B5EF4-FFF2-40B4-BE49-F238E27FC236}">
                <a16:creationId xmlns:a16="http://schemas.microsoft.com/office/drawing/2014/main" id="{D3C7994C-AB78-4663-A515-DAB3D907D50D}"/>
              </a:ext>
            </a:extLst>
          </p:cNvPr>
          <p:cNvSpPr txBox="1"/>
          <p:nvPr/>
        </p:nvSpPr>
        <p:spPr>
          <a:xfrm>
            <a:off x="1140461" y="1840914"/>
            <a:ext cx="1366520" cy="646331"/>
          </a:xfrm>
          <a:prstGeom prst="rect">
            <a:avLst/>
          </a:prstGeom>
          <a:noFill/>
        </p:spPr>
        <p:txBody>
          <a:bodyPr wrap="square" rtlCol="0">
            <a:spAutoFit/>
          </a:bodyPr>
          <a:lstStyle/>
          <a:p>
            <a:r>
              <a:rPr lang="en-US" dirty="0"/>
              <a:t>Capital ($ million)</a:t>
            </a:r>
            <a:endParaRPr lang="en-ID" dirty="0"/>
          </a:p>
        </p:txBody>
      </p:sp>
      <p:sp>
        <p:nvSpPr>
          <p:cNvPr id="32" name="TextBox 31">
            <a:extLst>
              <a:ext uri="{FF2B5EF4-FFF2-40B4-BE49-F238E27FC236}">
                <a16:creationId xmlns:a16="http://schemas.microsoft.com/office/drawing/2014/main" id="{824875C7-CB70-4F61-A77D-B08737E67D6E}"/>
              </a:ext>
            </a:extLst>
          </p:cNvPr>
          <p:cNvSpPr txBox="1"/>
          <p:nvPr/>
        </p:nvSpPr>
        <p:spPr>
          <a:xfrm>
            <a:off x="7305040" y="3710355"/>
            <a:ext cx="3202940" cy="369332"/>
          </a:xfrm>
          <a:prstGeom prst="rect">
            <a:avLst/>
          </a:prstGeom>
          <a:noFill/>
        </p:spPr>
        <p:txBody>
          <a:bodyPr wrap="square" rtlCol="0">
            <a:spAutoFit/>
          </a:bodyPr>
          <a:lstStyle/>
          <a:p>
            <a:r>
              <a:rPr lang="en-US" dirty="0"/>
              <a:t>Isoquant II 200,000 keyboards</a:t>
            </a:r>
            <a:endParaRPr lang="en-ID" dirty="0"/>
          </a:p>
        </p:txBody>
      </p:sp>
      <p:sp>
        <p:nvSpPr>
          <p:cNvPr id="33" name="TextBox 32">
            <a:extLst>
              <a:ext uri="{FF2B5EF4-FFF2-40B4-BE49-F238E27FC236}">
                <a16:creationId xmlns:a16="http://schemas.microsoft.com/office/drawing/2014/main" id="{C8CBF7E6-3670-4BE4-B203-3FF2B09214FF}"/>
              </a:ext>
            </a:extLst>
          </p:cNvPr>
          <p:cNvSpPr txBox="1"/>
          <p:nvPr/>
        </p:nvSpPr>
        <p:spPr>
          <a:xfrm>
            <a:off x="7305040" y="4489634"/>
            <a:ext cx="3202940" cy="369332"/>
          </a:xfrm>
          <a:prstGeom prst="rect">
            <a:avLst/>
          </a:prstGeom>
          <a:noFill/>
        </p:spPr>
        <p:txBody>
          <a:bodyPr wrap="square" rtlCol="0">
            <a:spAutoFit/>
          </a:bodyPr>
          <a:lstStyle/>
          <a:p>
            <a:r>
              <a:rPr lang="en-US" dirty="0"/>
              <a:t>Isoquant I 100,000 keyboards</a:t>
            </a:r>
            <a:endParaRPr lang="en-ID" dirty="0"/>
          </a:p>
        </p:txBody>
      </p:sp>
      <p:sp>
        <p:nvSpPr>
          <p:cNvPr id="34" name="TextBox 33">
            <a:extLst>
              <a:ext uri="{FF2B5EF4-FFF2-40B4-BE49-F238E27FC236}">
                <a16:creationId xmlns:a16="http://schemas.microsoft.com/office/drawing/2014/main" id="{F7D7E365-24E2-4A54-8C09-CC1E579A3B63}"/>
              </a:ext>
            </a:extLst>
          </p:cNvPr>
          <p:cNvSpPr txBox="1"/>
          <p:nvPr/>
        </p:nvSpPr>
        <p:spPr>
          <a:xfrm>
            <a:off x="2773678" y="4365225"/>
            <a:ext cx="640080" cy="369332"/>
          </a:xfrm>
          <a:prstGeom prst="rect">
            <a:avLst/>
          </a:prstGeom>
          <a:noFill/>
        </p:spPr>
        <p:txBody>
          <a:bodyPr wrap="square" rtlCol="0">
            <a:spAutoFit/>
          </a:bodyPr>
          <a:lstStyle/>
          <a:p>
            <a:r>
              <a:rPr lang="en-US" i="1" dirty="0"/>
              <a:t>a</a:t>
            </a:r>
            <a:endParaRPr lang="en-ID" i="1" dirty="0"/>
          </a:p>
        </p:txBody>
      </p:sp>
      <p:sp>
        <p:nvSpPr>
          <p:cNvPr id="35" name="TextBox 34">
            <a:extLst>
              <a:ext uri="{FF2B5EF4-FFF2-40B4-BE49-F238E27FC236}">
                <a16:creationId xmlns:a16="http://schemas.microsoft.com/office/drawing/2014/main" id="{C851D1AA-7843-4D0E-961E-77E2C7E56CB6}"/>
              </a:ext>
            </a:extLst>
          </p:cNvPr>
          <p:cNvSpPr txBox="1"/>
          <p:nvPr/>
        </p:nvSpPr>
        <p:spPr>
          <a:xfrm>
            <a:off x="3566158" y="3572747"/>
            <a:ext cx="640080" cy="369332"/>
          </a:xfrm>
          <a:prstGeom prst="rect">
            <a:avLst/>
          </a:prstGeom>
          <a:noFill/>
        </p:spPr>
        <p:txBody>
          <a:bodyPr wrap="square" rtlCol="0">
            <a:spAutoFit/>
          </a:bodyPr>
          <a:lstStyle/>
          <a:p>
            <a:r>
              <a:rPr lang="en-US" i="1" dirty="0"/>
              <a:t>b</a:t>
            </a:r>
            <a:endParaRPr lang="en-ID" i="1" dirty="0"/>
          </a:p>
        </p:txBody>
      </p:sp>
      <p:sp>
        <p:nvSpPr>
          <p:cNvPr id="36" name="TextBox 35">
            <a:extLst>
              <a:ext uri="{FF2B5EF4-FFF2-40B4-BE49-F238E27FC236}">
                <a16:creationId xmlns:a16="http://schemas.microsoft.com/office/drawing/2014/main" id="{35FD49BD-A30A-4B02-BFB7-7FFA1F88AB25}"/>
              </a:ext>
            </a:extLst>
          </p:cNvPr>
          <p:cNvSpPr txBox="1"/>
          <p:nvPr/>
        </p:nvSpPr>
        <p:spPr>
          <a:xfrm>
            <a:off x="3632200" y="4394646"/>
            <a:ext cx="640080" cy="369332"/>
          </a:xfrm>
          <a:prstGeom prst="rect">
            <a:avLst/>
          </a:prstGeom>
          <a:noFill/>
        </p:spPr>
        <p:txBody>
          <a:bodyPr wrap="square" rtlCol="0">
            <a:spAutoFit/>
          </a:bodyPr>
          <a:lstStyle/>
          <a:p>
            <a:r>
              <a:rPr lang="en-US" i="1" dirty="0"/>
              <a:t>c</a:t>
            </a:r>
            <a:endParaRPr lang="en-ID" i="1" dirty="0"/>
          </a:p>
        </p:txBody>
      </p:sp>
    </p:spTree>
    <p:extLst>
      <p:ext uri="{BB962C8B-B14F-4D97-AF65-F5344CB8AC3E}">
        <p14:creationId xmlns:p14="http://schemas.microsoft.com/office/powerpoint/2010/main" val="3977639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D30587-6F9F-4FA4-8BDE-1E5D3B6E8130}"/>
              </a:ext>
            </a:extLst>
          </p:cNvPr>
          <p:cNvSpPr txBox="1"/>
          <p:nvPr/>
        </p:nvSpPr>
        <p:spPr>
          <a:xfrm>
            <a:off x="1450975" y="1717040"/>
            <a:ext cx="9419094" cy="3905236"/>
          </a:xfrm>
          <a:prstGeom prst="rect">
            <a:avLst/>
          </a:prstGeom>
          <a:noFill/>
        </p:spPr>
        <p:txBody>
          <a:bodyPr wrap="square" rtlCol="0">
            <a:spAutoFit/>
          </a:bodyPr>
          <a:lstStyle/>
          <a:p>
            <a:pPr>
              <a:lnSpc>
                <a:spcPct val="150000"/>
              </a:lnSpc>
            </a:pPr>
            <a:r>
              <a:rPr lang="en-US" sz="2400" dirty="0"/>
              <a:t>Assumptions:</a:t>
            </a:r>
          </a:p>
          <a:p>
            <a:pPr marL="342900" indent="-342900">
              <a:lnSpc>
                <a:spcPct val="150000"/>
              </a:lnSpc>
              <a:buFont typeface="Arial" panose="020B0604020202020204" pitchFamily="34" charset="0"/>
              <a:buChar char="•"/>
            </a:pPr>
            <a:r>
              <a:rPr lang="en-US" sz="2400" dirty="0"/>
              <a:t>Fixed coefficient and constant-returns-to-scale production function</a:t>
            </a:r>
          </a:p>
          <a:p>
            <a:pPr marL="342900" indent="-342900">
              <a:lnSpc>
                <a:spcPct val="150000"/>
              </a:lnSpc>
              <a:buFont typeface="Arial" panose="020B0604020202020204" pitchFamily="34" charset="0"/>
              <a:buChar char="•"/>
            </a:pPr>
            <a:r>
              <a:rPr lang="en-US" sz="2400" dirty="0"/>
              <a:t>Growth requires a right mix of capital and labor</a:t>
            </a:r>
          </a:p>
          <a:p>
            <a:pPr marL="342900" indent="-342900">
              <a:lnSpc>
                <a:spcPct val="150000"/>
              </a:lnSpc>
              <a:buFont typeface="Arial" panose="020B0604020202020204" pitchFamily="34" charset="0"/>
              <a:buChar char="•"/>
            </a:pPr>
            <a:r>
              <a:rPr lang="en-US" sz="2400" dirty="0"/>
              <a:t>Output is a linear function of capital </a:t>
            </a:r>
          </a:p>
          <a:p>
            <a:pPr marL="342900" indent="-342900">
              <a:lnSpc>
                <a:spcPct val="150000"/>
              </a:lnSpc>
              <a:buFont typeface="Arial" panose="020B0604020202020204" pitchFamily="34" charset="0"/>
              <a:buChar char="•"/>
            </a:pPr>
            <a:r>
              <a:rPr lang="en-US" sz="2400" dirty="0"/>
              <a:t>Incremental capital-output ratio (ICOR) used as a measure to </a:t>
            </a:r>
            <a:r>
              <a:rPr lang="en-US" sz="2400" dirty="0" err="1"/>
              <a:t>measaure</a:t>
            </a:r>
            <a:r>
              <a:rPr lang="en-US" sz="2400" dirty="0"/>
              <a:t> the productivity of capital (to determine the impact on output of additional capital). The lower the ICOR, the better</a:t>
            </a:r>
            <a:endParaRPr lang="en-ID" sz="2400" dirty="0"/>
          </a:p>
        </p:txBody>
      </p:sp>
      <p:sp>
        <p:nvSpPr>
          <p:cNvPr id="4" name="Title 1">
            <a:extLst>
              <a:ext uri="{FF2B5EF4-FFF2-40B4-BE49-F238E27FC236}">
                <a16:creationId xmlns:a16="http://schemas.microsoft.com/office/drawing/2014/main" id="{6EC51114-71E9-48C6-A2BA-613328C25746}"/>
              </a:ext>
            </a:extLst>
          </p:cNvPr>
          <p:cNvSpPr>
            <a:spLocks noGrp="1"/>
          </p:cNvSpPr>
          <p:nvPr>
            <p:ph type="title"/>
          </p:nvPr>
        </p:nvSpPr>
        <p:spPr>
          <a:xfrm>
            <a:off x="1450975" y="804863"/>
            <a:ext cx="9604375" cy="1049337"/>
          </a:xfrm>
        </p:spPr>
        <p:txBody>
          <a:bodyPr/>
          <a:lstStyle/>
          <a:p>
            <a:r>
              <a:rPr lang="en-US" dirty="0"/>
              <a:t>Harrod-</a:t>
            </a:r>
            <a:r>
              <a:rPr lang="en-US" dirty="0" err="1"/>
              <a:t>Domar</a:t>
            </a:r>
            <a:r>
              <a:rPr lang="en-US" dirty="0"/>
              <a:t> growth model</a:t>
            </a:r>
            <a:endParaRPr lang="en-ID" dirty="0"/>
          </a:p>
        </p:txBody>
      </p:sp>
    </p:spTree>
    <p:extLst>
      <p:ext uri="{BB962C8B-B14F-4D97-AF65-F5344CB8AC3E}">
        <p14:creationId xmlns:p14="http://schemas.microsoft.com/office/powerpoint/2010/main" val="37570296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73778-2F33-45E3-BDEC-AAC2A2F355E2}"/>
              </a:ext>
            </a:extLst>
          </p:cNvPr>
          <p:cNvSpPr>
            <a:spLocks noGrp="1"/>
          </p:cNvSpPr>
          <p:nvPr>
            <p:ph type="title"/>
          </p:nvPr>
        </p:nvSpPr>
        <p:spPr/>
        <p:txBody>
          <a:bodyPr/>
          <a:lstStyle/>
          <a:p>
            <a:r>
              <a:rPr lang="en-US" dirty="0"/>
              <a:t>Neoclassical production function (SOLOW MODEL)</a:t>
            </a:r>
            <a:endParaRPr lang="en-ID" dirty="0"/>
          </a:p>
        </p:txBody>
      </p:sp>
      <p:sp>
        <p:nvSpPr>
          <p:cNvPr id="3" name="TextBox 2">
            <a:extLst>
              <a:ext uri="{FF2B5EF4-FFF2-40B4-BE49-F238E27FC236}">
                <a16:creationId xmlns:a16="http://schemas.microsoft.com/office/drawing/2014/main" id="{76359328-B19F-47AB-8FA4-3C4B48750999}"/>
              </a:ext>
            </a:extLst>
          </p:cNvPr>
          <p:cNvSpPr txBox="1"/>
          <p:nvPr/>
        </p:nvSpPr>
        <p:spPr>
          <a:xfrm>
            <a:off x="1451579" y="2082800"/>
            <a:ext cx="9144000" cy="3351238"/>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dirty="0"/>
              <a:t>Capital-output and capital-labor outputs are no longer fixed</a:t>
            </a:r>
          </a:p>
          <a:p>
            <a:pPr marL="342900" indent="-342900">
              <a:lnSpc>
                <a:spcPct val="150000"/>
              </a:lnSpc>
              <a:buFont typeface="Arial" panose="020B0604020202020204" pitchFamily="34" charset="0"/>
              <a:buChar char="•"/>
            </a:pPr>
            <a:r>
              <a:rPr lang="en-US" sz="2400" dirty="0"/>
              <a:t>Output is a function of capital per worker</a:t>
            </a:r>
          </a:p>
          <a:p>
            <a:pPr marL="342900" indent="-342900">
              <a:lnSpc>
                <a:spcPct val="150000"/>
              </a:lnSpc>
              <a:buFont typeface="Arial" panose="020B0604020202020204" pitchFamily="34" charset="0"/>
              <a:buChar char="•"/>
            </a:pPr>
            <a:r>
              <a:rPr lang="en-US" sz="2400" dirty="0"/>
              <a:t>More investments (capital) per worker will increase worker output; however it will give diminishing returns</a:t>
            </a:r>
          </a:p>
          <a:p>
            <a:pPr marL="342900" indent="-342900">
              <a:lnSpc>
                <a:spcPct val="150000"/>
              </a:lnSpc>
              <a:buFont typeface="Arial" panose="020B0604020202020204" pitchFamily="34" charset="0"/>
              <a:buChar char="•"/>
            </a:pPr>
            <a:endParaRPr lang="en-US" sz="2400" dirty="0"/>
          </a:p>
          <a:p>
            <a:pPr marL="342900" indent="-342900">
              <a:lnSpc>
                <a:spcPct val="150000"/>
              </a:lnSpc>
              <a:buFont typeface="Arial" panose="020B0604020202020204" pitchFamily="34" charset="0"/>
              <a:buChar char="•"/>
            </a:pPr>
            <a:endParaRPr lang="en-ID" sz="2400" dirty="0"/>
          </a:p>
        </p:txBody>
      </p:sp>
    </p:spTree>
    <p:extLst>
      <p:ext uri="{BB962C8B-B14F-4D97-AF65-F5344CB8AC3E}">
        <p14:creationId xmlns:p14="http://schemas.microsoft.com/office/powerpoint/2010/main" val="1845107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08F7B-7766-4A05-A62F-8BB871CB8C24}"/>
              </a:ext>
            </a:extLst>
          </p:cNvPr>
          <p:cNvSpPr>
            <a:spLocks noGrp="1"/>
          </p:cNvSpPr>
          <p:nvPr>
            <p:ph type="title"/>
          </p:nvPr>
        </p:nvSpPr>
        <p:spPr/>
        <p:txBody>
          <a:bodyPr/>
          <a:lstStyle/>
          <a:p>
            <a:r>
              <a:rPr lang="en-US" dirty="0"/>
              <a:t>Solow growth model</a:t>
            </a:r>
            <a:endParaRPr lang="en-ID" dirty="0"/>
          </a:p>
        </p:txBody>
      </p:sp>
      <p:cxnSp>
        <p:nvCxnSpPr>
          <p:cNvPr id="5" name="Straight Connector 4">
            <a:extLst>
              <a:ext uri="{FF2B5EF4-FFF2-40B4-BE49-F238E27FC236}">
                <a16:creationId xmlns:a16="http://schemas.microsoft.com/office/drawing/2014/main" id="{77DDF048-EA83-4083-ABF2-1F1FD6DB09EF}"/>
              </a:ext>
            </a:extLst>
          </p:cNvPr>
          <p:cNvCxnSpPr/>
          <p:nvPr/>
        </p:nvCxnSpPr>
        <p:spPr>
          <a:xfrm>
            <a:off x="2062480" y="2164080"/>
            <a:ext cx="0" cy="3556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FB157149-583A-4DDB-9AF1-0038293134B3}"/>
              </a:ext>
            </a:extLst>
          </p:cNvPr>
          <p:cNvCxnSpPr/>
          <p:nvPr/>
        </p:nvCxnSpPr>
        <p:spPr>
          <a:xfrm>
            <a:off x="2082800" y="5730240"/>
            <a:ext cx="61569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9F8B53D7-7129-4147-9028-61E812D10CC2}"/>
              </a:ext>
            </a:extLst>
          </p:cNvPr>
          <p:cNvCxnSpPr>
            <a:cxnSpLocks/>
          </p:cNvCxnSpPr>
          <p:nvPr/>
        </p:nvCxnSpPr>
        <p:spPr>
          <a:xfrm flipV="1">
            <a:off x="2062480" y="2949971"/>
            <a:ext cx="4246880" cy="2770109"/>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30E0FFD-CF8A-4D77-81E3-028EAE3258C6}"/>
              </a:ext>
            </a:extLst>
          </p:cNvPr>
          <p:cNvCxnSpPr>
            <a:cxnSpLocks/>
          </p:cNvCxnSpPr>
          <p:nvPr/>
        </p:nvCxnSpPr>
        <p:spPr>
          <a:xfrm flipV="1">
            <a:off x="2062480" y="3895021"/>
            <a:ext cx="2743200" cy="1657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82514A9-4B06-46EE-A154-66438D52583F}"/>
              </a:ext>
            </a:extLst>
          </p:cNvPr>
          <p:cNvCxnSpPr>
            <a:cxnSpLocks/>
          </p:cNvCxnSpPr>
          <p:nvPr/>
        </p:nvCxnSpPr>
        <p:spPr>
          <a:xfrm flipV="1">
            <a:off x="2082800" y="4704080"/>
            <a:ext cx="1549400" cy="1016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5ED2BE9B-EC55-4D9F-A04A-8822A33C6A06}"/>
              </a:ext>
            </a:extLst>
          </p:cNvPr>
          <p:cNvCxnSpPr>
            <a:cxnSpLocks/>
          </p:cNvCxnSpPr>
          <p:nvPr/>
        </p:nvCxnSpPr>
        <p:spPr>
          <a:xfrm>
            <a:off x="3632200" y="4684460"/>
            <a:ext cx="0" cy="101600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9B8B0E2F-A775-4D69-8374-83583103023C}"/>
              </a:ext>
            </a:extLst>
          </p:cNvPr>
          <p:cNvSpPr txBox="1"/>
          <p:nvPr/>
        </p:nvSpPr>
        <p:spPr>
          <a:xfrm>
            <a:off x="2839719" y="5760720"/>
            <a:ext cx="619760" cy="369332"/>
          </a:xfrm>
          <a:prstGeom prst="rect">
            <a:avLst/>
          </a:prstGeom>
          <a:noFill/>
        </p:spPr>
        <p:txBody>
          <a:bodyPr wrap="square" rtlCol="0">
            <a:spAutoFit/>
          </a:bodyPr>
          <a:lstStyle/>
          <a:p>
            <a:r>
              <a:rPr lang="en-US" dirty="0"/>
              <a:t>100</a:t>
            </a:r>
            <a:endParaRPr lang="en-ID" dirty="0"/>
          </a:p>
        </p:txBody>
      </p:sp>
      <p:sp>
        <p:nvSpPr>
          <p:cNvPr id="27" name="TextBox 26">
            <a:extLst>
              <a:ext uri="{FF2B5EF4-FFF2-40B4-BE49-F238E27FC236}">
                <a16:creationId xmlns:a16="http://schemas.microsoft.com/office/drawing/2014/main" id="{EE2F2FB9-FD2A-4B00-87A4-1B371A387351}"/>
              </a:ext>
            </a:extLst>
          </p:cNvPr>
          <p:cNvSpPr txBox="1"/>
          <p:nvPr/>
        </p:nvSpPr>
        <p:spPr>
          <a:xfrm>
            <a:off x="3723640" y="5760720"/>
            <a:ext cx="619760" cy="369332"/>
          </a:xfrm>
          <a:prstGeom prst="rect">
            <a:avLst/>
          </a:prstGeom>
          <a:noFill/>
        </p:spPr>
        <p:txBody>
          <a:bodyPr wrap="square" rtlCol="0">
            <a:spAutoFit/>
          </a:bodyPr>
          <a:lstStyle/>
          <a:p>
            <a:r>
              <a:rPr lang="en-US" dirty="0"/>
              <a:t>200</a:t>
            </a:r>
            <a:endParaRPr lang="en-ID" dirty="0"/>
          </a:p>
        </p:txBody>
      </p:sp>
      <p:sp>
        <p:nvSpPr>
          <p:cNvPr id="28" name="TextBox 27">
            <a:extLst>
              <a:ext uri="{FF2B5EF4-FFF2-40B4-BE49-F238E27FC236}">
                <a16:creationId xmlns:a16="http://schemas.microsoft.com/office/drawing/2014/main" id="{EF24AAC3-E867-4295-AC20-C6D70465160F}"/>
              </a:ext>
            </a:extLst>
          </p:cNvPr>
          <p:cNvSpPr txBox="1"/>
          <p:nvPr/>
        </p:nvSpPr>
        <p:spPr>
          <a:xfrm>
            <a:off x="8341358" y="5535414"/>
            <a:ext cx="3576319" cy="369332"/>
          </a:xfrm>
          <a:prstGeom prst="rect">
            <a:avLst/>
          </a:prstGeom>
          <a:noFill/>
        </p:spPr>
        <p:txBody>
          <a:bodyPr wrap="square" rtlCol="0">
            <a:spAutoFit/>
          </a:bodyPr>
          <a:lstStyle/>
          <a:p>
            <a:r>
              <a:rPr lang="en-US" dirty="0"/>
              <a:t>Quantity of labor (person years)</a:t>
            </a:r>
            <a:endParaRPr lang="en-ID" dirty="0"/>
          </a:p>
        </p:txBody>
      </p:sp>
      <p:sp>
        <p:nvSpPr>
          <p:cNvPr id="29" name="TextBox 28">
            <a:extLst>
              <a:ext uri="{FF2B5EF4-FFF2-40B4-BE49-F238E27FC236}">
                <a16:creationId xmlns:a16="http://schemas.microsoft.com/office/drawing/2014/main" id="{2511E2FF-5972-4ED7-AD1A-7BDAF336EAA9}"/>
              </a:ext>
            </a:extLst>
          </p:cNvPr>
          <p:cNvSpPr txBox="1"/>
          <p:nvPr/>
        </p:nvSpPr>
        <p:spPr>
          <a:xfrm>
            <a:off x="1422401" y="3726934"/>
            <a:ext cx="619760" cy="369332"/>
          </a:xfrm>
          <a:prstGeom prst="rect">
            <a:avLst/>
          </a:prstGeom>
          <a:noFill/>
        </p:spPr>
        <p:txBody>
          <a:bodyPr wrap="square" rtlCol="0">
            <a:spAutoFit/>
          </a:bodyPr>
          <a:lstStyle/>
          <a:p>
            <a:r>
              <a:rPr lang="en-US" dirty="0"/>
              <a:t>$20</a:t>
            </a:r>
            <a:endParaRPr lang="en-ID" dirty="0"/>
          </a:p>
        </p:txBody>
      </p:sp>
      <p:sp>
        <p:nvSpPr>
          <p:cNvPr id="30" name="TextBox 29">
            <a:extLst>
              <a:ext uri="{FF2B5EF4-FFF2-40B4-BE49-F238E27FC236}">
                <a16:creationId xmlns:a16="http://schemas.microsoft.com/office/drawing/2014/main" id="{83C760FB-9594-483D-BFAA-8BDC2E285E09}"/>
              </a:ext>
            </a:extLst>
          </p:cNvPr>
          <p:cNvSpPr txBox="1"/>
          <p:nvPr/>
        </p:nvSpPr>
        <p:spPr>
          <a:xfrm>
            <a:off x="1442719" y="4529574"/>
            <a:ext cx="619760" cy="369332"/>
          </a:xfrm>
          <a:prstGeom prst="rect">
            <a:avLst/>
          </a:prstGeom>
          <a:noFill/>
        </p:spPr>
        <p:txBody>
          <a:bodyPr wrap="square" rtlCol="0">
            <a:spAutoFit/>
          </a:bodyPr>
          <a:lstStyle/>
          <a:p>
            <a:r>
              <a:rPr lang="en-US" dirty="0"/>
              <a:t>$10</a:t>
            </a:r>
            <a:endParaRPr lang="en-ID" dirty="0"/>
          </a:p>
        </p:txBody>
      </p:sp>
      <p:sp>
        <p:nvSpPr>
          <p:cNvPr id="31" name="TextBox 30">
            <a:extLst>
              <a:ext uri="{FF2B5EF4-FFF2-40B4-BE49-F238E27FC236}">
                <a16:creationId xmlns:a16="http://schemas.microsoft.com/office/drawing/2014/main" id="{D3C7994C-AB78-4663-A515-DAB3D907D50D}"/>
              </a:ext>
            </a:extLst>
          </p:cNvPr>
          <p:cNvSpPr txBox="1"/>
          <p:nvPr/>
        </p:nvSpPr>
        <p:spPr>
          <a:xfrm>
            <a:off x="1140461" y="1840914"/>
            <a:ext cx="1366520" cy="646331"/>
          </a:xfrm>
          <a:prstGeom prst="rect">
            <a:avLst/>
          </a:prstGeom>
          <a:noFill/>
        </p:spPr>
        <p:txBody>
          <a:bodyPr wrap="square" rtlCol="0">
            <a:spAutoFit/>
          </a:bodyPr>
          <a:lstStyle/>
          <a:p>
            <a:r>
              <a:rPr lang="en-US" dirty="0"/>
              <a:t>Capital ($ million)</a:t>
            </a:r>
            <a:endParaRPr lang="en-ID" dirty="0"/>
          </a:p>
        </p:txBody>
      </p:sp>
      <p:sp>
        <p:nvSpPr>
          <p:cNvPr id="32" name="TextBox 31">
            <a:extLst>
              <a:ext uri="{FF2B5EF4-FFF2-40B4-BE49-F238E27FC236}">
                <a16:creationId xmlns:a16="http://schemas.microsoft.com/office/drawing/2014/main" id="{824875C7-CB70-4F61-A77D-B08737E67D6E}"/>
              </a:ext>
            </a:extLst>
          </p:cNvPr>
          <p:cNvSpPr txBox="1"/>
          <p:nvPr/>
        </p:nvSpPr>
        <p:spPr>
          <a:xfrm>
            <a:off x="7355840" y="4117286"/>
            <a:ext cx="3202940" cy="369332"/>
          </a:xfrm>
          <a:prstGeom prst="rect">
            <a:avLst/>
          </a:prstGeom>
          <a:noFill/>
        </p:spPr>
        <p:txBody>
          <a:bodyPr wrap="square" rtlCol="0">
            <a:spAutoFit/>
          </a:bodyPr>
          <a:lstStyle/>
          <a:p>
            <a:r>
              <a:rPr lang="en-US" dirty="0"/>
              <a:t>Isoquant II 200,000 keyboards</a:t>
            </a:r>
            <a:endParaRPr lang="en-ID" dirty="0"/>
          </a:p>
        </p:txBody>
      </p:sp>
      <p:sp>
        <p:nvSpPr>
          <p:cNvPr id="33" name="TextBox 32">
            <a:extLst>
              <a:ext uri="{FF2B5EF4-FFF2-40B4-BE49-F238E27FC236}">
                <a16:creationId xmlns:a16="http://schemas.microsoft.com/office/drawing/2014/main" id="{C8CBF7E6-3670-4BE4-B203-3FF2B09214FF}"/>
              </a:ext>
            </a:extLst>
          </p:cNvPr>
          <p:cNvSpPr txBox="1"/>
          <p:nvPr/>
        </p:nvSpPr>
        <p:spPr>
          <a:xfrm>
            <a:off x="6475728" y="5077852"/>
            <a:ext cx="3202940" cy="369332"/>
          </a:xfrm>
          <a:prstGeom prst="rect">
            <a:avLst/>
          </a:prstGeom>
          <a:noFill/>
        </p:spPr>
        <p:txBody>
          <a:bodyPr wrap="square" rtlCol="0">
            <a:spAutoFit/>
          </a:bodyPr>
          <a:lstStyle/>
          <a:p>
            <a:r>
              <a:rPr lang="en-US" dirty="0"/>
              <a:t>Isoquant I 100,000 keyboards</a:t>
            </a:r>
            <a:endParaRPr lang="en-ID" dirty="0"/>
          </a:p>
        </p:txBody>
      </p:sp>
      <p:sp>
        <p:nvSpPr>
          <p:cNvPr id="34" name="TextBox 33">
            <a:extLst>
              <a:ext uri="{FF2B5EF4-FFF2-40B4-BE49-F238E27FC236}">
                <a16:creationId xmlns:a16="http://schemas.microsoft.com/office/drawing/2014/main" id="{F7D7E365-24E2-4A54-8C09-CC1E579A3B63}"/>
              </a:ext>
            </a:extLst>
          </p:cNvPr>
          <p:cNvSpPr txBox="1"/>
          <p:nvPr/>
        </p:nvSpPr>
        <p:spPr>
          <a:xfrm>
            <a:off x="3048000" y="4364167"/>
            <a:ext cx="640080" cy="369332"/>
          </a:xfrm>
          <a:prstGeom prst="rect">
            <a:avLst/>
          </a:prstGeom>
          <a:noFill/>
        </p:spPr>
        <p:txBody>
          <a:bodyPr wrap="square" rtlCol="0">
            <a:spAutoFit/>
          </a:bodyPr>
          <a:lstStyle/>
          <a:p>
            <a:r>
              <a:rPr lang="en-US" i="1" dirty="0"/>
              <a:t>a</a:t>
            </a:r>
            <a:endParaRPr lang="en-ID" i="1" dirty="0"/>
          </a:p>
        </p:txBody>
      </p:sp>
      <p:sp>
        <p:nvSpPr>
          <p:cNvPr id="35" name="TextBox 34">
            <a:extLst>
              <a:ext uri="{FF2B5EF4-FFF2-40B4-BE49-F238E27FC236}">
                <a16:creationId xmlns:a16="http://schemas.microsoft.com/office/drawing/2014/main" id="{C851D1AA-7843-4D0E-961E-77E2C7E56CB6}"/>
              </a:ext>
            </a:extLst>
          </p:cNvPr>
          <p:cNvSpPr txBox="1"/>
          <p:nvPr/>
        </p:nvSpPr>
        <p:spPr>
          <a:xfrm>
            <a:off x="4135121" y="3572747"/>
            <a:ext cx="640080" cy="369332"/>
          </a:xfrm>
          <a:prstGeom prst="rect">
            <a:avLst/>
          </a:prstGeom>
          <a:noFill/>
        </p:spPr>
        <p:txBody>
          <a:bodyPr wrap="square" rtlCol="0">
            <a:spAutoFit/>
          </a:bodyPr>
          <a:lstStyle/>
          <a:p>
            <a:r>
              <a:rPr lang="en-US" i="1" dirty="0"/>
              <a:t>b</a:t>
            </a:r>
            <a:endParaRPr lang="en-ID" i="1" dirty="0"/>
          </a:p>
        </p:txBody>
      </p:sp>
      <p:sp>
        <p:nvSpPr>
          <p:cNvPr id="36" name="TextBox 35">
            <a:extLst>
              <a:ext uri="{FF2B5EF4-FFF2-40B4-BE49-F238E27FC236}">
                <a16:creationId xmlns:a16="http://schemas.microsoft.com/office/drawing/2014/main" id="{35FD49BD-A30A-4B02-BFB7-7FFA1F88AB25}"/>
              </a:ext>
            </a:extLst>
          </p:cNvPr>
          <p:cNvSpPr txBox="1"/>
          <p:nvPr/>
        </p:nvSpPr>
        <p:spPr>
          <a:xfrm>
            <a:off x="3632200" y="4394646"/>
            <a:ext cx="640080" cy="369332"/>
          </a:xfrm>
          <a:prstGeom prst="rect">
            <a:avLst/>
          </a:prstGeom>
          <a:noFill/>
        </p:spPr>
        <p:txBody>
          <a:bodyPr wrap="square" rtlCol="0">
            <a:spAutoFit/>
          </a:bodyPr>
          <a:lstStyle/>
          <a:p>
            <a:r>
              <a:rPr lang="en-US" i="1" dirty="0"/>
              <a:t>c</a:t>
            </a:r>
            <a:endParaRPr lang="en-ID" i="1" dirty="0"/>
          </a:p>
        </p:txBody>
      </p:sp>
      <p:cxnSp>
        <p:nvCxnSpPr>
          <p:cNvPr id="37" name="Straight Connector 36">
            <a:extLst>
              <a:ext uri="{FF2B5EF4-FFF2-40B4-BE49-F238E27FC236}">
                <a16:creationId xmlns:a16="http://schemas.microsoft.com/office/drawing/2014/main" id="{6B9FDAC4-962D-4E71-8722-943E8960DA91}"/>
              </a:ext>
            </a:extLst>
          </p:cNvPr>
          <p:cNvCxnSpPr/>
          <p:nvPr/>
        </p:nvCxnSpPr>
        <p:spPr>
          <a:xfrm>
            <a:off x="4805680" y="3942079"/>
            <a:ext cx="0" cy="179832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0" name="Freeform: Shape 9">
            <a:extLst>
              <a:ext uri="{FF2B5EF4-FFF2-40B4-BE49-F238E27FC236}">
                <a16:creationId xmlns:a16="http://schemas.microsoft.com/office/drawing/2014/main" id="{A2927C67-8119-4F8F-BFAE-E281B39AF410}"/>
              </a:ext>
            </a:extLst>
          </p:cNvPr>
          <p:cNvSpPr/>
          <p:nvPr/>
        </p:nvSpPr>
        <p:spPr>
          <a:xfrm>
            <a:off x="2448560" y="3525520"/>
            <a:ext cx="3921760" cy="1757680"/>
          </a:xfrm>
          <a:custGeom>
            <a:avLst/>
            <a:gdLst>
              <a:gd name="connsiteX0" fmla="*/ 0 w 3921760"/>
              <a:gd name="connsiteY0" fmla="*/ 0 h 1757680"/>
              <a:gd name="connsiteX1" fmla="*/ 121920 w 3921760"/>
              <a:gd name="connsiteY1" fmla="*/ 121920 h 1757680"/>
              <a:gd name="connsiteX2" fmla="*/ 142240 w 3921760"/>
              <a:gd name="connsiteY2" fmla="*/ 162560 h 1757680"/>
              <a:gd name="connsiteX3" fmla="*/ 172720 w 3921760"/>
              <a:gd name="connsiteY3" fmla="*/ 182880 h 1757680"/>
              <a:gd name="connsiteX4" fmla="*/ 203200 w 3921760"/>
              <a:gd name="connsiteY4" fmla="*/ 213360 h 1757680"/>
              <a:gd name="connsiteX5" fmla="*/ 233680 w 3921760"/>
              <a:gd name="connsiteY5" fmla="*/ 294640 h 1757680"/>
              <a:gd name="connsiteX6" fmla="*/ 243840 w 3921760"/>
              <a:gd name="connsiteY6" fmla="*/ 325120 h 1757680"/>
              <a:gd name="connsiteX7" fmla="*/ 274320 w 3921760"/>
              <a:gd name="connsiteY7" fmla="*/ 365760 h 1757680"/>
              <a:gd name="connsiteX8" fmla="*/ 294640 w 3921760"/>
              <a:gd name="connsiteY8" fmla="*/ 436880 h 1757680"/>
              <a:gd name="connsiteX9" fmla="*/ 314960 w 3921760"/>
              <a:gd name="connsiteY9" fmla="*/ 467360 h 1757680"/>
              <a:gd name="connsiteX10" fmla="*/ 325120 w 3921760"/>
              <a:gd name="connsiteY10" fmla="*/ 497840 h 1757680"/>
              <a:gd name="connsiteX11" fmla="*/ 345440 w 3921760"/>
              <a:gd name="connsiteY11" fmla="*/ 528320 h 1757680"/>
              <a:gd name="connsiteX12" fmla="*/ 406400 w 3921760"/>
              <a:gd name="connsiteY12" fmla="*/ 629920 h 1757680"/>
              <a:gd name="connsiteX13" fmla="*/ 467360 w 3921760"/>
              <a:gd name="connsiteY13" fmla="*/ 690880 h 1757680"/>
              <a:gd name="connsiteX14" fmla="*/ 538480 w 3921760"/>
              <a:gd name="connsiteY14" fmla="*/ 772160 h 1757680"/>
              <a:gd name="connsiteX15" fmla="*/ 579120 w 3921760"/>
              <a:gd name="connsiteY15" fmla="*/ 792480 h 1757680"/>
              <a:gd name="connsiteX16" fmla="*/ 609600 w 3921760"/>
              <a:gd name="connsiteY16" fmla="*/ 833120 h 1757680"/>
              <a:gd name="connsiteX17" fmla="*/ 711200 w 3921760"/>
              <a:gd name="connsiteY17" fmla="*/ 873760 h 1757680"/>
              <a:gd name="connsiteX18" fmla="*/ 772160 w 3921760"/>
              <a:gd name="connsiteY18" fmla="*/ 904240 h 1757680"/>
              <a:gd name="connsiteX19" fmla="*/ 833120 w 3921760"/>
              <a:gd name="connsiteY19" fmla="*/ 934720 h 1757680"/>
              <a:gd name="connsiteX20" fmla="*/ 894080 w 3921760"/>
              <a:gd name="connsiteY20" fmla="*/ 975360 h 1757680"/>
              <a:gd name="connsiteX21" fmla="*/ 955040 w 3921760"/>
              <a:gd name="connsiteY21" fmla="*/ 1005840 h 1757680"/>
              <a:gd name="connsiteX22" fmla="*/ 995680 w 3921760"/>
              <a:gd name="connsiteY22" fmla="*/ 1046480 h 1757680"/>
              <a:gd name="connsiteX23" fmla="*/ 1026160 w 3921760"/>
              <a:gd name="connsiteY23" fmla="*/ 1056640 h 1757680"/>
              <a:gd name="connsiteX24" fmla="*/ 1046480 w 3921760"/>
              <a:gd name="connsiteY24" fmla="*/ 1087120 h 1757680"/>
              <a:gd name="connsiteX25" fmla="*/ 1076960 w 3921760"/>
              <a:gd name="connsiteY25" fmla="*/ 1097280 h 1757680"/>
              <a:gd name="connsiteX26" fmla="*/ 1117600 w 3921760"/>
              <a:gd name="connsiteY26" fmla="*/ 1117600 h 1757680"/>
              <a:gd name="connsiteX27" fmla="*/ 1188720 w 3921760"/>
              <a:gd name="connsiteY27" fmla="*/ 1188720 h 1757680"/>
              <a:gd name="connsiteX28" fmla="*/ 1209040 w 3921760"/>
              <a:gd name="connsiteY28" fmla="*/ 1219200 h 1757680"/>
              <a:gd name="connsiteX29" fmla="*/ 1239520 w 3921760"/>
              <a:gd name="connsiteY29" fmla="*/ 1229360 h 1757680"/>
              <a:gd name="connsiteX30" fmla="*/ 1330960 w 3921760"/>
              <a:gd name="connsiteY30" fmla="*/ 1310640 h 1757680"/>
              <a:gd name="connsiteX31" fmla="*/ 1371600 w 3921760"/>
              <a:gd name="connsiteY31" fmla="*/ 1320800 h 1757680"/>
              <a:gd name="connsiteX32" fmla="*/ 1412240 w 3921760"/>
              <a:gd name="connsiteY32" fmla="*/ 1341120 h 1757680"/>
              <a:gd name="connsiteX33" fmla="*/ 1503680 w 3921760"/>
              <a:gd name="connsiteY33" fmla="*/ 1361440 h 1757680"/>
              <a:gd name="connsiteX34" fmla="*/ 1574800 w 3921760"/>
              <a:gd name="connsiteY34" fmla="*/ 1381760 h 1757680"/>
              <a:gd name="connsiteX35" fmla="*/ 1645920 w 3921760"/>
              <a:gd name="connsiteY35" fmla="*/ 1422400 h 1757680"/>
              <a:gd name="connsiteX36" fmla="*/ 1727200 w 3921760"/>
              <a:gd name="connsiteY36" fmla="*/ 1463040 h 1757680"/>
              <a:gd name="connsiteX37" fmla="*/ 1788160 w 3921760"/>
              <a:gd name="connsiteY37" fmla="*/ 1473200 h 1757680"/>
              <a:gd name="connsiteX38" fmla="*/ 1818640 w 3921760"/>
              <a:gd name="connsiteY38" fmla="*/ 1483360 h 1757680"/>
              <a:gd name="connsiteX39" fmla="*/ 1869440 w 3921760"/>
              <a:gd name="connsiteY39" fmla="*/ 1493520 h 1757680"/>
              <a:gd name="connsiteX40" fmla="*/ 2052320 w 3921760"/>
              <a:gd name="connsiteY40" fmla="*/ 1544320 h 1757680"/>
              <a:gd name="connsiteX41" fmla="*/ 2113280 w 3921760"/>
              <a:gd name="connsiteY41" fmla="*/ 1554480 h 1757680"/>
              <a:gd name="connsiteX42" fmla="*/ 2174240 w 3921760"/>
              <a:gd name="connsiteY42" fmla="*/ 1574800 h 1757680"/>
              <a:gd name="connsiteX43" fmla="*/ 2275840 w 3921760"/>
              <a:gd name="connsiteY43" fmla="*/ 1584960 h 1757680"/>
              <a:gd name="connsiteX44" fmla="*/ 2387600 w 3921760"/>
              <a:gd name="connsiteY44" fmla="*/ 1615440 h 1757680"/>
              <a:gd name="connsiteX45" fmla="*/ 2489200 w 3921760"/>
              <a:gd name="connsiteY45" fmla="*/ 1625600 h 1757680"/>
              <a:gd name="connsiteX46" fmla="*/ 2529840 w 3921760"/>
              <a:gd name="connsiteY46" fmla="*/ 1645920 h 1757680"/>
              <a:gd name="connsiteX47" fmla="*/ 2692400 w 3921760"/>
              <a:gd name="connsiteY47" fmla="*/ 1666240 h 1757680"/>
              <a:gd name="connsiteX48" fmla="*/ 2794000 w 3921760"/>
              <a:gd name="connsiteY48" fmla="*/ 1696720 h 1757680"/>
              <a:gd name="connsiteX49" fmla="*/ 2926080 w 3921760"/>
              <a:gd name="connsiteY49" fmla="*/ 1706880 h 1757680"/>
              <a:gd name="connsiteX50" fmla="*/ 2987040 w 3921760"/>
              <a:gd name="connsiteY50" fmla="*/ 1717040 h 1757680"/>
              <a:gd name="connsiteX51" fmla="*/ 3180080 w 3921760"/>
              <a:gd name="connsiteY51" fmla="*/ 1757680 h 1757680"/>
              <a:gd name="connsiteX52" fmla="*/ 3921760 w 3921760"/>
              <a:gd name="connsiteY52" fmla="*/ 1747520 h 1757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921760" h="1757680">
                <a:moveTo>
                  <a:pt x="0" y="0"/>
                </a:moveTo>
                <a:cubicBezTo>
                  <a:pt x="40640" y="40640"/>
                  <a:pt x="84073" y="78667"/>
                  <a:pt x="121920" y="121920"/>
                </a:cubicBezTo>
                <a:cubicBezTo>
                  <a:pt x="131893" y="133318"/>
                  <a:pt x="132544" y="150925"/>
                  <a:pt x="142240" y="162560"/>
                </a:cubicBezTo>
                <a:cubicBezTo>
                  <a:pt x="150057" y="171941"/>
                  <a:pt x="163339" y="175063"/>
                  <a:pt x="172720" y="182880"/>
                </a:cubicBezTo>
                <a:cubicBezTo>
                  <a:pt x="183758" y="192078"/>
                  <a:pt x="193040" y="203200"/>
                  <a:pt x="203200" y="213360"/>
                </a:cubicBezTo>
                <a:cubicBezTo>
                  <a:pt x="221932" y="288287"/>
                  <a:pt x="201802" y="220259"/>
                  <a:pt x="233680" y="294640"/>
                </a:cubicBezTo>
                <a:cubicBezTo>
                  <a:pt x="237899" y="304484"/>
                  <a:pt x="238527" y="315821"/>
                  <a:pt x="243840" y="325120"/>
                </a:cubicBezTo>
                <a:cubicBezTo>
                  <a:pt x="252241" y="339822"/>
                  <a:pt x="264160" y="352213"/>
                  <a:pt x="274320" y="365760"/>
                </a:cubicBezTo>
                <a:cubicBezTo>
                  <a:pt x="277575" y="378781"/>
                  <a:pt x="287352" y="422304"/>
                  <a:pt x="294640" y="436880"/>
                </a:cubicBezTo>
                <a:cubicBezTo>
                  <a:pt x="300101" y="447802"/>
                  <a:pt x="309499" y="456438"/>
                  <a:pt x="314960" y="467360"/>
                </a:cubicBezTo>
                <a:cubicBezTo>
                  <a:pt x="319749" y="476939"/>
                  <a:pt x="320331" y="488261"/>
                  <a:pt x="325120" y="497840"/>
                </a:cubicBezTo>
                <a:cubicBezTo>
                  <a:pt x="330581" y="508762"/>
                  <a:pt x="339382" y="517718"/>
                  <a:pt x="345440" y="528320"/>
                </a:cubicBezTo>
                <a:cubicBezTo>
                  <a:pt x="366819" y="565734"/>
                  <a:pt x="373261" y="596781"/>
                  <a:pt x="406400" y="629920"/>
                </a:cubicBezTo>
                <a:cubicBezTo>
                  <a:pt x="426720" y="650240"/>
                  <a:pt x="451420" y="666970"/>
                  <a:pt x="467360" y="690880"/>
                </a:cubicBezTo>
                <a:cubicBezTo>
                  <a:pt x="504353" y="746369"/>
                  <a:pt x="492890" y="746109"/>
                  <a:pt x="538480" y="772160"/>
                </a:cubicBezTo>
                <a:cubicBezTo>
                  <a:pt x="551630" y="779674"/>
                  <a:pt x="565573" y="785707"/>
                  <a:pt x="579120" y="792480"/>
                </a:cubicBezTo>
                <a:cubicBezTo>
                  <a:pt x="589280" y="806027"/>
                  <a:pt x="596234" y="822724"/>
                  <a:pt x="609600" y="833120"/>
                </a:cubicBezTo>
                <a:cubicBezTo>
                  <a:pt x="644392" y="860180"/>
                  <a:pt x="672280" y="864030"/>
                  <a:pt x="711200" y="873760"/>
                </a:cubicBezTo>
                <a:cubicBezTo>
                  <a:pt x="798551" y="931994"/>
                  <a:pt x="688032" y="862176"/>
                  <a:pt x="772160" y="904240"/>
                </a:cubicBezTo>
                <a:cubicBezTo>
                  <a:pt x="850942" y="943631"/>
                  <a:pt x="756508" y="909183"/>
                  <a:pt x="833120" y="934720"/>
                </a:cubicBezTo>
                <a:cubicBezTo>
                  <a:pt x="890900" y="992500"/>
                  <a:pt x="835265" y="945953"/>
                  <a:pt x="894080" y="975360"/>
                </a:cubicBezTo>
                <a:cubicBezTo>
                  <a:pt x="972862" y="1014751"/>
                  <a:pt x="878428" y="980303"/>
                  <a:pt x="955040" y="1005840"/>
                </a:cubicBezTo>
                <a:cubicBezTo>
                  <a:pt x="968587" y="1019387"/>
                  <a:pt x="980091" y="1035345"/>
                  <a:pt x="995680" y="1046480"/>
                </a:cubicBezTo>
                <a:cubicBezTo>
                  <a:pt x="1004395" y="1052705"/>
                  <a:pt x="1017797" y="1049950"/>
                  <a:pt x="1026160" y="1056640"/>
                </a:cubicBezTo>
                <a:cubicBezTo>
                  <a:pt x="1035695" y="1064268"/>
                  <a:pt x="1036945" y="1079492"/>
                  <a:pt x="1046480" y="1087120"/>
                </a:cubicBezTo>
                <a:cubicBezTo>
                  <a:pt x="1054843" y="1093810"/>
                  <a:pt x="1067116" y="1093061"/>
                  <a:pt x="1076960" y="1097280"/>
                </a:cubicBezTo>
                <a:cubicBezTo>
                  <a:pt x="1090881" y="1103246"/>
                  <a:pt x="1105878" y="1108009"/>
                  <a:pt x="1117600" y="1117600"/>
                </a:cubicBezTo>
                <a:cubicBezTo>
                  <a:pt x="1143548" y="1138830"/>
                  <a:pt x="1170123" y="1160824"/>
                  <a:pt x="1188720" y="1188720"/>
                </a:cubicBezTo>
                <a:cubicBezTo>
                  <a:pt x="1195493" y="1198880"/>
                  <a:pt x="1199505" y="1211572"/>
                  <a:pt x="1209040" y="1219200"/>
                </a:cubicBezTo>
                <a:cubicBezTo>
                  <a:pt x="1217403" y="1225890"/>
                  <a:pt x="1229360" y="1225973"/>
                  <a:pt x="1239520" y="1229360"/>
                </a:cubicBezTo>
                <a:cubicBezTo>
                  <a:pt x="1255780" y="1245620"/>
                  <a:pt x="1299232" y="1297042"/>
                  <a:pt x="1330960" y="1310640"/>
                </a:cubicBezTo>
                <a:cubicBezTo>
                  <a:pt x="1343795" y="1316141"/>
                  <a:pt x="1358525" y="1315897"/>
                  <a:pt x="1371600" y="1320800"/>
                </a:cubicBezTo>
                <a:cubicBezTo>
                  <a:pt x="1385781" y="1326118"/>
                  <a:pt x="1398059" y="1335802"/>
                  <a:pt x="1412240" y="1341120"/>
                </a:cubicBezTo>
                <a:cubicBezTo>
                  <a:pt x="1433100" y="1348942"/>
                  <a:pt x="1484368" y="1356612"/>
                  <a:pt x="1503680" y="1361440"/>
                </a:cubicBezTo>
                <a:cubicBezTo>
                  <a:pt x="1527599" y="1367420"/>
                  <a:pt x="1551093" y="1374987"/>
                  <a:pt x="1574800" y="1381760"/>
                </a:cubicBezTo>
                <a:cubicBezTo>
                  <a:pt x="1673070" y="1455462"/>
                  <a:pt x="1568346" y="1383613"/>
                  <a:pt x="1645920" y="1422400"/>
                </a:cubicBezTo>
                <a:cubicBezTo>
                  <a:pt x="1701757" y="1450319"/>
                  <a:pt x="1649854" y="1441946"/>
                  <a:pt x="1727200" y="1463040"/>
                </a:cubicBezTo>
                <a:cubicBezTo>
                  <a:pt x="1747074" y="1468460"/>
                  <a:pt x="1768050" y="1468731"/>
                  <a:pt x="1788160" y="1473200"/>
                </a:cubicBezTo>
                <a:cubicBezTo>
                  <a:pt x="1798615" y="1475523"/>
                  <a:pt x="1808250" y="1480763"/>
                  <a:pt x="1818640" y="1483360"/>
                </a:cubicBezTo>
                <a:cubicBezTo>
                  <a:pt x="1835393" y="1487548"/>
                  <a:pt x="1852754" y="1489071"/>
                  <a:pt x="1869440" y="1493520"/>
                </a:cubicBezTo>
                <a:cubicBezTo>
                  <a:pt x="1979692" y="1522921"/>
                  <a:pt x="1951032" y="1522615"/>
                  <a:pt x="2052320" y="1544320"/>
                </a:cubicBezTo>
                <a:cubicBezTo>
                  <a:pt x="2072463" y="1548636"/>
                  <a:pt x="2093295" y="1549484"/>
                  <a:pt x="2113280" y="1554480"/>
                </a:cubicBezTo>
                <a:cubicBezTo>
                  <a:pt x="2134060" y="1559675"/>
                  <a:pt x="2152927" y="1572669"/>
                  <a:pt x="2174240" y="1574800"/>
                </a:cubicBezTo>
                <a:cubicBezTo>
                  <a:pt x="2208107" y="1578187"/>
                  <a:pt x="2242103" y="1580462"/>
                  <a:pt x="2275840" y="1584960"/>
                </a:cubicBezTo>
                <a:cubicBezTo>
                  <a:pt x="2427150" y="1605135"/>
                  <a:pt x="2211641" y="1582448"/>
                  <a:pt x="2387600" y="1615440"/>
                </a:cubicBezTo>
                <a:cubicBezTo>
                  <a:pt x="2421053" y="1621712"/>
                  <a:pt x="2455333" y="1622213"/>
                  <a:pt x="2489200" y="1625600"/>
                </a:cubicBezTo>
                <a:cubicBezTo>
                  <a:pt x="2502747" y="1632373"/>
                  <a:pt x="2515659" y="1640602"/>
                  <a:pt x="2529840" y="1645920"/>
                </a:cubicBezTo>
                <a:cubicBezTo>
                  <a:pt x="2575670" y="1663106"/>
                  <a:pt x="2656951" y="1663286"/>
                  <a:pt x="2692400" y="1666240"/>
                </a:cubicBezTo>
                <a:cubicBezTo>
                  <a:pt x="2726267" y="1676400"/>
                  <a:pt x="2759165" y="1690662"/>
                  <a:pt x="2794000" y="1696720"/>
                </a:cubicBezTo>
                <a:cubicBezTo>
                  <a:pt x="2837504" y="1704286"/>
                  <a:pt x="2882166" y="1702257"/>
                  <a:pt x="2926080" y="1706880"/>
                </a:cubicBezTo>
                <a:cubicBezTo>
                  <a:pt x="2946567" y="1709037"/>
                  <a:pt x="2966840" y="1713000"/>
                  <a:pt x="2987040" y="1717040"/>
                </a:cubicBezTo>
                <a:cubicBezTo>
                  <a:pt x="3051520" y="1729936"/>
                  <a:pt x="3180080" y="1757680"/>
                  <a:pt x="3180080" y="1757680"/>
                </a:cubicBezTo>
                <a:lnTo>
                  <a:pt x="3921760" y="174752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cxnSp>
        <p:nvCxnSpPr>
          <p:cNvPr id="39" name="Straight Connector 38">
            <a:extLst>
              <a:ext uri="{FF2B5EF4-FFF2-40B4-BE49-F238E27FC236}">
                <a16:creationId xmlns:a16="http://schemas.microsoft.com/office/drawing/2014/main" id="{3EBF19B9-F9DD-422A-80A1-C2E94500DC75}"/>
              </a:ext>
            </a:extLst>
          </p:cNvPr>
          <p:cNvCxnSpPr>
            <a:cxnSpLocks/>
          </p:cNvCxnSpPr>
          <p:nvPr/>
        </p:nvCxnSpPr>
        <p:spPr>
          <a:xfrm flipV="1">
            <a:off x="2082800" y="4105841"/>
            <a:ext cx="3261359" cy="29279"/>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73866CB6-BBDA-4344-9984-76B690959945}"/>
              </a:ext>
            </a:extLst>
          </p:cNvPr>
          <p:cNvSpPr txBox="1"/>
          <p:nvPr/>
        </p:nvSpPr>
        <p:spPr>
          <a:xfrm>
            <a:off x="1412241" y="3932620"/>
            <a:ext cx="619760" cy="369332"/>
          </a:xfrm>
          <a:prstGeom prst="rect">
            <a:avLst/>
          </a:prstGeom>
          <a:noFill/>
        </p:spPr>
        <p:txBody>
          <a:bodyPr wrap="square" rtlCol="0">
            <a:spAutoFit/>
          </a:bodyPr>
          <a:lstStyle/>
          <a:p>
            <a:r>
              <a:rPr lang="en-US" dirty="0"/>
              <a:t>$18</a:t>
            </a:r>
            <a:endParaRPr lang="en-ID" dirty="0"/>
          </a:p>
        </p:txBody>
      </p:sp>
      <p:cxnSp>
        <p:nvCxnSpPr>
          <p:cNvPr id="41" name="Straight Connector 40">
            <a:extLst>
              <a:ext uri="{FF2B5EF4-FFF2-40B4-BE49-F238E27FC236}">
                <a16:creationId xmlns:a16="http://schemas.microsoft.com/office/drawing/2014/main" id="{A75AE7C0-4661-408D-9F0D-19AC0BCE6F85}"/>
              </a:ext>
            </a:extLst>
          </p:cNvPr>
          <p:cNvCxnSpPr>
            <a:cxnSpLocks/>
          </p:cNvCxnSpPr>
          <p:nvPr/>
        </p:nvCxnSpPr>
        <p:spPr>
          <a:xfrm>
            <a:off x="5344159" y="4059019"/>
            <a:ext cx="0" cy="1671221"/>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2" name="Freeform: Shape 41">
            <a:extLst>
              <a:ext uri="{FF2B5EF4-FFF2-40B4-BE49-F238E27FC236}">
                <a16:creationId xmlns:a16="http://schemas.microsoft.com/office/drawing/2014/main" id="{79076373-7783-4384-9595-94D412C4C9F6}"/>
              </a:ext>
            </a:extLst>
          </p:cNvPr>
          <p:cNvSpPr/>
          <p:nvPr/>
        </p:nvSpPr>
        <p:spPr>
          <a:xfrm>
            <a:off x="3434080" y="2568864"/>
            <a:ext cx="3921760" cy="1757680"/>
          </a:xfrm>
          <a:custGeom>
            <a:avLst/>
            <a:gdLst>
              <a:gd name="connsiteX0" fmla="*/ 0 w 3921760"/>
              <a:gd name="connsiteY0" fmla="*/ 0 h 1757680"/>
              <a:gd name="connsiteX1" fmla="*/ 121920 w 3921760"/>
              <a:gd name="connsiteY1" fmla="*/ 121920 h 1757680"/>
              <a:gd name="connsiteX2" fmla="*/ 142240 w 3921760"/>
              <a:gd name="connsiteY2" fmla="*/ 162560 h 1757680"/>
              <a:gd name="connsiteX3" fmla="*/ 172720 w 3921760"/>
              <a:gd name="connsiteY3" fmla="*/ 182880 h 1757680"/>
              <a:gd name="connsiteX4" fmla="*/ 203200 w 3921760"/>
              <a:gd name="connsiteY4" fmla="*/ 213360 h 1757680"/>
              <a:gd name="connsiteX5" fmla="*/ 233680 w 3921760"/>
              <a:gd name="connsiteY5" fmla="*/ 294640 h 1757680"/>
              <a:gd name="connsiteX6" fmla="*/ 243840 w 3921760"/>
              <a:gd name="connsiteY6" fmla="*/ 325120 h 1757680"/>
              <a:gd name="connsiteX7" fmla="*/ 274320 w 3921760"/>
              <a:gd name="connsiteY7" fmla="*/ 365760 h 1757680"/>
              <a:gd name="connsiteX8" fmla="*/ 294640 w 3921760"/>
              <a:gd name="connsiteY8" fmla="*/ 436880 h 1757680"/>
              <a:gd name="connsiteX9" fmla="*/ 314960 w 3921760"/>
              <a:gd name="connsiteY9" fmla="*/ 467360 h 1757680"/>
              <a:gd name="connsiteX10" fmla="*/ 325120 w 3921760"/>
              <a:gd name="connsiteY10" fmla="*/ 497840 h 1757680"/>
              <a:gd name="connsiteX11" fmla="*/ 345440 w 3921760"/>
              <a:gd name="connsiteY11" fmla="*/ 528320 h 1757680"/>
              <a:gd name="connsiteX12" fmla="*/ 406400 w 3921760"/>
              <a:gd name="connsiteY12" fmla="*/ 629920 h 1757680"/>
              <a:gd name="connsiteX13" fmla="*/ 467360 w 3921760"/>
              <a:gd name="connsiteY13" fmla="*/ 690880 h 1757680"/>
              <a:gd name="connsiteX14" fmla="*/ 538480 w 3921760"/>
              <a:gd name="connsiteY14" fmla="*/ 772160 h 1757680"/>
              <a:gd name="connsiteX15" fmla="*/ 579120 w 3921760"/>
              <a:gd name="connsiteY15" fmla="*/ 792480 h 1757680"/>
              <a:gd name="connsiteX16" fmla="*/ 609600 w 3921760"/>
              <a:gd name="connsiteY16" fmla="*/ 833120 h 1757680"/>
              <a:gd name="connsiteX17" fmla="*/ 711200 w 3921760"/>
              <a:gd name="connsiteY17" fmla="*/ 873760 h 1757680"/>
              <a:gd name="connsiteX18" fmla="*/ 772160 w 3921760"/>
              <a:gd name="connsiteY18" fmla="*/ 904240 h 1757680"/>
              <a:gd name="connsiteX19" fmla="*/ 833120 w 3921760"/>
              <a:gd name="connsiteY19" fmla="*/ 934720 h 1757680"/>
              <a:gd name="connsiteX20" fmla="*/ 894080 w 3921760"/>
              <a:gd name="connsiteY20" fmla="*/ 975360 h 1757680"/>
              <a:gd name="connsiteX21" fmla="*/ 955040 w 3921760"/>
              <a:gd name="connsiteY21" fmla="*/ 1005840 h 1757680"/>
              <a:gd name="connsiteX22" fmla="*/ 995680 w 3921760"/>
              <a:gd name="connsiteY22" fmla="*/ 1046480 h 1757680"/>
              <a:gd name="connsiteX23" fmla="*/ 1026160 w 3921760"/>
              <a:gd name="connsiteY23" fmla="*/ 1056640 h 1757680"/>
              <a:gd name="connsiteX24" fmla="*/ 1046480 w 3921760"/>
              <a:gd name="connsiteY24" fmla="*/ 1087120 h 1757680"/>
              <a:gd name="connsiteX25" fmla="*/ 1076960 w 3921760"/>
              <a:gd name="connsiteY25" fmla="*/ 1097280 h 1757680"/>
              <a:gd name="connsiteX26" fmla="*/ 1117600 w 3921760"/>
              <a:gd name="connsiteY26" fmla="*/ 1117600 h 1757680"/>
              <a:gd name="connsiteX27" fmla="*/ 1188720 w 3921760"/>
              <a:gd name="connsiteY27" fmla="*/ 1188720 h 1757680"/>
              <a:gd name="connsiteX28" fmla="*/ 1209040 w 3921760"/>
              <a:gd name="connsiteY28" fmla="*/ 1219200 h 1757680"/>
              <a:gd name="connsiteX29" fmla="*/ 1239520 w 3921760"/>
              <a:gd name="connsiteY29" fmla="*/ 1229360 h 1757680"/>
              <a:gd name="connsiteX30" fmla="*/ 1330960 w 3921760"/>
              <a:gd name="connsiteY30" fmla="*/ 1310640 h 1757680"/>
              <a:gd name="connsiteX31" fmla="*/ 1371600 w 3921760"/>
              <a:gd name="connsiteY31" fmla="*/ 1320800 h 1757680"/>
              <a:gd name="connsiteX32" fmla="*/ 1412240 w 3921760"/>
              <a:gd name="connsiteY32" fmla="*/ 1341120 h 1757680"/>
              <a:gd name="connsiteX33" fmla="*/ 1503680 w 3921760"/>
              <a:gd name="connsiteY33" fmla="*/ 1361440 h 1757680"/>
              <a:gd name="connsiteX34" fmla="*/ 1574800 w 3921760"/>
              <a:gd name="connsiteY34" fmla="*/ 1381760 h 1757680"/>
              <a:gd name="connsiteX35" fmla="*/ 1645920 w 3921760"/>
              <a:gd name="connsiteY35" fmla="*/ 1422400 h 1757680"/>
              <a:gd name="connsiteX36" fmla="*/ 1727200 w 3921760"/>
              <a:gd name="connsiteY36" fmla="*/ 1463040 h 1757680"/>
              <a:gd name="connsiteX37" fmla="*/ 1788160 w 3921760"/>
              <a:gd name="connsiteY37" fmla="*/ 1473200 h 1757680"/>
              <a:gd name="connsiteX38" fmla="*/ 1818640 w 3921760"/>
              <a:gd name="connsiteY38" fmla="*/ 1483360 h 1757680"/>
              <a:gd name="connsiteX39" fmla="*/ 1869440 w 3921760"/>
              <a:gd name="connsiteY39" fmla="*/ 1493520 h 1757680"/>
              <a:gd name="connsiteX40" fmla="*/ 2052320 w 3921760"/>
              <a:gd name="connsiteY40" fmla="*/ 1544320 h 1757680"/>
              <a:gd name="connsiteX41" fmla="*/ 2113280 w 3921760"/>
              <a:gd name="connsiteY41" fmla="*/ 1554480 h 1757680"/>
              <a:gd name="connsiteX42" fmla="*/ 2174240 w 3921760"/>
              <a:gd name="connsiteY42" fmla="*/ 1574800 h 1757680"/>
              <a:gd name="connsiteX43" fmla="*/ 2275840 w 3921760"/>
              <a:gd name="connsiteY43" fmla="*/ 1584960 h 1757680"/>
              <a:gd name="connsiteX44" fmla="*/ 2387600 w 3921760"/>
              <a:gd name="connsiteY44" fmla="*/ 1615440 h 1757680"/>
              <a:gd name="connsiteX45" fmla="*/ 2489200 w 3921760"/>
              <a:gd name="connsiteY45" fmla="*/ 1625600 h 1757680"/>
              <a:gd name="connsiteX46" fmla="*/ 2529840 w 3921760"/>
              <a:gd name="connsiteY46" fmla="*/ 1645920 h 1757680"/>
              <a:gd name="connsiteX47" fmla="*/ 2692400 w 3921760"/>
              <a:gd name="connsiteY47" fmla="*/ 1666240 h 1757680"/>
              <a:gd name="connsiteX48" fmla="*/ 2794000 w 3921760"/>
              <a:gd name="connsiteY48" fmla="*/ 1696720 h 1757680"/>
              <a:gd name="connsiteX49" fmla="*/ 2926080 w 3921760"/>
              <a:gd name="connsiteY49" fmla="*/ 1706880 h 1757680"/>
              <a:gd name="connsiteX50" fmla="*/ 2987040 w 3921760"/>
              <a:gd name="connsiteY50" fmla="*/ 1717040 h 1757680"/>
              <a:gd name="connsiteX51" fmla="*/ 3180080 w 3921760"/>
              <a:gd name="connsiteY51" fmla="*/ 1757680 h 1757680"/>
              <a:gd name="connsiteX52" fmla="*/ 3921760 w 3921760"/>
              <a:gd name="connsiteY52" fmla="*/ 1747520 h 1757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921760" h="1757680">
                <a:moveTo>
                  <a:pt x="0" y="0"/>
                </a:moveTo>
                <a:cubicBezTo>
                  <a:pt x="40640" y="40640"/>
                  <a:pt x="84073" y="78667"/>
                  <a:pt x="121920" y="121920"/>
                </a:cubicBezTo>
                <a:cubicBezTo>
                  <a:pt x="131893" y="133318"/>
                  <a:pt x="132544" y="150925"/>
                  <a:pt x="142240" y="162560"/>
                </a:cubicBezTo>
                <a:cubicBezTo>
                  <a:pt x="150057" y="171941"/>
                  <a:pt x="163339" y="175063"/>
                  <a:pt x="172720" y="182880"/>
                </a:cubicBezTo>
                <a:cubicBezTo>
                  <a:pt x="183758" y="192078"/>
                  <a:pt x="193040" y="203200"/>
                  <a:pt x="203200" y="213360"/>
                </a:cubicBezTo>
                <a:cubicBezTo>
                  <a:pt x="221932" y="288287"/>
                  <a:pt x="201802" y="220259"/>
                  <a:pt x="233680" y="294640"/>
                </a:cubicBezTo>
                <a:cubicBezTo>
                  <a:pt x="237899" y="304484"/>
                  <a:pt x="238527" y="315821"/>
                  <a:pt x="243840" y="325120"/>
                </a:cubicBezTo>
                <a:cubicBezTo>
                  <a:pt x="252241" y="339822"/>
                  <a:pt x="264160" y="352213"/>
                  <a:pt x="274320" y="365760"/>
                </a:cubicBezTo>
                <a:cubicBezTo>
                  <a:pt x="277575" y="378781"/>
                  <a:pt x="287352" y="422304"/>
                  <a:pt x="294640" y="436880"/>
                </a:cubicBezTo>
                <a:cubicBezTo>
                  <a:pt x="300101" y="447802"/>
                  <a:pt x="309499" y="456438"/>
                  <a:pt x="314960" y="467360"/>
                </a:cubicBezTo>
                <a:cubicBezTo>
                  <a:pt x="319749" y="476939"/>
                  <a:pt x="320331" y="488261"/>
                  <a:pt x="325120" y="497840"/>
                </a:cubicBezTo>
                <a:cubicBezTo>
                  <a:pt x="330581" y="508762"/>
                  <a:pt x="339382" y="517718"/>
                  <a:pt x="345440" y="528320"/>
                </a:cubicBezTo>
                <a:cubicBezTo>
                  <a:pt x="366819" y="565734"/>
                  <a:pt x="373261" y="596781"/>
                  <a:pt x="406400" y="629920"/>
                </a:cubicBezTo>
                <a:cubicBezTo>
                  <a:pt x="426720" y="650240"/>
                  <a:pt x="451420" y="666970"/>
                  <a:pt x="467360" y="690880"/>
                </a:cubicBezTo>
                <a:cubicBezTo>
                  <a:pt x="504353" y="746369"/>
                  <a:pt x="492890" y="746109"/>
                  <a:pt x="538480" y="772160"/>
                </a:cubicBezTo>
                <a:cubicBezTo>
                  <a:pt x="551630" y="779674"/>
                  <a:pt x="565573" y="785707"/>
                  <a:pt x="579120" y="792480"/>
                </a:cubicBezTo>
                <a:cubicBezTo>
                  <a:pt x="589280" y="806027"/>
                  <a:pt x="596234" y="822724"/>
                  <a:pt x="609600" y="833120"/>
                </a:cubicBezTo>
                <a:cubicBezTo>
                  <a:pt x="644392" y="860180"/>
                  <a:pt x="672280" y="864030"/>
                  <a:pt x="711200" y="873760"/>
                </a:cubicBezTo>
                <a:cubicBezTo>
                  <a:pt x="798551" y="931994"/>
                  <a:pt x="688032" y="862176"/>
                  <a:pt x="772160" y="904240"/>
                </a:cubicBezTo>
                <a:cubicBezTo>
                  <a:pt x="850942" y="943631"/>
                  <a:pt x="756508" y="909183"/>
                  <a:pt x="833120" y="934720"/>
                </a:cubicBezTo>
                <a:cubicBezTo>
                  <a:pt x="890900" y="992500"/>
                  <a:pt x="835265" y="945953"/>
                  <a:pt x="894080" y="975360"/>
                </a:cubicBezTo>
                <a:cubicBezTo>
                  <a:pt x="972862" y="1014751"/>
                  <a:pt x="878428" y="980303"/>
                  <a:pt x="955040" y="1005840"/>
                </a:cubicBezTo>
                <a:cubicBezTo>
                  <a:pt x="968587" y="1019387"/>
                  <a:pt x="980091" y="1035345"/>
                  <a:pt x="995680" y="1046480"/>
                </a:cubicBezTo>
                <a:cubicBezTo>
                  <a:pt x="1004395" y="1052705"/>
                  <a:pt x="1017797" y="1049950"/>
                  <a:pt x="1026160" y="1056640"/>
                </a:cubicBezTo>
                <a:cubicBezTo>
                  <a:pt x="1035695" y="1064268"/>
                  <a:pt x="1036945" y="1079492"/>
                  <a:pt x="1046480" y="1087120"/>
                </a:cubicBezTo>
                <a:cubicBezTo>
                  <a:pt x="1054843" y="1093810"/>
                  <a:pt x="1067116" y="1093061"/>
                  <a:pt x="1076960" y="1097280"/>
                </a:cubicBezTo>
                <a:cubicBezTo>
                  <a:pt x="1090881" y="1103246"/>
                  <a:pt x="1105878" y="1108009"/>
                  <a:pt x="1117600" y="1117600"/>
                </a:cubicBezTo>
                <a:cubicBezTo>
                  <a:pt x="1143548" y="1138830"/>
                  <a:pt x="1170123" y="1160824"/>
                  <a:pt x="1188720" y="1188720"/>
                </a:cubicBezTo>
                <a:cubicBezTo>
                  <a:pt x="1195493" y="1198880"/>
                  <a:pt x="1199505" y="1211572"/>
                  <a:pt x="1209040" y="1219200"/>
                </a:cubicBezTo>
                <a:cubicBezTo>
                  <a:pt x="1217403" y="1225890"/>
                  <a:pt x="1229360" y="1225973"/>
                  <a:pt x="1239520" y="1229360"/>
                </a:cubicBezTo>
                <a:cubicBezTo>
                  <a:pt x="1255780" y="1245620"/>
                  <a:pt x="1299232" y="1297042"/>
                  <a:pt x="1330960" y="1310640"/>
                </a:cubicBezTo>
                <a:cubicBezTo>
                  <a:pt x="1343795" y="1316141"/>
                  <a:pt x="1358525" y="1315897"/>
                  <a:pt x="1371600" y="1320800"/>
                </a:cubicBezTo>
                <a:cubicBezTo>
                  <a:pt x="1385781" y="1326118"/>
                  <a:pt x="1398059" y="1335802"/>
                  <a:pt x="1412240" y="1341120"/>
                </a:cubicBezTo>
                <a:cubicBezTo>
                  <a:pt x="1433100" y="1348942"/>
                  <a:pt x="1484368" y="1356612"/>
                  <a:pt x="1503680" y="1361440"/>
                </a:cubicBezTo>
                <a:cubicBezTo>
                  <a:pt x="1527599" y="1367420"/>
                  <a:pt x="1551093" y="1374987"/>
                  <a:pt x="1574800" y="1381760"/>
                </a:cubicBezTo>
                <a:cubicBezTo>
                  <a:pt x="1673070" y="1455462"/>
                  <a:pt x="1568346" y="1383613"/>
                  <a:pt x="1645920" y="1422400"/>
                </a:cubicBezTo>
                <a:cubicBezTo>
                  <a:pt x="1701757" y="1450319"/>
                  <a:pt x="1649854" y="1441946"/>
                  <a:pt x="1727200" y="1463040"/>
                </a:cubicBezTo>
                <a:cubicBezTo>
                  <a:pt x="1747074" y="1468460"/>
                  <a:pt x="1768050" y="1468731"/>
                  <a:pt x="1788160" y="1473200"/>
                </a:cubicBezTo>
                <a:cubicBezTo>
                  <a:pt x="1798615" y="1475523"/>
                  <a:pt x="1808250" y="1480763"/>
                  <a:pt x="1818640" y="1483360"/>
                </a:cubicBezTo>
                <a:cubicBezTo>
                  <a:pt x="1835393" y="1487548"/>
                  <a:pt x="1852754" y="1489071"/>
                  <a:pt x="1869440" y="1493520"/>
                </a:cubicBezTo>
                <a:cubicBezTo>
                  <a:pt x="1979692" y="1522921"/>
                  <a:pt x="1951032" y="1522615"/>
                  <a:pt x="2052320" y="1544320"/>
                </a:cubicBezTo>
                <a:cubicBezTo>
                  <a:pt x="2072463" y="1548636"/>
                  <a:pt x="2093295" y="1549484"/>
                  <a:pt x="2113280" y="1554480"/>
                </a:cubicBezTo>
                <a:cubicBezTo>
                  <a:pt x="2134060" y="1559675"/>
                  <a:pt x="2152927" y="1572669"/>
                  <a:pt x="2174240" y="1574800"/>
                </a:cubicBezTo>
                <a:cubicBezTo>
                  <a:pt x="2208107" y="1578187"/>
                  <a:pt x="2242103" y="1580462"/>
                  <a:pt x="2275840" y="1584960"/>
                </a:cubicBezTo>
                <a:cubicBezTo>
                  <a:pt x="2427150" y="1605135"/>
                  <a:pt x="2211641" y="1582448"/>
                  <a:pt x="2387600" y="1615440"/>
                </a:cubicBezTo>
                <a:cubicBezTo>
                  <a:pt x="2421053" y="1621712"/>
                  <a:pt x="2455333" y="1622213"/>
                  <a:pt x="2489200" y="1625600"/>
                </a:cubicBezTo>
                <a:cubicBezTo>
                  <a:pt x="2502747" y="1632373"/>
                  <a:pt x="2515659" y="1640602"/>
                  <a:pt x="2529840" y="1645920"/>
                </a:cubicBezTo>
                <a:cubicBezTo>
                  <a:pt x="2575670" y="1663106"/>
                  <a:pt x="2656951" y="1663286"/>
                  <a:pt x="2692400" y="1666240"/>
                </a:cubicBezTo>
                <a:cubicBezTo>
                  <a:pt x="2726267" y="1676400"/>
                  <a:pt x="2759165" y="1690662"/>
                  <a:pt x="2794000" y="1696720"/>
                </a:cubicBezTo>
                <a:cubicBezTo>
                  <a:pt x="2837504" y="1704286"/>
                  <a:pt x="2882166" y="1702257"/>
                  <a:pt x="2926080" y="1706880"/>
                </a:cubicBezTo>
                <a:cubicBezTo>
                  <a:pt x="2946567" y="1709037"/>
                  <a:pt x="2966840" y="1713000"/>
                  <a:pt x="2987040" y="1717040"/>
                </a:cubicBezTo>
                <a:cubicBezTo>
                  <a:pt x="3051520" y="1729936"/>
                  <a:pt x="3180080" y="1757680"/>
                  <a:pt x="3180080" y="1757680"/>
                </a:cubicBezTo>
                <a:lnTo>
                  <a:pt x="3921760" y="174752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3" name="TextBox 42">
            <a:extLst>
              <a:ext uri="{FF2B5EF4-FFF2-40B4-BE49-F238E27FC236}">
                <a16:creationId xmlns:a16="http://schemas.microsoft.com/office/drawing/2014/main" id="{253B2B0E-6C75-4725-8B5D-7DF9BD045500}"/>
              </a:ext>
            </a:extLst>
          </p:cNvPr>
          <p:cNvSpPr txBox="1"/>
          <p:nvPr/>
        </p:nvSpPr>
        <p:spPr>
          <a:xfrm>
            <a:off x="4978401" y="3991487"/>
            <a:ext cx="640080" cy="369332"/>
          </a:xfrm>
          <a:prstGeom prst="rect">
            <a:avLst/>
          </a:prstGeom>
          <a:noFill/>
        </p:spPr>
        <p:txBody>
          <a:bodyPr wrap="square" rtlCol="0">
            <a:spAutoFit/>
          </a:bodyPr>
          <a:lstStyle/>
          <a:p>
            <a:r>
              <a:rPr lang="en-US" i="1" dirty="0"/>
              <a:t>d</a:t>
            </a:r>
            <a:endParaRPr lang="en-ID" i="1" dirty="0"/>
          </a:p>
        </p:txBody>
      </p:sp>
      <p:sp>
        <p:nvSpPr>
          <p:cNvPr id="22" name="TextBox 21">
            <a:extLst>
              <a:ext uri="{FF2B5EF4-FFF2-40B4-BE49-F238E27FC236}">
                <a16:creationId xmlns:a16="http://schemas.microsoft.com/office/drawing/2014/main" id="{6261B748-8F2D-478B-A7DB-76A1269CF8C2}"/>
              </a:ext>
            </a:extLst>
          </p:cNvPr>
          <p:cNvSpPr txBox="1"/>
          <p:nvPr/>
        </p:nvSpPr>
        <p:spPr>
          <a:xfrm>
            <a:off x="7569200" y="2164080"/>
            <a:ext cx="3281674" cy="1200329"/>
          </a:xfrm>
          <a:prstGeom prst="rect">
            <a:avLst/>
          </a:prstGeom>
          <a:noFill/>
        </p:spPr>
        <p:txBody>
          <a:bodyPr wrap="square" rtlCol="0">
            <a:spAutoFit/>
          </a:bodyPr>
          <a:lstStyle/>
          <a:p>
            <a:r>
              <a:rPr lang="en-US" dirty="0">
                <a:solidFill>
                  <a:srgbClr val="FF0000"/>
                </a:solidFill>
              </a:rPr>
              <a:t>Builds on the Harrod-</a:t>
            </a:r>
            <a:r>
              <a:rPr lang="en-US" dirty="0" err="1">
                <a:solidFill>
                  <a:srgbClr val="FF0000"/>
                </a:solidFill>
              </a:rPr>
              <a:t>Domar</a:t>
            </a:r>
            <a:r>
              <a:rPr lang="en-US" dirty="0">
                <a:solidFill>
                  <a:srgbClr val="FF0000"/>
                </a:solidFill>
              </a:rPr>
              <a:t> model, but allows for more flexibility and substitution </a:t>
            </a:r>
            <a:r>
              <a:rPr lang="en-US" dirty="0" err="1">
                <a:solidFill>
                  <a:srgbClr val="FF0000"/>
                </a:solidFill>
              </a:rPr>
              <a:t>betweeb</a:t>
            </a:r>
            <a:r>
              <a:rPr lang="en-US" dirty="0">
                <a:solidFill>
                  <a:srgbClr val="FF0000"/>
                </a:solidFill>
              </a:rPr>
              <a:t> factors of production</a:t>
            </a:r>
            <a:endParaRPr lang="en-ID" dirty="0">
              <a:solidFill>
                <a:srgbClr val="FF0000"/>
              </a:solidFill>
            </a:endParaRPr>
          </a:p>
        </p:txBody>
      </p:sp>
    </p:spTree>
    <p:extLst>
      <p:ext uri="{BB962C8B-B14F-4D97-AF65-F5344CB8AC3E}">
        <p14:creationId xmlns:p14="http://schemas.microsoft.com/office/powerpoint/2010/main" val="40211895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4C681-C357-40BC-A8CA-627F41DAC331}"/>
              </a:ext>
            </a:extLst>
          </p:cNvPr>
          <p:cNvSpPr>
            <a:spLocks noGrp="1"/>
          </p:cNvSpPr>
          <p:nvPr>
            <p:ph type="title"/>
          </p:nvPr>
        </p:nvSpPr>
        <p:spPr/>
        <p:txBody>
          <a:bodyPr/>
          <a:lstStyle/>
          <a:p>
            <a:r>
              <a:rPr lang="en-US" dirty="0"/>
              <a:t>Equation for </a:t>
            </a:r>
            <a:r>
              <a:rPr lang="en-US" dirty="0" err="1"/>
              <a:t>solow</a:t>
            </a:r>
            <a:r>
              <a:rPr lang="en-US" dirty="0"/>
              <a:t> growth model</a:t>
            </a:r>
            <a:endParaRPr lang="en-ID" dirty="0"/>
          </a:p>
        </p:txBody>
      </p:sp>
      <p:sp>
        <p:nvSpPr>
          <p:cNvPr id="4" name="TextBox 3">
            <a:extLst>
              <a:ext uri="{FF2B5EF4-FFF2-40B4-BE49-F238E27FC236}">
                <a16:creationId xmlns:a16="http://schemas.microsoft.com/office/drawing/2014/main" id="{899AF58E-0654-4955-BAEE-C687C13E0B4D}"/>
              </a:ext>
            </a:extLst>
          </p:cNvPr>
          <p:cNvSpPr txBox="1"/>
          <p:nvPr/>
        </p:nvSpPr>
        <p:spPr>
          <a:xfrm>
            <a:off x="1451578" y="2418924"/>
            <a:ext cx="9724421" cy="3108543"/>
          </a:xfrm>
          <a:prstGeom prst="rect">
            <a:avLst/>
          </a:prstGeom>
          <a:noFill/>
        </p:spPr>
        <p:txBody>
          <a:bodyPr wrap="square">
            <a:spAutoFit/>
          </a:bodyPr>
          <a:lstStyle/>
          <a:p>
            <a:r>
              <a:rPr lang="en-US" sz="4400" dirty="0"/>
              <a:t>∆</a:t>
            </a:r>
            <a:r>
              <a:rPr lang="en-US" sz="4400" i="1" dirty="0"/>
              <a:t>k</a:t>
            </a:r>
            <a:r>
              <a:rPr lang="en-US" sz="4400" dirty="0"/>
              <a:t> = </a:t>
            </a:r>
            <a:r>
              <a:rPr lang="en-US" sz="4400" i="1" dirty="0" err="1"/>
              <a:t>sy</a:t>
            </a:r>
            <a:r>
              <a:rPr lang="en-US" sz="4400" dirty="0"/>
              <a:t> – (</a:t>
            </a:r>
            <a:r>
              <a:rPr lang="en-US" sz="4400" i="1" dirty="0"/>
              <a:t>n + d</a:t>
            </a:r>
            <a:r>
              <a:rPr lang="en-US" sz="4400" dirty="0"/>
              <a:t>)</a:t>
            </a:r>
            <a:r>
              <a:rPr lang="en-US" sz="4400" i="1" dirty="0"/>
              <a:t>k</a:t>
            </a:r>
            <a:r>
              <a:rPr lang="en-US" sz="4400" dirty="0"/>
              <a:t> </a:t>
            </a:r>
          </a:p>
          <a:p>
            <a:endParaRPr lang="en-US" sz="3200" dirty="0"/>
          </a:p>
          <a:p>
            <a:r>
              <a:rPr lang="en-US" sz="2000" dirty="0"/>
              <a:t>Change in capital stock (∆</a:t>
            </a:r>
            <a:r>
              <a:rPr lang="en-US" sz="2000" i="1" dirty="0"/>
              <a:t>k</a:t>
            </a:r>
            <a:r>
              <a:rPr lang="en-US" sz="2000" dirty="0"/>
              <a:t> ) = saving rate times income per worker – (population growth rate + depreciation) times capital per worker  </a:t>
            </a:r>
          </a:p>
          <a:p>
            <a:endParaRPr lang="en-US" sz="3200" dirty="0"/>
          </a:p>
          <a:p>
            <a:r>
              <a:rPr lang="en-US" sz="2400" dirty="0"/>
              <a:t>Basically the equation tells us that change in in capital stock is equal to savings minus capital depreciation</a:t>
            </a:r>
          </a:p>
        </p:txBody>
      </p:sp>
    </p:spTree>
    <p:extLst>
      <p:ext uri="{BB962C8B-B14F-4D97-AF65-F5344CB8AC3E}">
        <p14:creationId xmlns:p14="http://schemas.microsoft.com/office/powerpoint/2010/main" val="1040928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3443B-0E2D-44A6-A7DF-BF948DA95B72}"/>
              </a:ext>
            </a:extLst>
          </p:cNvPr>
          <p:cNvSpPr>
            <a:spLocks noGrp="1"/>
          </p:cNvSpPr>
          <p:nvPr>
            <p:ph type="title"/>
          </p:nvPr>
        </p:nvSpPr>
        <p:spPr/>
        <p:txBody>
          <a:bodyPr/>
          <a:lstStyle/>
          <a:p>
            <a:r>
              <a:rPr lang="en-US" dirty="0"/>
              <a:t>Summary of </a:t>
            </a:r>
            <a:r>
              <a:rPr lang="en-US" dirty="0" err="1"/>
              <a:t>solow</a:t>
            </a:r>
            <a:r>
              <a:rPr lang="en-US" dirty="0"/>
              <a:t> model</a:t>
            </a:r>
            <a:endParaRPr lang="en-ID" dirty="0"/>
          </a:p>
        </p:txBody>
      </p:sp>
      <p:sp>
        <p:nvSpPr>
          <p:cNvPr id="3" name="TextBox 2">
            <a:extLst>
              <a:ext uri="{FF2B5EF4-FFF2-40B4-BE49-F238E27FC236}">
                <a16:creationId xmlns:a16="http://schemas.microsoft.com/office/drawing/2014/main" id="{563AAA0E-110C-4E72-9E96-81479EBD2C72}"/>
              </a:ext>
            </a:extLst>
          </p:cNvPr>
          <p:cNvSpPr txBox="1"/>
          <p:nvPr/>
        </p:nvSpPr>
        <p:spPr>
          <a:xfrm>
            <a:off x="1584960" y="2042160"/>
            <a:ext cx="9469894" cy="3354765"/>
          </a:xfrm>
          <a:prstGeom prst="rect">
            <a:avLst/>
          </a:prstGeom>
          <a:noFill/>
        </p:spPr>
        <p:txBody>
          <a:bodyPr wrap="square" rtlCol="0">
            <a:spAutoFit/>
          </a:bodyPr>
          <a:lstStyle/>
          <a:p>
            <a:pPr marL="342900" indent="-342900">
              <a:spcAft>
                <a:spcPts val="1200"/>
              </a:spcAft>
              <a:buFont typeface="Arial" panose="020B0604020202020204" pitchFamily="34" charset="0"/>
              <a:buChar char="•"/>
            </a:pPr>
            <a:r>
              <a:rPr lang="en-US" sz="2400" dirty="0"/>
              <a:t>The Solow model is a powerful tool for analyzing the relationships between saving, investment, population growth, output and economic growth</a:t>
            </a:r>
          </a:p>
          <a:p>
            <a:pPr marL="342900" indent="-342900">
              <a:spcAft>
                <a:spcPts val="1200"/>
              </a:spcAft>
              <a:buFont typeface="Arial" panose="020B0604020202020204" pitchFamily="34" charset="0"/>
              <a:buChar char="•"/>
            </a:pPr>
            <a:r>
              <a:rPr lang="en-US" sz="2400" dirty="0"/>
              <a:t>However it indicates that once an economy reaches its long run potential level of income and economic growth matches population growth there is no chance for sustained increase in income</a:t>
            </a:r>
          </a:p>
          <a:p>
            <a:pPr marL="342900" indent="-342900">
              <a:spcAft>
                <a:spcPts val="1200"/>
              </a:spcAft>
              <a:buFont typeface="Arial" panose="020B0604020202020204" pitchFamily="34" charset="0"/>
              <a:buChar char="•"/>
            </a:pPr>
            <a:r>
              <a:rPr lang="en-US" sz="2400" dirty="0"/>
              <a:t>This deficiency has been corrected with the introduction of another variable, which is technological change (which increases productivity)</a:t>
            </a:r>
            <a:endParaRPr lang="en-ID" sz="2400" dirty="0"/>
          </a:p>
        </p:txBody>
      </p:sp>
    </p:spTree>
    <p:extLst>
      <p:ext uri="{BB962C8B-B14F-4D97-AF65-F5344CB8AC3E}">
        <p14:creationId xmlns:p14="http://schemas.microsoft.com/office/powerpoint/2010/main" val="42756121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B817-50DB-4812-BF6D-523FBA43B8C7}"/>
              </a:ext>
            </a:extLst>
          </p:cNvPr>
          <p:cNvSpPr>
            <a:spLocks noGrp="1"/>
          </p:cNvSpPr>
          <p:nvPr>
            <p:ph type="title"/>
          </p:nvPr>
        </p:nvSpPr>
        <p:spPr/>
        <p:txBody>
          <a:bodyPr/>
          <a:lstStyle/>
          <a:p>
            <a:r>
              <a:rPr lang="en-US" dirty="0"/>
              <a:t>Convergence debate</a:t>
            </a:r>
            <a:endParaRPr lang="en-ID" dirty="0"/>
          </a:p>
        </p:txBody>
      </p:sp>
      <p:sp>
        <p:nvSpPr>
          <p:cNvPr id="3" name="TextBox 2">
            <a:extLst>
              <a:ext uri="{FF2B5EF4-FFF2-40B4-BE49-F238E27FC236}">
                <a16:creationId xmlns:a16="http://schemas.microsoft.com/office/drawing/2014/main" id="{6B833048-C0DA-43D1-B78D-A29643DA23D9}"/>
              </a:ext>
            </a:extLst>
          </p:cNvPr>
          <p:cNvSpPr txBox="1"/>
          <p:nvPr/>
        </p:nvSpPr>
        <p:spPr>
          <a:xfrm>
            <a:off x="1451578" y="1853754"/>
            <a:ext cx="10557541" cy="4154984"/>
          </a:xfrm>
          <a:prstGeom prst="rect">
            <a:avLst/>
          </a:prstGeom>
          <a:noFill/>
        </p:spPr>
        <p:txBody>
          <a:bodyPr wrap="square" rtlCol="0">
            <a:spAutoFit/>
          </a:bodyPr>
          <a:lstStyle/>
          <a:p>
            <a:r>
              <a:rPr lang="en-US" sz="2400" dirty="0"/>
              <a:t>Higher income countries have relatively lower growth rates (as predicted by Solow), and lower income countries have the potential to achieve higher growth rates. This is the case for most countries, however not for all cases</a:t>
            </a:r>
          </a:p>
          <a:p>
            <a:endParaRPr lang="en-US" sz="2400" dirty="0"/>
          </a:p>
          <a:p>
            <a:r>
              <a:rPr lang="en-US" sz="2400" dirty="0"/>
              <a:t>Example: Japan had high rate of growth from 1960-1990.in 1960, its GDP per capita was 1/3 of the US, and grew at 9% per year. In  1990, its GDP per capita was 85% of the US but growth rate fell to 4%</a:t>
            </a:r>
          </a:p>
          <a:p>
            <a:endParaRPr lang="en-US" sz="2400" dirty="0"/>
          </a:p>
          <a:p>
            <a:r>
              <a:rPr lang="en-US" sz="2400" dirty="0"/>
              <a:t>Example: In 1960 Zambia’s GDP per capita was $1,803 and in 2009 was $1,765. The economy did not grow because of the lack of foreign investments, government policy, lack of technological change and occurrence of natural disasters</a:t>
            </a:r>
            <a:endParaRPr lang="en-ID" sz="2400" dirty="0"/>
          </a:p>
        </p:txBody>
      </p:sp>
    </p:spTree>
    <p:extLst>
      <p:ext uri="{BB962C8B-B14F-4D97-AF65-F5344CB8AC3E}">
        <p14:creationId xmlns:p14="http://schemas.microsoft.com/office/powerpoint/2010/main" val="2138249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C8D0B-4B6F-446F-AA51-2235BF3F0676}"/>
              </a:ext>
            </a:extLst>
          </p:cNvPr>
          <p:cNvSpPr>
            <a:spLocks noGrp="1"/>
          </p:cNvSpPr>
          <p:nvPr>
            <p:ph type="title"/>
          </p:nvPr>
        </p:nvSpPr>
        <p:spPr/>
        <p:txBody>
          <a:bodyPr/>
          <a:lstStyle/>
          <a:p>
            <a:r>
              <a:rPr lang="en-US" dirty="0"/>
              <a:t>conclusion</a:t>
            </a:r>
            <a:endParaRPr lang="en-ID" dirty="0"/>
          </a:p>
        </p:txBody>
      </p:sp>
      <p:sp>
        <p:nvSpPr>
          <p:cNvPr id="3" name="TextBox 2">
            <a:extLst>
              <a:ext uri="{FF2B5EF4-FFF2-40B4-BE49-F238E27FC236}">
                <a16:creationId xmlns:a16="http://schemas.microsoft.com/office/drawing/2014/main" id="{2C8E2998-8206-44B9-88A4-16CEA7580BCB}"/>
              </a:ext>
            </a:extLst>
          </p:cNvPr>
          <p:cNvSpPr txBox="1"/>
          <p:nvPr/>
        </p:nvSpPr>
        <p:spPr>
          <a:xfrm>
            <a:off x="1451579" y="2072640"/>
            <a:ext cx="9135141" cy="3785652"/>
          </a:xfrm>
          <a:prstGeom prst="rect">
            <a:avLst/>
          </a:prstGeom>
          <a:noFill/>
        </p:spPr>
        <p:txBody>
          <a:bodyPr wrap="square" rtlCol="0">
            <a:spAutoFit/>
          </a:bodyPr>
          <a:lstStyle/>
          <a:p>
            <a:r>
              <a:rPr lang="en-US" sz="2400" dirty="0"/>
              <a:t>Economic models help us understand the implications of capital, labor, savings rates, population growth rates, technological change and other factors on output and growth</a:t>
            </a:r>
          </a:p>
          <a:p>
            <a:endParaRPr lang="en-US" sz="2400" dirty="0"/>
          </a:p>
          <a:p>
            <a:r>
              <a:rPr lang="en-US" sz="2400" dirty="0"/>
              <a:t>The Harrod-</a:t>
            </a:r>
            <a:r>
              <a:rPr lang="en-US" sz="2400" dirty="0" err="1"/>
              <a:t>Domar</a:t>
            </a:r>
            <a:r>
              <a:rPr lang="en-US" sz="2400" dirty="0"/>
              <a:t> model assumes a fixed-coefficient production function which helps simplify the model but is limited in explaining wah mix of capital and labor is need to produce output. It </a:t>
            </a:r>
            <a:r>
              <a:rPr lang="en-US" sz="2400" dirty="0" err="1"/>
              <a:t>focuss</a:t>
            </a:r>
            <a:r>
              <a:rPr lang="en-US" sz="2400" dirty="0"/>
              <a:t> on savings; however savings alone is not sufficient for growth</a:t>
            </a:r>
          </a:p>
          <a:p>
            <a:endParaRPr lang="en-US" sz="2400" dirty="0"/>
          </a:p>
          <a:p>
            <a:endParaRPr lang="en-ID" sz="2400" dirty="0"/>
          </a:p>
        </p:txBody>
      </p:sp>
    </p:spTree>
    <p:extLst>
      <p:ext uri="{BB962C8B-B14F-4D97-AF65-F5344CB8AC3E}">
        <p14:creationId xmlns:p14="http://schemas.microsoft.com/office/powerpoint/2010/main" val="2904739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C126975-F8EA-423B-8F60-CAFD907806B7}"/>
              </a:ext>
            </a:extLst>
          </p:cNvPr>
          <p:cNvSpPr>
            <a:spLocks noGrp="1"/>
          </p:cNvSpPr>
          <p:nvPr>
            <p:ph type="title"/>
          </p:nvPr>
        </p:nvSpPr>
        <p:spPr>
          <a:xfrm>
            <a:off x="1450975" y="804863"/>
            <a:ext cx="9604375" cy="1049337"/>
          </a:xfrm>
        </p:spPr>
        <p:txBody>
          <a:bodyPr/>
          <a:lstStyle/>
          <a:p>
            <a:r>
              <a:rPr lang="en-US" dirty="0"/>
              <a:t>conclusion</a:t>
            </a:r>
            <a:endParaRPr lang="en-ID" dirty="0"/>
          </a:p>
        </p:txBody>
      </p:sp>
      <p:sp>
        <p:nvSpPr>
          <p:cNvPr id="4" name="TextBox 3">
            <a:extLst>
              <a:ext uri="{FF2B5EF4-FFF2-40B4-BE49-F238E27FC236}">
                <a16:creationId xmlns:a16="http://schemas.microsoft.com/office/drawing/2014/main" id="{C2E17EB5-2734-40D3-9A22-8D171C810E0A}"/>
              </a:ext>
            </a:extLst>
          </p:cNvPr>
          <p:cNvSpPr txBox="1"/>
          <p:nvPr/>
        </p:nvSpPr>
        <p:spPr>
          <a:xfrm>
            <a:off x="1450975" y="2103120"/>
            <a:ext cx="9979025" cy="3046988"/>
          </a:xfrm>
          <a:prstGeom prst="rect">
            <a:avLst/>
          </a:prstGeom>
          <a:noFill/>
        </p:spPr>
        <p:txBody>
          <a:bodyPr wrap="square" rtlCol="0">
            <a:spAutoFit/>
          </a:bodyPr>
          <a:lstStyle/>
          <a:p>
            <a:r>
              <a:rPr lang="en-US" sz="2400" dirty="0"/>
              <a:t>The Solow model improves on some weaknesses of the Harrod-</a:t>
            </a:r>
            <a:r>
              <a:rPr lang="en-US" sz="2400" dirty="0" err="1"/>
              <a:t>Domar</a:t>
            </a:r>
            <a:r>
              <a:rPr lang="en-US" sz="2400" dirty="0"/>
              <a:t> model by allowing flexibility in the mix of capital and labor in the production process. It looks at diminishing marginal product of capital and introduces technological change as a critical factor. </a:t>
            </a:r>
          </a:p>
          <a:p>
            <a:endParaRPr lang="en-US" sz="2400" dirty="0"/>
          </a:p>
          <a:p>
            <a:r>
              <a:rPr lang="en-US" sz="2400" dirty="0"/>
              <a:t>However it does not discuss </a:t>
            </a:r>
          </a:p>
          <a:p>
            <a:pPr marL="285750" indent="-285750">
              <a:buFont typeface="Arial" panose="020B0604020202020204" pitchFamily="34" charset="0"/>
              <a:buChar char="•"/>
            </a:pPr>
            <a:r>
              <a:rPr lang="en-US" sz="2400" dirty="0"/>
              <a:t>the fundamental causes of factor accumulation and productivity growth, and  </a:t>
            </a:r>
          </a:p>
          <a:p>
            <a:pPr marL="285750" indent="-285750">
              <a:buFont typeface="Arial" panose="020B0604020202020204" pitchFamily="34" charset="0"/>
              <a:buChar char="•"/>
            </a:pPr>
            <a:r>
              <a:rPr lang="en-US" sz="2400" dirty="0"/>
              <a:t>the issue of allocation of resources across sectors</a:t>
            </a:r>
            <a:endParaRPr lang="en-ID" sz="2400" dirty="0"/>
          </a:p>
        </p:txBody>
      </p:sp>
    </p:spTree>
    <p:extLst>
      <p:ext uri="{BB962C8B-B14F-4D97-AF65-F5344CB8AC3E}">
        <p14:creationId xmlns:p14="http://schemas.microsoft.com/office/powerpoint/2010/main" val="26578716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BF62188-A6A2-4CAE-A9A3-221BF125C4CA}"/>
              </a:ext>
            </a:extLst>
          </p:cNvPr>
          <p:cNvSpPr>
            <a:spLocks noGrp="1"/>
          </p:cNvSpPr>
          <p:nvPr>
            <p:ph type="title"/>
          </p:nvPr>
        </p:nvSpPr>
        <p:spPr>
          <a:xfrm>
            <a:off x="1450975" y="804863"/>
            <a:ext cx="9604375" cy="1049337"/>
          </a:xfrm>
        </p:spPr>
        <p:txBody>
          <a:bodyPr/>
          <a:lstStyle/>
          <a:p>
            <a:r>
              <a:rPr lang="en-US" dirty="0"/>
              <a:t>conclusion</a:t>
            </a:r>
            <a:endParaRPr lang="en-ID" dirty="0"/>
          </a:p>
        </p:txBody>
      </p:sp>
      <p:sp>
        <p:nvSpPr>
          <p:cNvPr id="4" name="TextBox 3">
            <a:extLst>
              <a:ext uri="{FF2B5EF4-FFF2-40B4-BE49-F238E27FC236}">
                <a16:creationId xmlns:a16="http://schemas.microsoft.com/office/drawing/2014/main" id="{FC52B239-D6BA-4DE0-B59E-914AF0F16141}"/>
              </a:ext>
            </a:extLst>
          </p:cNvPr>
          <p:cNvSpPr txBox="1"/>
          <p:nvPr/>
        </p:nvSpPr>
        <p:spPr>
          <a:xfrm>
            <a:off x="1450975" y="2113280"/>
            <a:ext cx="9684385" cy="2923877"/>
          </a:xfrm>
          <a:prstGeom prst="rect">
            <a:avLst/>
          </a:prstGeom>
          <a:noFill/>
        </p:spPr>
        <p:txBody>
          <a:bodyPr wrap="square" rtlCol="0">
            <a:spAutoFit/>
          </a:bodyPr>
          <a:lstStyle/>
          <a:p>
            <a:pPr>
              <a:spcAft>
                <a:spcPts val="1200"/>
              </a:spcAft>
            </a:pPr>
            <a:r>
              <a:rPr lang="en-US" sz="2400" dirty="0"/>
              <a:t>Several implications of the Solow model:</a:t>
            </a:r>
          </a:p>
          <a:p>
            <a:pPr marL="285750" indent="-285750">
              <a:spcAft>
                <a:spcPts val="1200"/>
              </a:spcAft>
              <a:buFont typeface="Arial" panose="020B0604020202020204" pitchFamily="34" charset="0"/>
              <a:buChar char="•"/>
            </a:pPr>
            <a:r>
              <a:rPr lang="en-US" sz="2400" dirty="0"/>
              <a:t>Poor countries have the potential </a:t>
            </a:r>
            <a:r>
              <a:rPr lang="en-US" sz="2400" dirty="0" err="1"/>
              <a:t>tio</a:t>
            </a:r>
            <a:r>
              <a:rPr lang="en-US" sz="2400" dirty="0"/>
              <a:t> grow rapidly</a:t>
            </a:r>
          </a:p>
          <a:p>
            <a:pPr marL="285750" indent="-285750">
              <a:spcAft>
                <a:spcPts val="1200"/>
              </a:spcAft>
              <a:buFont typeface="Arial" panose="020B0604020202020204" pitchFamily="34" charset="0"/>
              <a:buChar char="•"/>
            </a:pPr>
            <a:r>
              <a:rPr lang="en-US" sz="2400" dirty="0"/>
              <a:t>Growth rates tend to slow down as incomes increase</a:t>
            </a:r>
          </a:p>
          <a:p>
            <a:pPr marL="285750" indent="-285750">
              <a:spcAft>
                <a:spcPts val="1200"/>
              </a:spcAft>
              <a:buFont typeface="Arial" panose="020B0604020202020204" pitchFamily="34" charset="0"/>
              <a:buChar char="•"/>
            </a:pPr>
            <a:r>
              <a:rPr lang="en-US" sz="2400" dirty="0"/>
              <a:t>Across countries that share important common characteristics, the incomes of poor countries can converge with those of rich countries</a:t>
            </a:r>
          </a:p>
          <a:p>
            <a:pPr marL="285750" indent="-285750">
              <a:spcAft>
                <a:spcPts val="1200"/>
              </a:spcAft>
              <a:buFont typeface="Arial" panose="020B0604020202020204" pitchFamily="34" charset="0"/>
              <a:buChar char="•"/>
            </a:pPr>
            <a:r>
              <a:rPr lang="en-US" sz="2400" dirty="0"/>
              <a:t>Acquiring new technology is central to accelerating and sustaining growth</a:t>
            </a:r>
            <a:endParaRPr lang="en-ID" sz="2400" dirty="0"/>
          </a:p>
        </p:txBody>
      </p:sp>
    </p:spTree>
    <p:extLst>
      <p:ext uri="{BB962C8B-B14F-4D97-AF65-F5344CB8AC3E}">
        <p14:creationId xmlns:p14="http://schemas.microsoft.com/office/powerpoint/2010/main" val="218471643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{3FDC8865-B1E0-4664-95D4-A89B77AA9F31}tf10001114</Template>
  <TotalTime>236</TotalTime>
  <Words>890</Words>
  <Application>Microsoft Office PowerPoint</Application>
  <PresentationFormat>Widescreen</PresentationFormat>
  <Paragraphs>106</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Gill Sans MT</vt:lpstr>
      <vt:lpstr>Gallery</vt:lpstr>
      <vt:lpstr>Theories of economic growth</vt:lpstr>
      <vt:lpstr>Why are some countries rich? Or poor?</vt:lpstr>
      <vt:lpstr>PowerPoint Presentation</vt:lpstr>
      <vt:lpstr>Basic growth model</vt:lpstr>
      <vt:lpstr>Basic growth model</vt:lpstr>
      <vt:lpstr>Harrod-Domar growth model</vt:lpstr>
      <vt:lpstr>Harrod-Domar growth model</vt:lpstr>
      <vt:lpstr>Neoclassical production function (SOLOW MODEL)</vt:lpstr>
      <vt:lpstr>Solow growth model</vt:lpstr>
      <vt:lpstr>Equation for solow growth model</vt:lpstr>
      <vt:lpstr>Summary of solow model</vt:lpstr>
      <vt:lpstr>Convergence debate</vt:lpstr>
      <vt:lpstr>conclusion</vt:lpstr>
      <vt:lpstr>conclusion</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Theories of economic growth</dc:title>
  <dc:creator>januar hakim</dc:creator>
  <cp:lastModifiedBy>januar hakim</cp:lastModifiedBy>
  <cp:revision>23</cp:revision>
  <dcterms:created xsi:type="dcterms:W3CDTF">2021-02-03T23:02:22Z</dcterms:created>
  <dcterms:modified xsi:type="dcterms:W3CDTF">2021-02-04T02:58:34Z</dcterms:modified>
</cp:coreProperties>
</file>