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3"/>
  </p:notesMasterIdLst>
  <p:sldIdLst>
    <p:sldId id="257" r:id="rId2"/>
    <p:sldId id="402" r:id="rId3"/>
    <p:sldId id="418" r:id="rId4"/>
    <p:sldId id="424" r:id="rId5"/>
    <p:sldId id="425" r:id="rId6"/>
    <p:sldId id="426" r:id="rId7"/>
    <p:sldId id="427" r:id="rId8"/>
    <p:sldId id="428" r:id="rId9"/>
    <p:sldId id="429" r:id="rId10"/>
    <p:sldId id="430" r:id="rId11"/>
    <p:sldId id="431" r:id="rId12"/>
    <p:sldId id="432" r:id="rId13"/>
    <p:sldId id="433" r:id="rId14"/>
    <p:sldId id="434" r:id="rId15"/>
    <p:sldId id="480" r:id="rId16"/>
    <p:sldId id="481" r:id="rId17"/>
    <p:sldId id="482" r:id="rId18"/>
    <p:sldId id="436" r:id="rId19"/>
    <p:sldId id="437" r:id="rId20"/>
    <p:sldId id="438" r:id="rId21"/>
    <p:sldId id="439" r:id="rId22"/>
    <p:sldId id="440" r:id="rId23"/>
    <p:sldId id="441" r:id="rId24"/>
    <p:sldId id="442" r:id="rId25"/>
    <p:sldId id="443" r:id="rId26"/>
    <p:sldId id="444" r:id="rId27"/>
    <p:sldId id="445" r:id="rId28"/>
    <p:sldId id="484" r:id="rId29"/>
    <p:sldId id="483" r:id="rId30"/>
    <p:sldId id="446" r:id="rId31"/>
    <p:sldId id="485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7280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9321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008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233311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23331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043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26491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83557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5838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67407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7855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9017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64678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375857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496271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887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83140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208101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67880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25219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271081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24162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88509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15063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11500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41595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29804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6582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2: Types of Retailers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Retailer Characteristics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656" y="2823148"/>
            <a:ext cx="6144688" cy="3504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6126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 of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North American Industry Classification System(NAICS)- developed in U.S, Canada and Mexico to collect data on business activity of each country.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classifications for retailers selling merchandise, based largely on the type of merchandise sold,are illustrated in Exhibit 2-1</a:t>
            </a:r>
          </a:p>
        </p:txBody>
      </p:sp>
    </p:spTree>
    <p:extLst>
      <p:ext uri="{BB962C8B-B14F-4D97-AF65-F5344CB8AC3E}">
        <p14:creationId xmlns:p14="http://schemas.microsoft.com/office/powerpoint/2010/main" val="98695311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371600" y="-223930"/>
            <a:ext cx="7772400" cy="1417638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 of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75412" y="1422308"/>
            <a:ext cx="6942945" cy="50546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875448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Variety and Assortment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Variety: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the number of merchandise categories a retailer offers.</a:t>
            </a:r>
          </a:p>
          <a:p>
            <a:pPr>
              <a:buFont typeface="Wingdings" charset="2"/>
              <a:buChar char="Ø"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Referred to as Breadth of merchandise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Assortment: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is the number of different items offered in a merchandise category.</a:t>
            </a:r>
          </a:p>
          <a:p>
            <a:pPr>
              <a:buFont typeface="Wingdings" charset="2"/>
              <a:buChar char="Ø"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Referred to as Depth of merchandise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Stock-keeping unit (SKU):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each different item of merchandise</a:t>
            </a:r>
          </a:p>
        </p:txBody>
      </p:sp>
    </p:spTree>
    <p:extLst>
      <p:ext uri="{BB962C8B-B14F-4D97-AF65-F5344CB8AC3E}">
        <p14:creationId xmlns:p14="http://schemas.microsoft.com/office/powerpoint/2010/main" val="119762231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 of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70134" y="1742316"/>
            <a:ext cx="8461572" cy="3779061"/>
          </a:xfrm>
        </p:spPr>
      </p:pic>
    </p:spTree>
    <p:extLst>
      <p:ext uri="{BB962C8B-B14F-4D97-AF65-F5344CB8AC3E}">
        <p14:creationId xmlns:p14="http://schemas.microsoft.com/office/powerpoint/2010/main" val="2700912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 of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82182" y="2052865"/>
            <a:ext cx="8204618" cy="3974111"/>
          </a:xfrm>
        </p:spPr>
      </p:pic>
    </p:spTree>
    <p:extLst>
      <p:ext uri="{BB962C8B-B14F-4D97-AF65-F5344CB8AC3E}">
        <p14:creationId xmlns:p14="http://schemas.microsoft.com/office/powerpoint/2010/main" val="2700912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Services Offered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26957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also differ in the services they offer customers.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expect almost all retailers to provide certain services:displaying merchandise, accepting credit cards, providing parking, and being open at convenient hours.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Some retailers charge customers for other services such as home delivery and gift wrapping.</a:t>
            </a:r>
          </a:p>
        </p:txBody>
      </p:sp>
    </p:spTree>
    <p:extLst>
      <p:ext uri="{BB962C8B-B14F-4D97-AF65-F5344CB8AC3E}">
        <p14:creationId xmlns:p14="http://schemas.microsoft.com/office/powerpoint/2010/main" val="1163302288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 of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64694" y="1976258"/>
            <a:ext cx="8316195" cy="3919873"/>
          </a:xfrm>
        </p:spPr>
      </p:pic>
    </p:spTree>
    <p:extLst>
      <p:ext uri="{BB962C8B-B14F-4D97-AF65-F5344CB8AC3E}">
        <p14:creationId xmlns:p14="http://schemas.microsoft.com/office/powerpoint/2010/main" val="28874922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2197" y="274638"/>
            <a:ext cx="8869180" cy="1524182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Prices and Cost of Offering Breadth and Depth of Merchandise and Services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17719" y="2360950"/>
            <a:ext cx="7908561" cy="477062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Stocking a deep and broad assortment is appealing to customers but costly for retailers.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When a retailer offers many SKU's, its inventory investment increases because the retailer must have backup stock for each and every SKU.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34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14663" y="474507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Prices and Cost of Offering Breadth and Depth of Merchandise and Services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14663" y="21336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Services attract customers to the retailer, but are also costly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More staff must be paid to provide information and assist customers, alter products to meet customers'needs, and demonstrate merchandising.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Child care facilities, restrooms, dressing rooms take up valuable space that could be used to stock and display merchandise.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933620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Prices and Cost of Offering Breadth and Depth of Merchandise and Services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399" y="1417638"/>
            <a:ext cx="7804880" cy="4602162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To make a profit, retailers that </a:t>
            </a:r>
            <a:r>
              <a:rPr lang="en-US" sz="2800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offer broader variety, deeper assortments, and/or additional services need to charge higher prices.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example, department stores have higher prices than discount stores partially because of their higher costs.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Department stores stock more fashionable merchandise and have to reduce prices when they make a mistake about guessing what popular styles will be.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They also provide more personal sales service and have expensive mall locations.</a:t>
            </a:r>
          </a:p>
        </p:txBody>
      </p:sp>
    </p:spTree>
    <p:extLst>
      <p:ext uri="{BB962C8B-B14F-4D97-AF65-F5344CB8AC3E}">
        <p14:creationId xmlns:p14="http://schemas.microsoft.com/office/powerpoint/2010/main" val="1020434411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Food Retailers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606" y="2727377"/>
            <a:ext cx="66040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265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Food Retailers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food retailing landscaping is changing dramatically.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Many supermarkets offer pharmacies,health care clinics, banks and café.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world's largest food retailer, Walmart attains more than $443 billion in sales of supermarket-type merchandise.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 this measure it is followed by Carrefour(France), Tesco(United Kingdom), Metro Group (Germany), Schwartz Group (Germany) and Kroger (United States)</a:t>
            </a:r>
          </a:p>
        </p:txBody>
      </p:sp>
    </p:spTree>
    <p:extLst>
      <p:ext uri="{BB962C8B-B14F-4D97-AF65-F5344CB8AC3E}">
        <p14:creationId xmlns:p14="http://schemas.microsoft.com/office/powerpoint/2010/main" val="95040585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Food Retailers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417637"/>
            <a:ext cx="7708692" cy="5168719"/>
          </a:xfrm>
        </p:spPr>
      </p:pic>
    </p:spTree>
    <p:extLst>
      <p:ext uri="{BB962C8B-B14F-4D97-AF65-F5344CB8AC3E}">
        <p14:creationId xmlns:p14="http://schemas.microsoft.com/office/powerpoint/2010/main" val="47341969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Food Retailers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987895"/>
            <a:ext cx="7772400" cy="3908236"/>
          </a:xfrm>
        </p:spPr>
      </p:pic>
    </p:spTree>
    <p:extLst>
      <p:ext uri="{BB962C8B-B14F-4D97-AF65-F5344CB8AC3E}">
        <p14:creationId xmlns:p14="http://schemas.microsoft.com/office/powerpoint/2010/main" val="36419854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Food Retailers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11539" y="1989632"/>
            <a:ext cx="8120922" cy="3993942"/>
          </a:xfrm>
        </p:spPr>
      </p:pic>
    </p:spTree>
    <p:extLst>
      <p:ext uri="{BB962C8B-B14F-4D97-AF65-F5344CB8AC3E}">
        <p14:creationId xmlns:p14="http://schemas.microsoft.com/office/powerpoint/2010/main" val="190351683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Supermarkets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conventional supermarket: is a large, self-service retail food store offering groceries, meat, and produce, as well as some nonfood items such as health and beauty aids and general merchandising.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Perishables including meat, produce, baked goods and dairy products account for 30% percent of supermarket sales and typically have higher margins than packaged goods.</a:t>
            </a:r>
          </a:p>
        </p:txBody>
      </p:sp>
    </p:spTree>
    <p:extLst>
      <p:ext uri="{BB962C8B-B14F-4D97-AF65-F5344CB8AC3E}">
        <p14:creationId xmlns:p14="http://schemas.microsoft.com/office/powerpoint/2010/main" val="1792731909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Supermarkets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Conventional supermarkets carry about 30,000SKUs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Limited-assortment supermarkets or extreme-value food retailers only stock about 1,500 SKUs.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Example in US is Save-A-Lot and ALDI</a:t>
            </a:r>
          </a:p>
        </p:txBody>
      </p:sp>
    </p:spTree>
    <p:extLst>
      <p:ext uri="{BB962C8B-B14F-4D97-AF65-F5344CB8AC3E}">
        <p14:creationId xmlns:p14="http://schemas.microsoft.com/office/powerpoint/2010/main" val="1113810010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Supermarkets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36230"/>
            <a:ext cx="7772400" cy="408357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Other retailers offer food merchandise to build the traffic in their stores and increase the sales of more profitable nonfood merchandise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have superior operating efficiencies and bargaining power to achieve low costs and low prices.</a:t>
            </a:r>
          </a:p>
        </p:txBody>
      </p:sp>
    </p:spTree>
    <p:extLst>
      <p:ext uri="{BB962C8B-B14F-4D97-AF65-F5344CB8AC3E}">
        <p14:creationId xmlns:p14="http://schemas.microsoft.com/office/powerpoint/2010/main" val="1225183645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Supermarkets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To compete successfully, supermarkets differentiate their offerings by</a:t>
            </a:r>
          </a:p>
          <a:p>
            <a:pPr marL="0" indent="0">
              <a:buNone/>
            </a:pPr>
            <a:endParaRPr lang="en-US" b="1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1) emphasizing fresh perishables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2) targeting green and ethnic consumers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3) providing better value with private-label merchandise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4) providing a better shopping experience</a:t>
            </a:r>
          </a:p>
        </p:txBody>
      </p:sp>
    </p:spTree>
    <p:extLst>
      <p:ext uri="{BB962C8B-B14F-4D97-AF65-F5344CB8AC3E}">
        <p14:creationId xmlns:p14="http://schemas.microsoft.com/office/powerpoint/2010/main" val="353968615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61869" y="274638"/>
            <a:ext cx="8369508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Supermarkets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1411574" y="5253554"/>
            <a:ext cx="6483246" cy="187683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Health-conscious and environmentally conscious are demanding</a:t>
            </a:r>
          </a:p>
          <a:p>
            <a:r>
              <a:rPr lang="en-US"/>
              <a:t> organic and locally produced foods from food retailers.</a:t>
            </a:r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523938" y="6218237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74557" y="1613845"/>
            <a:ext cx="7220263" cy="4149439"/>
          </a:xfrm>
        </p:spPr>
      </p:pic>
    </p:spTree>
    <p:extLst>
      <p:ext uri="{BB962C8B-B14F-4D97-AF65-F5344CB8AC3E}">
        <p14:creationId xmlns:p14="http://schemas.microsoft.com/office/powerpoint/2010/main" val="1755272187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Supercenters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Supercenters: large stores (160,000 to 200,000 square feet) that combines a supermarket with a full-line discount stores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.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Walmart operates more than 3,000 supercenters in US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Tesco Lotus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Big C</a:t>
            </a:r>
          </a:p>
        </p:txBody>
      </p:sp>
    </p:spTree>
    <p:extLst>
      <p:ext uri="{BB962C8B-B14F-4D97-AF65-F5344CB8AC3E}">
        <p14:creationId xmlns:p14="http://schemas.microsoft.com/office/powerpoint/2010/main" val="277264506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Hypermarkets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Hypermarkets: also large (160,000-200,000 square feet), combination of food (60 to 70 percent) and general merchandise (30 to 40 percent) stores.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world's second largest retailer Carrefour operates hypermarkets.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stock fewer SKUs than supercenters – between 40,000 and 60,000 items ranging from groceries, hardware, and sports equipment to furniture and appliances to computers and electronic </a:t>
            </a:r>
          </a:p>
        </p:txBody>
      </p:sp>
    </p:spTree>
    <p:extLst>
      <p:ext uri="{BB962C8B-B14F-4D97-AF65-F5344CB8AC3E}">
        <p14:creationId xmlns:p14="http://schemas.microsoft.com/office/powerpoint/2010/main" val="747459925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Hypermarkets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Both face challenges in finding locations for new big box(large,limited-service)stores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Land for building in Europe and Japan is expensive</a:t>
            </a:r>
          </a:p>
        </p:txBody>
      </p:sp>
    </p:spTree>
    <p:extLst>
      <p:ext uri="{BB962C8B-B14F-4D97-AF65-F5344CB8AC3E}">
        <p14:creationId xmlns:p14="http://schemas.microsoft.com/office/powerpoint/2010/main" val="373126951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49705" y="274638"/>
            <a:ext cx="8881672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Hypermarkets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435246" y="274638"/>
            <a:ext cx="4846820" cy="6439167"/>
          </a:xfrm>
        </p:spPr>
      </p:pic>
    </p:spTree>
    <p:extLst>
      <p:ext uri="{BB962C8B-B14F-4D97-AF65-F5344CB8AC3E}">
        <p14:creationId xmlns:p14="http://schemas.microsoft.com/office/powerpoint/2010/main" val="794821035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Warehouse Clubs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Warehouse Clubs: retailers that offer a limited and irregular assortment of food and general merchandise with little service at low prices for ultimate consumers and small businesses.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Warehouse clubs are large (100,000 to 150,000 square feet) and typically located in low-rent districts.</a:t>
            </a:r>
          </a:p>
        </p:txBody>
      </p:sp>
    </p:spTree>
    <p:extLst>
      <p:ext uri="{BB962C8B-B14F-4D97-AF65-F5344CB8AC3E}">
        <p14:creationId xmlns:p14="http://schemas.microsoft.com/office/powerpoint/2010/main" val="1446636751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Warehouse Clubs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417638"/>
            <a:ext cx="6470807" cy="5097446"/>
          </a:xfrm>
        </p:spPr>
      </p:pic>
    </p:spTree>
    <p:extLst>
      <p:ext uri="{BB962C8B-B14F-4D97-AF65-F5344CB8AC3E}">
        <p14:creationId xmlns:p14="http://schemas.microsoft.com/office/powerpoint/2010/main" val="9864187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Convenience Stores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Convenience Store: a store that provides a limited variety of assortment of merchandise at a convenient location in a 3,000- to 5,000-square-foot store with speedy checkout.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3332563"/>
            <a:ext cx="3893551" cy="291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811870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Convenience Stores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36230"/>
            <a:ext cx="7772400" cy="408357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More than half the items bought are consumed within 30 minutes of purchase.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Charge higher prices than supermarkets for similar products like milk, eggs, and bread,etc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To compete against big retailers, thet add counter services for bill payments,etc.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To increase convenience, they open stores close to where consumers shop and work.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Open 24 hours</a:t>
            </a:r>
          </a:p>
        </p:txBody>
      </p:sp>
    </p:spTree>
    <p:extLst>
      <p:ext uri="{BB962C8B-B14F-4D97-AF65-F5344CB8AC3E}">
        <p14:creationId xmlns:p14="http://schemas.microsoft.com/office/powerpoint/2010/main" val="2071929572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8416977" cy="1143000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Convenience Stores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4535774" y="6134193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417638"/>
            <a:ext cx="7367666" cy="4425710"/>
          </a:xfrm>
        </p:spPr>
      </p:pic>
      <p:sp>
        <p:nvSpPr>
          <p:cNvPr id="6" name="TextBox 5"/>
          <p:cNvSpPr txBox="1"/>
          <p:nvPr/>
        </p:nvSpPr>
        <p:spPr>
          <a:xfrm>
            <a:off x="685800" y="5946099"/>
            <a:ext cx="7683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At convenience stores you can jump out of your car and pick up a Coke and some chewing gum while getting gas.</a:t>
            </a:r>
          </a:p>
        </p:txBody>
      </p:sp>
    </p:spTree>
    <p:extLst>
      <p:ext uri="{BB962C8B-B14F-4D97-AF65-F5344CB8AC3E}">
        <p14:creationId xmlns:p14="http://schemas.microsoft.com/office/powerpoint/2010/main" val="416233761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1190</TotalTime>
  <Words>966</Words>
  <Application>Microsoft Office PowerPoint</Application>
  <PresentationFormat>On-screen Show (4:3)</PresentationFormat>
  <Paragraphs>124</Paragraphs>
  <Slides>31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Equity</vt:lpstr>
      <vt:lpstr>MK 322 Retail Management Chapter 2: Types of Retailers Part I </vt:lpstr>
      <vt:lpstr> Retailer Characteristics</vt:lpstr>
      <vt:lpstr>Type of Merchandise</vt:lpstr>
      <vt:lpstr>Type of Merchandise</vt:lpstr>
      <vt:lpstr>Variety and Assortment</vt:lpstr>
      <vt:lpstr>Type of Merchandise</vt:lpstr>
      <vt:lpstr>Type of Merchandise</vt:lpstr>
      <vt:lpstr>Services Offered</vt:lpstr>
      <vt:lpstr>Type of Merchandise</vt:lpstr>
      <vt:lpstr>Prices and Cost of Offering Breadth and Depth of Merchandise and Services</vt:lpstr>
      <vt:lpstr>Prices and Cost of Offering Breadth and Depth of Merchandise and Services</vt:lpstr>
      <vt:lpstr>Prices and Cost of Offering Breadth and Depth of Merchandise and Services</vt:lpstr>
      <vt:lpstr> Food Retailers</vt:lpstr>
      <vt:lpstr>Food Retailers</vt:lpstr>
      <vt:lpstr>Food Retailers</vt:lpstr>
      <vt:lpstr>Food Retailers</vt:lpstr>
      <vt:lpstr>Food Retailers</vt:lpstr>
      <vt:lpstr>Supermarkets</vt:lpstr>
      <vt:lpstr>Supermarkets</vt:lpstr>
      <vt:lpstr>Supermarkets</vt:lpstr>
      <vt:lpstr>Supermarkets</vt:lpstr>
      <vt:lpstr>Supermarkets</vt:lpstr>
      <vt:lpstr>Supercenters</vt:lpstr>
      <vt:lpstr>Hypermarkets</vt:lpstr>
      <vt:lpstr>Hypermarkets</vt:lpstr>
      <vt:lpstr>Hypermarkets</vt:lpstr>
      <vt:lpstr>Warehouse Clubs</vt:lpstr>
      <vt:lpstr>Warehouse Clubs</vt:lpstr>
      <vt:lpstr>Convenience Stores</vt:lpstr>
      <vt:lpstr>Convenience Stores</vt:lpstr>
      <vt:lpstr>Convenience Stores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520</cp:revision>
  <dcterms:created xsi:type="dcterms:W3CDTF">2015-02-03T09:41:51Z</dcterms:created>
  <dcterms:modified xsi:type="dcterms:W3CDTF">2016-06-14T05:33:51Z</dcterms:modified>
</cp:coreProperties>
</file>