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5"/>
  </p:notesMasterIdLst>
  <p:sldIdLst>
    <p:sldId id="256" r:id="rId2"/>
    <p:sldId id="257" r:id="rId3"/>
    <p:sldId id="278" r:id="rId4"/>
    <p:sldId id="258" r:id="rId5"/>
    <p:sldId id="259" r:id="rId6"/>
    <p:sldId id="279" r:id="rId7"/>
    <p:sldId id="280" r:id="rId8"/>
    <p:sldId id="281" r:id="rId9"/>
    <p:sldId id="282" r:id="rId10"/>
    <p:sldId id="261" r:id="rId11"/>
    <p:sldId id="262" r:id="rId12"/>
    <p:sldId id="274" r:id="rId13"/>
    <p:sldId id="263" r:id="rId14"/>
    <p:sldId id="283" r:id="rId15"/>
    <p:sldId id="265" r:id="rId16"/>
    <p:sldId id="266" r:id="rId17"/>
    <p:sldId id="268" r:id="rId18"/>
    <p:sldId id="267" r:id="rId19"/>
    <p:sldId id="272" r:id="rId20"/>
    <p:sldId id="269" r:id="rId21"/>
    <p:sldId id="273" r:id="rId22"/>
    <p:sldId id="270" r:id="rId23"/>
    <p:sldId id="271"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5301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917"/>
    <p:restoredTop sz="87654"/>
  </p:normalViewPr>
  <p:slideViewPr>
    <p:cSldViewPr snapToGrid="0" snapToObjects="1">
      <p:cViewPr varScale="1">
        <p:scale>
          <a:sx n="81" d="100"/>
          <a:sy n="81" d="100"/>
        </p:scale>
        <p:origin x="216"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35A5B9-61A7-934C-9347-DD19FD354B49}" type="datetimeFigureOut">
              <a:rPr lang="en-US" smtClean="0"/>
              <a:t>1/19/18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ECD961-7BD4-7F4A-8246-2E5FF26AEE8C}" type="slidenum">
              <a:rPr lang="en-US" smtClean="0"/>
              <a:t>‹#›</a:t>
            </a:fld>
            <a:endParaRPr lang="en-US"/>
          </a:p>
        </p:txBody>
      </p:sp>
    </p:spTree>
    <p:extLst>
      <p:ext uri="{BB962C8B-B14F-4D97-AF65-F5344CB8AC3E}">
        <p14:creationId xmlns:p14="http://schemas.microsoft.com/office/powerpoint/2010/main" val="2935789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Social</a:t>
            </a:r>
            <a:r>
              <a:rPr lang="en-US" baseline="0" dirty="0"/>
              <a:t> welfare = consumer surplus + producer surplus</a:t>
            </a:r>
          </a:p>
          <a:p>
            <a:endParaRPr lang="en-US" baseline="0" dirty="0"/>
          </a:p>
          <a:p>
            <a:r>
              <a:rPr lang="en-US" baseline="0" dirty="0"/>
              <a:t>Do the economic agent intent or seek efficiency? </a:t>
            </a:r>
          </a:p>
        </p:txBody>
      </p:sp>
      <p:sp>
        <p:nvSpPr>
          <p:cNvPr id="4" name="Slide Number Placeholder 3"/>
          <p:cNvSpPr>
            <a:spLocks noGrp="1"/>
          </p:cNvSpPr>
          <p:nvPr>
            <p:ph type="sldNum" sz="quarter" idx="10"/>
          </p:nvPr>
        </p:nvSpPr>
        <p:spPr/>
        <p:txBody>
          <a:bodyPr/>
          <a:lstStyle/>
          <a:p>
            <a:fld id="{2EECD961-7BD4-7F4A-8246-2E5FF26AEE8C}" type="slidenum">
              <a:rPr lang="en-US" smtClean="0"/>
              <a:t>5</a:t>
            </a:fld>
            <a:endParaRPr lang="en-US"/>
          </a:p>
        </p:txBody>
      </p:sp>
    </p:spTree>
    <p:extLst>
      <p:ext uri="{BB962C8B-B14F-4D97-AF65-F5344CB8AC3E}">
        <p14:creationId xmlns:p14="http://schemas.microsoft.com/office/powerpoint/2010/main" val="14117444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steel firm uses it as a receptacle for its waste, while the hotel uses it to attract customers seeking water recreation. If these two facilities have different owners, an efficient use of the water is not likely to result. Because the steel plant does not bear the cost of reduced business at the resort resulting from waste being dumped into the river, </a:t>
            </a:r>
            <a:endParaRPr lang="en-US" dirty="0"/>
          </a:p>
          <a:p>
            <a:endParaRPr lang="en-US" dirty="0"/>
          </a:p>
        </p:txBody>
      </p:sp>
      <p:sp>
        <p:nvSpPr>
          <p:cNvPr id="4" name="Slide Number Placeholder 3"/>
          <p:cNvSpPr>
            <a:spLocks noGrp="1"/>
          </p:cNvSpPr>
          <p:nvPr>
            <p:ph type="sldNum" sz="quarter" idx="10"/>
          </p:nvPr>
        </p:nvSpPr>
        <p:spPr/>
        <p:txBody>
          <a:bodyPr/>
          <a:lstStyle/>
          <a:p>
            <a:fld id="{2EECD961-7BD4-7F4A-8246-2E5FF26AEE8C}" type="slidenum">
              <a:rPr lang="en-US" smtClean="0"/>
              <a:t>13</a:t>
            </a:fld>
            <a:endParaRPr lang="en-US"/>
          </a:p>
        </p:txBody>
      </p:sp>
    </p:spTree>
    <p:extLst>
      <p:ext uri="{BB962C8B-B14F-4D97-AF65-F5344CB8AC3E}">
        <p14:creationId xmlns:p14="http://schemas.microsoft.com/office/powerpoint/2010/main" val="2429252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sz="1200" kern="1200" dirty="0">
                <a:solidFill>
                  <a:schemeClr val="tx1"/>
                </a:solidFill>
                <a:effectLst/>
                <a:latin typeface="+mn-lt"/>
                <a:ea typeface="+mn-ea"/>
                <a:cs typeface="+mn-cs"/>
              </a:rPr>
              <a:t>With the help of Figure 2.5, we can draw a number of conclusions about market allocations of commodities causing pollution externalities: </a:t>
            </a:r>
            <a:endParaRPr lang="en-US" dirty="0"/>
          </a:p>
          <a:p>
            <a:pPr marL="228600" indent="-228600">
              <a:buAutoNum type="arabicPeriod"/>
            </a:pPr>
            <a:r>
              <a:rPr lang="en-US" sz="1200" kern="1200" dirty="0">
                <a:solidFill>
                  <a:schemeClr val="tx1"/>
                </a:solidFill>
                <a:effectLst/>
                <a:latin typeface="+mn-lt"/>
                <a:ea typeface="+mn-ea"/>
                <a:cs typeface="+mn-cs"/>
              </a:rPr>
              <a:t>The output of the commodity is too large. </a:t>
            </a:r>
          </a:p>
          <a:p>
            <a:pPr marL="228600" indent="-228600">
              <a:buAutoNum type="arabicPeriod"/>
            </a:pPr>
            <a:r>
              <a:rPr lang="en-US" sz="1200" kern="1200" dirty="0">
                <a:solidFill>
                  <a:schemeClr val="tx1"/>
                </a:solidFill>
                <a:effectLst/>
                <a:latin typeface="+mn-lt"/>
                <a:ea typeface="+mn-ea"/>
                <a:cs typeface="+mn-cs"/>
              </a:rPr>
              <a:t>Too much pollution is produced. </a:t>
            </a:r>
          </a:p>
          <a:p>
            <a:pPr marL="228600" indent="-228600">
              <a:buAutoNum type="arabicPeriod"/>
            </a:pPr>
            <a:r>
              <a:rPr lang="en-US" sz="1200" kern="1200" dirty="0">
                <a:solidFill>
                  <a:schemeClr val="tx1"/>
                </a:solidFill>
                <a:effectLst/>
                <a:latin typeface="+mn-lt"/>
                <a:ea typeface="+mn-ea"/>
                <a:cs typeface="+mn-cs"/>
              </a:rPr>
              <a:t>The prices of products responsible for pollution are too low. </a:t>
            </a:r>
          </a:p>
          <a:p>
            <a:pPr marL="228600" indent="-228600">
              <a:buAutoNum type="arabicPeriod"/>
            </a:pPr>
            <a:r>
              <a:rPr lang="en-US" sz="1200" kern="1200" dirty="0">
                <a:solidFill>
                  <a:schemeClr val="tx1"/>
                </a:solidFill>
                <a:effectLst/>
                <a:latin typeface="+mn-lt"/>
                <a:ea typeface="+mn-ea"/>
                <a:cs typeface="+mn-cs"/>
              </a:rPr>
              <a:t>As long as the costs are external, no incentives to search for ways to yield less pollution per unit of output are introduced by the market. </a:t>
            </a:r>
          </a:p>
          <a:p>
            <a:pPr marL="228600" indent="-228600">
              <a:buAutoNum type="arabicPeriod"/>
            </a:pPr>
            <a:r>
              <a:rPr lang="en-US" sz="1200" kern="1200" dirty="0">
                <a:solidFill>
                  <a:schemeClr val="tx1"/>
                </a:solidFill>
                <a:effectLst/>
                <a:latin typeface="+mn-lt"/>
                <a:ea typeface="+mn-ea"/>
                <a:cs typeface="+mn-cs"/>
              </a:rPr>
              <a:t>Recycling and reuse of the polluting substances are discouraged because release into the environment is so inefficiently cheap. </a:t>
            </a:r>
          </a:p>
          <a:p>
            <a:endParaRPr lang="en-US" dirty="0"/>
          </a:p>
          <a:p>
            <a:r>
              <a:rPr lang="en-US" dirty="0"/>
              <a:t>Types</a:t>
            </a:r>
            <a:r>
              <a:rPr lang="en-US" baseline="0" dirty="0"/>
              <a:t> of externalities ?</a:t>
            </a:r>
            <a:endParaRPr lang="en-US" dirty="0"/>
          </a:p>
        </p:txBody>
      </p:sp>
      <p:sp>
        <p:nvSpPr>
          <p:cNvPr id="4" name="Slide Number Placeholder 3"/>
          <p:cNvSpPr>
            <a:spLocks noGrp="1"/>
          </p:cNvSpPr>
          <p:nvPr>
            <p:ph type="sldNum" sz="quarter" idx="10"/>
          </p:nvPr>
        </p:nvSpPr>
        <p:spPr/>
        <p:txBody>
          <a:bodyPr/>
          <a:lstStyle/>
          <a:p>
            <a:fld id="{2EECD961-7BD4-7F4A-8246-2E5FF26AEE8C}" type="slidenum">
              <a:rPr lang="en-US" smtClean="0"/>
              <a:t>14</a:t>
            </a:fld>
            <a:endParaRPr lang="en-US"/>
          </a:p>
        </p:txBody>
      </p:sp>
    </p:spTree>
    <p:extLst>
      <p:ext uri="{BB962C8B-B14F-4D97-AF65-F5344CB8AC3E}">
        <p14:creationId xmlns:p14="http://schemas.microsoft.com/office/powerpoint/2010/main" val="14810283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do you think about this ? </a:t>
            </a:r>
          </a:p>
          <a:p>
            <a:endParaRPr lang="en-US" dirty="0"/>
          </a:p>
          <a:p>
            <a:r>
              <a:rPr lang="en-US" dirty="0"/>
              <a:t>Wealth</a:t>
            </a:r>
            <a:r>
              <a:rPr lang="en-US" baseline="0" dirty="0"/>
              <a:t> effect matters in real life? </a:t>
            </a:r>
          </a:p>
          <a:p>
            <a:endParaRPr lang="en-US" baseline="0" dirty="0"/>
          </a:p>
          <a:p>
            <a:r>
              <a:rPr lang="en-US" baseline="0" dirty="0"/>
              <a:t>That is also do to the incentive of future polluters or victims.</a:t>
            </a:r>
            <a:endParaRPr lang="en-US" dirty="0"/>
          </a:p>
        </p:txBody>
      </p:sp>
      <p:sp>
        <p:nvSpPr>
          <p:cNvPr id="4" name="Slide Number Placeholder 3"/>
          <p:cNvSpPr>
            <a:spLocks noGrp="1"/>
          </p:cNvSpPr>
          <p:nvPr>
            <p:ph type="sldNum" sz="quarter" idx="10"/>
          </p:nvPr>
        </p:nvSpPr>
        <p:spPr/>
        <p:txBody>
          <a:bodyPr/>
          <a:lstStyle/>
          <a:p>
            <a:fld id="{2EECD961-7BD4-7F4A-8246-2E5FF26AEE8C}" type="slidenum">
              <a:rPr lang="en-US" smtClean="0"/>
              <a:t>18</a:t>
            </a:fld>
            <a:endParaRPr lang="en-US"/>
          </a:p>
        </p:txBody>
      </p:sp>
    </p:spTree>
    <p:extLst>
      <p:ext uri="{BB962C8B-B14F-4D97-AF65-F5344CB8AC3E}">
        <p14:creationId xmlns:p14="http://schemas.microsoft.com/office/powerpoint/2010/main" val="5584712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EECD961-7BD4-7F4A-8246-2E5FF26AEE8C}" type="slidenum">
              <a:rPr lang="en-US" smtClean="0"/>
              <a:t>21</a:t>
            </a:fld>
            <a:endParaRPr lang="en-US"/>
          </a:p>
        </p:txBody>
      </p:sp>
    </p:spTree>
    <p:extLst>
      <p:ext uri="{BB962C8B-B14F-4D97-AF65-F5344CB8AC3E}">
        <p14:creationId xmlns:p14="http://schemas.microsoft.com/office/powerpoint/2010/main" val="9067431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One main reason is voter ignorance. </a:t>
            </a:r>
            <a:endParaRPr lang="en-US" dirty="0"/>
          </a:p>
          <a:p>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high cost of keeping informed and the low probability that any single vote will be decisive </a:t>
            </a:r>
            <a:endParaRPr lang="en-US" dirty="0"/>
          </a:p>
          <a:p>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it is difficult for diffuse groups of individuals, each of whom is affected only to a small degree, to organize a coherent, unified opposition.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Successful opposition is, in a sense, a public good </a:t>
            </a:r>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10"/>
          </p:nvPr>
        </p:nvSpPr>
        <p:spPr/>
        <p:txBody>
          <a:bodyPr/>
          <a:lstStyle/>
          <a:p>
            <a:fld id="{2EECD961-7BD4-7F4A-8246-2E5FF26AEE8C}" type="slidenum">
              <a:rPr lang="en-US" smtClean="0"/>
              <a:t>22</a:t>
            </a:fld>
            <a:endParaRPr lang="en-US"/>
          </a:p>
        </p:txBody>
      </p:sp>
    </p:spTree>
    <p:extLst>
      <p:ext uri="{BB962C8B-B14F-4D97-AF65-F5344CB8AC3E}">
        <p14:creationId xmlns:p14="http://schemas.microsoft.com/office/powerpoint/2010/main" val="1087978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th-TH"/>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a:t>Click to edit Master subtitle style</a:t>
            </a:r>
            <a:endParaRPr lang="en-US" dirty="0"/>
          </a:p>
        </p:txBody>
      </p:sp>
      <p:sp>
        <p:nvSpPr>
          <p:cNvPr id="4" name="Date Placeholder 3"/>
          <p:cNvSpPr>
            <a:spLocks noGrp="1"/>
          </p:cNvSpPr>
          <p:nvPr>
            <p:ph type="dt" sz="half" idx="10"/>
          </p:nvPr>
        </p:nvSpPr>
        <p:spPr/>
        <p:txBody>
          <a:bodyPr/>
          <a:lstStyle/>
          <a:p>
            <a:fld id="{E888DDC6-EF9D-354B-93D5-5252D92BADE4}" type="datetimeFigureOut">
              <a:rPr lang="en-US" smtClean="0"/>
              <a:t>1/19/18</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99FDE36F-58F3-FC4C-9AF6-C25EC3947002}" type="slidenum">
              <a:rPr lang="en-US" smtClean="0"/>
              <a:t>‹#›</a:t>
            </a:fld>
            <a:endParaRPr lang="en-US"/>
          </a:p>
        </p:txBody>
      </p:sp>
    </p:spTree>
    <p:extLst>
      <p:ext uri="{BB962C8B-B14F-4D97-AF65-F5344CB8AC3E}">
        <p14:creationId xmlns:p14="http://schemas.microsoft.com/office/powerpoint/2010/main" val="1951881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th-TH"/>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th-TH"/>
              <a:t>Click to edit Master text styles</a:t>
            </a:r>
          </a:p>
          <a:p>
            <a:pPr lvl="1"/>
            <a:r>
              <a:rPr lang="th-TH"/>
              <a:t>Second level</a:t>
            </a:r>
          </a:p>
          <a:p>
            <a:pPr lvl="2"/>
            <a:r>
              <a:rPr lang="th-TH"/>
              <a:t>Third level</a:t>
            </a:r>
          </a:p>
          <a:p>
            <a:pPr lvl="3"/>
            <a:r>
              <a:rPr lang="th-TH"/>
              <a:t>Fourth level</a:t>
            </a:r>
          </a:p>
          <a:p>
            <a:pPr lvl="4"/>
            <a:r>
              <a:rPr lang="th-TH"/>
              <a:t>Fifth level</a:t>
            </a:r>
            <a:endParaRPr lang="en-US" dirty="0"/>
          </a:p>
        </p:txBody>
      </p:sp>
      <p:sp>
        <p:nvSpPr>
          <p:cNvPr id="4" name="Date Placeholder 3"/>
          <p:cNvSpPr>
            <a:spLocks noGrp="1"/>
          </p:cNvSpPr>
          <p:nvPr>
            <p:ph type="dt" sz="half" idx="10"/>
          </p:nvPr>
        </p:nvSpPr>
        <p:spPr/>
        <p:txBody>
          <a:bodyPr/>
          <a:lstStyle/>
          <a:p>
            <a:fld id="{E888DDC6-EF9D-354B-93D5-5252D92BADE4}" type="datetimeFigureOut">
              <a:rPr lang="en-US" smtClean="0"/>
              <a:t>1/19/18</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9FDE36F-58F3-FC4C-9AF6-C25EC3947002}" type="slidenum">
              <a:rPr lang="en-US" smtClean="0"/>
              <a:t>‹#›</a:t>
            </a:fld>
            <a:endParaRPr lang="en-US"/>
          </a:p>
        </p:txBody>
      </p:sp>
    </p:spTree>
    <p:extLst>
      <p:ext uri="{BB962C8B-B14F-4D97-AF65-F5344CB8AC3E}">
        <p14:creationId xmlns:p14="http://schemas.microsoft.com/office/powerpoint/2010/main" val="3144142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th-TH"/>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Click to edit Master text styles</a:t>
            </a:r>
          </a:p>
        </p:txBody>
      </p:sp>
      <p:sp>
        <p:nvSpPr>
          <p:cNvPr id="4" name="Date Placeholder 3"/>
          <p:cNvSpPr>
            <a:spLocks noGrp="1"/>
          </p:cNvSpPr>
          <p:nvPr>
            <p:ph type="dt" sz="half" idx="10"/>
          </p:nvPr>
        </p:nvSpPr>
        <p:spPr/>
        <p:txBody>
          <a:bodyPr/>
          <a:lstStyle/>
          <a:p>
            <a:fld id="{E888DDC6-EF9D-354B-93D5-5252D92BADE4}" type="datetimeFigureOut">
              <a:rPr lang="en-US" smtClean="0"/>
              <a:t>1/19/18</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9FDE36F-58F3-FC4C-9AF6-C25EC3947002}" type="slidenum">
              <a:rPr lang="en-US" smtClean="0"/>
              <a:t>‹#›</a:t>
            </a:fld>
            <a:endParaRPr lang="en-US"/>
          </a:p>
        </p:txBody>
      </p:sp>
    </p:spTree>
    <p:extLst>
      <p:ext uri="{BB962C8B-B14F-4D97-AF65-F5344CB8AC3E}">
        <p14:creationId xmlns:p14="http://schemas.microsoft.com/office/powerpoint/2010/main" val="1550679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th-TH"/>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th-TH"/>
              <a:t>Click to edit Master text styles</a:t>
            </a:r>
          </a:p>
          <a:p>
            <a:pPr lvl="1"/>
            <a:r>
              <a:rPr lang="th-TH"/>
              <a:t>Second level</a:t>
            </a:r>
          </a:p>
          <a:p>
            <a:pPr lvl="2"/>
            <a:r>
              <a:rPr lang="th-TH"/>
              <a:t>Third level</a:t>
            </a:r>
          </a:p>
          <a:p>
            <a:pPr lvl="3"/>
            <a:r>
              <a:rPr lang="th-TH"/>
              <a:t>Fourth level</a:t>
            </a:r>
          </a:p>
          <a:p>
            <a:pPr lvl="4"/>
            <a:r>
              <a:rPr lang="th-TH"/>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th-TH"/>
              <a:t>Click to edit Master text styles</a:t>
            </a:r>
          </a:p>
          <a:p>
            <a:pPr lvl="1"/>
            <a:r>
              <a:rPr lang="th-TH"/>
              <a:t>Second level</a:t>
            </a:r>
          </a:p>
          <a:p>
            <a:pPr lvl="2"/>
            <a:r>
              <a:rPr lang="th-TH"/>
              <a:t>Third level</a:t>
            </a:r>
          </a:p>
          <a:p>
            <a:pPr lvl="3"/>
            <a:r>
              <a:rPr lang="th-TH"/>
              <a:t>Fourth level</a:t>
            </a:r>
          </a:p>
          <a:p>
            <a:pPr lvl="4"/>
            <a:r>
              <a:rPr lang="th-TH"/>
              <a:t>Fifth level</a:t>
            </a:r>
            <a:endParaRPr lang="en-US" dirty="0"/>
          </a:p>
        </p:txBody>
      </p:sp>
      <p:sp>
        <p:nvSpPr>
          <p:cNvPr id="5" name="Date Placeholder 4"/>
          <p:cNvSpPr>
            <a:spLocks noGrp="1"/>
          </p:cNvSpPr>
          <p:nvPr>
            <p:ph type="dt" sz="half" idx="10"/>
          </p:nvPr>
        </p:nvSpPr>
        <p:spPr/>
        <p:txBody>
          <a:bodyPr/>
          <a:lstStyle/>
          <a:p>
            <a:fld id="{E888DDC6-EF9D-354B-93D5-5252D92BADE4}" type="datetimeFigureOut">
              <a:rPr lang="en-US" smtClean="0"/>
              <a:t>1/19/18</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99FDE36F-58F3-FC4C-9AF6-C25EC3947002}" type="slidenum">
              <a:rPr lang="en-US" smtClean="0"/>
              <a:t>‹#›</a:t>
            </a:fld>
            <a:endParaRPr lang="en-US"/>
          </a:p>
        </p:txBody>
      </p:sp>
    </p:spTree>
    <p:extLst>
      <p:ext uri="{BB962C8B-B14F-4D97-AF65-F5344CB8AC3E}">
        <p14:creationId xmlns:p14="http://schemas.microsoft.com/office/powerpoint/2010/main" val="407018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th-TH"/>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th-TH"/>
              <a:t>Click to edit Master text styles</a:t>
            </a:r>
          </a:p>
          <a:p>
            <a:pPr lvl="1"/>
            <a:r>
              <a:rPr lang="th-TH"/>
              <a:t>Second level</a:t>
            </a:r>
          </a:p>
          <a:p>
            <a:pPr lvl="2"/>
            <a:r>
              <a:rPr lang="th-TH"/>
              <a:t>Third level</a:t>
            </a:r>
          </a:p>
          <a:p>
            <a:pPr lvl="3"/>
            <a:r>
              <a:rPr lang="th-TH"/>
              <a:t>Fourth level</a:t>
            </a:r>
          </a:p>
          <a:p>
            <a:pPr lvl="4"/>
            <a:r>
              <a:rPr lang="th-TH"/>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th-TH"/>
              <a:t>Click to edit Master text styles</a:t>
            </a:r>
          </a:p>
          <a:p>
            <a:pPr lvl="1"/>
            <a:r>
              <a:rPr lang="th-TH"/>
              <a:t>Second level</a:t>
            </a:r>
          </a:p>
          <a:p>
            <a:pPr lvl="2"/>
            <a:r>
              <a:rPr lang="th-TH"/>
              <a:t>Third level</a:t>
            </a:r>
          </a:p>
          <a:p>
            <a:pPr lvl="3"/>
            <a:r>
              <a:rPr lang="th-TH"/>
              <a:t>Fourth level</a:t>
            </a:r>
          </a:p>
          <a:p>
            <a:pPr lvl="4"/>
            <a:r>
              <a:rPr lang="th-TH"/>
              <a:t>Fifth level</a:t>
            </a:r>
            <a:endParaRPr lang="en-US" dirty="0"/>
          </a:p>
        </p:txBody>
      </p:sp>
      <p:sp>
        <p:nvSpPr>
          <p:cNvPr id="7" name="Date Placeholder 6"/>
          <p:cNvSpPr>
            <a:spLocks noGrp="1"/>
          </p:cNvSpPr>
          <p:nvPr>
            <p:ph type="dt" sz="half" idx="10"/>
          </p:nvPr>
        </p:nvSpPr>
        <p:spPr/>
        <p:txBody>
          <a:bodyPr/>
          <a:lstStyle/>
          <a:p>
            <a:fld id="{E888DDC6-EF9D-354B-93D5-5252D92BADE4}" type="datetimeFigureOut">
              <a:rPr lang="en-US" smtClean="0"/>
              <a:t>1/19/18</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99FDE36F-58F3-FC4C-9AF6-C25EC3947002}" type="slidenum">
              <a:rPr lang="en-US" smtClean="0"/>
              <a:t>‹#›</a:t>
            </a:fld>
            <a:endParaRPr lang="en-US"/>
          </a:p>
        </p:txBody>
      </p:sp>
    </p:spTree>
    <p:extLst>
      <p:ext uri="{BB962C8B-B14F-4D97-AF65-F5344CB8AC3E}">
        <p14:creationId xmlns:p14="http://schemas.microsoft.com/office/powerpoint/2010/main" val="10187826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Click to edit Master title style</a:t>
            </a:r>
            <a:endParaRPr lang="en-US" dirty="0"/>
          </a:p>
        </p:txBody>
      </p:sp>
      <p:sp>
        <p:nvSpPr>
          <p:cNvPr id="3" name="Date Placeholder 2"/>
          <p:cNvSpPr>
            <a:spLocks noGrp="1"/>
          </p:cNvSpPr>
          <p:nvPr>
            <p:ph type="dt" sz="half" idx="10"/>
          </p:nvPr>
        </p:nvSpPr>
        <p:spPr/>
        <p:txBody>
          <a:bodyPr/>
          <a:lstStyle/>
          <a:p>
            <a:fld id="{E888DDC6-EF9D-354B-93D5-5252D92BADE4}" type="datetimeFigureOut">
              <a:rPr lang="en-US" smtClean="0"/>
              <a:t>1/19/18</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99FDE36F-58F3-FC4C-9AF6-C25EC3947002}" type="slidenum">
              <a:rPr lang="en-US" smtClean="0"/>
              <a:t>‹#›</a:t>
            </a:fld>
            <a:endParaRPr lang="en-US"/>
          </a:p>
        </p:txBody>
      </p:sp>
    </p:spTree>
    <p:extLst>
      <p:ext uri="{BB962C8B-B14F-4D97-AF65-F5344CB8AC3E}">
        <p14:creationId xmlns:p14="http://schemas.microsoft.com/office/powerpoint/2010/main" val="7923431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88DDC6-EF9D-354B-93D5-5252D92BADE4}" type="datetimeFigureOut">
              <a:rPr lang="en-US" smtClean="0"/>
              <a:t>1/19/18</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99FDE36F-58F3-FC4C-9AF6-C25EC3947002}" type="slidenum">
              <a:rPr lang="en-US" smtClean="0"/>
              <a:t>‹#›</a:t>
            </a:fld>
            <a:endParaRPr lang="en-US"/>
          </a:p>
        </p:txBody>
      </p:sp>
    </p:spTree>
    <p:extLst>
      <p:ext uri="{BB962C8B-B14F-4D97-AF65-F5344CB8AC3E}">
        <p14:creationId xmlns:p14="http://schemas.microsoft.com/office/powerpoint/2010/main" val="3659833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th-TH"/>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th-TH"/>
              <a:t>Click to edit Master text styles</a:t>
            </a:r>
          </a:p>
          <a:p>
            <a:pPr lvl="1"/>
            <a:r>
              <a:rPr lang="th-TH"/>
              <a:t>Second level</a:t>
            </a:r>
          </a:p>
          <a:p>
            <a:pPr lvl="2"/>
            <a:r>
              <a:rPr lang="th-TH"/>
              <a:t>Third level</a:t>
            </a:r>
          </a:p>
          <a:p>
            <a:pPr lvl="3"/>
            <a:r>
              <a:rPr lang="th-TH"/>
              <a:t>Fourth level</a:t>
            </a:r>
          </a:p>
          <a:p>
            <a:pPr lvl="4"/>
            <a:r>
              <a:rPr lang="th-TH"/>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Click to edit Master text styles</a:t>
            </a:r>
          </a:p>
        </p:txBody>
      </p:sp>
      <p:sp>
        <p:nvSpPr>
          <p:cNvPr id="5" name="Date Placeholder 4"/>
          <p:cNvSpPr>
            <a:spLocks noGrp="1"/>
          </p:cNvSpPr>
          <p:nvPr>
            <p:ph type="dt" sz="half" idx="10"/>
          </p:nvPr>
        </p:nvSpPr>
        <p:spPr/>
        <p:txBody>
          <a:bodyPr/>
          <a:lstStyle/>
          <a:p>
            <a:fld id="{E888DDC6-EF9D-354B-93D5-5252D92BADE4}" type="datetimeFigureOut">
              <a:rPr lang="en-US" smtClean="0"/>
              <a:t>1/19/18</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99FDE36F-58F3-FC4C-9AF6-C25EC3947002}" type="slidenum">
              <a:rPr lang="en-US" smtClean="0"/>
              <a:t>‹#›</a:t>
            </a:fld>
            <a:endParaRPr lang="en-US"/>
          </a:p>
        </p:txBody>
      </p:sp>
    </p:spTree>
    <p:extLst>
      <p:ext uri="{BB962C8B-B14F-4D97-AF65-F5344CB8AC3E}">
        <p14:creationId xmlns:p14="http://schemas.microsoft.com/office/powerpoint/2010/main" val="6884606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th-TH"/>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h-TH"/>
              <a:t>Drag picture to placeholder or click icon to add</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Click to edit Master text styles</a:t>
            </a:r>
          </a:p>
        </p:txBody>
      </p:sp>
      <p:sp>
        <p:nvSpPr>
          <p:cNvPr id="5" name="Date Placeholder 4"/>
          <p:cNvSpPr>
            <a:spLocks noGrp="1"/>
          </p:cNvSpPr>
          <p:nvPr>
            <p:ph type="dt" sz="half" idx="10"/>
          </p:nvPr>
        </p:nvSpPr>
        <p:spPr/>
        <p:txBody>
          <a:bodyPr/>
          <a:lstStyle/>
          <a:p>
            <a:fld id="{E888DDC6-EF9D-354B-93D5-5252D92BADE4}" type="datetimeFigureOut">
              <a:rPr lang="en-US" smtClean="0"/>
              <a:t>1/19/18</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9FDE36F-58F3-FC4C-9AF6-C25EC3947002}" type="slidenum">
              <a:rPr lang="en-US" smtClean="0"/>
              <a:t>‹#›</a:t>
            </a:fld>
            <a:endParaRPr lang="en-US"/>
          </a:p>
        </p:txBody>
      </p:sp>
    </p:spTree>
    <p:extLst>
      <p:ext uri="{BB962C8B-B14F-4D97-AF65-F5344CB8AC3E}">
        <p14:creationId xmlns:p14="http://schemas.microsoft.com/office/powerpoint/2010/main" val="3157166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th-TH"/>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Click to edit Master text styles</a:t>
            </a:r>
          </a:p>
        </p:txBody>
      </p:sp>
      <p:sp>
        <p:nvSpPr>
          <p:cNvPr id="4" name="Date Placeholder 3"/>
          <p:cNvSpPr>
            <a:spLocks noGrp="1"/>
          </p:cNvSpPr>
          <p:nvPr>
            <p:ph type="dt" sz="half" idx="10"/>
          </p:nvPr>
        </p:nvSpPr>
        <p:spPr/>
        <p:txBody>
          <a:bodyPr/>
          <a:lstStyle/>
          <a:p>
            <a:fld id="{E888DDC6-EF9D-354B-93D5-5252D92BADE4}" type="datetimeFigureOut">
              <a:rPr lang="en-US" smtClean="0"/>
              <a:t>1/19/18</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9FDE36F-58F3-FC4C-9AF6-C25EC3947002}" type="slidenum">
              <a:rPr lang="en-US" smtClean="0"/>
              <a:t>‹#›</a:t>
            </a:fld>
            <a:endParaRPr lang="en-US"/>
          </a:p>
        </p:txBody>
      </p:sp>
    </p:spTree>
    <p:extLst>
      <p:ext uri="{BB962C8B-B14F-4D97-AF65-F5344CB8AC3E}">
        <p14:creationId xmlns:p14="http://schemas.microsoft.com/office/powerpoint/2010/main" val="19658007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th-TH"/>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h-TH"/>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Click to edit Master text styles</a:t>
            </a:r>
          </a:p>
        </p:txBody>
      </p:sp>
      <p:sp>
        <p:nvSpPr>
          <p:cNvPr id="4" name="Date Placeholder 3"/>
          <p:cNvSpPr>
            <a:spLocks noGrp="1"/>
          </p:cNvSpPr>
          <p:nvPr>
            <p:ph type="dt" sz="half" idx="10"/>
          </p:nvPr>
        </p:nvSpPr>
        <p:spPr/>
        <p:txBody>
          <a:bodyPr/>
          <a:lstStyle/>
          <a:p>
            <a:fld id="{E888DDC6-EF9D-354B-93D5-5252D92BADE4}" type="datetimeFigureOut">
              <a:rPr lang="en-US" smtClean="0"/>
              <a:t>1/19/18</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9FDE36F-58F3-FC4C-9AF6-C25EC3947002}"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771280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th-TH"/>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th-TH"/>
              <a:t>Click to edit Master text styles</a:t>
            </a:r>
          </a:p>
        </p:txBody>
      </p:sp>
      <p:sp>
        <p:nvSpPr>
          <p:cNvPr id="5" name="Date Placeholder 4"/>
          <p:cNvSpPr>
            <a:spLocks noGrp="1"/>
          </p:cNvSpPr>
          <p:nvPr>
            <p:ph type="dt" sz="half" idx="10"/>
          </p:nvPr>
        </p:nvSpPr>
        <p:spPr/>
        <p:txBody>
          <a:bodyPr/>
          <a:lstStyle/>
          <a:p>
            <a:fld id="{E888DDC6-EF9D-354B-93D5-5252D92BADE4}" type="datetimeFigureOut">
              <a:rPr lang="en-US" smtClean="0"/>
              <a:t>1/19/18</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9FDE36F-58F3-FC4C-9AF6-C25EC3947002}" type="slidenum">
              <a:rPr lang="en-US" smtClean="0"/>
              <a:t>‹#›</a:t>
            </a:fld>
            <a:endParaRPr lang="en-US"/>
          </a:p>
        </p:txBody>
      </p:sp>
    </p:spTree>
    <p:extLst>
      <p:ext uri="{BB962C8B-B14F-4D97-AF65-F5344CB8AC3E}">
        <p14:creationId xmlns:p14="http://schemas.microsoft.com/office/powerpoint/2010/main" val="5793898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th-TH"/>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h-TH"/>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th-TH"/>
              <a:t>Click to edit Master text styles</a:t>
            </a:r>
          </a:p>
        </p:txBody>
      </p:sp>
      <p:sp>
        <p:nvSpPr>
          <p:cNvPr id="5" name="Date Placeholder 4"/>
          <p:cNvSpPr>
            <a:spLocks noGrp="1"/>
          </p:cNvSpPr>
          <p:nvPr>
            <p:ph type="dt" sz="half" idx="10"/>
          </p:nvPr>
        </p:nvSpPr>
        <p:spPr/>
        <p:txBody>
          <a:bodyPr/>
          <a:lstStyle/>
          <a:p>
            <a:fld id="{E888DDC6-EF9D-354B-93D5-5252D92BADE4}" type="datetimeFigureOut">
              <a:rPr lang="en-US" smtClean="0"/>
              <a:t>1/19/18</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9FDE36F-58F3-FC4C-9AF6-C25EC3947002}"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1144038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th-TH"/>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h-TH"/>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th-TH"/>
              <a:t>Click to edit Master text styles</a:t>
            </a:r>
          </a:p>
        </p:txBody>
      </p:sp>
      <p:sp>
        <p:nvSpPr>
          <p:cNvPr id="5" name="Date Placeholder 4"/>
          <p:cNvSpPr>
            <a:spLocks noGrp="1"/>
          </p:cNvSpPr>
          <p:nvPr>
            <p:ph type="dt" sz="half" idx="10"/>
          </p:nvPr>
        </p:nvSpPr>
        <p:spPr/>
        <p:txBody>
          <a:bodyPr/>
          <a:lstStyle/>
          <a:p>
            <a:fld id="{E888DDC6-EF9D-354B-93D5-5252D92BADE4}" type="datetimeFigureOut">
              <a:rPr lang="en-US" smtClean="0"/>
              <a:t>1/19/18</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9FDE36F-58F3-FC4C-9AF6-C25EC3947002}" type="slidenum">
              <a:rPr lang="en-US" smtClean="0"/>
              <a:t>‹#›</a:t>
            </a:fld>
            <a:endParaRPr lang="en-US"/>
          </a:p>
        </p:txBody>
      </p:sp>
    </p:spTree>
    <p:extLst>
      <p:ext uri="{BB962C8B-B14F-4D97-AF65-F5344CB8AC3E}">
        <p14:creationId xmlns:p14="http://schemas.microsoft.com/office/powerpoint/2010/main" val="15810080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th-TH"/>
              <a:t>Click to edit Master text styles</a:t>
            </a:r>
          </a:p>
          <a:p>
            <a:pPr lvl="1"/>
            <a:r>
              <a:rPr lang="th-TH"/>
              <a:t>Second level</a:t>
            </a:r>
          </a:p>
          <a:p>
            <a:pPr lvl="2"/>
            <a:r>
              <a:rPr lang="th-TH"/>
              <a:t>Third level</a:t>
            </a:r>
          </a:p>
          <a:p>
            <a:pPr lvl="3"/>
            <a:r>
              <a:rPr lang="th-TH"/>
              <a:t>Fourth level</a:t>
            </a:r>
          </a:p>
          <a:p>
            <a:pPr lvl="4"/>
            <a:r>
              <a:rPr lang="th-TH"/>
              <a:t>Fifth level</a:t>
            </a:r>
            <a:endParaRPr lang="en-US" dirty="0"/>
          </a:p>
        </p:txBody>
      </p:sp>
      <p:sp>
        <p:nvSpPr>
          <p:cNvPr id="4" name="Date Placeholder 3"/>
          <p:cNvSpPr>
            <a:spLocks noGrp="1"/>
          </p:cNvSpPr>
          <p:nvPr>
            <p:ph type="dt" sz="half" idx="10"/>
          </p:nvPr>
        </p:nvSpPr>
        <p:spPr/>
        <p:txBody>
          <a:bodyPr/>
          <a:lstStyle/>
          <a:p>
            <a:fld id="{E888DDC6-EF9D-354B-93D5-5252D92BADE4}" type="datetimeFigureOut">
              <a:rPr lang="en-US" smtClean="0"/>
              <a:t>1/19/18</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9FDE36F-58F3-FC4C-9AF6-C25EC3947002}" type="slidenum">
              <a:rPr lang="en-US" smtClean="0"/>
              <a:t>‹#›</a:t>
            </a:fld>
            <a:endParaRPr lang="en-US"/>
          </a:p>
        </p:txBody>
      </p:sp>
    </p:spTree>
    <p:extLst>
      <p:ext uri="{BB962C8B-B14F-4D97-AF65-F5344CB8AC3E}">
        <p14:creationId xmlns:p14="http://schemas.microsoft.com/office/powerpoint/2010/main" val="11866950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th-TH"/>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th-TH"/>
              <a:t>Click to edit Master text styles</a:t>
            </a:r>
          </a:p>
          <a:p>
            <a:pPr lvl="1"/>
            <a:r>
              <a:rPr lang="th-TH"/>
              <a:t>Second level</a:t>
            </a:r>
          </a:p>
          <a:p>
            <a:pPr lvl="2"/>
            <a:r>
              <a:rPr lang="th-TH"/>
              <a:t>Third level</a:t>
            </a:r>
          </a:p>
          <a:p>
            <a:pPr lvl="3"/>
            <a:r>
              <a:rPr lang="th-TH"/>
              <a:t>Fourth level</a:t>
            </a:r>
          </a:p>
          <a:p>
            <a:pPr lvl="4"/>
            <a:r>
              <a:rPr lang="th-TH"/>
              <a:t>Fifth level</a:t>
            </a:r>
            <a:endParaRPr lang="en-US" dirty="0"/>
          </a:p>
        </p:txBody>
      </p:sp>
      <p:sp>
        <p:nvSpPr>
          <p:cNvPr id="4" name="Date Placeholder 3"/>
          <p:cNvSpPr>
            <a:spLocks noGrp="1"/>
          </p:cNvSpPr>
          <p:nvPr>
            <p:ph type="dt" sz="half" idx="10"/>
          </p:nvPr>
        </p:nvSpPr>
        <p:spPr/>
        <p:txBody>
          <a:bodyPr/>
          <a:lstStyle/>
          <a:p>
            <a:fld id="{E888DDC6-EF9D-354B-93D5-5252D92BADE4}" type="datetimeFigureOut">
              <a:rPr lang="en-US" smtClean="0"/>
              <a:t>1/19/18</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9FDE36F-58F3-FC4C-9AF6-C25EC3947002}" type="slidenum">
              <a:rPr lang="en-US" smtClean="0"/>
              <a:t>‹#›</a:t>
            </a:fld>
            <a:endParaRPr lang="en-US"/>
          </a:p>
        </p:txBody>
      </p:sp>
    </p:spTree>
    <p:extLst>
      <p:ext uri="{BB962C8B-B14F-4D97-AF65-F5344CB8AC3E}">
        <p14:creationId xmlns:p14="http://schemas.microsoft.com/office/powerpoint/2010/main" val="11028571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th-TH"/>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th-TH"/>
              <a:t>Click to edit Master text styles</a:t>
            </a:r>
          </a:p>
          <a:p>
            <a:pPr lvl="1"/>
            <a:r>
              <a:rPr lang="th-TH"/>
              <a:t>Second level</a:t>
            </a:r>
          </a:p>
          <a:p>
            <a:pPr lvl="2"/>
            <a:r>
              <a:rPr lang="th-TH"/>
              <a:t>Third level</a:t>
            </a:r>
          </a:p>
          <a:p>
            <a:pPr lvl="3"/>
            <a:r>
              <a:rPr lang="th-TH"/>
              <a:t>Fourth level</a:t>
            </a:r>
          </a:p>
          <a:p>
            <a:pPr lvl="4"/>
            <a:r>
              <a:rPr lang="th-TH"/>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E888DDC6-EF9D-354B-93D5-5252D92BADE4}" type="datetimeFigureOut">
              <a:rPr lang="en-US" smtClean="0"/>
              <a:t>1/19/18</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99FDE36F-58F3-FC4C-9AF6-C25EC3947002}" type="slidenum">
              <a:rPr lang="en-US" smtClean="0"/>
              <a:t>‹#›</a:t>
            </a:fld>
            <a:endParaRPr lang="en-US"/>
          </a:p>
        </p:txBody>
      </p:sp>
    </p:spTree>
    <p:extLst>
      <p:ext uri="{BB962C8B-B14F-4D97-AF65-F5344CB8AC3E}">
        <p14:creationId xmlns:p14="http://schemas.microsoft.com/office/powerpoint/2010/main" val="211425098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589213" y="5103951"/>
            <a:ext cx="8915399" cy="1126283"/>
          </a:xfrm>
        </p:spPr>
        <p:txBody>
          <a:bodyPr/>
          <a:lstStyle/>
          <a:p>
            <a:r>
              <a:rPr lang="en-US" dirty="0"/>
              <a:t>By </a:t>
            </a:r>
            <a:r>
              <a:rPr lang="en-US" dirty="0" err="1"/>
              <a:t>Ajarn</a:t>
            </a:r>
            <a:r>
              <a:rPr lang="en-US" dirty="0"/>
              <a:t> </a:t>
            </a:r>
            <a:r>
              <a:rPr lang="en-US" dirty="0" err="1"/>
              <a:t>Chol</a:t>
            </a:r>
            <a:r>
              <a:rPr lang="en-US" dirty="0"/>
              <a:t> </a:t>
            </a:r>
            <a:r>
              <a:rPr lang="en-US" dirty="0" err="1"/>
              <a:t>Bunnag</a:t>
            </a:r>
            <a:endParaRPr lang="en-US" dirty="0"/>
          </a:p>
          <a:p>
            <a:r>
              <a:rPr lang="en-US" dirty="0"/>
              <a:t>Faculty of Economics, </a:t>
            </a:r>
            <a:r>
              <a:rPr lang="en-US" dirty="0" err="1"/>
              <a:t>Thammasat</a:t>
            </a:r>
            <a:r>
              <a:rPr lang="en-US" dirty="0"/>
              <a:t> University </a:t>
            </a:r>
          </a:p>
          <a:p>
            <a:endParaRPr lang="en-US" dirty="0"/>
          </a:p>
        </p:txBody>
      </p:sp>
      <p:sp>
        <p:nvSpPr>
          <p:cNvPr id="4" name="Title 1"/>
          <p:cNvSpPr>
            <a:spLocks noGrp="1"/>
          </p:cNvSpPr>
          <p:nvPr>
            <p:ph type="ctrTitle"/>
          </p:nvPr>
        </p:nvSpPr>
        <p:spPr/>
        <p:txBody>
          <a:bodyPr>
            <a:normAutofit fontScale="90000"/>
          </a:bodyPr>
          <a:lstStyle/>
          <a:p>
            <a:r>
              <a:rPr lang="en-US" sz="3600" dirty="0"/>
              <a:t>Economic Frameworks and Natural Resource Problems (1): </a:t>
            </a:r>
            <a:br>
              <a:rPr lang="en-US" sz="3600" dirty="0"/>
            </a:br>
            <a:r>
              <a:rPr lang="en-US" dirty="0"/>
              <a:t>Static Efficiency, Market Failure, and Role of the Government</a:t>
            </a:r>
          </a:p>
        </p:txBody>
      </p:sp>
      <p:sp>
        <p:nvSpPr>
          <p:cNvPr id="5" name="TextBox 4"/>
          <p:cNvSpPr txBox="1"/>
          <p:nvPr/>
        </p:nvSpPr>
        <p:spPr>
          <a:xfrm>
            <a:off x="2589213" y="716652"/>
            <a:ext cx="6255239" cy="523220"/>
          </a:xfrm>
          <a:prstGeom prst="rect">
            <a:avLst/>
          </a:prstGeom>
          <a:noFill/>
        </p:spPr>
        <p:txBody>
          <a:bodyPr wrap="none" rtlCol="0">
            <a:spAutoFit/>
          </a:bodyPr>
          <a:lstStyle/>
          <a:p>
            <a:r>
              <a:rPr lang="en-US" sz="2800" dirty="0">
                <a:ea typeface="Helvetica Neue Light" charset="0"/>
                <a:cs typeface="Helvetica Neue Light" charset="0"/>
              </a:rPr>
              <a:t>EE475 Natural Resource Economics</a:t>
            </a:r>
          </a:p>
        </p:txBody>
      </p:sp>
    </p:spTree>
    <p:extLst>
      <p:ext uri="{BB962C8B-B14F-4D97-AF65-F5344CB8AC3E}">
        <p14:creationId xmlns:p14="http://schemas.microsoft.com/office/powerpoint/2010/main" val="13005457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Outline</a:t>
            </a:r>
          </a:p>
        </p:txBody>
      </p:sp>
      <p:sp>
        <p:nvSpPr>
          <p:cNvPr id="3" name="Content Placeholder 2"/>
          <p:cNvSpPr>
            <a:spLocks noGrp="1"/>
          </p:cNvSpPr>
          <p:nvPr>
            <p:ph idx="1"/>
          </p:nvPr>
        </p:nvSpPr>
        <p:spPr/>
        <p:txBody>
          <a:bodyPr>
            <a:noAutofit/>
          </a:bodyPr>
          <a:lstStyle/>
          <a:p>
            <a:r>
              <a:rPr lang="en-US" sz="2000" dirty="0"/>
              <a:t>the Assignments</a:t>
            </a:r>
          </a:p>
          <a:p>
            <a:r>
              <a:rPr lang="en-US" sz="2000" dirty="0"/>
              <a:t>Static Efficiency </a:t>
            </a:r>
          </a:p>
          <a:p>
            <a:pPr lvl="1"/>
            <a:r>
              <a:rPr lang="en-US" sz="1800" dirty="0"/>
              <a:t>Consumer Surplus, Producer Surplus, and Social Welfare</a:t>
            </a:r>
          </a:p>
          <a:p>
            <a:pPr lvl="1"/>
            <a:r>
              <a:rPr lang="en-US" sz="1800" dirty="0"/>
              <a:t>Property Rights Structure </a:t>
            </a:r>
          </a:p>
          <a:p>
            <a:pPr lvl="1"/>
            <a:r>
              <a:rPr lang="en-US" sz="1800" dirty="0"/>
              <a:t>Production Possibility Frontiers (PPF) and Social Indifference Curve</a:t>
            </a:r>
          </a:p>
          <a:p>
            <a:r>
              <a:rPr lang="en-US" sz="2000" dirty="0"/>
              <a:t>Market Failures </a:t>
            </a:r>
          </a:p>
          <a:p>
            <a:pPr lvl="1"/>
            <a:r>
              <a:rPr lang="en-US" sz="1800" dirty="0"/>
              <a:t>Externalities </a:t>
            </a:r>
          </a:p>
          <a:p>
            <a:pPr lvl="1"/>
            <a:r>
              <a:rPr lang="en-US" sz="1800" dirty="0"/>
              <a:t>Monopoly </a:t>
            </a:r>
          </a:p>
          <a:p>
            <a:r>
              <a:rPr lang="en-US" sz="2000" dirty="0"/>
              <a:t>Government Failure</a:t>
            </a:r>
          </a:p>
          <a:p>
            <a:pPr lvl="1"/>
            <a:endParaRPr lang="en-US" sz="1800" dirty="0"/>
          </a:p>
        </p:txBody>
      </p:sp>
    </p:spTree>
    <p:extLst>
      <p:ext uri="{BB962C8B-B14F-4D97-AF65-F5344CB8AC3E}">
        <p14:creationId xmlns:p14="http://schemas.microsoft.com/office/powerpoint/2010/main" val="17197914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Positive vs Normative ?</a:t>
            </a:r>
          </a:p>
        </p:txBody>
      </p:sp>
      <p:sp>
        <p:nvSpPr>
          <p:cNvPr id="3" name="Content Placeholder 2"/>
          <p:cNvSpPr>
            <a:spLocks noGrp="1"/>
          </p:cNvSpPr>
          <p:nvPr>
            <p:ph idx="1"/>
          </p:nvPr>
        </p:nvSpPr>
        <p:spPr/>
        <p:txBody>
          <a:bodyPr anchor="t">
            <a:normAutofit/>
          </a:bodyPr>
          <a:lstStyle/>
          <a:p>
            <a:pPr marL="0" indent="0">
              <a:buNone/>
            </a:pPr>
            <a:r>
              <a:rPr lang="en-US" sz="3200" dirty="0"/>
              <a:t>What are the differences between the followings ?</a:t>
            </a:r>
          </a:p>
          <a:p>
            <a:endParaRPr lang="en-US" sz="2000" dirty="0"/>
          </a:p>
          <a:p>
            <a:r>
              <a:rPr lang="en-US" sz="2400" dirty="0"/>
              <a:t>Positive Statement &amp; Normative Statement</a:t>
            </a:r>
          </a:p>
          <a:p>
            <a:r>
              <a:rPr lang="en-US" sz="2400" dirty="0"/>
              <a:t>Positive Disagreement &amp; Normative Disagreement</a:t>
            </a:r>
          </a:p>
          <a:p>
            <a:r>
              <a:rPr lang="en-US" sz="2400" dirty="0"/>
              <a:t>Positive Economics &amp; Normative Economics </a:t>
            </a:r>
          </a:p>
        </p:txBody>
      </p:sp>
    </p:spTree>
    <p:extLst>
      <p:ext uri="{BB962C8B-B14F-4D97-AF65-F5344CB8AC3E}">
        <p14:creationId xmlns:p14="http://schemas.microsoft.com/office/powerpoint/2010/main" val="13634945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Static Efficiency</a:t>
            </a:r>
          </a:p>
        </p:txBody>
      </p:sp>
      <p:sp>
        <p:nvSpPr>
          <p:cNvPr id="3" name="Content Placeholder 2"/>
          <p:cNvSpPr>
            <a:spLocks noGrp="1"/>
          </p:cNvSpPr>
          <p:nvPr>
            <p:ph idx="1"/>
          </p:nvPr>
        </p:nvSpPr>
        <p:spPr/>
        <p:txBody>
          <a:bodyPr anchor="ctr">
            <a:normAutofit/>
          </a:bodyPr>
          <a:lstStyle/>
          <a:p>
            <a:r>
              <a:rPr lang="en-US" sz="3600" dirty="0"/>
              <a:t>What do economists mean by “Efficiency” ?</a:t>
            </a:r>
          </a:p>
        </p:txBody>
      </p:sp>
    </p:spTree>
    <p:extLst>
      <p:ext uri="{BB962C8B-B14F-4D97-AF65-F5344CB8AC3E}">
        <p14:creationId xmlns:p14="http://schemas.microsoft.com/office/powerpoint/2010/main" val="15512474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Static Efficiency: What can we tell? </a:t>
            </a:r>
          </a:p>
        </p:txBody>
      </p:sp>
      <p:cxnSp>
        <p:nvCxnSpPr>
          <p:cNvPr id="7" name="Straight Arrow Connector 6"/>
          <p:cNvCxnSpPr/>
          <p:nvPr/>
        </p:nvCxnSpPr>
        <p:spPr>
          <a:xfrm flipH="1" flipV="1">
            <a:off x="2756263" y="1554480"/>
            <a:ext cx="65314" cy="4284617"/>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2821577" y="5839097"/>
            <a:ext cx="6962503" cy="0"/>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2821577" y="2571206"/>
            <a:ext cx="5812972" cy="2876005"/>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2756263" y="2296887"/>
            <a:ext cx="5878286" cy="3150324"/>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V="1">
            <a:off x="2821577" y="3958045"/>
            <a:ext cx="3017520" cy="39189"/>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V="1">
            <a:off x="5839097" y="3958045"/>
            <a:ext cx="0" cy="1881052"/>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2024743" y="1384663"/>
            <a:ext cx="736099" cy="369332"/>
          </a:xfrm>
          <a:prstGeom prst="rect">
            <a:avLst/>
          </a:prstGeom>
          <a:noFill/>
        </p:spPr>
        <p:txBody>
          <a:bodyPr wrap="none" rtlCol="0">
            <a:spAutoFit/>
          </a:bodyPr>
          <a:lstStyle/>
          <a:p>
            <a:r>
              <a:rPr lang="en-US" dirty="0"/>
              <a:t>Price</a:t>
            </a:r>
          </a:p>
        </p:txBody>
      </p:sp>
      <p:sp>
        <p:nvSpPr>
          <p:cNvPr id="25" name="TextBox 24"/>
          <p:cNvSpPr txBox="1"/>
          <p:nvPr/>
        </p:nvSpPr>
        <p:spPr>
          <a:xfrm>
            <a:off x="2155371" y="3931920"/>
            <a:ext cx="418704" cy="369332"/>
          </a:xfrm>
          <a:prstGeom prst="rect">
            <a:avLst/>
          </a:prstGeom>
          <a:noFill/>
        </p:spPr>
        <p:txBody>
          <a:bodyPr wrap="none" rtlCol="0">
            <a:spAutoFit/>
          </a:bodyPr>
          <a:lstStyle/>
          <a:p>
            <a:r>
              <a:rPr lang="en-US" dirty="0"/>
              <a:t>P*</a:t>
            </a:r>
          </a:p>
        </p:txBody>
      </p:sp>
      <p:sp>
        <p:nvSpPr>
          <p:cNvPr id="26" name="TextBox 25"/>
          <p:cNvSpPr txBox="1"/>
          <p:nvPr/>
        </p:nvSpPr>
        <p:spPr>
          <a:xfrm>
            <a:off x="5597685" y="6046317"/>
            <a:ext cx="482824" cy="369332"/>
          </a:xfrm>
          <a:prstGeom prst="rect">
            <a:avLst/>
          </a:prstGeom>
          <a:noFill/>
        </p:spPr>
        <p:txBody>
          <a:bodyPr wrap="none" rtlCol="0">
            <a:spAutoFit/>
          </a:bodyPr>
          <a:lstStyle/>
          <a:p>
            <a:r>
              <a:rPr lang="en-US" dirty="0"/>
              <a:t>Q*</a:t>
            </a:r>
          </a:p>
        </p:txBody>
      </p:sp>
      <p:sp>
        <p:nvSpPr>
          <p:cNvPr id="27" name="TextBox 26"/>
          <p:cNvSpPr txBox="1"/>
          <p:nvPr/>
        </p:nvSpPr>
        <p:spPr>
          <a:xfrm>
            <a:off x="8412480" y="2050869"/>
            <a:ext cx="925253" cy="369332"/>
          </a:xfrm>
          <a:prstGeom prst="rect">
            <a:avLst/>
          </a:prstGeom>
          <a:noFill/>
        </p:spPr>
        <p:txBody>
          <a:bodyPr wrap="none" rtlCol="0">
            <a:spAutoFit/>
          </a:bodyPr>
          <a:lstStyle/>
          <a:p>
            <a:r>
              <a:rPr lang="en-US" dirty="0"/>
              <a:t>Supply</a:t>
            </a:r>
          </a:p>
        </p:txBody>
      </p:sp>
      <p:sp>
        <p:nvSpPr>
          <p:cNvPr id="28" name="TextBox 27"/>
          <p:cNvSpPr txBox="1"/>
          <p:nvPr/>
        </p:nvSpPr>
        <p:spPr>
          <a:xfrm>
            <a:off x="8948057" y="5146766"/>
            <a:ext cx="1180131" cy="369332"/>
          </a:xfrm>
          <a:prstGeom prst="rect">
            <a:avLst/>
          </a:prstGeom>
          <a:noFill/>
        </p:spPr>
        <p:txBody>
          <a:bodyPr wrap="none" rtlCol="0">
            <a:spAutoFit/>
          </a:bodyPr>
          <a:lstStyle/>
          <a:p>
            <a:r>
              <a:rPr lang="en-US" dirty="0"/>
              <a:t>Demand</a:t>
            </a:r>
          </a:p>
        </p:txBody>
      </p:sp>
      <p:sp>
        <p:nvSpPr>
          <p:cNvPr id="29" name="TextBox 28"/>
          <p:cNvSpPr txBox="1"/>
          <p:nvPr/>
        </p:nvSpPr>
        <p:spPr>
          <a:xfrm>
            <a:off x="5682343" y="3265714"/>
            <a:ext cx="308098" cy="369332"/>
          </a:xfrm>
          <a:prstGeom prst="rect">
            <a:avLst/>
          </a:prstGeom>
          <a:noFill/>
        </p:spPr>
        <p:txBody>
          <a:bodyPr wrap="none" rtlCol="0">
            <a:spAutoFit/>
          </a:bodyPr>
          <a:lstStyle/>
          <a:p>
            <a:r>
              <a:rPr lang="en-US" dirty="0"/>
              <a:t>E</a:t>
            </a:r>
          </a:p>
        </p:txBody>
      </p:sp>
      <p:sp>
        <p:nvSpPr>
          <p:cNvPr id="30" name="TextBox 29"/>
          <p:cNvSpPr txBox="1"/>
          <p:nvPr/>
        </p:nvSpPr>
        <p:spPr>
          <a:xfrm>
            <a:off x="2377440" y="2220686"/>
            <a:ext cx="290464" cy="276999"/>
          </a:xfrm>
          <a:prstGeom prst="rect">
            <a:avLst/>
          </a:prstGeom>
          <a:noFill/>
        </p:spPr>
        <p:txBody>
          <a:bodyPr wrap="none" rtlCol="0">
            <a:spAutoFit/>
          </a:bodyPr>
          <a:lstStyle/>
          <a:p>
            <a:r>
              <a:rPr lang="en-US" sz="1200" dirty="0"/>
              <a:t>a</a:t>
            </a:r>
          </a:p>
        </p:txBody>
      </p:sp>
      <p:sp>
        <p:nvSpPr>
          <p:cNvPr id="31" name="TextBox 30"/>
          <p:cNvSpPr txBox="1"/>
          <p:nvPr/>
        </p:nvSpPr>
        <p:spPr>
          <a:xfrm>
            <a:off x="2338251" y="5499463"/>
            <a:ext cx="288862" cy="276999"/>
          </a:xfrm>
          <a:prstGeom prst="rect">
            <a:avLst/>
          </a:prstGeom>
          <a:noFill/>
        </p:spPr>
        <p:txBody>
          <a:bodyPr wrap="none" rtlCol="0">
            <a:spAutoFit/>
          </a:bodyPr>
          <a:lstStyle/>
          <a:p>
            <a:r>
              <a:rPr lang="en-US" sz="1200" dirty="0"/>
              <a:t>b</a:t>
            </a:r>
          </a:p>
        </p:txBody>
      </p:sp>
      <p:sp>
        <p:nvSpPr>
          <p:cNvPr id="32" name="TextBox 31"/>
          <p:cNvSpPr txBox="1"/>
          <p:nvPr/>
        </p:nvSpPr>
        <p:spPr>
          <a:xfrm>
            <a:off x="2155370" y="4558936"/>
            <a:ext cx="405880" cy="369332"/>
          </a:xfrm>
          <a:prstGeom prst="rect">
            <a:avLst/>
          </a:prstGeom>
          <a:noFill/>
        </p:spPr>
        <p:txBody>
          <a:bodyPr wrap="none" rtlCol="0">
            <a:spAutoFit/>
          </a:bodyPr>
          <a:lstStyle/>
          <a:p>
            <a:r>
              <a:rPr lang="en-US" dirty="0"/>
              <a:t>P</a:t>
            </a:r>
            <a:r>
              <a:rPr lang="en-US" baseline="-25000" dirty="0"/>
              <a:t>0</a:t>
            </a:r>
          </a:p>
        </p:txBody>
      </p:sp>
      <p:sp>
        <p:nvSpPr>
          <p:cNvPr id="33" name="TextBox 32"/>
          <p:cNvSpPr txBox="1"/>
          <p:nvPr/>
        </p:nvSpPr>
        <p:spPr>
          <a:xfrm>
            <a:off x="2164077" y="2960911"/>
            <a:ext cx="405880" cy="369332"/>
          </a:xfrm>
          <a:prstGeom prst="rect">
            <a:avLst/>
          </a:prstGeom>
          <a:noFill/>
        </p:spPr>
        <p:txBody>
          <a:bodyPr wrap="none" rtlCol="0">
            <a:spAutoFit/>
          </a:bodyPr>
          <a:lstStyle/>
          <a:p>
            <a:r>
              <a:rPr lang="en-US" dirty="0"/>
              <a:t>P</a:t>
            </a:r>
            <a:r>
              <a:rPr lang="en-US" baseline="-25000" dirty="0"/>
              <a:t>1</a:t>
            </a:r>
          </a:p>
        </p:txBody>
      </p:sp>
      <p:sp>
        <p:nvSpPr>
          <p:cNvPr id="40" name="TextBox 39"/>
          <p:cNvSpPr txBox="1"/>
          <p:nvPr/>
        </p:nvSpPr>
        <p:spPr>
          <a:xfrm>
            <a:off x="4127862" y="6035039"/>
            <a:ext cx="470000" cy="369332"/>
          </a:xfrm>
          <a:prstGeom prst="rect">
            <a:avLst/>
          </a:prstGeom>
          <a:noFill/>
        </p:spPr>
        <p:txBody>
          <a:bodyPr wrap="none" rtlCol="0">
            <a:spAutoFit/>
          </a:bodyPr>
          <a:lstStyle/>
          <a:p>
            <a:r>
              <a:rPr lang="en-US" dirty="0"/>
              <a:t>Q</a:t>
            </a:r>
            <a:r>
              <a:rPr lang="en-US" baseline="-25000" dirty="0"/>
              <a:t>1</a:t>
            </a:r>
          </a:p>
        </p:txBody>
      </p:sp>
      <p:sp>
        <p:nvSpPr>
          <p:cNvPr id="3" name="TextBox 2"/>
          <p:cNvSpPr txBox="1"/>
          <p:nvPr/>
        </p:nvSpPr>
        <p:spPr>
          <a:xfrm>
            <a:off x="2511451" y="5824248"/>
            <a:ext cx="312906" cy="369332"/>
          </a:xfrm>
          <a:prstGeom prst="rect">
            <a:avLst/>
          </a:prstGeom>
          <a:noFill/>
        </p:spPr>
        <p:txBody>
          <a:bodyPr wrap="none" rtlCol="0">
            <a:spAutoFit/>
          </a:bodyPr>
          <a:lstStyle/>
          <a:p>
            <a:r>
              <a:rPr lang="en-US"/>
              <a:t>0</a:t>
            </a:r>
          </a:p>
        </p:txBody>
      </p:sp>
      <p:sp>
        <p:nvSpPr>
          <p:cNvPr id="4" name="TextBox 3"/>
          <p:cNvSpPr txBox="1"/>
          <p:nvPr/>
        </p:nvSpPr>
        <p:spPr>
          <a:xfrm>
            <a:off x="2886891" y="3381494"/>
            <a:ext cx="2129109" cy="369332"/>
          </a:xfrm>
          <a:prstGeom prst="rect">
            <a:avLst/>
          </a:prstGeom>
          <a:noFill/>
        </p:spPr>
        <p:txBody>
          <a:bodyPr wrap="none" rtlCol="0">
            <a:spAutoFit/>
          </a:bodyPr>
          <a:lstStyle/>
          <a:p>
            <a:r>
              <a:rPr lang="en-US" dirty="0"/>
              <a:t>Consumer surplus</a:t>
            </a:r>
          </a:p>
        </p:txBody>
      </p:sp>
      <p:sp>
        <p:nvSpPr>
          <p:cNvPr id="9" name="TextBox 8"/>
          <p:cNvSpPr txBox="1"/>
          <p:nvPr/>
        </p:nvSpPr>
        <p:spPr>
          <a:xfrm>
            <a:off x="2934137" y="4058586"/>
            <a:ext cx="2007281" cy="369332"/>
          </a:xfrm>
          <a:prstGeom prst="rect">
            <a:avLst/>
          </a:prstGeom>
          <a:noFill/>
        </p:spPr>
        <p:txBody>
          <a:bodyPr wrap="none" rtlCol="0">
            <a:spAutoFit/>
          </a:bodyPr>
          <a:lstStyle/>
          <a:p>
            <a:r>
              <a:rPr lang="en-US"/>
              <a:t>Producer surplus</a:t>
            </a:r>
          </a:p>
        </p:txBody>
      </p:sp>
    </p:spTree>
    <p:extLst>
      <p:ext uri="{BB962C8B-B14F-4D97-AF65-F5344CB8AC3E}">
        <p14:creationId xmlns:p14="http://schemas.microsoft.com/office/powerpoint/2010/main" val="6973978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Producer surplus</a:t>
            </a:r>
          </a:p>
        </p:txBody>
      </p:sp>
      <p:sp>
        <p:nvSpPr>
          <p:cNvPr id="3" name="Content Placeholder 2"/>
          <p:cNvSpPr>
            <a:spLocks noGrp="1"/>
          </p:cNvSpPr>
          <p:nvPr>
            <p:ph idx="1"/>
          </p:nvPr>
        </p:nvSpPr>
        <p:spPr>
          <a:xfrm>
            <a:off x="2589212" y="1741715"/>
            <a:ext cx="8915400" cy="4731656"/>
          </a:xfrm>
        </p:spPr>
        <p:txBody>
          <a:bodyPr>
            <a:normAutofit/>
          </a:bodyPr>
          <a:lstStyle/>
          <a:p>
            <a:r>
              <a:rPr lang="en-US" sz="2400" dirty="0"/>
              <a:t>In short-run, producer surplus = Excess profit  + Fixed cost</a:t>
            </a:r>
          </a:p>
          <a:p>
            <a:r>
              <a:rPr lang="en-US" sz="2400" dirty="0"/>
              <a:t>In long-run, = Normal profit + </a:t>
            </a:r>
            <a:r>
              <a:rPr lang="en-US" sz="2400" b="1" dirty="0"/>
              <a:t>Scarcity Rent</a:t>
            </a:r>
          </a:p>
          <a:p>
            <a:endParaRPr lang="en-US" sz="2400" b="1" dirty="0"/>
          </a:p>
          <a:p>
            <a:r>
              <a:rPr lang="en-US" sz="2400" b="1" dirty="0"/>
              <a:t>Scarcity rent </a:t>
            </a:r>
          </a:p>
          <a:p>
            <a:pPr lvl="1"/>
            <a:r>
              <a:rPr lang="en-US" sz="2000" dirty="0"/>
              <a:t>Rent = Differential surplus </a:t>
            </a:r>
          </a:p>
          <a:p>
            <a:pPr lvl="1"/>
            <a:r>
              <a:rPr lang="en-US" sz="2000" dirty="0"/>
              <a:t>Differential surplus = Actual earnings - Transfer earnings of factor of production</a:t>
            </a:r>
          </a:p>
          <a:p>
            <a:pPr lvl="1"/>
            <a:r>
              <a:rPr lang="en-US" sz="2000" dirty="0"/>
              <a:t>Scarcity rent exists </a:t>
            </a:r>
            <a:r>
              <a:rPr lang="en-US" sz="2000" b="1" dirty="0"/>
              <a:t>so long as the supply is less than perfectly elastic. </a:t>
            </a:r>
          </a:p>
          <a:p>
            <a:pPr lvl="1"/>
            <a:r>
              <a:rPr lang="en-US" sz="2000" dirty="0"/>
              <a:t>Scarcity rent is determined by the scarcity of resource and its demand</a:t>
            </a:r>
          </a:p>
        </p:txBody>
      </p:sp>
    </p:spTree>
    <p:extLst>
      <p:ext uri="{BB962C8B-B14F-4D97-AF65-F5344CB8AC3E}">
        <p14:creationId xmlns:p14="http://schemas.microsoft.com/office/powerpoint/2010/main" val="11612908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Scarcity Rent</a:t>
            </a:r>
          </a:p>
        </p:txBody>
      </p:sp>
      <p:cxnSp>
        <p:nvCxnSpPr>
          <p:cNvPr id="5" name="Straight Arrow Connector 4"/>
          <p:cNvCxnSpPr/>
          <p:nvPr/>
        </p:nvCxnSpPr>
        <p:spPr>
          <a:xfrm flipV="1">
            <a:off x="3018971" y="1741714"/>
            <a:ext cx="0" cy="428171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3018971" y="6023430"/>
            <a:ext cx="6574972"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6516915" y="1741713"/>
            <a:ext cx="0" cy="4281717"/>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3207657" y="2249714"/>
            <a:ext cx="5254172" cy="3033486"/>
          </a:xfrm>
          <a:prstGeom prst="line">
            <a:avLst/>
          </a:prstGeom>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8577943" y="4833257"/>
            <a:ext cx="1180131" cy="369332"/>
          </a:xfrm>
          <a:prstGeom prst="rect">
            <a:avLst/>
          </a:prstGeom>
          <a:noFill/>
        </p:spPr>
        <p:txBody>
          <a:bodyPr wrap="none" rtlCol="0">
            <a:spAutoFit/>
          </a:bodyPr>
          <a:lstStyle/>
          <a:p>
            <a:r>
              <a:rPr lang="en-US" dirty="0"/>
              <a:t>Demand</a:t>
            </a:r>
          </a:p>
        </p:txBody>
      </p:sp>
      <p:sp>
        <p:nvSpPr>
          <p:cNvPr id="15" name="TextBox 14"/>
          <p:cNvSpPr txBox="1"/>
          <p:nvPr/>
        </p:nvSpPr>
        <p:spPr>
          <a:xfrm>
            <a:off x="6682175" y="1609663"/>
            <a:ext cx="1779654" cy="369332"/>
          </a:xfrm>
          <a:prstGeom prst="rect">
            <a:avLst/>
          </a:prstGeom>
          <a:noFill/>
        </p:spPr>
        <p:txBody>
          <a:bodyPr wrap="none" rtlCol="0">
            <a:spAutoFit/>
          </a:bodyPr>
          <a:lstStyle/>
          <a:p>
            <a:r>
              <a:rPr lang="en-US" dirty="0"/>
              <a:t>Supply of land</a:t>
            </a:r>
          </a:p>
        </p:txBody>
      </p:sp>
      <p:sp>
        <p:nvSpPr>
          <p:cNvPr id="16" name="TextBox 15"/>
          <p:cNvSpPr txBox="1"/>
          <p:nvPr/>
        </p:nvSpPr>
        <p:spPr>
          <a:xfrm>
            <a:off x="2002971" y="1683657"/>
            <a:ext cx="736099" cy="369332"/>
          </a:xfrm>
          <a:prstGeom prst="rect">
            <a:avLst/>
          </a:prstGeom>
          <a:noFill/>
        </p:spPr>
        <p:txBody>
          <a:bodyPr wrap="none" rtlCol="0">
            <a:spAutoFit/>
          </a:bodyPr>
          <a:lstStyle/>
          <a:p>
            <a:r>
              <a:rPr lang="en-US" dirty="0"/>
              <a:t>Price</a:t>
            </a:r>
          </a:p>
        </p:txBody>
      </p:sp>
      <p:sp>
        <p:nvSpPr>
          <p:cNvPr id="17" name="TextBox 16"/>
          <p:cNvSpPr txBox="1"/>
          <p:nvPr/>
        </p:nvSpPr>
        <p:spPr>
          <a:xfrm>
            <a:off x="9390744" y="6252030"/>
            <a:ext cx="2265364" cy="369332"/>
          </a:xfrm>
          <a:prstGeom prst="rect">
            <a:avLst/>
          </a:prstGeom>
          <a:noFill/>
        </p:spPr>
        <p:txBody>
          <a:bodyPr wrap="none" rtlCol="0">
            <a:spAutoFit/>
          </a:bodyPr>
          <a:lstStyle/>
          <a:p>
            <a:r>
              <a:rPr lang="en-US" dirty="0"/>
              <a:t>Area of fertile land</a:t>
            </a:r>
          </a:p>
        </p:txBody>
      </p:sp>
      <p:sp>
        <p:nvSpPr>
          <p:cNvPr id="19" name="Rectangle 18"/>
          <p:cNvSpPr/>
          <p:nvPr/>
        </p:nvSpPr>
        <p:spPr>
          <a:xfrm>
            <a:off x="3018971" y="4165600"/>
            <a:ext cx="3497944" cy="1857830"/>
          </a:xfrm>
          <a:prstGeom prst="rect">
            <a:avLst/>
          </a:prstGeom>
          <a:solidFill>
            <a:srgbClr val="A53010">
              <a:alpha val="38824"/>
            </a:srgb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p:cNvSpPr txBox="1"/>
          <p:nvPr/>
        </p:nvSpPr>
        <p:spPr>
          <a:xfrm>
            <a:off x="2322286" y="4093029"/>
            <a:ext cx="449162" cy="369332"/>
          </a:xfrm>
          <a:prstGeom prst="rect">
            <a:avLst/>
          </a:prstGeom>
          <a:noFill/>
        </p:spPr>
        <p:txBody>
          <a:bodyPr wrap="none" rtlCol="0">
            <a:spAutoFit/>
          </a:bodyPr>
          <a:lstStyle/>
          <a:p>
            <a:r>
              <a:rPr lang="en-US" dirty="0"/>
              <a:t>P1</a:t>
            </a:r>
          </a:p>
        </p:txBody>
      </p:sp>
      <p:sp>
        <p:nvSpPr>
          <p:cNvPr id="21" name="TextBox 20"/>
          <p:cNvSpPr txBox="1"/>
          <p:nvPr/>
        </p:nvSpPr>
        <p:spPr>
          <a:xfrm>
            <a:off x="6306457" y="6191129"/>
            <a:ext cx="484428" cy="369332"/>
          </a:xfrm>
          <a:prstGeom prst="rect">
            <a:avLst/>
          </a:prstGeom>
          <a:noFill/>
        </p:spPr>
        <p:txBody>
          <a:bodyPr wrap="none" rtlCol="0">
            <a:spAutoFit/>
          </a:bodyPr>
          <a:lstStyle/>
          <a:p>
            <a:r>
              <a:rPr lang="en-US" dirty="0"/>
              <a:t>A1</a:t>
            </a:r>
          </a:p>
        </p:txBody>
      </p:sp>
      <p:sp>
        <p:nvSpPr>
          <p:cNvPr id="22" name="TextBox 21"/>
          <p:cNvSpPr txBox="1"/>
          <p:nvPr/>
        </p:nvSpPr>
        <p:spPr>
          <a:xfrm>
            <a:off x="9434286" y="2220686"/>
            <a:ext cx="1960793" cy="584775"/>
          </a:xfrm>
          <a:prstGeom prst="rect">
            <a:avLst/>
          </a:prstGeom>
          <a:noFill/>
        </p:spPr>
        <p:txBody>
          <a:bodyPr wrap="none" rtlCol="0">
            <a:spAutoFit/>
          </a:bodyPr>
          <a:lstStyle/>
          <a:p>
            <a:r>
              <a:rPr lang="en-US" sz="3200" b="1" dirty="0"/>
              <a:t>Short-run</a:t>
            </a:r>
          </a:p>
        </p:txBody>
      </p:sp>
      <p:sp>
        <p:nvSpPr>
          <p:cNvPr id="23" name="TextBox 22"/>
          <p:cNvSpPr txBox="1"/>
          <p:nvPr/>
        </p:nvSpPr>
        <p:spPr>
          <a:xfrm>
            <a:off x="3952665" y="4648591"/>
            <a:ext cx="1646605" cy="369332"/>
          </a:xfrm>
          <a:prstGeom prst="rect">
            <a:avLst/>
          </a:prstGeom>
          <a:noFill/>
        </p:spPr>
        <p:txBody>
          <a:bodyPr wrap="none" rtlCol="0">
            <a:spAutoFit/>
          </a:bodyPr>
          <a:lstStyle/>
          <a:p>
            <a:r>
              <a:rPr lang="en-US"/>
              <a:t>Scarcity Rent</a:t>
            </a:r>
          </a:p>
        </p:txBody>
      </p:sp>
    </p:spTree>
    <p:extLst>
      <p:ext uri="{BB962C8B-B14F-4D97-AF65-F5344CB8AC3E}">
        <p14:creationId xmlns:p14="http://schemas.microsoft.com/office/powerpoint/2010/main" val="12287557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Scarcity Rent</a:t>
            </a:r>
          </a:p>
        </p:txBody>
      </p:sp>
      <p:cxnSp>
        <p:nvCxnSpPr>
          <p:cNvPr id="5" name="Straight Arrow Connector 4"/>
          <p:cNvCxnSpPr/>
          <p:nvPr/>
        </p:nvCxnSpPr>
        <p:spPr>
          <a:xfrm flipV="1">
            <a:off x="3018971" y="1741714"/>
            <a:ext cx="0" cy="428171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3018971" y="6023430"/>
            <a:ext cx="6574972"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a:stCxn id="19" idx="2"/>
          </p:cNvCxnSpPr>
          <p:nvPr/>
        </p:nvCxnSpPr>
        <p:spPr>
          <a:xfrm flipV="1">
            <a:off x="4767943" y="2052989"/>
            <a:ext cx="3693886" cy="3970441"/>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3207657" y="2249714"/>
            <a:ext cx="5254172" cy="3033486"/>
          </a:xfrm>
          <a:prstGeom prst="line">
            <a:avLst/>
          </a:prstGeom>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8577943" y="4833257"/>
            <a:ext cx="1180131" cy="369332"/>
          </a:xfrm>
          <a:prstGeom prst="rect">
            <a:avLst/>
          </a:prstGeom>
          <a:noFill/>
        </p:spPr>
        <p:txBody>
          <a:bodyPr wrap="none" rtlCol="0">
            <a:spAutoFit/>
          </a:bodyPr>
          <a:lstStyle/>
          <a:p>
            <a:r>
              <a:rPr lang="en-US" dirty="0"/>
              <a:t>Demand</a:t>
            </a:r>
          </a:p>
        </p:txBody>
      </p:sp>
      <p:sp>
        <p:nvSpPr>
          <p:cNvPr id="15" name="TextBox 14"/>
          <p:cNvSpPr txBox="1"/>
          <p:nvPr/>
        </p:nvSpPr>
        <p:spPr>
          <a:xfrm>
            <a:off x="6682175" y="1609663"/>
            <a:ext cx="1779654" cy="369332"/>
          </a:xfrm>
          <a:prstGeom prst="rect">
            <a:avLst/>
          </a:prstGeom>
          <a:noFill/>
        </p:spPr>
        <p:txBody>
          <a:bodyPr wrap="none" rtlCol="0">
            <a:spAutoFit/>
          </a:bodyPr>
          <a:lstStyle/>
          <a:p>
            <a:r>
              <a:rPr lang="en-US" dirty="0"/>
              <a:t>Supply of land</a:t>
            </a:r>
          </a:p>
        </p:txBody>
      </p:sp>
      <p:sp>
        <p:nvSpPr>
          <p:cNvPr id="16" name="TextBox 15"/>
          <p:cNvSpPr txBox="1"/>
          <p:nvPr/>
        </p:nvSpPr>
        <p:spPr>
          <a:xfrm>
            <a:off x="2002971" y="1683657"/>
            <a:ext cx="736099" cy="369332"/>
          </a:xfrm>
          <a:prstGeom prst="rect">
            <a:avLst/>
          </a:prstGeom>
          <a:noFill/>
        </p:spPr>
        <p:txBody>
          <a:bodyPr wrap="none" rtlCol="0">
            <a:spAutoFit/>
          </a:bodyPr>
          <a:lstStyle/>
          <a:p>
            <a:r>
              <a:rPr lang="en-US" dirty="0"/>
              <a:t>Price</a:t>
            </a:r>
          </a:p>
        </p:txBody>
      </p:sp>
      <p:sp>
        <p:nvSpPr>
          <p:cNvPr id="17" name="TextBox 16"/>
          <p:cNvSpPr txBox="1"/>
          <p:nvPr/>
        </p:nvSpPr>
        <p:spPr>
          <a:xfrm>
            <a:off x="9390744" y="6252030"/>
            <a:ext cx="2265364" cy="369332"/>
          </a:xfrm>
          <a:prstGeom prst="rect">
            <a:avLst/>
          </a:prstGeom>
          <a:noFill/>
        </p:spPr>
        <p:txBody>
          <a:bodyPr wrap="none" rtlCol="0">
            <a:spAutoFit/>
          </a:bodyPr>
          <a:lstStyle/>
          <a:p>
            <a:r>
              <a:rPr lang="en-US" dirty="0"/>
              <a:t>Area of fertile land</a:t>
            </a:r>
          </a:p>
        </p:txBody>
      </p:sp>
      <p:sp>
        <p:nvSpPr>
          <p:cNvPr id="19" name="Rectangle 18"/>
          <p:cNvSpPr/>
          <p:nvPr/>
        </p:nvSpPr>
        <p:spPr>
          <a:xfrm>
            <a:off x="3018971" y="4165600"/>
            <a:ext cx="3497944" cy="1857830"/>
          </a:xfrm>
          <a:prstGeom prst="rect">
            <a:avLst/>
          </a:prstGeom>
          <a:solidFill>
            <a:srgbClr val="A53010">
              <a:alpha val="38824"/>
            </a:srgb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p:cNvSpPr txBox="1"/>
          <p:nvPr/>
        </p:nvSpPr>
        <p:spPr>
          <a:xfrm>
            <a:off x="2322286" y="4093029"/>
            <a:ext cx="449162" cy="369332"/>
          </a:xfrm>
          <a:prstGeom prst="rect">
            <a:avLst/>
          </a:prstGeom>
          <a:noFill/>
        </p:spPr>
        <p:txBody>
          <a:bodyPr wrap="none" rtlCol="0">
            <a:spAutoFit/>
          </a:bodyPr>
          <a:lstStyle/>
          <a:p>
            <a:r>
              <a:rPr lang="en-US" dirty="0"/>
              <a:t>P1</a:t>
            </a:r>
          </a:p>
        </p:txBody>
      </p:sp>
      <p:sp>
        <p:nvSpPr>
          <p:cNvPr id="21" name="TextBox 20"/>
          <p:cNvSpPr txBox="1"/>
          <p:nvPr/>
        </p:nvSpPr>
        <p:spPr>
          <a:xfrm>
            <a:off x="6306457" y="6191129"/>
            <a:ext cx="484428" cy="369332"/>
          </a:xfrm>
          <a:prstGeom prst="rect">
            <a:avLst/>
          </a:prstGeom>
          <a:noFill/>
        </p:spPr>
        <p:txBody>
          <a:bodyPr wrap="none" rtlCol="0">
            <a:spAutoFit/>
          </a:bodyPr>
          <a:lstStyle/>
          <a:p>
            <a:r>
              <a:rPr lang="en-US" dirty="0"/>
              <a:t>A1</a:t>
            </a:r>
          </a:p>
        </p:txBody>
      </p:sp>
      <p:sp>
        <p:nvSpPr>
          <p:cNvPr id="22" name="TextBox 21"/>
          <p:cNvSpPr txBox="1"/>
          <p:nvPr/>
        </p:nvSpPr>
        <p:spPr>
          <a:xfrm>
            <a:off x="9434286" y="2220686"/>
            <a:ext cx="1944763" cy="584775"/>
          </a:xfrm>
          <a:prstGeom prst="rect">
            <a:avLst/>
          </a:prstGeom>
          <a:noFill/>
        </p:spPr>
        <p:txBody>
          <a:bodyPr wrap="none" rtlCol="0">
            <a:spAutoFit/>
          </a:bodyPr>
          <a:lstStyle/>
          <a:p>
            <a:r>
              <a:rPr lang="en-US" sz="3200" b="1" dirty="0"/>
              <a:t>Long-run</a:t>
            </a:r>
          </a:p>
        </p:txBody>
      </p:sp>
      <p:sp>
        <p:nvSpPr>
          <p:cNvPr id="18" name="TextBox 17"/>
          <p:cNvSpPr txBox="1"/>
          <p:nvPr/>
        </p:nvSpPr>
        <p:spPr>
          <a:xfrm>
            <a:off x="3635829" y="4648591"/>
            <a:ext cx="1646605" cy="369332"/>
          </a:xfrm>
          <a:prstGeom prst="rect">
            <a:avLst/>
          </a:prstGeom>
          <a:noFill/>
        </p:spPr>
        <p:txBody>
          <a:bodyPr wrap="none" rtlCol="0">
            <a:spAutoFit/>
          </a:bodyPr>
          <a:lstStyle/>
          <a:p>
            <a:r>
              <a:rPr lang="en-US"/>
              <a:t>Scarcity Rent</a:t>
            </a:r>
          </a:p>
        </p:txBody>
      </p:sp>
      <p:sp>
        <p:nvSpPr>
          <p:cNvPr id="6" name="TextBox 5"/>
          <p:cNvSpPr txBox="1"/>
          <p:nvPr/>
        </p:nvSpPr>
        <p:spPr>
          <a:xfrm>
            <a:off x="5562560" y="5355133"/>
            <a:ext cx="4172937" cy="369332"/>
          </a:xfrm>
          <a:prstGeom prst="rect">
            <a:avLst/>
          </a:prstGeom>
          <a:noFill/>
        </p:spPr>
        <p:txBody>
          <a:bodyPr wrap="none" rtlCol="0">
            <a:spAutoFit/>
          </a:bodyPr>
          <a:lstStyle/>
          <a:p>
            <a:r>
              <a:rPr lang="en-US" dirty="0"/>
              <a:t>Cost </a:t>
            </a:r>
            <a:r>
              <a:rPr lang="en-US"/>
              <a:t>of making marginal land fertile</a:t>
            </a:r>
          </a:p>
        </p:txBody>
      </p:sp>
      <p:cxnSp>
        <p:nvCxnSpPr>
          <p:cNvPr id="9" name="Straight Arrow Connector 8"/>
          <p:cNvCxnSpPr/>
          <p:nvPr/>
        </p:nvCxnSpPr>
        <p:spPr>
          <a:xfrm flipH="1" flipV="1">
            <a:off x="6154057" y="5017923"/>
            <a:ext cx="894711" cy="3372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20494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Scarcity Rent</a:t>
            </a:r>
          </a:p>
        </p:txBody>
      </p:sp>
      <p:cxnSp>
        <p:nvCxnSpPr>
          <p:cNvPr id="5" name="Straight Arrow Connector 4"/>
          <p:cNvCxnSpPr/>
          <p:nvPr/>
        </p:nvCxnSpPr>
        <p:spPr>
          <a:xfrm flipV="1">
            <a:off x="3018971" y="1741714"/>
            <a:ext cx="0" cy="428171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3018971" y="6023430"/>
            <a:ext cx="6574972"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3018971" y="4165600"/>
            <a:ext cx="6139543"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3207657" y="2249714"/>
            <a:ext cx="5254172" cy="3033486"/>
          </a:xfrm>
          <a:prstGeom prst="line">
            <a:avLst/>
          </a:prstGeom>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8577943" y="4833257"/>
            <a:ext cx="1180131" cy="369332"/>
          </a:xfrm>
          <a:prstGeom prst="rect">
            <a:avLst/>
          </a:prstGeom>
          <a:noFill/>
        </p:spPr>
        <p:txBody>
          <a:bodyPr wrap="none" rtlCol="0">
            <a:spAutoFit/>
          </a:bodyPr>
          <a:lstStyle/>
          <a:p>
            <a:r>
              <a:rPr lang="en-US" dirty="0"/>
              <a:t>Demand</a:t>
            </a:r>
          </a:p>
        </p:txBody>
      </p:sp>
      <p:sp>
        <p:nvSpPr>
          <p:cNvPr id="16" name="TextBox 15"/>
          <p:cNvSpPr txBox="1"/>
          <p:nvPr/>
        </p:nvSpPr>
        <p:spPr>
          <a:xfrm>
            <a:off x="2002971" y="1683657"/>
            <a:ext cx="869149" cy="369332"/>
          </a:xfrm>
          <a:prstGeom prst="rect">
            <a:avLst/>
          </a:prstGeom>
          <a:noFill/>
        </p:spPr>
        <p:txBody>
          <a:bodyPr wrap="none" rtlCol="0">
            <a:spAutoFit/>
          </a:bodyPr>
          <a:lstStyle/>
          <a:p>
            <a:r>
              <a:rPr lang="en-US" dirty="0"/>
              <a:t>Wage</a:t>
            </a:r>
          </a:p>
        </p:txBody>
      </p:sp>
      <p:sp>
        <p:nvSpPr>
          <p:cNvPr id="17" name="TextBox 16"/>
          <p:cNvSpPr txBox="1"/>
          <p:nvPr/>
        </p:nvSpPr>
        <p:spPr>
          <a:xfrm>
            <a:off x="9390744" y="6252030"/>
            <a:ext cx="825867" cy="369332"/>
          </a:xfrm>
          <a:prstGeom prst="rect">
            <a:avLst/>
          </a:prstGeom>
          <a:noFill/>
        </p:spPr>
        <p:txBody>
          <a:bodyPr wrap="none" rtlCol="0">
            <a:spAutoFit/>
          </a:bodyPr>
          <a:lstStyle/>
          <a:p>
            <a:r>
              <a:rPr lang="en-US" dirty="0"/>
              <a:t>Labor</a:t>
            </a:r>
          </a:p>
        </p:txBody>
      </p:sp>
      <p:sp>
        <p:nvSpPr>
          <p:cNvPr id="19" name="Rectangle 18"/>
          <p:cNvSpPr/>
          <p:nvPr/>
        </p:nvSpPr>
        <p:spPr>
          <a:xfrm>
            <a:off x="3018971" y="4165600"/>
            <a:ext cx="3497944" cy="1857830"/>
          </a:xfrm>
          <a:prstGeom prst="rect">
            <a:avLst/>
          </a:prstGeom>
          <a:solidFill>
            <a:srgbClr val="A53010">
              <a:alpha val="38824"/>
            </a:srgb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p:cNvSpPr txBox="1"/>
          <p:nvPr/>
        </p:nvSpPr>
        <p:spPr>
          <a:xfrm>
            <a:off x="2322286" y="4093029"/>
            <a:ext cx="534121" cy="369332"/>
          </a:xfrm>
          <a:prstGeom prst="rect">
            <a:avLst/>
          </a:prstGeom>
          <a:noFill/>
        </p:spPr>
        <p:txBody>
          <a:bodyPr wrap="none" rtlCol="0">
            <a:spAutoFit/>
          </a:bodyPr>
          <a:lstStyle/>
          <a:p>
            <a:r>
              <a:rPr lang="en-US" dirty="0"/>
              <a:t>W1</a:t>
            </a:r>
          </a:p>
        </p:txBody>
      </p:sp>
      <p:sp>
        <p:nvSpPr>
          <p:cNvPr id="21" name="TextBox 20"/>
          <p:cNvSpPr txBox="1"/>
          <p:nvPr/>
        </p:nvSpPr>
        <p:spPr>
          <a:xfrm>
            <a:off x="6306457" y="6191129"/>
            <a:ext cx="420308" cy="369332"/>
          </a:xfrm>
          <a:prstGeom prst="rect">
            <a:avLst/>
          </a:prstGeom>
          <a:noFill/>
        </p:spPr>
        <p:txBody>
          <a:bodyPr wrap="none" rtlCol="0">
            <a:spAutoFit/>
          </a:bodyPr>
          <a:lstStyle/>
          <a:p>
            <a:r>
              <a:rPr lang="en-US" dirty="0"/>
              <a:t>L1</a:t>
            </a:r>
          </a:p>
        </p:txBody>
      </p:sp>
      <p:sp>
        <p:nvSpPr>
          <p:cNvPr id="22" name="TextBox 21"/>
          <p:cNvSpPr txBox="1"/>
          <p:nvPr/>
        </p:nvSpPr>
        <p:spPr>
          <a:xfrm>
            <a:off x="9390744" y="1200195"/>
            <a:ext cx="1944763" cy="584775"/>
          </a:xfrm>
          <a:prstGeom prst="rect">
            <a:avLst/>
          </a:prstGeom>
          <a:noFill/>
        </p:spPr>
        <p:txBody>
          <a:bodyPr wrap="none" rtlCol="0">
            <a:spAutoFit/>
          </a:bodyPr>
          <a:lstStyle/>
          <a:p>
            <a:r>
              <a:rPr lang="en-US" sz="3200" b="1" dirty="0"/>
              <a:t>Long-run</a:t>
            </a:r>
          </a:p>
        </p:txBody>
      </p:sp>
      <p:sp>
        <p:nvSpPr>
          <p:cNvPr id="10" name="TextBox 9"/>
          <p:cNvSpPr txBox="1"/>
          <p:nvPr/>
        </p:nvSpPr>
        <p:spPr>
          <a:xfrm>
            <a:off x="9463314" y="3860800"/>
            <a:ext cx="1917513" cy="369332"/>
          </a:xfrm>
          <a:prstGeom prst="rect">
            <a:avLst/>
          </a:prstGeom>
          <a:noFill/>
        </p:spPr>
        <p:txBody>
          <a:bodyPr wrap="none" rtlCol="0">
            <a:spAutoFit/>
          </a:bodyPr>
          <a:lstStyle/>
          <a:p>
            <a:r>
              <a:rPr lang="en-US" dirty="0"/>
              <a:t>Supply of Labor</a:t>
            </a:r>
          </a:p>
        </p:txBody>
      </p:sp>
      <p:sp>
        <p:nvSpPr>
          <p:cNvPr id="12" name="TextBox 11"/>
          <p:cNvSpPr txBox="1"/>
          <p:nvPr/>
        </p:nvSpPr>
        <p:spPr>
          <a:xfrm>
            <a:off x="5572391" y="2856050"/>
            <a:ext cx="4644220" cy="523220"/>
          </a:xfrm>
          <a:prstGeom prst="rect">
            <a:avLst/>
          </a:prstGeom>
          <a:noFill/>
        </p:spPr>
        <p:txBody>
          <a:bodyPr wrap="none" rtlCol="0">
            <a:spAutoFit/>
          </a:bodyPr>
          <a:lstStyle/>
          <a:p>
            <a:r>
              <a:rPr lang="en-US" sz="2800" b="1" dirty="0"/>
              <a:t>Is there any scarcity rent?</a:t>
            </a:r>
          </a:p>
        </p:txBody>
      </p:sp>
    </p:spTree>
    <p:extLst>
      <p:ext uri="{BB962C8B-B14F-4D97-AF65-F5344CB8AC3E}">
        <p14:creationId xmlns:p14="http://schemas.microsoft.com/office/powerpoint/2010/main" val="18322948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Property Rights and Efficiency in Resource use</a:t>
            </a:r>
          </a:p>
        </p:txBody>
      </p:sp>
      <p:sp>
        <p:nvSpPr>
          <p:cNvPr id="3" name="Content Placeholder 2"/>
          <p:cNvSpPr>
            <a:spLocks noGrp="1"/>
          </p:cNvSpPr>
          <p:nvPr>
            <p:ph idx="1"/>
          </p:nvPr>
        </p:nvSpPr>
        <p:spPr/>
        <p:txBody>
          <a:bodyPr>
            <a:normAutofit/>
          </a:bodyPr>
          <a:lstStyle/>
          <a:p>
            <a:pPr marL="0" indent="0">
              <a:buNone/>
            </a:pPr>
            <a:r>
              <a:rPr lang="en-US" sz="2000" dirty="0"/>
              <a:t>Structures of the property rights that promote efficiency of market economy. </a:t>
            </a:r>
          </a:p>
          <a:p>
            <a:r>
              <a:rPr lang="en-US" sz="2000" i="1" dirty="0"/>
              <a:t>Exclusivity</a:t>
            </a:r>
            <a:r>
              <a:rPr lang="en-US" sz="2000" dirty="0"/>
              <a:t> - All benefits and costs accrued as a result of owning and using the resources should accrue to the owner, and only to the owner, either directly or indirectly by sale to others.</a:t>
            </a:r>
          </a:p>
          <a:p>
            <a:r>
              <a:rPr lang="en-US" sz="2000" i="1" dirty="0"/>
              <a:t>Transferability</a:t>
            </a:r>
            <a:r>
              <a:rPr lang="en-US" sz="2000" dirty="0"/>
              <a:t> - All property rights should be transferable from one owner to another in a voluntary exchange. </a:t>
            </a:r>
          </a:p>
          <a:p>
            <a:r>
              <a:rPr lang="en-US" sz="2000" i="1" dirty="0"/>
              <a:t>Enforceability</a:t>
            </a:r>
            <a:r>
              <a:rPr lang="en-US" sz="2000" dirty="0"/>
              <a:t> - Property rights should be secure from involuntary seizure or encroachment by others.</a:t>
            </a:r>
          </a:p>
        </p:txBody>
      </p:sp>
    </p:spTree>
    <p:extLst>
      <p:ext uri="{BB962C8B-B14F-4D97-AF65-F5344CB8AC3E}">
        <p14:creationId xmlns:p14="http://schemas.microsoft.com/office/powerpoint/2010/main" val="11516159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Property Rights </a:t>
            </a:r>
            <a:r>
              <a:rPr lang="en-US"/>
              <a:t>and Efficiency in Resource use</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02693739"/>
              </p:ext>
            </p:extLst>
          </p:nvPr>
        </p:nvGraphicFramePr>
        <p:xfrm>
          <a:off x="2589212" y="2142309"/>
          <a:ext cx="8915400" cy="4288286"/>
        </p:xfrm>
        <a:graphic>
          <a:graphicData uri="http://schemas.openxmlformats.org/drawingml/2006/table">
            <a:tbl>
              <a:tblPr firstRow="1" bandRow="1">
                <a:tableStyleId>{5C22544A-7EE6-4342-B048-85BDC9FD1C3A}</a:tableStyleId>
              </a:tblPr>
              <a:tblGrid>
                <a:gridCol w="1773782">
                  <a:extLst>
                    <a:ext uri="{9D8B030D-6E8A-4147-A177-3AD203B41FA5}">
                      <a16:colId xmlns:a16="http://schemas.microsoft.com/office/drawing/2014/main" val="20000"/>
                    </a:ext>
                  </a:extLst>
                </a:gridCol>
                <a:gridCol w="2181497">
                  <a:extLst>
                    <a:ext uri="{9D8B030D-6E8A-4147-A177-3AD203B41FA5}">
                      <a16:colId xmlns:a16="http://schemas.microsoft.com/office/drawing/2014/main" val="20001"/>
                    </a:ext>
                  </a:extLst>
                </a:gridCol>
                <a:gridCol w="3017520">
                  <a:extLst>
                    <a:ext uri="{9D8B030D-6E8A-4147-A177-3AD203B41FA5}">
                      <a16:colId xmlns:a16="http://schemas.microsoft.com/office/drawing/2014/main" val="20002"/>
                    </a:ext>
                  </a:extLst>
                </a:gridCol>
                <a:gridCol w="1942601">
                  <a:extLst>
                    <a:ext uri="{9D8B030D-6E8A-4147-A177-3AD203B41FA5}">
                      <a16:colId xmlns:a16="http://schemas.microsoft.com/office/drawing/2014/main" val="20003"/>
                    </a:ext>
                  </a:extLst>
                </a:gridCol>
              </a:tblGrid>
              <a:tr h="932501">
                <a:tc>
                  <a:txBody>
                    <a:bodyPr/>
                    <a:lstStyle/>
                    <a:p>
                      <a:endParaRPr lang="en-US" dirty="0"/>
                    </a:p>
                  </a:txBody>
                  <a:tcPr/>
                </a:tc>
                <a:tc>
                  <a:txBody>
                    <a:bodyPr/>
                    <a:lstStyle/>
                    <a:p>
                      <a:r>
                        <a:rPr lang="en-US" dirty="0"/>
                        <a:t>Private Property</a:t>
                      </a:r>
                      <a:r>
                        <a:rPr lang="en-US" baseline="0" dirty="0"/>
                        <a:t> Rights</a:t>
                      </a:r>
                      <a:endParaRPr lang="en-US" dirty="0"/>
                    </a:p>
                  </a:txBody>
                  <a:tcPr/>
                </a:tc>
                <a:tc>
                  <a:txBody>
                    <a:bodyPr/>
                    <a:lstStyle/>
                    <a:p>
                      <a:r>
                        <a:rPr lang="en-US" dirty="0"/>
                        <a:t>Common</a:t>
                      </a:r>
                      <a:r>
                        <a:rPr lang="en-US" baseline="0" dirty="0"/>
                        <a:t> Property Rights</a:t>
                      </a:r>
                      <a:endParaRPr lang="en-US" dirty="0"/>
                    </a:p>
                  </a:txBody>
                  <a:tcPr/>
                </a:tc>
                <a:tc>
                  <a:txBody>
                    <a:bodyPr/>
                    <a:lstStyle/>
                    <a:p>
                      <a:r>
                        <a:rPr lang="en-US" dirty="0"/>
                        <a:t>Open-Access</a:t>
                      </a:r>
                    </a:p>
                  </a:txBody>
                  <a:tcPr/>
                </a:tc>
                <a:extLst>
                  <a:ext uri="{0D108BD9-81ED-4DB2-BD59-A6C34878D82A}">
                    <a16:rowId xmlns:a16="http://schemas.microsoft.com/office/drawing/2014/main" val="10000"/>
                  </a:ext>
                </a:extLst>
              </a:tr>
              <a:tr h="1112644">
                <a:tc>
                  <a:txBody>
                    <a:bodyPr/>
                    <a:lstStyle/>
                    <a:p>
                      <a:r>
                        <a:rPr lang="en-US" dirty="0"/>
                        <a:t>Exclusivity</a:t>
                      </a:r>
                    </a:p>
                  </a:txBody>
                  <a:tcPr/>
                </a:tc>
                <a:tc>
                  <a:txBody>
                    <a:bodyPr/>
                    <a:lstStyle/>
                    <a:p>
                      <a:r>
                        <a:rPr lang="en-US" sz="1600" dirty="0"/>
                        <a:t>Exclusion is possible at individual level.</a:t>
                      </a:r>
                    </a:p>
                  </a:txBody>
                  <a:tcPr/>
                </a:tc>
                <a:tc>
                  <a:txBody>
                    <a:bodyPr/>
                    <a:lstStyle/>
                    <a:p>
                      <a:r>
                        <a:rPr lang="en-US" sz="1600" dirty="0"/>
                        <a:t>Resource is shared among members. Exclusion of non-member is possible. </a:t>
                      </a:r>
                    </a:p>
                  </a:txBody>
                  <a:tcPr/>
                </a:tc>
                <a:tc>
                  <a:txBody>
                    <a:bodyPr/>
                    <a:lstStyle/>
                    <a:p>
                      <a:r>
                        <a:rPr lang="en-US" sz="1600" dirty="0"/>
                        <a:t>Not possible</a:t>
                      </a:r>
                    </a:p>
                  </a:txBody>
                  <a:tcPr/>
                </a:tc>
                <a:extLst>
                  <a:ext uri="{0D108BD9-81ED-4DB2-BD59-A6C34878D82A}">
                    <a16:rowId xmlns:a16="http://schemas.microsoft.com/office/drawing/2014/main" val="10001"/>
                  </a:ext>
                </a:extLst>
              </a:tr>
              <a:tr h="932501">
                <a:tc>
                  <a:txBody>
                    <a:bodyPr/>
                    <a:lstStyle/>
                    <a:p>
                      <a:r>
                        <a:rPr lang="en-US" dirty="0"/>
                        <a:t>Transferability</a:t>
                      </a:r>
                    </a:p>
                  </a:txBody>
                  <a:tcPr/>
                </a:tc>
                <a:tc>
                  <a:txBody>
                    <a:bodyPr/>
                    <a:lstStyle/>
                    <a:p>
                      <a:r>
                        <a:rPr lang="en-US" sz="1600" dirty="0"/>
                        <a:t>Transferabilit</a:t>
                      </a:r>
                      <a:r>
                        <a:rPr lang="en-US" sz="1600" baseline="0" dirty="0"/>
                        <a:t>y is totally possible.</a:t>
                      </a:r>
                      <a:endParaRPr lang="en-US" sz="1600" dirty="0"/>
                    </a:p>
                  </a:txBody>
                  <a:tcPr/>
                </a:tc>
                <a:tc>
                  <a:txBody>
                    <a:bodyPr/>
                    <a:lstStyle/>
                    <a:p>
                      <a:r>
                        <a:rPr lang="en-US" sz="1600" dirty="0"/>
                        <a:t>Transferability is limited within the members,</a:t>
                      </a:r>
                      <a:r>
                        <a:rPr lang="en-US" sz="1600" baseline="0" dirty="0"/>
                        <a:t> or non-existence. </a:t>
                      </a:r>
                      <a:endParaRPr lang="en-US" sz="1600" dirty="0"/>
                    </a:p>
                  </a:txBody>
                  <a:tcPr/>
                </a:tc>
                <a:tc>
                  <a:txBody>
                    <a:bodyPr/>
                    <a:lstStyle/>
                    <a:p>
                      <a:r>
                        <a:rPr lang="en-US" sz="1600" dirty="0"/>
                        <a:t>Not possible</a:t>
                      </a:r>
                    </a:p>
                  </a:txBody>
                  <a:tcPr/>
                </a:tc>
                <a:extLst>
                  <a:ext uri="{0D108BD9-81ED-4DB2-BD59-A6C34878D82A}">
                    <a16:rowId xmlns:a16="http://schemas.microsoft.com/office/drawing/2014/main" val="10002"/>
                  </a:ext>
                </a:extLst>
              </a:tr>
              <a:tr h="932501">
                <a:tc>
                  <a:txBody>
                    <a:bodyPr/>
                    <a:lstStyle/>
                    <a:p>
                      <a:r>
                        <a:rPr lang="en-US" dirty="0"/>
                        <a:t>Enforceability</a:t>
                      </a:r>
                    </a:p>
                  </a:txBody>
                  <a:tcPr/>
                </a:tc>
                <a:tc>
                  <a:txBody>
                    <a:bodyPr/>
                    <a:lstStyle/>
                    <a:p>
                      <a:r>
                        <a:rPr lang="en-US" sz="1600" dirty="0"/>
                        <a:t>Under</a:t>
                      </a:r>
                      <a:r>
                        <a:rPr lang="en-US" sz="1600" baseline="0" dirty="0"/>
                        <a:t> proper legal and enforcement system</a:t>
                      </a:r>
                      <a:endParaRPr lang="en-US" sz="1600" dirty="0"/>
                    </a:p>
                  </a:txBody>
                  <a:tcPr/>
                </a:tc>
                <a:tc>
                  <a:txBody>
                    <a:bodyPr/>
                    <a:lstStyle/>
                    <a:p>
                      <a:r>
                        <a:rPr lang="en-US" sz="1600" dirty="0"/>
                        <a:t>For</a:t>
                      </a:r>
                      <a:r>
                        <a:rPr lang="en-US" sz="1600" baseline="0" dirty="0"/>
                        <a:t> members, this depends on local rules. Enforcing local rules on non-members can be limited and requires state recognition</a:t>
                      </a:r>
                      <a:endParaRPr lang="en-US" sz="1600" dirty="0"/>
                    </a:p>
                  </a:txBody>
                  <a:tcPr/>
                </a:tc>
                <a:tc>
                  <a:txBody>
                    <a:bodyPr/>
                    <a:lstStyle/>
                    <a:p>
                      <a:r>
                        <a:rPr lang="en-US" sz="1600" dirty="0"/>
                        <a:t>Not possible</a:t>
                      </a: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6334503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Market Failure</a:t>
            </a:r>
          </a:p>
        </p:txBody>
      </p:sp>
      <p:sp>
        <p:nvSpPr>
          <p:cNvPr id="3" name="Content Placeholder 2"/>
          <p:cNvSpPr>
            <a:spLocks noGrp="1"/>
          </p:cNvSpPr>
          <p:nvPr>
            <p:ph idx="1"/>
          </p:nvPr>
        </p:nvSpPr>
        <p:spPr/>
        <p:txBody>
          <a:bodyPr>
            <a:normAutofit/>
          </a:bodyPr>
          <a:lstStyle/>
          <a:p>
            <a:r>
              <a:rPr lang="en-US" sz="2400" dirty="0"/>
              <a:t>What is market failure? </a:t>
            </a:r>
          </a:p>
          <a:p>
            <a:r>
              <a:rPr lang="en-US" sz="2400" dirty="0"/>
              <a:t>Which types of market failure are relevant to natural resource use? </a:t>
            </a:r>
          </a:p>
        </p:txBody>
      </p:sp>
    </p:spTree>
    <p:extLst>
      <p:ext uri="{BB962C8B-B14F-4D97-AF65-F5344CB8AC3E}">
        <p14:creationId xmlns:p14="http://schemas.microsoft.com/office/powerpoint/2010/main" val="20038462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92926" y="4245998"/>
            <a:ext cx="3019408" cy="2058928"/>
          </a:xfrm>
          <a:prstGeom prst="rect">
            <a:avLst/>
          </a:prstGeom>
          <a:noFill/>
          <a:ln w="3175">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dirty="0"/>
              <a:t>Externalities: What can we tell? </a:t>
            </a:r>
          </a:p>
        </p:txBody>
      </p:sp>
      <p:cxnSp>
        <p:nvCxnSpPr>
          <p:cNvPr id="7" name="Straight Arrow Connector 6"/>
          <p:cNvCxnSpPr/>
          <p:nvPr/>
        </p:nvCxnSpPr>
        <p:spPr>
          <a:xfrm flipH="1" flipV="1">
            <a:off x="2592925" y="1905000"/>
            <a:ext cx="4364" cy="4399927"/>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2597289" y="6304926"/>
            <a:ext cx="6962503" cy="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2597287" y="3067122"/>
            <a:ext cx="6466114" cy="2181498"/>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2492787" y="2578048"/>
            <a:ext cx="6191797" cy="3334992"/>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1800455" y="1850492"/>
            <a:ext cx="736099" cy="369332"/>
          </a:xfrm>
          <a:prstGeom prst="rect">
            <a:avLst/>
          </a:prstGeom>
          <a:noFill/>
        </p:spPr>
        <p:txBody>
          <a:bodyPr wrap="none" rtlCol="0">
            <a:spAutoFit/>
          </a:bodyPr>
          <a:lstStyle/>
          <a:p>
            <a:r>
              <a:rPr lang="en-US" dirty="0"/>
              <a:t>Price</a:t>
            </a:r>
          </a:p>
        </p:txBody>
      </p:sp>
      <p:sp>
        <p:nvSpPr>
          <p:cNvPr id="26" name="TextBox 25"/>
          <p:cNvSpPr txBox="1"/>
          <p:nvPr/>
        </p:nvSpPr>
        <p:spPr>
          <a:xfrm>
            <a:off x="5373397" y="6391375"/>
            <a:ext cx="482824" cy="369332"/>
          </a:xfrm>
          <a:prstGeom prst="rect">
            <a:avLst/>
          </a:prstGeom>
          <a:noFill/>
        </p:spPr>
        <p:txBody>
          <a:bodyPr wrap="none" rtlCol="0">
            <a:spAutoFit/>
          </a:bodyPr>
          <a:lstStyle/>
          <a:p>
            <a:r>
              <a:rPr lang="en-US" dirty="0"/>
              <a:t>Q*</a:t>
            </a:r>
          </a:p>
        </p:txBody>
      </p:sp>
      <p:sp>
        <p:nvSpPr>
          <p:cNvPr id="27" name="TextBox 26"/>
          <p:cNvSpPr txBox="1"/>
          <p:nvPr/>
        </p:nvSpPr>
        <p:spPr>
          <a:xfrm>
            <a:off x="9102589" y="2963514"/>
            <a:ext cx="688009" cy="369332"/>
          </a:xfrm>
          <a:prstGeom prst="rect">
            <a:avLst/>
          </a:prstGeom>
          <a:noFill/>
        </p:spPr>
        <p:txBody>
          <a:bodyPr wrap="none" rtlCol="0">
            <a:spAutoFit/>
          </a:bodyPr>
          <a:lstStyle/>
          <a:p>
            <a:r>
              <a:rPr lang="en-US" dirty="0" err="1"/>
              <a:t>MC</a:t>
            </a:r>
            <a:r>
              <a:rPr lang="en-US" baseline="-25000" dirty="0" err="1"/>
              <a:t>p</a:t>
            </a:r>
            <a:endParaRPr lang="en-US" baseline="-25000" dirty="0"/>
          </a:p>
        </p:txBody>
      </p:sp>
      <p:sp>
        <p:nvSpPr>
          <p:cNvPr id="28" name="TextBox 27"/>
          <p:cNvSpPr txBox="1"/>
          <p:nvPr/>
        </p:nvSpPr>
        <p:spPr>
          <a:xfrm>
            <a:off x="8723769" y="5612595"/>
            <a:ext cx="1180131" cy="369332"/>
          </a:xfrm>
          <a:prstGeom prst="rect">
            <a:avLst/>
          </a:prstGeom>
          <a:noFill/>
        </p:spPr>
        <p:txBody>
          <a:bodyPr wrap="none" rtlCol="0">
            <a:spAutoFit/>
          </a:bodyPr>
          <a:lstStyle/>
          <a:p>
            <a:r>
              <a:rPr lang="en-US" dirty="0"/>
              <a:t>Demand</a:t>
            </a:r>
          </a:p>
        </p:txBody>
      </p:sp>
      <p:sp>
        <p:nvSpPr>
          <p:cNvPr id="29" name="TextBox 28"/>
          <p:cNvSpPr txBox="1"/>
          <p:nvPr/>
        </p:nvSpPr>
        <p:spPr>
          <a:xfrm>
            <a:off x="5954444" y="4110368"/>
            <a:ext cx="393056" cy="369332"/>
          </a:xfrm>
          <a:prstGeom prst="rect">
            <a:avLst/>
          </a:prstGeom>
          <a:noFill/>
        </p:spPr>
        <p:txBody>
          <a:bodyPr wrap="none" rtlCol="0">
            <a:spAutoFit/>
          </a:bodyPr>
          <a:lstStyle/>
          <a:p>
            <a:r>
              <a:rPr lang="en-US" dirty="0"/>
              <a:t>E</a:t>
            </a:r>
            <a:r>
              <a:rPr lang="en-US" baseline="-25000" dirty="0"/>
              <a:t>1</a:t>
            </a:r>
          </a:p>
        </p:txBody>
      </p:sp>
      <p:sp>
        <p:nvSpPr>
          <p:cNvPr id="32" name="TextBox 31"/>
          <p:cNvSpPr txBox="1"/>
          <p:nvPr/>
        </p:nvSpPr>
        <p:spPr>
          <a:xfrm>
            <a:off x="1928210" y="4162219"/>
            <a:ext cx="405880" cy="369332"/>
          </a:xfrm>
          <a:prstGeom prst="rect">
            <a:avLst/>
          </a:prstGeom>
          <a:noFill/>
        </p:spPr>
        <p:txBody>
          <a:bodyPr wrap="none" rtlCol="0">
            <a:spAutoFit/>
          </a:bodyPr>
          <a:lstStyle/>
          <a:p>
            <a:r>
              <a:rPr lang="en-US" dirty="0"/>
              <a:t>P</a:t>
            </a:r>
            <a:r>
              <a:rPr lang="en-US" baseline="-25000" dirty="0"/>
              <a:t>0</a:t>
            </a:r>
          </a:p>
        </p:txBody>
      </p:sp>
      <p:sp>
        <p:nvSpPr>
          <p:cNvPr id="49" name="TextBox 48"/>
          <p:cNvSpPr txBox="1"/>
          <p:nvPr/>
        </p:nvSpPr>
        <p:spPr>
          <a:xfrm>
            <a:off x="9901902" y="6173702"/>
            <a:ext cx="2007281" cy="646331"/>
          </a:xfrm>
          <a:prstGeom prst="rect">
            <a:avLst/>
          </a:prstGeom>
          <a:noFill/>
        </p:spPr>
        <p:txBody>
          <a:bodyPr wrap="none" rtlCol="0">
            <a:spAutoFit/>
          </a:bodyPr>
          <a:lstStyle/>
          <a:p>
            <a:r>
              <a:rPr lang="en-US" dirty="0"/>
              <a:t>Quantity </a:t>
            </a:r>
            <a:r>
              <a:rPr lang="en-US"/>
              <a:t>of </a:t>
            </a:r>
          </a:p>
          <a:p>
            <a:r>
              <a:rPr lang="en-US" dirty="0"/>
              <a:t>steel production</a:t>
            </a:r>
          </a:p>
        </p:txBody>
      </p:sp>
      <p:sp>
        <p:nvSpPr>
          <p:cNvPr id="51" name="TextBox 50"/>
          <p:cNvSpPr txBox="1"/>
          <p:nvPr/>
        </p:nvSpPr>
        <p:spPr>
          <a:xfrm>
            <a:off x="8284896" y="1377055"/>
            <a:ext cx="3907104" cy="1477328"/>
          </a:xfrm>
          <a:prstGeom prst="rect">
            <a:avLst/>
          </a:prstGeom>
          <a:noFill/>
        </p:spPr>
        <p:txBody>
          <a:bodyPr wrap="square" rtlCol="0">
            <a:spAutoFit/>
          </a:bodyPr>
          <a:lstStyle/>
          <a:p>
            <a:r>
              <a:rPr lang="en-US" dirty="0"/>
              <a:t>Steel Factor is located upstream, emitting waste water downstream. The pollution negatively affects a resort downstream</a:t>
            </a:r>
          </a:p>
        </p:txBody>
      </p:sp>
      <p:sp>
        <p:nvSpPr>
          <p:cNvPr id="9" name="TextBox 8"/>
          <p:cNvSpPr txBox="1"/>
          <p:nvPr/>
        </p:nvSpPr>
        <p:spPr>
          <a:xfrm>
            <a:off x="9026694" y="4117066"/>
            <a:ext cx="3028393" cy="461665"/>
          </a:xfrm>
          <a:prstGeom prst="rect">
            <a:avLst/>
          </a:prstGeom>
          <a:noFill/>
        </p:spPr>
        <p:txBody>
          <a:bodyPr wrap="none" rtlCol="0">
            <a:spAutoFit/>
          </a:bodyPr>
          <a:lstStyle/>
          <a:p>
            <a:r>
              <a:rPr lang="en-US" sz="2400" dirty="0"/>
              <a:t>Firm’s Point of View</a:t>
            </a:r>
          </a:p>
        </p:txBody>
      </p:sp>
    </p:spTree>
    <p:extLst>
      <p:ext uri="{BB962C8B-B14F-4D97-AF65-F5344CB8AC3E}">
        <p14:creationId xmlns:p14="http://schemas.microsoft.com/office/powerpoint/2010/main" val="2340546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Externalities: What can we tell? </a:t>
            </a:r>
          </a:p>
        </p:txBody>
      </p:sp>
      <p:cxnSp>
        <p:nvCxnSpPr>
          <p:cNvPr id="7" name="Straight Arrow Connector 6"/>
          <p:cNvCxnSpPr/>
          <p:nvPr/>
        </p:nvCxnSpPr>
        <p:spPr>
          <a:xfrm flipH="1" flipV="1">
            <a:off x="2531975" y="2020309"/>
            <a:ext cx="65314" cy="4284617"/>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2597289" y="6304926"/>
            <a:ext cx="6962503" cy="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2597287" y="3067122"/>
            <a:ext cx="6466114" cy="2181498"/>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2492787" y="2578048"/>
            <a:ext cx="6191797" cy="3334992"/>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V="1">
            <a:off x="2584226" y="4254055"/>
            <a:ext cx="3017520" cy="39189"/>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V="1">
            <a:off x="5571909" y="3112337"/>
            <a:ext cx="29837" cy="3169145"/>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1800455" y="1850492"/>
            <a:ext cx="736099" cy="369332"/>
          </a:xfrm>
          <a:prstGeom prst="rect">
            <a:avLst/>
          </a:prstGeom>
          <a:noFill/>
        </p:spPr>
        <p:txBody>
          <a:bodyPr wrap="none" rtlCol="0">
            <a:spAutoFit/>
          </a:bodyPr>
          <a:lstStyle/>
          <a:p>
            <a:r>
              <a:rPr lang="en-US" dirty="0"/>
              <a:t>Price</a:t>
            </a:r>
          </a:p>
        </p:txBody>
      </p:sp>
      <p:sp>
        <p:nvSpPr>
          <p:cNvPr id="26" name="TextBox 25"/>
          <p:cNvSpPr txBox="1"/>
          <p:nvPr/>
        </p:nvSpPr>
        <p:spPr>
          <a:xfrm>
            <a:off x="5373397" y="6391375"/>
            <a:ext cx="482824" cy="369332"/>
          </a:xfrm>
          <a:prstGeom prst="rect">
            <a:avLst/>
          </a:prstGeom>
          <a:noFill/>
        </p:spPr>
        <p:txBody>
          <a:bodyPr wrap="none" rtlCol="0">
            <a:spAutoFit/>
          </a:bodyPr>
          <a:lstStyle/>
          <a:p>
            <a:r>
              <a:rPr lang="en-US" dirty="0"/>
              <a:t>Q*</a:t>
            </a:r>
          </a:p>
        </p:txBody>
      </p:sp>
      <p:sp>
        <p:nvSpPr>
          <p:cNvPr id="27" name="TextBox 26"/>
          <p:cNvSpPr txBox="1"/>
          <p:nvPr/>
        </p:nvSpPr>
        <p:spPr>
          <a:xfrm>
            <a:off x="9102589" y="2963514"/>
            <a:ext cx="688009" cy="369332"/>
          </a:xfrm>
          <a:prstGeom prst="rect">
            <a:avLst/>
          </a:prstGeom>
          <a:noFill/>
        </p:spPr>
        <p:txBody>
          <a:bodyPr wrap="none" rtlCol="0">
            <a:spAutoFit/>
          </a:bodyPr>
          <a:lstStyle/>
          <a:p>
            <a:r>
              <a:rPr lang="en-US" dirty="0" err="1"/>
              <a:t>MC</a:t>
            </a:r>
            <a:r>
              <a:rPr lang="en-US" baseline="-25000" dirty="0" err="1"/>
              <a:t>p</a:t>
            </a:r>
            <a:endParaRPr lang="en-US" baseline="-25000" dirty="0"/>
          </a:p>
        </p:txBody>
      </p:sp>
      <p:sp>
        <p:nvSpPr>
          <p:cNvPr id="28" name="TextBox 27"/>
          <p:cNvSpPr txBox="1"/>
          <p:nvPr/>
        </p:nvSpPr>
        <p:spPr>
          <a:xfrm>
            <a:off x="8723769" y="5612595"/>
            <a:ext cx="1180131" cy="369332"/>
          </a:xfrm>
          <a:prstGeom prst="rect">
            <a:avLst/>
          </a:prstGeom>
          <a:noFill/>
        </p:spPr>
        <p:txBody>
          <a:bodyPr wrap="none" rtlCol="0">
            <a:spAutoFit/>
          </a:bodyPr>
          <a:lstStyle/>
          <a:p>
            <a:r>
              <a:rPr lang="en-US" dirty="0"/>
              <a:t>Demand</a:t>
            </a:r>
          </a:p>
        </p:txBody>
      </p:sp>
      <p:sp>
        <p:nvSpPr>
          <p:cNvPr id="29" name="TextBox 28"/>
          <p:cNvSpPr txBox="1"/>
          <p:nvPr/>
        </p:nvSpPr>
        <p:spPr>
          <a:xfrm>
            <a:off x="5954444" y="4110368"/>
            <a:ext cx="393056" cy="369332"/>
          </a:xfrm>
          <a:prstGeom prst="rect">
            <a:avLst/>
          </a:prstGeom>
          <a:noFill/>
        </p:spPr>
        <p:txBody>
          <a:bodyPr wrap="none" rtlCol="0">
            <a:spAutoFit/>
          </a:bodyPr>
          <a:lstStyle/>
          <a:p>
            <a:r>
              <a:rPr lang="en-US" dirty="0"/>
              <a:t>E</a:t>
            </a:r>
            <a:r>
              <a:rPr lang="en-US" baseline="-25000" dirty="0"/>
              <a:t>1</a:t>
            </a:r>
          </a:p>
        </p:txBody>
      </p:sp>
      <p:sp>
        <p:nvSpPr>
          <p:cNvPr id="30" name="TextBox 29"/>
          <p:cNvSpPr txBox="1"/>
          <p:nvPr/>
        </p:nvSpPr>
        <p:spPr>
          <a:xfrm>
            <a:off x="2505851" y="2712306"/>
            <a:ext cx="290464" cy="276999"/>
          </a:xfrm>
          <a:prstGeom prst="rect">
            <a:avLst/>
          </a:prstGeom>
          <a:noFill/>
        </p:spPr>
        <p:txBody>
          <a:bodyPr wrap="none" rtlCol="0">
            <a:spAutoFit/>
          </a:bodyPr>
          <a:lstStyle/>
          <a:p>
            <a:r>
              <a:rPr lang="en-US" sz="1200" dirty="0"/>
              <a:t>a</a:t>
            </a:r>
          </a:p>
        </p:txBody>
      </p:sp>
      <p:sp>
        <p:nvSpPr>
          <p:cNvPr id="31" name="TextBox 30"/>
          <p:cNvSpPr txBox="1"/>
          <p:nvPr/>
        </p:nvSpPr>
        <p:spPr>
          <a:xfrm>
            <a:off x="2558099" y="4960229"/>
            <a:ext cx="288862" cy="276999"/>
          </a:xfrm>
          <a:prstGeom prst="rect">
            <a:avLst/>
          </a:prstGeom>
          <a:noFill/>
        </p:spPr>
        <p:txBody>
          <a:bodyPr wrap="none" rtlCol="0">
            <a:spAutoFit/>
          </a:bodyPr>
          <a:lstStyle/>
          <a:p>
            <a:r>
              <a:rPr lang="en-US" sz="1200" dirty="0"/>
              <a:t>b</a:t>
            </a:r>
          </a:p>
        </p:txBody>
      </p:sp>
      <p:sp>
        <p:nvSpPr>
          <p:cNvPr id="32" name="TextBox 31"/>
          <p:cNvSpPr txBox="1"/>
          <p:nvPr/>
        </p:nvSpPr>
        <p:spPr>
          <a:xfrm>
            <a:off x="1928210" y="4162219"/>
            <a:ext cx="405880" cy="369332"/>
          </a:xfrm>
          <a:prstGeom prst="rect">
            <a:avLst/>
          </a:prstGeom>
          <a:noFill/>
        </p:spPr>
        <p:txBody>
          <a:bodyPr wrap="none" rtlCol="0">
            <a:spAutoFit/>
          </a:bodyPr>
          <a:lstStyle/>
          <a:p>
            <a:r>
              <a:rPr lang="en-US" dirty="0"/>
              <a:t>P</a:t>
            </a:r>
            <a:r>
              <a:rPr lang="en-US" baseline="-25000" dirty="0"/>
              <a:t>0</a:t>
            </a:r>
          </a:p>
        </p:txBody>
      </p:sp>
      <p:sp>
        <p:nvSpPr>
          <p:cNvPr id="33" name="TextBox 32"/>
          <p:cNvSpPr txBox="1"/>
          <p:nvPr/>
        </p:nvSpPr>
        <p:spPr>
          <a:xfrm>
            <a:off x="1939789" y="3426740"/>
            <a:ext cx="405880" cy="369332"/>
          </a:xfrm>
          <a:prstGeom prst="rect">
            <a:avLst/>
          </a:prstGeom>
          <a:noFill/>
        </p:spPr>
        <p:txBody>
          <a:bodyPr wrap="none" rtlCol="0">
            <a:spAutoFit/>
          </a:bodyPr>
          <a:lstStyle/>
          <a:p>
            <a:r>
              <a:rPr lang="en-US" dirty="0"/>
              <a:t>P</a:t>
            </a:r>
            <a:r>
              <a:rPr lang="en-US" baseline="-25000" dirty="0"/>
              <a:t>1</a:t>
            </a:r>
          </a:p>
        </p:txBody>
      </p:sp>
      <p:cxnSp>
        <p:nvCxnSpPr>
          <p:cNvPr id="34" name="Straight Connector 33"/>
          <p:cNvCxnSpPr/>
          <p:nvPr/>
        </p:nvCxnSpPr>
        <p:spPr>
          <a:xfrm flipV="1">
            <a:off x="2565682" y="3561972"/>
            <a:ext cx="1660476" cy="32542"/>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V="1">
            <a:off x="4334422" y="3637534"/>
            <a:ext cx="6415" cy="2667392"/>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4110610" y="6380097"/>
            <a:ext cx="470000" cy="369332"/>
          </a:xfrm>
          <a:prstGeom prst="rect">
            <a:avLst/>
          </a:prstGeom>
          <a:noFill/>
        </p:spPr>
        <p:txBody>
          <a:bodyPr wrap="none" rtlCol="0">
            <a:spAutoFit/>
          </a:bodyPr>
          <a:lstStyle/>
          <a:p>
            <a:r>
              <a:rPr lang="en-US" dirty="0"/>
              <a:t>Q</a:t>
            </a:r>
            <a:r>
              <a:rPr lang="en-US" baseline="-25000" dirty="0"/>
              <a:t>1</a:t>
            </a:r>
          </a:p>
        </p:txBody>
      </p:sp>
      <p:sp>
        <p:nvSpPr>
          <p:cNvPr id="41" name="TextBox 40"/>
          <p:cNvSpPr txBox="1"/>
          <p:nvPr/>
        </p:nvSpPr>
        <p:spPr>
          <a:xfrm>
            <a:off x="3784757" y="3295215"/>
            <a:ext cx="284052" cy="276999"/>
          </a:xfrm>
          <a:prstGeom prst="rect">
            <a:avLst/>
          </a:prstGeom>
          <a:noFill/>
        </p:spPr>
        <p:txBody>
          <a:bodyPr wrap="none" rtlCol="0">
            <a:spAutoFit/>
          </a:bodyPr>
          <a:lstStyle/>
          <a:p>
            <a:r>
              <a:rPr lang="en-US" sz="1200"/>
              <a:t>c</a:t>
            </a:r>
            <a:endParaRPr lang="en-US" sz="1200" dirty="0"/>
          </a:p>
        </p:txBody>
      </p:sp>
      <p:sp>
        <p:nvSpPr>
          <p:cNvPr id="42" name="TextBox 41"/>
          <p:cNvSpPr txBox="1"/>
          <p:nvPr/>
        </p:nvSpPr>
        <p:spPr>
          <a:xfrm>
            <a:off x="4101021" y="4263096"/>
            <a:ext cx="290464" cy="276999"/>
          </a:xfrm>
          <a:prstGeom prst="rect">
            <a:avLst/>
          </a:prstGeom>
          <a:noFill/>
        </p:spPr>
        <p:txBody>
          <a:bodyPr wrap="none" rtlCol="0">
            <a:spAutoFit/>
          </a:bodyPr>
          <a:lstStyle/>
          <a:p>
            <a:r>
              <a:rPr lang="en-US" sz="1200" dirty="0"/>
              <a:t>d</a:t>
            </a:r>
          </a:p>
        </p:txBody>
      </p:sp>
      <p:sp>
        <p:nvSpPr>
          <p:cNvPr id="43" name="TextBox 42"/>
          <p:cNvSpPr txBox="1"/>
          <p:nvPr/>
        </p:nvSpPr>
        <p:spPr>
          <a:xfrm>
            <a:off x="4101021" y="4821730"/>
            <a:ext cx="284052" cy="276999"/>
          </a:xfrm>
          <a:prstGeom prst="rect">
            <a:avLst/>
          </a:prstGeom>
          <a:noFill/>
        </p:spPr>
        <p:txBody>
          <a:bodyPr wrap="none" rtlCol="0">
            <a:spAutoFit/>
          </a:bodyPr>
          <a:lstStyle/>
          <a:p>
            <a:r>
              <a:rPr lang="en-US" sz="1200" dirty="0"/>
              <a:t>e</a:t>
            </a:r>
          </a:p>
        </p:txBody>
      </p:sp>
      <p:cxnSp>
        <p:nvCxnSpPr>
          <p:cNvPr id="35" name="Straight Connector 34"/>
          <p:cNvCxnSpPr/>
          <p:nvPr/>
        </p:nvCxnSpPr>
        <p:spPr>
          <a:xfrm flipV="1">
            <a:off x="2571163" y="2605507"/>
            <a:ext cx="4545875" cy="1566144"/>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36" name="TextBox 35"/>
          <p:cNvSpPr txBox="1"/>
          <p:nvPr/>
        </p:nvSpPr>
        <p:spPr>
          <a:xfrm>
            <a:off x="7417483" y="2448646"/>
            <a:ext cx="643125" cy="369332"/>
          </a:xfrm>
          <a:prstGeom prst="rect">
            <a:avLst/>
          </a:prstGeom>
          <a:noFill/>
        </p:spPr>
        <p:txBody>
          <a:bodyPr wrap="none" rtlCol="0">
            <a:spAutoFit/>
          </a:bodyPr>
          <a:lstStyle/>
          <a:p>
            <a:r>
              <a:rPr lang="en-US" dirty="0"/>
              <a:t>MC</a:t>
            </a:r>
            <a:r>
              <a:rPr lang="en-US" baseline="-25000" dirty="0"/>
              <a:t>s</a:t>
            </a:r>
          </a:p>
        </p:txBody>
      </p:sp>
      <p:cxnSp>
        <p:nvCxnSpPr>
          <p:cNvPr id="39" name="Straight Connector 38"/>
          <p:cNvCxnSpPr/>
          <p:nvPr/>
        </p:nvCxnSpPr>
        <p:spPr>
          <a:xfrm flipV="1">
            <a:off x="2584225" y="5441552"/>
            <a:ext cx="6862368" cy="10325"/>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a:off x="4358191" y="3112337"/>
            <a:ext cx="393056" cy="369332"/>
          </a:xfrm>
          <a:prstGeom prst="rect">
            <a:avLst/>
          </a:prstGeom>
          <a:noFill/>
        </p:spPr>
        <p:txBody>
          <a:bodyPr wrap="none" rtlCol="0">
            <a:spAutoFit/>
          </a:bodyPr>
          <a:lstStyle/>
          <a:p>
            <a:r>
              <a:rPr lang="en-US" dirty="0"/>
              <a:t>E</a:t>
            </a:r>
            <a:r>
              <a:rPr lang="en-US" baseline="-25000" dirty="0"/>
              <a:t>2</a:t>
            </a:r>
          </a:p>
        </p:txBody>
      </p:sp>
      <p:sp>
        <p:nvSpPr>
          <p:cNvPr id="46" name="TextBox 45"/>
          <p:cNvSpPr txBox="1"/>
          <p:nvPr/>
        </p:nvSpPr>
        <p:spPr>
          <a:xfrm>
            <a:off x="9207095" y="5103143"/>
            <a:ext cx="1473480" cy="369332"/>
          </a:xfrm>
          <a:prstGeom prst="rect">
            <a:avLst/>
          </a:prstGeom>
          <a:noFill/>
        </p:spPr>
        <p:txBody>
          <a:bodyPr wrap="none" rtlCol="0">
            <a:spAutoFit/>
          </a:bodyPr>
          <a:lstStyle/>
          <a:p>
            <a:r>
              <a:rPr lang="en-US" dirty="0"/>
              <a:t>Externalities</a:t>
            </a:r>
          </a:p>
        </p:txBody>
      </p:sp>
      <p:sp>
        <p:nvSpPr>
          <p:cNvPr id="48" name="TextBox 47"/>
          <p:cNvSpPr txBox="1"/>
          <p:nvPr/>
        </p:nvSpPr>
        <p:spPr>
          <a:xfrm>
            <a:off x="5483990" y="2871181"/>
            <a:ext cx="232756" cy="276999"/>
          </a:xfrm>
          <a:prstGeom prst="rect">
            <a:avLst/>
          </a:prstGeom>
          <a:noFill/>
        </p:spPr>
        <p:txBody>
          <a:bodyPr wrap="none" rtlCol="0">
            <a:spAutoFit/>
          </a:bodyPr>
          <a:lstStyle/>
          <a:p>
            <a:r>
              <a:rPr lang="en-US" sz="1200" dirty="0"/>
              <a:t>f</a:t>
            </a:r>
          </a:p>
        </p:txBody>
      </p:sp>
      <p:sp>
        <p:nvSpPr>
          <p:cNvPr id="49" name="TextBox 48"/>
          <p:cNvSpPr txBox="1"/>
          <p:nvPr/>
        </p:nvSpPr>
        <p:spPr>
          <a:xfrm>
            <a:off x="9901902" y="6173702"/>
            <a:ext cx="2007281" cy="646331"/>
          </a:xfrm>
          <a:prstGeom prst="rect">
            <a:avLst/>
          </a:prstGeom>
          <a:noFill/>
        </p:spPr>
        <p:txBody>
          <a:bodyPr wrap="none" rtlCol="0">
            <a:spAutoFit/>
          </a:bodyPr>
          <a:lstStyle/>
          <a:p>
            <a:r>
              <a:rPr lang="en-US" dirty="0"/>
              <a:t>Quantity </a:t>
            </a:r>
            <a:r>
              <a:rPr lang="en-US"/>
              <a:t>of </a:t>
            </a:r>
          </a:p>
          <a:p>
            <a:r>
              <a:rPr lang="en-US" dirty="0"/>
              <a:t>steel production</a:t>
            </a:r>
          </a:p>
        </p:txBody>
      </p:sp>
      <p:sp>
        <p:nvSpPr>
          <p:cNvPr id="51" name="TextBox 50"/>
          <p:cNvSpPr txBox="1"/>
          <p:nvPr/>
        </p:nvSpPr>
        <p:spPr>
          <a:xfrm>
            <a:off x="8284896" y="1377055"/>
            <a:ext cx="3907104" cy="1477328"/>
          </a:xfrm>
          <a:prstGeom prst="rect">
            <a:avLst/>
          </a:prstGeom>
          <a:noFill/>
        </p:spPr>
        <p:txBody>
          <a:bodyPr wrap="square" rtlCol="0">
            <a:spAutoFit/>
          </a:bodyPr>
          <a:lstStyle/>
          <a:p>
            <a:r>
              <a:rPr lang="en-US" dirty="0"/>
              <a:t>Steel Factor is located upstream, emitting waste water downstream. The pollution negatively affects a resort downstream</a:t>
            </a:r>
          </a:p>
        </p:txBody>
      </p:sp>
      <p:sp>
        <p:nvSpPr>
          <p:cNvPr id="52" name="TextBox 51"/>
          <p:cNvSpPr txBox="1"/>
          <p:nvPr/>
        </p:nvSpPr>
        <p:spPr>
          <a:xfrm>
            <a:off x="2067547" y="5268208"/>
            <a:ext cx="471604" cy="369332"/>
          </a:xfrm>
          <a:prstGeom prst="rect">
            <a:avLst/>
          </a:prstGeom>
          <a:noFill/>
        </p:spPr>
        <p:txBody>
          <a:bodyPr wrap="none" rtlCol="0">
            <a:spAutoFit/>
          </a:bodyPr>
          <a:lstStyle/>
          <a:p>
            <a:r>
              <a:rPr lang="en-US" dirty="0"/>
              <a:t>C</a:t>
            </a:r>
            <a:r>
              <a:rPr lang="en-US" baseline="-25000" dirty="0"/>
              <a:t>e</a:t>
            </a:r>
          </a:p>
        </p:txBody>
      </p:sp>
      <p:sp>
        <p:nvSpPr>
          <p:cNvPr id="3" name="Right Brace 2"/>
          <p:cNvSpPr/>
          <p:nvPr/>
        </p:nvSpPr>
        <p:spPr>
          <a:xfrm>
            <a:off x="6340880" y="2898811"/>
            <a:ext cx="415604" cy="1114896"/>
          </a:xfrm>
          <a:prstGeom prst="rightBrace">
            <a:avLst>
              <a:gd name="adj1" fmla="val 8333"/>
              <a:gd name="adj2" fmla="val 34812"/>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7" name="TextBox 36"/>
          <p:cNvSpPr txBox="1"/>
          <p:nvPr/>
        </p:nvSpPr>
        <p:spPr>
          <a:xfrm>
            <a:off x="6795672" y="3094927"/>
            <a:ext cx="1473480" cy="369332"/>
          </a:xfrm>
          <a:prstGeom prst="rect">
            <a:avLst/>
          </a:prstGeom>
          <a:noFill/>
        </p:spPr>
        <p:txBody>
          <a:bodyPr wrap="none" rtlCol="0">
            <a:spAutoFit/>
          </a:bodyPr>
          <a:lstStyle/>
          <a:p>
            <a:r>
              <a:rPr lang="en-US" dirty="0"/>
              <a:t>Externalities</a:t>
            </a:r>
          </a:p>
        </p:txBody>
      </p:sp>
      <p:sp>
        <p:nvSpPr>
          <p:cNvPr id="45" name="TextBox 44"/>
          <p:cNvSpPr txBox="1"/>
          <p:nvPr/>
        </p:nvSpPr>
        <p:spPr>
          <a:xfrm>
            <a:off x="8489178" y="4110368"/>
            <a:ext cx="3522118" cy="461665"/>
          </a:xfrm>
          <a:prstGeom prst="rect">
            <a:avLst/>
          </a:prstGeom>
          <a:noFill/>
        </p:spPr>
        <p:txBody>
          <a:bodyPr wrap="none" rtlCol="0">
            <a:spAutoFit/>
          </a:bodyPr>
          <a:lstStyle/>
          <a:p>
            <a:r>
              <a:rPr lang="en-US" sz="2400"/>
              <a:t>Society’s </a:t>
            </a:r>
            <a:r>
              <a:rPr lang="en-US" sz="2400" dirty="0"/>
              <a:t>Point of View</a:t>
            </a:r>
          </a:p>
        </p:txBody>
      </p:sp>
      <p:sp>
        <p:nvSpPr>
          <p:cNvPr id="4" name="TextBox 3"/>
          <p:cNvSpPr txBox="1"/>
          <p:nvPr/>
        </p:nvSpPr>
        <p:spPr>
          <a:xfrm>
            <a:off x="2741698" y="3257871"/>
            <a:ext cx="487634" cy="584775"/>
          </a:xfrm>
          <a:prstGeom prst="rect">
            <a:avLst/>
          </a:prstGeom>
          <a:noFill/>
        </p:spPr>
        <p:txBody>
          <a:bodyPr wrap="none" rtlCol="0">
            <a:spAutoFit/>
          </a:bodyPr>
          <a:lstStyle/>
          <a:p>
            <a:r>
              <a:rPr lang="en-US" sz="3200" b="1" dirty="0"/>
              <a:t>A</a:t>
            </a:r>
          </a:p>
        </p:txBody>
      </p:sp>
      <p:sp>
        <p:nvSpPr>
          <p:cNvPr id="47" name="TextBox 46"/>
          <p:cNvSpPr txBox="1"/>
          <p:nvPr/>
        </p:nvSpPr>
        <p:spPr>
          <a:xfrm>
            <a:off x="3180978" y="4080473"/>
            <a:ext cx="423514" cy="584775"/>
          </a:xfrm>
          <a:prstGeom prst="rect">
            <a:avLst/>
          </a:prstGeom>
          <a:noFill/>
        </p:spPr>
        <p:txBody>
          <a:bodyPr wrap="none" rtlCol="0">
            <a:spAutoFit/>
          </a:bodyPr>
          <a:lstStyle/>
          <a:p>
            <a:r>
              <a:rPr lang="en-US" sz="3200" b="1" dirty="0"/>
              <a:t>B</a:t>
            </a:r>
          </a:p>
        </p:txBody>
      </p:sp>
      <p:sp>
        <p:nvSpPr>
          <p:cNvPr id="50" name="TextBox 49"/>
          <p:cNvSpPr txBox="1"/>
          <p:nvPr/>
        </p:nvSpPr>
        <p:spPr>
          <a:xfrm>
            <a:off x="4489357" y="3918138"/>
            <a:ext cx="471604" cy="584775"/>
          </a:xfrm>
          <a:prstGeom prst="rect">
            <a:avLst/>
          </a:prstGeom>
          <a:noFill/>
        </p:spPr>
        <p:txBody>
          <a:bodyPr wrap="none" rtlCol="0">
            <a:spAutoFit/>
          </a:bodyPr>
          <a:lstStyle/>
          <a:p>
            <a:r>
              <a:rPr lang="en-US" sz="3200" b="1" dirty="0"/>
              <a:t>D</a:t>
            </a:r>
          </a:p>
        </p:txBody>
      </p:sp>
      <p:sp>
        <p:nvSpPr>
          <p:cNvPr id="53" name="TextBox 52"/>
          <p:cNvSpPr txBox="1"/>
          <p:nvPr/>
        </p:nvSpPr>
        <p:spPr>
          <a:xfrm>
            <a:off x="4955416" y="3373721"/>
            <a:ext cx="505267" cy="584775"/>
          </a:xfrm>
          <a:prstGeom prst="rect">
            <a:avLst/>
          </a:prstGeom>
          <a:noFill/>
        </p:spPr>
        <p:txBody>
          <a:bodyPr wrap="none" rtlCol="0">
            <a:spAutoFit/>
          </a:bodyPr>
          <a:lstStyle/>
          <a:p>
            <a:r>
              <a:rPr lang="en-US" sz="3200" b="1" dirty="0"/>
              <a:t>C</a:t>
            </a:r>
          </a:p>
        </p:txBody>
      </p:sp>
    </p:spTree>
    <p:extLst>
      <p:ext uri="{BB962C8B-B14F-4D97-AF65-F5344CB8AC3E}">
        <p14:creationId xmlns:p14="http://schemas.microsoft.com/office/powerpoint/2010/main" val="1452561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par>
                                <p:cTn id="8" presetID="9" presetClass="entr" presetSubtype="0" fill="hold" grpId="0" nodeType="withEffect">
                                  <p:stCondLst>
                                    <p:cond delay="0"/>
                                  </p:stCondLst>
                                  <p:childTnLst>
                                    <p:set>
                                      <p:cBhvr>
                                        <p:cTn id="9" dur="1" fill="hold">
                                          <p:stCondLst>
                                            <p:cond delay="0"/>
                                          </p:stCondLst>
                                        </p:cTn>
                                        <p:tgtEl>
                                          <p:spTgt spid="47"/>
                                        </p:tgtEl>
                                        <p:attrNameLst>
                                          <p:attrName>style.visibility</p:attrName>
                                        </p:attrNameLst>
                                      </p:cBhvr>
                                      <p:to>
                                        <p:strVal val="visible"/>
                                      </p:to>
                                    </p:set>
                                    <p:animEffect transition="in" filter="dissolve">
                                      <p:cBhvr>
                                        <p:cTn id="10" dur="500"/>
                                        <p:tgtEl>
                                          <p:spTgt spid="47"/>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0"/>
                                        </p:tgtEl>
                                        <p:attrNameLst>
                                          <p:attrName>style.visibility</p:attrName>
                                        </p:attrNameLst>
                                      </p:cBhvr>
                                      <p:to>
                                        <p:strVal val="visible"/>
                                      </p:to>
                                    </p:set>
                                    <p:animEffect transition="in" filter="dissolve">
                                      <p:cBhvr>
                                        <p:cTn id="13" dur="500"/>
                                        <p:tgtEl>
                                          <p:spTgt spid="50"/>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3"/>
                                        </p:tgtEl>
                                        <p:attrNameLst>
                                          <p:attrName>style.visibility</p:attrName>
                                        </p:attrNameLst>
                                      </p:cBhvr>
                                      <p:to>
                                        <p:strVal val="visible"/>
                                      </p:to>
                                    </p:set>
                                    <p:animEffect transition="in" filter="dissolve">
                                      <p:cBhvr>
                                        <p:cTn id="16"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7" grpId="0"/>
      <p:bldP spid="50" grpId="0"/>
      <p:bldP spid="5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do you know?</a:t>
            </a:r>
          </a:p>
        </p:txBody>
      </p:sp>
      <p:sp>
        <p:nvSpPr>
          <p:cNvPr id="3" name="Content Placeholder 2"/>
          <p:cNvSpPr>
            <a:spLocks noGrp="1"/>
          </p:cNvSpPr>
          <p:nvPr>
            <p:ph idx="1"/>
          </p:nvPr>
        </p:nvSpPr>
        <p:spPr/>
        <p:txBody>
          <a:bodyPr>
            <a:normAutofit/>
          </a:bodyPr>
          <a:lstStyle/>
          <a:p>
            <a:r>
              <a:rPr lang="en-US" sz="2400" dirty="0"/>
              <a:t>What needs to be done in order to correct the market failure? </a:t>
            </a:r>
          </a:p>
          <a:p>
            <a:r>
              <a:rPr lang="en-US" sz="2400" dirty="0"/>
              <a:t>Who has to pay for the external cost? </a:t>
            </a:r>
          </a:p>
          <a:p>
            <a:pPr lvl="1"/>
            <a:r>
              <a:rPr lang="en-US" sz="2200" dirty="0"/>
              <a:t>The steel factory?</a:t>
            </a:r>
          </a:p>
          <a:p>
            <a:pPr lvl="1"/>
            <a:r>
              <a:rPr lang="en-US" sz="2200" dirty="0"/>
              <a:t>The victim of pollution? </a:t>
            </a:r>
          </a:p>
          <a:p>
            <a:endParaRPr lang="en-US" sz="2400" dirty="0"/>
          </a:p>
        </p:txBody>
      </p:sp>
    </p:spTree>
    <p:extLst>
      <p:ext uri="{BB962C8B-B14F-4D97-AF65-F5344CB8AC3E}">
        <p14:creationId xmlns:p14="http://schemas.microsoft.com/office/powerpoint/2010/main" val="6128249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pursuit of Efficiency</a:t>
            </a:r>
          </a:p>
        </p:txBody>
      </p:sp>
      <p:sp>
        <p:nvSpPr>
          <p:cNvPr id="3" name="Content Placeholder 2"/>
          <p:cNvSpPr>
            <a:spLocks noGrp="1"/>
          </p:cNvSpPr>
          <p:nvPr>
            <p:ph idx="1"/>
          </p:nvPr>
        </p:nvSpPr>
        <p:spPr>
          <a:xfrm>
            <a:off x="2589212" y="1905001"/>
            <a:ext cx="9023668" cy="4273730"/>
          </a:xfrm>
        </p:spPr>
        <p:txBody>
          <a:bodyPr>
            <a:normAutofit/>
          </a:bodyPr>
          <a:lstStyle/>
          <a:p>
            <a:r>
              <a:rPr lang="en-US" sz="2400" dirty="0"/>
              <a:t>The Courts: Property rules and Liability Rules</a:t>
            </a:r>
          </a:p>
          <a:p>
            <a:r>
              <a:rPr lang="en-US" sz="2400" dirty="0"/>
              <a:t>“Property rules”</a:t>
            </a:r>
          </a:p>
          <a:p>
            <a:pPr lvl="1"/>
            <a:r>
              <a:rPr lang="en-US" sz="2200" dirty="0"/>
              <a:t>specify the initial allocation of the entitlement.</a:t>
            </a:r>
          </a:p>
          <a:p>
            <a:pPr lvl="1"/>
            <a:r>
              <a:rPr lang="en-US" sz="2200" i="1" dirty="0"/>
              <a:t>In our case</a:t>
            </a:r>
            <a:r>
              <a:rPr lang="en-US" sz="2200" dirty="0"/>
              <a:t>: Conflicting entitlements - the right to add waste products to the river and the right to have an attractive river.  </a:t>
            </a:r>
          </a:p>
          <a:p>
            <a:pPr lvl="1"/>
            <a:r>
              <a:rPr lang="en-US" sz="2200" dirty="0"/>
              <a:t>The court merely decides which right is preeminent and places an injunction against violating that right. </a:t>
            </a:r>
          </a:p>
          <a:p>
            <a:pPr lvl="1"/>
            <a:r>
              <a:rPr lang="en-US" sz="2200" dirty="0"/>
              <a:t>In the absence of a court decision, the entitlement is naturally allocated to the party that can most easily seize it. </a:t>
            </a:r>
          </a:p>
        </p:txBody>
      </p:sp>
    </p:spTree>
    <p:extLst>
      <p:ext uri="{BB962C8B-B14F-4D97-AF65-F5344CB8AC3E}">
        <p14:creationId xmlns:p14="http://schemas.microsoft.com/office/powerpoint/2010/main" val="12153039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pursuit of Efficiency</a:t>
            </a:r>
          </a:p>
        </p:txBody>
      </p:sp>
      <p:sp>
        <p:nvSpPr>
          <p:cNvPr id="3" name="Content Placeholder 2"/>
          <p:cNvSpPr>
            <a:spLocks noGrp="1"/>
          </p:cNvSpPr>
          <p:nvPr>
            <p:ph idx="1"/>
          </p:nvPr>
        </p:nvSpPr>
        <p:spPr/>
        <p:txBody>
          <a:bodyPr>
            <a:normAutofit/>
          </a:bodyPr>
          <a:lstStyle/>
          <a:p>
            <a:r>
              <a:rPr lang="en-US" sz="2400" dirty="0"/>
              <a:t>“Liability Rules”</a:t>
            </a:r>
          </a:p>
          <a:p>
            <a:pPr lvl="1"/>
            <a:r>
              <a:rPr lang="en-US" sz="2200" dirty="0"/>
              <a:t>The liability rules award monetary damages, after the fact, to the injured party. </a:t>
            </a:r>
          </a:p>
          <a:p>
            <a:pPr lvl="1"/>
            <a:r>
              <a:rPr lang="en-US" sz="2200" dirty="0"/>
              <a:t>The steel factory has to compensate the resort for all damages incurred: the area between two marginal cost curves from the origin to the chosen level of output. </a:t>
            </a:r>
          </a:p>
          <a:p>
            <a:pPr lvl="1"/>
            <a:r>
              <a:rPr lang="en-US" sz="2200" dirty="0"/>
              <a:t>Internalization of Externalities</a:t>
            </a:r>
          </a:p>
        </p:txBody>
      </p:sp>
    </p:spTree>
    <p:extLst>
      <p:ext uri="{BB962C8B-B14F-4D97-AF65-F5344CB8AC3E}">
        <p14:creationId xmlns:p14="http://schemas.microsoft.com/office/powerpoint/2010/main" val="13107571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pursuit of Efficiency</a:t>
            </a:r>
          </a:p>
        </p:txBody>
      </p:sp>
      <p:sp>
        <p:nvSpPr>
          <p:cNvPr id="3" name="Content Placeholder 2"/>
          <p:cNvSpPr>
            <a:spLocks noGrp="1"/>
          </p:cNvSpPr>
          <p:nvPr>
            <p:ph idx="1"/>
          </p:nvPr>
        </p:nvSpPr>
        <p:spPr/>
        <p:txBody>
          <a:bodyPr>
            <a:normAutofit/>
          </a:bodyPr>
          <a:lstStyle/>
          <a:p>
            <a:r>
              <a:rPr lang="en-US" sz="2400" dirty="0"/>
              <a:t>Coast Theorem - Ronald </a:t>
            </a:r>
            <a:r>
              <a:rPr lang="en-US" sz="2400" dirty="0" err="1"/>
              <a:t>Coase</a:t>
            </a:r>
            <a:r>
              <a:rPr lang="en-US" sz="2400" dirty="0"/>
              <a:t> (1960)</a:t>
            </a:r>
          </a:p>
          <a:p>
            <a:pPr lvl="1"/>
            <a:r>
              <a:rPr lang="en-US" sz="2200" dirty="0"/>
              <a:t>As long as negotiation costs are negligible and affected consumers can negotiate freely with each other (when the number of affected parties is small), the court could allocate the entitlement to </a:t>
            </a:r>
            <a:r>
              <a:rPr lang="en-US" sz="2200" i="1" dirty="0"/>
              <a:t>either</a:t>
            </a:r>
            <a:r>
              <a:rPr lang="en-US" sz="2200" dirty="0"/>
              <a:t> party, and an efficient allocation would result. </a:t>
            </a:r>
          </a:p>
          <a:p>
            <a:pPr lvl="1"/>
            <a:r>
              <a:rPr lang="en-US" sz="2200" dirty="0"/>
              <a:t>The only effect of the court’s decision would be to change the distribution of surplus among the affected parties.</a:t>
            </a:r>
            <a:endParaRPr lang="en-US" sz="2000" dirty="0"/>
          </a:p>
        </p:txBody>
      </p:sp>
    </p:spTree>
    <p:extLst>
      <p:ext uri="{BB962C8B-B14F-4D97-AF65-F5344CB8AC3E}">
        <p14:creationId xmlns:p14="http://schemas.microsoft.com/office/powerpoint/2010/main" val="193349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Monopoly: What can we tell? </a:t>
            </a:r>
          </a:p>
        </p:txBody>
      </p:sp>
      <p:sp>
        <p:nvSpPr>
          <p:cNvPr id="5" name="Arc 1203"/>
          <p:cNvSpPr>
            <a:spLocks/>
          </p:cNvSpPr>
          <p:nvPr/>
        </p:nvSpPr>
        <p:spPr bwMode="auto">
          <a:xfrm rot="4854280">
            <a:off x="4886563" y="3331975"/>
            <a:ext cx="1127125" cy="2500312"/>
          </a:xfrm>
          <a:custGeom>
            <a:avLst/>
            <a:gdLst>
              <a:gd name="T0" fmla="*/ 2147483647 w 21600"/>
              <a:gd name="T1" fmla="*/ 0 h 34588"/>
              <a:gd name="T2" fmla="*/ 2147483647 w 21600"/>
              <a:gd name="T3" fmla="*/ 2147483647 h 34588"/>
              <a:gd name="T4" fmla="*/ 0 w 21600"/>
              <a:gd name="T5" fmla="*/ 2147483647 h 34588"/>
              <a:gd name="T6" fmla="*/ 0 60000 65536"/>
              <a:gd name="T7" fmla="*/ 0 60000 65536"/>
              <a:gd name="T8" fmla="*/ 0 60000 65536"/>
            </a:gdLst>
            <a:ahLst/>
            <a:cxnLst>
              <a:cxn ang="T6">
                <a:pos x="T0" y="T1"/>
              </a:cxn>
              <a:cxn ang="T7">
                <a:pos x="T2" y="T3"/>
              </a:cxn>
              <a:cxn ang="T8">
                <a:pos x="T4" y="T5"/>
              </a:cxn>
            </a:cxnLst>
            <a:rect l="0" t="0" r="r" b="b"/>
            <a:pathLst>
              <a:path w="21600" h="34588" fill="none" extrusionOk="0">
                <a:moveTo>
                  <a:pt x="15641" y="0"/>
                </a:moveTo>
                <a:cubicBezTo>
                  <a:pt x="19466" y="4016"/>
                  <a:pt x="21600" y="9349"/>
                  <a:pt x="21600" y="14896"/>
                </a:cubicBezTo>
                <a:cubicBezTo>
                  <a:pt x="21600" y="23390"/>
                  <a:pt x="16621" y="31096"/>
                  <a:pt x="8876" y="34587"/>
                </a:cubicBezTo>
              </a:path>
              <a:path w="21600" h="34588" stroke="0" extrusionOk="0">
                <a:moveTo>
                  <a:pt x="15641" y="0"/>
                </a:moveTo>
                <a:cubicBezTo>
                  <a:pt x="19466" y="4016"/>
                  <a:pt x="21600" y="9349"/>
                  <a:pt x="21600" y="14896"/>
                </a:cubicBezTo>
                <a:cubicBezTo>
                  <a:pt x="21600" y="23390"/>
                  <a:pt x="16621" y="31096"/>
                  <a:pt x="8876" y="34587"/>
                </a:cubicBezTo>
                <a:lnTo>
                  <a:pt x="0" y="14896"/>
                </a:lnTo>
                <a:lnTo>
                  <a:pt x="15641" y="0"/>
                </a:lnTo>
                <a:close/>
              </a:path>
            </a:pathLst>
          </a:custGeom>
          <a:noFill/>
          <a:ln w="28575">
            <a:solidFill>
              <a:srgbClr val="CC00FF"/>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 name="Line 354"/>
          <p:cNvSpPr>
            <a:spLocks noChangeShapeType="1"/>
          </p:cNvSpPr>
          <p:nvPr/>
        </p:nvSpPr>
        <p:spPr bwMode="auto">
          <a:xfrm>
            <a:off x="4158352" y="2060575"/>
            <a:ext cx="1587" cy="3821113"/>
          </a:xfrm>
          <a:prstGeom prst="line">
            <a:avLst/>
          </a:prstGeom>
          <a:noFill/>
          <a:ln w="571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 name="Line 355"/>
          <p:cNvSpPr>
            <a:spLocks noChangeShapeType="1"/>
          </p:cNvSpPr>
          <p:nvPr/>
        </p:nvSpPr>
        <p:spPr bwMode="auto">
          <a:xfrm>
            <a:off x="4147239" y="5881688"/>
            <a:ext cx="4957763" cy="1587"/>
          </a:xfrm>
          <a:prstGeom prst="line">
            <a:avLst/>
          </a:prstGeom>
          <a:noFill/>
          <a:ln w="571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 name="Line 1183"/>
          <p:cNvSpPr>
            <a:spLocks noChangeShapeType="1"/>
          </p:cNvSpPr>
          <p:nvPr/>
        </p:nvSpPr>
        <p:spPr bwMode="auto">
          <a:xfrm>
            <a:off x="4139302" y="2105225"/>
            <a:ext cx="3995737" cy="3743325"/>
          </a:xfrm>
          <a:prstGeom prst="line">
            <a:avLst/>
          </a:prstGeom>
          <a:noFill/>
          <a:ln w="38100">
            <a:solidFill>
              <a:srgbClr val="80008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9" name="Line 1190"/>
          <p:cNvSpPr>
            <a:spLocks noChangeShapeType="1"/>
          </p:cNvSpPr>
          <p:nvPr/>
        </p:nvSpPr>
        <p:spPr bwMode="auto">
          <a:xfrm>
            <a:off x="4147239" y="2133600"/>
            <a:ext cx="2006600" cy="3802063"/>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 name="Arc 1191"/>
          <p:cNvSpPr>
            <a:spLocks/>
          </p:cNvSpPr>
          <p:nvPr/>
        </p:nvSpPr>
        <p:spPr bwMode="auto">
          <a:xfrm rot="5400000">
            <a:off x="5355326" y="2675732"/>
            <a:ext cx="914400" cy="2435225"/>
          </a:xfrm>
          <a:custGeom>
            <a:avLst/>
            <a:gdLst>
              <a:gd name="T0" fmla="*/ 2147483647 w 21600"/>
              <a:gd name="T1" fmla="*/ 0 h 41033"/>
              <a:gd name="T2" fmla="*/ 2147483647 w 21600"/>
              <a:gd name="T3" fmla="*/ 2147483647 h 41033"/>
              <a:gd name="T4" fmla="*/ 0 w 21600"/>
              <a:gd name="T5" fmla="*/ 2147483647 h 41033"/>
              <a:gd name="T6" fmla="*/ 0 60000 65536"/>
              <a:gd name="T7" fmla="*/ 0 60000 65536"/>
              <a:gd name="T8" fmla="*/ 0 60000 65536"/>
            </a:gdLst>
            <a:ahLst/>
            <a:cxnLst>
              <a:cxn ang="T6">
                <a:pos x="T0" y="T1"/>
              </a:cxn>
              <a:cxn ang="T7">
                <a:pos x="T2" y="T3"/>
              </a:cxn>
              <a:cxn ang="T8">
                <a:pos x="T4" y="T5"/>
              </a:cxn>
            </a:cxnLst>
            <a:rect l="0" t="0" r="r" b="b"/>
            <a:pathLst>
              <a:path w="21600" h="41033" fill="none" extrusionOk="0">
                <a:moveTo>
                  <a:pt x="8275" y="-1"/>
                </a:moveTo>
                <a:cubicBezTo>
                  <a:pt x="16341" y="3345"/>
                  <a:pt x="21600" y="11219"/>
                  <a:pt x="21600" y="19952"/>
                </a:cubicBezTo>
                <a:cubicBezTo>
                  <a:pt x="21600" y="30067"/>
                  <a:pt x="14579" y="38828"/>
                  <a:pt x="4706" y="41032"/>
                </a:cubicBezTo>
              </a:path>
              <a:path w="21600" h="41033" stroke="0" extrusionOk="0">
                <a:moveTo>
                  <a:pt x="8275" y="-1"/>
                </a:moveTo>
                <a:cubicBezTo>
                  <a:pt x="16341" y="3345"/>
                  <a:pt x="21600" y="11219"/>
                  <a:pt x="21600" y="19952"/>
                </a:cubicBezTo>
                <a:cubicBezTo>
                  <a:pt x="21600" y="30067"/>
                  <a:pt x="14579" y="38828"/>
                  <a:pt x="4706" y="41032"/>
                </a:cubicBezTo>
                <a:lnTo>
                  <a:pt x="0" y="19952"/>
                </a:lnTo>
                <a:lnTo>
                  <a:pt x="8275" y="-1"/>
                </a:lnTo>
                <a:close/>
              </a:path>
            </a:pathLst>
          </a:custGeom>
          <a:noFill/>
          <a:ln w="38100">
            <a:solidFill>
              <a:srgbClr val="CC6600"/>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 name="Arc 1192"/>
          <p:cNvSpPr>
            <a:spLocks/>
          </p:cNvSpPr>
          <p:nvPr/>
        </p:nvSpPr>
        <p:spPr bwMode="auto">
          <a:xfrm rot="6353006">
            <a:off x="3555318" y="2977392"/>
            <a:ext cx="3902693" cy="1698111"/>
          </a:xfrm>
          <a:custGeom>
            <a:avLst/>
            <a:gdLst>
              <a:gd name="T0" fmla="*/ 0 w 25989"/>
              <a:gd name="T1" fmla="*/ 2147483647 h 21600"/>
              <a:gd name="T2" fmla="*/ 2147483647 w 25989"/>
              <a:gd name="T3" fmla="*/ 2147483647 h 21600"/>
              <a:gd name="T4" fmla="*/ 2147483647 w 25989"/>
              <a:gd name="T5" fmla="*/ 2147483647 h 21600"/>
              <a:gd name="T6" fmla="*/ 0 60000 65536"/>
              <a:gd name="T7" fmla="*/ 0 60000 65536"/>
              <a:gd name="T8" fmla="*/ 0 60000 65536"/>
            </a:gdLst>
            <a:ahLst/>
            <a:cxnLst>
              <a:cxn ang="T6">
                <a:pos x="T0" y="T1"/>
              </a:cxn>
              <a:cxn ang="T7">
                <a:pos x="T2" y="T3"/>
              </a:cxn>
              <a:cxn ang="T8">
                <a:pos x="T4" y="T5"/>
              </a:cxn>
            </a:cxnLst>
            <a:rect l="0" t="0" r="r" b="b"/>
            <a:pathLst>
              <a:path w="25989" h="21600" fill="none" extrusionOk="0">
                <a:moveTo>
                  <a:pt x="0" y="524"/>
                </a:moveTo>
                <a:cubicBezTo>
                  <a:pt x="1552" y="175"/>
                  <a:pt x="3138" y="-1"/>
                  <a:pt x="4729" y="0"/>
                </a:cubicBezTo>
                <a:cubicBezTo>
                  <a:pt x="15185" y="0"/>
                  <a:pt x="24141" y="7490"/>
                  <a:pt x="25989" y="17782"/>
                </a:cubicBezTo>
              </a:path>
              <a:path w="25989" h="21600" stroke="0" extrusionOk="0">
                <a:moveTo>
                  <a:pt x="0" y="524"/>
                </a:moveTo>
                <a:cubicBezTo>
                  <a:pt x="1552" y="175"/>
                  <a:pt x="3138" y="-1"/>
                  <a:pt x="4729" y="0"/>
                </a:cubicBezTo>
                <a:cubicBezTo>
                  <a:pt x="15185" y="0"/>
                  <a:pt x="24141" y="7490"/>
                  <a:pt x="25989" y="17782"/>
                </a:cubicBezTo>
                <a:lnTo>
                  <a:pt x="4729" y="21600"/>
                </a:lnTo>
                <a:lnTo>
                  <a:pt x="0" y="524"/>
                </a:lnTo>
                <a:close/>
              </a:path>
            </a:pathLst>
          </a:custGeom>
          <a:noFill/>
          <a:ln w="38100">
            <a:solidFill>
              <a:srgbClr val="008000"/>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 name="Text Box 1194"/>
          <p:cNvSpPr txBox="1">
            <a:spLocks noChangeArrowheads="1"/>
          </p:cNvSpPr>
          <p:nvPr/>
        </p:nvSpPr>
        <p:spPr bwMode="auto">
          <a:xfrm>
            <a:off x="6802583" y="2240756"/>
            <a:ext cx="1079500"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FFFF"/>
                </a:solidFill>
                <a:miter lim="800000"/>
                <a:headEnd/>
                <a:tailEnd/>
              </a14:hiddenLine>
            </a:ext>
          </a:extLst>
        </p:spPr>
        <p:txBody>
          <a:bodyPr/>
          <a:lstStyle>
            <a:lvl1pPr eaLnBrk="0" hangingPunct="0">
              <a:defRPr sz="2400" b="1">
                <a:solidFill>
                  <a:schemeClr val="tx1"/>
                </a:solidFill>
                <a:latin typeface="Angsana New" pitchFamily="18" charset="-34"/>
                <a:cs typeface="Angsana New" pitchFamily="18" charset="-34"/>
              </a:defRPr>
            </a:lvl1pPr>
            <a:lvl2pPr marL="742950" indent="-285750" eaLnBrk="0" hangingPunct="0">
              <a:defRPr sz="2400" b="1">
                <a:solidFill>
                  <a:schemeClr val="tx1"/>
                </a:solidFill>
                <a:latin typeface="Angsana New" pitchFamily="18" charset="-34"/>
                <a:cs typeface="Angsana New" pitchFamily="18" charset="-34"/>
              </a:defRPr>
            </a:lvl2pPr>
            <a:lvl3pPr marL="1143000" indent="-228600" eaLnBrk="0" hangingPunct="0">
              <a:defRPr sz="2400" b="1">
                <a:solidFill>
                  <a:schemeClr val="tx1"/>
                </a:solidFill>
                <a:latin typeface="Angsana New" pitchFamily="18" charset="-34"/>
                <a:cs typeface="Angsana New" pitchFamily="18" charset="-34"/>
              </a:defRPr>
            </a:lvl3pPr>
            <a:lvl4pPr marL="1600200" indent="-228600" eaLnBrk="0" hangingPunct="0">
              <a:defRPr sz="2400" b="1">
                <a:solidFill>
                  <a:schemeClr val="tx1"/>
                </a:solidFill>
                <a:latin typeface="Angsana New" pitchFamily="18" charset="-34"/>
                <a:cs typeface="Angsana New" pitchFamily="18" charset="-34"/>
              </a:defRPr>
            </a:lvl4pPr>
            <a:lvl5pPr marL="2057400" indent="-228600" eaLnBrk="0" hangingPunct="0">
              <a:defRPr sz="2400" b="1">
                <a:solidFill>
                  <a:schemeClr val="tx1"/>
                </a:solidFill>
                <a:latin typeface="Angsana New" pitchFamily="18" charset="-34"/>
                <a:cs typeface="Angsana New" pitchFamily="18" charset="-34"/>
              </a:defRPr>
            </a:lvl5pPr>
            <a:lvl6pPr marL="2514600" indent="-228600" algn="ctr" eaLnBrk="0" fontAlgn="base" hangingPunct="0">
              <a:spcBef>
                <a:spcPct val="20000"/>
              </a:spcBef>
              <a:spcAft>
                <a:spcPct val="0"/>
              </a:spcAft>
              <a:buClr>
                <a:schemeClr val="folHlink"/>
              </a:buClr>
              <a:buSzPct val="60000"/>
              <a:buFont typeface="Wingdings" pitchFamily="2" charset="2"/>
              <a:defRPr sz="2400" b="1">
                <a:solidFill>
                  <a:schemeClr val="tx1"/>
                </a:solidFill>
                <a:latin typeface="Angsana New" pitchFamily="18" charset="-34"/>
                <a:cs typeface="Angsana New" pitchFamily="18" charset="-34"/>
              </a:defRPr>
            </a:lvl6pPr>
            <a:lvl7pPr marL="2971800" indent="-228600" algn="ctr" eaLnBrk="0" fontAlgn="base" hangingPunct="0">
              <a:spcBef>
                <a:spcPct val="20000"/>
              </a:spcBef>
              <a:spcAft>
                <a:spcPct val="0"/>
              </a:spcAft>
              <a:buClr>
                <a:schemeClr val="folHlink"/>
              </a:buClr>
              <a:buSzPct val="60000"/>
              <a:buFont typeface="Wingdings" pitchFamily="2" charset="2"/>
              <a:defRPr sz="2400" b="1">
                <a:solidFill>
                  <a:schemeClr val="tx1"/>
                </a:solidFill>
                <a:latin typeface="Angsana New" pitchFamily="18" charset="-34"/>
                <a:cs typeface="Angsana New" pitchFamily="18" charset="-34"/>
              </a:defRPr>
            </a:lvl7pPr>
            <a:lvl8pPr marL="3429000" indent="-228600" algn="ctr" eaLnBrk="0" fontAlgn="base" hangingPunct="0">
              <a:spcBef>
                <a:spcPct val="20000"/>
              </a:spcBef>
              <a:spcAft>
                <a:spcPct val="0"/>
              </a:spcAft>
              <a:buClr>
                <a:schemeClr val="folHlink"/>
              </a:buClr>
              <a:buSzPct val="60000"/>
              <a:buFont typeface="Wingdings" pitchFamily="2" charset="2"/>
              <a:defRPr sz="2400" b="1">
                <a:solidFill>
                  <a:schemeClr val="tx1"/>
                </a:solidFill>
                <a:latin typeface="Angsana New" pitchFamily="18" charset="-34"/>
                <a:cs typeface="Angsana New" pitchFamily="18" charset="-34"/>
              </a:defRPr>
            </a:lvl8pPr>
            <a:lvl9pPr marL="3886200" indent="-228600" algn="ctr" eaLnBrk="0" fontAlgn="base" hangingPunct="0">
              <a:spcBef>
                <a:spcPct val="20000"/>
              </a:spcBef>
              <a:spcAft>
                <a:spcPct val="0"/>
              </a:spcAft>
              <a:buClr>
                <a:schemeClr val="folHlink"/>
              </a:buClr>
              <a:buSzPct val="60000"/>
              <a:buFont typeface="Wingdings" pitchFamily="2" charset="2"/>
              <a:defRPr sz="2400" b="1">
                <a:solidFill>
                  <a:schemeClr val="tx1"/>
                </a:solidFill>
                <a:latin typeface="Angsana New" pitchFamily="18" charset="-34"/>
                <a:cs typeface="Angsana New" pitchFamily="18" charset="-34"/>
              </a:defRPr>
            </a:lvl9pPr>
          </a:lstStyle>
          <a:p>
            <a:pPr algn="l">
              <a:spcBef>
                <a:spcPct val="0"/>
              </a:spcBef>
              <a:buClrTx/>
              <a:buSzTx/>
              <a:buFontTx/>
              <a:buNone/>
            </a:pPr>
            <a:r>
              <a:rPr lang="en-US" sz="1800" b="0">
                <a:solidFill>
                  <a:srgbClr val="008000"/>
                </a:solidFill>
                <a:latin typeface="+mn-lt"/>
                <a:cs typeface="Cordia New" pitchFamily="34" charset="-34"/>
              </a:rPr>
              <a:t>MC</a:t>
            </a:r>
            <a:endParaRPr lang="th-TH" sz="3200" b="0" dirty="0">
              <a:solidFill>
                <a:srgbClr val="008000"/>
              </a:solidFill>
              <a:latin typeface="+mn-lt"/>
            </a:endParaRPr>
          </a:p>
        </p:txBody>
      </p:sp>
      <p:sp>
        <p:nvSpPr>
          <p:cNvPr id="13" name="Text Box 1204"/>
          <p:cNvSpPr txBox="1">
            <a:spLocks noChangeArrowheads="1"/>
          </p:cNvSpPr>
          <p:nvPr/>
        </p:nvSpPr>
        <p:spPr bwMode="auto">
          <a:xfrm>
            <a:off x="6317601" y="4875342"/>
            <a:ext cx="1079500"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FFFF"/>
                </a:solidFill>
                <a:miter lim="800000"/>
                <a:headEnd/>
                <a:tailEnd/>
              </a14:hiddenLine>
            </a:ext>
          </a:extLst>
        </p:spPr>
        <p:txBody>
          <a:bodyPr/>
          <a:lstStyle>
            <a:lvl1pPr eaLnBrk="0" hangingPunct="0">
              <a:defRPr sz="2400" b="1">
                <a:solidFill>
                  <a:schemeClr val="tx1"/>
                </a:solidFill>
                <a:latin typeface="Angsana New" pitchFamily="18" charset="-34"/>
                <a:cs typeface="Angsana New" pitchFamily="18" charset="-34"/>
              </a:defRPr>
            </a:lvl1pPr>
            <a:lvl2pPr marL="742950" indent="-285750" eaLnBrk="0" hangingPunct="0">
              <a:defRPr sz="2400" b="1">
                <a:solidFill>
                  <a:schemeClr val="tx1"/>
                </a:solidFill>
                <a:latin typeface="Angsana New" pitchFamily="18" charset="-34"/>
                <a:cs typeface="Angsana New" pitchFamily="18" charset="-34"/>
              </a:defRPr>
            </a:lvl2pPr>
            <a:lvl3pPr marL="1143000" indent="-228600" eaLnBrk="0" hangingPunct="0">
              <a:defRPr sz="2400" b="1">
                <a:solidFill>
                  <a:schemeClr val="tx1"/>
                </a:solidFill>
                <a:latin typeface="Angsana New" pitchFamily="18" charset="-34"/>
                <a:cs typeface="Angsana New" pitchFamily="18" charset="-34"/>
              </a:defRPr>
            </a:lvl3pPr>
            <a:lvl4pPr marL="1600200" indent="-228600" eaLnBrk="0" hangingPunct="0">
              <a:defRPr sz="2400" b="1">
                <a:solidFill>
                  <a:schemeClr val="tx1"/>
                </a:solidFill>
                <a:latin typeface="Angsana New" pitchFamily="18" charset="-34"/>
                <a:cs typeface="Angsana New" pitchFamily="18" charset="-34"/>
              </a:defRPr>
            </a:lvl4pPr>
            <a:lvl5pPr marL="2057400" indent="-228600" eaLnBrk="0" hangingPunct="0">
              <a:defRPr sz="2400" b="1">
                <a:solidFill>
                  <a:schemeClr val="tx1"/>
                </a:solidFill>
                <a:latin typeface="Angsana New" pitchFamily="18" charset="-34"/>
                <a:cs typeface="Angsana New" pitchFamily="18" charset="-34"/>
              </a:defRPr>
            </a:lvl5pPr>
            <a:lvl6pPr marL="2514600" indent="-228600" algn="ctr" eaLnBrk="0" fontAlgn="base" hangingPunct="0">
              <a:spcBef>
                <a:spcPct val="20000"/>
              </a:spcBef>
              <a:spcAft>
                <a:spcPct val="0"/>
              </a:spcAft>
              <a:buClr>
                <a:schemeClr val="folHlink"/>
              </a:buClr>
              <a:buSzPct val="60000"/>
              <a:buFont typeface="Wingdings" pitchFamily="2" charset="2"/>
              <a:defRPr sz="2400" b="1">
                <a:solidFill>
                  <a:schemeClr val="tx1"/>
                </a:solidFill>
                <a:latin typeface="Angsana New" pitchFamily="18" charset="-34"/>
                <a:cs typeface="Angsana New" pitchFamily="18" charset="-34"/>
              </a:defRPr>
            </a:lvl6pPr>
            <a:lvl7pPr marL="2971800" indent="-228600" algn="ctr" eaLnBrk="0" fontAlgn="base" hangingPunct="0">
              <a:spcBef>
                <a:spcPct val="20000"/>
              </a:spcBef>
              <a:spcAft>
                <a:spcPct val="0"/>
              </a:spcAft>
              <a:buClr>
                <a:schemeClr val="folHlink"/>
              </a:buClr>
              <a:buSzPct val="60000"/>
              <a:buFont typeface="Wingdings" pitchFamily="2" charset="2"/>
              <a:defRPr sz="2400" b="1">
                <a:solidFill>
                  <a:schemeClr val="tx1"/>
                </a:solidFill>
                <a:latin typeface="Angsana New" pitchFamily="18" charset="-34"/>
                <a:cs typeface="Angsana New" pitchFamily="18" charset="-34"/>
              </a:defRPr>
            </a:lvl7pPr>
            <a:lvl8pPr marL="3429000" indent="-228600" algn="ctr" eaLnBrk="0" fontAlgn="base" hangingPunct="0">
              <a:spcBef>
                <a:spcPct val="20000"/>
              </a:spcBef>
              <a:spcAft>
                <a:spcPct val="0"/>
              </a:spcAft>
              <a:buClr>
                <a:schemeClr val="folHlink"/>
              </a:buClr>
              <a:buSzPct val="60000"/>
              <a:buFont typeface="Wingdings" pitchFamily="2" charset="2"/>
              <a:defRPr sz="2400" b="1">
                <a:solidFill>
                  <a:schemeClr val="tx1"/>
                </a:solidFill>
                <a:latin typeface="Angsana New" pitchFamily="18" charset="-34"/>
                <a:cs typeface="Angsana New" pitchFamily="18" charset="-34"/>
              </a:defRPr>
            </a:lvl8pPr>
            <a:lvl9pPr marL="3886200" indent="-228600" algn="ctr" eaLnBrk="0" fontAlgn="base" hangingPunct="0">
              <a:spcBef>
                <a:spcPct val="20000"/>
              </a:spcBef>
              <a:spcAft>
                <a:spcPct val="0"/>
              </a:spcAft>
              <a:buClr>
                <a:schemeClr val="folHlink"/>
              </a:buClr>
              <a:buSzPct val="60000"/>
              <a:buFont typeface="Wingdings" pitchFamily="2" charset="2"/>
              <a:defRPr sz="2400" b="1">
                <a:solidFill>
                  <a:schemeClr val="tx1"/>
                </a:solidFill>
                <a:latin typeface="Angsana New" pitchFamily="18" charset="-34"/>
                <a:cs typeface="Angsana New" pitchFamily="18" charset="-34"/>
              </a:defRPr>
            </a:lvl9pPr>
          </a:lstStyle>
          <a:p>
            <a:pPr algn="l">
              <a:spcBef>
                <a:spcPct val="0"/>
              </a:spcBef>
              <a:buClrTx/>
              <a:buSzTx/>
              <a:buFontTx/>
              <a:buNone/>
            </a:pPr>
            <a:r>
              <a:rPr lang="en-US" sz="1800" b="0">
                <a:solidFill>
                  <a:srgbClr val="CC00FF"/>
                </a:solidFill>
                <a:latin typeface="+mn-lt"/>
                <a:cs typeface="Cordia New" pitchFamily="34" charset="-34"/>
              </a:rPr>
              <a:t>AVC</a:t>
            </a:r>
            <a:endParaRPr lang="th-TH" sz="3200" b="0" dirty="0">
              <a:solidFill>
                <a:srgbClr val="CC00FF"/>
              </a:solidFill>
              <a:latin typeface="+mn-lt"/>
            </a:endParaRPr>
          </a:p>
        </p:txBody>
      </p:sp>
      <p:sp>
        <p:nvSpPr>
          <p:cNvPr id="14" name="TextBox 13"/>
          <p:cNvSpPr txBox="1"/>
          <p:nvPr/>
        </p:nvSpPr>
        <p:spPr>
          <a:xfrm>
            <a:off x="7228569" y="3700463"/>
            <a:ext cx="543739" cy="369332"/>
          </a:xfrm>
          <a:prstGeom prst="rect">
            <a:avLst/>
          </a:prstGeom>
          <a:noFill/>
        </p:spPr>
        <p:txBody>
          <a:bodyPr wrap="none" rtlCol="0">
            <a:spAutoFit/>
          </a:bodyPr>
          <a:lstStyle/>
          <a:p>
            <a:r>
              <a:rPr lang="en-US" dirty="0"/>
              <a:t>AC</a:t>
            </a:r>
          </a:p>
        </p:txBody>
      </p:sp>
      <p:cxnSp>
        <p:nvCxnSpPr>
          <p:cNvPr id="16" name="Straight Connector 15"/>
          <p:cNvCxnSpPr/>
          <p:nvPr/>
        </p:nvCxnSpPr>
        <p:spPr>
          <a:xfrm flipH="1" flipV="1">
            <a:off x="5579663" y="3436144"/>
            <a:ext cx="34058" cy="2445544"/>
          </a:xfrm>
          <a:prstGeom prst="line">
            <a:avLst/>
          </a:prstGeom>
          <a:ln w="12700">
            <a:prstDash val="dash"/>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H="1">
            <a:off x="4155978" y="3436144"/>
            <a:ext cx="1440714" cy="0"/>
          </a:xfrm>
          <a:prstGeom prst="line">
            <a:avLst/>
          </a:prstGeom>
          <a:ln w="12700">
            <a:prstDash val="dash"/>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H="1" flipV="1">
            <a:off x="4149751" y="5104830"/>
            <a:ext cx="1195254" cy="25747"/>
          </a:xfrm>
          <a:prstGeom prst="line">
            <a:avLst/>
          </a:prstGeom>
          <a:ln w="12700">
            <a:prstDash val="dash"/>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flipH="1">
            <a:off x="4162099" y="4034631"/>
            <a:ext cx="2014890" cy="0"/>
          </a:xfrm>
          <a:prstGeom prst="line">
            <a:avLst/>
          </a:prstGeom>
          <a:ln w="12700">
            <a:prstDash val="dash"/>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5613720" y="4745617"/>
            <a:ext cx="290464" cy="276999"/>
          </a:xfrm>
          <a:prstGeom prst="rect">
            <a:avLst/>
          </a:prstGeom>
          <a:noFill/>
        </p:spPr>
        <p:txBody>
          <a:bodyPr wrap="none" rtlCol="0">
            <a:spAutoFit/>
          </a:bodyPr>
          <a:lstStyle/>
          <a:p>
            <a:r>
              <a:rPr lang="en-US" sz="1200" dirty="0"/>
              <a:t>a</a:t>
            </a:r>
          </a:p>
        </p:txBody>
      </p:sp>
      <p:sp>
        <p:nvSpPr>
          <p:cNvPr id="28" name="TextBox 27"/>
          <p:cNvSpPr txBox="1"/>
          <p:nvPr/>
        </p:nvSpPr>
        <p:spPr>
          <a:xfrm>
            <a:off x="5557770" y="3208115"/>
            <a:ext cx="288862" cy="276999"/>
          </a:xfrm>
          <a:prstGeom prst="rect">
            <a:avLst/>
          </a:prstGeom>
          <a:noFill/>
        </p:spPr>
        <p:txBody>
          <a:bodyPr wrap="none" rtlCol="0">
            <a:spAutoFit/>
          </a:bodyPr>
          <a:lstStyle/>
          <a:p>
            <a:r>
              <a:rPr lang="en-US" sz="1200" dirty="0"/>
              <a:t>b</a:t>
            </a:r>
          </a:p>
        </p:txBody>
      </p:sp>
      <p:sp>
        <p:nvSpPr>
          <p:cNvPr id="29" name="TextBox 28"/>
          <p:cNvSpPr txBox="1"/>
          <p:nvPr/>
        </p:nvSpPr>
        <p:spPr>
          <a:xfrm>
            <a:off x="5247182" y="5131439"/>
            <a:ext cx="284052" cy="276999"/>
          </a:xfrm>
          <a:prstGeom prst="rect">
            <a:avLst/>
          </a:prstGeom>
          <a:noFill/>
        </p:spPr>
        <p:txBody>
          <a:bodyPr wrap="none" rtlCol="0">
            <a:spAutoFit/>
          </a:bodyPr>
          <a:lstStyle/>
          <a:p>
            <a:r>
              <a:rPr lang="en-US" sz="1200" dirty="0"/>
              <a:t>c</a:t>
            </a:r>
          </a:p>
        </p:txBody>
      </p:sp>
      <p:sp>
        <p:nvSpPr>
          <p:cNvPr id="30" name="TextBox 29"/>
          <p:cNvSpPr txBox="1"/>
          <p:nvPr/>
        </p:nvSpPr>
        <p:spPr>
          <a:xfrm>
            <a:off x="3802011" y="4966330"/>
            <a:ext cx="290464" cy="276999"/>
          </a:xfrm>
          <a:prstGeom prst="rect">
            <a:avLst/>
          </a:prstGeom>
          <a:noFill/>
        </p:spPr>
        <p:txBody>
          <a:bodyPr wrap="none" rtlCol="0">
            <a:spAutoFit/>
          </a:bodyPr>
          <a:lstStyle/>
          <a:p>
            <a:r>
              <a:rPr lang="en-US" sz="1200" dirty="0"/>
              <a:t>d</a:t>
            </a:r>
          </a:p>
        </p:txBody>
      </p:sp>
      <p:sp>
        <p:nvSpPr>
          <p:cNvPr id="31" name="TextBox 30"/>
          <p:cNvSpPr txBox="1"/>
          <p:nvPr/>
        </p:nvSpPr>
        <p:spPr>
          <a:xfrm>
            <a:off x="6022686" y="3638307"/>
            <a:ext cx="266420" cy="276999"/>
          </a:xfrm>
          <a:prstGeom prst="rect">
            <a:avLst/>
          </a:prstGeom>
          <a:noFill/>
        </p:spPr>
        <p:txBody>
          <a:bodyPr wrap="none" rtlCol="0">
            <a:spAutoFit/>
          </a:bodyPr>
          <a:lstStyle/>
          <a:p>
            <a:r>
              <a:rPr lang="en-US" sz="1200" dirty="0"/>
              <a:t>E</a:t>
            </a:r>
          </a:p>
        </p:txBody>
      </p:sp>
      <p:sp>
        <p:nvSpPr>
          <p:cNvPr id="32" name="TextBox 31"/>
          <p:cNvSpPr txBox="1"/>
          <p:nvPr/>
        </p:nvSpPr>
        <p:spPr>
          <a:xfrm>
            <a:off x="5571270" y="4101294"/>
            <a:ext cx="232756" cy="276999"/>
          </a:xfrm>
          <a:prstGeom prst="rect">
            <a:avLst/>
          </a:prstGeom>
          <a:noFill/>
        </p:spPr>
        <p:txBody>
          <a:bodyPr wrap="none" rtlCol="0">
            <a:spAutoFit/>
          </a:bodyPr>
          <a:lstStyle/>
          <a:p>
            <a:r>
              <a:rPr lang="en-US" sz="1200" dirty="0"/>
              <a:t>f</a:t>
            </a:r>
          </a:p>
        </p:txBody>
      </p:sp>
      <p:sp>
        <p:nvSpPr>
          <p:cNvPr id="33" name="TextBox 32"/>
          <p:cNvSpPr txBox="1"/>
          <p:nvPr/>
        </p:nvSpPr>
        <p:spPr>
          <a:xfrm>
            <a:off x="3738621" y="3240908"/>
            <a:ext cx="465192" cy="369332"/>
          </a:xfrm>
          <a:prstGeom prst="rect">
            <a:avLst/>
          </a:prstGeom>
          <a:noFill/>
        </p:spPr>
        <p:txBody>
          <a:bodyPr wrap="none" rtlCol="0">
            <a:spAutoFit/>
          </a:bodyPr>
          <a:lstStyle/>
          <a:p>
            <a:r>
              <a:rPr lang="en-US" dirty="0"/>
              <a:t>P</a:t>
            </a:r>
            <a:r>
              <a:rPr lang="en-US" baseline="-25000" dirty="0"/>
              <a:t>m</a:t>
            </a:r>
          </a:p>
        </p:txBody>
      </p:sp>
      <p:sp>
        <p:nvSpPr>
          <p:cNvPr id="34" name="TextBox 33"/>
          <p:cNvSpPr txBox="1"/>
          <p:nvPr/>
        </p:nvSpPr>
        <p:spPr>
          <a:xfrm>
            <a:off x="3752122" y="3786850"/>
            <a:ext cx="420308" cy="369332"/>
          </a:xfrm>
          <a:prstGeom prst="rect">
            <a:avLst/>
          </a:prstGeom>
          <a:noFill/>
        </p:spPr>
        <p:txBody>
          <a:bodyPr wrap="none" rtlCol="0">
            <a:spAutoFit/>
          </a:bodyPr>
          <a:lstStyle/>
          <a:p>
            <a:r>
              <a:rPr lang="en-US" dirty="0"/>
              <a:t>P</a:t>
            </a:r>
            <a:r>
              <a:rPr lang="en-US" baseline="-25000" dirty="0"/>
              <a:t>c</a:t>
            </a:r>
          </a:p>
        </p:txBody>
      </p:sp>
      <p:sp>
        <p:nvSpPr>
          <p:cNvPr id="35" name="TextBox 34"/>
          <p:cNvSpPr txBox="1"/>
          <p:nvPr/>
        </p:nvSpPr>
        <p:spPr>
          <a:xfrm>
            <a:off x="3335151" y="1846919"/>
            <a:ext cx="736099" cy="369332"/>
          </a:xfrm>
          <a:prstGeom prst="rect">
            <a:avLst/>
          </a:prstGeom>
          <a:noFill/>
        </p:spPr>
        <p:txBody>
          <a:bodyPr wrap="none" rtlCol="0">
            <a:spAutoFit/>
          </a:bodyPr>
          <a:lstStyle/>
          <a:p>
            <a:r>
              <a:rPr lang="en-US"/>
              <a:t>Price</a:t>
            </a:r>
          </a:p>
        </p:txBody>
      </p:sp>
      <p:sp>
        <p:nvSpPr>
          <p:cNvPr id="36" name="TextBox 35"/>
          <p:cNvSpPr txBox="1"/>
          <p:nvPr/>
        </p:nvSpPr>
        <p:spPr>
          <a:xfrm>
            <a:off x="8904503" y="5935663"/>
            <a:ext cx="1151277" cy="369332"/>
          </a:xfrm>
          <a:prstGeom prst="rect">
            <a:avLst/>
          </a:prstGeom>
          <a:noFill/>
        </p:spPr>
        <p:txBody>
          <a:bodyPr wrap="none" rtlCol="0">
            <a:spAutoFit/>
          </a:bodyPr>
          <a:lstStyle/>
          <a:p>
            <a:r>
              <a:rPr lang="en-US" dirty="0"/>
              <a:t>Quantity</a:t>
            </a:r>
          </a:p>
        </p:txBody>
      </p:sp>
    </p:spTree>
    <p:extLst>
      <p:ext uri="{BB962C8B-B14F-4D97-AF65-F5344CB8AC3E}">
        <p14:creationId xmlns:p14="http://schemas.microsoft.com/office/powerpoint/2010/main" val="15849789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Monopoly</a:t>
            </a:r>
          </a:p>
        </p:txBody>
      </p:sp>
      <p:sp>
        <p:nvSpPr>
          <p:cNvPr id="3" name="Content Placeholder 2"/>
          <p:cNvSpPr>
            <a:spLocks noGrp="1"/>
          </p:cNvSpPr>
          <p:nvPr>
            <p:ph idx="1"/>
          </p:nvPr>
        </p:nvSpPr>
        <p:spPr/>
        <p:txBody>
          <a:bodyPr anchor="ctr">
            <a:normAutofit/>
          </a:bodyPr>
          <a:lstStyle/>
          <a:p>
            <a:r>
              <a:rPr lang="en-US" sz="2400" dirty="0"/>
              <a:t>What are the problems of monopoly?</a:t>
            </a:r>
          </a:p>
          <a:p>
            <a:endParaRPr lang="en-US" sz="2400" dirty="0"/>
          </a:p>
          <a:p>
            <a:r>
              <a:rPr lang="en-US" sz="2400" dirty="0"/>
              <a:t>What are the remedies for monopoly problem? </a:t>
            </a:r>
            <a:endParaRPr lang="en-US" sz="2200" dirty="0"/>
          </a:p>
        </p:txBody>
      </p:sp>
    </p:spTree>
    <p:extLst>
      <p:ext uri="{BB962C8B-B14F-4D97-AF65-F5344CB8AC3E}">
        <p14:creationId xmlns:p14="http://schemas.microsoft.com/office/powerpoint/2010/main" val="7071286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Government Failure</a:t>
            </a:r>
          </a:p>
        </p:txBody>
      </p:sp>
      <p:sp>
        <p:nvSpPr>
          <p:cNvPr id="3" name="Content Placeholder 2"/>
          <p:cNvSpPr>
            <a:spLocks noGrp="1"/>
          </p:cNvSpPr>
          <p:nvPr>
            <p:ph idx="1"/>
          </p:nvPr>
        </p:nvSpPr>
        <p:spPr/>
        <p:txBody>
          <a:bodyPr>
            <a:normAutofit lnSpcReduction="10000"/>
          </a:bodyPr>
          <a:lstStyle/>
          <a:p>
            <a:r>
              <a:rPr lang="en-US" sz="2400" dirty="0"/>
              <a:t>Government and political process can be the cause of inefficiency in resource allocation. </a:t>
            </a:r>
          </a:p>
          <a:p>
            <a:pPr lvl="1"/>
            <a:r>
              <a:rPr lang="en-US" sz="2200" dirty="0"/>
              <a:t>Providing wrong incentives is the root of the problem. </a:t>
            </a:r>
          </a:p>
          <a:p>
            <a:r>
              <a:rPr lang="en-US" sz="2400" dirty="0"/>
              <a:t>Rent Seeking </a:t>
            </a:r>
          </a:p>
          <a:p>
            <a:pPr lvl="1"/>
            <a:r>
              <a:rPr lang="en-US" sz="2200" dirty="0"/>
              <a:t>Examples</a:t>
            </a:r>
          </a:p>
          <a:p>
            <a:pPr lvl="2"/>
            <a:r>
              <a:rPr lang="en-US" sz="2000" dirty="0"/>
              <a:t>Producers seek protection from competitive pressures</a:t>
            </a:r>
          </a:p>
          <a:p>
            <a:pPr lvl="2"/>
            <a:r>
              <a:rPr lang="en-US" sz="2000" dirty="0"/>
              <a:t>Consumer groups seek price ceiling or special subsidies. </a:t>
            </a:r>
          </a:p>
          <a:p>
            <a:r>
              <a:rPr lang="en-US" sz="2400" dirty="0"/>
              <a:t>Increase benefits of the interest group, lower the surplus to society as a whole. </a:t>
            </a:r>
            <a:endParaRPr lang="en-US" sz="2200" dirty="0"/>
          </a:p>
        </p:txBody>
      </p:sp>
    </p:spTree>
    <p:extLst>
      <p:ext uri="{BB962C8B-B14F-4D97-AF65-F5344CB8AC3E}">
        <p14:creationId xmlns:p14="http://schemas.microsoft.com/office/powerpoint/2010/main" val="18841621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Government Failure</a:t>
            </a:r>
          </a:p>
        </p:txBody>
      </p:sp>
      <p:sp>
        <p:nvSpPr>
          <p:cNvPr id="3" name="Content Placeholder 2"/>
          <p:cNvSpPr>
            <a:spLocks noGrp="1"/>
          </p:cNvSpPr>
          <p:nvPr>
            <p:ph idx="1"/>
          </p:nvPr>
        </p:nvSpPr>
        <p:spPr/>
        <p:txBody>
          <a:bodyPr>
            <a:normAutofit/>
          </a:bodyPr>
          <a:lstStyle/>
          <a:p>
            <a:r>
              <a:rPr lang="en-US" sz="2400" dirty="0"/>
              <a:t>Why, normally don’t the losers rise up to protect their interests? </a:t>
            </a:r>
          </a:p>
          <a:p>
            <a:r>
              <a:rPr lang="en-US" sz="2400" dirty="0"/>
              <a:t>Why voters (you?) remain ignorant to the problems? </a:t>
            </a:r>
            <a:endParaRPr lang="en-US" sz="2200" dirty="0"/>
          </a:p>
        </p:txBody>
      </p:sp>
    </p:spTree>
    <p:extLst>
      <p:ext uri="{BB962C8B-B14F-4D97-AF65-F5344CB8AC3E}">
        <p14:creationId xmlns:p14="http://schemas.microsoft.com/office/powerpoint/2010/main" val="6906479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Government Failure: What can we tell? </a:t>
            </a:r>
          </a:p>
        </p:txBody>
      </p:sp>
      <p:cxnSp>
        <p:nvCxnSpPr>
          <p:cNvPr id="7" name="Straight Arrow Connector 6"/>
          <p:cNvCxnSpPr/>
          <p:nvPr/>
        </p:nvCxnSpPr>
        <p:spPr>
          <a:xfrm flipH="1" flipV="1">
            <a:off x="2756263" y="1554480"/>
            <a:ext cx="65314" cy="4284617"/>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2821577" y="5839097"/>
            <a:ext cx="6962503" cy="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2821575" y="2601293"/>
            <a:ext cx="6466114" cy="2181498"/>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2717075" y="2112219"/>
            <a:ext cx="6191797" cy="3334992"/>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V="1">
            <a:off x="2808514" y="3788226"/>
            <a:ext cx="3017520" cy="39189"/>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V="1">
            <a:off x="5796197" y="2646508"/>
            <a:ext cx="29837" cy="3169145"/>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2024743" y="1384663"/>
            <a:ext cx="736099" cy="369332"/>
          </a:xfrm>
          <a:prstGeom prst="rect">
            <a:avLst/>
          </a:prstGeom>
          <a:noFill/>
        </p:spPr>
        <p:txBody>
          <a:bodyPr wrap="none" rtlCol="0">
            <a:spAutoFit/>
          </a:bodyPr>
          <a:lstStyle/>
          <a:p>
            <a:r>
              <a:rPr lang="en-US" dirty="0"/>
              <a:t>Price</a:t>
            </a:r>
          </a:p>
        </p:txBody>
      </p:sp>
      <p:sp>
        <p:nvSpPr>
          <p:cNvPr id="26" name="TextBox 25"/>
          <p:cNvSpPr txBox="1"/>
          <p:nvPr/>
        </p:nvSpPr>
        <p:spPr>
          <a:xfrm>
            <a:off x="5584622" y="5954876"/>
            <a:ext cx="470000" cy="369332"/>
          </a:xfrm>
          <a:prstGeom prst="rect">
            <a:avLst/>
          </a:prstGeom>
          <a:noFill/>
        </p:spPr>
        <p:txBody>
          <a:bodyPr wrap="none" rtlCol="0">
            <a:spAutoFit/>
          </a:bodyPr>
          <a:lstStyle/>
          <a:p>
            <a:r>
              <a:rPr lang="en-US" dirty="0"/>
              <a:t>Q</a:t>
            </a:r>
            <a:r>
              <a:rPr lang="en-US" baseline="-25000" dirty="0"/>
              <a:t>1</a:t>
            </a:r>
          </a:p>
        </p:txBody>
      </p:sp>
      <p:sp>
        <p:nvSpPr>
          <p:cNvPr id="27" name="TextBox 26"/>
          <p:cNvSpPr txBox="1"/>
          <p:nvPr/>
        </p:nvSpPr>
        <p:spPr>
          <a:xfrm>
            <a:off x="9326877" y="2497685"/>
            <a:ext cx="688009" cy="369332"/>
          </a:xfrm>
          <a:prstGeom prst="rect">
            <a:avLst/>
          </a:prstGeom>
          <a:noFill/>
        </p:spPr>
        <p:txBody>
          <a:bodyPr wrap="none" rtlCol="0">
            <a:spAutoFit/>
          </a:bodyPr>
          <a:lstStyle/>
          <a:p>
            <a:r>
              <a:rPr lang="en-US" dirty="0" err="1"/>
              <a:t>MC</a:t>
            </a:r>
            <a:r>
              <a:rPr lang="en-US" baseline="-25000" dirty="0" err="1"/>
              <a:t>p</a:t>
            </a:r>
            <a:endParaRPr lang="en-US" baseline="-25000" dirty="0"/>
          </a:p>
        </p:txBody>
      </p:sp>
      <p:sp>
        <p:nvSpPr>
          <p:cNvPr id="28" name="TextBox 27"/>
          <p:cNvSpPr txBox="1"/>
          <p:nvPr/>
        </p:nvSpPr>
        <p:spPr>
          <a:xfrm>
            <a:off x="8948057" y="5146766"/>
            <a:ext cx="1180131" cy="369332"/>
          </a:xfrm>
          <a:prstGeom prst="rect">
            <a:avLst/>
          </a:prstGeom>
          <a:noFill/>
        </p:spPr>
        <p:txBody>
          <a:bodyPr wrap="none" rtlCol="0">
            <a:spAutoFit/>
          </a:bodyPr>
          <a:lstStyle/>
          <a:p>
            <a:r>
              <a:rPr lang="en-US" dirty="0"/>
              <a:t>Demand</a:t>
            </a:r>
          </a:p>
        </p:txBody>
      </p:sp>
      <p:sp>
        <p:nvSpPr>
          <p:cNvPr id="29" name="TextBox 28"/>
          <p:cNvSpPr txBox="1"/>
          <p:nvPr/>
        </p:nvSpPr>
        <p:spPr>
          <a:xfrm>
            <a:off x="5499458" y="3331028"/>
            <a:ext cx="393056" cy="369332"/>
          </a:xfrm>
          <a:prstGeom prst="rect">
            <a:avLst/>
          </a:prstGeom>
          <a:noFill/>
        </p:spPr>
        <p:txBody>
          <a:bodyPr wrap="none" rtlCol="0">
            <a:spAutoFit/>
          </a:bodyPr>
          <a:lstStyle/>
          <a:p>
            <a:r>
              <a:rPr lang="en-US" dirty="0"/>
              <a:t>E</a:t>
            </a:r>
            <a:r>
              <a:rPr lang="en-US" baseline="-25000" dirty="0"/>
              <a:t>1</a:t>
            </a:r>
          </a:p>
        </p:txBody>
      </p:sp>
      <p:sp>
        <p:nvSpPr>
          <p:cNvPr id="30" name="TextBox 29"/>
          <p:cNvSpPr txBox="1"/>
          <p:nvPr/>
        </p:nvSpPr>
        <p:spPr>
          <a:xfrm>
            <a:off x="2730139" y="2246477"/>
            <a:ext cx="290464" cy="276999"/>
          </a:xfrm>
          <a:prstGeom prst="rect">
            <a:avLst/>
          </a:prstGeom>
          <a:noFill/>
        </p:spPr>
        <p:txBody>
          <a:bodyPr wrap="none" rtlCol="0">
            <a:spAutoFit/>
          </a:bodyPr>
          <a:lstStyle/>
          <a:p>
            <a:r>
              <a:rPr lang="en-US" sz="1200" dirty="0"/>
              <a:t>a</a:t>
            </a:r>
          </a:p>
        </p:txBody>
      </p:sp>
      <p:sp>
        <p:nvSpPr>
          <p:cNvPr id="31" name="TextBox 30"/>
          <p:cNvSpPr txBox="1"/>
          <p:nvPr/>
        </p:nvSpPr>
        <p:spPr>
          <a:xfrm>
            <a:off x="2782387" y="4494400"/>
            <a:ext cx="288862" cy="276999"/>
          </a:xfrm>
          <a:prstGeom prst="rect">
            <a:avLst/>
          </a:prstGeom>
          <a:noFill/>
        </p:spPr>
        <p:txBody>
          <a:bodyPr wrap="none" rtlCol="0">
            <a:spAutoFit/>
          </a:bodyPr>
          <a:lstStyle/>
          <a:p>
            <a:r>
              <a:rPr lang="en-US" sz="1200" dirty="0"/>
              <a:t>b</a:t>
            </a:r>
          </a:p>
        </p:txBody>
      </p:sp>
      <p:sp>
        <p:nvSpPr>
          <p:cNvPr id="32" name="TextBox 31"/>
          <p:cNvSpPr txBox="1"/>
          <p:nvPr/>
        </p:nvSpPr>
        <p:spPr>
          <a:xfrm>
            <a:off x="2152498" y="3696390"/>
            <a:ext cx="405880" cy="369332"/>
          </a:xfrm>
          <a:prstGeom prst="rect">
            <a:avLst/>
          </a:prstGeom>
          <a:noFill/>
        </p:spPr>
        <p:txBody>
          <a:bodyPr wrap="none" rtlCol="0">
            <a:spAutoFit/>
          </a:bodyPr>
          <a:lstStyle/>
          <a:p>
            <a:r>
              <a:rPr lang="en-US" dirty="0"/>
              <a:t>P</a:t>
            </a:r>
            <a:r>
              <a:rPr lang="en-US" baseline="-25000" dirty="0"/>
              <a:t>1</a:t>
            </a:r>
          </a:p>
        </p:txBody>
      </p:sp>
      <p:sp>
        <p:nvSpPr>
          <p:cNvPr id="33" name="TextBox 32"/>
          <p:cNvSpPr txBox="1"/>
          <p:nvPr/>
        </p:nvSpPr>
        <p:spPr>
          <a:xfrm>
            <a:off x="2164077" y="2960911"/>
            <a:ext cx="418704" cy="369332"/>
          </a:xfrm>
          <a:prstGeom prst="rect">
            <a:avLst/>
          </a:prstGeom>
          <a:noFill/>
        </p:spPr>
        <p:txBody>
          <a:bodyPr wrap="none" rtlCol="0">
            <a:spAutoFit/>
          </a:bodyPr>
          <a:lstStyle/>
          <a:p>
            <a:r>
              <a:rPr lang="en-US" dirty="0"/>
              <a:t>P*</a:t>
            </a:r>
          </a:p>
        </p:txBody>
      </p:sp>
      <p:cxnSp>
        <p:nvCxnSpPr>
          <p:cNvPr id="34" name="Straight Connector 33"/>
          <p:cNvCxnSpPr/>
          <p:nvPr/>
        </p:nvCxnSpPr>
        <p:spPr>
          <a:xfrm flipV="1">
            <a:off x="2789970" y="3096143"/>
            <a:ext cx="1660476" cy="32542"/>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V="1">
            <a:off x="4558710" y="3171705"/>
            <a:ext cx="6415" cy="2667392"/>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4356914" y="5945402"/>
            <a:ext cx="482824" cy="369332"/>
          </a:xfrm>
          <a:prstGeom prst="rect">
            <a:avLst/>
          </a:prstGeom>
          <a:noFill/>
        </p:spPr>
        <p:txBody>
          <a:bodyPr wrap="none" rtlCol="0">
            <a:spAutoFit/>
          </a:bodyPr>
          <a:lstStyle/>
          <a:p>
            <a:r>
              <a:rPr lang="en-US" dirty="0"/>
              <a:t>Q*</a:t>
            </a:r>
          </a:p>
        </p:txBody>
      </p:sp>
      <p:sp>
        <p:nvSpPr>
          <p:cNvPr id="41" name="TextBox 40"/>
          <p:cNvSpPr txBox="1"/>
          <p:nvPr/>
        </p:nvSpPr>
        <p:spPr>
          <a:xfrm>
            <a:off x="4009045" y="2829386"/>
            <a:ext cx="284052" cy="276999"/>
          </a:xfrm>
          <a:prstGeom prst="rect">
            <a:avLst/>
          </a:prstGeom>
          <a:noFill/>
        </p:spPr>
        <p:txBody>
          <a:bodyPr wrap="none" rtlCol="0">
            <a:spAutoFit/>
          </a:bodyPr>
          <a:lstStyle/>
          <a:p>
            <a:r>
              <a:rPr lang="en-US" sz="1200"/>
              <a:t>c</a:t>
            </a:r>
            <a:endParaRPr lang="en-US" sz="1200" dirty="0"/>
          </a:p>
        </p:txBody>
      </p:sp>
      <p:sp>
        <p:nvSpPr>
          <p:cNvPr id="42" name="TextBox 41"/>
          <p:cNvSpPr txBox="1"/>
          <p:nvPr/>
        </p:nvSpPr>
        <p:spPr>
          <a:xfrm>
            <a:off x="4312246" y="3967086"/>
            <a:ext cx="290464" cy="276999"/>
          </a:xfrm>
          <a:prstGeom prst="rect">
            <a:avLst/>
          </a:prstGeom>
          <a:noFill/>
        </p:spPr>
        <p:txBody>
          <a:bodyPr wrap="none" rtlCol="0">
            <a:spAutoFit/>
          </a:bodyPr>
          <a:lstStyle/>
          <a:p>
            <a:r>
              <a:rPr lang="en-US" sz="1200" dirty="0"/>
              <a:t>d</a:t>
            </a:r>
          </a:p>
        </p:txBody>
      </p:sp>
      <p:sp>
        <p:nvSpPr>
          <p:cNvPr id="43" name="TextBox 42"/>
          <p:cNvSpPr txBox="1"/>
          <p:nvPr/>
        </p:nvSpPr>
        <p:spPr>
          <a:xfrm>
            <a:off x="4181616" y="4695539"/>
            <a:ext cx="284052" cy="276999"/>
          </a:xfrm>
          <a:prstGeom prst="rect">
            <a:avLst/>
          </a:prstGeom>
          <a:noFill/>
        </p:spPr>
        <p:txBody>
          <a:bodyPr wrap="none" rtlCol="0">
            <a:spAutoFit/>
          </a:bodyPr>
          <a:lstStyle/>
          <a:p>
            <a:r>
              <a:rPr lang="en-US" sz="1200" dirty="0"/>
              <a:t>e</a:t>
            </a:r>
          </a:p>
        </p:txBody>
      </p:sp>
      <p:cxnSp>
        <p:nvCxnSpPr>
          <p:cNvPr id="35" name="Straight Connector 34"/>
          <p:cNvCxnSpPr/>
          <p:nvPr/>
        </p:nvCxnSpPr>
        <p:spPr>
          <a:xfrm flipV="1">
            <a:off x="2795451" y="2139678"/>
            <a:ext cx="4545875" cy="1566144"/>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36" name="TextBox 35"/>
          <p:cNvSpPr txBox="1"/>
          <p:nvPr/>
        </p:nvSpPr>
        <p:spPr>
          <a:xfrm>
            <a:off x="7641771" y="1982817"/>
            <a:ext cx="643125" cy="369332"/>
          </a:xfrm>
          <a:prstGeom prst="rect">
            <a:avLst/>
          </a:prstGeom>
          <a:noFill/>
        </p:spPr>
        <p:txBody>
          <a:bodyPr wrap="none" rtlCol="0">
            <a:spAutoFit/>
          </a:bodyPr>
          <a:lstStyle/>
          <a:p>
            <a:r>
              <a:rPr lang="en-US" dirty="0"/>
              <a:t>MC</a:t>
            </a:r>
            <a:r>
              <a:rPr lang="en-US" baseline="-25000" dirty="0"/>
              <a:t>s</a:t>
            </a:r>
          </a:p>
        </p:txBody>
      </p:sp>
      <p:sp>
        <p:nvSpPr>
          <p:cNvPr id="44" name="TextBox 43"/>
          <p:cNvSpPr txBox="1"/>
          <p:nvPr/>
        </p:nvSpPr>
        <p:spPr>
          <a:xfrm>
            <a:off x="4582479" y="2646508"/>
            <a:ext cx="367408" cy="369332"/>
          </a:xfrm>
          <a:prstGeom prst="rect">
            <a:avLst/>
          </a:prstGeom>
          <a:noFill/>
        </p:spPr>
        <p:txBody>
          <a:bodyPr wrap="none" rtlCol="0">
            <a:spAutoFit/>
          </a:bodyPr>
          <a:lstStyle/>
          <a:p>
            <a:r>
              <a:rPr lang="en-US" dirty="0" err="1"/>
              <a:t>E</a:t>
            </a:r>
            <a:r>
              <a:rPr lang="en-US" baseline="-25000" dirty="0" err="1"/>
              <a:t>s</a:t>
            </a:r>
            <a:endParaRPr lang="en-US" baseline="-25000" dirty="0"/>
          </a:p>
        </p:txBody>
      </p:sp>
      <p:sp>
        <p:nvSpPr>
          <p:cNvPr id="48" name="TextBox 47"/>
          <p:cNvSpPr txBox="1"/>
          <p:nvPr/>
        </p:nvSpPr>
        <p:spPr>
          <a:xfrm>
            <a:off x="5708278" y="2405352"/>
            <a:ext cx="232756" cy="276999"/>
          </a:xfrm>
          <a:prstGeom prst="rect">
            <a:avLst/>
          </a:prstGeom>
          <a:noFill/>
        </p:spPr>
        <p:txBody>
          <a:bodyPr wrap="none" rtlCol="0">
            <a:spAutoFit/>
          </a:bodyPr>
          <a:lstStyle/>
          <a:p>
            <a:r>
              <a:rPr lang="en-US" sz="1200" dirty="0"/>
              <a:t>f</a:t>
            </a:r>
          </a:p>
        </p:txBody>
      </p:sp>
      <p:sp>
        <p:nvSpPr>
          <p:cNvPr id="49" name="TextBox 48"/>
          <p:cNvSpPr txBox="1"/>
          <p:nvPr/>
        </p:nvSpPr>
        <p:spPr>
          <a:xfrm>
            <a:off x="9497331" y="6035039"/>
            <a:ext cx="2007281" cy="646331"/>
          </a:xfrm>
          <a:prstGeom prst="rect">
            <a:avLst/>
          </a:prstGeom>
          <a:noFill/>
        </p:spPr>
        <p:txBody>
          <a:bodyPr wrap="none" rtlCol="0">
            <a:spAutoFit/>
          </a:bodyPr>
          <a:lstStyle/>
          <a:p>
            <a:r>
              <a:rPr lang="en-US" dirty="0"/>
              <a:t>Quantity </a:t>
            </a:r>
            <a:r>
              <a:rPr lang="en-US"/>
              <a:t>of </a:t>
            </a:r>
          </a:p>
          <a:p>
            <a:r>
              <a:rPr lang="en-US" dirty="0"/>
              <a:t>steel production</a:t>
            </a:r>
          </a:p>
        </p:txBody>
      </p:sp>
      <p:sp>
        <p:nvSpPr>
          <p:cNvPr id="52" name="TextBox 51"/>
          <p:cNvSpPr txBox="1"/>
          <p:nvPr/>
        </p:nvSpPr>
        <p:spPr>
          <a:xfrm>
            <a:off x="2148717" y="4106083"/>
            <a:ext cx="405880" cy="369332"/>
          </a:xfrm>
          <a:prstGeom prst="rect">
            <a:avLst/>
          </a:prstGeom>
          <a:noFill/>
        </p:spPr>
        <p:txBody>
          <a:bodyPr wrap="none" rtlCol="0">
            <a:spAutoFit/>
          </a:bodyPr>
          <a:lstStyle/>
          <a:p>
            <a:r>
              <a:rPr lang="en-US" dirty="0"/>
              <a:t>P</a:t>
            </a:r>
            <a:r>
              <a:rPr lang="en-US" baseline="-25000" dirty="0"/>
              <a:t>2</a:t>
            </a:r>
          </a:p>
        </p:txBody>
      </p:sp>
      <p:cxnSp>
        <p:nvCxnSpPr>
          <p:cNvPr id="37" name="Straight Connector 36"/>
          <p:cNvCxnSpPr/>
          <p:nvPr/>
        </p:nvCxnSpPr>
        <p:spPr>
          <a:xfrm flipV="1">
            <a:off x="2827058" y="3313604"/>
            <a:ext cx="6466114" cy="2181498"/>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9333936" y="3275207"/>
            <a:ext cx="1847870" cy="553998"/>
          </a:xfrm>
          <a:prstGeom prst="rect">
            <a:avLst/>
          </a:prstGeom>
          <a:noFill/>
        </p:spPr>
        <p:txBody>
          <a:bodyPr wrap="square" rtlCol="0">
            <a:spAutoFit/>
          </a:bodyPr>
          <a:lstStyle/>
          <a:p>
            <a:r>
              <a:rPr lang="en-US" dirty="0" err="1"/>
              <a:t>MC</a:t>
            </a:r>
            <a:r>
              <a:rPr lang="en-US" baseline="-25000" dirty="0" err="1"/>
              <a:t>p</a:t>
            </a:r>
            <a:r>
              <a:rPr lang="en-US" baseline="-25000" dirty="0"/>
              <a:t> (with government subsidies)</a:t>
            </a:r>
          </a:p>
        </p:txBody>
      </p:sp>
      <p:cxnSp>
        <p:nvCxnSpPr>
          <p:cNvPr id="47" name="Straight Connector 46"/>
          <p:cNvCxnSpPr/>
          <p:nvPr/>
        </p:nvCxnSpPr>
        <p:spPr>
          <a:xfrm flipH="1" flipV="1">
            <a:off x="6621830" y="2359243"/>
            <a:ext cx="8392" cy="3482536"/>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6879764" y="4045132"/>
            <a:ext cx="393056" cy="369332"/>
          </a:xfrm>
          <a:prstGeom prst="rect">
            <a:avLst/>
          </a:prstGeom>
          <a:noFill/>
        </p:spPr>
        <p:txBody>
          <a:bodyPr wrap="none" rtlCol="0">
            <a:spAutoFit/>
          </a:bodyPr>
          <a:lstStyle/>
          <a:p>
            <a:r>
              <a:rPr lang="en-US" dirty="0"/>
              <a:t>E</a:t>
            </a:r>
            <a:r>
              <a:rPr lang="en-US" baseline="-25000" dirty="0"/>
              <a:t>2</a:t>
            </a:r>
          </a:p>
        </p:txBody>
      </p:sp>
      <p:sp>
        <p:nvSpPr>
          <p:cNvPr id="53" name="TextBox 52"/>
          <p:cNvSpPr txBox="1"/>
          <p:nvPr/>
        </p:nvSpPr>
        <p:spPr>
          <a:xfrm>
            <a:off x="6409764" y="5949637"/>
            <a:ext cx="470000" cy="369332"/>
          </a:xfrm>
          <a:prstGeom prst="rect">
            <a:avLst/>
          </a:prstGeom>
          <a:noFill/>
        </p:spPr>
        <p:txBody>
          <a:bodyPr wrap="none" rtlCol="0">
            <a:spAutoFit/>
          </a:bodyPr>
          <a:lstStyle/>
          <a:p>
            <a:r>
              <a:rPr lang="en-US" dirty="0"/>
              <a:t>Q</a:t>
            </a:r>
            <a:r>
              <a:rPr lang="en-US" baseline="-25000" dirty="0"/>
              <a:t>2</a:t>
            </a:r>
          </a:p>
        </p:txBody>
      </p:sp>
      <p:sp>
        <p:nvSpPr>
          <p:cNvPr id="54" name="TextBox 53"/>
          <p:cNvSpPr txBox="1"/>
          <p:nvPr/>
        </p:nvSpPr>
        <p:spPr>
          <a:xfrm>
            <a:off x="6492051" y="2060855"/>
            <a:ext cx="288862" cy="276999"/>
          </a:xfrm>
          <a:prstGeom prst="rect">
            <a:avLst/>
          </a:prstGeom>
          <a:noFill/>
        </p:spPr>
        <p:txBody>
          <a:bodyPr wrap="none" rtlCol="0">
            <a:spAutoFit/>
          </a:bodyPr>
          <a:lstStyle/>
          <a:p>
            <a:r>
              <a:rPr lang="en-US" sz="1200" dirty="0"/>
              <a:t>g</a:t>
            </a:r>
          </a:p>
        </p:txBody>
      </p:sp>
      <p:cxnSp>
        <p:nvCxnSpPr>
          <p:cNvPr id="55" name="Straight Connector 54"/>
          <p:cNvCxnSpPr/>
          <p:nvPr/>
        </p:nvCxnSpPr>
        <p:spPr>
          <a:xfrm flipV="1">
            <a:off x="2816549" y="4219996"/>
            <a:ext cx="3809477" cy="8058"/>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2795451" y="5146766"/>
            <a:ext cx="279244" cy="276999"/>
          </a:xfrm>
          <a:prstGeom prst="rect">
            <a:avLst/>
          </a:prstGeom>
          <a:noFill/>
        </p:spPr>
        <p:txBody>
          <a:bodyPr wrap="none" rtlCol="0">
            <a:spAutoFit/>
          </a:bodyPr>
          <a:lstStyle/>
          <a:p>
            <a:r>
              <a:rPr lang="en-US" sz="1200" dirty="0"/>
              <a:t>h</a:t>
            </a:r>
          </a:p>
        </p:txBody>
      </p:sp>
    </p:spTree>
    <p:extLst>
      <p:ext uri="{BB962C8B-B14F-4D97-AF65-F5344CB8AC3E}">
        <p14:creationId xmlns:p14="http://schemas.microsoft.com/office/powerpoint/2010/main" val="2120916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dissolve">
                                      <p:cBhvr>
                                        <p:cTn id="7" dur="500"/>
                                        <p:tgtEl>
                                          <p:spTgt spid="45"/>
                                        </p:tgtEl>
                                      </p:cBhvr>
                                    </p:animEffect>
                                  </p:childTnLst>
                                </p:cTn>
                              </p:par>
                              <p:par>
                                <p:cTn id="8" presetID="9" presetClass="entr" presetSubtype="0" fill="hold" nodeType="withEffect">
                                  <p:stCondLst>
                                    <p:cond delay="0"/>
                                  </p:stCondLst>
                                  <p:childTnLst>
                                    <p:set>
                                      <p:cBhvr>
                                        <p:cTn id="9" dur="1" fill="hold">
                                          <p:stCondLst>
                                            <p:cond delay="0"/>
                                          </p:stCondLst>
                                        </p:cTn>
                                        <p:tgtEl>
                                          <p:spTgt spid="37"/>
                                        </p:tgtEl>
                                        <p:attrNameLst>
                                          <p:attrName>style.visibility</p:attrName>
                                        </p:attrNameLst>
                                      </p:cBhvr>
                                      <p:to>
                                        <p:strVal val="visible"/>
                                      </p:to>
                                    </p:set>
                                    <p:animEffect transition="in" filter="dissolve">
                                      <p:cBhvr>
                                        <p:cTn id="10" dur="500"/>
                                        <p:tgtEl>
                                          <p:spTgt spid="37"/>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nodeType="clickEffect">
                                  <p:stCondLst>
                                    <p:cond delay="0"/>
                                  </p:stCondLst>
                                  <p:childTnLst>
                                    <p:set>
                                      <p:cBhvr>
                                        <p:cTn id="14" dur="1" fill="hold">
                                          <p:stCondLst>
                                            <p:cond delay="0"/>
                                          </p:stCondLst>
                                        </p:cTn>
                                        <p:tgtEl>
                                          <p:spTgt spid="47"/>
                                        </p:tgtEl>
                                        <p:attrNameLst>
                                          <p:attrName>style.visibility</p:attrName>
                                        </p:attrNameLst>
                                      </p:cBhvr>
                                      <p:to>
                                        <p:strVal val="visible"/>
                                      </p:to>
                                    </p:set>
                                    <p:animEffect transition="in" filter="dissolve">
                                      <p:cBhvr>
                                        <p:cTn id="15" dur="500"/>
                                        <p:tgtEl>
                                          <p:spTgt spid="47"/>
                                        </p:tgtEl>
                                      </p:cBhvr>
                                    </p:animEffect>
                                  </p:childTnLst>
                                </p:cTn>
                              </p:par>
                              <p:par>
                                <p:cTn id="16" presetID="9" presetClass="entr" presetSubtype="0" fill="hold" nodeType="withEffect">
                                  <p:stCondLst>
                                    <p:cond delay="0"/>
                                  </p:stCondLst>
                                  <p:childTnLst>
                                    <p:set>
                                      <p:cBhvr>
                                        <p:cTn id="17" dur="1" fill="hold">
                                          <p:stCondLst>
                                            <p:cond delay="0"/>
                                          </p:stCondLst>
                                        </p:cTn>
                                        <p:tgtEl>
                                          <p:spTgt spid="55"/>
                                        </p:tgtEl>
                                        <p:attrNameLst>
                                          <p:attrName>style.visibility</p:attrName>
                                        </p:attrNameLst>
                                      </p:cBhvr>
                                      <p:to>
                                        <p:strVal val="visible"/>
                                      </p:to>
                                    </p:set>
                                    <p:animEffect transition="in" filter="dissolve">
                                      <p:cBhvr>
                                        <p:cTn id="18" dur="500"/>
                                        <p:tgtEl>
                                          <p:spTgt spid="55"/>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52"/>
                                        </p:tgtEl>
                                        <p:attrNameLst>
                                          <p:attrName>style.visibility</p:attrName>
                                        </p:attrNameLst>
                                      </p:cBhvr>
                                      <p:to>
                                        <p:strVal val="visible"/>
                                      </p:to>
                                    </p:set>
                                    <p:animEffect transition="in" filter="dissolve">
                                      <p:cBhvr>
                                        <p:cTn id="21" dur="500"/>
                                        <p:tgtEl>
                                          <p:spTgt spid="52"/>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53"/>
                                        </p:tgtEl>
                                        <p:attrNameLst>
                                          <p:attrName>style.visibility</p:attrName>
                                        </p:attrNameLst>
                                      </p:cBhvr>
                                      <p:to>
                                        <p:strVal val="visible"/>
                                      </p:to>
                                    </p:set>
                                    <p:animEffect transition="in" filter="dissolve">
                                      <p:cBhvr>
                                        <p:cTn id="24" dur="500"/>
                                        <p:tgtEl>
                                          <p:spTgt spid="53"/>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54"/>
                                        </p:tgtEl>
                                        <p:attrNameLst>
                                          <p:attrName>style.visibility</p:attrName>
                                        </p:attrNameLst>
                                      </p:cBhvr>
                                      <p:to>
                                        <p:strVal val="visible"/>
                                      </p:to>
                                    </p:set>
                                    <p:animEffect transition="in" filter="dissolve">
                                      <p:cBhvr>
                                        <p:cTn id="27" dur="500"/>
                                        <p:tgtEl>
                                          <p:spTgt spid="54"/>
                                        </p:tgtEl>
                                      </p:cBhvr>
                                    </p:animEffect>
                                  </p:childTnLst>
                                </p:cTn>
                              </p:par>
                              <p:par>
                                <p:cTn id="28" presetID="9" presetClass="entr" presetSubtype="0" fill="hold" grpId="0" nodeType="withEffect">
                                  <p:stCondLst>
                                    <p:cond delay="0"/>
                                  </p:stCondLst>
                                  <p:childTnLst>
                                    <p:set>
                                      <p:cBhvr>
                                        <p:cTn id="29" dur="1" fill="hold">
                                          <p:stCondLst>
                                            <p:cond delay="0"/>
                                          </p:stCondLst>
                                        </p:cTn>
                                        <p:tgtEl>
                                          <p:spTgt spid="50"/>
                                        </p:tgtEl>
                                        <p:attrNameLst>
                                          <p:attrName>style.visibility</p:attrName>
                                        </p:attrNameLst>
                                      </p:cBhvr>
                                      <p:to>
                                        <p:strVal val="visible"/>
                                      </p:to>
                                    </p:set>
                                    <p:animEffect transition="in" filter="dissolve">
                                      <p:cBhvr>
                                        <p:cTn id="30" dur="500"/>
                                        <p:tgtEl>
                                          <p:spTgt spid="50"/>
                                        </p:tgtEl>
                                      </p:cBhvr>
                                    </p:animEffect>
                                  </p:childTnLst>
                                </p:cTn>
                              </p:par>
                              <p:par>
                                <p:cTn id="31" presetID="9" presetClass="entr" presetSubtype="0" fill="hold" grpId="0" nodeType="with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dissolve">
                                      <p:cBhvr>
                                        <p:cTn id="33" dur="500"/>
                                        <p:tgtEl>
                                          <p:spTgt spid="43"/>
                                        </p:tgtEl>
                                      </p:cBhvr>
                                    </p:animEffect>
                                  </p:childTnLst>
                                </p:cTn>
                              </p:par>
                              <p:par>
                                <p:cTn id="34" presetID="9" presetClass="entr" presetSubtype="0" fill="hold" grpId="0"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dissolv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52" grpId="0"/>
      <p:bldP spid="45" grpId="0"/>
      <p:bldP spid="50" grpId="0"/>
      <p:bldP spid="53" grpId="0"/>
      <p:bldP spid="54" grpId="0"/>
      <p:bldP spid="5" grpId="0"/>
    </p:bld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335</TotalTime>
  <Words>1231</Words>
  <Application>Microsoft Macintosh PowerPoint</Application>
  <PresentationFormat>Widescreen</PresentationFormat>
  <Paragraphs>243</Paragraphs>
  <Slides>23</Slides>
  <Notes>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23</vt:i4>
      </vt:variant>
    </vt:vector>
  </HeadingPairs>
  <TitlesOfParts>
    <vt:vector size="32" baseType="lpstr">
      <vt:lpstr>Angsana New</vt:lpstr>
      <vt:lpstr>Arial</vt:lpstr>
      <vt:lpstr>Calibri</vt:lpstr>
      <vt:lpstr>Century Gothic</vt:lpstr>
      <vt:lpstr>Cordia New</vt:lpstr>
      <vt:lpstr>DilleniaUPC</vt:lpstr>
      <vt:lpstr>Helvetica Neue Light</vt:lpstr>
      <vt:lpstr>Wingdings 3</vt:lpstr>
      <vt:lpstr>Wisp</vt:lpstr>
      <vt:lpstr>Economic Frameworks and Natural Resource Problems (1):  Static Efficiency, Market Failure, and Role of the Government</vt:lpstr>
      <vt:lpstr>Outline</vt:lpstr>
      <vt:lpstr>Positive vs Normative ?</vt:lpstr>
      <vt:lpstr>Static Efficiency</vt:lpstr>
      <vt:lpstr>Static Efficiency: What can we tell? </vt:lpstr>
      <vt:lpstr>Producer surplus</vt:lpstr>
      <vt:lpstr>Scarcity Rent</vt:lpstr>
      <vt:lpstr>Scarcity Rent</vt:lpstr>
      <vt:lpstr>Scarcity Rent</vt:lpstr>
      <vt:lpstr>Property Rights and Efficiency in Resource use</vt:lpstr>
      <vt:lpstr>Property Rights and Efficiency in Resource use</vt:lpstr>
      <vt:lpstr>Market Failure</vt:lpstr>
      <vt:lpstr>Externalities: What can we tell? </vt:lpstr>
      <vt:lpstr>Externalities: What can we tell? </vt:lpstr>
      <vt:lpstr>What do you know?</vt:lpstr>
      <vt:lpstr>The pursuit of Efficiency</vt:lpstr>
      <vt:lpstr>The pursuit of Efficiency</vt:lpstr>
      <vt:lpstr>The pursuit of Efficiency</vt:lpstr>
      <vt:lpstr>Monopoly: What can we tell? </vt:lpstr>
      <vt:lpstr>Monopoly</vt:lpstr>
      <vt:lpstr>Government Failure</vt:lpstr>
      <vt:lpstr>Government Failure</vt:lpstr>
      <vt:lpstr>Government Failure: What can we tell? </vt:lpstr>
    </vt:vector>
  </TitlesOfParts>
  <Company/>
  <LinksUpToDate>false</LinksUpToDate>
  <SharedDoc>false</SharedDoc>
  <HyperlinksChanged>false</HyperlinksChanged>
  <AppVersion>16.0008</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Economic Frameworks and Natural Resource Problems (2):  Static Efficiency, Market Failure, and Role of the Government</dc:title>
  <dc:creator>Chol Bunnag</dc:creator>
  <cp:lastModifiedBy>Chol Bunnag</cp:lastModifiedBy>
  <cp:revision>42</cp:revision>
  <cp:lastPrinted>2017-01-27T00:11:43Z</cp:lastPrinted>
  <dcterms:created xsi:type="dcterms:W3CDTF">2016-02-02T22:55:32Z</dcterms:created>
  <dcterms:modified xsi:type="dcterms:W3CDTF">2018-01-18T23:10:34Z</dcterms:modified>
</cp:coreProperties>
</file>