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271" r:id="rId3"/>
    <p:sldId id="276" r:id="rId4"/>
    <p:sldId id="275" r:id="rId5"/>
    <p:sldId id="277" r:id="rId6"/>
    <p:sldId id="280" r:id="rId7"/>
    <p:sldId id="300" r:id="rId8"/>
    <p:sldId id="282" r:id="rId9"/>
    <p:sldId id="284" r:id="rId10"/>
    <p:sldId id="286" r:id="rId11"/>
    <p:sldId id="287" r:id="rId12"/>
    <p:sldId id="302" r:id="rId13"/>
    <p:sldId id="303" r:id="rId14"/>
    <p:sldId id="301" r:id="rId15"/>
    <p:sldId id="304" r:id="rId16"/>
    <p:sldId id="305" r:id="rId17"/>
    <p:sldId id="306" r:id="rId18"/>
    <p:sldId id="307" r:id="rId19"/>
    <p:sldId id="292" r:id="rId20"/>
    <p:sldId id="308" r:id="rId21"/>
    <p:sldId id="309" r:id="rId22"/>
    <p:sldId id="310" r:id="rId23"/>
    <p:sldId id="311" r:id="rId24"/>
    <p:sldId id="313" r:id="rId25"/>
    <p:sldId id="314" r:id="rId26"/>
    <p:sldId id="315" r:id="rId27"/>
    <p:sldId id="318" r:id="rId28"/>
    <p:sldId id="320" r:id="rId29"/>
    <p:sldId id="321" r:id="rId30"/>
    <p:sldId id="323" r:id="rId31"/>
    <p:sldId id="330" r:id="rId32"/>
    <p:sldId id="325" r:id="rId33"/>
    <p:sldId id="326" r:id="rId34"/>
    <p:sldId id="328" r:id="rId35"/>
    <p:sldId id="329" r:id="rId36"/>
    <p:sldId id="332" r:id="rId37"/>
    <p:sldId id="334" r:id="rId38"/>
    <p:sldId id="335" r:id="rId39"/>
    <p:sldId id="338" r:id="rId40"/>
    <p:sldId id="343" r:id="rId41"/>
    <p:sldId id="344" r:id="rId42"/>
    <p:sldId id="339" r:id="rId43"/>
    <p:sldId id="340" r:id="rId44"/>
    <p:sldId id="342" r:id="rId45"/>
    <p:sldId id="345" r:id="rId46"/>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rial" pitchFamily="34" charset="0"/>
        <a:ea typeface="+mn-ea"/>
        <a:cs typeface="Cordia New" pitchFamily="34" charset="-34"/>
      </a:defRPr>
    </a:lvl1pPr>
    <a:lvl2pPr marL="457200" algn="l" rtl="0" fontAlgn="base">
      <a:spcBef>
        <a:spcPct val="0"/>
      </a:spcBef>
      <a:spcAft>
        <a:spcPct val="0"/>
      </a:spcAft>
      <a:defRPr sz="2800" kern="1200">
        <a:solidFill>
          <a:schemeClr val="tx1"/>
        </a:solidFill>
        <a:latin typeface="Arial" pitchFamily="34" charset="0"/>
        <a:ea typeface="+mn-ea"/>
        <a:cs typeface="Cordia New" pitchFamily="34" charset="-34"/>
      </a:defRPr>
    </a:lvl2pPr>
    <a:lvl3pPr marL="914400" algn="l" rtl="0" fontAlgn="base">
      <a:spcBef>
        <a:spcPct val="0"/>
      </a:spcBef>
      <a:spcAft>
        <a:spcPct val="0"/>
      </a:spcAft>
      <a:defRPr sz="2800" kern="1200">
        <a:solidFill>
          <a:schemeClr val="tx1"/>
        </a:solidFill>
        <a:latin typeface="Arial" pitchFamily="34" charset="0"/>
        <a:ea typeface="+mn-ea"/>
        <a:cs typeface="Cordia New" pitchFamily="34" charset="-34"/>
      </a:defRPr>
    </a:lvl3pPr>
    <a:lvl4pPr marL="1371600" algn="l" rtl="0" fontAlgn="base">
      <a:spcBef>
        <a:spcPct val="0"/>
      </a:spcBef>
      <a:spcAft>
        <a:spcPct val="0"/>
      </a:spcAft>
      <a:defRPr sz="2800" kern="1200">
        <a:solidFill>
          <a:schemeClr val="tx1"/>
        </a:solidFill>
        <a:latin typeface="Arial" pitchFamily="34" charset="0"/>
        <a:ea typeface="+mn-ea"/>
        <a:cs typeface="Cordia New" pitchFamily="34" charset="-34"/>
      </a:defRPr>
    </a:lvl4pPr>
    <a:lvl5pPr marL="1828800" algn="l" rtl="0" fontAlgn="base">
      <a:spcBef>
        <a:spcPct val="0"/>
      </a:spcBef>
      <a:spcAft>
        <a:spcPct val="0"/>
      </a:spcAft>
      <a:defRPr sz="2800" kern="1200">
        <a:solidFill>
          <a:schemeClr val="tx1"/>
        </a:solidFill>
        <a:latin typeface="Arial" pitchFamily="34" charset="0"/>
        <a:ea typeface="+mn-ea"/>
        <a:cs typeface="Cordia New" pitchFamily="34" charset="-34"/>
      </a:defRPr>
    </a:lvl5pPr>
    <a:lvl6pPr marL="2286000" algn="l" defTabSz="914400" rtl="0" eaLnBrk="1" latinLnBrk="0" hangingPunct="1">
      <a:defRPr sz="2800" kern="1200">
        <a:solidFill>
          <a:schemeClr val="tx1"/>
        </a:solidFill>
        <a:latin typeface="Arial" pitchFamily="34" charset="0"/>
        <a:ea typeface="+mn-ea"/>
        <a:cs typeface="Cordia New" pitchFamily="34" charset="-34"/>
      </a:defRPr>
    </a:lvl6pPr>
    <a:lvl7pPr marL="2743200" algn="l" defTabSz="914400" rtl="0" eaLnBrk="1" latinLnBrk="0" hangingPunct="1">
      <a:defRPr sz="2800" kern="1200">
        <a:solidFill>
          <a:schemeClr val="tx1"/>
        </a:solidFill>
        <a:latin typeface="Arial" pitchFamily="34" charset="0"/>
        <a:ea typeface="+mn-ea"/>
        <a:cs typeface="Cordia New" pitchFamily="34" charset="-34"/>
      </a:defRPr>
    </a:lvl7pPr>
    <a:lvl8pPr marL="3200400" algn="l" defTabSz="914400" rtl="0" eaLnBrk="1" latinLnBrk="0" hangingPunct="1">
      <a:defRPr sz="2800" kern="1200">
        <a:solidFill>
          <a:schemeClr val="tx1"/>
        </a:solidFill>
        <a:latin typeface="Arial" pitchFamily="34" charset="0"/>
        <a:ea typeface="+mn-ea"/>
        <a:cs typeface="Cordia New" pitchFamily="34" charset="-34"/>
      </a:defRPr>
    </a:lvl8pPr>
    <a:lvl9pPr marL="3657600" algn="l" defTabSz="914400" rtl="0" eaLnBrk="1" latinLnBrk="0" hangingPunct="1">
      <a:defRPr sz="2800" kern="1200">
        <a:solidFill>
          <a:schemeClr val="tx1"/>
        </a:solidFill>
        <a:latin typeface="Arial" pitchFamily="34" charset="0"/>
        <a:ea typeface="+mn-ea"/>
        <a:cs typeface="Cordia New" pitchFamily="34"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FFFFCC"/>
    <a:srgbClr val="008000"/>
    <a:srgbClr val="BA0808"/>
    <a:srgbClr val="FF99CC"/>
    <a:srgbClr val="FF00FF"/>
    <a:srgbClr val="CC0066"/>
    <a:srgbClr val="FF5050"/>
    <a:srgbClr val="33CCCC"/>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8EC20E35-A176-4012-BC5E-935CFFF8708E}" styleName="ลักษณะสีปานกลาง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2A488322-F2BA-4B5B-9748-0D474271808F}" styleName="ลักษณะสีปานกลาง 3 - เน้น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5C22544A-7EE6-4342-B048-85BDC9FD1C3A}" styleName="ลักษณะสีปานกลาง 2 - เน้น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ลักษณะชุดรูปแบบ 1 - เน้น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E25E649-3F16-4E02-A733-19D2CDBF48F0}" styleName="ลักษณะสีปานกลาง 3 - เน้น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B4B98B0-60AC-42C2-AFA5-B58CD77FA1E5}" styleName="ลักษณะสีอ่อน 1 - เน้น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A111915-BE36-4E01-A7E5-04B1672EAD32}" styleName="ลักษณะสีอ่อน 2 - เน้น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FECB4D8-DB02-4DC6-A0A2-4F2EBAE1DC90}" styleName="ลักษณะสีปานกลาง 1 - เน้น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4" autoAdjust="0"/>
    <p:restoredTop sz="94727" autoAdjust="0"/>
  </p:normalViewPr>
  <p:slideViewPr>
    <p:cSldViewPr>
      <p:cViewPr varScale="1">
        <p:scale>
          <a:sx n="70" d="100"/>
          <a:sy n="70" d="100"/>
        </p:scale>
        <p:origin x="798" y="2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ea typeface="MS PGothic" pitchFamily="34" charset="-128"/>
                <a:cs typeface="+mn-cs"/>
              </a:defRPr>
            </a:lvl1pPr>
          </a:lstStyle>
          <a:p>
            <a:pPr>
              <a:defRPr/>
            </a:pPr>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ea typeface="MS PGothic" pitchFamily="34" charset="-128"/>
                <a:cs typeface="+mn-cs"/>
              </a:defRPr>
            </a:lvl1pPr>
          </a:lstStyle>
          <a:p>
            <a:pPr>
              <a:defRPr/>
            </a:pPr>
            <a:fld id="{7360DD1C-3CBF-40A6-833E-7C821378EFAC}" type="datetimeFigureOut">
              <a:rPr lang="th-TH"/>
              <a:pPr>
                <a:defRPr/>
              </a:pPr>
              <a:t>25/08/60</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th-TH" noProof="0" smtClean="0"/>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ea typeface="MS PGothic" pitchFamily="34" charset="-128"/>
                <a:cs typeface="+mn-cs"/>
              </a:defRPr>
            </a:lvl1pPr>
          </a:lstStyle>
          <a:p>
            <a:pPr>
              <a:defRPr/>
            </a:pPr>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ea typeface="MS PGothic" pitchFamily="34" charset="-128"/>
                <a:cs typeface="+mn-cs"/>
              </a:defRPr>
            </a:lvl1pPr>
          </a:lstStyle>
          <a:p>
            <a:pPr>
              <a:defRPr/>
            </a:pPr>
            <a:fld id="{3BB6AA63-5066-4EFF-88C9-F03B3F8A86D7}" type="slidenum">
              <a:rPr lang="th-TH"/>
              <a:pPr>
                <a:defRPr/>
              </a:pPr>
              <a:t>‹#›</a:t>
            </a:fld>
            <a:endParaRPr lang="th-TH"/>
          </a:p>
        </p:txBody>
      </p:sp>
    </p:spTree>
    <p:extLst>
      <p:ext uri="{BB962C8B-B14F-4D97-AF65-F5344CB8AC3E}">
        <p14:creationId xmlns:p14="http://schemas.microsoft.com/office/powerpoint/2010/main" val="13280445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mn-lt"/>
        <a:ea typeface="+mn-ea"/>
        <a:cs typeface="+mn-cs"/>
      </a:defRPr>
    </a:lvl1pPr>
    <a:lvl2pPr marL="457200" algn="l" rtl="0" fontAlgn="base">
      <a:spcBef>
        <a:spcPct val="30000"/>
      </a:spcBef>
      <a:spcAft>
        <a:spcPct val="0"/>
      </a:spcAft>
      <a:defRPr kern="1200">
        <a:solidFill>
          <a:schemeClr val="tx1"/>
        </a:solidFill>
        <a:latin typeface="+mn-lt"/>
        <a:ea typeface="+mn-ea"/>
        <a:cs typeface="+mn-cs"/>
      </a:defRPr>
    </a:lvl2pPr>
    <a:lvl3pPr marL="914400" algn="l" rtl="0" fontAlgn="base">
      <a:spcBef>
        <a:spcPct val="30000"/>
      </a:spcBef>
      <a:spcAft>
        <a:spcPct val="0"/>
      </a:spcAft>
      <a:defRPr kern="1200">
        <a:solidFill>
          <a:schemeClr val="tx1"/>
        </a:solidFill>
        <a:latin typeface="+mn-lt"/>
        <a:ea typeface="+mn-ea"/>
        <a:cs typeface="+mn-cs"/>
      </a:defRPr>
    </a:lvl3pPr>
    <a:lvl4pPr marL="1371600" algn="l" rtl="0" fontAlgn="base">
      <a:spcBef>
        <a:spcPct val="30000"/>
      </a:spcBef>
      <a:spcAft>
        <a:spcPct val="0"/>
      </a:spcAft>
      <a:defRPr kern="1200">
        <a:solidFill>
          <a:schemeClr val="tx1"/>
        </a:solidFill>
        <a:latin typeface="+mn-lt"/>
        <a:ea typeface="+mn-ea"/>
        <a:cs typeface="+mn-cs"/>
      </a:defRPr>
    </a:lvl4pPr>
    <a:lvl5pPr marL="1828800" algn="l" rtl="0" fontAlgn="base">
      <a:spcBef>
        <a:spcPct val="30000"/>
      </a:spcBef>
      <a:spcAft>
        <a:spcPct val="0"/>
      </a:spcAft>
      <a:defRPr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lvl1pPr>
              <a:defRPr/>
            </a:lvl1pPr>
          </a:lstStyle>
          <a:p>
            <a:pPr>
              <a:defRPr/>
            </a:pPr>
            <a:fld id="{6CE3B0A7-A341-4917-9B9E-28724957219B}" type="datetime1">
              <a:rPr lang="th-TH"/>
              <a:pPr>
                <a:defRPr/>
              </a:pPr>
              <a:t>25/08/60</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87885083-662E-4C48-AD96-F909791FECD7}" type="slidenum">
              <a:rPr lang="th-TH"/>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lvl1pPr>
              <a:defRPr/>
            </a:lvl1pPr>
          </a:lstStyle>
          <a:p>
            <a:pPr>
              <a:defRPr/>
            </a:pPr>
            <a:fld id="{1D5E7381-018A-477D-A6B3-67038D524637}" type="datetime1">
              <a:rPr lang="th-TH"/>
              <a:pPr>
                <a:defRPr/>
              </a:pPr>
              <a:t>25/08/60</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D150AD17-175E-4A5B-95E3-029D255FCB50}" type="slidenum">
              <a:rPr lang="th-TH"/>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lvl1pPr>
              <a:defRPr/>
            </a:lvl1pPr>
          </a:lstStyle>
          <a:p>
            <a:pPr>
              <a:defRPr/>
            </a:pPr>
            <a:fld id="{49150144-A581-4AEF-8AD8-6CD322704ECC}" type="datetime1">
              <a:rPr lang="th-TH"/>
              <a:pPr>
                <a:defRPr/>
              </a:pPr>
              <a:t>25/08/60</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273ABC75-D349-451C-AACE-ABF735376269}" type="slidenum">
              <a:rPr lang="th-TH"/>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3"/>
          <p:cNvSpPr>
            <a:spLocks noGrp="1"/>
          </p:cNvSpPr>
          <p:nvPr>
            <p:ph type="dt" sz="half" idx="10"/>
          </p:nvPr>
        </p:nvSpPr>
        <p:spPr/>
        <p:txBody>
          <a:bodyPr/>
          <a:lstStyle>
            <a:lvl1pPr>
              <a:defRPr/>
            </a:lvl1pPr>
          </a:lstStyle>
          <a:p>
            <a:pPr>
              <a:defRPr/>
            </a:pPr>
            <a:fld id="{610E7D8A-1AF1-445A-B8AE-915C6F769E6D}" type="datetime1">
              <a:rPr lang="th-TH"/>
              <a:pPr>
                <a:defRPr/>
              </a:pPr>
              <a:t>25/08/60</a:t>
            </a:fld>
            <a:endParaRPr lang="th-TH"/>
          </a:p>
        </p:txBody>
      </p:sp>
      <p:sp>
        <p:nvSpPr>
          <p:cNvPr id="6" name="ตัวยึดท้ายกระดาษ 4"/>
          <p:cNvSpPr>
            <a:spLocks noGrp="1"/>
          </p:cNvSpPr>
          <p:nvPr>
            <p:ph type="ftr" sz="quarter" idx="11"/>
          </p:nvPr>
        </p:nvSpPr>
        <p:spPr/>
        <p:txBody>
          <a:bodyPr/>
          <a:lstStyle>
            <a:lvl1pPr>
              <a:defRPr/>
            </a:lvl1pPr>
          </a:lstStyle>
          <a:p>
            <a:pPr>
              <a:defRPr/>
            </a:pPr>
            <a:endParaRPr lang="th-TH"/>
          </a:p>
        </p:txBody>
      </p:sp>
      <p:sp>
        <p:nvSpPr>
          <p:cNvPr id="7" name="ตัวยึดหมายเลขภาพนิ่ง 5"/>
          <p:cNvSpPr>
            <a:spLocks noGrp="1"/>
          </p:cNvSpPr>
          <p:nvPr>
            <p:ph type="sldNum" sz="quarter" idx="12"/>
          </p:nvPr>
        </p:nvSpPr>
        <p:spPr/>
        <p:txBody>
          <a:bodyPr/>
          <a:lstStyle>
            <a:lvl1pPr>
              <a:defRPr/>
            </a:lvl1pPr>
          </a:lstStyle>
          <a:p>
            <a:pPr>
              <a:defRPr/>
            </a:pPr>
            <a:fld id="{1818871D-AE8E-4BE7-A43A-A3E3F2063B4A}" type="slidenum">
              <a:rPr lang="th-TH"/>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3"/>
          <p:cNvSpPr>
            <a:spLocks noGrp="1"/>
          </p:cNvSpPr>
          <p:nvPr>
            <p:ph type="dt" sz="half" idx="10"/>
          </p:nvPr>
        </p:nvSpPr>
        <p:spPr/>
        <p:txBody>
          <a:bodyPr/>
          <a:lstStyle>
            <a:lvl1pPr>
              <a:defRPr/>
            </a:lvl1pPr>
          </a:lstStyle>
          <a:p>
            <a:pPr>
              <a:defRPr/>
            </a:pPr>
            <a:fld id="{B9BF9A2A-907E-49EE-A62C-C8CF3230108E}" type="datetime1">
              <a:rPr lang="th-TH"/>
              <a:pPr>
                <a:defRPr/>
              </a:pPr>
              <a:t>25/08/60</a:t>
            </a:fld>
            <a:endParaRPr lang="th-TH"/>
          </a:p>
        </p:txBody>
      </p:sp>
      <p:sp>
        <p:nvSpPr>
          <p:cNvPr id="8" name="ตัวยึดท้ายกระดาษ 4"/>
          <p:cNvSpPr>
            <a:spLocks noGrp="1"/>
          </p:cNvSpPr>
          <p:nvPr>
            <p:ph type="ftr" sz="quarter" idx="11"/>
          </p:nvPr>
        </p:nvSpPr>
        <p:spPr/>
        <p:txBody>
          <a:bodyPr/>
          <a:lstStyle>
            <a:lvl1pPr>
              <a:defRPr/>
            </a:lvl1pPr>
          </a:lstStyle>
          <a:p>
            <a:pPr>
              <a:defRPr/>
            </a:pPr>
            <a:endParaRPr lang="th-TH"/>
          </a:p>
        </p:txBody>
      </p:sp>
      <p:sp>
        <p:nvSpPr>
          <p:cNvPr id="9" name="ตัวยึดหมายเลขภาพนิ่ง 5"/>
          <p:cNvSpPr>
            <a:spLocks noGrp="1"/>
          </p:cNvSpPr>
          <p:nvPr>
            <p:ph type="sldNum" sz="quarter" idx="12"/>
          </p:nvPr>
        </p:nvSpPr>
        <p:spPr/>
        <p:txBody>
          <a:bodyPr/>
          <a:lstStyle>
            <a:lvl1pPr>
              <a:defRPr/>
            </a:lvl1pPr>
          </a:lstStyle>
          <a:p>
            <a:pPr>
              <a:defRPr/>
            </a:pPr>
            <a:fld id="{0F452BD5-084B-4111-BC62-DB956775D7B8}" type="slidenum">
              <a:rPr lang="th-TH"/>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3"/>
          <p:cNvSpPr>
            <a:spLocks noGrp="1"/>
          </p:cNvSpPr>
          <p:nvPr>
            <p:ph type="dt" sz="half" idx="10"/>
          </p:nvPr>
        </p:nvSpPr>
        <p:spPr/>
        <p:txBody>
          <a:bodyPr/>
          <a:lstStyle>
            <a:lvl1pPr>
              <a:defRPr/>
            </a:lvl1pPr>
          </a:lstStyle>
          <a:p>
            <a:pPr>
              <a:defRPr/>
            </a:pPr>
            <a:fld id="{600559B6-BCA4-43F8-9A2F-0F5DC1C2BC87}" type="datetime1">
              <a:rPr lang="th-TH"/>
              <a:pPr>
                <a:defRPr/>
              </a:pPr>
              <a:t>25/08/60</a:t>
            </a:fld>
            <a:endParaRPr lang="th-TH"/>
          </a:p>
        </p:txBody>
      </p:sp>
      <p:sp>
        <p:nvSpPr>
          <p:cNvPr id="4" name="ตัวยึดท้ายกระดาษ 4"/>
          <p:cNvSpPr>
            <a:spLocks noGrp="1"/>
          </p:cNvSpPr>
          <p:nvPr>
            <p:ph type="ftr" sz="quarter" idx="11"/>
          </p:nvPr>
        </p:nvSpPr>
        <p:spPr/>
        <p:txBody>
          <a:bodyPr/>
          <a:lstStyle>
            <a:lvl1pPr>
              <a:defRPr/>
            </a:lvl1pPr>
          </a:lstStyle>
          <a:p>
            <a:pPr>
              <a:defRPr/>
            </a:pPr>
            <a:endParaRPr lang="th-TH"/>
          </a:p>
        </p:txBody>
      </p:sp>
      <p:sp>
        <p:nvSpPr>
          <p:cNvPr id="5" name="ตัวยึดหมายเลขภาพนิ่ง 5"/>
          <p:cNvSpPr>
            <a:spLocks noGrp="1"/>
          </p:cNvSpPr>
          <p:nvPr>
            <p:ph type="sldNum" sz="quarter" idx="12"/>
          </p:nvPr>
        </p:nvSpPr>
        <p:spPr/>
        <p:txBody>
          <a:bodyPr/>
          <a:lstStyle>
            <a:lvl1pPr>
              <a:defRPr/>
            </a:lvl1pPr>
          </a:lstStyle>
          <a:p>
            <a:pPr>
              <a:defRPr/>
            </a:pPr>
            <a:fld id="{1A6CF3F7-A208-4B07-8ACA-0FE27A9923C2}" type="slidenum">
              <a:rPr lang="th-TH"/>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3"/>
          <p:cNvSpPr>
            <a:spLocks noGrp="1"/>
          </p:cNvSpPr>
          <p:nvPr>
            <p:ph type="dt" sz="half" idx="10"/>
          </p:nvPr>
        </p:nvSpPr>
        <p:spPr/>
        <p:txBody>
          <a:bodyPr/>
          <a:lstStyle>
            <a:lvl1pPr>
              <a:defRPr/>
            </a:lvl1pPr>
          </a:lstStyle>
          <a:p>
            <a:pPr>
              <a:defRPr/>
            </a:pPr>
            <a:fld id="{3DA4BB65-BA1D-4C9A-AF03-8CB8A9D405EE}" type="datetime1">
              <a:rPr lang="th-TH"/>
              <a:pPr>
                <a:defRPr/>
              </a:pPr>
              <a:t>25/08/60</a:t>
            </a:fld>
            <a:endParaRPr lang="th-TH"/>
          </a:p>
        </p:txBody>
      </p:sp>
      <p:sp>
        <p:nvSpPr>
          <p:cNvPr id="3" name="ตัวยึดท้ายกระดาษ 4"/>
          <p:cNvSpPr>
            <a:spLocks noGrp="1"/>
          </p:cNvSpPr>
          <p:nvPr>
            <p:ph type="ftr" sz="quarter" idx="11"/>
          </p:nvPr>
        </p:nvSpPr>
        <p:spPr/>
        <p:txBody>
          <a:bodyPr/>
          <a:lstStyle>
            <a:lvl1pPr>
              <a:defRPr/>
            </a:lvl1pPr>
          </a:lstStyle>
          <a:p>
            <a:pPr>
              <a:defRPr/>
            </a:pPr>
            <a:endParaRPr lang="th-TH"/>
          </a:p>
        </p:txBody>
      </p:sp>
      <p:sp>
        <p:nvSpPr>
          <p:cNvPr id="4" name="ตัวยึดหมายเลขภาพนิ่ง 5"/>
          <p:cNvSpPr>
            <a:spLocks noGrp="1"/>
          </p:cNvSpPr>
          <p:nvPr>
            <p:ph type="sldNum" sz="quarter" idx="12"/>
          </p:nvPr>
        </p:nvSpPr>
        <p:spPr/>
        <p:txBody>
          <a:bodyPr/>
          <a:lstStyle>
            <a:lvl1pPr>
              <a:defRPr/>
            </a:lvl1pPr>
          </a:lstStyle>
          <a:p>
            <a:pPr>
              <a:defRPr/>
            </a:pPr>
            <a:fld id="{A8071574-2646-4511-9F9C-745FA359B2ED}" type="slidenum">
              <a:rPr lang="th-TH"/>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3"/>
          <p:cNvSpPr>
            <a:spLocks noGrp="1"/>
          </p:cNvSpPr>
          <p:nvPr>
            <p:ph type="dt" sz="half" idx="10"/>
          </p:nvPr>
        </p:nvSpPr>
        <p:spPr/>
        <p:txBody>
          <a:bodyPr/>
          <a:lstStyle>
            <a:lvl1pPr>
              <a:defRPr/>
            </a:lvl1pPr>
          </a:lstStyle>
          <a:p>
            <a:pPr>
              <a:defRPr/>
            </a:pPr>
            <a:fld id="{24C8E4C0-55A7-4530-9656-62692D6A1FCC}" type="datetime1">
              <a:rPr lang="th-TH"/>
              <a:pPr>
                <a:defRPr/>
              </a:pPr>
              <a:t>25/08/60</a:t>
            </a:fld>
            <a:endParaRPr lang="th-TH"/>
          </a:p>
        </p:txBody>
      </p:sp>
      <p:sp>
        <p:nvSpPr>
          <p:cNvPr id="6" name="ตัวยึดท้ายกระดาษ 4"/>
          <p:cNvSpPr>
            <a:spLocks noGrp="1"/>
          </p:cNvSpPr>
          <p:nvPr>
            <p:ph type="ftr" sz="quarter" idx="11"/>
          </p:nvPr>
        </p:nvSpPr>
        <p:spPr/>
        <p:txBody>
          <a:bodyPr/>
          <a:lstStyle>
            <a:lvl1pPr>
              <a:defRPr/>
            </a:lvl1pPr>
          </a:lstStyle>
          <a:p>
            <a:pPr>
              <a:defRPr/>
            </a:pPr>
            <a:endParaRPr lang="th-TH"/>
          </a:p>
        </p:txBody>
      </p:sp>
      <p:sp>
        <p:nvSpPr>
          <p:cNvPr id="7" name="ตัวยึดหมายเลขภาพนิ่ง 5"/>
          <p:cNvSpPr>
            <a:spLocks noGrp="1"/>
          </p:cNvSpPr>
          <p:nvPr>
            <p:ph type="sldNum" sz="quarter" idx="12"/>
          </p:nvPr>
        </p:nvSpPr>
        <p:spPr/>
        <p:txBody>
          <a:bodyPr/>
          <a:lstStyle>
            <a:lvl1pPr>
              <a:defRPr/>
            </a:lvl1pPr>
          </a:lstStyle>
          <a:p>
            <a:pPr>
              <a:defRPr/>
            </a:pPr>
            <a:fld id="{B8B05904-5973-4B19-B316-E103F3107FDA}" type="slidenum">
              <a:rPr lang="th-TH"/>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3"/>
          <p:cNvSpPr>
            <a:spLocks noGrp="1"/>
          </p:cNvSpPr>
          <p:nvPr>
            <p:ph type="dt" sz="half" idx="10"/>
          </p:nvPr>
        </p:nvSpPr>
        <p:spPr/>
        <p:txBody>
          <a:bodyPr/>
          <a:lstStyle>
            <a:lvl1pPr>
              <a:defRPr/>
            </a:lvl1pPr>
          </a:lstStyle>
          <a:p>
            <a:pPr>
              <a:defRPr/>
            </a:pPr>
            <a:fld id="{53B73739-A6C5-475A-8947-C47ED48B8554}" type="datetime1">
              <a:rPr lang="th-TH"/>
              <a:pPr>
                <a:defRPr/>
              </a:pPr>
              <a:t>25/08/60</a:t>
            </a:fld>
            <a:endParaRPr lang="th-TH"/>
          </a:p>
        </p:txBody>
      </p:sp>
      <p:sp>
        <p:nvSpPr>
          <p:cNvPr id="6" name="ตัวยึดท้ายกระดาษ 4"/>
          <p:cNvSpPr>
            <a:spLocks noGrp="1"/>
          </p:cNvSpPr>
          <p:nvPr>
            <p:ph type="ftr" sz="quarter" idx="11"/>
          </p:nvPr>
        </p:nvSpPr>
        <p:spPr/>
        <p:txBody>
          <a:bodyPr/>
          <a:lstStyle>
            <a:lvl1pPr>
              <a:defRPr/>
            </a:lvl1pPr>
          </a:lstStyle>
          <a:p>
            <a:pPr>
              <a:defRPr/>
            </a:pPr>
            <a:endParaRPr lang="th-TH"/>
          </a:p>
        </p:txBody>
      </p:sp>
      <p:sp>
        <p:nvSpPr>
          <p:cNvPr id="7" name="ตัวยึดหมายเลขภาพนิ่ง 5"/>
          <p:cNvSpPr>
            <a:spLocks noGrp="1"/>
          </p:cNvSpPr>
          <p:nvPr>
            <p:ph type="sldNum" sz="quarter" idx="12"/>
          </p:nvPr>
        </p:nvSpPr>
        <p:spPr/>
        <p:txBody>
          <a:bodyPr/>
          <a:lstStyle>
            <a:lvl1pPr>
              <a:defRPr/>
            </a:lvl1pPr>
          </a:lstStyle>
          <a:p>
            <a:pPr>
              <a:defRPr/>
            </a:pPr>
            <a:fld id="{5E043640-E5E9-44AC-966A-97B1C5BCF36F}" type="slidenum">
              <a:rPr lang="th-TH"/>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lvl1pPr>
              <a:defRPr/>
            </a:lvl1pPr>
          </a:lstStyle>
          <a:p>
            <a:pPr>
              <a:defRPr/>
            </a:pPr>
            <a:fld id="{0C202E5C-E64E-4378-9937-87E8F427C454}" type="datetime1">
              <a:rPr lang="th-TH"/>
              <a:pPr>
                <a:defRPr/>
              </a:pPr>
              <a:t>25/08/60</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59C54165-C60E-402D-8550-CCBBE84CEB19}" type="slidenum">
              <a:rPr lang="th-TH"/>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lvl1pPr>
              <a:defRPr/>
            </a:lvl1pPr>
          </a:lstStyle>
          <a:p>
            <a:pPr>
              <a:defRPr/>
            </a:pPr>
            <a:fld id="{F38839BB-56E7-4BEC-9116-1152EB261E3D}" type="datetime1">
              <a:rPr lang="th-TH"/>
              <a:pPr>
                <a:defRPr/>
              </a:pPr>
              <a:t>25/08/60</a:t>
            </a:fld>
            <a:endParaRPr lang="th-TH"/>
          </a:p>
        </p:txBody>
      </p:sp>
      <p:sp>
        <p:nvSpPr>
          <p:cNvPr id="5" name="ตัวยึดท้ายกระดาษ 4"/>
          <p:cNvSpPr>
            <a:spLocks noGrp="1"/>
          </p:cNvSpPr>
          <p:nvPr>
            <p:ph type="ftr" sz="quarter" idx="11"/>
          </p:nvPr>
        </p:nvSpPr>
        <p:spPr/>
        <p:txBody>
          <a:bodyPr/>
          <a:lstStyle>
            <a:lvl1pPr>
              <a:defRPr/>
            </a:lvl1pPr>
          </a:lstStyle>
          <a:p>
            <a:pPr>
              <a:defRPr/>
            </a:pPr>
            <a:endParaRPr lang="th-TH"/>
          </a:p>
        </p:txBody>
      </p:sp>
      <p:sp>
        <p:nvSpPr>
          <p:cNvPr id="6" name="ตัวยึดหมายเลขภาพนิ่ง 5"/>
          <p:cNvSpPr>
            <a:spLocks noGrp="1"/>
          </p:cNvSpPr>
          <p:nvPr>
            <p:ph type="sldNum" sz="quarter" idx="12"/>
          </p:nvPr>
        </p:nvSpPr>
        <p:spPr/>
        <p:txBody>
          <a:bodyPr/>
          <a:lstStyle>
            <a:lvl1pPr>
              <a:defRPr/>
            </a:lvl1pPr>
          </a:lstStyle>
          <a:p>
            <a:pPr>
              <a:defRPr/>
            </a:pPr>
            <a:fld id="{B3373606-179F-4503-86DD-E299209EA346}" type="slidenum">
              <a:rPr lang="th-TH"/>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ตัวยึดชื่อเรื่อง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คลิกเพื่อแก้ไขลักษณะชื่อเรื่องต้นแบบ</a:t>
            </a:r>
          </a:p>
        </p:txBody>
      </p:sp>
      <p:sp>
        <p:nvSpPr>
          <p:cNvPr id="1027" name="ตัวยึดข้อความ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4" name="ตัวยึดวันที่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898989"/>
                </a:solidFill>
                <a:latin typeface="Calibri" pitchFamily="34" charset="0"/>
                <a:ea typeface="MS PGothic" pitchFamily="34" charset="-128"/>
                <a:cs typeface="+mn-cs"/>
              </a:defRPr>
            </a:lvl1pPr>
          </a:lstStyle>
          <a:p>
            <a:pPr>
              <a:defRPr/>
            </a:pPr>
            <a:fld id="{15F3EB23-B40C-471F-9248-83530A7EFEF3}" type="datetime1">
              <a:rPr lang="th-TH"/>
              <a:pPr>
                <a:defRPr/>
              </a:pPr>
              <a:t>25/08/60</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898989"/>
                </a:solidFill>
                <a:latin typeface="Calibri" pitchFamily="34" charset="0"/>
                <a:ea typeface="MS PGothic" pitchFamily="34" charset="-128"/>
                <a:cs typeface="+mn-cs"/>
              </a:defRPr>
            </a:lvl1pPr>
          </a:lstStyle>
          <a:p>
            <a:pPr>
              <a:defRPr/>
            </a:pPr>
            <a:fld id="{E56AD504-0472-409F-9EF8-50FBE5DF1B9B}" type="slidenum">
              <a:rPr lang="th-TH"/>
              <a:pPr>
                <a:defRPr/>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Calibri" charset="0"/>
          <a:ea typeface="MS PGothic" pitchFamily="34" charset="-128"/>
          <a:cs typeface="Angsana New"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Angsana New" pitchFamily="18" charset="-34"/>
        </a:defRPr>
      </a:lvl5pPr>
      <a:lvl6pPr marL="457200" algn="ctr" rtl="0" fontAlgn="base">
        <a:spcBef>
          <a:spcPct val="0"/>
        </a:spcBef>
        <a:spcAft>
          <a:spcPct val="0"/>
        </a:spcAft>
        <a:defRPr sz="4400">
          <a:solidFill>
            <a:schemeClr val="tx1"/>
          </a:solidFill>
          <a:latin typeface="Calibri" pitchFamily="34" charset="0"/>
          <a:cs typeface="Angsana New" pitchFamily="18" charset="-34"/>
        </a:defRPr>
      </a:lvl6pPr>
      <a:lvl7pPr marL="914400" algn="ctr" rtl="0" fontAlgn="base">
        <a:spcBef>
          <a:spcPct val="0"/>
        </a:spcBef>
        <a:spcAft>
          <a:spcPct val="0"/>
        </a:spcAft>
        <a:defRPr sz="4400">
          <a:solidFill>
            <a:schemeClr val="tx1"/>
          </a:solidFill>
          <a:latin typeface="Calibri" pitchFamily="34" charset="0"/>
          <a:cs typeface="Angsana New" pitchFamily="18" charset="-34"/>
        </a:defRPr>
      </a:lvl7pPr>
      <a:lvl8pPr marL="1371600" algn="ctr" rtl="0" fontAlgn="base">
        <a:spcBef>
          <a:spcPct val="0"/>
        </a:spcBef>
        <a:spcAft>
          <a:spcPct val="0"/>
        </a:spcAft>
        <a:defRPr sz="4400">
          <a:solidFill>
            <a:schemeClr val="tx1"/>
          </a:solidFill>
          <a:latin typeface="Calibri" pitchFamily="34" charset="0"/>
          <a:cs typeface="Angsana New" pitchFamily="18" charset="-34"/>
        </a:defRPr>
      </a:lvl8pPr>
      <a:lvl9pPr marL="1828800" algn="ctr" rtl="0" fontAlgn="base">
        <a:spcBef>
          <a:spcPct val="0"/>
        </a:spcBef>
        <a:spcAft>
          <a:spcPct val="0"/>
        </a:spcAft>
        <a:defRPr sz="4400">
          <a:solidFill>
            <a:schemeClr val="tx1"/>
          </a:solidFill>
          <a:latin typeface="Calibri" pitchFamily="34" charset="0"/>
          <a:cs typeface="Angsana New" pitchFamily="18" charset="-34"/>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Calibri" charset="0"/>
          <a:ea typeface="MS PGothic" pitchFamily="34" charset="-128"/>
          <a:cs typeface="Cordia New"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Calibri" charset="0"/>
          <a:ea typeface="Cordia New" charset="0"/>
          <a:cs typeface="Cordia New"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Calibri" charset="0"/>
          <a:ea typeface="Cordia New" charset="0"/>
          <a:cs typeface="Cordia New"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Calibri" charset="0"/>
          <a:ea typeface="Cordia New" charset="0"/>
          <a:cs typeface="Cordia New"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Calibri" charset="0"/>
          <a:ea typeface="Cordia New" charset="0"/>
          <a:cs typeface="Cordia New"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2.xml"/><Relationship Id="rId5" Type="http://schemas.openxmlformats.org/officeDocument/2006/relationships/image" Target="../media/image19.emf"/><Relationship Id="rId4" Type="http://schemas.openxmlformats.org/officeDocument/2006/relationships/image" Target="../media/image18.emf"/></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emf"/></Relationships>
</file>

<file path=ppt/slides/_rels/slide15.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emf"/></Relationships>
</file>

<file path=ppt/slides/_rels/slide16.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Layout" Target="../slideLayouts/slideLayout2.xml"/><Relationship Id="rId4" Type="http://schemas.openxmlformats.org/officeDocument/2006/relationships/image" Target="../media/image28.emf"/></Relationships>
</file>

<file path=ppt/slides/_rels/slide17.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emf"/><Relationship Id="rId1" Type="http://schemas.openxmlformats.org/officeDocument/2006/relationships/slideLayout" Target="../slideLayouts/slideLayout2.xml"/><Relationship Id="rId5" Type="http://schemas.openxmlformats.org/officeDocument/2006/relationships/image" Target="../media/image32.emf"/><Relationship Id="rId4" Type="http://schemas.openxmlformats.org/officeDocument/2006/relationships/image" Target="../media/image31.emf"/></Relationships>
</file>

<file path=ppt/slides/_rels/slide18.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emf"/><Relationship Id="rId1" Type="http://schemas.openxmlformats.org/officeDocument/2006/relationships/slideLayout" Target="../slideLayouts/slideLayout2.xml"/><Relationship Id="rId5" Type="http://schemas.openxmlformats.org/officeDocument/2006/relationships/image" Target="../media/image32.emf"/><Relationship Id="rId4" Type="http://schemas.openxmlformats.org/officeDocument/2006/relationships/image" Target="../media/image31.emf"/></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28600" y="1273175"/>
            <a:ext cx="7924800" cy="708025"/>
          </a:xfrm>
          <a:prstGeom prst="rect">
            <a:avLst/>
          </a:prstGeom>
          <a:noFill/>
        </p:spPr>
        <p:txBody>
          <a:bodyPr>
            <a:spAutoFit/>
          </a:bodyPr>
          <a:lstStyle/>
          <a:p>
            <a:pPr>
              <a:defRPr/>
            </a:pPr>
            <a:r>
              <a:rPr lang="en-US" sz="4000" b="1" dirty="0">
                <a:solidFill>
                  <a:schemeClr val="tx2">
                    <a:lumMod val="75000"/>
                  </a:schemeClr>
                </a:solidFill>
                <a:latin typeface="+mj-lt"/>
                <a:cs typeface="Angsana New" pitchFamily="18" charset="-34"/>
              </a:rPr>
              <a:t>EE 366 Economics of Services Sector</a:t>
            </a:r>
            <a:endParaRPr lang="th-TH" sz="4000" b="1" dirty="0">
              <a:solidFill>
                <a:schemeClr val="tx2">
                  <a:lumMod val="75000"/>
                </a:schemeClr>
              </a:solidFill>
              <a:latin typeface="+mj-lt"/>
              <a:cs typeface="Angsana New" pitchFamily="18" charset="-34"/>
            </a:endParaRPr>
          </a:p>
        </p:txBody>
      </p:sp>
      <p:cxnSp>
        <p:nvCxnSpPr>
          <p:cNvPr id="16" name="ตัวเชื่อมต่อตรง 15"/>
          <p:cNvCxnSpPr/>
          <p:nvPr/>
        </p:nvCxnSpPr>
        <p:spPr>
          <a:xfrm>
            <a:off x="228600" y="1981200"/>
            <a:ext cx="7696200"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5410200" y="5867400"/>
            <a:ext cx="3505200" cy="523875"/>
          </a:xfrm>
          <a:prstGeom prst="rect">
            <a:avLst/>
          </a:prstGeom>
          <a:noFill/>
        </p:spPr>
        <p:txBody>
          <a:bodyPr>
            <a:spAutoFit/>
          </a:bodyPr>
          <a:lstStyle/>
          <a:p>
            <a:pPr>
              <a:defRPr/>
            </a:pPr>
            <a:r>
              <a:rPr lang="en-US" b="1" dirty="0">
                <a:solidFill>
                  <a:schemeClr val="tx2">
                    <a:lumMod val="75000"/>
                  </a:schemeClr>
                </a:solidFill>
                <a:latin typeface="+mj-lt"/>
                <a:cs typeface="Angsana New" pitchFamily="18" charset="-34"/>
              </a:rPr>
              <a:t>Dr. </a:t>
            </a:r>
            <a:r>
              <a:rPr lang="en-US" b="1" dirty="0" err="1">
                <a:solidFill>
                  <a:schemeClr val="tx2">
                    <a:lumMod val="75000"/>
                  </a:schemeClr>
                </a:solidFill>
                <a:latin typeface="+mj-lt"/>
                <a:cs typeface="Angsana New" pitchFamily="18" charset="-34"/>
              </a:rPr>
              <a:t>Nessara</a:t>
            </a:r>
            <a:r>
              <a:rPr lang="en-US" b="1" dirty="0">
                <a:solidFill>
                  <a:schemeClr val="tx2">
                    <a:lumMod val="75000"/>
                  </a:schemeClr>
                </a:solidFill>
                <a:latin typeface="+mj-lt"/>
                <a:cs typeface="Angsana New" pitchFamily="18" charset="-34"/>
              </a:rPr>
              <a:t> </a:t>
            </a:r>
            <a:r>
              <a:rPr lang="en-US" b="1" dirty="0" err="1">
                <a:solidFill>
                  <a:schemeClr val="tx2">
                    <a:lumMod val="75000"/>
                  </a:schemeClr>
                </a:solidFill>
                <a:latin typeface="+mj-lt"/>
                <a:cs typeface="Angsana New" pitchFamily="18" charset="-34"/>
              </a:rPr>
              <a:t>Sukpanich</a:t>
            </a:r>
            <a:endParaRPr lang="th-TH" b="1" dirty="0">
              <a:solidFill>
                <a:schemeClr val="tx2">
                  <a:lumMod val="75000"/>
                </a:schemeClr>
              </a:solidFill>
              <a:latin typeface="+mj-lt"/>
              <a:cs typeface="Angsana New" pitchFamily="18" charset="-34"/>
            </a:endParaRPr>
          </a:p>
        </p:txBody>
      </p:sp>
      <p:pic>
        <p:nvPicPr>
          <p:cNvPr id="2054" name="รูปภาพ 19" descr="header1.png"/>
          <p:cNvPicPr>
            <a:picLocks noChangeAspect="1"/>
          </p:cNvPicPr>
          <p:nvPr/>
        </p:nvPicPr>
        <p:blipFill>
          <a:blip r:embed="rId2"/>
          <a:srcRect/>
          <a:stretch>
            <a:fillRect/>
          </a:stretch>
        </p:blipFill>
        <p:spPr bwMode="auto">
          <a:xfrm>
            <a:off x="0" y="142875"/>
            <a:ext cx="9144000" cy="923925"/>
          </a:xfrm>
          <a:prstGeom prst="rect">
            <a:avLst/>
          </a:prstGeom>
          <a:noFill/>
          <a:ln w="9525">
            <a:noFill/>
            <a:miter lim="800000"/>
            <a:headEnd/>
            <a:tailEnd/>
          </a:ln>
        </p:spPr>
      </p:pic>
      <p:sp>
        <p:nvSpPr>
          <p:cNvPr id="2055" name="ตัวยึดหมายเลขภาพนิ่ง 6"/>
          <p:cNvSpPr>
            <a:spLocks noGrp="1"/>
          </p:cNvSpPr>
          <p:nvPr>
            <p:ph type="sldNum" sz="quarter" idx="12"/>
          </p:nvPr>
        </p:nvSpPr>
        <p:spPr bwMode="auto">
          <a:noFill/>
          <a:ln>
            <a:miter lim="800000"/>
            <a:headEnd/>
            <a:tailEnd/>
          </a:ln>
        </p:spPr>
        <p:txBody>
          <a:bodyPr/>
          <a:lstStyle/>
          <a:p>
            <a:fld id="{8334DF24-12D9-48A8-9C28-F5A4A22DD25B}" type="slidenum">
              <a:rPr lang="th-TH"/>
              <a:pPr/>
              <a:t>1</a:t>
            </a:fld>
            <a:endParaRPr lang="th-TH"/>
          </a:p>
        </p:txBody>
      </p:sp>
      <p:sp>
        <p:nvSpPr>
          <p:cNvPr id="2" name="TextBox 1"/>
          <p:cNvSpPr txBox="1"/>
          <p:nvPr/>
        </p:nvSpPr>
        <p:spPr>
          <a:xfrm>
            <a:off x="381000" y="2577826"/>
            <a:ext cx="7962900" cy="1938992"/>
          </a:xfrm>
          <a:prstGeom prst="rect">
            <a:avLst/>
          </a:prstGeom>
          <a:solidFill>
            <a:schemeClr val="bg2">
              <a:lumMod val="90000"/>
            </a:schemeClr>
          </a:solidFill>
        </p:spPr>
        <p:txBody>
          <a:bodyPr wrap="square" rtlCol="0">
            <a:spAutoFit/>
          </a:bodyPr>
          <a:lstStyle/>
          <a:p>
            <a:r>
              <a:rPr lang="en-US" sz="4000" b="1" dirty="0" smtClean="0">
                <a:solidFill>
                  <a:srgbClr val="C00000"/>
                </a:solidFill>
                <a:latin typeface="+mn-lt"/>
              </a:rPr>
              <a:t>CHAPTER 2</a:t>
            </a:r>
          </a:p>
          <a:p>
            <a:endParaRPr lang="en-US" sz="4000" b="1" dirty="0">
              <a:latin typeface="+mn-lt"/>
            </a:endParaRPr>
          </a:p>
          <a:p>
            <a:r>
              <a:rPr lang="en-US" sz="4000" b="1" dirty="0" smtClean="0">
                <a:solidFill>
                  <a:srgbClr val="0066FF"/>
                </a:solidFill>
                <a:latin typeface="+mn-lt"/>
              </a:rPr>
              <a:t>Economic Impact of Service Sector </a:t>
            </a:r>
            <a:endParaRPr lang="en-US" sz="4000" b="1" dirty="0">
              <a:solidFill>
                <a:srgbClr val="0066FF"/>
              </a:solidFill>
              <a:latin typeface="+mn-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0" descr="C:\Users\User\Documents\Thai PPT Monthly -29 Jine 11(1)_page9_image3.png"/>
          <p:cNvPicPr>
            <a:picLocks noChangeAspect="1" noChangeArrowheads="1"/>
          </p:cNvPicPr>
          <p:nvPr/>
        </p:nvPicPr>
        <p:blipFill>
          <a:blip r:embed="rId2">
            <a:lum bright="24000"/>
          </a:blip>
          <a:srcRect/>
          <a:stretch>
            <a:fillRect/>
          </a:stretch>
        </p:blipFill>
        <p:spPr bwMode="auto">
          <a:xfrm>
            <a:off x="0" y="11113"/>
            <a:ext cx="9144000" cy="838200"/>
          </a:xfrm>
          <a:prstGeom prst="rect">
            <a:avLst/>
          </a:prstGeom>
          <a:noFill/>
          <a:ln w="9525">
            <a:noFill/>
            <a:miter lim="800000"/>
            <a:headEnd/>
            <a:tailEnd/>
          </a:ln>
        </p:spPr>
      </p:pic>
      <p:sp>
        <p:nvSpPr>
          <p:cNvPr id="3075" name="ตัวยึดหมายเลขภาพนิ่ง 4"/>
          <p:cNvSpPr>
            <a:spLocks noGrp="1"/>
          </p:cNvSpPr>
          <p:nvPr>
            <p:ph type="sldNum" sz="quarter" idx="12"/>
          </p:nvPr>
        </p:nvSpPr>
        <p:spPr bwMode="auto">
          <a:noFill/>
          <a:ln>
            <a:miter lim="800000"/>
            <a:headEnd/>
            <a:tailEnd/>
          </a:ln>
        </p:spPr>
        <p:txBody>
          <a:bodyPr/>
          <a:lstStyle/>
          <a:p>
            <a:fld id="{DE3F2CBA-F048-4AB6-BA2E-B9A630E0F0EE}" type="slidenum">
              <a:rPr lang="en-US">
                <a:cs typeface="Cordia New" pitchFamily="34" charset="-34"/>
              </a:rPr>
              <a:pPr/>
              <a:t>2</a:t>
            </a:fld>
            <a:r>
              <a:rPr lang="en-US">
                <a:cs typeface="Cordia New" pitchFamily="34" charset="-34"/>
              </a:rPr>
              <a:t>     </a:t>
            </a:r>
          </a:p>
        </p:txBody>
      </p:sp>
      <p:sp>
        <p:nvSpPr>
          <p:cNvPr id="4101" name="Rectangle 2"/>
          <p:cNvSpPr>
            <a:spLocks noGrp="1" noChangeArrowheads="1"/>
          </p:cNvSpPr>
          <p:nvPr>
            <p:ph type="title"/>
          </p:nvPr>
        </p:nvSpPr>
        <p:spPr>
          <a:xfrm>
            <a:off x="1431925" y="76200"/>
            <a:ext cx="1819275" cy="708025"/>
          </a:xfrm>
        </p:spPr>
        <p:txBody>
          <a:bodyPr anchor="t">
            <a:normAutofit fontScale="90000"/>
          </a:bodyPr>
          <a:lstStyle/>
          <a:p>
            <a:pPr algn="l" eaLnBrk="1" hangingPunct="1">
              <a:defRPr/>
            </a:pPr>
            <a:r>
              <a:rPr lang="en-US" sz="35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Contents</a:t>
            </a:r>
            <a:endParaRPr lang="th-TH" sz="35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H SarabunPSK" pitchFamily="34" charset="-34"/>
            </a:endParaRPr>
          </a:p>
        </p:txBody>
      </p:sp>
      <p:sp>
        <p:nvSpPr>
          <p:cNvPr id="8" name="Rounded Rectangle 7"/>
          <p:cNvSpPr/>
          <p:nvPr/>
        </p:nvSpPr>
        <p:spPr>
          <a:xfrm>
            <a:off x="1131897" y="1367307"/>
            <a:ext cx="7772400" cy="838200"/>
          </a:xfrm>
          <a:prstGeom prst="roundRect">
            <a:avLst/>
          </a:prstGeom>
          <a:solidFill>
            <a:schemeClr val="bg1">
              <a:lumMod val="85000"/>
            </a:schemeClr>
          </a:solidFill>
          <a:ln>
            <a:solidFill>
              <a:schemeClr val="bg1">
                <a:lumMod val="85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3200" b="1" dirty="0" smtClean="0">
                <a:solidFill>
                  <a:schemeClr val="tx1"/>
                </a:solidFill>
              </a:rPr>
              <a:t>            </a:t>
            </a:r>
            <a:r>
              <a:rPr lang="en-US" b="1" dirty="0" smtClean="0">
                <a:solidFill>
                  <a:schemeClr val="tx1"/>
                </a:solidFill>
                <a:effectLst>
                  <a:outerShdw blurRad="38100" dist="38100" dir="2700000" algn="tl">
                    <a:srgbClr val="000000">
                      <a:alpha val="43137"/>
                    </a:srgbClr>
                  </a:outerShdw>
                </a:effectLst>
              </a:rPr>
              <a:t>Service in National Account</a:t>
            </a:r>
            <a:endParaRPr lang="en-US" b="1" dirty="0">
              <a:solidFill>
                <a:schemeClr val="tx1"/>
              </a:solidFill>
              <a:effectLst>
                <a:outerShdw blurRad="38100" dist="38100" dir="2700000" algn="tl">
                  <a:srgbClr val="000000">
                    <a:alpha val="43137"/>
                  </a:srgbClr>
                </a:outerShdw>
              </a:effectLst>
            </a:endParaRPr>
          </a:p>
        </p:txBody>
      </p:sp>
      <p:sp>
        <p:nvSpPr>
          <p:cNvPr id="16" name="Rounded Rectangle 15"/>
          <p:cNvSpPr/>
          <p:nvPr/>
        </p:nvSpPr>
        <p:spPr>
          <a:xfrm>
            <a:off x="1142999" y="2843674"/>
            <a:ext cx="7772400" cy="1011088"/>
          </a:xfrm>
          <a:prstGeom prst="roundRect">
            <a:avLst/>
          </a:prstGeom>
          <a:solidFill>
            <a:schemeClr val="bg1">
              <a:lumMod val="85000"/>
            </a:schemeClr>
          </a:solidFill>
          <a:ln>
            <a:solidFill>
              <a:schemeClr val="bg1">
                <a:lumMod val="85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3200" b="1" dirty="0">
                <a:solidFill>
                  <a:schemeClr val="tx1"/>
                </a:solidFill>
              </a:rPr>
              <a:t>           </a:t>
            </a:r>
            <a:r>
              <a:rPr lang="en-US" sz="3200" b="1" dirty="0" smtClean="0">
                <a:solidFill>
                  <a:schemeClr val="tx1"/>
                </a:solidFill>
              </a:rPr>
              <a:t> </a:t>
            </a:r>
            <a:r>
              <a:rPr lang="en-US" b="1" dirty="0" smtClean="0">
                <a:solidFill>
                  <a:schemeClr val="tx1"/>
                </a:solidFill>
                <a:effectLst>
                  <a:outerShdw blurRad="38100" dist="38100" dir="2700000" algn="tl">
                    <a:srgbClr val="000000">
                      <a:alpha val="43137"/>
                    </a:srgbClr>
                  </a:outerShdw>
                </a:effectLst>
              </a:rPr>
              <a:t>Economic Impact of service sector: The    </a:t>
            </a:r>
          </a:p>
          <a:p>
            <a:pPr>
              <a:defRPr/>
            </a:pPr>
            <a:r>
              <a:rPr lang="en-US" b="1" dirty="0">
                <a:solidFill>
                  <a:schemeClr val="tx1"/>
                </a:solidFill>
                <a:effectLst>
                  <a:outerShdw blurRad="38100" dist="38100" dir="2700000" algn="tl">
                    <a:srgbClr val="000000">
                      <a:alpha val="43137"/>
                    </a:srgbClr>
                  </a:outerShdw>
                </a:effectLst>
              </a:rPr>
              <a:t> </a:t>
            </a:r>
            <a:r>
              <a:rPr lang="en-US" b="1" dirty="0" smtClean="0">
                <a:solidFill>
                  <a:schemeClr val="tx1"/>
                </a:solidFill>
                <a:effectLst>
                  <a:outerShdw blurRad="38100" dist="38100" dir="2700000" algn="tl">
                    <a:srgbClr val="000000">
                      <a:alpha val="43137"/>
                    </a:srgbClr>
                  </a:outerShdw>
                </a:effectLst>
              </a:rPr>
              <a:t>            case study of travel and tourism industry</a:t>
            </a:r>
            <a:endParaRPr lang="th-TH" b="1" dirty="0">
              <a:solidFill>
                <a:schemeClr val="tx1"/>
              </a:solidFill>
              <a:effectLst>
                <a:outerShdw blurRad="38100" dist="38100" dir="2700000" algn="tl">
                  <a:srgbClr val="000000">
                    <a:alpha val="43137"/>
                  </a:srgbClr>
                </a:outerShdw>
              </a:effectLst>
            </a:endParaRPr>
          </a:p>
        </p:txBody>
      </p:sp>
      <p:sp>
        <p:nvSpPr>
          <p:cNvPr id="19" name="Rounded Rectangle 18"/>
          <p:cNvSpPr/>
          <p:nvPr/>
        </p:nvSpPr>
        <p:spPr>
          <a:xfrm>
            <a:off x="1134977" y="4287995"/>
            <a:ext cx="7696200" cy="838200"/>
          </a:xfrm>
          <a:prstGeom prst="roundRect">
            <a:avLst/>
          </a:prstGeom>
          <a:solidFill>
            <a:schemeClr val="bg1">
              <a:lumMod val="85000"/>
            </a:schemeClr>
          </a:solidFill>
          <a:ln>
            <a:solidFill>
              <a:schemeClr val="bg1">
                <a:lumMod val="85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dirty="0"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Service sector and economic growth</a:t>
            </a:r>
            <a:endParaRPr lang="th-TH" b="1" dirty="0">
              <a:solidFill>
                <a:schemeClr val="tx1"/>
              </a:solidFill>
              <a:effectLst>
                <a:outerShdw blurRad="38100" dist="38100" dir="2700000" algn="tl">
                  <a:srgbClr val="000000">
                    <a:alpha val="43137"/>
                  </a:srgbClr>
                </a:outerShdw>
              </a:effectLst>
              <a:latin typeface="Calibri" panose="020F0502020204030204" pitchFamily="34" charset="0"/>
            </a:endParaRPr>
          </a:p>
        </p:txBody>
      </p:sp>
      <p:sp>
        <p:nvSpPr>
          <p:cNvPr id="9" name="Rounded Rectangle 8"/>
          <p:cNvSpPr/>
          <p:nvPr/>
        </p:nvSpPr>
        <p:spPr>
          <a:xfrm>
            <a:off x="1219200" y="1496354"/>
            <a:ext cx="956187" cy="627471"/>
          </a:xfrm>
          <a:prstGeom prst="roundRect">
            <a:avLst/>
          </a:prstGeom>
          <a:effectLst>
            <a:outerShdw blurRad="50800" dist="38100" algn="l"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a:t>
            </a:r>
          </a:p>
        </p:txBody>
      </p:sp>
      <p:sp>
        <p:nvSpPr>
          <p:cNvPr id="22" name="Rounded Rectangle 21"/>
          <p:cNvSpPr/>
          <p:nvPr/>
        </p:nvSpPr>
        <p:spPr>
          <a:xfrm>
            <a:off x="1295400" y="2982788"/>
            <a:ext cx="956187" cy="627471"/>
          </a:xfrm>
          <a:prstGeom prst="roundRect">
            <a:avLst/>
          </a:prstGeom>
          <a:solidFill>
            <a:schemeClr val="accent6"/>
          </a:solidFill>
          <a:effectLst>
            <a:outerShdw blurRad="50800" dist="38100" algn="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p>
        </p:txBody>
      </p:sp>
      <p:sp>
        <p:nvSpPr>
          <p:cNvPr id="26" name="Rounded Rectangle 25"/>
          <p:cNvSpPr/>
          <p:nvPr/>
        </p:nvSpPr>
        <p:spPr>
          <a:xfrm>
            <a:off x="1268654" y="4444346"/>
            <a:ext cx="956187" cy="627471"/>
          </a:xfrm>
          <a:prstGeom prst="roundRect">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685800" y="228600"/>
            <a:ext cx="80772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600" b="1" dirty="0"/>
              <a:t>1</a:t>
            </a:r>
            <a:r>
              <a:rPr lang="en-US" sz="3600" b="1" dirty="0" smtClean="0"/>
              <a:t>. Service in National Account</a:t>
            </a:r>
            <a:endParaRPr lang="th-TH" sz="3600" b="1" dirty="0"/>
          </a:p>
        </p:txBody>
      </p:sp>
      <p:sp>
        <p:nvSpPr>
          <p:cNvPr id="3" name="สี่เหลี่ยมผืนผ้า 2"/>
          <p:cNvSpPr/>
          <p:nvPr/>
        </p:nvSpPr>
        <p:spPr>
          <a:xfrm>
            <a:off x="247650" y="4093180"/>
            <a:ext cx="8801099" cy="261241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dirty="0"/>
          </a:p>
        </p:txBody>
      </p:sp>
      <p:sp>
        <p:nvSpPr>
          <p:cNvPr id="5" name="สี่เหลี่ยมผืนผ้า 4"/>
          <p:cNvSpPr/>
          <p:nvPr/>
        </p:nvSpPr>
        <p:spPr>
          <a:xfrm>
            <a:off x="457200" y="1828800"/>
            <a:ext cx="3886200" cy="533400"/>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FF0000"/>
                </a:solidFill>
              </a:rPr>
              <a:t>1.THE PRODUCER_SIDE APPROACH</a:t>
            </a:r>
            <a:endParaRPr lang="th-TH" sz="2000" b="1" dirty="0">
              <a:solidFill>
                <a:srgbClr val="FF0000"/>
              </a:solidFill>
            </a:endParaRPr>
          </a:p>
        </p:txBody>
      </p:sp>
      <p:sp>
        <p:nvSpPr>
          <p:cNvPr id="6" name="สี่เหลี่ยมผืนผ้า 5"/>
          <p:cNvSpPr/>
          <p:nvPr/>
        </p:nvSpPr>
        <p:spPr>
          <a:xfrm>
            <a:off x="4648200" y="1828800"/>
            <a:ext cx="3962400" cy="533400"/>
          </a:xfrm>
          <a:prstGeom prst="rect">
            <a:avLst/>
          </a:prstGeom>
          <a:solidFill>
            <a:srgbClr val="FF99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002060"/>
                </a:solidFill>
              </a:rPr>
              <a:t>2.THE FINAL USER_SIDE APPROACH</a:t>
            </a:r>
            <a:endParaRPr lang="th-TH" sz="2000" b="1" dirty="0">
              <a:solidFill>
                <a:srgbClr val="002060"/>
              </a:solidFill>
            </a:endParaRPr>
          </a:p>
        </p:txBody>
      </p:sp>
      <p:cxnSp>
        <p:nvCxnSpPr>
          <p:cNvPr id="8" name="ตัวเชื่อมต่อตรง 7"/>
          <p:cNvCxnSpPr/>
          <p:nvPr/>
        </p:nvCxnSpPr>
        <p:spPr>
          <a:xfrm rot="5400000">
            <a:off x="2094707" y="4304506"/>
            <a:ext cx="4800600" cy="1587"/>
          </a:xfrm>
          <a:prstGeom prst="line">
            <a:avLst/>
          </a:prstGeom>
          <a:ln>
            <a:prstDash val="dashDot"/>
          </a:ln>
        </p:spPr>
        <p:style>
          <a:lnRef idx="2">
            <a:schemeClr val="accent1"/>
          </a:lnRef>
          <a:fillRef idx="0">
            <a:schemeClr val="accent1"/>
          </a:fillRef>
          <a:effectRef idx="1">
            <a:schemeClr val="accent1"/>
          </a:effectRef>
          <a:fontRef idx="minor">
            <a:schemeClr val="tx1"/>
          </a:fontRef>
        </p:style>
      </p:cxnSp>
      <p:sp>
        <p:nvSpPr>
          <p:cNvPr id="11" name="TextBox 10"/>
          <p:cNvSpPr txBox="1"/>
          <p:nvPr/>
        </p:nvSpPr>
        <p:spPr>
          <a:xfrm>
            <a:off x="381000" y="2343150"/>
            <a:ext cx="2438400" cy="400050"/>
          </a:xfrm>
          <a:prstGeom prst="rect">
            <a:avLst/>
          </a:prstGeom>
          <a:noFill/>
        </p:spPr>
        <p:txBody>
          <a:bodyPr>
            <a:spAutoFit/>
          </a:bodyPr>
          <a:lstStyle/>
          <a:p>
            <a:pPr>
              <a:buFont typeface="Wingdings" pitchFamily="2" charset="2"/>
              <a:buChar char="q"/>
              <a:defRPr/>
            </a:pPr>
            <a:r>
              <a:rPr lang="en-US" sz="2000" b="1" dirty="0">
                <a:solidFill>
                  <a:schemeClr val="tx2">
                    <a:lumMod val="75000"/>
                  </a:schemeClr>
                </a:solidFill>
                <a:latin typeface="+mn-lt"/>
                <a:ea typeface="MS PGothic" pitchFamily="34" charset="-128"/>
                <a:cs typeface="+mn-cs"/>
              </a:rPr>
              <a:t> Method</a:t>
            </a:r>
          </a:p>
        </p:txBody>
      </p:sp>
      <p:sp>
        <p:nvSpPr>
          <p:cNvPr id="13" name="TextBox 12"/>
          <p:cNvSpPr txBox="1"/>
          <p:nvPr/>
        </p:nvSpPr>
        <p:spPr>
          <a:xfrm>
            <a:off x="4572000" y="2419350"/>
            <a:ext cx="2133600" cy="400050"/>
          </a:xfrm>
          <a:prstGeom prst="rect">
            <a:avLst/>
          </a:prstGeom>
          <a:noFill/>
        </p:spPr>
        <p:txBody>
          <a:bodyPr>
            <a:spAutoFit/>
          </a:bodyPr>
          <a:lstStyle/>
          <a:p>
            <a:pPr>
              <a:buFont typeface="Wingdings" pitchFamily="2" charset="2"/>
              <a:buChar char="q"/>
              <a:defRPr/>
            </a:pPr>
            <a:r>
              <a:rPr lang="en-US" sz="2000" b="1" dirty="0">
                <a:solidFill>
                  <a:schemeClr val="tx2">
                    <a:lumMod val="75000"/>
                  </a:schemeClr>
                </a:solidFill>
                <a:latin typeface="+mn-lt"/>
                <a:ea typeface="MS PGothic" pitchFamily="34" charset="-128"/>
                <a:cs typeface="+mn-cs"/>
              </a:rPr>
              <a:t> Method</a:t>
            </a:r>
          </a:p>
        </p:txBody>
      </p:sp>
      <p:sp>
        <p:nvSpPr>
          <p:cNvPr id="14" name="TextBox 13"/>
          <p:cNvSpPr txBox="1"/>
          <p:nvPr/>
        </p:nvSpPr>
        <p:spPr>
          <a:xfrm>
            <a:off x="533400" y="2645889"/>
            <a:ext cx="4191000" cy="647700"/>
          </a:xfrm>
          <a:prstGeom prst="rect">
            <a:avLst/>
          </a:prstGeom>
          <a:noFill/>
        </p:spPr>
        <p:txBody>
          <a:bodyPr>
            <a:spAutoFit/>
          </a:bodyPr>
          <a:lstStyle/>
          <a:p>
            <a:pPr>
              <a:buFont typeface="Wingdings" pitchFamily="2" charset="2"/>
              <a:buChar char="v"/>
              <a:defRPr/>
            </a:pPr>
            <a:r>
              <a:rPr lang="en-US" sz="1800" dirty="0">
                <a:solidFill>
                  <a:srgbClr val="FF0000"/>
                </a:solidFill>
                <a:latin typeface="+mj-lt"/>
                <a:ea typeface="MS PGothic" pitchFamily="34" charset="-128"/>
                <a:cs typeface="+mn-cs"/>
              </a:rPr>
              <a:t> </a:t>
            </a:r>
            <a:r>
              <a:rPr lang="en-US" sz="1800" b="1" dirty="0">
                <a:solidFill>
                  <a:srgbClr val="FF0000"/>
                </a:solidFill>
                <a:latin typeface="+mj-lt"/>
                <a:ea typeface="MS PGothic" pitchFamily="34" charset="-128"/>
                <a:cs typeface="+mn-cs"/>
              </a:rPr>
              <a:t>The value added (VA) of all products</a:t>
            </a:r>
          </a:p>
          <a:p>
            <a:pPr>
              <a:defRPr/>
            </a:pPr>
            <a:r>
              <a:rPr lang="en-US" sz="1800" dirty="0">
                <a:solidFill>
                  <a:srgbClr val="FF0000"/>
                </a:solidFill>
                <a:latin typeface="+mj-lt"/>
                <a:ea typeface="MS PGothic" pitchFamily="34" charset="-128"/>
                <a:cs typeface="+mn-cs"/>
              </a:rPr>
              <a:t>    (Total </a:t>
            </a:r>
            <a:r>
              <a:rPr lang="en-US" sz="1800" dirty="0" smtClean="0">
                <a:solidFill>
                  <a:srgbClr val="FF0000"/>
                </a:solidFill>
                <a:latin typeface="+mj-lt"/>
                <a:ea typeface="MS PGothic" pitchFamily="34" charset="-128"/>
                <a:cs typeface="+mn-cs"/>
              </a:rPr>
              <a:t>sale - Total </a:t>
            </a:r>
            <a:r>
              <a:rPr lang="en-US" sz="1800" dirty="0">
                <a:solidFill>
                  <a:srgbClr val="FF0000"/>
                </a:solidFill>
                <a:latin typeface="+mj-lt"/>
                <a:ea typeface="MS PGothic" pitchFamily="34" charset="-128"/>
                <a:cs typeface="+mn-cs"/>
              </a:rPr>
              <a:t>purchase)</a:t>
            </a:r>
            <a:endParaRPr lang="th-TH" sz="1800" dirty="0">
              <a:solidFill>
                <a:srgbClr val="FF0000"/>
              </a:solidFill>
              <a:latin typeface="+mj-lt"/>
              <a:ea typeface="MS PGothic" pitchFamily="34" charset="-128"/>
              <a:cs typeface="+mn-cs"/>
            </a:endParaRPr>
          </a:p>
        </p:txBody>
      </p:sp>
      <p:sp>
        <p:nvSpPr>
          <p:cNvPr id="15" name="TextBox 14"/>
          <p:cNvSpPr txBox="1"/>
          <p:nvPr/>
        </p:nvSpPr>
        <p:spPr>
          <a:xfrm>
            <a:off x="491400" y="3227591"/>
            <a:ext cx="4038600" cy="923925"/>
          </a:xfrm>
          <a:prstGeom prst="rect">
            <a:avLst/>
          </a:prstGeom>
          <a:noFill/>
        </p:spPr>
        <p:txBody>
          <a:bodyPr>
            <a:spAutoFit/>
          </a:bodyPr>
          <a:lstStyle/>
          <a:p>
            <a:pPr>
              <a:buFont typeface="Wingdings" pitchFamily="2" charset="2"/>
              <a:buChar char="v"/>
              <a:defRPr/>
            </a:pPr>
            <a:r>
              <a:rPr lang="en-US" sz="1800" dirty="0">
                <a:solidFill>
                  <a:srgbClr val="FF0000"/>
                </a:solidFill>
                <a:latin typeface="+mj-lt"/>
                <a:ea typeface="MS PGothic" pitchFamily="34" charset="-128"/>
                <a:cs typeface="+mn-cs"/>
              </a:rPr>
              <a:t>  The summation of the VA of </a:t>
            </a:r>
            <a:r>
              <a:rPr lang="en-US" sz="1800" dirty="0" smtClean="0">
                <a:solidFill>
                  <a:srgbClr val="FF0000"/>
                </a:solidFill>
                <a:latin typeface="+mj-lt"/>
                <a:ea typeface="MS PGothic" pitchFamily="34" charset="-128"/>
                <a:cs typeface="+mn-cs"/>
              </a:rPr>
              <a:t>all  </a:t>
            </a:r>
          </a:p>
          <a:p>
            <a:pPr>
              <a:defRPr/>
            </a:pPr>
            <a:r>
              <a:rPr lang="en-US" sz="1800" dirty="0" smtClean="0">
                <a:solidFill>
                  <a:srgbClr val="FF0000"/>
                </a:solidFill>
                <a:latin typeface="+mj-lt"/>
                <a:ea typeface="MS PGothic" pitchFamily="34" charset="-128"/>
                <a:cs typeface="+mn-cs"/>
              </a:rPr>
              <a:t>     productions in trade &amp; industry </a:t>
            </a:r>
          </a:p>
          <a:p>
            <a:pPr>
              <a:defRPr/>
            </a:pPr>
            <a:r>
              <a:rPr lang="en-US" sz="1800" dirty="0" smtClean="0">
                <a:solidFill>
                  <a:srgbClr val="FF0000"/>
                </a:solidFill>
                <a:latin typeface="+mj-lt"/>
                <a:ea typeface="MS PGothic" pitchFamily="34" charset="-128"/>
                <a:cs typeface="+mn-cs"/>
              </a:rPr>
              <a:t>     </a:t>
            </a:r>
            <a:r>
              <a:rPr lang="en-US" sz="1800" dirty="0">
                <a:solidFill>
                  <a:srgbClr val="FF0000"/>
                </a:solidFill>
                <a:latin typeface="+mj-lt"/>
                <a:ea typeface="MS PGothic" pitchFamily="34" charset="-128"/>
                <a:cs typeface="+mn-cs"/>
              </a:rPr>
              <a:t>and the public sectors</a:t>
            </a:r>
          </a:p>
        </p:txBody>
      </p:sp>
      <p:sp>
        <p:nvSpPr>
          <p:cNvPr id="16" name="สี่เหลี่ยมผืนผ้า 15"/>
          <p:cNvSpPr/>
          <p:nvPr/>
        </p:nvSpPr>
        <p:spPr>
          <a:xfrm>
            <a:off x="381000" y="4343400"/>
            <a:ext cx="19812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Wingdings" pitchFamily="2" charset="2"/>
              <a:buChar char="q"/>
              <a:defRPr/>
            </a:pPr>
            <a:r>
              <a:rPr lang="en-US" sz="2000" b="1" dirty="0">
                <a:solidFill>
                  <a:schemeClr val="tx1"/>
                </a:solidFill>
              </a:rPr>
              <a:t> Classification</a:t>
            </a:r>
            <a:endParaRPr lang="th-TH" sz="2000" b="1" dirty="0">
              <a:solidFill>
                <a:schemeClr val="tx1"/>
              </a:solidFill>
            </a:endParaRPr>
          </a:p>
        </p:txBody>
      </p:sp>
      <p:sp>
        <p:nvSpPr>
          <p:cNvPr id="19" name="TextBox 18"/>
          <p:cNvSpPr txBox="1"/>
          <p:nvPr/>
        </p:nvSpPr>
        <p:spPr>
          <a:xfrm>
            <a:off x="457200" y="1219200"/>
            <a:ext cx="8229600" cy="523875"/>
          </a:xfrm>
          <a:prstGeom prst="rect">
            <a:avLst/>
          </a:prstGeom>
          <a:noFill/>
        </p:spPr>
        <p:txBody>
          <a:bodyPr>
            <a:spAutoFit/>
          </a:bodyPr>
          <a:lstStyle/>
          <a:p>
            <a:pPr>
              <a:buFont typeface="Wingdings" pitchFamily="2" charset="2"/>
              <a:buChar char="v"/>
              <a:defRPr/>
            </a:pPr>
            <a:r>
              <a:rPr lang="en-US" sz="2000" dirty="0">
                <a:latin typeface="+mj-lt"/>
                <a:ea typeface="MS PGothic" pitchFamily="34" charset="-128"/>
                <a:cs typeface="+mn-cs"/>
              </a:rPr>
              <a:t>Two different approaches are based on </a:t>
            </a:r>
            <a:r>
              <a:rPr lang="en-US" b="1" i="1" dirty="0">
                <a:solidFill>
                  <a:srgbClr val="FF0000"/>
                </a:solidFill>
                <a:latin typeface="+mj-lt"/>
                <a:ea typeface="MS PGothic" pitchFamily="34" charset="-128"/>
                <a:cs typeface="+mn-cs"/>
              </a:rPr>
              <a:t>the National Accounts !! </a:t>
            </a:r>
            <a:endParaRPr lang="th-TH" sz="2000" b="1" i="1" dirty="0">
              <a:solidFill>
                <a:srgbClr val="FF0000"/>
              </a:solidFill>
              <a:latin typeface="+mj-lt"/>
              <a:ea typeface="MS PGothic" pitchFamily="34" charset="-128"/>
              <a:cs typeface="+mn-cs"/>
            </a:endParaRPr>
          </a:p>
        </p:txBody>
      </p:sp>
      <p:sp>
        <p:nvSpPr>
          <p:cNvPr id="20" name="วงรี 19"/>
          <p:cNvSpPr/>
          <p:nvPr/>
        </p:nvSpPr>
        <p:spPr>
          <a:xfrm>
            <a:off x="457200" y="4800600"/>
            <a:ext cx="457200" cy="381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t>1</a:t>
            </a:r>
            <a:endParaRPr lang="th-TH" b="1" dirty="0"/>
          </a:p>
        </p:txBody>
      </p:sp>
      <p:sp>
        <p:nvSpPr>
          <p:cNvPr id="21" name="วงรี 20"/>
          <p:cNvSpPr/>
          <p:nvPr/>
        </p:nvSpPr>
        <p:spPr>
          <a:xfrm>
            <a:off x="457200" y="5410200"/>
            <a:ext cx="457200" cy="381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t>2</a:t>
            </a:r>
            <a:endParaRPr lang="th-TH" b="1" dirty="0"/>
          </a:p>
        </p:txBody>
      </p:sp>
      <p:sp>
        <p:nvSpPr>
          <p:cNvPr id="22" name="วงรี 21"/>
          <p:cNvSpPr/>
          <p:nvPr/>
        </p:nvSpPr>
        <p:spPr>
          <a:xfrm>
            <a:off x="457200" y="6096000"/>
            <a:ext cx="457200" cy="381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t>3</a:t>
            </a:r>
            <a:endParaRPr lang="th-TH" b="1" dirty="0"/>
          </a:p>
        </p:txBody>
      </p:sp>
      <p:sp>
        <p:nvSpPr>
          <p:cNvPr id="23" name="TextBox 22"/>
          <p:cNvSpPr txBox="1"/>
          <p:nvPr/>
        </p:nvSpPr>
        <p:spPr>
          <a:xfrm>
            <a:off x="990600" y="4800600"/>
            <a:ext cx="1828800" cy="338138"/>
          </a:xfrm>
          <a:prstGeom prst="rect">
            <a:avLst/>
          </a:prstGeom>
          <a:solidFill>
            <a:schemeClr val="accent1">
              <a:lumMod val="40000"/>
              <a:lumOff val="60000"/>
            </a:schemeClr>
          </a:solidFill>
        </p:spPr>
        <p:txBody>
          <a:bodyPr>
            <a:spAutoFit/>
          </a:bodyPr>
          <a:lstStyle/>
          <a:p>
            <a:pPr algn="ctr">
              <a:defRPr/>
            </a:pPr>
            <a:r>
              <a:rPr lang="en-US" sz="1600" b="1" dirty="0">
                <a:latin typeface="+mj-lt"/>
                <a:ea typeface="MS PGothic" pitchFamily="34" charset="-128"/>
                <a:cs typeface="+mn-cs"/>
              </a:rPr>
              <a:t>The primary stage</a:t>
            </a:r>
            <a:endParaRPr lang="th-TH" sz="1600" b="1" dirty="0">
              <a:latin typeface="+mj-lt"/>
              <a:ea typeface="MS PGothic" pitchFamily="34" charset="-128"/>
              <a:cs typeface="+mn-cs"/>
            </a:endParaRPr>
          </a:p>
        </p:txBody>
      </p:sp>
      <p:sp>
        <p:nvSpPr>
          <p:cNvPr id="24" name="TextBox 23"/>
          <p:cNvSpPr txBox="1"/>
          <p:nvPr/>
        </p:nvSpPr>
        <p:spPr>
          <a:xfrm>
            <a:off x="1000796" y="5453063"/>
            <a:ext cx="1981200" cy="338137"/>
          </a:xfrm>
          <a:prstGeom prst="rect">
            <a:avLst/>
          </a:prstGeom>
          <a:solidFill>
            <a:schemeClr val="accent1">
              <a:lumMod val="40000"/>
              <a:lumOff val="60000"/>
            </a:schemeClr>
          </a:solidFill>
        </p:spPr>
        <p:txBody>
          <a:bodyPr>
            <a:spAutoFit/>
          </a:bodyPr>
          <a:lstStyle/>
          <a:p>
            <a:pPr algn="ctr">
              <a:defRPr/>
            </a:pPr>
            <a:r>
              <a:rPr lang="en-US" sz="1600" b="1" dirty="0">
                <a:latin typeface="+mj-lt"/>
                <a:ea typeface="MS PGothic" pitchFamily="34" charset="-128"/>
                <a:cs typeface="+mn-cs"/>
              </a:rPr>
              <a:t>The secondary stage</a:t>
            </a:r>
            <a:endParaRPr lang="th-TH" sz="1600" b="1" dirty="0">
              <a:latin typeface="+mj-lt"/>
              <a:ea typeface="MS PGothic" pitchFamily="34" charset="-128"/>
              <a:cs typeface="+mn-cs"/>
            </a:endParaRPr>
          </a:p>
        </p:txBody>
      </p:sp>
      <p:sp>
        <p:nvSpPr>
          <p:cNvPr id="25" name="TextBox 24"/>
          <p:cNvSpPr txBox="1"/>
          <p:nvPr/>
        </p:nvSpPr>
        <p:spPr>
          <a:xfrm>
            <a:off x="1000796" y="6138863"/>
            <a:ext cx="1981200" cy="338554"/>
          </a:xfrm>
          <a:prstGeom prst="rect">
            <a:avLst/>
          </a:prstGeom>
          <a:solidFill>
            <a:schemeClr val="accent1">
              <a:lumMod val="40000"/>
              <a:lumOff val="60000"/>
            </a:schemeClr>
          </a:solidFill>
        </p:spPr>
        <p:txBody>
          <a:bodyPr>
            <a:spAutoFit/>
          </a:bodyPr>
          <a:lstStyle/>
          <a:p>
            <a:pPr>
              <a:defRPr/>
            </a:pPr>
            <a:r>
              <a:rPr lang="en-US" sz="1600" b="1" dirty="0">
                <a:latin typeface="+mj-lt"/>
                <a:ea typeface="MS PGothic" pitchFamily="34" charset="-128"/>
                <a:cs typeface="+mn-cs"/>
              </a:rPr>
              <a:t> </a:t>
            </a:r>
            <a:r>
              <a:rPr lang="en-US" sz="1600" b="1" dirty="0" smtClean="0">
                <a:latin typeface="+mj-lt"/>
                <a:ea typeface="MS PGothic" pitchFamily="34" charset="-128"/>
                <a:cs typeface="+mn-cs"/>
              </a:rPr>
              <a:t>The </a:t>
            </a:r>
            <a:r>
              <a:rPr lang="en-US" sz="1600" b="1" dirty="0">
                <a:latin typeface="+mj-lt"/>
                <a:ea typeface="MS PGothic" pitchFamily="34" charset="-128"/>
                <a:cs typeface="+mn-cs"/>
              </a:rPr>
              <a:t>tertiary stage</a:t>
            </a:r>
            <a:endParaRPr lang="th-TH" sz="1600" b="1" dirty="0">
              <a:latin typeface="+mj-lt"/>
              <a:ea typeface="MS PGothic" pitchFamily="34" charset="-128"/>
              <a:cs typeface="+mn-cs"/>
            </a:endParaRPr>
          </a:p>
        </p:txBody>
      </p:sp>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27" name="สี่เหลี่ยมผืนผ้า 26"/>
          <p:cNvSpPr/>
          <p:nvPr/>
        </p:nvSpPr>
        <p:spPr>
          <a:xfrm>
            <a:off x="914400" y="5105400"/>
            <a:ext cx="3505200" cy="304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1600" dirty="0">
                <a:solidFill>
                  <a:schemeClr val="tx1"/>
                </a:solidFill>
              </a:rPr>
              <a:t>Raw material extraction and cultivation</a:t>
            </a:r>
            <a:endParaRPr lang="th-TH" sz="1600" dirty="0">
              <a:solidFill>
                <a:schemeClr val="tx1"/>
              </a:solidFill>
            </a:endParaRPr>
          </a:p>
        </p:txBody>
      </p:sp>
      <p:sp>
        <p:nvSpPr>
          <p:cNvPr id="28" name="สี่เหลี่ยมผืนผ้า 27"/>
          <p:cNvSpPr/>
          <p:nvPr/>
        </p:nvSpPr>
        <p:spPr>
          <a:xfrm>
            <a:off x="914400" y="5791200"/>
            <a:ext cx="2209800" cy="304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1600" dirty="0">
                <a:solidFill>
                  <a:schemeClr val="tx1"/>
                </a:solidFill>
              </a:rPr>
              <a:t>Manufacturing</a:t>
            </a:r>
            <a:endParaRPr lang="th-TH" sz="1600" dirty="0">
              <a:solidFill>
                <a:schemeClr val="tx1"/>
              </a:solidFill>
            </a:endParaRPr>
          </a:p>
        </p:txBody>
      </p:sp>
      <p:sp>
        <p:nvSpPr>
          <p:cNvPr id="29" name="สี่เหลี่ยมผืนผ้า 28"/>
          <p:cNvSpPr/>
          <p:nvPr/>
        </p:nvSpPr>
        <p:spPr>
          <a:xfrm>
            <a:off x="914400" y="6477000"/>
            <a:ext cx="1447800" cy="304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1600" dirty="0">
                <a:solidFill>
                  <a:schemeClr val="tx1"/>
                </a:solidFill>
              </a:rPr>
              <a:t>Service sector</a:t>
            </a:r>
            <a:endParaRPr lang="th-TH" sz="1600" dirty="0">
              <a:solidFill>
                <a:schemeClr val="tx1"/>
              </a:solidFill>
            </a:endParaRPr>
          </a:p>
        </p:txBody>
      </p:sp>
      <p:pic>
        <p:nvPicPr>
          <p:cNvPr id="7191" name="รูปภาพ 32" descr="Agriculture-High-Quality-PNG.png"/>
          <p:cNvPicPr>
            <a:picLocks noChangeAspect="1"/>
          </p:cNvPicPr>
          <p:nvPr/>
        </p:nvPicPr>
        <p:blipFill>
          <a:blip r:embed="rId2"/>
          <a:srcRect/>
          <a:stretch>
            <a:fillRect/>
          </a:stretch>
        </p:blipFill>
        <p:spPr bwMode="auto">
          <a:xfrm>
            <a:off x="2895600" y="4724400"/>
            <a:ext cx="990600" cy="381000"/>
          </a:xfrm>
          <a:prstGeom prst="rect">
            <a:avLst/>
          </a:prstGeom>
          <a:noFill/>
          <a:ln w="9525">
            <a:noFill/>
            <a:miter lim="800000"/>
            <a:headEnd/>
            <a:tailEnd/>
          </a:ln>
        </p:spPr>
      </p:pic>
      <p:pic>
        <p:nvPicPr>
          <p:cNvPr id="7192" name="รูปภาพ 33" descr="INDUSTRY_.png"/>
          <p:cNvPicPr>
            <a:picLocks noChangeAspect="1"/>
          </p:cNvPicPr>
          <p:nvPr/>
        </p:nvPicPr>
        <p:blipFill>
          <a:blip r:embed="rId3"/>
          <a:srcRect/>
          <a:stretch>
            <a:fillRect/>
          </a:stretch>
        </p:blipFill>
        <p:spPr bwMode="auto">
          <a:xfrm>
            <a:off x="3124200" y="5410200"/>
            <a:ext cx="1168400" cy="304800"/>
          </a:xfrm>
          <a:prstGeom prst="rect">
            <a:avLst/>
          </a:prstGeom>
          <a:noFill/>
          <a:ln w="9525">
            <a:noFill/>
            <a:miter lim="800000"/>
            <a:headEnd/>
            <a:tailEnd/>
          </a:ln>
        </p:spPr>
      </p:pic>
      <p:pic>
        <p:nvPicPr>
          <p:cNvPr id="7193" name="รูปภาพ 34" descr="services.png"/>
          <p:cNvPicPr>
            <a:picLocks noChangeAspect="1"/>
          </p:cNvPicPr>
          <p:nvPr/>
        </p:nvPicPr>
        <p:blipFill>
          <a:blip r:embed="rId4"/>
          <a:srcRect/>
          <a:stretch>
            <a:fillRect/>
          </a:stretch>
        </p:blipFill>
        <p:spPr bwMode="auto">
          <a:xfrm>
            <a:off x="3200400" y="6019800"/>
            <a:ext cx="533400" cy="531813"/>
          </a:xfrm>
          <a:prstGeom prst="rect">
            <a:avLst/>
          </a:prstGeom>
          <a:noFill/>
          <a:ln w="9525">
            <a:noFill/>
            <a:miter lim="800000"/>
            <a:headEnd/>
            <a:tailEnd/>
          </a:ln>
        </p:spPr>
      </p:pic>
      <p:sp>
        <p:nvSpPr>
          <p:cNvPr id="36" name="TextBox 35"/>
          <p:cNvSpPr txBox="1"/>
          <p:nvPr/>
        </p:nvSpPr>
        <p:spPr>
          <a:xfrm>
            <a:off x="4419600" y="2819400"/>
            <a:ext cx="4267200" cy="646113"/>
          </a:xfrm>
          <a:prstGeom prst="rect">
            <a:avLst/>
          </a:prstGeom>
          <a:noFill/>
        </p:spPr>
        <p:txBody>
          <a:bodyPr>
            <a:spAutoFit/>
          </a:bodyPr>
          <a:lstStyle/>
          <a:p>
            <a:pPr>
              <a:buFont typeface="Wingdings" pitchFamily="2" charset="2"/>
              <a:buChar char="v"/>
              <a:defRPr/>
            </a:pPr>
            <a:r>
              <a:rPr lang="en-US" sz="1800" dirty="0">
                <a:solidFill>
                  <a:schemeClr val="accent4">
                    <a:lumMod val="75000"/>
                  </a:schemeClr>
                </a:solidFill>
                <a:latin typeface="+mj-lt"/>
                <a:ea typeface="MS PGothic" pitchFamily="34" charset="-128"/>
                <a:cs typeface="+mn-cs"/>
              </a:rPr>
              <a:t> </a:t>
            </a:r>
            <a:r>
              <a:rPr lang="en-US" sz="1800" b="1" dirty="0">
                <a:solidFill>
                  <a:schemeClr val="accent4">
                    <a:lumMod val="75000"/>
                  </a:schemeClr>
                </a:solidFill>
                <a:latin typeface="+mj-lt"/>
                <a:ea typeface="MS PGothic" pitchFamily="34" charset="-128"/>
                <a:cs typeface="+mn-cs"/>
              </a:rPr>
              <a:t>Adding up all expenditures  </a:t>
            </a:r>
            <a:r>
              <a:rPr lang="en-US" sz="1800" dirty="0">
                <a:solidFill>
                  <a:schemeClr val="accent4">
                    <a:lumMod val="75000"/>
                  </a:schemeClr>
                </a:solidFill>
                <a:latin typeface="+mj-lt"/>
                <a:ea typeface="MS PGothic" pitchFamily="34" charset="-128"/>
                <a:cs typeface="+mn-cs"/>
              </a:rPr>
              <a:t>both private </a:t>
            </a:r>
          </a:p>
          <a:p>
            <a:pPr>
              <a:defRPr/>
            </a:pPr>
            <a:r>
              <a:rPr lang="en-US" sz="1800" dirty="0">
                <a:solidFill>
                  <a:schemeClr val="accent4">
                    <a:lumMod val="75000"/>
                  </a:schemeClr>
                </a:solidFill>
                <a:latin typeface="+mj-lt"/>
                <a:ea typeface="MS PGothic" pitchFamily="34" charset="-128"/>
                <a:cs typeface="+mn-cs"/>
              </a:rPr>
              <a:t>    and public expenditures on final products</a:t>
            </a:r>
            <a:endParaRPr lang="th-TH" sz="1800" dirty="0">
              <a:solidFill>
                <a:schemeClr val="accent4">
                  <a:lumMod val="75000"/>
                </a:schemeClr>
              </a:solidFill>
              <a:latin typeface="+mj-lt"/>
              <a:ea typeface="MS PGothic" pitchFamily="34" charset="-128"/>
              <a:cs typeface="+mn-cs"/>
            </a:endParaRPr>
          </a:p>
        </p:txBody>
      </p:sp>
      <p:sp>
        <p:nvSpPr>
          <p:cNvPr id="37" name="TextBox 36"/>
          <p:cNvSpPr txBox="1"/>
          <p:nvPr/>
        </p:nvSpPr>
        <p:spPr>
          <a:xfrm>
            <a:off x="4572000" y="3505200"/>
            <a:ext cx="2590800" cy="400050"/>
          </a:xfrm>
          <a:prstGeom prst="rect">
            <a:avLst/>
          </a:prstGeom>
          <a:noFill/>
        </p:spPr>
        <p:txBody>
          <a:bodyPr>
            <a:spAutoFit/>
          </a:bodyPr>
          <a:lstStyle/>
          <a:p>
            <a:pPr>
              <a:buFont typeface="Wingdings" pitchFamily="2" charset="2"/>
              <a:buChar char="v"/>
              <a:defRPr/>
            </a:pPr>
            <a:r>
              <a:rPr lang="en-US" sz="2000" b="1" dirty="0">
                <a:solidFill>
                  <a:schemeClr val="accent4">
                    <a:lumMod val="75000"/>
                  </a:schemeClr>
                </a:solidFill>
                <a:ea typeface="MS PGothic" pitchFamily="34" charset="-128"/>
                <a:cs typeface="+mn-cs"/>
              </a:rPr>
              <a:t> </a:t>
            </a:r>
            <a:r>
              <a:rPr lang="en-US" sz="2000" b="1" dirty="0" smtClean="0">
                <a:solidFill>
                  <a:schemeClr val="accent4">
                    <a:lumMod val="75000"/>
                  </a:schemeClr>
                </a:solidFill>
                <a:ea typeface="MS PGothic" pitchFamily="34" charset="-128"/>
                <a:cs typeface="+mn-cs"/>
              </a:rPr>
              <a:t>C + I + G + X - M</a:t>
            </a:r>
            <a:endParaRPr lang="th-TH" sz="2000" b="1" dirty="0">
              <a:solidFill>
                <a:schemeClr val="accent4">
                  <a:lumMod val="75000"/>
                </a:schemeClr>
              </a:solidFill>
              <a:ea typeface="MS PGothic" pitchFamily="34" charset="-128"/>
              <a:cs typeface="+mn-cs"/>
            </a:endParaRPr>
          </a:p>
        </p:txBody>
      </p:sp>
      <p:sp>
        <p:nvSpPr>
          <p:cNvPr id="38" name="สี่เหลี่ยมผืนผ้า 37"/>
          <p:cNvSpPr/>
          <p:nvPr/>
        </p:nvSpPr>
        <p:spPr>
          <a:xfrm>
            <a:off x="4572000" y="4271033"/>
            <a:ext cx="19812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Wingdings" pitchFamily="2" charset="2"/>
              <a:buChar char="q"/>
              <a:defRPr/>
            </a:pPr>
            <a:r>
              <a:rPr lang="en-US" sz="2000" b="1" dirty="0">
                <a:solidFill>
                  <a:schemeClr val="tx1"/>
                </a:solidFill>
              </a:rPr>
              <a:t> Classification</a:t>
            </a:r>
            <a:endParaRPr lang="th-TH" sz="2000" b="1" dirty="0">
              <a:solidFill>
                <a:schemeClr val="tx1"/>
              </a:solidFill>
            </a:endParaRPr>
          </a:p>
        </p:txBody>
      </p:sp>
      <p:sp>
        <p:nvSpPr>
          <p:cNvPr id="40" name="วงรี 39"/>
          <p:cNvSpPr/>
          <p:nvPr/>
        </p:nvSpPr>
        <p:spPr>
          <a:xfrm>
            <a:off x="4561804" y="5699758"/>
            <a:ext cx="457200" cy="381000"/>
          </a:xfrm>
          <a:prstGeom prst="ellipse">
            <a:avLst/>
          </a:prstGeom>
          <a:ln/>
        </p:spPr>
        <p:style>
          <a:lnRef idx="3">
            <a:schemeClr val="lt1"/>
          </a:lnRef>
          <a:fillRef idx="1">
            <a:schemeClr val="accent3"/>
          </a:fillRef>
          <a:effectRef idx="1">
            <a:schemeClr val="accent3"/>
          </a:effectRef>
          <a:fontRef idx="minor">
            <a:schemeClr val="lt1"/>
          </a:fontRef>
        </p:style>
        <p:txBody>
          <a:bodyPr anchor="ctr"/>
          <a:lstStyle/>
          <a:p>
            <a:pPr algn="ctr">
              <a:defRPr/>
            </a:pPr>
            <a:r>
              <a:rPr lang="en-US" sz="1800" b="1" dirty="0"/>
              <a:t>3</a:t>
            </a:r>
            <a:endParaRPr lang="th-TH" b="1" dirty="0"/>
          </a:p>
        </p:txBody>
      </p:sp>
      <p:sp>
        <p:nvSpPr>
          <p:cNvPr id="41" name="วงรี 40"/>
          <p:cNvSpPr/>
          <p:nvPr/>
        </p:nvSpPr>
        <p:spPr>
          <a:xfrm>
            <a:off x="4561804" y="5148263"/>
            <a:ext cx="457200" cy="381000"/>
          </a:xfrm>
          <a:prstGeom prst="ellipse">
            <a:avLst/>
          </a:prstGeom>
          <a:ln/>
        </p:spPr>
        <p:style>
          <a:lnRef idx="3">
            <a:schemeClr val="lt1"/>
          </a:lnRef>
          <a:fillRef idx="1">
            <a:schemeClr val="accent3"/>
          </a:fillRef>
          <a:effectRef idx="1">
            <a:schemeClr val="accent3"/>
          </a:effectRef>
          <a:fontRef idx="minor">
            <a:schemeClr val="lt1"/>
          </a:fontRef>
        </p:style>
        <p:txBody>
          <a:bodyPr anchor="ctr"/>
          <a:lstStyle/>
          <a:p>
            <a:pPr algn="ctr">
              <a:defRPr/>
            </a:pPr>
            <a:r>
              <a:rPr lang="en-US" sz="1800" b="1" dirty="0"/>
              <a:t>2</a:t>
            </a:r>
            <a:endParaRPr lang="th-TH" b="1" dirty="0"/>
          </a:p>
        </p:txBody>
      </p:sp>
      <p:sp>
        <p:nvSpPr>
          <p:cNvPr id="42" name="วงรี 41"/>
          <p:cNvSpPr/>
          <p:nvPr/>
        </p:nvSpPr>
        <p:spPr>
          <a:xfrm>
            <a:off x="4572000" y="4724400"/>
            <a:ext cx="457200" cy="381000"/>
          </a:xfrm>
          <a:prstGeom prst="ellipse">
            <a:avLst/>
          </a:prstGeom>
          <a:ln/>
        </p:spPr>
        <p:style>
          <a:lnRef idx="3">
            <a:schemeClr val="lt1"/>
          </a:lnRef>
          <a:fillRef idx="1">
            <a:schemeClr val="accent3"/>
          </a:fillRef>
          <a:effectRef idx="1">
            <a:schemeClr val="accent3"/>
          </a:effectRef>
          <a:fontRef idx="minor">
            <a:schemeClr val="lt1"/>
          </a:fontRef>
        </p:style>
        <p:txBody>
          <a:bodyPr anchor="ctr"/>
          <a:lstStyle/>
          <a:p>
            <a:pPr algn="ctr">
              <a:defRPr/>
            </a:pPr>
            <a:r>
              <a:rPr lang="en-US" sz="1800" b="1" dirty="0"/>
              <a:t>1</a:t>
            </a:r>
            <a:endParaRPr lang="th-TH" b="1" dirty="0"/>
          </a:p>
        </p:txBody>
      </p:sp>
      <p:sp>
        <p:nvSpPr>
          <p:cNvPr id="43" name="TextBox 42"/>
          <p:cNvSpPr txBox="1"/>
          <p:nvPr/>
        </p:nvSpPr>
        <p:spPr>
          <a:xfrm>
            <a:off x="5105398" y="4767263"/>
            <a:ext cx="3695703" cy="338554"/>
          </a:xfrm>
          <a:prstGeom prst="rect">
            <a:avLst/>
          </a:prstGeom>
          <a:solidFill>
            <a:schemeClr val="accent3">
              <a:lumMod val="75000"/>
            </a:schemeClr>
          </a:solidFill>
        </p:spPr>
        <p:txBody>
          <a:bodyPr wrap="square">
            <a:spAutoFit/>
          </a:bodyPr>
          <a:lstStyle/>
          <a:p>
            <a:pPr>
              <a:defRPr/>
            </a:pPr>
            <a:r>
              <a:rPr lang="en-US" sz="1600" b="1" dirty="0" smtClean="0">
                <a:solidFill>
                  <a:schemeClr val="bg2"/>
                </a:solidFill>
                <a:latin typeface="+mj-lt"/>
                <a:ea typeface="MS PGothic" pitchFamily="34" charset="-128"/>
                <a:cs typeface="+mn-cs"/>
              </a:rPr>
              <a:t> Private consumption of service (C)</a:t>
            </a:r>
            <a:endParaRPr lang="th-TH" sz="1600" b="1" dirty="0">
              <a:solidFill>
                <a:schemeClr val="bg2"/>
              </a:solidFill>
              <a:latin typeface="+mj-lt"/>
              <a:ea typeface="MS PGothic" pitchFamily="34" charset="-128"/>
              <a:cs typeface="+mn-cs"/>
            </a:endParaRPr>
          </a:p>
        </p:txBody>
      </p:sp>
      <p:sp>
        <p:nvSpPr>
          <p:cNvPr id="44" name="TextBox 43"/>
          <p:cNvSpPr txBox="1"/>
          <p:nvPr/>
        </p:nvSpPr>
        <p:spPr>
          <a:xfrm>
            <a:off x="5114009" y="5200005"/>
            <a:ext cx="3687092" cy="338138"/>
          </a:xfrm>
          <a:prstGeom prst="rect">
            <a:avLst/>
          </a:prstGeom>
          <a:solidFill>
            <a:schemeClr val="accent3">
              <a:lumMod val="75000"/>
            </a:schemeClr>
          </a:solidFill>
        </p:spPr>
        <p:txBody>
          <a:bodyPr wrap="square">
            <a:spAutoFit/>
          </a:bodyPr>
          <a:lstStyle/>
          <a:p>
            <a:pPr>
              <a:defRPr/>
            </a:pPr>
            <a:r>
              <a:rPr lang="en-US" sz="1600" b="1" dirty="0" smtClean="0">
                <a:solidFill>
                  <a:schemeClr val="bg2"/>
                </a:solidFill>
                <a:latin typeface="+mj-lt"/>
                <a:ea typeface="MS PGothic" pitchFamily="34" charset="-128"/>
                <a:cs typeface="+mn-cs"/>
              </a:rPr>
              <a:t> Private investment of service (I)</a:t>
            </a:r>
            <a:endParaRPr lang="th-TH" sz="1600" b="1" dirty="0">
              <a:solidFill>
                <a:schemeClr val="bg2"/>
              </a:solidFill>
              <a:latin typeface="+mj-lt"/>
              <a:ea typeface="MS PGothic" pitchFamily="34" charset="-128"/>
              <a:cs typeface="+mn-cs"/>
            </a:endParaRPr>
          </a:p>
        </p:txBody>
      </p:sp>
      <p:sp>
        <p:nvSpPr>
          <p:cNvPr id="45" name="TextBox 44"/>
          <p:cNvSpPr txBox="1"/>
          <p:nvPr/>
        </p:nvSpPr>
        <p:spPr>
          <a:xfrm>
            <a:off x="5130801" y="5648831"/>
            <a:ext cx="3917948" cy="584775"/>
          </a:xfrm>
          <a:prstGeom prst="rect">
            <a:avLst/>
          </a:prstGeom>
          <a:solidFill>
            <a:schemeClr val="accent3">
              <a:lumMod val="75000"/>
            </a:schemeClr>
          </a:solidFill>
        </p:spPr>
        <p:txBody>
          <a:bodyPr wrap="square">
            <a:spAutoFit/>
          </a:bodyPr>
          <a:lstStyle/>
          <a:p>
            <a:pPr>
              <a:defRPr/>
            </a:pPr>
            <a:r>
              <a:rPr lang="en-US" sz="1600" b="1" dirty="0" smtClean="0">
                <a:solidFill>
                  <a:schemeClr val="bg2"/>
                </a:solidFill>
                <a:latin typeface="+mj-lt"/>
                <a:ea typeface="MS PGothic" pitchFamily="34" charset="-128"/>
                <a:cs typeface="+mn-cs"/>
              </a:rPr>
              <a:t>Gov’t consumption and investment (G</a:t>
            </a:r>
            <a:r>
              <a:rPr lang="en-US" sz="1600" b="1" baseline="-25000" dirty="0" smtClean="0">
                <a:solidFill>
                  <a:schemeClr val="bg2"/>
                </a:solidFill>
                <a:latin typeface="+mj-lt"/>
                <a:ea typeface="MS PGothic" pitchFamily="34" charset="-128"/>
                <a:cs typeface="+mn-cs"/>
              </a:rPr>
              <a:t>C</a:t>
            </a:r>
            <a:r>
              <a:rPr lang="en-US" sz="1600" b="1" dirty="0" smtClean="0">
                <a:solidFill>
                  <a:schemeClr val="bg2"/>
                </a:solidFill>
                <a:latin typeface="+mj-lt"/>
                <a:ea typeface="MS PGothic" pitchFamily="34" charset="-128"/>
                <a:cs typeface="+mn-cs"/>
              </a:rPr>
              <a:t> + G</a:t>
            </a:r>
            <a:r>
              <a:rPr lang="en-US" sz="1600" b="1" baseline="-25000" dirty="0" smtClean="0">
                <a:solidFill>
                  <a:schemeClr val="bg2"/>
                </a:solidFill>
                <a:latin typeface="+mj-lt"/>
                <a:ea typeface="MS PGothic" pitchFamily="34" charset="-128"/>
                <a:cs typeface="+mn-cs"/>
              </a:rPr>
              <a:t>I</a:t>
            </a:r>
            <a:r>
              <a:rPr lang="en-US" sz="1600" b="1" dirty="0" smtClean="0">
                <a:solidFill>
                  <a:schemeClr val="bg2"/>
                </a:solidFill>
                <a:latin typeface="+mj-lt"/>
                <a:ea typeface="MS PGothic" pitchFamily="34" charset="-128"/>
                <a:cs typeface="+mn-cs"/>
              </a:rPr>
              <a:t>) related to service </a:t>
            </a:r>
            <a:endParaRPr lang="th-TH" sz="1600" b="1" dirty="0">
              <a:solidFill>
                <a:schemeClr val="bg2"/>
              </a:solidFill>
              <a:latin typeface="+mj-lt"/>
              <a:ea typeface="MS PGothic" pitchFamily="34" charset="-128"/>
              <a:cs typeface="+mn-cs"/>
            </a:endParaRPr>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3</a:t>
            </a:fld>
            <a:endParaRPr lang="th-TH"/>
          </a:p>
        </p:txBody>
      </p:sp>
      <p:sp>
        <p:nvSpPr>
          <p:cNvPr id="49" name="วงรี 39"/>
          <p:cNvSpPr/>
          <p:nvPr/>
        </p:nvSpPr>
        <p:spPr>
          <a:xfrm>
            <a:off x="4585710" y="6264880"/>
            <a:ext cx="457200" cy="381000"/>
          </a:xfrm>
          <a:prstGeom prst="ellipse">
            <a:avLst/>
          </a:prstGeom>
          <a:ln/>
        </p:spPr>
        <p:style>
          <a:lnRef idx="3">
            <a:schemeClr val="lt1"/>
          </a:lnRef>
          <a:fillRef idx="1">
            <a:schemeClr val="accent3"/>
          </a:fillRef>
          <a:effectRef idx="1">
            <a:schemeClr val="accent3"/>
          </a:effectRef>
          <a:fontRef idx="minor">
            <a:schemeClr val="lt1"/>
          </a:fontRef>
        </p:style>
        <p:txBody>
          <a:bodyPr anchor="ctr"/>
          <a:lstStyle/>
          <a:p>
            <a:pPr algn="ctr">
              <a:defRPr/>
            </a:pPr>
            <a:r>
              <a:rPr lang="en-US" sz="1800" b="1" dirty="0"/>
              <a:t>4</a:t>
            </a:r>
            <a:endParaRPr lang="th-TH" b="1" dirty="0"/>
          </a:p>
        </p:txBody>
      </p:sp>
      <p:sp>
        <p:nvSpPr>
          <p:cNvPr id="47" name="TextBox 46"/>
          <p:cNvSpPr txBox="1"/>
          <p:nvPr/>
        </p:nvSpPr>
        <p:spPr>
          <a:xfrm>
            <a:off x="5118098" y="6308140"/>
            <a:ext cx="3683003" cy="338554"/>
          </a:xfrm>
          <a:prstGeom prst="rect">
            <a:avLst/>
          </a:prstGeom>
          <a:solidFill>
            <a:schemeClr val="accent3">
              <a:lumMod val="75000"/>
            </a:schemeClr>
          </a:solidFill>
        </p:spPr>
        <p:txBody>
          <a:bodyPr wrap="square">
            <a:spAutoFit/>
          </a:bodyPr>
          <a:lstStyle/>
          <a:p>
            <a:pPr>
              <a:defRPr/>
            </a:pPr>
            <a:r>
              <a:rPr lang="en-US" sz="1600" b="1" dirty="0" smtClean="0">
                <a:solidFill>
                  <a:schemeClr val="bg2"/>
                </a:solidFill>
                <a:latin typeface="+mj-lt"/>
                <a:ea typeface="MS PGothic" pitchFamily="34" charset="-128"/>
                <a:cs typeface="+mn-cs"/>
              </a:rPr>
              <a:t>Net export of service (X – M)</a:t>
            </a:r>
            <a:endParaRPr lang="th-TH" sz="1600" b="1" dirty="0">
              <a:solidFill>
                <a:schemeClr val="bg2"/>
              </a:solidFill>
              <a:latin typeface="+mj-lt"/>
              <a:ea typeface="MS PGothic" pitchFamily="34" charset="-128"/>
              <a:cs typeface="+mn-cs"/>
            </a:endParaRPr>
          </a:p>
        </p:txBody>
      </p:sp>
    </p:spTree>
    <p:extLst>
      <p:ext uri="{BB962C8B-B14F-4D97-AF65-F5344CB8AC3E}">
        <p14:creationId xmlns:p14="http://schemas.microsoft.com/office/powerpoint/2010/main" val="6472072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685800" y="34129"/>
            <a:ext cx="8077200" cy="838200"/>
          </a:xfrm>
          <a:prstGeom prst="roundRect">
            <a:avLst>
              <a:gd name="adj" fmla="val 16667"/>
            </a:avLst>
          </a:prstGeom>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600" b="1" dirty="0"/>
              <a:t>1</a:t>
            </a:r>
            <a:r>
              <a:rPr lang="en-US" sz="3600" b="1" dirty="0" smtClean="0"/>
              <a:t>. Service in National Account</a:t>
            </a:r>
            <a:endParaRPr lang="th-TH" sz="3600" b="1" dirty="0"/>
          </a:p>
        </p:txBody>
      </p:sp>
      <p:sp>
        <p:nvSpPr>
          <p:cNvPr id="5" name="สี่เหลี่ยมผืนผ้า 4"/>
          <p:cNvSpPr/>
          <p:nvPr/>
        </p:nvSpPr>
        <p:spPr>
          <a:xfrm>
            <a:off x="494543" y="1330950"/>
            <a:ext cx="3886200" cy="533400"/>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FF0000"/>
                </a:solidFill>
              </a:rPr>
              <a:t>1.THE PRODUCER_SIDE APPROACH</a:t>
            </a:r>
            <a:endParaRPr lang="th-TH" sz="2000" b="1" dirty="0">
              <a:solidFill>
                <a:srgbClr val="FF0000"/>
              </a:solidFill>
            </a:endParaRPr>
          </a:p>
        </p:txBody>
      </p:sp>
      <p:sp>
        <p:nvSpPr>
          <p:cNvPr id="6" name="สี่เหลี่ยมผืนผ้า 5"/>
          <p:cNvSpPr/>
          <p:nvPr/>
        </p:nvSpPr>
        <p:spPr>
          <a:xfrm>
            <a:off x="4624535" y="1330950"/>
            <a:ext cx="3962400" cy="533400"/>
          </a:xfrm>
          <a:prstGeom prst="rect">
            <a:avLst/>
          </a:prstGeom>
          <a:solidFill>
            <a:srgbClr val="FF99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rgbClr val="002060"/>
                </a:solidFill>
              </a:rPr>
              <a:t>2.THE FINAL USER_SIDE APPROACH</a:t>
            </a:r>
            <a:endParaRPr lang="th-TH" sz="2000" b="1" dirty="0">
              <a:solidFill>
                <a:srgbClr val="002060"/>
              </a:solidFill>
            </a:endParaRPr>
          </a:p>
        </p:txBody>
      </p:sp>
      <p:sp>
        <p:nvSpPr>
          <p:cNvPr id="19" name="TextBox 18"/>
          <p:cNvSpPr txBox="1"/>
          <p:nvPr/>
        </p:nvSpPr>
        <p:spPr>
          <a:xfrm>
            <a:off x="457200" y="879899"/>
            <a:ext cx="8229600" cy="523875"/>
          </a:xfrm>
          <a:prstGeom prst="rect">
            <a:avLst/>
          </a:prstGeom>
          <a:noFill/>
        </p:spPr>
        <p:txBody>
          <a:bodyPr>
            <a:spAutoFit/>
          </a:bodyPr>
          <a:lstStyle/>
          <a:p>
            <a:pPr>
              <a:buFont typeface="Wingdings" pitchFamily="2" charset="2"/>
              <a:buChar char="v"/>
              <a:defRPr/>
            </a:pPr>
            <a:r>
              <a:rPr lang="en-US" sz="2000" dirty="0">
                <a:latin typeface="+mj-lt"/>
                <a:ea typeface="MS PGothic" pitchFamily="34" charset="-128"/>
                <a:cs typeface="+mn-cs"/>
              </a:rPr>
              <a:t>Two different approaches are based on </a:t>
            </a:r>
            <a:r>
              <a:rPr lang="en-US" b="1" i="1" dirty="0">
                <a:solidFill>
                  <a:srgbClr val="FF0000"/>
                </a:solidFill>
                <a:latin typeface="+mj-lt"/>
                <a:ea typeface="MS PGothic" pitchFamily="34" charset="-128"/>
                <a:cs typeface="+mn-cs"/>
              </a:rPr>
              <a:t>the National Accounts !! </a:t>
            </a:r>
            <a:endParaRPr lang="th-TH" sz="2000" b="1" i="1" dirty="0">
              <a:solidFill>
                <a:srgbClr val="FF0000"/>
              </a:solidFill>
              <a:latin typeface="+mj-lt"/>
              <a:ea typeface="MS PGothic" pitchFamily="34" charset="-128"/>
              <a:cs typeface="+mn-cs"/>
            </a:endParaRPr>
          </a:p>
        </p:txBody>
      </p:sp>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4</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sp>
        <p:nvSpPr>
          <p:cNvPr id="48" name="สี่เหลี่ยมผืนผ้า 2"/>
          <p:cNvSpPr/>
          <p:nvPr/>
        </p:nvSpPr>
        <p:spPr>
          <a:xfrm>
            <a:off x="76200" y="1973878"/>
            <a:ext cx="8915399" cy="457932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t"/>
          <a:lstStyle/>
          <a:p>
            <a:pPr>
              <a:defRPr/>
            </a:pPr>
            <a:r>
              <a:rPr lang="en-US" sz="2400" b="1" dirty="0" smtClean="0">
                <a:solidFill>
                  <a:schemeClr val="tx1"/>
                </a:solidFill>
              </a:rPr>
              <a:t>Various issues to be concerned. </a:t>
            </a:r>
            <a:r>
              <a:rPr lang="en-US" sz="2400" b="1" dirty="0" smtClean="0">
                <a:solidFill>
                  <a:srgbClr val="008000"/>
                </a:solidFill>
              </a:rPr>
              <a:t>For example !!</a:t>
            </a:r>
          </a:p>
          <a:p>
            <a:pPr>
              <a:defRPr/>
            </a:pPr>
            <a:endParaRPr lang="en-US" sz="800" b="1" dirty="0" smtClean="0">
              <a:solidFill>
                <a:schemeClr val="tx1"/>
              </a:solidFill>
            </a:endParaRPr>
          </a:p>
          <a:p>
            <a:pPr>
              <a:defRPr/>
            </a:pPr>
            <a:r>
              <a:rPr lang="en-US" sz="2000" b="1" i="1" dirty="0" smtClean="0">
                <a:solidFill>
                  <a:srgbClr val="0066FF"/>
                </a:solidFill>
              </a:rPr>
              <a:t>1. Some firms produce both goods and services….shall we count those firms in service industry or manufacturing industry?</a:t>
            </a:r>
          </a:p>
          <a:p>
            <a:pPr>
              <a:defRPr/>
            </a:pPr>
            <a:endParaRPr lang="en-US" sz="800" b="1" i="1" dirty="0">
              <a:solidFill>
                <a:srgbClr val="0066FF"/>
              </a:solidFill>
            </a:endParaRPr>
          </a:p>
          <a:p>
            <a:pPr>
              <a:defRPr/>
            </a:pPr>
            <a:r>
              <a:rPr lang="en-US" sz="2000" b="1" i="1" dirty="0" smtClean="0">
                <a:solidFill>
                  <a:srgbClr val="0066FF"/>
                </a:solidFill>
              </a:rPr>
              <a:t>2. Will the two approaches always produce the same results?</a:t>
            </a:r>
          </a:p>
          <a:p>
            <a:pPr>
              <a:defRPr/>
            </a:pPr>
            <a:endParaRPr lang="en-US" sz="1000" b="1" dirty="0" smtClean="0">
              <a:solidFill>
                <a:srgbClr val="0066FF"/>
              </a:solidFill>
            </a:endParaRPr>
          </a:p>
          <a:p>
            <a:pPr marL="342900" indent="-342900">
              <a:buFont typeface="Wingdings" panose="05000000000000000000" pitchFamily="2" charset="2"/>
              <a:buChar char="q"/>
              <a:defRPr/>
            </a:pPr>
            <a:r>
              <a:rPr lang="en-US" sz="2000" dirty="0" smtClean="0">
                <a:solidFill>
                  <a:schemeClr val="tx1"/>
                </a:solidFill>
              </a:rPr>
              <a:t>Depends on measurement methods and what the researchers want to measure</a:t>
            </a:r>
          </a:p>
          <a:p>
            <a:pPr>
              <a:defRPr/>
            </a:pPr>
            <a:endParaRPr lang="en-US" sz="800" dirty="0" smtClean="0">
              <a:solidFill>
                <a:schemeClr val="tx1"/>
              </a:solidFill>
            </a:endParaRPr>
          </a:p>
          <a:p>
            <a:pPr marL="342900" indent="-342900">
              <a:buFont typeface="Wingdings" panose="05000000000000000000" pitchFamily="2" charset="2"/>
              <a:buChar char="q"/>
              <a:defRPr/>
            </a:pPr>
            <a:r>
              <a:rPr lang="en-US" sz="2000" dirty="0" smtClean="0">
                <a:solidFill>
                  <a:schemeClr val="tx1"/>
                </a:solidFill>
              </a:rPr>
              <a:t>C in User-side approach contains only </a:t>
            </a:r>
            <a:r>
              <a:rPr lang="en-US" sz="2000" b="1" dirty="0" smtClean="0">
                <a:solidFill>
                  <a:srgbClr val="C00000"/>
                </a:solidFill>
              </a:rPr>
              <a:t>final services </a:t>
            </a:r>
            <a:r>
              <a:rPr lang="en-US" sz="2000" dirty="0" smtClean="0">
                <a:solidFill>
                  <a:schemeClr val="tx1"/>
                </a:solidFill>
              </a:rPr>
              <a:t>(not include </a:t>
            </a:r>
            <a:r>
              <a:rPr lang="en-US" sz="2000" b="1" dirty="0" smtClean="0">
                <a:solidFill>
                  <a:srgbClr val="C00000"/>
                </a:solidFill>
              </a:rPr>
              <a:t>intermediate services</a:t>
            </a:r>
            <a:r>
              <a:rPr lang="en-US" sz="2000" dirty="0" smtClean="0">
                <a:solidFill>
                  <a:schemeClr val="tx1"/>
                </a:solidFill>
              </a:rPr>
              <a:t>), while in producer-side approach we measures value added of each firm in service industry (including firms providing </a:t>
            </a:r>
            <a:r>
              <a:rPr lang="en-US" sz="2000" b="1" dirty="0" smtClean="0">
                <a:solidFill>
                  <a:srgbClr val="C00000"/>
                </a:solidFill>
              </a:rPr>
              <a:t>intermediate services</a:t>
            </a:r>
            <a:r>
              <a:rPr lang="en-US" sz="2000" dirty="0" smtClean="0">
                <a:solidFill>
                  <a:schemeClr val="tx1"/>
                </a:solidFill>
              </a:rPr>
              <a:t>)</a:t>
            </a:r>
          </a:p>
          <a:p>
            <a:pPr>
              <a:defRPr/>
            </a:pPr>
            <a:endParaRPr lang="en-US" sz="800" dirty="0" smtClean="0">
              <a:solidFill>
                <a:schemeClr val="tx1"/>
              </a:solidFill>
            </a:endParaRPr>
          </a:p>
          <a:p>
            <a:pPr marL="342900" indent="-342900">
              <a:buFont typeface="Wingdings" panose="05000000000000000000" pitchFamily="2" charset="2"/>
              <a:buChar char="q"/>
              <a:defRPr/>
            </a:pPr>
            <a:r>
              <a:rPr lang="en-US" sz="2000" dirty="0" smtClean="0">
                <a:solidFill>
                  <a:schemeClr val="tx1"/>
                </a:solidFill>
              </a:rPr>
              <a:t>In producer-side approach, we can measures </a:t>
            </a:r>
            <a:r>
              <a:rPr lang="en-US" sz="2000" b="1" dirty="0" smtClean="0">
                <a:solidFill>
                  <a:srgbClr val="C00000"/>
                </a:solidFill>
              </a:rPr>
              <a:t>value added </a:t>
            </a:r>
            <a:r>
              <a:rPr lang="en-US" sz="2000" dirty="0" smtClean="0">
                <a:solidFill>
                  <a:schemeClr val="tx1"/>
                </a:solidFill>
              </a:rPr>
              <a:t>of each service industry. In user-side approach C is from </a:t>
            </a:r>
            <a:r>
              <a:rPr lang="en-US" sz="2000" b="1" dirty="0" smtClean="0">
                <a:solidFill>
                  <a:srgbClr val="C00000"/>
                </a:solidFill>
              </a:rPr>
              <a:t>final sales </a:t>
            </a:r>
            <a:r>
              <a:rPr lang="en-US" sz="2000" dirty="0" smtClean="0">
                <a:solidFill>
                  <a:schemeClr val="tx1"/>
                </a:solidFill>
              </a:rPr>
              <a:t>of each firm in service industry (that means it covers value of intermediate goods and services plus compensation of factors of production of that firm)</a:t>
            </a:r>
          </a:p>
          <a:p>
            <a:pPr marL="800100" lvl="1" indent="-342900">
              <a:buFont typeface="Wingdings" panose="05000000000000000000" pitchFamily="2" charset="2"/>
              <a:buChar char="q"/>
              <a:defRPr/>
            </a:pPr>
            <a:endParaRPr lang="en-US" sz="2000" b="1" dirty="0" smtClean="0">
              <a:solidFill>
                <a:srgbClr val="C00000"/>
              </a:solidFill>
            </a:endParaRPr>
          </a:p>
        </p:txBody>
      </p:sp>
    </p:spTree>
    <p:extLst>
      <p:ext uri="{BB962C8B-B14F-4D97-AF65-F5344CB8AC3E}">
        <p14:creationId xmlns:p14="http://schemas.microsoft.com/office/powerpoint/2010/main" val="28808588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685800" y="228600"/>
            <a:ext cx="8077200" cy="8382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600" b="1" dirty="0"/>
              <a:t>2</a:t>
            </a:r>
            <a:r>
              <a:rPr lang="en-US" sz="3600" b="1" dirty="0" smtClean="0"/>
              <a:t>. Economic Impact of Travel &amp; Tourism</a:t>
            </a:r>
            <a:endParaRPr lang="th-TH" sz="3600" b="1" dirty="0"/>
          </a:p>
        </p:txBody>
      </p:sp>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5</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sp>
        <p:nvSpPr>
          <p:cNvPr id="48" name="สี่เหลี่ยมผืนผ้า 2"/>
          <p:cNvSpPr/>
          <p:nvPr/>
        </p:nvSpPr>
        <p:spPr>
          <a:xfrm>
            <a:off x="381000" y="1402526"/>
            <a:ext cx="8153400" cy="3907819"/>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t"/>
          <a:lstStyle/>
          <a:p>
            <a:pPr>
              <a:defRPr/>
            </a:pPr>
            <a:r>
              <a:rPr lang="en-US" dirty="0" smtClean="0">
                <a:solidFill>
                  <a:schemeClr val="tx1"/>
                </a:solidFill>
              </a:rPr>
              <a:t>In this part we look at impact or contribution to</a:t>
            </a:r>
          </a:p>
          <a:p>
            <a:pPr>
              <a:defRPr/>
            </a:pPr>
            <a:endParaRPr lang="en-US" sz="2000" b="1" dirty="0" smtClean="0">
              <a:solidFill>
                <a:srgbClr val="0066FF"/>
              </a:solidFill>
            </a:endParaRPr>
          </a:p>
          <a:p>
            <a:pPr>
              <a:defRPr/>
            </a:pPr>
            <a:endParaRPr lang="en-US" sz="1000" b="1" dirty="0" smtClean="0">
              <a:solidFill>
                <a:srgbClr val="0066FF"/>
              </a:solidFill>
            </a:endParaRPr>
          </a:p>
          <a:p>
            <a:pPr marL="800100" lvl="1" indent="-342900">
              <a:buFont typeface="Wingdings" panose="05000000000000000000" pitchFamily="2" charset="2"/>
              <a:buChar char="q"/>
              <a:defRPr/>
            </a:pPr>
            <a:r>
              <a:rPr lang="en-US" sz="3200" b="1" dirty="0" smtClean="0">
                <a:solidFill>
                  <a:srgbClr val="C00000"/>
                </a:solidFill>
              </a:rPr>
              <a:t> Gross Domestic Product (GDP)</a:t>
            </a:r>
          </a:p>
          <a:p>
            <a:pPr lvl="1">
              <a:defRPr/>
            </a:pPr>
            <a:endParaRPr lang="en-US" sz="3200" b="1" dirty="0">
              <a:solidFill>
                <a:srgbClr val="C00000"/>
              </a:solidFill>
            </a:endParaRPr>
          </a:p>
          <a:p>
            <a:pPr marL="800100" lvl="1" indent="-342900">
              <a:buFont typeface="Wingdings" panose="05000000000000000000" pitchFamily="2" charset="2"/>
              <a:buChar char="q"/>
              <a:defRPr/>
            </a:pPr>
            <a:r>
              <a:rPr lang="en-US" sz="3200" b="1" dirty="0" smtClean="0">
                <a:solidFill>
                  <a:srgbClr val="C00000"/>
                </a:solidFill>
              </a:rPr>
              <a:t> Employment</a:t>
            </a:r>
          </a:p>
        </p:txBody>
      </p:sp>
    </p:spTree>
    <p:extLst>
      <p:ext uri="{BB962C8B-B14F-4D97-AF65-F5344CB8AC3E}">
        <p14:creationId xmlns:p14="http://schemas.microsoft.com/office/powerpoint/2010/main" val="41257629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457200" y="76200"/>
            <a:ext cx="8077200" cy="6858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6</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sp>
        <p:nvSpPr>
          <p:cNvPr id="5" name="TextBox 4"/>
          <p:cNvSpPr txBox="1"/>
          <p:nvPr/>
        </p:nvSpPr>
        <p:spPr>
          <a:xfrm>
            <a:off x="76200" y="990600"/>
            <a:ext cx="8839200" cy="5078313"/>
          </a:xfrm>
          <a:prstGeom prst="rect">
            <a:avLst/>
          </a:prstGeom>
          <a:solidFill>
            <a:schemeClr val="accent3">
              <a:lumMod val="20000"/>
              <a:lumOff val="80000"/>
            </a:schemeClr>
          </a:solidFill>
        </p:spPr>
        <p:txBody>
          <a:bodyPr wrap="square" rtlCol="0">
            <a:spAutoFit/>
          </a:bodyPr>
          <a:lstStyle/>
          <a:p>
            <a:pPr>
              <a:defRPr/>
            </a:pPr>
            <a:r>
              <a:rPr lang="en-US" sz="2400" dirty="0">
                <a:latin typeface="+mn-lt"/>
              </a:rPr>
              <a:t>Travel &amp; Tourism contribution to </a:t>
            </a:r>
            <a:r>
              <a:rPr lang="en-US" sz="2400" b="1" dirty="0" smtClean="0">
                <a:solidFill>
                  <a:srgbClr val="0066FF"/>
                </a:solidFill>
                <a:latin typeface="+mn-lt"/>
              </a:rPr>
              <a:t>GDP </a:t>
            </a:r>
            <a:r>
              <a:rPr lang="en-US" sz="2400" dirty="0" smtClean="0">
                <a:latin typeface="+mn-lt"/>
              </a:rPr>
              <a:t>(can also apply to </a:t>
            </a:r>
            <a:r>
              <a:rPr lang="en-US" sz="2400" b="1" dirty="0" smtClean="0">
                <a:solidFill>
                  <a:srgbClr val="0066FF"/>
                </a:solidFill>
                <a:latin typeface="+mn-lt"/>
              </a:rPr>
              <a:t>employment</a:t>
            </a:r>
            <a:r>
              <a:rPr lang="en-US" sz="2400" dirty="0" smtClean="0">
                <a:latin typeface="+mn-lt"/>
              </a:rPr>
              <a:t>)</a:t>
            </a:r>
            <a:endParaRPr lang="en-US" sz="2400" dirty="0">
              <a:latin typeface="+mn-lt"/>
            </a:endParaRPr>
          </a:p>
          <a:p>
            <a:pPr>
              <a:defRPr/>
            </a:pPr>
            <a:endParaRPr lang="en-US" sz="800" dirty="0">
              <a:latin typeface="+mn-lt"/>
            </a:endParaRPr>
          </a:p>
          <a:p>
            <a:pPr marL="342900" indent="-342900">
              <a:buFont typeface="Wingdings" panose="05000000000000000000" pitchFamily="2" charset="2"/>
              <a:buChar char="q"/>
            </a:pPr>
            <a:r>
              <a:rPr lang="en-US" sz="2400" b="1" dirty="0">
                <a:solidFill>
                  <a:srgbClr val="C00000"/>
                </a:solidFill>
                <a:latin typeface="+mn-lt"/>
              </a:rPr>
              <a:t>Direct </a:t>
            </a:r>
            <a:r>
              <a:rPr lang="en-US" sz="2400" b="1" dirty="0" smtClean="0">
                <a:solidFill>
                  <a:srgbClr val="C00000"/>
                </a:solidFill>
                <a:latin typeface="+mn-lt"/>
              </a:rPr>
              <a:t>effects:</a:t>
            </a:r>
            <a:r>
              <a:rPr lang="en-US" sz="2400" dirty="0">
                <a:latin typeface="+mn-lt"/>
              </a:rPr>
              <a:t> </a:t>
            </a:r>
            <a:r>
              <a:rPr lang="en-US" sz="2000" dirty="0" smtClean="0">
                <a:latin typeface="+mn-lt"/>
              </a:rPr>
              <a:t>take </a:t>
            </a:r>
            <a:r>
              <a:rPr lang="en-US" sz="2000" dirty="0">
                <a:latin typeface="+mn-lt"/>
              </a:rPr>
              <a:t>into account only the </a:t>
            </a:r>
            <a:r>
              <a:rPr lang="en-US" sz="2000" b="1" dirty="0">
                <a:solidFill>
                  <a:srgbClr val="0066FF"/>
                </a:solidFill>
                <a:latin typeface="+mn-lt"/>
              </a:rPr>
              <a:t>immediate effects </a:t>
            </a:r>
            <a:r>
              <a:rPr lang="en-US" sz="2000" dirty="0">
                <a:latin typeface="+mn-lt"/>
              </a:rPr>
              <a:t>of the </a:t>
            </a:r>
            <a:r>
              <a:rPr lang="en-US" sz="2000" dirty="0" smtClean="0">
                <a:latin typeface="+mn-lt"/>
              </a:rPr>
              <a:t>additional demand </a:t>
            </a:r>
            <a:r>
              <a:rPr lang="en-US" sz="2000" dirty="0">
                <a:latin typeface="+mn-lt"/>
              </a:rPr>
              <a:t>(tourism internal consumption or total tourism internal demand) on </a:t>
            </a:r>
            <a:r>
              <a:rPr lang="en-US" sz="2000" dirty="0" smtClean="0">
                <a:latin typeface="+mn-lt"/>
              </a:rPr>
              <a:t>production processes </a:t>
            </a:r>
            <a:r>
              <a:rPr lang="en-US" sz="2000" dirty="0">
                <a:latin typeface="+mn-lt"/>
              </a:rPr>
              <a:t>and supply of goods and services in terms of additional goods </a:t>
            </a:r>
            <a:r>
              <a:rPr lang="en-US" sz="2000" dirty="0" smtClean="0">
                <a:latin typeface="+mn-lt"/>
              </a:rPr>
              <a:t>and services</a:t>
            </a:r>
            <a:r>
              <a:rPr lang="en-US" sz="2000" dirty="0">
                <a:latin typeface="+mn-lt"/>
              </a:rPr>
              <a:t>, and additional value added and its components.</a:t>
            </a:r>
            <a:endParaRPr lang="en-US" sz="2000" dirty="0" smtClean="0">
              <a:latin typeface="+mn-lt"/>
            </a:endParaRPr>
          </a:p>
          <a:p>
            <a:endParaRPr lang="en-US" sz="800" b="1" dirty="0" smtClean="0">
              <a:solidFill>
                <a:srgbClr val="C00000"/>
              </a:solidFill>
              <a:latin typeface="+mn-lt"/>
            </a:endParaRPr>
          </a:p>
          <a:p>
            <a:pPr marL="342900" indent="-342900">
              <a:buFont typeface="Wingdings" panose="05000000000000000000" pitchFamily="2" charset="2"/>
              <a:buChar char="q"/>
            </a:pPr>
            <a:r>
              <a:rPr lang="en-US" sz="2400" b="1" dirty="0" smtClean="0">
                <a:solidFill>
                  <a:srgbClr val="C00000"/>
                </a:solidFill>
                <a:latin typeface="+mn-lt"/>
              </a:rPr>
              <a:t>Indirect effects: </a:t>
            </a:r>
            <a:r>
              <a:rPr lang="en-US" sz="2000" dirty="0" smtClean="0">
                <a:latin typeface="+mn-lt"/>
              </a:rPr>
              <a:t>this measures the </a:t>
            </a:r>
            <a:r>
              <a:rPr lang="en-US" sz="2000" b="1" dirty="0" smtClean="0">
                <a:solidFill>
                  <a:srgbClr val="0066FF"/>
                </a:solidFill>
                <a:latin typeface="+mn-lt"/>
              </a:rPr>
              <a:t>supply chain impact </a:t>
            </a:r>
            <a:r>
              <a:rPr lang="en-US" sz="2000" dirty="0" smtClean="0">
                <a:latin typeface="+mn-lt"/>
              </a:rPr>
              <a:t>(also called inter-industry linkages) for each sector.</a:t>
            </a:r>
          </a:p>
          <a:p>
            <a:r>
              <a:rPr lang="en-US" sz="2000" dirty="0" smtClean="0">
                <a:latin typeface="+mn-lt"/>
              </a:rPr>
              <a:t>     </a:t>
            </a:r>
            <a:r>
              <a:rPr lang="en-US" sz="2000" dirty="0">
                <a:latin typeface="+mn-lt"/>
              </a:rPr>
              <a:t>“A chain of additional demand for different factors </a:t>
            </a:r>
            <a:r>
              <a:rPr lang="en-US" sz="2000" dirty="0" smtClean="0">
                <a:latin typeface="+mn-lt"/>
              </a:rPr>
              <a:t>of production (that </a:t>
            </a:r>
            <a:r>
              <a:rPr lang="en-US" sz="2000" dirty="0">
                <a:latin typeface="+mn-lt"/>
              </a:rPr>
              <a:t>is, </a:t>
            </a:r>
            <a:endParaRPr lang="en-US" sz="2000" dirty="0" smtClean="0">
              <a:latin typeface="+mn-lt"/>
            </a:endParaRPr>
          </a:p>
          <a:p>
            <a:r>
              <a:rPr lang="en-US" sz="2000" dirty="0">
                <a:latin typeface="+mn-lt"/>
              </a:rPr>
              <a:t> </a:t>
            </a:r>
            <a:r>
              <a:rPr lang="en-US" sz="2000" dirty="0" smtClean="0">
                <a:latin typeface="+mn-lt"/>
              </a:rPr>
              <a:t>     inputs</a:t>
            </a:r>
            <a:r>
              <a:rPr lang="en-US" sz="2000" dirty="0">
                <a:latin typeface="+mn-lt"/>
              </a:rPr>
              <a:t>, </a:t>
            </a:r>
            <a:r>
              <a:rPr lang="en-US" sz="2000" dirty="0" err="1">
                <a:latin typeface="+mn-lt"/>
              </a:rPr>
              <a:t>labour</a:t>
            </a:r>
            <a:r>
              <a:rPr lang="en-US" sz="2000" dirty="0">
                <a:latin typeface="+mn-lt"/>
              </a:rPr>
              <a:t> </a:t>
            </a:r>
            <a:r>
              <a:rPr lang="en-US" sz="2000" dirty="0" smtClean="0">
                <a:latin typeface="+mn-lt"/>
              </a:rPr>
              <a:t>and capital</a:t>
            </a:r>
            <a:r>
              <a:rPr lang="en-US" sz="2000" dirty="0">
                <a:latin typeface="+mn-lt"/>
              </a:rPr>
              <a:t>), a phenomenon that </a:t>
            </a:r>
            <a:r>
              <a:rPr lang="en-US" sz="2000" dirty="0" smtClean="0">
                <a:latin typeface="+mn-lt"/>
              </a:rPr>
              <a:t>continues </a:t>
            </a:r>
            <a:r>
              <a:rPr lang="en-US" sz="2000" dirty="0">
                <a:latin typeface="+mn-lt"/>
              </a:rPr>
              <a:t>through several </a:t>
            </a:r>
            <a:r>
              <a:rPr lang="en-US" sz="2000" dirty="0" smtClean="0">
                <a:latin typeface="+mn-lt"/>
              </a:rPr>
              <a:t> </a:t>
            </a:r>
          </a:p>
          <a:p>
            <a:r>
              <a:rPr lang="en-US" sz="2000" dirty="0">
                <a:latin typeface="+mn-lt"/>
              </a:rPr>
              <a:t> </a:t>
            </a:r>
            <a:r>
              <a:rPr lang="en-US" sz="2000" dirty="0" smtClean="0">
                <a:latin typeface="+mn-lt"/>
              </a:rPr>
              <a:t>    rounds </a:t>
            </a:r>
            <a:r>
              <a:rPr lang="en-US" sz="2000" dirty="0">
                <a:latin typeface="+mn-lt"/>
              </a:rPr>
              <a:t>until exhausted by leakages</a:t>
            </a:r>
            <a:r>
              <a:rPr lang="en-US" sz="2000" dirty="0" smtClean="0">
                <a:latin typeface="+mn-lt"/>
              </a:rPr>
              <a:t>”</a:t>
            </a:r>
          </a:p>
          <a:p>
            <a:endParaRPr lang="en-US" sz="800" b="1" dirty="0">
              <a:solidFill>
                <a:srgbClr val="C00000"/>
              </a:solidFill>
              <a:latin typeface="+mn-lt"/>
            </a:endParaRPr>
          </a:p>
          <a:p>
            <a:pPr marL="342900" indent="-342900">
              <a:buFont typeface="Wingdings" panose="05000000000000000000" pitchFamily="2" charset="2"/>
              <a:buChar char="q"/>
            </a:pPr>
            <a:r>
              <a:rPr lang="en-US" sz="2400" b="1" dirty="0">
                <a:solidFill>
                  <a:srgbClr val="C00000"/>
                </a:solidFill>
                <a:latin typeface="+mn-lt"/>
              </a:rPr>
              <a:t>Induced </a:t>
            </a:r>
            <a:r>
              <a:rPr lang="en-US" sz="2400" b="1" dirty="0" smtClean="0">
                <a:solidFill>
                  <a:srgbClr val="C00000"/>
                </a:solidFill>
                <a:latin typeface="+mn-lt"/>
              </a:rPr>
              <a:t>effects:</a:t>
            </a:r>
            <a:r>
              <a:rPr lang="en-US" dirty="0" smtClean="0"/>
              <a:t> </a:t>
            </a:r>
            <a:r>
              <a:rPr lang="en-US" sz="2000" dirty="0" smtClean="0">
                <a:latin typeface="+mn-lt"/>
              </a:rPr>
              <a:t>the </a:t>
            </a:r>
            <a:r>
              <a:rPr lang="en-US" sz="2000" dirty="0">
                <a:latin typeface="+mn-lt"/>
              </a:rPr>
              <a:t>increase of income distributed to the </a:t>
            </a:r>
            <a:r>
              <a:rPr lang="en-US" sz="2000" dirty="0" err="1">
                <a:latin typeface="+mn-lt"/>
              </a:rPr>
              <a:t>labour</a:t>
            </a:r>
            <a:r>
              <a:rPr lang="en-US" sz="2000" dirty="0">
                <a:latin typeface="+mn-lt"/>
              </a:rPr>
              <a:t> force and to </a:t>
            </a:r>
            <a:r>
              <a:rPr lang="en-US" sz="2000" dirty="0" smtClean="0">
                <a:latin typeface="+mn-lt"/>
              </a:rPr>
              <a:t>the owners </a:t>
            </a:r>
            <a:r>
              <a:rPr lang="en-US" sz="2000" dirty="0">
                <a:latin typeface="+mn-lt"/>
              </a:rPr>
              <a:t>of productive capital resulting from incremental visitor demand </a:t>
            </a:r>
            <a:r>
              <a:rPr lang="en-US" sz="2000" dirty="0" smtClean="0">
                <a:latin typeface="+mn-lt"/>
              </a:rPr>
              <a:t>generates increased </a:t>
            </a:r>
            <a:r>
              <a:rPr lang="en-US" sz="2000" dirty="0">
                <a:latin typeface="+mn-lt"/>
              </a:rPr>
              <a:t>demand for goods and services through a rise in household consumption</a:t>
            </a:r>
            <a:r>
              <a:rPr lang="en-US" sz="2000" dirty="0" smtClean="0">
                <a:latin typeface="+mn-lt"/>
              </a:rPr>
              <a:t>.</a:t>
            </a:r>
            <a:endParaRPr lang="en-US" sz="2000" b="1" dirty="0">
              <a:solidFill>
                <a:srgbClr val="C00000"/>
              </a:solidFill>
              <a:latin typeface="+mn-lt"/>
            </a:endParaRPr>
          </a:p>
        </p:txBody>
      </p:sp>
      <p:sp>
        <p:nvSpPr>
          <p:cNvPr id="11" name="TextBox 10"/>
          <p:cNvSpPr txBox="1"/>
          <p:nvPr/>
        </p:nvSpPr>
        <p:spPr>
          <a:xfrm>
            <a:off x="228600" y="6297513"/>
            <a:ext cx="7162800" cy="369332"/>
          </a:xfrm>
          <a:prstGeom prst="rect">
            <a:avLst/>
          </a:prstGeom>
          <a:noFill/>
        </p:spPr>
        <p:txBody>
          <a:bodyPr wrap="square" rtlCol="0">
            <a:spAutoFit/>
          </a:bodyPr>
          <a:lstStyle/>
          <a:p>
            <a:r>
              <a:rPr lang="en-US" sz="1800" dirty="0" smtClean="0">
                <a:latin typeface="+mn-lt"/>
              </a:rPr>
              <a:t>Source: World Travel &amp; Tourism Council (2015) and United Nations (2008) </a:t>
            </a:r>
            <a:endParaRPr lang="en-US" sz="1800" dirty="0">
              <a:latin typeface="+mn-lt"/>
            </a:endParaRPr>
          </a:p>
        </p:txBody>
      </p:sp>
    </p:spTree>
    <p:extLst>
      <p:ext uri="{BB962C8B-B14F-4D97-AF65-F5344CB8AC3E}">
        <p14:creationId xmlns:p14="http://schemas.microsoft.com/office/powerpoint/2010/main" val="2137949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7</a:t>
            </a:fld>
            <a:endParaRPr lang="th-TH"/>
          </a:p>
        </p:txBody>
      </p:sp>
      <p:pic>
        <p:nvPicPr>
          <p:cNvPr id="5" name="Picture 4"/>
          <p:cNvPicPr>
            <a:picLocks noChangeAspect="1"/>
          </p:cNvPicPr>
          <p:nvPr/>
        </p:nvPicPr>
        <p:blipFill>
          <a:blip r:embed="rId2"/>
          <a:stretch>
            <a:fillRect/>
          </a:stretch>
        </p:blipFill>
        <p:spPr>
          <a:xfrm>
            <a:off x="76200" y="873049"/>
            <a:ext cx="8839200" cy="4851552"/>
          </a:xfrm>
          <a:prstGeom prst="rect">
            <a:avLst/>
          </a:prstGeom>
        </p:spPr>
      </p:pic>
      <p:sp>
        <p:nvSpPr>
          <p:cNvPr id="6" name="สี่เหลี่ยมมุมมน 3"/>
          <p:cNvSpPr>
            <a:spLocks noChangeArrowheads="1"/>
          </p:cNvSpPr>
          <p:nvPr/>
        </p:nvSpPr>
        <p:spPr bwMode="auto">
          <a:xfrm>
            <a:off x="457200" y="76200"/>
            <a:ext cx="8077200" cy="6858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7" name="TextBox 6"/>
          <p:cNvSpPr txBox="1"/>
          <p:nvPr/>
        </p:nvSpPr>
        <p:spPr>
          <a:xfrm>
            <a:off x="381000" y="6009222"/>
            <a:ext cx="4953000" cy="369332"/>
          </a:xfrm>
          <a:prstGeom prst="rect">
            <a:avLst/>
          </a:prstGeom>
          <a:noFill/>
        </p:spPr>
        <p:txBody>
          <a:bodyPr wrap="square" rtlCol="0">
            <a:spAutoFit/>
          </a:bodyPr>
          <a:lstStyle/>
          <a:p>
            <a:r>
              <a:rPr lang="en-US" sz="1800" dirty="0" smtClean="0">
                <a:latin typeface="+mn-lt"/>
              </a:rPr>
              <a:t>Source: World Travel &amp; Tourism Council (2017), p. </a:t>
            </a:r>
            <a:r>
              <a:rPr lang="en-US" sz="1800" dirty="0">
                <a:latin typeface="+mn-lt"/>
              </a:rPr>
              <a:t>2</a:t>
            </a:r>
          </a:p>
        </p:txBody>
      </p:sp>
    </p:spTree>
    <p:extLst>
      <p:ext uri="{BB962C8B-B14F-4D97-AF65-F5344CB8AC3E}">
        <p14:creationId xmlns:p14="http://schemas.microsoft.com/office/powerpoint/2010/main" val="1014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8</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pic>
        <p:nvPicPr>
          <p:cNvPr id="6" name="Picture 5"/>
          <p:cNvPicPr>
            <a:picLocks noChangeAspect="1"/>
          </p:cNvPicPr>
          <p:nvPr/>
        </p:nvPicPr>
        <p:blipFill>
          <a:blip r:embed="rId2"/>
          <a:stretch>
            <a:fillRect/>
          </a:stretch>
        </p:blipFill>
        <p:spPr>
          <a:xfrm>
            <a:off x="762000" y="1316821"/>
            <a:ext cx="7010400" cy="5056770"/>
          </a:xfrm>
          <a:prstGeom prst="rect">
            <a:avLst/>
          </a:prstGeom>
        </p:spPr>
      </p:pic>
      <p:sp>
        <p:nvSpPr>
          <p:cNvPr id="8" name="TextBox 7"/>
          <p:cNvSpPr txBox="1"/>
          <p:nvPr/>
        </p:nvSpPr>
        <p:spPr>
          <a:xfrm>
            <a:off x="533400" y="868106"/>
            <a:ext cx="7914204" cy="461665"/>
          </a:xfrm>
          <a:prstGeom prst="rect">
            <a:avLst/>
          </a:prstGeom>
          <a:noFill/>
        </p:spPr>
        <p:txBody>
          <a:bodyPr wrap="square" rtlCol="0">
            <a:spAutoFit/>
          </a:bodyPr>
          <a:lstStyle/>
          <a:p>
            <a:r>
              <a:rPr lang="en-US" sz="2400" b="1" dirty="0" smtClean="0">
                <a:solidFill>
                  <a:srgbClr val="0066FF"/>
                </a:solidFill>
                <a:latin typeface="+mn-lt"/>
              </a:rPr>
              <a:t>Contribution to </a:t>
            </a:r>
            <a:r>
              <a:rPr lang="en-US" sz="2400" b="1" dirty="0" smtClean="0">
                <a:solidFill>
                  <a:srgbClr val="C00000"/>
                </a:solidFill>
                <a:latin typeface="+mn-lt"/>
              </a:rPr>
              <a:t>GDP</a:t>
            </a:r>
            <a:r>
              <a:rPr lang="en-US" sz="2400" b="1" dirty="0" smtClean="0">
                <a:solidFill>
                  <a:srgbClr val="0066FF"/>
                </a:solidFill>
                <a:latin typeface="+mn-lt"/>
              </a:rPr>
              <a:t> of Thailand, compared to other sectors </a:t>
            </a:r>
            <a:endParaRPr lang="en-US" sz="2400" b="1" dirty="0">
              <a:solidFill>
                <a:srgbClr val="0066FF"/>
              </a:solidFill>
              <a:latin typeface="+mn-lt"/>
            </a:endParaRPr>
          </a:p>
        </p:txBody>
      </p:sp>
      <p:sp>
        <p:nvSpPr>
          <p:cNvPr id="11"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12" name="TextBox 11"/>
          <p:cNvSpPr txBox="1"/>
          <p:nvPr/>
        </p:nvSpPr>
        <p:spPr>
          <a:xfrm>
            <a:off x="762000" y="6421311"/>
            <a:ext cx="5029200" cy="369332"/>
          </a:xfrm>
          <a:prstGeom prst="rect">
            <a:avLst/>
          </a:prstGeom>
          <a:noFill/>
        </p:spPr>
        <p:txBody>
          <a:bodyPr wrap="square" rtlCol="0">
            <a:spAutoFit/>
          </a:bodyPr>
          <a:lstStyle/>
          <a:p>
            <a:r>
              <a:rPr lang="en-US" sz="1800" dirty="0" smtClean="0">
                <a:latin typeface="+mn-lt"/>
              </a:rPr>
              <a:t>Source: World Travel &amp; Tourism Council (2015), p. 3 </a:t>
            </a:r>
            <a:endParaRPr lang="en-US" sz="1800" dirty="0">
              <a:latin typeface="+mn-lt"/>
            </a:endParaRPr>
          </a:p>
        </p:txBody>
      </p:sp>
    </p:spTree>
    <p:extLst>
      <p:ext uri="{BB962C8B-B14F-4D97-AF65-F5344CB8AC3E}">
        <p14:creationId xmlns:p14="http://schemas.microsoft.com/office/powerpoint/2010/main" val="22836818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9</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sp>
        <p:nvSpPr>
          <p:cNvPr id="8" name="TextBox 7"/>
          <p:cNvSpPr txBox="1"/>
          <p:nvPr/>
        </p:nvSpPr>
        <p:spPr>
          <a:xfrm>
            <a:off x="152400" y="907436"/>
            <a:ext cx="8991600" cy="461665"/>
          </a:xfrm>
          <a:prstGeom prst="rect">
            <a:avLst/>
          </a:prstGeom>
          <a:noFill/>
        </p:spPr>
        <p:txBody>
          <a:bodyPr wrap="square" rtlCol="0">
            <a:spAutoFit/>
          </a:bodyPr>
          <a:lstStyle/>
          <a:p>
            <a:r>
              <a:rPr lang="en-US" sz="2400" b="1" dirty="0" smtClean="0">
                <a:solidFill>
                  <a:srgbClr val="0066FF"/>
                </a:solidFill>
                <a:latin typeface="+mn-lt"/>
              </a:rPr>
              <a:t>Contribution to </a:t>
            </a:r>
            <a:r>
              <a:rPr lang="en-US" sz="2400" b="1" dirty="0" smtClean="0">
                <a:solidFill>
                  <a:srgbClr val="C00000"/>
                </a:solidFill>
                <a:latin typeface="+mn-lt"/>
              </a:rPr>
              <a:t>Employment</a:t>
            </a:r>
            <a:r>
              <a:rPr lang="en-US" sz="2400" b="1" dirty="0" smtClean="0">
                <a:solidFill>
                  <a:srgbClr val="0066FF"/>
                </a:solidFill>
                <a:latin typeface="+mn-lt"/>
              </a:rPr>
              <a:t> in Thailand, compared to other sectors </a:t>
            </a:r>
            <a:endParaRPr lang="en-US" sz="2400" b="1" dirty="0">
              <a:solidFill>
                <a:srgbClr val="0066FF"/>
              </a:solidFill>
              <a:latin typeface="+mn-lt"/>
            </a:endParaRPr>
          </a:p>
        </p:txBody>
      </p:sp>
      <p:sp>
        <p:nvSpPr>
          <p:cNvPr id="11"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12" name="TextBox 11"/>
          <p:cNvSpPr txBox="1"/>
          <p:nvPr/>
        </p:nvSpPr>
        <p:spPr>
          <a:xfrm>
            <a:off x="762000" y="6344151"/>
            <a:ext cx="5257800" cy="369332"/>
          </a:xfrm>
          <a:prstGeom prst="rect">
            <a:avLst/>
          </a:prstGeom>
          <a:noFill/>
        </p:spPr>
        <p:txBody>
          <a:bodyPr wrap="square" rtlCol="0">
            <a:spAutoFit/>
          </a:bodyPr>
          <a:lstStyle/>
          <a:p>
            <a:r>
              <a:rPr lang="en-US" sz="1800" dirty="0" smtClean="0">
                <a:latin typeface="+mn-lt"/>
              </a:rPr>
              <a:t>Source: World Travel &amp; Tourism Council (2015), p. 3 </a:t>
            </a:r>
            <a:endParaRPr lang="en-US" sz="1800" dirty="0">
              <a:latin typeface="+mn-lt"/>
            </a:endParaRPr>
          </a:p>
        </p:txBody>
      </p:sp>
      <p:pic>
        <p:nvPicPr>
          <p:cNvPr id="3" name="Picture 2"/>
          <p:cNvPicPr>
            <a:picLocks noChangeAspect="1"/>
          </p:cNvPicPr>
          <p:nvPr/>
        </p:nvPicPr>
        <p:blipFill>
          <a:blip r:embed="rId2"/>
          <a:stretch>
            <a:fillRect/>
          </a:stretch>
        </p:blipFill>
        <p:spPr>
          <a:xfrm>
            <a:off x="777644" y="1390800"/>
            <a:ext cx="6994756" cy="4983999"/>
          </a:xfrm>
          <a:prstGeom prst="rect">
            <a:avLst/>
          </a:prstGeom>
        </p:spPr>
      </p:pic>
    </p:spTree>
    <p:extLst>
      <p:ext uri="{BB962C8B-B14F-4D97-AF65-F5344CB8AC3E}">
        <p14:creationId xmlns:p14="http://schemas.microsoft.com/office/powerpoint/2010/main" val="15316135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7" name="TextBox 25"/>
          <p:cNvSpPr txBox="1">
            <a:spLocks noChangeArrowheads="1"/>
          </p:cNvSpPr>
          <p:nvPr/>
        </p:nvSpPr>
        <p:spPr bwMode="auto">
          <a:xfrm>
            <a:off x="1371600" y="4800600"/>
            <a:ext cx="184150" cy="523875"/>
          </a:xfrm>
          <a:prstGeom prst="rect">
            <a:avLst/>
          </a:prstGeom>
          <a:noFill/>
          <a:ln w="9525">
            <a:noFill/>
            <a:miter lim="800000"/>
            <a:headEnd/>
            <a:tailEnd/>
          </a:ln>
        </p:spPr>
        <p:txBody>
          <a:bodyPr wrap="none">
            <a:spAutoFit/>
          </a:bodyPr>
          <a:lstStyle/>
          <a:p>
            <a:endParaRPr lang="th-TH"/>
          </a:p>
        </p:txBody>
      </p:sp>
      <p:sp>
        <p:nvSpPr>
          <p:cNvPr id="7206" name="ตัวยึดหมายเลขภาพนิ่ง 48"/>
          <p:cNvSpPr>
            <a:spLocks noGrp="1"/>
          </p:cNvSpPr>
          <p:nvPr>
            <p:ph type="sldNum" sz="quarter" idx="12"/>
          </p:nvPr>
        </p:nvSpPr>
        <p:spPr bwMode="auto">
          <a:noFill/>
          <a:ln>
            <a:miter lim="800000"/>
            <a:headEnd/>
            <a:tailEnd/>
          </a:ln>
        </p:spPr>
        <p:txBody>
          <a:bodyPr/>
          <a:lstStyle/>
          <a:p>
            <a:fld id="{FAF05588-AC2E-4A54-B507-403FD91D7B75}" type="slidenum">
              <a:rPr lang="th-TH"/>
              <a:pPr/>
              <a:t>10</a:t>
            </a:fld>
            <a:endParaRPr lang="th-TH"/>
          </a:p>
        </p:txBody>
      </p:sp>
      <p:sp>
        <p:nvSpPr>
          <p:cNvPr id="2" name="TextBox 1"/>
          <p:cNvSpPr txBox="1"/>
          <p:nvPr/>
        </p:nvSpPr>
        <p:spPr>
          <a:xfrm>
            <a:off x="4624535" y="4265104"/>
            <a:ext cx="1981201" cy="523220"/>
          </a:xfrm>
          <a:prstGeom prst="rect">
            <a:avLst/>
          </a:prstGeom>
          <a:noFill/>
        </p:spPr>
        <p:txBody>
          <a:bodyPr wrap="square" rtlCol="0">
            <a:spAutoFit/>
          </a:bodyPr>
          <a:lstStyle/>
          <a:p>
            <a:endParaRPr lang="en-US" dirty="0">
              <a:latin typeface="+mn-lt"/>
            </a:endParaRPr>
          </a:p>
        </p:txBody>
      </p:sp>
      <p:sp>
        <p:nvSpPr>
          <p:cNvPr id="11"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12" name="TextBox 11"/>
          <p:cNvSpPr txBox="1"/>
          <p:nvPr/>
        </p:nvSpPr>
        <p:spPr>
          <a:xfrm>
            <a:off x="1730375" y="6359667"/>
            <a:ext cx="5083238" cy="369332"/>
          </a:xfrm>
          <a:prstGeom prst="rect">
            <a:avLst/>
          </a:prstGeom>
          <a:noFill/>
        </p:spPr>
        <p:txBody>
          <a:bodyPr wrap="square" rtlCol="0">
            <a:spAutoFit/>
          </a:bodyPr>
          <a:lstStyle/>
          <a:p>
            <a:r>
              <a:rPr lang="en-US" sz="1800" dirty="0" smtClean="0">
                <a:latin typeface="+mn-lt"/>
              </a:rPr>
              <a:t>Source: World Travel &amp; Tourism Council (2015), p. </a:t>
            </a:r>
            <a:r>
              <a:rPr lang="en-US" sz="1800" dirty="0">
                <a:latin typeface="+mn-lt"/>
              </a:rPr>
              <a:t>2</a:t>
            </a:r>
          </a:p>
        </p:txBody>
      </p:sp>
      <p:pic>
        <p:nvPicPr>
          <p:cNvPr id="4" name="Picture 3"/>
          <p:cNvPicPr>
            <a:picLocks noChangeAspect="1"/>
          </p:cNvPicPr>
          <p:nvPr/>
        </p:nvPicPr>
        <p:blipFill>
          <a:blip r:embed="rId2"/>
          <a:stretch>
            <a:fillRect/>
          </a:stretch>
        </p:blipFill>
        <p:spPr>
          <a:xfrm>
            <a:off x="1676400" y="2819400"/>
            <a:ext cx="5191188" cy="3600436"/>
          </a:xfrm>
          <a:prstGeom prst="rect">
            <a:avLst/>
          </a:prstGeom>
        </p:spPr>
      </p:pic>
      <p:sp>
        <p:nvSpPr>
          <p:cNvPr id="5" name="TextBox 4"/>
          <p:cNvSpPr txBox="1"/>
          <p:nvPr/>
        </p:nvSpPr>
        <p:spPr>
          <a:xfrm>
            <a:off x="457200" y="806210"/>
            <a:ext cx="8229600" cy="1938992"/>
          </a:xfrm>
          <a:prstGeom prst="rect">
            <a:avLst/>
          </a:prstGeom>
          <a:noFill/>
        </p:spPr>
        <p:txBody>
          <a:bodyPr wrap="square" rtlCol="0">
            <a:spAutoFit/>
          </a:bodyPr>
          <a:lstStyle/>
          <a:p>
            <a:pPr marL="342900" indent="-342900">
              <a:buFont typeface="Wingdings" panose="05000000000000000000" pitchFamily="2" charset="2"/>
              <a:buChar char="q"/>
            </a:pPr>
            <a:r>
              <a:rPr lang="en-US" sz="2000" b="1" dirty="0">
                <a:solidFill>
                  <a:srgbClr val="0066FF"/>
                </a:solidFill>
                <a:latin typeface="+mn-lt"/>
              </a:rPr>
              <a:t>Travel &amp; Tourism direct industry </a:t>
            </a:r>
            <a:r>
              <a:rPr lang="en-US" sz="2000" b="1" dirty="0" smtClean="0">
                <a:solidFill>
                  <a:srgbClr val="0066FF"/>
                </a:solidFill>
                <a:latin typeface="+mn-lt"/>
              </a:rPr>
              <a:t>GDP expanded </a:t>
            </a:r>
            <a:r>
              <a:rPr lang="en-US" sz="2000" b="1" dirty="0">
                <a:solidFill>
                  <a:srgbClr val="C00000"/>
                </a:solidFill>
                <a:latin typeface="+mn-lt"/>
              </a:rPr>
              <a:t>187%</a:t>
            </a:r>
            <a:r>
              <a:rPr lang="en-US" sz="2000" b="1" dirty="0">
                <a:solidFill>
                  <a:srgbClr val="0066FF"/>
                </a:solidFill>
                <a:latin typeface="+mn-lt"/>
              </a:rPr>
              <a:t> </a:t>
            </a:r>
            <a:r>
              <a:rPr lang="en-US" sz="2000" dirty="0">
                <a:latin typeface="+mn-lt"/>
              </a:rPr>
              <a:t>between </a:t>
            </a:r>
            <a:r>
              <a:rPr lang="en-US" sz="2000" b="1" dirty="0">
                <a:solidFill>
                  <a:srgbClr val="008000"/>
                </a:solidFill>
                <a:latin typeface="+mn-lt"/>
              </a:rPr>
              <a:t>1995 and </a:t>
            </a:r>
            <a:r>
              <a:rPr lang="en-US" sz="2000" b="1" dirty="0" smtClean="0">
                <a:solidFill>
                  <a:srgbClr val="008000"/>
                </a:solidFill>
                <a:latin typeface="+mn-lt"/>
              </a:rPr>
              <a:t>2014</a:t>
            </a:r>
            <a:r>
              <a:rPr lang="en-US" sz="2000" dirty="0" smtClean="0">
                <a:latin typeface="+mn-lt"/>
              </a:rPr>
              <a:t> while </a:t>
            </a:r>
            <a:r>
              <a:rPr lang="en-US" sz="2000" dirty="0">
                <a:latin typeface="+mn-lt"/>
              </a:rPr>
              <a:t>the total economy expanded 6</a:t>
            </a:r>
            <a:r>
              <a:rPr lang="en-US" sz="2000" dirty="0" smtClean="0">
                <a:latin typeface="+mn-lt"/>
              </a:rPr>
              <a:t>%.</a:t>
            </a:r>
          </a:p>
          <a:p>
            <a:pPr marL="342900" indent="-342900">
              <a:buFont typeface="Wingdings" panose="05000000000000000000" pitchFamily="2" charset="2"/>
              <a:buChar char="q"/>
            </a:pPr>
            <a:r>
              <a:rPr lang="en-US" sz="2000" b="1" dirty="0" smtClean="0">
                <a:solidFill>
                  <a:srgbClr val="0066FF"/>
                </a:solidFill>
                <a:latin typeface="+mn-lt"/>
              </a:rPr>
              <a:t>The </a:t>
            </a:r>
            <a:r>
              <a:rPr lang="en-US" sz="2000" b="1" dirty="0">
                <a:solidFill>
                  <a:srgbClr val="0066FF"/>
                </a:solidFill>
                <a:latin typeface="+mn-lt"/>
              </a:rPr>
              <a:t>mining industry grew </a:t>
            </a:r>
            <a:r>
              <a:rPr lang="en-US" sz="2000" b="1" dirty="0">
                <a:solidFill>
                  <a:srgbClr val="C00000"/>
                </a:solidFill>
                <a:latin typeface="+mn-lt"/>
              </a:rPr>
              <a:t>146%</a:t>
            </a:r>
            <a:r>
              <a:rPr lang="en-US" sz="2000" b="1" dirty="0">
                <a:solidFill>
                  <a:srgbClr val="0066FF"/>
                </a:solidFill>
                <a:latin typeface="+mn-lt"/>
              </a:rPr>
              <a:t> </a:t>
            </a:r>
            <a:r>
              <a:rPr lang="en-US" sz="2000" dirty="0">
                <a:latin typeface="+mn-lt"/>
              </a:rPr>
              <a:t>over </a:t>
            </a:r>
            <a:r>
              <a:rPr lang="en-US" sz="2000" dirty="0" smtClean="0">
                <a:latin typeface="+mn-lt"/>
              </a:rPr>
              <a:t>this 19-year period.</a:t>
            </a:r>
          </a:p>
          <a:p>
            <a:pPr marL="342900" indent="-342900">
              <a:buFont typeface="Wingdings" panose="05000000000000000000" pitchFamily="2" charset="2"/>
              <a:buChar char="q"/>
            </a:pPr>
            <a:r>
              <a:rPr lang="en-US" sz="2000" dirty="0" smtClean="0">
                <a:latin typeface="+mn-lt"/>
              </a:rPr>
              <a:t>The </a:t>
            </a:r>
            <a:r>
              <a:rPr lang="en-US" sz="2000" b="1" dirty="0">
                <a:solidFill>
                  <a:srgbClr val="0066FF"/>
                </a:solidFill>
                <a:latin typeface="+mn-lt"/>
              </a:rPr>
              <a:t>banking industry grew just </a:t>
            </a:r>
            <a:r>
              <a:rPr lang="en-US" sz="2000" b="1" dirty="0">
                <a:solidFill>
                  <a:srgbClr val="C00000"/>
                </a:solidFill>
                <a:latin typeface="+mn-lt"/>
              </a:rPr>
              <a:t>48%</a:t>
            </a:r>
            <a:r>
              <a:rPr lang="en-US" sz="2000" b="1" dirty="0">
                <a:solidFill>
                  <a:srgbClr val="0066FF"/>
                </a:solidFill>
                <a:latin typeface="+mn-lt"/>
              </a:rPr>
              <a:t> </a:t>
            </a:r>
            <a:r>
              <a:rPr lang="en-US" sz="2000" dirty="0" smtClean="0">
                <a:latin typeface="+mn-lt"/>
              </a:rPr>
              <a:t>over this </a:t>
            </a:r>
            <a:r>
              <a:rPr lang="en-US" sz="2000" dirty="0">
                <a:latin typeface="+mn-lt"/>
              </a:rPr>
              <a:t>19-year </a:t>
            </a:r>
            <a:r>
              <a:rPr lang="en-US" sz="2000" dirty="0" smtClean="0">
                <a:latin typeface="+mn-lt"/>
              </a:rPr>
              <a:t>period</a:t>
            </a:r>
          </a:p>
          <a:p>
            <a:pPr marL="342900" indent="-342900">
              <a:buFont typeface="Wingdings" panose="05000000000000000000" pitchFamily="2" charset="2"/>
              <a:buChar char="q"/>
            </a:pPr>
            <a:r>
              <a:rPr lang="en-US" sz="2000" dirty="0" smtClean="0">
                <a:latin typeface="+mn-lt"/>
              </a:rPr>
              <a:t>Travel </a:t>
            </a:r>
            <a:r>
              <a:rPr lang="en-US" sz="2000" dirty="0">
                <a:latin typeface="+mn-lt"/>
              </a:rPr>
              <a:t>&amp; Tourism GDP is expected to grow at </a:t>
            </a:r>
            <a:r>
              <a:rPr lang="en-US" sz="2000" dirty="0" smtClean="0">
                <a:latin typeface="+mn-lt"/>
              </a:rPr>
              <a:t>an annual </a:t>
            </a:r>
            <a:r>
              <a:rPr lang="en-US" sz="2000" dirty="0">
                <a:latin typeface="+mn-lt"/>
              </a:rPr>
              <a:t>average of </a:t>
            </a:r>
            <a:r>
              <a:rPr lang="en-US" sz="2000" b="1" dirty="0">
                <a:solidFill>
                  <a:srgbClr val="BA0808"/>
                </a:solidFill>
                <a:latin typeface="+mn-lt"/>
              </a:rPr>
              <a:t>6.2% </a:t>
            </a:r>
            <a:r>
              <a:rPr lang="en-US" sz="2000" dirty="0">
                <a:latin typeface="+mn-lt"/>
              </a:rPr>
              <a:t>over the next decade.</a:t>
            </a:r>
          </a:p>
        </p:txBody>
      </p:sp>
    </p:spTree>
    <p:extLst>
      <p:ext uri="{BB962C8B-B14F-4D97-AF65-F5344CB8AC3E}">
        <p14:creationId xmlns:p14="http://schemas.microsoft.com/office/powerpoint/2010/main" val="7470663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755" y="2438400"/>
            <a:ext cx="47244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1363" y="2438400"/>
            <a:ext cx="40386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914400"/>
            <a:ext cx="7115175"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7" name="TextBox 6"/>
          <p:cNvSpPr txBox="1"/>
          <p:nvPr/>
        </p:nvSpPr>
        <p:spPr>
          <a:xfrm>
            <a:off x="609600" y="6019800"/>
            <a:ext cx="4267200" cy="369332"/>
          </a:xfrm>
          <a:prstGeom prst="rect">
            <a:avLst/>
          </a:prstGeom>
          <a:noFill/>
        </p:spPr>
        <p:txBody>
          <a:bodyPr wrap="square" rtlCol="0">
            <a:spAutoFit/>
          </a:bodyPr>
          <a:lstStyle/>
          <a:p>
            <a:r>
              <a:rPr lang="en-US" sz="1800" dirty="0" smtClean="0">
                <a:latin typeface="+mn-lt"/>
              </a:rPr>
              <a:t>Source: World Travel &amp; Tourism (2017), p. 1</a:t>
            </a:r>
            <a:endParaRPr lang="en-US" sz="1800" dirty="0">
              <a:latin typeface="+mn-lt"/>
            </a:endParaRPr>
          </a:p>
        </p:txBody>
      </p:sp>
    </p:spTree>
    <p:extLst>
      <p:ext uri="{BB962C8B-B14F-4D97-AF65-F5344CB8AC3E}">
        <p14:creationId xmlns:p14="http://schemas.microsoft.com/office/powerpoint/2010/main" val="2125947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251" y="1676400"/>
            <a:ext cx="4035778"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676400"/>
            <a:ext cx="4114800" cy="3735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pic>
        <p:nvPicPr>
          <p:cNvPr id="2" name="Picture 1"/>
          <p:cNvPicPr>
            <a:picLocks noChangeAspect="1"/>
          </p:cNvPicPr>
          <p:nvPr/>
        </p:nvPicPr>
        <p:blipFill>
          <a:blip r:embed="rId4"/>
          <a:stretch>
            <a:fillRect/>
          </a:stretch>
        </p:blipFill>
        <p:spPr>
          <a:xfrm>
            <a:off x="381000" y="1028700"/>
            <a:ext cx="6970537" cy="533400"/>
          </a:xfrm>
          <a:prstGeom prst="rect">
            <a:avLst/>
          </a:prstGeom>
        </p:spPr>
      </p:pic>
      <p:sp>
        <p:nvSpPr>
          <p:cNvPr id="8" name="TextBox 7"/>
          <p:cNvSpPr txBox="1"/>
          <p:nvPr/>
        </p:nvSpPr>
        <p:spPr>
          <a:xfrm>
            <a:off x="457200" y="6019800"/>
            <a:ext cx="5105400" cy="369332"/>
          </a:xfrm>
          <a:prstGeom prst="rect">
            <a:avLst/>
          </a:prstGeom>
          <a:noFill/>
        </p:spPr>
        <p:txBody>
          <a:bodyPr wrap="square" rtlCol="0">
            <a:spAutoFit/>
          </a:bodyPr>
          <a:lstStyle/>
          <a:p>
            <a:r>
              <a:rPr lang="en-US" sz="1800" dirty="0" smtClean="0">
                <a:latin typeface="+mn-lt"/>
              </a:rPr>
              <a:t>Source: World Travel &amp; Tourism Council (2017), p. </a:t>
            </a:r>
            <a:r>
              <a:rPr lang="en-US" sz="1800" dirty="0">
                <a:latin typeface="+mn-lt"/>
              </a:rPr>
              <a:t>3</a:t>
            </a:r>
          </a:p>
        </p:txBody>
      </p:sp>
    </p:spTree>
    <p:extLst>
      <p:ext uri="{BB962C8B-B14F-4D97-AF65-F5344CB8AC3E}">
        <p14:creationId xmlns:p14="http://schemas.microsoft.com/office/powerpoint/2010/main" val="3498484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8" name="TextBox 7"/>
          <p:cNvSpPr txBox="1"/>
          <p:nvPr/>
        </p:nvSpPr>
        <p:spPr>
          <a:xfrm>
            <a:off x="228600" y="5943600"/>
            <a:ext cx="5181600" cy="369332"/>
          </a:xfrm>
          <a:prstGeom prst="rect">
            <a:avLst/>
          </a:prstGeom>
          <a:noFill/>
        </p:spPr>
        <p:txBody>
          <a:bodyPr wrap="square" rtlCol="0">
            <a:spAutoFit/>
          </a:bodyPr>
          <a:lstStyle/>
          <a:p>
            <a:r>
              <a:rPr lang="en-US" sz="1800" dirty="0" smtClean="0">
                <a:latin typeface="+mn-lt"/>
              </a:rPr>
              <a:t>Source: World Travel &amp; Tourism Council (2017), p. </a:t>
            </a:r>
            <a:r>
              <a:rPr lang="en-US" sz="1800" dirty="0">
                <a:latin typeface="+mn-lt"/>
              </a:rPr>
              <a:t>3</a:t>
            </a:r>
          </a:p>
        </p:txBody>
      </p:sp>
      <p:pic>
        <p:nvPicPr>
          <p:cNvPr id="3" name="Picture 2"/>
          <p:cNvPicPr>
            <a:picLocks noChangeAspect="1"/>
          </p:cNvPicPr>
          <p:nvPr/>
        </p:nvPicPr>
        <p:blipFill>
          <a:blip r:embed="rId2"/>
          <a:stretch>
            <a:fillRect/>
          </a:stretch>
        </p:blipFill>
        <p:spPr>
          <a:xfrm>
            <a:off x="191762" y="1001143"/>
            <a:ext cx="6937613" cy="360726"/>
          </a:xfrm>
          <a:prstGeom prst="rect">
            <a:avLst/>
          </a:prstGeom>
        </p:spPr>
      </p:pic>
      <p:pic>
        <p:nvPicPr>
          <p:cNvPr id="5" name="Picture 4"/>
          <p:cNvPicPr>
            <a:picLocks noChangeAspect="1"/>
          </p:cNvPicPr>
          <p:nvPr/>
        </p:nvPicPr>
        <p:blipFill>
          <a:blip r:embed="rId3"/>
          <a:stretch>
            <a:fillRect/>
          </a:stretch>
        </p:blipFill>
        <p:spPr>
          <a:xfrm>
            <a:off x="4741053" y="1550503"/>
            <a:ext cx="4322876" cy="3875809"/>
          </a:xfrm>
          <a:prstGeom prst="rect">
            <a:avLst/>
          </a:prstGeom>
        </p:spPr>
      </p:pic>
      <p:pic>
        <p:nvPicPr>
          <p:cNvPr id="7" name="Picture 6"/>
          <p:cNvPicPr>
            <a:picLocks noChangeAspect="1"/>
          </p:cNvPicPr>
          <p:nvPr/>
        </p:nvPicPr>
        <p:blipFill>
          <a:blip r:embed="rId4"/>
          <a:stretch>
            <a:fillRect/>
          </a:stretch>
        </p:blipFill>
        <p:spPr>
          <a:xfrm>
            <a:off x="228600" y="1515403"/>
            <a:ext cx="4420949" cy="3898293"/>
          </a:xfrm>
          <a:prstGeom prst="rect">
            <a:avLst/>
          </a:prstGeom>
        </p:spPr>
      </p:pic>
      <p:pic>
        <p:nvPicPr>
          <p:cNvPr id="9" name="Picture 8"/>
          <p:cNvPicPr>
            <a:picLocks noChangeAspect="1"/>
          </p:cNvPicPr>
          <p:nvPr/>
        </p:nvPicPr>
        <p:blipFill>
          <a:blip r:embed="rId5"/>
          <a:stretch>
            <a:fillRect/>
          </a:stretch>
        </p:blipFill>
        <p:spPr>
          <a:xfrm>
            <a:off x="191762" y="5462639"/>
            <a:ext cx="3748388" cy="277898"/>
          </a:xfrm>
          <a:prstGeom prst="rect">
            <a:avLst/>
          </a:prstGeom>
        </p:spPr>
      </p:pic>
    </p:spTree>
    <p:extLst>
      <p:ext uri="{BB962C8B-B14F-4D97-AF65-F5344CB8AC3E}">
        <p14:creationId xmlns:p14="http://schemas.microsoft.com/office/powerpoint/2010/main" val="93015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19" y="1600200"/>
            <a:ext cx="4686953"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580518"/>
            <a:ext cx="4652450" cy="4058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9" name="TextBox 8"/>
          <p:cNvSpPr txBox="1"/>
          <p:nvPr/>
        </p:nvSpPr>
        <p:spPr>
          <a:xfrm>
            <a:off x="152400" y="5853133"/>
            <a:ext cx="5540396" cy="369332"/>
          </a:xfrm>
          <a:prstGeom prst="rect">
            <a:avLst/>
          </a:prstGeom>
          <a:noFill/>
        </p:spPr>
        <p:txBody>
          <a:bodyPr wrap="square" rtlCol="0">
            <a:spAutoFit/>
          </a:bodyPr>
          <a:lstStyle/>
          <a:p>
            <a:r>
              <a:rPr lang="en-US" sz="1800" dirty="0" smtClean="0">
                <a:latin typeface="+mn-lt"/>
              </a:rPr>
              <a:t>Source: World Travel &amp; Tourism Council  (2017), p. 4</a:t>
            </a:r>
            <a:endParaRPr lang="en-US" sz="1800" dirty="0">
              <a:latin typeface="+mn-lt"/>
            </a:endParaRPr>
          </a:p>
        </p:txBody>
      </p:sp>
      <p:pic>
        <p:nvPicPr>
          <p:cNvPr id="2" name="Picture 1"/>
          <p:cNvPicPr>
            <a:picLocks noChangeAspect="1"/>
          </p:cNvPicPr>
          <p:nvPr/>
        </p:nvPicPr>
        <p:blipFill>
          <a:blip r:embed="rId4"/>
          <a:stretch>
            <a:fillRect/>
          </a:stretch>
        </p:blipFill>
        <p:spPr>
          <a:xfrm>
            <a:off x="152400" y="1005903"/>
            <a:ext cx="7287638" cy="350393"/>
          </a:xfrm>
          <a:prstGeom prst="rect">
            <a:avLst/>
          </a:prstGeom>
        </p:spPr>
      </p:pic>
    </p:spTree>
    <p:extLst>
      <p:ext uri="{BB962C8B-B14F-4D97-AF65-F5344CB8AC3E}">
        <p14:creationId xmlns:p14="http://schemas.microsoft.com/office/powerpoint/2010/main" val="8410903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127103"/>
            <a:ext cx="7493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159970" y="5867400"/>
            <a:ext cx="4267200" cy="369332"/>
          </a:xfrm>
          <a:prstGeom prst="rect">
            <a:avLst/>
          </a:prstGeom>
          <a:noFill/>
        </p:spPr>
        <p:txBody>
          <a:bodyPr wrap="square" rtlCol="0">
            <a:spAutoFit/>
          </a:bodyPr>
          <a:lstStyle/>
          <a:p>
            <a:r>
              <a:rPr lang="en-US" sz="1800" dirty="0" smtClean="0">
                <a:latin typeface="+mn-lt"/>
              </a:rPr>
              <a:t>Source: World Travel &amp; Tourism (2017), p. 4</a:t>
            </a:r>
            <a:endParaRPr lang="en-US" sz="1800" dirty="0">
              <a:latin typeface="+mn-lt"/>
            </a:endParaRPr>
          </a:p>
        </p:txBody>
      </p:sp>
      <p:pic>
        <p:nvPicPr>
          <p:cNvPr id="4" name="Picture 3"/>
          <p:cNvPicPr>
            <a:picLocks noChangeAspect="1"/>
          </p:cNvPicPr>
          <p:nvPr/>
        </p:nvPicPr>
        <p:blipFill>
          <a:blip r:embed="rId3"/>
          <a:stretch>
            <a:fillRect/>
          </a:stretch>
        </p:blipFill>
        <p:spPr>
          <a:xfrm>
            <a:off x="159970" y="1676400"/>
            <a:ext cx="4440150" cy="3934868"/>
          </a:xfrm>
          <a:prstGeom prst="rect">
            <a:avLst/>
          </a:prstGeom>
        </p:spPr>
      </p:pic>
      <p:pic>
        <p:nvPicPr>
          <p:cNvPr id="5" name="Picture 4"/>
          <p:cNvPicPr>
            <a:picLocks noChangeAspect="1"/>
          </p:cNvPicPr>
          <p:nvPr/>
        </p:nvPicPr>
        <p:blipFill>
          <a:blip r:embed="rId4"/>
          <a:stretch>
            <a:fillRect/>
          </a:stretch>
        </p:blipFill>
        <p:spPr>
          <a:xfrm>
            <a:off x="4621819" y="1666375"/>
            <a:ext cx="4407975" cy="3963060"/>
          </a:xfrm>
          <a:prstGeom prst="rect">
            <a:avLst/>
          </a:prstGeom>
        </p:spPr>
      </p:pic>
    </p:spTree>
    <p:extLst>
      <p:ext uri="{BB962C8B-B14F-4D97-AF65-F5344CB8AC3E}">
        <p14:creationId xmlns:p14="http://schemas.microsoft.com/office/powerpoint/2010/main" val="16708785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9" name="TextBox 8"/>
          <p:cNvSpPr txBox="1"/>
          <p:nvPr/>
        </p:nvSpPr>
        <p:spPr>
          <a:xfrm>
            <a:off x="267560" y="5867400"/>
            <a:ext cx="5295040" cy="369332"/>
          </a:xfrm>
          <a:prstGeom prst="rect">
            <a:avLst/>
          </a:prstGeom>
          <a:noFill/>
        </p:spPr>
        <p:txBody>
          <a:bodyPr wrap="square" rtlCol="0">
            <a:spAutoFit/>
          </a:bodyPr>
          <a:lstStyle/>
          <a:p>
            <a:r>
              <a:rPr lang="en-US" sz="1800" dirty="0" smtClean="0">
                <a:latin typeface="+mn-lt"/>
              </a:rPr>
              <a:t>Source: World Travel &amp; Tourism Council (2017), p. </a:t>
            </a:r>
            <a:r>
              <a:rPr lang="en-US" sz="1800" dirty="0">
                <a:latin typeface="+mn-lt"/>
              </a:rPr>
              <a:t>5</a:t>
            </a:r>
          </a:p>
        </p:txBody>
      </p:sp>
      <p:pic>
        <p:nvPicPr>
          <p:cNvPr id="2" name="Picture 1"/>
          <p:cNvPicPr>
            <a:picLocks noChangeAspect="1"/>
          </p:cNvPicPr>
          <p:nvPr/>
        </p:nvPicPr>
        <p:blipFill>
          <a:blip r:embed="rId2"/>
          <a:stretch>
            <a:fillRect/>
          </a:stretch>
        </p:blipFill>
        <p:spPr>
          <a:xfrm>
            <a:off x="125655" y="1066800"/>
            <a:ext cx="7113345" cy="379597"/>
          </a:xfrm>
          <a:prstGeom prst="rect">
            <a:avLst/>
          </a:prstGeom>
        </p:spPr>
      </p:pic>
      <p:pic>
        <p:nvPicPr>
          <p:cNvPr id="3" name="Picture 2"/>
          <p:cNvPicPr>
            <a:picLocks noChangeAspect="1"/>
          </p:cNvPicPr>
          <p:nvPr/>
        </p:nvPicPr>
        <p:blipFill>
          <a:blip r:embed="rId3"/>
          <a:stretch>
            <a:fillRect/>
          </a:stretch>
        </p:blipFill>
        <p:spPr>
          <a:xfrm>
            <a:off x="208414" y="1676400"/>
            <a:ext cx="4375800" cy="3830153"/>
          </a:xfrm>
          <a:prstGeom prst="rect">
            <a:avLst/>
          </a:prstGeom>
        </p:spPr>
      </p:pic>
      <p:pic>
        <p:nvPicPr>
          <p:cNvPr id="6" name="Picture 5"/>
          <p:cNvPicPr>
            <a:picLocks noChangeAspect="1"/>
          </p:cNvPicPr>
          <p:nvPr/>
        </p:nvPicPr>
        <p:blipFill>
          <a:blip r:embed="rId4"/>
          <a:stretch>
            <a:fillRect/>
          </a:stretch>
        </p:blipFill>
        <p:spPr>
          <a:xfrm>
            <a:off x="4584214" y="1668345"/>
            <a:ext cx="4295363" cy="3838208"/>
          </a:xfrm>
          <a:prstGeom prst="rect">
            <a:avLst/>
          </a:prstGeom>
        </p:spPr>
      </p:pic>
    </p:spTree>
    <p:extLst>
      <p:ext uri="{BB962C8B-B14F-4D97-AF65-F5344CB8AC3E}">
        <p14:creationId xmlns:p14="http://schemas.microsoft.com/office/powerpoint/2010/main" val="28105376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9" name="TextBox 8"/>
          <p:cNvSpPr txBox="1"/>
          <p:nvPr/>
        </p:nvSpPr>
        <p:spPr>
          <a:xfrm>
            <a:off x="205216" y="6248400"/>
            <a:ext cx="5052584" cy="369332"/>
          </a:xfrm>
          <a:prstGeom prst="rect">
            <a:avLst/>
          </a:prstGeom>
          <a:noFill/>
        </p:spPr>
        <p:txBody>
          <a:bodyPr wrap="square" rtlCol="0">
            <a:spAutoFit/>
          </a:bodyPr>
          <a:lstStyle/>
          <a:p>
            <a:r>
              <a:rPr lang="en-US" sz="1800" dirty="0" smtClean="0">
                <a:latin typeface="+mn-lt"/>
              </a:rPr>
              <a:t>Source: World Travel &amp; Tourism Council (2017), p. </a:t>
            </a:r>
            <a:r>
              <a:rPr lang="en-US" sz="1800" dirty="0">
                <a:latin typeface="+mn-lt"/>
              </a:rPr>
              <a:t>5</a:t>
            </a:r>
          </a:p>
        </p:txBody>
      </p:sp>
      <p:pic>
        <p:nvPicPr>
          <p:cNvPr id="4" name="Picture 3"/>
          <p:cNvPicPr>
            <a:picLocks noChangeAspect="1"/>
          </p:cNvPicPr>
          <p:nvPr/>
        </p:nvPicPr>
        <p:blipFill>
          <a:blip r:embed="rId2"/>
          <a:stretch>
            <a:fillRect/>
          </a:stretch>
        </p:blipFill>
        <p:spPr>
          <a:xfrm>
            <a:off x="205216" y="1567835"/>
            <a:ext cx="4391888" cy="3910703"/>
          </a:xfrm>
          <a:prstGeom prst="rect">
            <a:avLst/>
          </a:prstGeom>
        </p:spPr>
      </p:pic>
      <p:pic>
        <p:nvPicPr>
          <p:cNvPr id="5" name="Picture 4"/>
          <p:cNvPicPr>
            <a:picLocks noChangeAspect="1"/>
          </p:cNvPicPr>
          <p:nvPr/>
        </p:nvPicPr>
        <p:blipFill>
          <a:blip r:embed="rId3"/>
          <a:stretch>
            <a:fillRect/>
          </a:stretch>
        </p:blipFill>
        <p:spPr>
          <a:xfrm>
            <a:off x="205216" y="936096"/>
            <a:ext cx="6451228" cy="511703"/>
          </a:xfrm>
          <a:prstGeom prst="rect">
            <a:avLst/>
          </a:prstGeom>
        </p:spPr>
      </p:pic>
      <p:pic>
        <p:nvPicPr>
          <p:cNvPr id="8" name="Picture 7"/>
          <p:cNvPicPr>
            <a:picLocks noChangeAspect="1"/>
          </p:cNvPicPr>
          <p:nvPr/>
        </p:nvPicPr>
        <p:blipFill>
          <a:blip r:embed="rId4"/>
          <a:stretch>
            <a:fillRect/>
          </a:stretch>
        </p:blipFill>
        <p:spPr>
          <a:xfrm>
            <a:off x="292390" y="5558746"/>
            <a:ext cx="4304209" cy="313005"/>
          </a:xfrm>
          <a:prstGeom prst="rect">
            <a:avLst/>
          </a:prstGeom>
        </p:spPr>
      </p:pic>
      <p:pic>
        <p:nvPicPr>
          <p:cNvPr id="10" name="Picture 9"/>
          <p:cNvPicPr>
            <a:picLocks noChangeAspect="1"/>
          </p:cNvPicPr>
          <p:nvPr/>
        </p:nvPicPr>
        <p:blipFill>
          <a:blip r:embed="rId5"/>
          <a:stretch>
            <a:fillRect/>
          </a:stretch>
        </p:blipFill>
        <p:spPr>
          <a:xfrm>
            <a:off x="4495800" y="1560227"/>
            <a:ext cx="4359713" cy="3878483"/>
          </a:xfrm>
          <a:prstGeom prst="rect">
            <a:avLst/>
          </a:prstGeom>
        </p:spPr>
      </p:pic>
    </p:spTree>
    <p:extLst>
      <p:ext uri="{BB962C8B-B14F-4D97-AF65-F5344CB8AC3E}">
        <p14:creationId xmlns:p14="http://schemas.microsoft.com/office/powerpoint/2010/main" val="3844379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9" name="TextBox 8"/>
          <p:cNvSpPr txBox="1"/>
          <p:nvPr/>
        </p:nvSpPr>
        <p:spPr>
          <a:xfrm>
            <a:off x="205216" y="6248400"/>
            <a:ext cx="5585984" cy="369332"/>
          </a:xfrm>
          <a:prstGeom prst="rect">
            <a:avLst/>
          </a:prstGeom>
          <a:noFill/>
        </p:spPr>
        <p:txBody>
          <a:bodyPr wrap="square" rtlCol="0">
            <a:spAutoFit/>
          </a:bodyPr>
          <a:lstStyle/>
          <a:p>
            <a:r>
              <a:rPr lang="en-US" sz="1800" dirty="0" smtClean="0">
                <a:latin typeface="+mn-lt"/>
              </a:rPr>
              <a:t>Source: World Travel &amp; Tourism Council (2017), p. </a:t>
            </a:r>
            <a:r>
              <a:rPr lang="en-US" sz="1800" dirty="0">
                <a:latin typeface="+mn-lt"/>
              </a:rPr>
              <a:t>5</a:t>
            </a:r>
          </a:p>
        </p:txBody>
      </p:sp>
      <p:pic>
        <p:nvPicPr>
          <p:cNvPr id="4" name="Picture 3"/>
          <p:cNvPicPr>
            <a:picLocks noChangeAspect="1"/>
          </p:cNvPicPr>
          <p:nvPr/>
        </p:nvPicPr>
        <p:blipFill>
          <a:blip r:embed="rId2"/>
          <a:stretch>
            <a:fillRect/>
          </a:stretch>
        </p:blipFill>
        <p:spPr>
          <a:xfrm>
            <a:off x="205216" y="1567835"/>
            <a:ext cx="4391888" cy="3910703"/>
          </a:xfrm>
          <a:prstGeom prst="rect">
            <a:avLst/>
          </a:prstGeom>
        </p:spPr>
      </p:pic>
      <p:pic>
        <p:nvPicPr>
          <p:cNvPr id="5" name="Picture 4"/>
          <p:cNvPicPr>
            <a:picLocks noChangeAspect="1"/>
          </p:cNvPicPr>
          <p:nvPr/>
        </p:nvPicPr>
        <p:blipFill>
          <a:blip r:embed="rId3"/>
          <a:stretch>
            <a:fillRect/>
          </a:stretch>
        </p:blipFill>
        <p:spPr>
          <a:xfrm>
            <a:off x="205216" y="936096"/>
            <a:ext cx="6451228" cy="511703"/>
          </a:xfrm>
          <a:prstGeom prst="rect">
            <a:avLst/>
          </a:prstGeom>
        </p:spPr>
      </p:pic>
      <p:pic>
        <p:nvPicPr>
          <p:cNvPr id="8" name="Picture 7"/>
          <p:cNvPicPr>
            <a:picLocks noChangeAspect="1"/>
          </p:cNvPicPr>
          <p:nvPr/>
        </p:nvPicPr>
        <p:blipFill>
          <a:blip r:embed="rId4"/>
          <a:stretch>
            <a:fillRect/>
          </a:stretch>
        </p:blipFill>
        <p:spPr>
          <a:xfrm>
            <a:off x="292390" y="5558746"/>
            <a:ext cx="4304209" cy="313005"/>
          </a:xfrm>
          <a:prstGeom prst="rect">
            <a:avLst/>
          </a:prstGeom>
        </p:spPr>
      </p:pic>
      <p:pic>
        <p:nvPicPr>
          <p:cNvPr id="10" name="Picture 9"/>
          <p:cNvPicPr>
            <a:picLocks noChangeAspect="1"/>
          </p:cNvPicPr>
          <p:nvPr/>
        </p:nvPicPr>
        <p:blipFill>
          <a:blip r:embed="rId5"/>
          <a:stretch>
            <a:fillRect/>
          </a:stretch>
        </p:blipFill>
        <p:spPr>
          <a:xfrm>
            <a:off x="4495800" y="1560227"/>
            <a:ext cx="4359713" cy="3878483"/>
          </a:xfrm>
          <a:prstGeom prst="rect">
            <a:avLst/>
          </a:prstGeom>
        </p:spPr>
      </p:pic>
    </p:spTree>
    <p:extLst>
      <p:ext uri="{BB962C8B-B14F-4D97-AF65-F5344CB8AC3E}">
        <p14:creationId xmlns:p14="http://schemas.microsoft.com/office/powerpoint/2010/main" val="2860091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066800"/>
            <a:ext cx="667882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8" name="TextBox 7"/>
          <p:cNvSpPr txBox="1"/>
          <p:nvPr/>
        </p:nvSpPr>
        <p:spPr>
          <a:xfrm>
            <a:off x="914400" y="6019800"/>
            <a:ext cx="5334000" cy="369332"/>
          </a:xfrm>
          <a:prstGeom prst="rect">
            <a:avLst/>
          </a:prstGeom>
          <a:noFill/>
        </p:spPr>
        <p:txBody>
          <a:bodyPr wrap="square" rtlCol="0">
            <a:spAutoFit/>
          </a:bodyPr>
          <a:lstStyle/>
          <a:p>
            <a:r>
              <a:rPr lang="en-US" sz="1800" dirty="0" smtClean="0">
                <a:latin typeface="+mn-lt"/>
              </a:rPr>
              <a:t>Source: World Travel &amp; Tourism Council (2017), p. 6</a:t>
            </a:r>
            <a:endParaRPr lang="en-US" sz="1800" dirty="0">
              <a:latin typeface="+mn-lt"/>
            </a:endParaRPr>
          </a:p>
        </p:txBody>
      </p:sp>
    </p:spTree>
    <p:extLst>
      <p:ext uri="{BB962C8B-B14F-4D97-AF65-F5344CB8AC3E}">
        <p14:creationId xmlns:p14="http://schemas.microsoft.com/office/powerpoint/2010/main" val="8096339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199" y="1219200"/>
            <a:ext cx="6849979"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8" name="TextBox 7"/>
          <p:cNvSpPr txBox="1"/>
          <p:nvPr/>
        </p:nvSpPr>
        <p:spPr>
          <a:xfrm>
            <a:off x="811452" y="5945114"/>
            <a:ext cx="5132147" cy="369332"/>
          </a:xfrm>
          <a:prstGeom prst="rect">
            <a:avLst/>
          </a:prstGeom>
          <a:noFill/>
        </p:spPr>
        <p:txBody>
          <a:bodyPr wrap="square" rtlCol="0">
            <a:spAutoFit/>
          </a:bodyPr>
          <a:lstStyle/>
          <a:p>
            <a:r>
              <a:rPr lang="en-US" sz="1800" dirty="0" smtClean="0">
                <a:latin typeface="+mn-lt"/>
              </a:rPr>
              <a:t>Source: World Travel &amp; Tourism Council (2017), p. 6</a:t>
            </a:r>
            <a:endParaRPr lang="en-US" sz="1800" dirty="0">
              <a:latin typeface="+mn-lt"/>
            </a:endParaRPr>
          </a:p>
        </p:txBody>
      </p:sp>
    </p:spTree>
    <p:extLst>
      <p:ext uri="{BB962C8B-B14F-4D97-AF65-F5344CB8AC3E}">
        <p14:creationId xmlns:p14="http://schemas.microsoft.com/office/powerpoint/2010/main" val="3334379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8" name="TextBox 7"/>
          <p:cNvSpPr txBox="1"/>
          <p:nvPr/>
        </p:nvSpPr>
        <p:spPr>
          <a:xfrm>
            <a:off x="838200" y="6096000"/>
            <a:ext cx="5257800" cy="369332"/>
          </a:xfrm>
          <a:prstGeom prst="rect">
            <a:avLst/>
          </a:prstGeom>
          <a:noFill/>
        </p:spPr>
        <p:txBody>
          <a:bodyPr wrap="square" rtlCol="0">
            <a:spAutoFit/>
          </a:bodyPr>
          <a:lstStyle/>
          <a:p>
            <a:r>
              <a:rPr lang="en-US" sz="1800" dirty="0" smtClean="0">
                <a:latin typeface="+mn-lt"/>
              </a:rPr>
              <a:t>Source: World Travel &amp; Tourism Council (2017), p. 6</a:t>
            </a:r>
            <a:endParaRPr lang="en-US" sz="1800" dirty="0">
              <a:latin typeface="+mn-lt"/>
            </a:endParaRPr>
          </a:p>
        </p:txBody>
      </p:sp>
      <p:pic>
        <p:nvPicPr>
          <p:cNvPr id="2" name="Picture 1"/>
          <p:cNvPicPr>
            <a:picLocks noChangeAspect="1"/>
          </p:cNvPicPr>
          <p:nvPr/>
        </p:nvPicPr>
        <p:blipFill>
          <a:blip r:embed="rId2"/>
          <a:stretch>
            <a:fillRect/>
          </a:stretch>
        </p:blipFill>
        <p:spPr>
          <a:xfrm>
            <a:off x="609600" y="1143000"/>
            <a:ext cx="6935220" cy="4724400"/>
          </a:xfrm>
          <a:prstGeom prst="rect">
            <a:avLst/>
          </a:prstGeom>
        </p:spPr>
      </p:pic>
    </p:spTree>
    <p:extLst>
      <p:ext uri="{BB962C8B-B14F-4D97-AF65-F5344CB8AC3E}">
        <p14:creationId xmlns:p14="http://schemas.microsoft.com/office/powerpoint/2010/main" val="4230261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8" name="TextBox 7"/>
          <p:cNvSpPr txBox="1"/>
          <p:nvPr/>
        </p:nvSpPr>
        <p:spPr>
          <a:xfrm>
            <a:off x="304800" y="5181600"/>
            <a:ext cx="5410200" cy="369332"/>
          </a:xfrm>
          <a:prstGeom prst="rect">
            <a:avLst/>
          </a:prstGeom>
          <a:noFill/>
        </p:spPr>
        <p:txBody>
          <a:bodyPr wrap="square" rtlCol="0">
            <a:spAutoFit/>
          </a:bodyPr>
          <a:lstStyle/>
          <a:p>
            <a:r>
              <a:rPr lang="en-US" sz="1800" dirty="0" smtClean="0">
                <a:latin typeface="+mn-lt"/>
              </a:rPr>
              <a:t>Source: World Travel &amp; Tourism Council (2017), p. 11</a:t>
            </a:r>
            <a:endParaRPr lang="en-US" sz="1800" dirty="0">
              <a:latin typeface="+mn-lt"/>
            </a:endParaRPr>
          </a:p>
        </p:txBody>
      </p:sp>
      <p:pic>
        <p:nvPicPr>
          <p:cNvPr id="4" name="Picture 3"/>
          <p:cNvPicPr>
            <a:picLocks noChangeAspect="1"/>
          </p:cNvPicPr>
          <p:nvPr/>
        </p:nvPicPr>
        <p:blipFill>
          <a:blip r:embed="rId2"/>
          <a:stretch>
            <a:fillRect/>
          </a:stretch>
        </p:blipFill>
        <p:spPr>
          <a:xfrm>
            <a:off x="152400" y="1066800"/>
            <a:ext cx="8952469" cy="3516373"/>
          </a:xfrm>
          <a:prstGeom prst="rect">
            <a:avLst/>
          </a:prstGeom>
        </p:spPr>
      </p:pic>
    </p:spTree>
    <p:extLst>
      <p:ext uri="{BB962C8B-B14F-4D97-AF65-F5344CB8AC3E}">
        <p14:creationId xmlns:p14="http://schemas.microsoft.com/office/powerpoint/2010/main" val="29488379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8" name="TextBox 7"/>
          <p:cNvSpPr txBox="1"/>
          <p:nvPr/>
        </p:nvSpPr>
        <p:spPr>
          <a:xfrm>
            <a:off x="304800" y="5181600"/>
            <a:ext cx="5791200" cy="369332"/>
          </a:xfrm>
          <a:prstGeom prst="rect">
            <a:avLst/>
          </a:prstGeom>
          <a:noFill/>
        </p:spPr>
        <p:txBody>
          <a:bodyPr wrap="square" rtlCol="0">
            <a:spAutoFit/>
          </a:bodyPr>
          <a:lstStyle/>
          <a:p>
            <a:r>
              <a:rPr lang="en-US" sz="1800" dirty="0" smtClean="0">
                <a:latin typeface="+mn-lt"/>
              </a:rPr>
              <a:t>Source: World Travel &amp; Tourism Council (2017), p. 11</a:t>
            </a:r>
            <a:endParaRPr lang="en-US" sz="1800" dirty="0">
              <a:latin typeface="+mn-lt"/>
            </a:endParaRPr>
          </a:p>
        </p:txBody>
      </p:sp>
      <p:pic>
        <p:nvPicPr>
          <p:cNvPr id="4" name="Picture 3"/>
          <p:cNvPicPr>
            <a:picLocks noChangeAspect="1"/>
          </p:cNvPicPr>
          <p:nvPr/>
        </p:nvPicPr>
        <p:blipFill>
          <a:blip r:embed="rId2"/>
          <a:stretch>
            <a:fillRect/>
          </a:stretch>
        </p:blipFill>
        <p:spPr>
          <a:xfrm>
            <a:off x="151391" y="1241776"/>
            <a:ext cx="8991600" cy="3489316"/>
          </a:xfrm>
          <a:prstGeom prst="rect">
            <a:avLst/>
          </a:prstGeom>
        </p:spPr>
      </p:pic>
    </p:spTree>
    <p:extLst>
      <p:ext uri="{BB962C8B-B14F-4D97-AF65-F5344CB8AC3E}">
        <p14:creationId xmlns:p14="http://schemas.microsoft.com/office/powerpoint/2010/main" val="5775998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24</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6" name="TextBox 5"/>
          <p:cNvSpPr txBox="1"/>
          <p:nvPr/>
        </p:nvSpPr>
        <p:spPr>
          <a:xfrm>
            <a:off x="697173" y="1066800"/>
            <a:ext cx="3733800" cy="646331"/>
          </a:xfrm>
          <a:prstGeom prst="rect">
            <a:avLst/>
          </a:prstGeom>
          <a:noFill/>
        </p:spPr>
        <p:txBody>
          <a:bodyPr wrap="square" rtlCol="0">
            <a:spAutoFit/>
          </a:bodyPr>
          <a:lstStyle/>
          <a:p>
            <a:r>
              <a:rPr lang="en-US" sz="3600" b="1" dirty="0" smtClean="0">
                <a:solidFill>
                  <a:srgbClr val="0066FF"/>
                </a:solidFill>
                <a:latin typeface="+mn-lt"/>
              </a:rPr>
              <a:t>Key definition</a:t>
            </a:r>
            <a:endParaRPr lang="en-US" sz="3600" b="1" dirty="0">
              <a:solidFill>
                <a:srgbClr val="0066FF"/>
              </a:solidFill>
              <a:latin typeface="+mn-lt"/>
            </a:endParaRPr>
          </a:p>
        </p:txBody>
      </p:sp>
      <p:sp>
        <p:nvSpPr>
          <p:cNvPr id="7" name="TextBox 6"/>
          <p:cNvSpPr txBox="1"/>
          <p:nvPr/>
        </p:nvSpPr>
        <p:spPr>
          <a:xfrm>
            <a:off x="701722" y="2017931"/>
            <a:ext cx="7848600" cy="1785104"/>
          </a:xfrm>
          <a:prstGeom prst="rect">
            <a:avLst/>
          </a:prstGeom>
          <a:noFill/>
        </p:spPr>
        <p:txBody>
          <a:bodyPr wrap="square" rtlCol="0">
            <a:spAutoFit/>
          </a:bodyPr>
          <a:lstStyle/>
          <a:p>
            <a:r>
              <a:rPr lang="en-US" sz="3600" b="1" i="1" dirty="0" smtClean="0">
                <a:solidFill>
                  <a:srgbClr val="008000"/>
                </a:solidFill>
                <a:latin typeface="+mn-lt"/>
              </a:rPr>
              <a:t>Travel &amp; Tourism</a:t>
            </a:r>
          </a:p>
          <a:p>
            <a:endParaRPr lang="en-US" sz="1600" b="1" i="1" dirty="0" smtClean="0">
              <a:solidFill>
                <a:srgbClr val="008000"/>
              </a:solidFill>
              <a:latin typeface="+mn-lt"/>
            </a:endParaRPr>
          </a:p>
          <a:p>
            <a:endParaRPr lang="en-US" sz="1000" b="1" i="1" dirty="0" smtClean="0">
              <a:solidFill>
                <a:srgbClr val="C00000"/>
              </a:solidFill>
              <a:latin typeface="Cordia New" panose="020B0304020202020204" pitchFamily="34" charset="-34"/>
            </a:endParaRPr>
          </a:p>
          <a:p>
            <a:r>
              <a:rPr lang="en-US" sz="2400" dirty="0">
                <a:latin typeface="+mn-lt"/>
              </a:rPr>
              <a:t>Relates to the activity of </a:t>
            </a:r>
            <a:r>
              <a:rPr lang="en-US" sz="2400" b="1" dirty="0" err="1">
                <a:solidFill>
                  <a:srgbClr val="0066FF"/>
                </a:solidFill>
                <a:latin typeface="+mn-lt"/>
              </a:rPr>
              <a:t>travellers</a:t>
            </a:r>
            <a:r>
              <a:rPr lang="en-US" sz="2400" dirty="0">
                <a:latin typeface="+mn-lt"/>
              </a:rPr>
              <a:t> on </a:t>
            </a:r>
            <a:r>
              <a:rPr lang="en-US" sz="2400" b="1" dirty="0">
                <a:solidFill>
                  <a:srgbClr val="0066FF"/>
                </a:solidFill>
                <a:latin typeface="+mn-lt"/>
              </a:rPr>
              <a:t>trips</a:t>
            </a:r>
            <a:r>
              <a:rPr lang="en-US" sz="2400" dirty="0">
                <a:solidFill>
                  <a:srgbClr val="0066FF"/>
                </a:solidFill>
                <a:latin typeface="+mn-lt"/>
              </a:rPr>
              <a:t> </a:t>
            </a:r>
            <a:r>
              <a:rPr lang="en-US" sz="2400" b="1" dirty="0">
                <a:solidFill>
                  <a:srgbClr val="0066FF"/>
                </a:solidFill>
                <a:latin typeface="+mn-lt"/>
              </a:rPr>
              <a:t>outside their </a:t>
            </a:r>
            <a:r>
              <a:rPr lang="en-US" sz="2400" b="1" dirty="0" smtClean="0">
                <a:solidFill>
                  <a:srgbClr val="0066FF"/>
                </a:solidFill>
                <a:latin typeface="+mn-lt"/>
              </a:rPr>
              <a:t>usual environment </a:t>
            </a:r>
            <a:r>
              <a:rPr lang="en-US" sz="2400" dirty="0">
                <a:latin typeface="+mn-lt"/>
              </a:rPr>
              <a:t>with a duration of </a:t>
            </a:r>
            <a:r>
              <a:rPr lang="en-US" sz="2400" b="1" dirty="0">
                <a:solidFill>
                  <a:srgbClr val="0066FF"/>
                </a:solidFill>
                <a:latin typeface="+mn-lt"/>
              </a:rPr>
              <a:t>less than one year</a:t>
            </a:r>
            <a:r>
              <a:rPr lang="en-US" sz="2400" dirty="0">
                <a:latin typeface="+mn-lt"/>
              </a:rPr>
              <a:t>.</a:t>
            </a:r>
            <a:endParaRPr lang="en-US" sz="2400" b="1" i="1" dirty="0">
              <a:solidFill>
                <a:srgbClr val="C00000"/>
              </a:solidFill>
              <a:latin typeface="+mn-lt"/>
            </a:endParaRPr>
          </a:p>
        </p:txBody>
      </p:sp>
      <p:sp>
        <p:nvSpPr>
          <p:cNvPr id="8" name="TextBox 7"/>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20154042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25</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6" name="TextBox 5"/>
          <p:cNvSpPr txBox="1"/>
          <p:nvPr/>
        </p:nvSpPr>
        <p:spPr>
          <a:xfrm>
            <a:off x="697173" y="1066800"/>
            <a:ext cx="3733800" cy="646331"/>
          </a:xfrm>
          <a:prstGeom prst="rect">
            <a:avLst/>
          </a:prstGeom>
          <a:noFill/>
        </p:spPr>
        <p:txBody>
          <a:bodyPr wrap="square" rtlCol="0">
            <a:spAutoFit/>
          </a:bodyPr>
          <a:lstStyle/>
          <a:p>
            <a:r>
              <a:rPr lang="en-US" sz="3600" b="1" dirty="0" smtClean="0">
                <a:solidFill>
                  <a:srgbClr val="0066FF"/>
                </a:solidFill>
                <a:latin typeface="+mn-lt"/>
              </a:rPr>
              <a:t>Key definition</a:t>
            </a:r>
            <a:endParaRPr lang="en-US" sz="3600" b="1" dirty="0">
              <a:solidFill>
                <a:srgbClr val="0066FF"/>
              </a:solidFill>
              <a:latin typeface="+mn-lt"/>
            </a:endParaRPr>
          </a:p>
        </p:txBody>
      </p:sp>
      <p:sp>
        <p:nvSpPr>
          <p:cNvPr id="7" name="TextBox 6"/>
          <p:cNvSpPr txBox="1"/>
          <p:nvPr/>
        </p:nvSpPr>
        <p:spPr>
          <a:xfrm>
            <a:off x="697173" y="1905000"/>
            <a:ext cx="7848600" cy="4216539"/>
          </a:xfrm>
          <a:prstGeom prst="rect">
            <a:avLst/>
          </a:prstGeom>
          <a:noFill/>
        </p:spPr>
        <p:txBody>
          <a:bodyPr wrap="square" rtlCol="0">
            <a:spAutoFit/>
          </a:bodyPr>
          <a:lstStyle/>
          <a:p>
            <a:r>
              <a:rPr lang="en-US" b="1" i="1" dirty="0" smtClean="0">
                <a:solidFill>
                  <a:srgbClr val="008000"/>
                </a:solidFill>
                <a:latin typeface="+mn-lt"/>
              </a:rPr>
              <a:t>DIRECT CONTRIBUTION TO GDP</a:t>
            </a:r>
          </a:p>
          <a:p>
            <a:endParaRPr lang="en-US" sz="2400" dirty="0" smtClean="0">
              <a:latin typeface="+mn-lt"/>
            </a:endParaRPr>
          </a:p>
          <a:p>
            <a:pPr marL="342900" indent="-342900">
              <a:buFont typeface="Wingdings" panose="05000000000000000000" pitchFamily="2" charset="2"/>
              <a:buChar char="v"/>
            </a:pPr>
            <a:r>
              <a:rPr lang="en-US" sz="2400" b="1" dirty="0" smtClean="0">
                <a:solidFill>
                  <a:srgbClr val="0066FF"/>
                </a:solidFill>
                <a:latin typeface="+mn-lt"/>
              </a:rPr>
              <a:t>GDP generated by industries that deal directly with tourists</a:t>
            </a:r>
            <a:r>
              <a:rPr lang="en-US" sz="2400" dirty="0" smtClean="0">
                <a:latin typeface="+mn-lt"/>
              </a:rPr>
              <a:t>, including </a:t>
            </a:r>
            <a:r>
              <a:rPr lang="en-US" sz="2400" dirty="0" smtClean="0">
                <a:solidFill>
                  <a:srgbClr val="C00000"/>
                </a:solidFill>
                <a:latin typeface="+mn-lt"/>
              </a:rPr>
              <a:t>hotels</a:t>
            </a:r>
            <a:r>
              <a:rPr lang="en-US" sz="2400" dirty="0">
                <a:solidFill>
                  <a:srgbClr val="C00000"/>
                </a:solidFill>
                <a:latin typeface="+mn-lt"/>
              </a:rPr>
              <a:t>, travel agents, airlines and other passenger transport </a:t>
            </a:r>
            <a:r>
              <a:rPr lang="en-US" sz="2400" dirty="0" smtClean="0">
                <a:solidFill>
                  <a:srgbClr val="C00000"/>
                </a:solidFill>
                <a:latin typeface="+mn-lt"/>
              </a:rPr>
              <a:t>services</a:t>
            </a:r>
            <a:r>
              <a:rPr lang="en-US" sz="2400" dirty="0" smtClean="0">
                <a:latin typeface="+mn-lt"/>
              </a:rPr>
              <a:t>, as </a:t>
            </a:r>
            <a:r>
              <a:rPr lang="en-US" sz="2400" dirty="0">
                <a:latin typeface="+mn-lt"/>
              </a:rPr>
              <a:t>well as the activities of </a:t>
            </a:r>
            <a:r>
              <a:rPr lang="en-US" sz="2400" dirty="0">
                <a:solidFill>
                  <a:srgbClr val="C00000"/>
                </a:solidFill>
                <a:latin typeface="+mn-lt"/>
              </a:rPr>
              <a:t>restaurant</a:t>
            </a:r>
            <a:r>
              <a:rPr lang="en-US" sz="2400" dirty="0">
                <a:latin typeface="+mn-lt"/>
              </a:rPr>
              <a:t> and </a:t>
            </a:r>
            <a:r>
              <a:rPr lang="en-US" sz="2400" dirty="0">
                <a:solidFill>
                  <a:srgbClr val="C00000"/>
                </a:solidFill>
                <a:latin typeface="+mn-lt"/>
              </a:rPr>
              <a:t>leisure industries </a:t>
            </a:r>
            <a:r>
              <a:rPr lang="en-US" sz="2400" dirty="0" smtClean="0">
                <a:solidFill>
                  <a:srgbClr val="C00000"/>
                </a:solidFill>
                <a:latin typeface="+mn-lt"/>
              </a:rPr>
              <a:t>that deal </a:t>
            </a:r>
            <a:r>
              <a:rPr lang="en-US" sz="2400" dirty="0">
                <a:solidFill>
                  <a:srgbClr val="C00000"/>
                </a:solidFill>
                <a:latin typeface="+mn-lt"/>
              </a:rPr>
              <a:t>directly with tourists</a:t>
            </a:r>
            <a:r>
              <a:rPr lang="en-US" sz="2400" dirty="0">
                <a:latin typeface="+mn-lt"/>
              </a:rPr>
              <a:t>. </a:t>
            </a:r>
            <a:endParaRPr lang="en-US" sz="2400" dirty="0" smtClean="0">
              <a:latin typeface="+mn-lt"/>
            </a:endParaRPr>
          </a:p>
          <a:p>
            <a:pPr marL="342900" indent="-342900">
              <a:buFont typeface="Wingdings" panose="05000000000000000000" pitchFamily="2" charset="2"/>
              <a:buChar char="v"/>
            </a:pPr>
            <a:endParaRPr lang="en-US" sz="2400" dirty="0">
              <a:latin typeface="+mn-lt"/>
            </a:endParaRPr>
          </a:p>
          <a:p>
            <a:pPr marL="342900" indent="-342900">
              <a:buFont typeface="Wingdings" panose="05000000000000000000" pitchFamily="2" charset="2"/>
              <a:buChar char="v"/>
            </a:pPr>
            <a:r>
              <a:rPr lang="en-US" sz="2400" dirty="0" smtClean="0">
                <a:latin typeface="+mn-lt"/>
              </a:rPr>
              <a:t>It </a:t>
            </a:r>
            <a:r>
              <a:rPr lang="en-US" sz="2400" dirty="0">
                <a:latin typeface="+mn-lt"/>
              </a:rPr>
              <a:t>is equivalent to </a:t>
            </a:r>
            <a:r>
              <a:rPr lang="en-US" sz="2400" b="1" dirty="0">
                <a:solidFill>
                  <a:srgbClr val="0066FF"/>
                </a:solidFill>
                <a:latin typeface="+mn-lt"/>
              </a:rPr>
              <a:t>total internal Travel </a:t>
            </a:r>
            <a:r>
              <a:rPr lang="en-US" sz="2400" b="1" dirty="0" smtClean="0">
                <a:solidFill>
                  <a:srgbClr val="0066FF"/>
                </a:solidFill>
                <a:latin typeface="+mn-lt"/>
              </a:rPr>
              <a:t>&amp; Tourism </a:t>
            </a:r>
            <a:r>
              <a:rPr lang="en-US" sz="2400" b="1" dirty="0">
                <a:solidFill>
                  <a:srgbClr val="0066FF"/>
                </a:solidFill>
                <a:latin typeface="+mn-lt"/>
              </a:rPr>
              <a:t>spending </a:t>
            </a:r>
            <a:r>
              <a:rPr lang="en-US" sz="2400" dirty="0">
                <a:latin typeface="+mn-lt"/>
              </a:rPr>
              <a:t>(see below) within a country </a:t>
            </a:r>
            <a:r>
              <a:rPr lang="en-US" sz="2400" b="1" dirty="0">
                <a:solidFill>
                  <a:srgbClr val="FF0000"/>
                </a:solidFill>
                <a:latin typeface="+mn-lt"/>
              </a:rPr>
              <a:t>less</a:t>
            </a:r>
            <a:r>
              <a:rPr lang="en-US" sz="2400" dirty="0">
                <a:latin typeface="+mn-lt"/>
              </a:rPr>
              <a:t> the </a:t>
            </a:r>
            <a:r>
              <a:rPr lang="en-US" sz="2400" b="1" dirty="0" smtClean="0">
                <a:solidFill>
                  <a:srgbClr val="0066FF"/>
                </a:solidFill>
                <a:latin typeface="+mn-lt"/>
              </a:rPr>
              <a:t>purchases made </a:t>
            </a:r>
            <a:r>
              <a:rPr lang="en-US" sz="2400" b="1" dirty="0">
                <a:solidFill>
                  <a:srgbClr val="0066FF"/>
                </a:solidFill>
                <a:latin typeface="+mn-lt"/>
              </a:rPr>
              <a:t>by those industries (including imports)</a:t>
            </a:r>
            <a:r>
              <a:rPr lang="en-US" sz="2400" dirty="0">
                <a:latin typeface="+mn-lt"/>
              </a:rPr>
              <a:t>. </a:t>
            </a:r>
            <a:endParaRPr lang="en-US" sz="2400" b="1" i="1" dirty="0">
              <a:solidFill>
                <a:srgbClr val="C00000"/>
              </a:solidFill>
              <a:latin typeface="+mn-lt"/>
            </a:endParaRP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2127780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26</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6" name="TextBox 5"/>
          <p:cNvSpPr txBox="1"/>
          <p:nvPr/>
        </p:nvSpPr>
        <p:spPr>
          <a:xfrm>
            <a:off x="697173" y="1066800"/>
            <a:ext cx="3733800" cy="646331"/>
          </a:xfrm>
          <a:prstGeom prst="rect">
            <a:avLst/>
          </a:prstGeom>
          <a:noFill/>
        </p:spPr>
        <p:txBody>
          <a:bodyPr wrap="square" rtlCol="0">
            <a:spAutoFit/>
          </a:bodyPr>
          <a:lstStyle/>
          <a:p>
            <a:r>
              <a:rPr lang="en-US" sz="3600" b="1" dirty="0" smtClean="0">
                <a:solidFill>
                  <a:srgbClr val="0066FF"/>
                </a:solidFill>
                <a:latin typeface="+mn-lt"/>
              </a:rPr>
              <a:t>Key definition</a:t>
            </a:r>
            <a:endParaRPr lang="en-US" sz="3600" b="1" dirty="0">
              <a:solidFill>
                <a:srgbClr val="0066FF"/>
              </a:solidFill>
              <a:latin typeface="+mn-lt"/>
            </a:endParaRPr>
          </a:p>
        </p:txBody>
      </p:sp>
      <p:sp>
        <p:nvSpPr>
          <p:cNvPr id="7" name="TextBox 6"/>
          <p:cNvSpPr txBox="1"/>
          <p:nvPr/>
        </p:nvSpPr>
        <p:spPr>
          <a:xfrm>
            <a:off x="685800" y="1905000"/>
            <a:ext cx="7848600" cy="4154984"/>
          </a:xfrm>
          <a:prstGeom prst="rect">
            <a:avLst/>
          </a:prstGeom>
          <a:noFill/>
        </p:spPr>
        <p:txBody>
          <a:bodyPr wrap="square" rtlCol="0">
            <a:spAutoFit/>
          </a:bodyPr>
          <a:lstStyle/>
          <a:p>
            <a:r>
              <a:rPr lang="en-US" sz="2400" b="1" i="1" dirty="0">
                <a:solidFill>
                  <a:srgbClr val="008000"/>
                </a:solidFill>
                <a:latin typeface="+mn-lt"/>
              </a:rPr>
              <a:t>DIRECT CONTRIBUTION TO </a:t>
            </a:r>
            <a:r>
              <a:rPr lang="en-US" sz="2400" b="1" i="1" dirty="0" smtClean="0">
                <a:solidFill>
                  <a:srgbClr val="008000"/>
                </a:solidFill>
                <a:latin typeface="+mn-lt"/>
              </a:rPr>
              <a:t>EMPLOYMENT</a:t>
            </a:r>
          </a:p>
          <a:p>
            <a:endParaRPr lang="en-US" sz="800" b="1" i="1" dirty="0" smtClean="0">
              <a:solidFill>
                <a:srgbClr val="008000"/>
              </a:solidFill>
              <a:latin typeface="+mn-lt"/>
            </a:endParaRPr>
          </a:p>
          <a:p>
            <a:r>
              <a:rPr lang="en-US" sz="2400" dirty="0" smtClean="0">
                <a:latin typeface="+mn-lt"/>
              </a:rPr>
              <a:t>The </a:t>
            </a:r>
            <a:r>
              <a:rPr lang="en-US" sz="2400" dirty="0">
                <a:latin typeface="+mn-lt"/>
              </a:rPr>
              <a:t>number of direct jobs within Travel &amp; </a:t>
            </a:r>
            <a:r>
              <a:rPr lang="en-US" sz="2400" dirty="0" smtClean="0">
                <a:latin typeface="+mn-lt"/>
              </a:rPr>
              <a:t>Tourism.</a:t>
            </a:r>
          </a:p>
          <a:p>
            <a:endParaRPr lang="en-US" sz="2400" b="1" i="1" dirty="0">
              <a:solidFill>
                <a:srgbClr val="008000"/>
              </a:solidFill>
              <a:latin typeface="+mn-lt"/>
            </a:endParaRPr>
          </a:p>
          <a:p>
            <a:r>
              <a:rPr lang="en-US" sz="2400" b="1" i="1" dirty="0">
                <a:solidFill>
                  <a:srgbClr val="008000"/>
                </a:solidFill>
                <a:latin typeface="+mn-lt"/>
              </a:rPr>
              <a:t>TOTAL CONTRIBUTION TO </a:t>
            </a:r>
            <a:r>
              <a:rPr lang="en-US" sz="2400" b="1" i="1" dirty="0" smtClean="0">
                <a:solidFill>
                  <a:srgbClr val="008000"/>
                </a:solidFill>
                <a:latin typeface="+mn-lt"/>
              </a:rPr>
              <a:t>GDP</a:t>
            </a:r>
          </a:p>
          <a:p>
            <a:endParaRPr lang="en-US" sz="800" b="1" i="1" dirty="0" smtClean="0">
              <a:solidFill>
                <a:srgbClr val="008000"/>
              </a:solidFill>
              <a:latin typeface="+mn-lt"/>
            </a:endParaRPr>
          </a:p>
          <a:p>
            <a:r>
              <a:rPr lang="en-US" sz="2400" dirty="0" smtClean="0">
                <a:latin typeface="+mn-lt"/>
              </a:rPr>
              <a:t>GDP </a:t>
            </a:r>
            <a:r>
              <a:rPr lang="en-US" sz="2400" dirty="0">
                <a:latin typeface="+mn-lt"/>
              </a:rPr>
              <a:t>generated directly by the Travel &amp; Tourism sector plus its</a:t>
            </a:r>
          </a:p>
          <a:p>
            <a:r>
              <a:rPr lang="en-US" sz="2400" dirty="0">
                <a:latin typeface="+mn-lt"/>
              </a:rPr>
              <a:t>indirect and induced </a:t>
            </a:r>
            <a:r>
              <a:rPr lang="en-US" sz="2400" dirty="0" smtClean="0">
                <a:latin typeface="+mn-lt"/>
              </a:rPr>
              <a:t>impacts.</a:t>
            </a:r>
          </a:p>
          <a:p>
            <a:endParaRPr lang="en-US" sz="2400" dirty="0">
              <a:latin typeface="+mn-lt"/>
            </a:endParaRPr>
          </a:p>
          <a:p>
            <a:r>
              <a:rPr lang="en-US" sz="2400" b="1" i="1" dirty="0">
                <a:solidFill>
                  <a:srgbClr val="008000"/>
                </a:solidFill>
                <a:latin typeface="+mn-lt"/>
              </a:rPr>
              <a:t>TOTAL CONTRIBUTION TO </a:t>
            </a:r>
            <a:r>
              <a:rPr lang="en-US" sz="2400" b="1" i="1" dirty="0" smtClean="0">
                <a:solidFill>
                  <a:srgbClr val="008000"/>
                </a:solidFill>
                <a:latin typeface="+mn-lt"/>
              </a:rPr>
              <a:t>EMPLOYMENT</a:t>
            </a:r>
          </a:p>
          <a:p>
            <a:endParaRPr lang="en-US" sz="800" b="1" i="1" dirty="0">
              <a:solidFill>
                <a:srgbClr val="008000"/>
              </a:solidFill>
              <a:latin typeface="+mn-lt"/>
            </a:endParaRPr>
          </a:p>
          <a:p>
            <a:r>
              <a:rPr lang="en-US" sz="2400" dirty="0">
                <a:latin typeface="+mn-lt"/>
              </a:rPr>
              <a:t>The number of jobs generated directly in the Travel &amp; Tourism </a:t>
            </a:r>
            <a:r>
              <a:rPr lang="en-US" sz="2400" dirty="0" smtClean="0">
                <a:latin typeface="+mn-lt"/>
              </a:rPr>
              <a:t>sector plus </a:t>
            </a:r>
            <a:r>
              <a:rPr lang="en-US" sz="2400" dirty="0">
                <a:latin typeface="+mn-lt"/>
              </a:rPr>
              <a:t>the indirect and induced </a:t>
            </a:r>
            <a:r>
              <a:rPr lang="en-US" sz="2400" dirty="0" smtClean="0">
                <a:latin typeface="+mn-lt"/>
              </a:rPr>
              <a:t>contributions.</a:t>
            </a:r>
            <a:endParaRPr lang="en-US" sz="2400" b="1" i="1" dirty="0">
              <a:solidFill>
                <a:srgbClr val="C00000"/>
              </a:solidFill>
              <a:latin typeface="+mn-lt"/>
            </a:endParaRP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21086647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27</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6" name="TextBox 5"/>
          <p:cNvSpPr txBox="1"/>
          <p:nvPr/>
        </p:nvSpPr>
        <p:spPr>
          <a:xfrm>
            <a:off x="685800" y="1066800"/>
            <a:ext cx="7162800" cy="523220"/>
          </a:xfrm>
          <a:prstGeom prst="rect">
            <a:avLst/>
          </a:prstGeom>
          <a:noFill/>
        </p:spPr>
        <p:txBody>
          <a:bodyPr wrap="square" rtlCol="0">
            <a:spAutoFit/>
          </a:bodyPr>
          <a:lstStyle/>
          <a:p>
            <a:r>
              <a:rPr lang="en-US" b="1" dirty="0" smtClean="0">
                <a:solidFill>
                  <a:srgbClr val="0066FF"/>
                </a:solidFill>
                <a:latin typeface="+mn-lt"/>
              </a:rPr>
              <a:t>Key definition (for </a:t>
            </a:r>
            <a:r>
              <a:rPr lang="en-US" b="1" dirty="0" smtClean="0">
                <a:solidFill>
                  <a:srgbClr val="C00000"/>
                </a:solidFill>
                <a:latin typeface="+mn-lt"/>
              </a:rPr>
              <a:t>DIRECT SPENDING IMPACT</a:t>
            </a:r>
            <a:r>
              <a:rPr lang="en-US" b="1" dirty="0" smtClean="0">
                <a:solidFill>
                  <a:srgbClr val="0066FF"/>
                </a:solidFill>
                <a:latin typeface="+mn-lt"/>
              </a:rPr>
              <a:t>)</a:t>
            </a:r>
            <a:endParaRPr lang="en-US" b="1" dirty="0">
              <a:solidFill>
                <a:srgbClr val="0066FF"/>
              </a:solidFill>
              <a:latin typeface="+mn-lt"/>
            </a:endParaRPr>
          </a:p>
        </p:txBody>
      </p:sp>
      <p:sp>
        <p:nvSpPr>
          <p:cNvPr id="7" name="TextBox 6"/>
          <p:cNvSpPr txBox="1"/>
          <p:nvPr/>
        </p:nvSpPr>
        <p:spPr>
          <a:xfrm>
            <a:off x="685800" y="1905000"/>
            <a:ext cx="7848600" cy="3477875"/>
          </a:xfrm>
          <a:prstGeom prst="rect">
            <a:avLst/>
          </a:prstGeom>
          <a:noFill/>
        </p:spPr>
        <p:txBody>
          <a:bodyPr wrap="square" rtlCol="0">
            <a:spAutoFit/>
          </a:bodyPr>
          <a:lstStyle/>
          <a:p>
            <a:r>
              <a:rPr lang="en-US" b="1" i="1" dirty="0">
                <a:solidFill>
                  <a:srgbClr val="008000"/>
                </a:solidFill>
                <a:latin typeface="+mn-lt"/>
              </a:rPr>
              <a:t>DOMESTIC TRAVEL &amp; TOURISM </a:t>
            </a:r>
            <a:r>
              <a:rPr lang="en-US" b="1" i="1" dirty="0" smtClean="0">
                <a:solidFill>
                  <a:srgbClr val="008000"/>
                </a:solidFill>
                <a:latin typeface="+mn-lt"/>
              </a:rPr>
              <a:t>SPENDING</a:t>
            </a:r>
          </a:p>
          <a:p>
            <a:endParaRPr lang="en-US" sz="2400" dirty="0">
              <a:latin typeface="+mn-lt"/>
            </a:endParaRPr>
          </a:p>
          <a:p>
            <a:r>
              <a:rPr lang="en-US" sz="2400" dirty="0">
                <a:latin typeface="+mn-lt"/>
              </a:rPr>
              <a:t>Spending within a country by that </a:t>
            </a:r>
            <a:r>
              <a:rPr lang="en-US" sz="2400" dirty="0">
                <a:solidFill>
                  <a:srgbClr val="0066FF"/>
                </a:solidFill>
                <a:latin typeface="+mn-lt"/>
              </a:rPr>
              <a:t>country’s residents </a:t>
            </a:r>
            <a:r>
              <a:rPr lang="en-US" sz="2400" dirty="0">
                <a:latin typeface="+mn-lt"/>
              </a:rPr>
              <a:t>for both</a:t>
            </a:r>
          </a:p>
          <a:p>
            <a:r>
              <a:rPr lang="en-US" sz="2400" dirty="0">
                <a:latin typeface="+mn-lt"/>
              </a:rPr>
              <a:t>business and leisure trips. Multi-use consumer durables are </a:t>
            </a:r>
            <a:r>
              <a:rPr lang="en-US" sz="2400" dirty="0" smtClean="0">
                <a:latin typeface="+mn-lt"/>
              </a:rPr>
              <a:t>not included </a:t>
            </a:r>
            <a:r>
              <a:rPr lang="en-US" sz="2400" dirty="0">
                <a:latin typeface="+mn-lt"/>
              </a:rPr>
              <a:t>since they are not purchased solely for tourism </a:t>
            </a:r>
            <a:r>
              <a:rPr lang="en-US" sz="2400" dirty="0" smtClean="0">
                <a:latin typeface="+mn-lt"/>
              </a:rPr>
              <a:t>purposes (</a:t>
            </a:r>
            <a:r>
              <a:rPr lang="en-US" sz="2400" b="1" dirty="0" smtClean="0">
                <a:solidFill>
                  <a:srgbClr val="C00000"/>
                </a:solidFill>
                <a:latin typeface="+mn-lt"/>
              </a:rPr>
              <a:t>total </a:t>
            </a:r>
            <a:r>
              <a:rPr lang="en-US" sz="2400" b="1" dirty="0">
                <a:solidFill>
                  <a:srgbClr val="C00000"/>
                </a:solidFill>
                <a:latin typeface="+mn-lt"/>
              </a:rPr>
              <a:t>domestic tourism </a:t>
            </a:r>
            <a:r>
              <a:rPr lang="en-US" sz="2400" b="1" dirty="0" smtClean="0">
                <a:solidFill>
                  <a:srgbClr val="C00000"/>
                </a:solidFill>
                <a:latin typeface="+mn-lt"/>
              </a:rPr>
              <a:t>expenditure </a:t>
            </a:r>
            <a:r>
              <a:rPr lang="en-US" sz="2400" dirty="0" smtClean="0">
                <a:latin typeface="+mn-lt"/>
              </a:rPr>
              <a:t>in TSA)</a:t>
            </a:r>
          </a:p>
          <a:p>
            <a:endParaRPr lang="en-US" sz="2400" dirty="0">
              <a:latin typeface="+mn-lt"/>
            </a:endParaRPr>
          </a:p>
          <a:p>
            <a:r>
              <a:rPr lang="en-US" sz="2400" dirty="0" smtClean="0">
                <a:latin typeface="+mn-lt"/>
              </a:rPr>
              <a:t>Outbound </a:t>
            </a:r>
            <a:r>
              <a:rPr lang="en-US" sz="2400" dirty="0">
                <a:latin typeface="+mn-lt"/>
              </a:rPr>
              <a:t>spending by residents abroad </a:t>
            </a:r>
            <a:r>
              <a:rPr lang="en-US" sz="2400" dirty="0" smtClean="0">
                <a:latin typeface="+mn-lt"/>
              </a:rPr>
              <a:t>is not </a:t>
            </a:r>
            <a:r>
              <a:rPr lang="en-US" sz="2400" dirty="0">
                <a:latin typeface="+mn-lt"/>
              </a:rPr>
              <a:t>included here, but is separately </a:t>
            </a:r>
            <a:r>
              <a:rPr lang="en-US" sz="2400" dirty="0" smtClean="0">
                <a:latin typeface="+mn-lt"/>
              </a:rPr>
              <a:t>identified</a:t>
            </a:r>
            <a:endParaRPr lang="en-US" sz="2400" b="1" i="1" dirty="0">
              <a:solidFill>
                <a:srgbClr val="C00000"/>
              </a:solidFill>
              <a:latin typeface="+mn-lt"/>
            </a:endParaRPr>
          </a:p>
        </p:txBody>
      </p:sp>
      <p:sp>
        <p:nvSpPr>
          <p:cNvPr id="9" name="TextBox 8"/>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789844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28</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6" name="TextBox 5"/>
          <p:cNvSpPr txBox="1"/>
          <p:nvPr/>
        </p:nvSpPr>
        <p:spPr>
          <a:xfrm>
            <a:off x="685800" y="1028864"/>
            <a:ext cx="7162800" cy="523220"/>
          </a:xfrm>
          <a:prstGeom prst="rect">
            <a:avLst/>
          </a:prstGeom>
          <a:noFill/>
        </p:spPr>
        <p:txBody>
          <a:bodyPr wrap="square" rtlCol="0">
            <a:spAutoFit/>
          </a:bodyPr>
          <a:lstStyle/>
          <a:p>
            <a:r>
              <a:rPr lang="en-US" b="1" dirty="0" smtClean="0">
                <a:solidFill>
                  <a:srgbClr val="0066FF"/>
                </a:solidFill>
                <a:latin typeface="+mn-lt"/>
              </a:rPr>
              <a:t>Key definition (for </a:t>
            </a:r>
            <a:r>
              <a:rPr lang="en-US" b="1" dirty="0" smtClean="0">
                <a:solidFill>
                  <a:srgbClr val="C00000"/>
                </a:solidFill>
                <a:latin typeface="+mn-lt"/>
              </a:rPr>
              <a:t>DIRECT SPENDING IMPACT</a:t>
            </a:r>
            <a:r>
              <a:rPr lang="en-US" b="1" dirty="0" smtClean="0">
                <a:solidFill>
                  <a:srgbClr val="0066FF"/>
                </a:solidFill>
                <a:latin typeface="+mn-lt"/>
              </a:rPr>
              <a:t>)</a:t>
            </a:r>
            <a:endParaRPr lang="en-US" b="1" dirty="0">
              <a:solidFill>
                <a:srgbClr val="0066FF"/>
              </a:solidFill>
              <a:latin typeface="+mn-lt"/>
            </a:endParaRPr>
          </a:p>
        </p:txBody>
      </p:sp>
      <p:sp>
        <p:nvSpPr>
          <p:cNvPr id="7" name="TextBox 6"/>
          <p:cNvSpPr txBox="1"/>
          <p:nvPr/>
        </p:nvSpPr>
        <p:spPr>
          <a:xfrm>
            <a:off x="685800" y="1834138"/>
            <a:ext cx="8077200" cy="4278094"/>
          </a:xfrm>
          <a:prstGeom prst="rect">
            <a:avLst/>
          </a:prstGeom>
          <a:noFill/>
        </p:spPr>
        <p:txBody>
          <a:bodyPr wrap="square" rtlCol="0">
            <a:spAutoFit/>
          </a:bodyPr>
          <a:lstStyle/>
          <a:p>
            <a:r>
              <a:rPr lang="en-US" b="1" i="1" dirty="0">
                <a:solidFill>
                  <a:srgbClr val="008000"/>
                </a:solidFill>
                <a:latin typeface="+mn-lt"/>
              </a:rPr>
              <a:t>GOVERNMENT INDIVIDUAL </a:t>
            </a:r>
            <a:r>
              <a:rPr lang="en-US" b="1" i="1" dirty="0" smtClean="0">
                <a:solidFill>
                  <a:srgbClr val="008000"/>
                </a:solidFill>
                <a:latin typeface="+mn-lt"/>
              </a:rPr>
              <a:t>SPENDING</a:t>
            </a:r>
          </a:p>
          <a:p>
            <a:endParaRPr lang="en-US" sz="1000" b="1" i="1" dirty="0">
              <a:solidFill>
                <a:srgbClr val="008000"/>
              </a:solidFill>
              <a:latin typeface="+mn-lt"/>
            </a:endParaRPr>
          </a:p>
          <a:p>
            <a:r>
              <a:rPr lang="en-US" sz="2400" b="1" dirty="0">
                <a:solidFill>
                  <a:srgbClr val="0066FF"/>
                </a:solidFill>
                <a:latin typeface="+mn-lt"/>
              </a:rPr>
              <a:t>Spending by government on Travel &amp; Tourism services directly </a:t>
            </a:r>
            <a:r>
              <a:rPr lang="en-US" sz="2400" b="1" dirty="0" smtClean="0">
                <a:solidFill>
                  <a:srgbClr val="0066FF"/>
                </a:solidFill>
                <a:latin typeface="+mn-lt"/>
              </a:rPr>
              <a:t>linked to </a:t>
            </a:r>
            <a:r>
              <a:rPr lang="en-US" sz="2400" b="1" dirty="0">
                <a:solidFill>
                  <a:srgbClr val="0066FF"/>
                </a:solidFill>
                <a:latin typeface="+mn-lt"/>
              </a:rPr>
              <a:t>visitors</a:t>
            </a:r>
            <a:r>
              <a:rPr lang="en-US" sz="2400" dirty="0">
                <a:latin typeface="+mn-lt"/>
              </a:rPr>
              <a:t>, such as cultural services (</a:t>
            </a:r>
            <a:r>
              <a:rPr lang="en-US" sz="2400" dirty="0" smtClean="0">
                <a:latin typeface="+mn-lt"/>
              </a:rPr>
              <a:t>e.g. </a:t>
            </a:r>
            <a:r>
              <a:rPr lang="en-US" sz="2400" dirty="0">
                <a:latin typeface="+mn-lt"/>
              </a:rPr>
              <a:t>museums) or </a:t>
            </a:r>
            <a:r>
              <a:rPr lang="en-US" sz="2400" dirty="0" smtClean="0">
                <a:latin typeface="+mn-lt"/>
              </a:rPr>
              <a:t>recreational services </a:t>
            </a:r>
            <a:r>
              <a:rPr lang="en-US" sz="2400" dirty="0">
                <a:latin typeface="+mn-lt"/>
              </a:rPr>
              <a:t>(</a:t>
            </a:r>
            <a:r>
              <a:rPr lang="en-US" sz="2400" dirty="0" smtClean="0">
                <a:latin typeface="+mn-lt"/>
              </a:rPr>
              <a:t>e.g. </a:t>
            </a:r>
            <a:r>
              <a:rPr lang="en-US" sz="2400" dirty="0">
                <a:latin typeface="+mn-lt"/>
              </a:rPr>
              <a:t>national parks</a:t>
            </a:r>
            <a:r>
              <a:rPr lang="en-US" sz="2400" dirty="0" smtClean="0">
                <a:latin typeface="+mn-lt"/>
              </a:rPr>
              <a:t>).</a:t>
            </a:r>
          </a:p>
          <a:p>
            <a:endParaRPr lang="en-US" sz="2400" dirty="0">
              <a:latin typeface="+mn-lt"/>
            </a:endParaRPr>
          </a:p>
          <a:p>
            <a:r>
              <a:rPr lang="en-US" b="1" i="1" dirty="0">
                <a:solidFill>
                  <a:srgbClr val="008000"/>
                </a:solidFill>
                <a:latin typeface="+mn-lt"/>
              </a:rPr>
              <a:t>INTERNAL TOURISM </a:t>
            </a:r>
            <a:r>
              <a:rPr lang="en-US" b="1" i="1" dirty="0" smtClean="0">
                <a:solidFill>
                  <a:srgbClr val="008000"/>
                </a:solidFill>
                <a:latin typeface="+mn-lt"/>
              </a:rPr>
              <a:t>CONSUMPTION</a:t>
            </a:r>
          </a:p>
          <a:p>
            <a:endParaRPr lang="en-US" sz="1000" b="1" i="1" dirty="0">
              <a:solidFill>
                <a:srgbClr val="008000"/>
              </a:solidFill>
              <a:latin typeface="+mn-lt"/>
            </a:endParaRPr>
          </a:p>
          <a:p>
            <a:pPr marL="342900" indent="-342900">
              <a:buFont typeface="Wingdings" panose="05000000000000000000" pitchFamily="2" charset="2"/>
              <a:buChar char="v"/>
            </a:pPr>
            <a:r>
              <a:rPr lang="en-US" sz="2400" dirty="0" smtClean="0">
                <a:latin typeface="+mn-lt"/>
              </a:rPr>
              <a:t>Total revenue generated within a country by industries that deal directly with tourists </a:t>
            </a:r>
            <a:r>
              <a:rPr lang="en-US" sz="2400" b="1" dirty="0" smtClean="0">
                <a:solidFill>
                  <a:srgbClr val="0066FF"/>
                </a:solidFill>
                <a:latin typeface="+mn-lt"/>
              </a:rPr>
              <a:t>including</a:t>
            </a:r>
            <a:r>
              <a:rPr lang="en-US" sz="2400" dirty="0" smtClean="0">
                <a:latin typeface="+mn-lt"/>
              </a:rPr>
              <a:t> </a:t>
            </a:r>
            <a:r>
              <a:rPr lang="en-US" sz="2400" b="1" dirty="0" smtClean="0">
                <a:solidFill>
                  <a:srgbClr val="0066FF"/>
                </a:solidFill>
                <a:latin typeface="+mn-lt"/>
              </a:rPr>
              <a:t>visitor exports, domestic spending and </a:t>
            </a:r>
            <a:r>
              <a:rPr lang="en-US" sz="2400" b="1" dirty="0">
                <a:solidFill>
                  <a:srgbClr val="0066FF"/>
                </a:solidFill>
                <a:latin typeface="+mn-lt"/>
              </a:rPr>
              <a:t>government individual spending</a:t>
            </a:r>
            <a:r>
              <a:rPr lang="en-US" sz="2400" dirty="0">
                <a:latin typeface="+mn-lt"/>
              </a:rPr>
              <a:t>. </a:t>
            </a:r>
          </a:p>
          <a:p>
            <a:pPr marL="342900" indent="-342900">
              <a:buFont typeface="Wingdings" panose="05000000000000000000" pitchFamily="2" charset="2"/>
              <a:buChar char="v"/>
            </a:pPr>
            <a:r>
              <a:rPr lang="en-US" sz="2400" dirty="0" smtClean="0">
                <a:latin typeface="+mn-lt"/>
              </a:rPr>
              <a:t>This </a:t>
            </a:r>
            <a:r>
              <a:rPr lang="en-US" sz="2400" dirty="0">
                <a:latin typeface="+mn-lt"/>
              </a:rPr>
              <a:t>does not include </a:t>
            </a:r>
            <a:r>
              <a:rPr lang="en-US" sz="2400" dirty="0" smtClean="0">
                <a:latin typeface="+mn-lt"/>
              </a:rPr>
              <a:t>spending abroad </a:t>
            </a:r>
            <a:r>
              <a:rPr lang="en-US" sz="2400" dirty="0">
                <a:latin typeface="+mn-lt"/>
              </a:rPr>
              <a:t>by residents. </a:t>
            </a:r>
            <a:endParaRPr lang="en-US" sz="2400" b="1" i="1" dirty="0">
              <a:solidFill>
                <a:srgbClr val="0066FF"/>
              </a:solidFill>
              <a:latin typeface="+mn-lt"/>
            </a:endParaRP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22033273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29</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6" name="TextBox 5"/>
          <p:cNvSpPr txBox="1"/>
          <p:nvPr/>
        </p:nvSpPr>
        <p:spPr>
          <a:xfrm>
            <a:off x="685800" y="1066800"/>
            <a:ext cx="7543800" cy="523220"/>
          </a:xfrm>
          <a:prstGeom prst="rect">
            <a:avLst/>
          </a:prstGeom>
          <a:noFill/>
        </p:spPr>
        <p:txBody>
          <a:bodyPr wrap="square" rtlCol="0">
            <a:spAutoFit/>
          </a:bodyPr>
          <a:lstStyle/>
          <a:p>
            <a:r>
              <a:rPr lang="en-US" b="1" dirty="0" smtClean="0">
                <a:solidFill>
                  <a:srgbClr val="0066FF"/>
                </a:solidFill>
                <a:latin typeface="+mn-lt"/>
              </a:rPr>
              <a:t>Key definition (for </a:t>
            </a:r>
            <a:r>
              <a:rPr lang="en-US" b="1" dirty="0" smtClean="0">
                <a:solidFill>
                  <a:srgbClr val="C00000"/>
                </a:solidFill>
                <a:latin typeface="+mn-lt"/>
              </a:rPr>
              <a:t>DIRECT SPENDING IMPACT</a:t>
            </a:r>
            <a:r>
              <a:rPr lang="en-US" b="1" dirty="0" smtClean="0">
                <a:solidFill>
                  <a:srgbClr val="0066FF"/>
                </a:solidFill>
                <a:latin typeface="+mn-lt"/>
              </a:rPr>
              <a:t>)</a:t>
            </a:r>
            <a:endParaRPr lang="en-US" b="1" dirty="0">
              <a:solidFill>
                <a:srgbClr val="0066FF"/>
              </a:solidFill>
              <a:latin typeface="+mn-lt"/>
            </a:endParaRPr>
          </a:p>
        </p:txBody>
      </p:sp>
      <p:sp>
        <p:nvSpPr>
          <p:cNvPr id="7" name="TextBox 6"/>
          <p:cNvSpPr txBox="1"/>
          <p:nvPr/>
        </p:nvSpPr>
        <p:spPr>
          <a:xfrm>
            <a:off x="685800" y="1905000"/>
            <a:ext cx="8077200" cy="3077766"/>
          </a:xfrm>
          <a:prstGeom prst="rect">
            <a:avLst/>
          </a:prstGeom>
          <a:noFill/>
        </p:spPr>
        <p:txBody>
          <a:bodyPr wrap="square" rtlCol="0">
            <a:spAutoFit/>
          </a:bodyPr>
          <a:lstStyle/>
          <a:p>
            <a:r>
              <a:rPr lang="en-US" b="1" i="1" dirty="0">
                <a:solidFill>
                  <a:srgbClr val="008000"/>
                </a:solidFill>
                <a:latin typeface="+mn-lt"/>
              </a:rPr>
              <a:t>BUSINESS TRAVEL &amp; TOURISM </a:t>
            </a:r>
            <a:r>
              <a:rPr lang="en-US" b="1" i="1" dirty="0" smtClean="0">
                <a:solidFill>
                  <a:srgbClr val="008000"/>
                </a:solidFill>
                <a:latin typeface="+mn-lt"/>
              </a:rPr>
              <a:t>SPENDING</a:t>
            </a:r>
          </a:p>
          <a:p>
            <a:endParaRPr lang="en-US" sz="800" b="1" i="1" dirty="0">
              <a:solidFill>
                <a:srgbClr val="008000"/>
              </a:solidFill>
              <a:latin typeface="+mn-lt"/>
            </a:endParaRPr>
          </a:p>
          <a:p>
            <a:r>
              <a:rPr lang="en-US" sz="2400" dirty="0">
                <a:latin typeface="+mn-lt"/>
              </a:rPr>
              <a:t>Spending on </a:t>
            </a:r>
            <a:r>
              <a:rPr lang="en-US" sz="2400" b="1" dirty="0">
                <a:solidFill>
                  <a:srgbClr val="0066FF"/>
                </a:solidFill>
                <a:latin typeface="+mn-lt"/>
              </a:rPr>
              <a:t>business travel </a:t>
            </a:r>
            <a:r>
              <a:rPr lang="en-US" sz="2400" dirty="0">
                <a:latin typeface="+mn-lt"/>
              </a:rPr>
              <a:t>within a country by residents and</a:t>
            </a:r>
          </a:p>
          <a:p>
            <a:r>
              <a:rPr lang="en-US" sz="2400" dirty="0">
                <a:latin typeface="+mn-lt"/>
              </a:rPr>
              <a:t>international visitors</a:t>
            </a:r>
            <a:r>
              <a:rPr lang="en-US" sz="2400" dirty="0" smtClean="0">
                <a:latin typeface="+mn-lt"/>
              </a:rPr>
              <a:t>.</a:t>
            </a:r>
          </a:p>
          <a:p>
            <a:endParaRPr lang="en-US" sz="2400" dirty="0">
              <a:latin typeface="+mn-lt"/>
            </a:endParaRPr>
          </a:p>
          <a:p>
            <a:r>
              <a:rPr lang="en-US" b="1" i="1" dirty="0">
                <a:solidFill>
                  <a:srgbClr val="008000"/>
                </a:solidFill>
                <a:latin typeface="+mn-lt"/>
              </a:rPr>
              <a:t>LEISURE TRAVEL &amp; TOURISM </a:t>
            </a:r>
            <a:r>
              <a:rPr lang="en-US" b="1" i="1" dirty="0" smtClean="0">
                <a:solidFill>
                  <a:srgbClr val="008000"/>
                </a:solidFill>
                <a:latin typeface="+mn-lt"/>
              </a:rPr>
              <a:t>SPENDING</a:t>
            </a:r>
          </a:p>
          <a:p>
            <a:endParaRPr lang="en-US" sz="800" b="1" i="1" dirty="0">
              <a:solidFill>
                <a:srgbClr val="008000"/>
              </a:solidFill>
              <a:latin typeface="+mn-lt"/>
            </a:endParaRPr>
          </a:p>
          <a:p>
            <a:r>
              <a:rPr lang="en-US" sz="2400" dirty="0">
                <a:latin typeface="+mn-lt"/>
              </a:rPr>
              <a:t>Spending on </a:t>
            </a:r>
            <a:r>
              <a:rPr lang="en-US" sz="2400" b="1" dirty="0">
                <a:solidFill>
                  <a:srgbClr val="0066FF"/>
                </a:solidFill>
                <a:latin typeface="+mn-lt"/>
              </a:rPr>
              <a:t>leisure travel </a:t>
            </a:r>
            <a:r>
              <a:rPr lang="en-US" sz="2400" dirty="0">
                <a:latin typeface="+mn-lt"/>
              </a:rPr>
              <a:t>within a country by residents and</a:t>
            </a:r>
          </a:p>
          <a:p>
            <a:r>
              <a:rPr lang="en-US" sz="2400" dirty="0">
                <a:latin typeface="+mn-lt"/>
              </a:rPr>
              <a:t>international visitors.</a:t>
            </a:r>
            <a:endParaRPr lang="en-US" sz="2400" b="1" i="1" dirty="0">
              <a:solidFill>
                <a:srgbClr val="0066FF"/>
              </a:solidFill>
              <a:latin typeface="+mn-lt"/>
            </a:endParaRP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2196341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30</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7" name="TextBox 6"/>
          <p:cNvSpPr txBox="1"/>
          <p:nvPr/>
        </p:nvSpPr>
        <p:spPr>
          <a:xfrm>
            <a:off x="702860" y="2104806"/>
            <a:ext cx="8077200" cy="3262432"/>
          </a:xfrm>
          <a:prstGeom prst="rect">
            <a:avLst/>
          </a:prstGeom>
          <a:noFill/>
        </p:spPr>
        <p:txBody>
          <a:bodyPr wrap="square" rtlCol="0">
            <a:spAutoFit/>
          </a:bodyPr>
          <a:lstStyle/>
          <a:p>
            <a:r>
              <a:rPr lang="en-US" b="1" i="1" dirty="0">
                <a:solidFill>
                  <a:srgbClr val="008000"/>
                </a:solidFill>
                <a:latin typeface="+mn-lt"/>
              </a:rPr>
              <a:t>INDIRECT </a:t>
            </a:r>
            <a:r>
              <a:rPr lang="en-US" b="1" i="1" dirty="0" smtClean="0">
                <a:solidFill>
                  <a:srgbClr val="008000"/>
                </a:solidFill>
                <a:latin typeface="+mn-lt"/>
              </a:rPr>
              <a:t>CONTRIBUTION</a:t>
            </a:r>
          </a:p>
          <a:p>
            <a:endParaRPr lang="en-US" dirty="0"/>
          </a:p>
          <a:p>
            <a:r>
              <a:rPr lang="en-US" sz="2400" dirty="0">
                <a:latin typeface="+mn-lt"/>
              </a:rPr>
              <a:t>The contribution to </a:t>
            </a:r>
            <a:r>
              <a:rPr lang="en-US" sz="2400" b="1" dirty="0">
                <a:solidFill>
                  <a:srgbClr val="C00000"/>
                </a:solidFill>
                <a:latin typeface="+mn-lt"/>
              </a:rPr>
              <a:t>GDP</a:t>
            </a:r>
            <a:r>
              <a:rPr lang="en-US" sz="2400" dirty="0">
                <a:latin typeface="+mn-lt"/>
              </a:rPr>
              <a:t> and </a:t>
            </a:r>
            <a:r>
              <a:rPr lang="en-US" sz="2400" b="1" dirty="0">
                <a:solidFill>
                  <a:srgbClr val="C00000"/>
                </a:solidFill>
                <a:latin typeface="+mn-lt"/>
              </a:rPr>
              <a:t>jobs</a:t>
            </a:r>
            <a:r>
              <a:rPr lang="en-US" sz="2400" dirty="0">
                <a:latin typeface="+mn-lt"/>
              </a:rPr>
              <a:t> of the following three factors</a:t>
            </a:r>
            <a:r>
              <a:rPr lang="en-US" sz="2400" dirty="0" smtClean="0">
                <a:latin typeface="+mn-lt"/>
              </a:rPr>
              <a:t>: </a:t>
            </a:r>
          </a:p>
          <a:p>
            <a:r>
              <a:rPr lang="en-US" sz="2400" b="1" dirty="0" smtClean="0">
                <a:solidFill>
                  <a:srgbClr val="0066FF"/>
                </a:solidFill>
                <a:latin typeface="+mn-lt"/>
              </a:rPr>
              <a:t> </a:t>
            </a:r>
          </a:p>
          <a:p>
            <a:pPr marL="342900" indent="-342900">
              <a:buFont typeface="Wingdings" panose="05000000000000000000" pitchFamily="2" charset="2"/>
              <a:buChar char="v"/>
            </a:pPr>
            <a:r>
              <a:rPr lang="en-US" sz="2600" b="1" dirty="0" smtClean="0">
                <a:solidFill>
                  <a:srgbClr val="0066FF"/>
                </a:solidFill>
                <a:latin typeface="+mn-lt"/>
              </a:rPr>
              <a:t>capital investment</a:t>
            </a:r>
          </a:p>
          <a:p>
            <a:endParaRPr lang="en-US" sz="1200" dirty="0" smtClean="0">
              <a:latin typeface="+mn-lt"/>
            </a:endParaRPr>
          </a:p>
          <a:p>
            <a:pPr marL="342900" indent="-342900">
              <a:buFont typeface="Wingdings" panose="05000000000000000000" pitchFamily="2" charset="2"/>
              <a:buChar char="v"/>
            </a:pPr>
            <a:r>
              <a:rPr lang="en-US" sz="2600" b="1" dirty="0" smtClean="0">
                <a:solidFill>
                  <a:srgbClr val="0066FF"/>
                </a:solidFill>
                <a:latin typeface="+mn-lt"/>
              </a:rPr>
              <a:t>government collective spending</a:t>
            </a:r>
          </a:p>
          <a:p>
            <a:endParaRPr lang="en-US" sz="1200" dirty="0" smtClean="0">
              <a:latin typeface="+mn-lt"/>
            </a:endParaRPr>
          </a:p>
          <a:p>
            <a:pPr marL="342900" indent="-342900">
              <a:buFont typeface="Wingdings" panose="05000000000000000000" pitchFamily="2" charset="2"/>
              <a:buChar char="v"/>
            </a:pPr>
            <a:r>
              <a:rPr lang="en-US" sz="2600" b="1" dirty="0" smtClean="0">
                <a:solidFill>
                  <a:srgbClr val="0066FF"/>
                </a:solidFill>
                <a:latin typeface="+mn-lt"/>
              </a:rPr>
              <a:t>supply-chain effects</a:t>
            </a:r>
            <a:endParaRPr lang="en-US" sz="2600" b="1" i="1" dirty="0">
              <a:solidFill>
                <a:srgbClr val="0066FF"/>
              </a:solidFill>
              <a:latin typeface="+mn-lt"/>
            </a:endParaRPr>
          </a:p>
        </p:txBody>
      </p:sp>
      <p:sp>
        <p:nvSpPr>
          <p:cNvPr id="9" name="TextBox 8"/>
          <p:cNvSpPr txBox="1"/>
          <p:nvPr/>
        </p:nvSpPr>
        <p:spPr>
          <a:xfrm>
            <a:off x="685800" y="1115694"/>
            <a:ext cx="8187520" cy="523220"/>
          </a:xfrm>
          <a:prstGeom prst="rect">
            <a:avLst/>
          </a:prstGeom>
          <a:noFill/>
        </p:spPr>
        <p:txBody>
          <a:bodyPr wrap="square" rtlCol="0">
            <a:spAutoFit/>
          </a:bodyPr>
          <a:lstStyle/>
          <a:p>
            <a:r>
              <a:rPr lang="en-US" b="1" dirty="0" smtClean="0">
                <a:solidFill>
                  <a:srgbClr val="0066FF"/>
                </a:solidFill>
                <a:latin typeface="+mn-lt"/>
              </a:rPr>
              <a:t>Key definition (for </a:t>
            </a:r>
            <a:r>
              <a:rPr lang="en-US" b="1" dirty="0" smtClean="0">
                <a:solidFill>
                  <a:srgbClr val="C00000"/>
                </a:solidFill>
                <a:latin typeface="+mn-lt"/>
              </a:rPr>
              <a:t>INDIRECT CONTRIBUTION IMPACT</a:t>
            </a:r>
            <a:r>
              <a:rPr lang="en-US" b="1" dirty="0" smtClean="0">
                <a:solidFill>
                  <a:srgbClr val="0066FF"/>
                </a:solidFill>
                <a:latin typeface="+mn-lt"/>
              </a:rPr>
              <a:t>)</a:t>
            </a:r>
            <a:endParaRPr lang="en-US" b="1" dirty="0">
              <a:solidFill>
                <a:srgbClr val="0066FF"/>
              </a:solidFill>
              <a:latin typeface="+mn-lt"/>
            </a:endParaRPr>
          </a:p>
        </p:txBody>
      </p:sp>
      <p:sp>
        <p:nvSpPr>
          <p:cNvPr id="6" name="TextBox 5"/>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30606085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31</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6" name="TextBox 5"/>
          <p:cNvSpPr txBox="1"/>
          <p:nvPr/>
        </p:nvSpPr>
        <p:spPr>
          <a:xfrm>
            <a:off x="685799" y="1058913"/>
            <a:ext cx="8187520" cy="523220"/>
          </a:xfrm>
          <a:prstGeom prst="rect">
            <a:avLst/>
          </a:prstGeom>
          <a:noFill/>
        </p:spPr>
        <p:txBody>
          <a:bodyPr wrap="square" rtlCol="0">
            <a:spAutoFit/>
          </a:bodyPr>
          <a:lstStyle/>
          <a:p>
            <a:r>
              <a:rPr lang="en-US" b="1" dirty="0" smtClean="0">
                <a:solidFill>
                  <a:srgbClr val="0066FF"/>
                </a:solidFill>
                <a:latin typeface="+mn-lt"/>
              </a:rPr>
              <a:t>Key definition (for </a:t>
            </a:r>
            <a:r>
              <a:rPr lang="en-US" b="1" dirty="0" smtClean="0">
                <a:solidFill>
                  <a:srgbClr val="C00000"/>
                </a:solidFill>
                <a:latin typeface="+mn-lt"/>
              </a:rPr>
              <a:t>INDIRECT CONTRIBUTION IMPACT</a:t>
            </a:r>
            <a:r>
              <a:rPr lang="en-US" b="1" dirty="0" smtClean="0">
                <a:solidFill>
                  <a:srgbClr val="0066FF"/>
                </a:solidFill>
                <a:latin typeface="+mn-lt"/>
              </a:rPr>
              <a:t>)</a:t>
            </a:r>
            <a:endParaRPr lang="en-US" b="1" dirty="0">
              <a:solidFill>
                <a:srgbClr val="0066FF"/>
              </a:solidFill>
              <a:latin typeface="+mn-lt"/>
            </a:endParaRPr>
          </a:p>
        </p:txBody>
      </p:sp>
      <p:sp>
        <p:nvSpPr>
          <p:cNvPr id="7" name="TextBox 6"/>
          <p:cNvSpPr txBox="1"/>
          <p:nvPr/>
        </p:nvSpPr>
        <p:spPr>
          <a:xfrm>
            <a:off x="719918" y="1838689"/>
            <a:ext cx="8043082" cy="4093428"/>
          </a:xfrm>
          <a:prstGeom prst="rect">
            <a:avLst/>
          </a:prstGeom>
          <a:noFill/>
        </p:spPr>
        <p:txBody>
          <a:bodyPr wrap="square" rtlCol="0">
            <a:spAutoFit/>
          </a:bodyPr>
          <a:lstStyle/>
          <a:p>
            <a:r>
              <a:rPr lang="en-US" b="1" i="1" dirty="0">
                <a:solidFill>
                  <a:srgbClr val="008000"/>
                </a:solidFill>
                <a:latin typeface="+mn-lt"/>
              </a:rPr>
              <a:t>CAPITAL </a:t>
            </a:r>
            <a:r>
              <a:rPr lang="en-US" b="1" i="1" dirty="0" smtClean="0">
                <a:solidFill>
                  <a:srgbClr val="008000"/>
                </a:solidFill>
                <a:latin typeface="+mn-lt"/>
              </a:rPr>
              <a:t>INVESTMENT</a:t>
            </a:r>
          </a:p>
          <a:p>
            <a:endParaRPr lang="en-US" sz="2400" dirty="0">
              <a:latin typeface="+mn-lt"/>
            </a:endParaRPr>
          </a:p>
          <a:p>
            <a:pPr marL="342900" indent="-342900">
              <a:buFont typeface="Wingdings" panose="05000000000000000000" pitchFamily="2" charset="2"/>
              <a:buChar char="v"/>
            </a:pPr>
            <a:r>
              <a:rPr lang="en-US" sz="2400" dirty="0" smtClean="0">
                <a:latin typeface="+mn-lt"/>
              </a:rPr>
              <a:t>Includes </a:t>
            </a:r>
            <a:r>
              <a:rPr lang="en-US" sz="2400" b="1" dirty="0">
                <a:solidFill>
                  <a:srgbClr val="0066FF"/>
                </a:solidFill>
                <a:latin typeface="+mn-lt"/>
              </a:rPr>
              <a:t>capital investment </a:t>
            </a:r>
            <a:r>
              <a:rPr lang="en-US" sz="2400" b="1" dirty="0" smtClean="0">
                <a:solidFill>
                  <a:srgbClr val="0066FF"/>
                </a:solidFill>
                <a:latin typeface="+mn-lt"/>
              </a:rPr>
              <a:t>spending by </a:t>
            </a:r>
            <a:r>
              <a:rPr lang="en-US" sz="2400" b="1" dirty="0">
                <a:solidFill>
                  <a:srgbClr val="0066FF"/>
                </a:solidFill>
                <a:latin typeface="+mn-lt"/>
              </a:rPr>
              <a:t>all industries directly involved in Travel &amp; Tourism</a:t>
            </a:r>
            <a:r>
              <a:rPr lang="en-US" sz="2400" dirty="0">
                <a:latin typeface="+mn-lt"/>
              </a:rPr>
              <a:t>. </a:t>
            </a:r>
            <a:endParaRPr lang="en-US" sz="2400" dirty="0" smtClean="0">
              <a:latin typeface="+mn-lt"/>
            </a:endParaRPr>
          </a:p>
          <a:p>
            <a:pPr marL="342900" indent="-342900">
              <a:buFont typeface="Wingdings" panose="05000000000000000000" pitchFamily="2" charset="2"/>
              <a:buChar char="v"/>
            </a:pPr>
            <a:endParaRPr lang="en-US" sz="800" dirty="0">
              <a:latin typeface="+mn-lt"/>
            </a:endParaRPr>
          </a:p>
          <a:p>
            <a:pPr marL="342900" indent="-342900">
              <a:buFont typeface="Wingdings" panose="05000000000000000000" pitchFamily="2" charset="2"/>
              <a:buChar char="v"/>
            </a:pPr>
            <a:r>
              <a:rPr lang="en-US" sz="2400" dirty="0" smtClean="0">
                <a:latin typeface="+mn-lt"/>
              </a:rPr>
              <a:t>This also </a:t>
            </a:r>
            <a:r>
              <a:rPr lang="en-US" sz="2400" dirty="0">
                <a:latin typeface="+mn-lt"/>
              </a:rPr>
              <a:t>constitutes investment </a:t>
            </a:r>
            <a:r>
              <a:rPr lang="en-US" sz="2400" b="1" dirty="0">
                <a:solidFill>
                  <a:srgbClr val="0066FF"/>
                </a:solidFill>
                <a:latin typeface="+mn-lt"/>
              </a:rPr>
              <a:t>spending by other industries </a:t>
            </a:r>
            <a:r>
              <a:rPr lang="en-US" sz="2400" b="1" dirty="0" smtClean="0">
                <a:solidFill>
                  <a:srgbClr val="0066FF"/>
                </a:solidFill>
                <a:latin typeface="+mn-lt"/>
              </a:rPr>
              <a:t>on specific </a:t>
            </a:r>
            <a:r>
              <a:rPr lang="en-US" sz="2400" b="1" dirty="0">
                <a:solidFill>
                  <a:srgbClr val="0066FF"/>
                </a:solidFill>
                <a:latin typeface="+mn-lt"/>
              </a:rPr>
              <a:t>tourism assets</a:t>
            </a:r>
            <a:r>
              <a:rPr lang="en-US" sz="2400" dirty="0">
                <a:latin typeface="+mn-lt"/>
              </a:rPr>
              <a:t> such as new visitor </a:t>
            </a:r>
            <a:r>
              <a:rPr lang="en-US" sz="2400" dirty="0" smtClean="0">
                <a:latin typeface="+mn-lt"/>
              </a:rPr>
              <a:t>accommodation</a:t>
            </a:r>
            <a:r>
              <a:rPr lang="en-US" sz="2400" dirty="0">
                <a:latin typeface="+mn-lt"/>
              </a:rPr>
              <a:t> </a:t>
            </a:r>
            <a:r>
              <a:rPr lang="en-US" sz="2400" dirty="0" smtClean="0">
                <a:latin typeface="+mn-lt"/>
              </a:rPr>
              <a:t>and </a:t>
            </a:r>
            <a:r>
              <a:rPr lang="en-US" sz="2400" dirty="0">
                <a:latin typeface="+mn-lt"/>
              </a:rPr>
              <a:t>passenger transport equipment, as well as restaurants </a:t>
            </a:r>
            <a:r>
              <a:rPr lang="en-US" sz="2400" dirty="0" smtClean="0">
                <a:latin typeface="+mn-lt"/>
              </a:rPr>
              <a:t>and leisure </a:t>
            </a:r>
            <a:r>
              <a:rPr lang="en-US" sz="2400" dirty="0">
                <a:latin typeface="+mn-lt"/>
              </a:rPr>
              <a:t>facilities for specific tourism </a:t>
            </a:r>
            <a:r>
              <a:rPr lang="en-US" sz="2400" dirty="0" smtClean="0">
                <a:latin typeface="+mn-lt"/>
              </a:rPr>
              <a:t>use</a:t>
            </a:r>
          </a:p>
          <a:p>
            <a:endParaRPr lang="en-US" sz="800" dirty="0" smtClean="0">
              <a:latin typeface="+mn-lt"/>
            </a:endParaRPr>
          </a:p>
          <a:p>
            <a:pPr marL="342900" indent="-342900">
              <a:buFont typeface="Wingdings" panose="05000000000000000000" pitchFamily="2" charset="2"/>
              <a:buChar char="v"/>
            </a:pPr>
            <a:r>
              <a:rPr lang="en-US" sz="2400" dirty="0" smtClean="0">
                <a:latin typeface="+mn-lt"/>
              </a:rPr>
              <a:t>This </a:t>
            </a:r>
            <a:r>
              <a:rPr lang="en-US" sz="2400" dirty="0">
                <a:latin typeface="+mn-lt"/>
              </a:rPr>
              <a:t>is consistent </a:t>
            </a:r>
            <a:r>
              <a:rPr lang="en-US" sz="2400" dirty="0" smtClean="0">
                <a:latin typeface="+mn-lt"/>
              </a:rPr>
              <a:t>with (</a:t>
            </a:r>
            <a:r>
              <a:rPr lang="en-US" sz="2400" b="1" dirty="0" smtClean="0">
                <a:solidFill>
                  <a:srgbClr val="BA0808"/>
                </a:solidFill>
                <a:latin typeface="+mn-lt"/>
              </a:rPr>
              <a:t>total </a:t>
            </a:r>
            <a:r>
              <a:rPr lang="en-US" sz="2400" b="1" dirty="0">
                <a:solidFill>
                  <a:srgbClr val="BA0808"/>
                </a:solidFill>
                <a:latin typeface="+mn-lt"/>
              </a:rPr>
              <a:t>tourism gross fixed capital formation</a:t>
            </a:r>
            <a:r>
              <a:rPr lang="en-US" sz="2400" dirty="0">
                <a:latin typeface="+mn-lt"/>
              </a:rPr>
              <a:t> in </a:t>
            </a:r>
            <a:r>
              <a:rPr lang="en-US" sz="2400" dirty="0" smtClean="0">
                <a:latin typeface="+mn-lt"/>
              </a:rPr>
              <a:t>TSA)</a:t>
            </a:r>
            <a:endParaRPr lang="en-US" sz="2400" dirty="0">
              <a:latin typeface="+mn-lt"/>
            </a:endParaRPr>
          </a:p>
        </p:txBody>
      </p:sp>
      <p:sp>
        <p:nvSpPr>
          <p:cNvPr id="9" name="TextBox 8"/>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21403255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32</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6" name="TextBox 5"/>
          <p:cNvSpPr txBox="1"/>
          <p:nvPr/>
        </p:nvSpPr>
        <p:spPr>
          <a:xfrm>
            <a:off x="685799" y="1058913"/>
            <a:ext cx="8187520" cy="523220"/>
          </a:xfrm>
          <a:prstGeom prst="rect">
            <a:avLst/>
          </a:prstGeom>
          <a:noFill/>
        </p:spPr>
        <p:txBody>
          <a:bodyPr wrap="square" rtlCol="0">
            <a:spAutoFit/>
          </a:bodyPr>
          <a:lstStyle/>
          <a:p>
            <a:r>
              <a:rPr lang="en-US" b="1" dirty="0" smtClean="0">
                <a:solidFill>
                  <a:srgbClr val="0066FF"/>
                </a:solidFill>
                <a:latin typeface="+mn-lt"/>
              </a:rPr>
              <a:t>Key definition (for </a:t>
            </a:r>
            <a:r>
              <a:rPr lang="en-US" b="1" dirty="0" smtClean="0">
                <a:solidFill>
                  <a:srgbClr val="C00000"/>
                </a:solidFill>
                <a:latin typeface="+mn-lt"/>
              </a:rPr>
              <a:t>INDIRECT CONTRIBUTION IMPACT</a:t>
            </a:r>
            <a:r>
              <a:rPr lang="en-US" b="1" dirty="0" smtClean="0">
                <a:solidFill>
                  <a:srgbClr val="0066FF"/>
                </a:solidFill>
                <a:latin typeface="+mn-lt"/>
              </a:rPr>
              <a:t>)</a:t>
            </a:r>
            <a:endParaRPr lang="en-US" b="1" dirty="0">
              <a:solidFill>
                <a:srgbClr val="0066FF"/>
              </a:solidFill>
              <a:latin typeface="+mn-lt"/>
            </a:endParaRPr>
          </a:p>
        </p:txBody>
      </p:sp>
      <p:sp>
        <p:nvSpPr>
          <p:cNvPr id="7" name="TextBox 6"/>
          <p:cNvSpPr txBox="1"/>
          <p:nvPr/>
        </p:nvSpPr>
        <p:spPr>
          <a:xfrm>
            <a:off x="719918" y="1838689"/>
            <a:ext cx="8153401" cy="4308872"/>
          </a:xfrm>
          <a:prstGeom prst="rect">
            <a:avLst/>
          </a:prstGeom>
          <a:noFill/>
        </p:spPr>
        <p:txBody>
          <a:bodyPr wrap="square" rtlCol="0">
            <a:spAutoFit/>
          </a:bodyPr>
          <a:lstStyle/>
          <a:p>
            <a:r>
              <a:rPr lang="en-US" b="1" i="1" dirty="0">
                <a:solidFill>
                  <a:srgbClr val="008000"/>
                </a:solidFill>
                <a:latin typeface="+mn-lt"/>
              </a:rPr>
              <a:t>GOVERNMENT COLLECTIVE </a:t>
            </a:r>
            <a:r>
              <a:rPr lang="en-US" b="1" i="1" dirty="0" smtClean="0">
                <a:solidFill>
                  <a:srgbClr val="008000"/>
                </a:solidFill>
                <a:latin typeface="+mn-lt"/>
              </a:rPr>
              <a:t>SPENDING</a:t>
            </a:r>
          </a:p>
          <a:p>
            <a:endParaRPr lang="en-US" sz="2400" dirty="0">
              <a:latin typeface="+mn-lt"/>
            </a:endParaRPr>
          </a:p>
          <a:p>
            <a:pPr marL="342900" indent="-342900">
              <a:buFont typeface="Wingdings" panose="05000000000000000000" pitchFamily="2" charset="2"/>
              <a:buChar char="v"/>
            </a:pPr>
            <a:r>
              <a:rPr lang="en-US" sz="2400" b="1" dirty="0" smtClean="0">
                <a:solidFill>
                  <a:srgbClr val="0066FF"/>
                </a:solidFill>
                <a:latin typeface="+mn-lt"/>
              </a:rPr>
              <a:t>Government</a:t>
            </a:r>
            <a:r>
              <a:rPr lang="en-US" sz="2400" b="1" dirty="0">
                <a:solidFill>
                  <a:srgbClr val="0066FF"/>
                </a:solidFill>
                <a:latin typeface="+mn-lt"/>
              </a:rPr>
              <a:t> </a:t>
            </a:r>
            <a:r>
              <a:rPr lang="en-US" sz="2400" b="1" dirty="0" smtClean="0">
                <a:solidFill>
                  <a:srgbClr val="0066FF"/>
                </a:solidFill>
                <a:latin typeface="+mn-lt"/>
              </a:rPr>
              <a:t>spending </a:t>
            </a:r>
            <a:r>
              <a:rPr lang="en-US" sz="2400" b="1" dirty="0">
                <a:solidFill>
                  <a:srgbClr val="0066FF"/>
                </a:solidFill>
                <a:latin typeface="+mn-lt"/>
              </a:rPr>
              <a:t>in support of general tourism activity</a:t>
            </a:r>
            <a:r>
              <a:rPr lang="en-US" sz="2400" dirty="0">
                <a:latin typeface="+mn-lt"/>
              </a:rPr>
              <a:t>. This can </a:t>
            </a:r>
            <a:r>
              <a:rPr lang="en-US" sz="2400" dirty="0" smtClean="0">
                <a:latin typeface="+mn-lt"/>
              </a:rPr>
              <a:t>include national </a:t>
            </a:r>
            <a:r>
              <a:rPr lang="en-US" sz="2400" dirty="0">
                <a:latin typeface="+mn-lt"/>
              </a:rPr>
              <a:t>as well as regional and local government spending. </a:t>
            </a:r>
            <a:endParaRPr lang="en-US" sz="2400" dirty="0" smtClean="0">
              <a:latin typeface="+mn-lt"/>
            </a:endParaRPr>
          </a:p>
          <a:p>
            <a:endParaRPr lang="en-US" sz="1000" dirty="0" smtClean="0">
              <a:latin typeface="+mn-lt"/>
            </a:endParaRPr>
          </a:p>
          <a:p>
            <a:endParaRPr lang="en-US" sz="1000" dirty="0">
              <a:latin typeface="+mn-lt"/>
            </a:endParaRPr>
          </a:p>
          <a:p>
            <a:pPr marL="342900" indent="-342900">
              <a:buFont typeface="Wingdings" panose="05000000000000000000" pitchFamily="2" charset="2"/>
              <a:buChar char="v"/>
            </a:pPr>
            <a:r>
              <a:rPr lang="en-US" sz="2400" dirty="0" smtClean="0">
                <a:latin typeface="+mn-lt"/>
              </a:rPr>
              <a:t>For example</a:t>
            </a:r>
            <a:r>
              <a:rPr lang="en-US" sz="2400" dirty="0">
                <a:latin typeface="+mn-lt"/>
              </a:rPr>
              <a:t>, it includes </a:t>
            </a:r>
            <a:r>
              <a:rPr lang="en-US" sz="2400" b="1" dirty="0">
                <a:solidFill>
                  <a:srgbClr val="0066FF"/>
                </a:solidFill>
                <a:latin typeface="+mn-lt"/>
              </a:rPr>
              <a:t>tourism promotion</a:t>
            </a:r>
            <a:r>
              <a:rPr lang="en-US" sz="2400" dirty="0">
                <a:latin typeface="+mn-lt"/>
              </a:rPr>
              <a:t>, </a:t>
            </a:r>
            <a:r>
              <a:rPr lang="en-US" sz="2400" b="1" dirty="0">
                <a:solidFill>
                  <a:srgbClr val="0066FF"/>
                </a:solidFill>
                <a:latin typeface="+mn-lt"/>
              </a:rPr>
              <a:t>visitor </a:t>
            </a:r>
            <a:r>
              <a:rPr lang="en-US" sz="2400" b="1" dirty="0" smtClean="0">
                <a:solidFill>
                  <a:srgbClr val="0066FF"/>
                </a:solidFill>
                <a:latin typeface="+mn-lt"/>
              </a:rPr>
              <a:t>information services</a:t>
            </a:r>
            <a:r>
              <a:rPr lang="en-US" sz="2400" dirty="0">
                <a:latin typeface="+mn-lt"/>
              </a:rPr>
              <a:t>, </a:t>
            </a:r>
            <a:r>
              <a:rPr lang="en-US" sz="2400" b="1" dirty="0">
                <a:solidFill>
                  <a:srgbClr val="0066FF"/>
                </a:solidFill>
                <a:latin typeface="+mn-lt"/>
              </a:rPr>
              <a:t>administrative services </a:t>
            </a:r>
            <a:r>
              <a:rPr lang="en-US" sz="2400" dirty="0">
                <a:latin typeface="+mn-lt"/>
              </a:rPr>
              <a:t>and </a:t>
            </a:r>
            <a:r>
              <a:rPr lang="en-US" sz="2400" b="1" dirty="0">
                <a:solidFill>
                  <a:srgbClr val="0066FF"/>
                </a:solidFill>
                <a:latin typeface="+mn-lt"/>
              </a:rPr>
              <a:t>other public services</a:t>
            </a:r>
            <a:r>
              <a:rPr lang="en-US" sz="2400" dirty="0">
                <a:latin typeface="+mn-lt"/>
              </a:rPr>
              <a:t>. </a:t>
            </a:r>
            <a:endParaRPr lang="en-US" sz="2400" dirty="0" smtClean="0">
              <a:latin typeface="+mn-lt"/>
            </a:endParaRPr>
          </a:p>
          <a:p>
            <a:endParaRPr lang="en-US" sz="1000" dirty="0">
              <a:latin typeface="+mn-lt"/>
            </a:endParaRPr>
          </a:p>
          <a:p>
            <a:pPr marL="342900" indent="-342900">
              <a:buFont typeface="Wingdings" panose="05000000000000000000" pitchFamily="2" charset="2"/>
              <a:buChar char="v"/>
            </a:pPr>
            <a:r>
              <a:rPr lang="en-US" sz="2400" dirty="0" smtClean="0">
                <a:latin typeface="+mn-lt"/>
              </a:rPr>
              <a:t>This is consistent with </a:t>
            </a:r>
            <a:r>
              <a:rPr lang="en-US" sz="2400" b="1" dirty="0" smtClean="0">
                <a:solidFill>
                  <a:srgbClr val="C00000"/>
                </a:solidFill>
                <a:latin typeface="+mn-lt"/>
              </a:rPr>
              <a:t>total </a:t>
            </a:r>
            <a:r>
              <a:rPr lang="en-US" sz="2400" b="1" dirty="0">
                <a:solidFill>
                  <a:srgbClr val="C00000"/>
                </a:solidFill>
                <a:latin typeface="+mn-lt"/>
              </a:rPr>
              <a:t>collective tourism consumption</a:t>
            </a:r>
            <a:r>
              <a:rPr lang="en-US" sz="2400" dirty="0">
                <a:latin typeface="+mn-lt"/>
              </a:rPr>
              <a:t> </a:t>
            </a:r>
            <a:r>
              <a:rPr lang="en-US" sz="2400" dirty="0" smtClean="0">
                <a:latin typeface="+mn-lt"/>
              </a:rPr>
              <a:t>in TSA</a:t>
            </a:r>
            <a:endParaRPr lang="en-US" sz="2600" b="1" i="1" dirty="0">
              <a:solidFill>
                <a:srgbClr val="0066FF"/>
              </a:solidFill>
              <a:latin typeface="+mn-lt"/>
            </a:endParaRPr>
          </a:p>
        </p:txBody>
      </p:sp>
      <p:sp>
        <p:nvSpPr>
          <p:cNvPr id="9" name="TextBox 8"/>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15248814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33</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7" name="TextBox 6"/>
          <p:cNvSpPr txBox="1"/>
          <p:nvPr/>
        </p:nvSpPr>
        <p:spPr>
          <a:xfrm>
            <a:off x="682388" y="1968693"/>
            <a:ext cx="8233013" cy="2000548"/>
          </a:xfrm>
          <a:prstGeom prst="rect">
            <a:avLst/>
          </a:prstGeom>
          <a:noFill/>
        </p:spPr>
        <p:txBody>
          <a:bodyPr wrap="square" rtlCol="0">
            <a:spAutoFit/>
          </a:bodyPr>
          <a:lstStyle/>
          <a:p>
            <a:r>
              <a:rPr lang="en-US" b="1" i="1" dirty="0">
                <a:solidFill>
                  <a:srgbClr val="008000"/>
                </a:solidFill>
                <a:latin typeface="+mn-lt"/>
              </a:rPr>
              <a:t>SUPPLY-CHAIN </a:t>
            </a:r>
            <a:r>
              <a:rPr lang="en-US" b="1" i="1" dirty="0" smtClean="0">
                <a:solidFill>
                  <a:srgbClr val="008000"/>
                </a:solidFill>
                <a:latin typeface="+mn-lt"/>
              </a:rPr>
              <a:t>EFFECTS</a:t>
            </a:r>
          </a:p>
          <a:p>
            <a:endParaRPr lang="en-US" sz="2400" dirty="0">
              <a:latin typeface="+mn-lt"/>
            </a:endParaRPr>
          </a:p>
          <a:p>
            <a:r>
              <a:rPr lang="en-US" sz="2400" dirty="0" smtClean="0">
                <a:latin typeface="+mn-lt"/>
              </a:rPr>
              <a:t>Purchases </a:t>
            </a:r>
            <a:r>
              <a:rPr lang="en-US" sz="2400" dirty="0">
                <a:latin typeface="+mn-lt"/>
              </a:rPr>
              <a:t>of domestic goods </a:t>
            </a:r>
            <a:r>
              <a:rPr lang="en-US" sz="2400" dirty="0" smtClean="0">
                <a:latin typeface="+mn-lt"/>
              </a:rPr>
              <a:t>and services </a:t>
            </a:r>
            <a:r>
              <a:rPr lang="en-US" sz="2400" dirty="0">
                <a:latin typeface="+mn-lt"/>
              </a:rPr>
              <a:t>directly by different industries within Travel &amp; </a:t>
            </a:r>
            <a:r>
              <a:rPr lang="en-US" sz="2400" dirty="0" smtClean="0">
                <a:latin typeface="+mn-lt"/>
              </a:rPr>
              <a:t>Tourism as </a:t>
            </a:r>
            <a:r>
              <a:rPr lang="en-US" sz="2400" dirty="0">
                <a:latin typeface="+mn-lt"/>
              </a:rPr>
              <a:t>inputs to their final tourism output.</a:t>
            </a:r>
            <a:endParaRPr lang="en-US" sz="2600" b="1" i="1" dirty="0">
              <a:solidFill>
                <a:srgbClr val="0066FF"/>
              </a:solidFill>
              <a:latin typeface="+mn-lt"/>
            </a:endParaRPr>
          </a:p>
        </p:txBody>
      </p:sp>
      <p:sp>
        <p:nvSpPr>
          <p:cNvPr id="8" name="TextBox 7"/>
          <p:cNvSpPr txBox="1"/>
          <p:nvPr/>
        </p:nvSpPr>
        <p:spPr>
          <a:xfrm>
            <a:off x="685799" y="1058913"/>
            <a:ext cx="8187520" cy="523220"/>
          </a:xfrm>
          <a:prstGeom prst="rect">
            <a:avLst/>
          </a:prstGeom>
          <a:noFill/>
        </p:spPr>
        <p:txBody>
          <a:bodyPr wrap="square" rtlCol="0">
            <a:spAutoFit/>
          </a:bodyPr>
          <a:lstStyle/>
          <a:p>
            <a:r>
              <a:rPr lang="en-US" b="1" dirty="0" smtClean="0">
                <a:solidFill>
                  <a:srgbClr val="0066FF"/>
                </a:solidFill>
                <a:latin typeface="+mn-lt"/>
              </a:rPr>
              <a:t>Key definition (for </a:t>
            </a:r>
            <a:r>
              <a:rPr lang="en-US" b="1" dirty="0" smtClean="0">
                <a:solidFill>
                  <a:srgbClr val="C00000"/>
                </a:solidFill>
                <a:latin typeface="+mn-lt"/>
              </a:rPr>
              <a:t>INDIRECT CONTRIBUTION IMPACT</a:t>
            </a:r>
            <a:r>
              <a:rPr lang="en-US" b="1" dirty="0" smtClean="0">
                <a:solidFill>
                  <a:srgbClr val="0066FF"/>
                </a:solidFill>
                <a:latin typeface="+mn-lt"/>
              </a:rPr>
              <a:t>)</a:t>
            </a:r>
            <a:endParaRPr lang="en-US" b="1" dirty="0">
              <a:solidFill>
                <a:srgbClr val="0066FF"/>
              </a:solidFill>
              <a:latin typeface="+mn-lt"/>
            </a:endParaRP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2237318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34</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7" name="TextBox 6"/>
          <p:cNvSpPr txBox="1"/>
          <p:nvPr/>
        </p:nvSpPr>
        <p:spPr>
          <a:xfrm>
            <a:off x="682389" y="1968693"/>
            <a:ext cx="8004412" cy="1938992"/>
          </a:xfrm>
          <a:prstGeom prst="rect">
            <a:avLst/>
          </a:prstGeom>
          <a:noFill/>
        </p:spPr>
        <p:txBody>
          <a:bodyPr wrap="square" rtlCol="0">
            <a:spAutoFit/>
          </a:bodyPr>
          <a:lstStyle/>
          <a:p>
            <a:r>
              <a:rPr lang="en-US" sz="2400" b="1" i="1" dirty="0">
                <a:solidFill>
                  <a:srgbClr val="008000"/>
                </a:solidFill>
                <a:latin typeface="+mn-lt"/>
              </a:rPr>
              <a:t>INDUCED </a:t>
            </a:r>
            <a:r>
              <a:rPr lang="en-US" sz="2400" b="1" i="1" dirty="0" smtClean="0">
                <a:solidFill>
                  <a:srgbClr val="008000"/>
                </a:solidFill>
                <a:latin typeface="+mn-lt"/>
              </a:rPr>
              <a:t>CONTRIBUTION</a:t>
            </a:r>
          </a:p>
          <a:p>
            <a:endParaRPr lang="en-US" sz="2400" dirty="0"/>
          </a:p>
          <a:p>
            <a:r>
              <a:rPr lang="en-US" sz="2400" dirty="0"/>
              <a:t>The broader contribution to </a:t>
            </a:r>
            <a:r>
              <a:rPr lang="en-US" sz="2400" b="1" dirty="0">
                <a:solidFill>
                  <a:srgbClr val="C00000"/>
                </a:solidFill>
              </a:rPr>
              <a:t>GDP</a:t>
            </a:r>
            <a:r>
              <a:rPr lang="en-US" sz="2400" dirty="0"/>
              <a:t> and </a:t>
            </a:r>
            <a:r>
              <a:rPr lang="en-US" sz="2400" b="1" dirty="0">
                <a:solidFill>
                  <a:srgbClr val="C00000"/>
                </a:solidFill>
              </a:rPr>
              <a:t>employment</a:t>
            </a:r>
            <a:r>
              <a:rPr lang="en-US" sz="2400" dirty="0"/>
              <a:t> of </a:t>
            </a:r>
            <a:r>
              <a:rPr lang="en-US" sz="2400" b="1" dirty="0">
                <a:solidFill>
                  <a:srgbClr val="0066FF"/>
                </a:solidFill>
              </a:rPr>
              <a:t>spending </a:t>
            </a:r>
            <a:r>
              <a:rPr lang="en-US" sz="2400" b="1" dirty="0" smtClean="0">
                <a:solidFill>
                  <a:srgbClr val="0066FF"/>
                </a:solidFill>
              </a:rPr>
              <a:t>by those </a:t>
            </a:r>
            <a:r>
              <a:rPr lang="en-US" sz="2400" b="1" dirty="0">
                <a:solidFill>
                  <a:srgbClr val="0066FF"/>
                </a:solidFill>
              </a:rPr>
              <a:t>who are directly or indirectly employed by Travel &amp; Tourism</a:t>
            </a:r>
            <a:r>
              <a:rPr lang="en-US" sz="2400" dirty="0"/>
              <a:t>.</a:t>
            </a:r>
            <a:endParaRPr lang="en-US" sz="2400" dirty="0">
              <a:latin typeface="+mn-lt"/>
            </a:endParaRPr>
          </a:p>
        </p:txBody>
      </p:sp>
      <p:sp>
        <p:nvSpPr>
          <p:cNvPr id="8" name="TextBox 7"/>
          <p:cNvSpPr txBox="1"/>
          <p:nvPr/>
        </p:nvSpPr>
        <p:spPr>
          <a:xfrm>
            <a:off x="685799" y="1058913"/>
            <a:ext cx="8187520" cy="523220"/>
          </a:xfrm>
          <a:prstGeom prst="rect">
            <a:avLst/>
          </a:prstGeom>
          <a:noFill/>
        </p:spPr>
        <p:txBody>
          <a:bodyPr wrap="square" rtlCol="0">
            <a:spAutoFit/>
          </a:bodyPr>
          <a:lstStyle/>
          <a:p>
            <a:r>
              <a:rPr lang="en-US" b="1" dirty="0" smtClean="0">
                <a:solidFill>
                  <a:srgbClr val="0066FF"/>
                </a:solidFill>
                <a:latin typeface="+mn-lt"/>
              </a:rPr>
              <a:t>Key definition (for </a:t>
            </a:r>
            <a:r>
              <a:rPr lang="en-US" b="1" dirty="0" smtClean="0">
                <a:solidFill>
                  <a:srgbClr val="C00000"/>
                </a:solidFill>
                <a:latin typeface="+mn-lt"/>
              </a:rPr>
              <a:t>INDUCED CONTRIBUTION IMPACT</a:t>
            </a:r>
            <a:r>
              <a:rPr lang="en-US" b="1" dirty="0" smtClean="0">
                <a:solidFill>
                  <a:srgbClr val="0066FF"/>
                </a:solidFill>
                <a:latin typeface="+mn-lt"/>
              </a:rPr>
              <a:t>)</a:t>
            </a:r>
            <a:endParaRPr lang="en-US" b="1" dirty="0">
              <a:solidFill>
                <a:srgbClr val="0066FF"/>
              </a:solidFill>
              <a:latin typeface="+mn-lt"/>
            </a:endParaRPr>
          </a:p>
        </p:txBody>
      </p:sp>
      <p:sp>
        <p:nvSpPr>
          <p:cNvPr id="9" name="TextBox 8"/>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32729443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35</a:t>
            </a:fld>
            <a:endParaRPr lang="th-TH"/>
          </a:p>
        </p:txBody>
      </p:sp>
      <p:sp>
        <p:nvSpPr>
          <p:cNvPr id="5" name="สี่เหลี่ยมมุมมน 3"/>
          <p:cNvSpPr>
            <a:spLocks noChangeArrowheads="1"/>
          </p:cNvSpPr>
          <p:nvPr/>
        </p:nvSpPr>
        <p:spPr bwMode="auto">
          <a:xfrm>
            <a:off x="685800"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7" name="TextBox 6"/>
          <p:cNvSpPr txBox="1"/>
          <p:nvPr/>
        </p:nvSpPr>
        <p:spPr>
          <a:xfrm>
            <a:off x="682389" y="1968693"/>
            <a:ext cx="8004412" cy="3108543"/>
          </a:xfrm>
          <a:prstGeom prst="rect">
            <a:avLst/>
          </a:prstGeom>
          <a:noFill/>
        </p:spPr>
        <p:txBody>
          <a:bodyPr wrap="square" rtlCol="0">
            <a:spAutoFit/>
          </a:bodyPr>
          <a:lstStyle/>
          <a:p>
            <a:r>
              <a:rPr lang="en-US" b="1" i="1" dirty="0">
                <a:solidFill>
                  <a:srgbClr val="008000"/>
                </a:solidFill>
                <a:latin typeface="+mn-lt"/>
              </a:rPr>
              <a:t>OUTBOUND </a:t>
            </a:r>
            <a:r>
              <a:rPr lang="en-US" b="1" i="1" dirty="0" smtClean="0">
                <a:solidFill>
                  <a:srgbClr val="008000"/>
                </a:solidFill>
                <a:latin typeface="+mn-lt"/>
              </a:rPr>
              <a:t>EXPENDITURE</a:t>
            </a:r>
          </a:p>
          <a:p>
            <a:endParaRPr lang="en-US" sz="1000" b="1" i="1" dirty="0">
              <a:solidFill>
                <a:srgbClr val="008000"/>
              </a:solidFill>
              <a:latin typeface="+mn-lt"/>
            </a:endParaRPr>
          </a:p>
          <a:p>
            <a:r>
              <a:rPr lang="en-US" sz="2400" dirty="0">
                <a:latin typeface="+mn-lt"/>
              </a:rPr>
              <a:t>Spending outside the country by residents on all trips abroad. </a:t>
            </a:r>
            <a:r>
              <a:rPr lang="en-US" sz="2400" dirty="0" smtClean="0">
                <a:latin typeface="+mn-lt"/>
              </a:rPr>
              <a:t>(</a:t>
            </a:r>
            <a:r>
              <a:rPr lang="en-US" sz="2400" b="1" dirty="0" smtClean="0">
                <a:solidFill>
                  <a:srgbClr val="BA0808"/>
                </a:solidFill>
                <a:latin typeface="+mn-lt"/>
              </a:rPr>
              <a:t>total </a:t>
            </a:r>
            <a:r>
              <a:rPr lang="en-US" sz="2400" b="1" dirty="0">
                <a:solidFill>
                  <a:srgbClr val="BA0808"/>
                </a:solidFill>
                <a:latin typeface="+mn-lt"/>
              </a:rPr>
              <a:t>outbound tourism </a:t>
            </a:r>
            <a:r>
              <a:rPr lang="en-US" sz="2400" b="1" dirty="0" smtClean="0">
                <a:solidFill>
                  <a:srgbClr val="BA0808"/>
                </a:solidFill>
                <a:latin typeface="+mn-lt"/>
              </a:rPr>
              <a:t>expenditure </a:t>
            </a:r>
            <a:r>
              <a:rPr lang="en-US" sz="2400" dirty="0" smtClean="0">
                <a:latin typeface="+mn-lt"/>
              </a:rPr>
              <a:t>in TSA).</a:t>
            </a:r>
            <a:endParaRPr lang="en-US" sz="2400" dirty="0">
              <a:latin typeface="+mn-lt"/>
            </a:endParaRPr>
          </a:p>
          <a:p>
            <a:endParaRPr lang="en-US" sz="2400" dirty="0" smtClean="0">
              <a:latin typeface="+mn-lt"/>
            </a:endParaRPr>
          </a:p>
          <a:p>
            <a:r>
              <a:rPr lang="en-US" b="1" i="1" dirty="0" smtClean="0">
                <a:solidFill>
                  <a:srgbClr val="008000"/>
                </a:solidFill>
                <a:latin typeface="+mn-lt"/>
              </a:rPr>
              <a:t>FOREIGN </a:t>
            </a:r>
            <a:r>
              <a:rPr lang="en-US" b="1" i="1" dirty="0">
                <a:solidFill>
                  <a:srgbClr val="008000"/>
                </a:solidFill>
                <a:latin typeface="+mn-lt"/>
              </a:rPr>
              <a:t>VISITOR </a:t>
            </a:r>
            <a:r>
              <a:rPr lang="en-US" b="1" i="1" dirty="0" smtClean="0">
                <a:solidFill>
                  <a:srgbClr val="008000"/>
                </a:solidFill>
                <a:latin typeface="+mn-lt"/>
              </a:rPr>
              <a:t>ARRIVALS</a:t>
            </a:r>
          </a:p>
          <a:p>
            <a:endParaRPr lang="en-US" sz="1000" b="1" i="1" dirty="0">
              <a:solidFill>
                <a:srgbClr val="008000"/>
              </a:solidFill>
              <a:latin typeface="+mn-lt"/>
            </a:endParaRPr>
          </a:p>
          <a:p>
            <a:r>
              <a:rPr lang="en-US" sz="2400" dirty="0">
                <a:latin typeface="+mn-lt"/>
              </a:rPr>
              <a:t>The number of arrivals of foreign </a:t>
            </a:r>
            <a:r>
              <a:rPr lang="en-US" sz="2400" b="1" dirty="0">
                <a:solidFill>
                  <a:srgbClr val="0066FF"/>
                </a:solidFill>
                <a:latin typeface="+mn-lt"/>
              </a:rPr>
              <a:t>visitors</a:t>
            </a:r>
            <a:r>
              <a:rPr lang="en-US" sz="2400" dirty="0">
                <a:latin typeface="+mn-lt"/>
              </a:rPr>
              <a:t>, including same-day </a:t>
            </a:r>
            <a:r>
              <a:rPr lang="en-US" sz="2400" dirty="0" smtClean="0">
                <a:latin typeface="+mn-lt"/>
              </a:rPr>
              <a:t>and overnight </a:t>
            </a:r>
            <a:r>
              <a:rPr lang="en-US" sz="2400" dirty="0">
                <a:latin typeface="+mn-lt"/>
              </a:rPr>
              <a:t>visitors (</a:t>
            </a:r>
            <a:r>
              <a:rPr lang="en-US" sz="2400" b="1" dirty="0">
                <a:solidFill>
                  <a:srgbClr val="0066FF"/>
                </a:solidFill>
                <a:latin typeface="+mn-lt"/>
              </a:rPr>
              <a:t>tourists</a:t>
            </a:r>
            <a:r>
              <a:rPr lang="en-US" sz="2400" dirty="0">
                <a:latin typeface="+mn-lt"/>
              </a:rPr>
              <a:t>) to the country</a:t>
            </a:r>
            <a:r>
              <a:rPr lang="en-US" sz="2400" dirty="0" smtClean="0">
                <a:latin typeface="+mn-lt"/>
              </a:rPr>
              <a:t>.</a:t>
            </a:r>
            <a:endParaRPr lang="en-US" sz="2400" dirty="0">
              <a:latin typeface="+mn-lt"/>
            </a:endParaRPr>
          </a:p>
        </p:txBody>
      </p:sp>
      <p:sp>
        <p:nvSpPr>
          <p:cNvPr id="8" name="TextBox 7"/>
          <p:cNvSpPr txBox="1"/>
          <p:nvPr/>
        </p:nvSpPr>
        <p:spPr>
          <a:xfrm>
            <a:off x="685799" y="1058913"/>
            <a:ext cx="8187520" cy="523220"/>
          </a:xfrm>
          <a:prstGeom prst="rect">
            <a:avLst/>
          </a:prstGeom>
          <a:noFill/>
        </p:spPr>
        <p:txBody>
          <a:bodyPr wrap="square" rtlCol="0">
            <a:spAutoFit/>
          </a:bodyPr>
          <a:lstStyle/>
          <a:p>
            <a:r>
              <a:rPr lang="en-US" b="1" dirty="0" smtClean="0">
                <a:solidFill>
                  <a:srgbClr val="0066FF"/>
                </a:solidFill>
                <a:latin typeface="+mn-lt"/>
              </a:rPr>
              <a:t>Key definition (for </a:t>
            </a:r>
            <a:r>
              <a:rPr lang="en-US" b="1" dirty="0" smtClean="0">
                <a:solidFill>
                  <a:srgbClr val="C00000"/>
                </a:solidFill>
                <a:latin typeface="+mn-lt"/>
              </a:rPr>
              <a:t>OTHER INDICATORS</a:t>
            </a:r>
            <a:r>
              <a:rPr lang="en-US" b="1" dirty="0" smtClean="0">
                <a:solidFill>
                  <a:srgbClr val="0066FF"/>
                </a:solidFill>
                <a:latin typeface="+mn-lt"/>
              </a:rPr>
              <a:t>)</a:t>
            </a:r>
            <a:endParaRPr lang="en-US" b="1" dirty="0">
              <a:solidFill>
                <a:srgbClr val="0066FF"/>
              </a:solidFill>
              <a:latin typeface="+mn-lt"/>
            </a:endParaRPr>
          </a:p>
        </p:txBody>
      </p:sp>
      <p:sp>
        <p:nvSpPr>
          <p:cNvPr id="10" name="TextBox 9"/>
          <p:cNvSpPr txBox="1"/>
          <p:nvPr/>
        </p:nvSpPr>
        <p:spPr>
          <a:xfrm>
            <a:off x="707410" y="6283929"/>
            <a:ext cx="5083790" cy="369332"/>
          </a:xfrm>
          <a:prstGeom prst="rect">
            <a:avLst/>
          </a:prstGeom>
          <a:noFill/>
        </p:spPr>
        <p:txBody>
          <a:bodyPr wrap="square" rtlCol="0">
            <a:spAutoFit/>
          </a:bodyPr>
          <a:lstStyle/>
          <a:p>
            <a:r>
              <a:rPr lang="en-US" sz="1800" dirty="0" smtClean="0">
                <a:latin typeface="+mn-lt"/>
              </a:rPr>
              <a:t>Source: World Travel &amp; Tourism Council (2017)</a:t>
            </a:r>
            <a:endParaRPr lang="en-US" sz="1800" dirty="0">
              <a:latin typeface="+mn-lt"/>
            </a:endParaRPr>
          </a:p>
        </p:txBody>
      </p:sp>
    </p:spTree>
    <p:extLst>
      <p:ext uri="{BB962C8B-B14F-4D97-AF65-F5344CB8AC3E}">
        <p14:creationId xmlns:p14="http://schemas.microsoft.com/office/powerpoint/2010/main" val="41636275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36</a:t>
            </a:fld>
            <a:endParaRPr lang="th-TH"/>
          </a:p>
        </p:txBody>
      </p:sp>
      <p:sp>
        <p:nvSpPr>
          <p:cNvPr id="5" name="สี่เหลี่ยมมุมมน 3"/>
          <p:cNvSpPr>
            <a:spLocks noChangeArrowheads="1"/>
          </p:cNvSpPr>
          <p:nvPr/>
        </p:nvSpPr>
        <p:spPr bwMode="auto">
          <a:xfrm>
            <a:off x="685798" y="28664"/>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8" name="TextBox 7"/>
          <p:cNvSpPr txBox="1"/>
          <p:nvPr/>
        </p:nvSpPr>
        <p:spPr>
          <a:xfrm>
            <a:off x="1905000" y="652790"/>
            <a:ext cx="4800600" cy="461665"/>
          </a:xfrm>
          <a:prstGeom prst="rect">
            <a:avLst/>
          </a:prstGeom>
          <a:solidFill>
            <a:schemeClr val="accent3">
              <a:lumMod val="20000"/>
              <a:lumOff val="80000"/>
            </a:schemeClr>
          </a:solidFill>
        </p:spPr>
        <p:txBody>
          <a:bodyPr wrap="square" rtlCol="0">
            <a:spAutoFit/>
          </a:bodyPr>
          <a:lstStyle/>
          <a:p>
            <a:r>
              <a:rPr lang="en-US" sz="2400" b="1" dirty="0" smtClean="0">
                <a:solidFill>
                  <a:srgbClr val="0066FF"/>
                </a:solidFill>
                <a:latin typeface="+mn-lt"/>
              </a:rPr>
              <a:t>Employment in the tourism industry</a:t>
            </a:r>
            <a:endParaRPr lang="en-US" sz="2400" b="1" dirty="0">
              <a:solidFill>
                <a:srgbClr val="0066FF"/>
              </a:solidFill>
              <a:latin typeface="+mn-lt"/>
            </a:endParaRPr>
          </a:p>
        </p:txBody>
      </p:sp>
      <p:pic>
        <p:nvPicPr>
          <p:cNvPr id="3" name="Picture 2"/>
          <p:cNvPicPr>
            <a:picLocks noChangeAspect="1"/>
          </p:cNvPicPr>
          <p:nvPr/>
        </p:nvPicPr>
        <p:blipFill>
          <a:blip r:embed="rId2"/>
          <a:stretch>
            <a:fillRect/>
          </a:stretch>
        </p:blipFill>
        <p:spPr>
          <a:xfrm>
            <a:off x="614042" y="1491446"/>
            <a:ext cx="8220713" cy="5308245"/>
          </a:xfrm>
          <a:prstGeom prst="rect">
            <a:avLst/>
          </a:prstGeom>
        </p:spPr>
      </p:pic>
      <p:sp>
        <p:nvSpPr>
          <p:cNvPr id="6" name="Rectangle 5"/>
          <p:cNvSpPr/>
          <p:nvPr/>
        </p:nvSpPr>
        <p:spPr>
          <a:xfrm>
            <a:off x="832618" y="1066175"/>
            <a:ext cx="8001000" cy="430887"/>
          </a:xfrm>
          <a:prstGeom prst="rect">
            <a:avLst/>
          </a:prstGeom>
        </p:spPr>
        <p:txBody>
          <a:bodyPr wrap="square">
            <a:spAutoFit/>
          </a:bodyPr>
          <a:lstStyle/>
          <a:p>
            <a:r>
              <a:rPr lang="en-US" sz="2200" dirty="0">
                <a:latin typeface="+mn-lt"/>
              </a:rPr>
              <a:t>Single versus multiple job holders in the tourism industries</a:t>
            </a:r>
          </a:p>
        </p:txBody>
      </p:sp>
      <p:sp>
        <p:nvSpPr>
          <p:cNvPr id="9" name="TextBox 8"/>
          <p:cNvSpPr txBox="1"/>
          <p:nvPr/>
        </p:nvSpPr>
        <p:spPr>
          <a:xfrm>
            <a:off x="5579658" y="6430359"/>
            <a:ext cx="3200400" cy="369332"/>
          </a:xfrm>
          <a:prstGeom prst="rect">
            <a:avLst/>
          </a:prstGeom>
          <a:noFill/>
        </p:spPr>
        <p:txBody>
          <a:bodyPr wrap="square" rtlCol="0">
            <a:spAutoFit/>
          </a:bodyPr>
          <a:lstStyle/>
          <a:p>
            <a:r>
              <a:rPr lang="en-US" sz="1800" dirty="0" smtClean="0">
                <a:latin typeface="+mn-lt"/>
              </a:rPr>
              <a:t>Source: United Nations (2008b)</a:t>
            </a:r>
            <a:endParaRPr lang="en-US" sz="1800" dirty="0">
              <a:latin typeface="+mn-lt"/>
            </a:endParaRPr>
          </a:p>
        </p:txBody>
      </p:sp>
    </p:spTree>
    <p:extLst>
      <p:ext uri="{BB962C8B-B14F-4D97-AF65-F5344CB8AC3E}">
        <p14:creationId xmlns:p14="http://schemas.microsoft.com/office/powerpoint/2010/main" val="28442743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37</a:t>
            </a:fld>
            <a:endParaRPr lang="th-TH"/>
          </a:p>
        </p:txBody>
      </p:sp>
      <p:sp>
        <p:nvSpPr>
          <p:cNvPr id="5" name="สี่เหลี่ยมมุมมน 3"/>
          <p:cNvSpPr>
            <a:spLocks noChangeArrowheads="1"/>
          </p:cNvSpPr>
          <p:nvPr/>
        </p:nvSpPr>
        <p:spPr bwMode="auto">
          <a:xfrm>
            <a:off x="685800" y="43696"/>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8" name="TextBox 7"/>
          <p:cNvSpPr txBox="1"/>
          <p:nvPr/>
        </p:nvSpPr>
        <p:spPr>
          <a:xfrm>
            <a:off x="1905000" y="652790"/>
            <a:ext cx="4800600" cy="461665"/>
          </a:xfrm>
          <a:prstGeom prst="rect">
            <a:avLst/>
          </a:prstGeom>
          <a:solidFill>
            <a:schemeClr val="accent3">
              <a:lumMod val="20000"/>
              <a:lumOff val="80000"/>
            </a:schemeClr>
          </a:solidFill>
        </p:spPr>
        <p:txBody>
          <a:bodyPr wrap="square" rtlCol="0">
            <a:spAutoFit/>
          </a:bodyPr>
          <a:lstStyle/>
          <a:p>
            <a:r>
              <a:rPr lang="en-US" sz="2400" b="1" dirty="0" smtClean="0">
                <a:solidFill>
                  <a:srgbClr val="0066FF"/>
                </a:solidFill>
                <a:latin typeface="+mn-lt"/>
              </a:rPr>
              <a:t>Employment in the tourism industry</a:t>
            </a:r>
            <a:endParaRPr lang="en-US" sz="2400" b="1" dirty="0">
              <a:solidFill>
                <a:srgbClr val="0066FF"/>
              </a:solidFill>
              <a:latin typeface="+mn-lt"/>
            </a:endParaRPr>
          </a:p>
        </p:txBody>
      </p:sp>
      <p:pic>
        <p:nvPicPr>
          <p:cNvPr id="2" name="Picture 1"/>
          <p:cNvPicPr>
            <a:picLocks noChangeAspect="1"/>
          </p:cNvPicPr>
          <p:nvPr/>
        </p:nvPicPr>
        <p:blipFill>
          <a:blip r:embed="rId2"/>
          <a:stretch>
            <a:fillRect/>
          </a:stretch>
        </p:blipFill>
        <p:spPr>
          <a:xfrm>
            <a:off x="1066800" y="1557502"/>
            <a:ext cx="6735625" cy="4675138"/>
          </a:xfrm>
          <a:prstGeom prst="rect">
            <a:avLst/>
          </a:prstGeom>
        </p:spPr>
      </p:pic>
      <p:sp>
        <p:nvSpPr>
          <p:cNvPr id="7" name="Rectangle 6"/>
          <p:cNvSpPr/>
          <p:nvPr/>
        </p:nvSpPr>
        <p:spPr>
          <a:xfrm>
            <a:off x="838200" y="1157392"/>
            <a:ext cx="8153400" cy="400110"/>
          </a:xfrm>
          <a:prstGeom prst="rect">
            <a:avLst/>
          </a:prstGeom>
        </p:spPr>
        <p:txBody>
          <a:bodyPr wrap="square">
            <a:spAutoFit/>
          </a:bodyPr>
          <a:lstStyle/>
          <a:p>
            <a:r>
              <a:rPr lang="en-US" sz="2000" dirty="0">
                <a:latin typeface="+mn-lt"/>
              </a:rPr>
              <a:t>Employment in the tourism industries: basic categories of employed persons</a:t>
            </a:r>
          </a:p>
        </p:txBody>
      </p:sp>
      <p:sp>
        <p:nvSpPr>
          <p:cNvPr id="9" name="TextBox 8"/>
          <p:cNvSpPr txBox="1"/>
          <p:nvPr/>
        </p:nvSpPr>
        <p:spPr>
          <a:xfrm>
            <a:off x="762000" y="6356350"/>
            <a:ext cx="3200400" cy="369332"/>
          </a:xfrm>
          <a:prstGeom prst="rect">
            <a:avLst/>
          </a:prstGeom>
          <a:noFill/>
        </p:spPr>
        <p:txBody>
          <a:bodyPr wrap="square" rtlCol="0">
            <a:spAutoFit/>
          </a:bodyPr>
          <a:lstStyle/>
          <a:p>
            <a:r>
              <a:rPr lang="en-US" sz="1800" dirty="0" smtClean="0">
                <a:latin typeface="+mn-lt"/>
              </a:rPr>
              <a:t>Source: United Nations (2008b)</a:t>
            </a:r>
            <a:endParaRPr lang="en-US" sz="1800" dirty="0">
              <a:latin typeface="+mn-lt"/>
            </a:endParaRPr>
          </a:p>
        </p:txBody>
      </p:sp>
    </p:spTree>
    <p:extLst>
      <p:ext uri="{BB962C8B-B14F-4D97-AF65-F5344CB8AC3E}">
        <p14:creationId xmlns:p14="http://schemas.microsoft.com/office/powerpoint/2010/main" val="18749307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38</a:t>
            </a:fld>
            <a:endParaRPr lang="th-TH"/>
          </a:p>
        </p:txBody>
      </p:sp>
      <p:sp>
        <p:nvSpPr>
          <p:cNvPr id="5" name="สี่เหลี่ยมมุมมน 3"/>
          <p:cNvSpPr>
            <a:spLocks noChangeArrowheads="1"/>
          </p:cNvSpPr>
          <p:nvPr/>
        </p:nvSpPr>
        <p:spPr bwMode="auto">
          <a:xfrm>
            <a:off x="381000" y="28967"/>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a:t>
            </a:r>
            <a:r>
              <a:rPr lang="en-US" sz="3200" b="1" dirty="0" smtClean="0"/>
              <a:t>. Economic Impact of Travel &amp; Tourism</a:t>
            </a:r>
            <a:endParaRPr lang="th-TH" sz="3200" b="1" dirty="0"/>
          </a:p>
        </p:txBody>
      </p:sp>
      <p:sp>
        <p:nvSpPr>
          <p:cNvPr id="8" name="TextBox 7"/>
          <p:cNvSpPr txBox="1"/>
          <p:nvPr/>
        </p:nvSpPr>
        <p:spPr>
          <a:xfrm>
            <a:off x="533400" y="695727"/>
            <a:ext cx="3505200" cy="830997"/>
          </a:xfrm>
          <a:prstGeom prst="rect">
            <a:avLst/>
          </a:prstGeom>
          <a:solidFill>
            <a:schemeClr val="accent3">
              <a:lumMod val="20000"/>
              <a:lumOff val="80000"/>
            </a:schemeClr>
          </a:solidFill>
        </p:spPr>
        <p:txBody>
          <a:bodyPr wrap="square" rtlCol="0">
            <a:spAutoFit/>
          </a:bodyPr>
          <a:lstStyle/>
          <a:p>
            <a:r>
              <a:rPr lang="en-US" sz="2400" b="1" dirty="0" smtClean="0">
                <a:solidFill>
                  <a:srgbClr val="0066FF"/>
                </a:solidFill>
                <a:latin typeface="+mn-lt"/>
              </a:rPr>
              <a:t>Employment in the tourism industry</a:t>
            </a:r>
            <a:endParaRPr lang="en-US" sz="2400" b="1" dirty="0">
              <a:solidFill>
                <a:srgbClr val="0066FF"/>
              </a:solidFill>
              <a:latin typeface="+mn-lt"/>
            </a:endParaRPr>
          </a:p>
        </p:txBody>
      </p:sp>
      <p:pic>
        <p:nvPicPr>
          <p:cNvPr id="6" name="Picture 5"/>
          <p:cNvPicPr>
            <a:picLocks noChangeAspect="1"/>
          </p:cNvPicPr>
          <p:nvPr/>
        </p:nvPicPr>
        <p:blipFill>
          <a:blip r:embed="rId2"/>
          <a:stretch>
            <a:fillRect/>
          </a:stretch>
        </p:blipFill>
        <p:spPr>
          <a:xfrm>
            <a:off x="3261937" y="715061"/>
            <a:ext cx="5272463" cy="6003158"/>
          </a:xfrm>
          <a:prstGeom prst="rect">
            <a:avLst/>
          </a:prstGeom>
        </p:spPr>
      </p:pic>
      <p:sp>
        <p:nvSpPr>
          <p:cNvPr id="9" name="Rectangle 8"/>
          <p:cNvSpPr/>
          <p:nvPr/>
        </p:nvSpPr>
        <p:spPr>
          <a:xfrm>
            <a:off x="534537" y="1834675"/>
            <a:ext cx="2804737" cy="1323439"/>
          </a:xfrm>
          <a:prstGeom prst="rect">
            <a:avLst/>
          </a:prstGeom>
        </p:spPr>
        <p:txBody>
          <a:bodyPr wrap="square">
            <a:spAutoFit/>
          </a:bodyPr>
          <a:lstStyle/>
          <a:p>
            <a:r>
              <a:rPr lang="en-US" sz="2000" dirty="0">
                <a:latin typeface="+mn-lt"/>
              </a:rPr>
              <a:t>Relationship between different measures of tourism employment in a given period</a:t>
            </a:r>
          </a:p>
        </p:txBody>
      </p:sp>
      <p:sp>
        <p:nvSpPr>
          <p:cNvPr id="10" name="TextBox 9"/>
          <p:cNvSpPr txBox="1"/>
          <p:nvPr/>
        </p:nvSpPr>
        <p:spPr>
          <a:xfrm>
            <a:off x="533400" y="6248400"/>
            <a:ext cx="3200400" cy="369332"/>
          </a:xfrm>
          <a:prstGeom prst="rect">
            <a:avLst/>
          </a:prstGeom>
          <a:noFill/>
        </p:spPr>
        <p:txBody>
          <a:bodyPr wrap="square" rtlCol="0">
            <a:spAutoFit/>
          </a:bodyPr>
          <a:lstStyle/>
          <a:p>
            <a:r>
              <a:rPr lang="en-US" sz="1800" dirty="0" smtClean="0">
                <a:latin typeface="+mn-lt"/>
              </a:rPr>
              <a:t>Source: United Nations (2008b)</a:t>
            </a:r>
            <a:endParaRPr lang="en-US" sz="1800" dirty="0">
              <a:latin typeface="+mn-lt"/>
            </a:endParaRPr>
          </a:p>
        </p:txBody>
      </p:sp>
    </p:spTree>
    <p:extLst>
      <p:ext uri="{BB962C8B-B14F-4D97-AF65-F5344CB8AC3E}">
        <p14:creationId xmlns:p14="http://schemas.microsoft.com/office/powerpoint/2010/main" val="17964858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39</a:t>
            </a:fld>
            <a:endParaRPr lang="th-TH"/>
          </a:p>
        </p:txBody>
      </p:sp>
      <p:sp>
        <p:nvSpPr>
          <p:cNvPr id="5" name="สี่เหลี่ยมมุมมน 3"/>
          <p:cNvSpPr>
            <a:spLocks noChangeArrowheads="1"/>
          </p:cNvSpPr>
          <p:nvPr/>
        </p:nvSpPr>
        <p:spPr bwMode="auto">
          <a:xfrm>
            <a:off x="609600" y="344278"/>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marL="457200" indent="-457200" algn="ctr" fontAlgn="auto">
              <a:spcBef>
                <a:spcPts val="0"/>
              </a:spcBef>
              <a:spcAft>
                <a:spcPts val="0"/>
              </a:spcAft>
              <a:buFont typeface="Wingdings" panose="05000000000000000000" pitchFamily="2" charset="2"/>
              <a:buChar char="v"/>
              <a:defRPr/>
            </a:pPr>
            <a:r>
              <a:rPr lang="en-US" sz="3200" b="1" dirty="0"/>
              <a:t>3</a:t>
            </a:r>
            <a:r>
              <a:rPr lang="en-US" sz="3200" b="1" dirty="0" smtClean="0"/>
              <a:t>. Service sector and economic growth</a:t>
            </a:r>
            <a:endParaRPr lang="th-TH" sz="3200" b="1" dirty="0"/>
          </a:p>
        </p:txBody>
      </p:sp>
      <p:sp>
        <p:nvSpPr>
          <p:cNvPr id="7" name="TextBox 6"/>
          <p:cNvSpPr txBox="1"/>
          <p:nvPr/>
        </p:nvSpPr>
        <p:spPr>
          <a:xfrm>
            <a:off x="574343" y="2133894"/>
            <a:ext cx="8004412" cy="954107"/>
          </a:xfrm>
          <a:prstGeom prst="rect">
            <a:avLst/>
          </a:prstGeom>
          <a:solidFill>
            <a:schemeClr val="accent3">
              <a:lumMod val="20000"/>
              <a:lumOff val="80000"/>
            </a:schemeClr>
          </a:solidFill>
        </p:spPr>
        <p:txBody>
          <a:bodyPr wrap="square" rtlCol="0">
            <a:spAutoFit/>
          </a:bodyPr>
          <a:lstStyle/>
          <a:p>
            <a:r>
              <a:rPr lang="en-US" b="1" dirty="0" smtClean="0">
                <a:solidFill>
                  <a:srgbClr val="0066FF"/>
                </a:solidFill>
                <a:latin typeface="+mn-lt"/>
              </a:rPr>
              <a:t>What are three </a:t>
            </a:r>
            <a:r>
              <a:rPr lang="en-US" b="1" dirty="0" smtClean="0">
                <a:solidFill>
                  <a:srgbClr val="0066FF"/>
                </a:solidFill>
                <a:latin typeface="+mn-lt"/>
              </a:rPr>
              <a:t>research questions or objectives of this </a:t>
            </a:r>
            <a:r>
              <a:rPr lang="en-US" b="1" dirty="0" smtClean="0">
                <a:solidFill>
                  <a:srgbClr val="0066FF"/>
                </a:solidFill>
                <a:latin typeface="+mn-lt"/>
              </a:rPr>
              <a:t>paper?</a:t>
            </a:r>
          </a:p>
        </p:txBody>
      </p:sp>
      <p:sp>
        <p:nvSpPr>
          <p:cNvPr id="9" name="TextBox 8"/>
          <p:cNvSpPr txBox="1"/>
          <p:nvPr/>
        </p:nvSpPr>
        <p:spPr>
          <a:xfrm>
            <a:off x="595952" y="3352800"/>
            <a:ext cx="8004412" cy="2677656"/>
          </a:xfrm>
          <a:prstGeom prst="rect">
            <a:avLst/>
          </a:prstGeom>
          <a:noFill/>
        </p:spPr>
        <p:txBody>
          <a:bodyPr wrap="square" rtlCol="0">
            <a:spAutoFit/>
          </a:bodyPr>
          <a:lstStyle/>
          <a:p>
            <a:r>
              <a:rPr lang="en-US" sz="2400" dirty="0" smtClean="0">
                <a:latin typeface="+mn-lt"/>
              </a:rPr>
              <a:t>To study …..</a:t>
            </a:r>
          </a:p>
          <a:p>
            <a:endParaRPr lang="en-US" sz="2400" dirty="0" smtClean="0">
              <a:latin typeface="+mn-lt"/>
            </a:endParaRPr>
          </a:p>
          <a:p>
            <a:pPr marL="457200" indent="-457200">
              <a:buAutoNum type="arabicPeriod"/>
            </a:pPr>
            <a:r>
              <a:rPr lang="en-US" sz="2400" dirty="0" smtClean="0">
                <a:latin typeface="+mn-lt"/>
              </a:rPr>
              <a:t>Factors </a:t>
            </a:r>
            <a:r>
              <a:rPr lang="en-US" sz="2400" dirty="0" smtClean="0">
                <a:latin typeface="+mn-lt"/>
              </a:rPr>
              <a:t>affect growth of services and related employment</a:t>
            </a:r>
          </a:p>
          <a:p>
            <a:endParaRPr lang="en-US" sz="2400" dirty="0" smtClean="0">
              <a:latin typeface="+mn-lt"/>
            </a:endParaRPr>
          </a:p>
          <a:p>
            <a:pPr marL="457200" indent="-457200">
              <a:buAutoNum type="arabicPeriod" startAt="2"/>
            </a:pPr>
            <a:r>
              <a:rPr lang="en-US" sz="2400" dirty="0" smtClean="0">
                <a:latin typeface="+mn-lt"/>
              </a:rPr>
              <a:t>The impact of services on economic growth</a:t>
            </a:r>
          </a:p>
          <a:p>
            <a:pPr lvl="1"/>
            <a:endParaRPr lang="en-US" sz="2400" dirty="0" smtClean="0">
              <a:latin typeface="+mn-lt"/>
            </a:endParaRPr>
          </a:p>
          <a:p>
            <a:r>
              <a:rPr lang="en-US" sz="2400" dirty="0" smtClean="0">
                <a:latin typeface="+mn-lt"/>
              </a:rPr>
              <a:t>3.    Service productivity and </a:t>
            </a:r>
            <a:r>
              <a:rPr lang="en-US" sz="2400" dirty="0" smtClean="0">
                <a:latin typeface="+mn-lt"/>
              </a:rPr>
              <a:t>measurement</a:t>
            </a:r>
            <a:endParaRPr lang="en-US" sz="2400" dirty="0" smtClean="0">
              <a:latin typeface="+mn-lt"/>
            </a:endParaRPr>
          </a:p>
        </p:txBody>
      </p:sp>
      <p:sp>
        <p:nvSpPr>
          <p:cNvPr id="2" name="TextBox 1"/>
          <p:cNvSpPr txBox="1"/>
          <p:nvPr/>
        </p:nvSpPr>
        <p:spPr>
          <a:xfrm>
            <a:off x="559558" y="1062329"/>
            <a:ext cx="8458200" cy="1015663"/>
          </a:xfrm>
          <a:prstGeom prst="rect">
            <a:avLst/>
          </a:prstGeom>
          <a:noFill/>
        </p:spPr>
        <p:txBody>
          <a:bodyPr wrap="square" rtlCol="0">
            <a:spAutoFit/>
          </a:bodyPr>
          <a:lstStyle/>
          <a:p>
            <a:r>
              <a:rPr lang="en-US" sz="2000" dirty="0" smtClean="0">
                <a:latin typeface="+mn-lt"/>
              </a:rPr>
              <a:t>Navarro, T. M. and </a:t>
            </a:r>
            <a:r>
              <a:rPr lang="en-US" sz="2000" dirty="0" err="1" smtClean="0">
                <a:latin typeface="+mn-lt"/>
              </a:rPr>
              <a:t>Roura</a:t>
            </a:r>
            <a:r>
              <a:rPr lang="en-US" sz="2000" dirty="0" smtClean="0">
                <a:latin typeface="+mn-lt"/>
              </a:rPr>
              <a:t>, D. R. (2010). </a:t>
            </a:r>
            <a:r>
              <a:rPr lang="en-US" sz="2000" i="1" dirty="0" smtClean="0">
                <a:latin typeface="+mn-lt"/>
              </a:rPr>
              <a:t>Growth and Productivity in the Service Sector: The State of the Art. </a:t>
            </a:r>
            <a:r>
              <a:rPr lang="en-US" sz="2000" dirty="0" smtClean="0">
                <a:latin typeface="+mn-lt"/>
              </a:rPr>
              <a:t>Working Papers, the Institute of Social and Economic Analysis.</a:t>
            </a:r>
            <a:endParaRPr lang="en-US" sz="2000" i="1" dirty="0">
              <a:latin typeface="+mn-lt"/>
            </a:endParaRPr>
          </a:p>
        </p:txBody>
      </p:sp>
    </p:spTree>
    <p:extLst>
      <p:ext uri="{BB962C8B-B14F-4D97-AF65-F5344CB8AC3E}">
        <p14:creationId xmlns:p14="http://schemas.microsoft.com/office/powerpoint/2010/main" val="3421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40</a:t>
            </a:fld>
            <a:endParaRPr lang="th-TH"/>
          </a:p>
        </p:txBody>
      </p:sp>
      <p:sp>
        <p:nvSpPr>
          <p:cNvPr id="5" name="สี่เหลี่ยมมุมมน 3"/>
          <p:cNvSpPr>
            <a:spLocks noChangeArrowheads="1"/>
          </p:cNvSpPr>
          <p:nvPr/>
        </p:nvSpPr>
        <p:spPr bwMode="auto">
          <a:xfrm>
            <a:off x="609600" y="344278"/>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marL="457200" indent="-457200" algn="ctr" fontAlgn="auto">
              <a:spcBef>
                <a:spcPts val="0"/>
              </a:spcBef>
              <a:spcAft>
                <a:spcPts val="0"/>
              </a:spcAft>
              <a:buFont typeface="Wingdings" panose="05000000000000000000" pitchFamily="2" charset="2"/>
              <a:buChar char="v"/>
              <a:defRPr/>
            </a:pPr>
            <a:r>
              <a:rPr lang="en-US" sz="3200" b="1" dirty="0"/>
              <a:t>3</a:t>
            </a:r>
            <a:r>
              <a:rPr lang="en-US" sz="3200" b="1" dirty="0" smtClean="0"/>
              <a:t>. Service sector and economic growth</a:t>
            </a:r>
            <a:endParaRPr lang="th-TH" sz="3200" b="1" dirty="0"/>
          </a:p>
        </p:txBody>
      </p:sp>
      <p:sp>
        <p:nvSpPr>
          <p:cNvPr id="9" name="TextBox 8"/>
          <p:cNvSpPr txBox="1"/>
          <p:nvPr/>
        </p:nvSpPr>
        <p:spPr>
          <a:xfrm>
            <a:off x="609600" y="1779142"/>
            <a:ext cx="8004412" cy="3416320"/>
          </a:xfrm>
          <a:prstGeom prst="rect">
            <a:avLst/>
          </a:prstGeom>
          <a:noFill/>
        </p:spPr>
        <p:txBody>
          <a:bodyPr wrap="square" rtlCol="0">
            <a:spAutoFit/>
          </a:bodyPr>
          <a:lstStyle/>
          <a:p>
            <a:pPr marL="457200" indent="-457200">
              <a:buFontTx/>
              <a:buAutoNum type="arabicPeriod"/>
            </a:pPr>
            <a:r>
              <a:rPr lang="en-US" sz="2400" dirty="0" smtClean="0">
                <a:latin typeface="+mn-lt"/>
              </a:rPr>
              <a:t>“</a:t>
            </a:r>
            <a:r>
              <a:rPr lang="en-US" sz="2400" dirty="0" err="1" smtClean="0">
                <a:latin typeface="+mn-lt"/>
              </a:rPr>
              <a:t>Baumol’s</a:t>
            </a:r>
            <a:r>
              <a:rPr lang="en-US" sz="2400" dirty="0" smtClean="0">
                <a:latin typeface="+mn-lt"/>
              </a:rPr>
              <a:t> Cost Disease”</a:t>
            </a:r>
          </a:p>
          <a:p>
            <a:endParaRPr lang="en-US" sz="2400" dirty="0" smtClean="0">
              <a:latin typeface="+mn-lt"/>
            </a:endParaRPr>
          </a:p>
          <a:p>
            <a:pPr marL="800100" lvl="1" indent="-342900">
              <a:buFont typeface="Wingdings" panose="05000000000000000000" pitchFamily="2" charset="2"/>
              <a:buChar char="ü"/>
            </a:pPr>
            <a:r>
              <a:rPr lang="en-US" sz="2400" dirty="0" smtClean="0">
                <a:latin typeface="+mn-lt"/>
              </a:rPr>
              <a:t>What is “</a:t>
            </a:r>
            <a:r>
              <a:rPr lang="en-US" sz="2400" dirty="0" err="1" smtClean="0">
                <a:latin typeface="+mn-lt"/>
              </a:rPr>
              <a:t>Baumol’s</a:t>
            </a:r>
            <a:r>
              <a:rPr lang="en-US" sz="2400" dirty="0" smtClean="0">
                <a:latin typeface="+mn-lt"/>
              </a:rPr>
              <a:t> Cost Disease” argument and its implication on the relationship between service sector growth and economic growth? </a:t>
            </a:r>
          </a:p>
          <a:p>
            <a:pPr lvl="1"/>
            <a:endParaRPr lang="en-US" sz="2400" dirty="0" smtClean="0">
              <a:latin typeface="+mn-lt"/>
            </a:endParaRPr>
          </a:p>
          <a:p>
            <a:pPr marL="800100" lvl="1" indent="-342900">
              <a:buFont typeface="Wingdings" panose="05000000000000000000" pitchFamily="2" charset="2"/>
              <a:buChar char="ü"/>
            </a:pPr>
            <a:r>
              <a:rPr lang="en-US" sz="2400" dirty="0" smtClean="0">
                <a:latin typeface="+mn-lt"/>
              </a:rPr>
              <a:t>What </a:t>
            </a:r>
            <a:r>
              <a:rPr lang="en-US" sz="2400" dirty="0">
                <a:latin typeface="+mn-lt"/>
              </a:rPr>
              <a:t>could be possible explanation to counter this argument? </a:t>
            </a:r>
          </a:p>
          <a:p>
            <a:endParaRPr lang="en-US" sz="2400" dirty="0">
              <a:latin typeface="+mn-lt"/>
            </a:endParaRPr>
          </a:p>
        </p:txBody>
      </p:sp>
      <p:sp>
        <p:nvSpPr>
          <p:cNvPr id="10" name="TextBox 9"/>
          <p:cNvSpPr txBox="1"/>
          <p:nvPr/>
        </p:nvSpPr>
        <p:spPr>
          <a:xfrm>
            <a:off x="609600" y="1066800"/>
            <a:ext cx="8004412" cy="523220"/>
          </a:xfrm>
          <a:prstGeom prst="rect">
            <a:avLst/>
          </a:prstGeom>
          <a:solidFill>
            <a:schemeClr val="accent3">
              <a:lumMod val="20000"/>
              <a:lumOff val="80000"/>
            </a:schemeClr>
          </a:solidFill>
        </p:spPr>
        <p:txBody>
          <a:bodyPr wrap="square" rtlCol="0">
            <a:spAutoFit/>
          </a:bodyPr>
          <a:lstStyle/>
          <a:p>
            <a:r>
              <a:rPr lang="en-US" b="1" dirty="0" smtClean="0">
                <a:solidFill>
                  <a:srgbClr val="0066FF"/>
                </a:solidFill>
                <a:latin typeface="+mn-lt"/>
              </a:rPr>
              <a:t>Discussion</a:t>
            </a:r>
          </a:p>
        </p:txBody>
      </p:sp>
    </p:spTree>
    <p:extLst>
      <p:ext uri="{BB962C8B-B14F-4D97-AF65-F5344CB8AC3E}">
        <p14:creationId xmlns:p14="http://schemas.microsoft.com/office/powerpoint/2010/main" val="11949011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41</a:t>
            </a:fld>
            <a:endParaRPr lang="th-TH"/>
          </a:p>
        </p:txBody>
      </p:sp>
      <p:sp>
        <p:nvSpPr>
          <p:cNvPr id="5" name="สี่เหลี่ยมมุมมน 3"/>
          <p:cNvSpPr>
            <a:spLocks noChangeArrowheads="1"/>
          </p:cNvSpPr>
          <p:nvPr/>
        </p:nvSpPr>
        <p:spPr bwMode="auto">
          <a:xfrm>
            <a:off x="609600" y="344278"/>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marL="457200" indent="-457200" algn="ctr" fontAlgn="auto">
              <a:spcBef>
                <a:spcPts val="0"/>
              </a:spcBef>
              <a:spcAft>
                <a:spcPts val="0"/>
              </a:spcAft>
              <a:buFont typeface="Wingdings" panose="05000000000000000000" pitchFamily="2" charset="2"/>
              <a:buChar char="v"/>
              <a:defRPr/>
            </a:pPr>
            <a:r>
              <a:rPr lang="en-US" sz="3200" b="1" dirty="0"/>
              <a:t>3</a:t>
            </a:r>
            <a:r>
              <a:rPr lang="en-US" sz="3200" b="1" dirty="0" smtClean="0"/>
              <a:t>. Service sector and economic growth</a:t>
            </a:r>
            <a:endParaRPr lang="th-TH" sz="3200" b="1" dirty="0"/>
          </a:p>
        </p:txBody>
      </p:sp>
      <p:sp>
        <p:nvSpPr>
          <p:cNvPr id="9" name="TextBox 8"/>
          <p:cNvSpPr txBox="1"/>
          <p:nvPr/>
        </p:nvSpPr>
        <p:spPr>
          <a:xfrm>
            <a:off x="609600" y="1779142"/>
            <a:ext cx="8004412" cy="3785652"/>
          </a:xfrm>
          <a:prstGeom prst="rect">
            <a:avLst/>
          </a:prstGeom>
          <a:noFill/>
        </p:spPr>
        <p:txBody>
          <a:bodyPr wrap="square" rtlCol="0">
            <a:spAutoFit/>
          </a:bodyPr>
          <a:lstStyle/>
          <a:p>
            <a:r>
              <a:rPr lang="en-US" sz="2400" dirty="0" smtClean="0">
                <a:latin typeface="+mn-lt"/>
              </a:rPr>
              <a:t>2. Based on the paper’s 3 key objectives. Analyze finding of each objective on service industry your group choose</a:t>
            </a:r>
          </a:p>
          <a:p>
            <a:endParaRPr lang="en-US" sz="2400" dirty="0" smtClean="0">
              <a:latin typeface="+mn-lt"/>
            </a:endParaRPr>
          </a:p>
          <a:p>
            <a:pPr marL="800100" lvl="1" indent="-342900">
              <a:buFont typeface="Wingdings" panose="05000000000000000000" pitchFamily="2" charset="2"/>
              <a:buChar char="ü"/>
            </a:pPr>
            <a:r>
              <a:rPr lang="en-US" sz="2400" dirty="0" smtClean="0">
                <a:latin typeface="+mn-lt"/>
              </a:rPr>
              <a:t>Factors affect that service industry growth</a:t>
            </a:r>
          </a:p>
          <a:p>
            <a:pPr lvl="1"/>
            <a:endParaRPr lang="en-US" sz="2400" dirty="0" smtClean="0">
              <a:latin typeface="+mn-lt"/>
            </a:endParaRPr>
          </a:p>
          <a:p>
            <a:pPr marL="800100" lvl="1" indent="-342900">
              <a:buFont typeface="Wingdings" panose="05000000000000000000" pitchFamily="2" charset="2"/>
              <a:buChar char="ü"/>
            </a:pPr>
            <a:r>
              <a:rPr lang="en-US" sz="2400" dirty="0" smtClean="0">
                <a:latin typeface="+mn-lt"/>
              </a:rPr>
              <a:t>Impact of that service industry on economic growth</a:t>
            </a:r>
          </a:p>
          <a:p>
            <a:pPr lvl="1"/>
            <a:endParaRPr lang="en-US" sz="2400" dirty="0" smtClean="0">
              <a:latin typeface="+mn-lt"/>
            </a:endParaRPr>
          </a:p>
          <a:p>
            <a:pPr marL="800100" lvl="1" indent="-342900">
              <a:buFont typeface="Wingdings" panose="05000000000000000000" pitchFamily="2" charset="2"/>
              <a:buChar char="ü"/>
            </a:pPr>
            <a:r>
              <a:rPr lang="en-US" sz="2400" dirty="0" smtClean="0">
                <a:latin typeface="+mn-lt"/>
              </a:rPr>
              <a:t>Labor productivity issues (</a:t>
            </a:r>
            <a:r>
              <a:rPr lang="en-US" sz="2400" smtClean="0">
                <a:latin typeface="+mn-lt"/>
              </a:rPr>
              <a:t>and measurements) </a:t>
            </a:r>
            <a:r>
              <a:rPr lang="en-US" sz="2400" dirty="0" smtClean="0">
                <a:latin typeface="+mn-lt"/>
              </a:rPr>
              <a:t>in that industry</a:t>
            </a:r>
          </a:p>
          <a:p>
            <a:endParaRPr lang="en-US" sz="2400" dirty="0">
              <a:latin typeface="+mn-lt"/>
            </a:endParaRPr>
          </a:p>
        </p:txBody>
      </p:sp>
      <p:sp>
        <p:nvSpPr>
          <p:cNvPr id="10" name="TextBox 9"/>
          <p:cNvSpPr txBox="1"/>
          <p:nvPr/>
        </p:nvSpPr>
        <p:spPr>
          <a:xfrm>
            <a:off x="609600" y="1066800"/>
            <a:ext cx="8004412" cy="523220"/>
          </a:xfrm>
          <a:prstGeom prst="rect">
            <a:avLst/>
          </a:prstGeom>
          <a:solidFill>
            <a:schemeClr val="accent3">
              <a:lumMod val="20000"/>
              <a:lumOff val="80000"/>
            </a:schemeClr>
          </a:solidFill>
        </p:spPr>
        <p:txBody>
          <a:bodyPr wrap="square" rtlCol="0">
            <a:spAutoFit/>
          </a:bodyPr>
          <a:lstStyle/>
          <a:p>
            <a:r>
              <a:rPr lang="en-US" b="1" dirty="0" smtClean="0">
                <a:solidFill>
                  <a:srgbClr val="0066FF"/>
                </a:solidFill>
                <a:latin typeface="+mn-lt"/>
              </a:rPr>
              <a:t>Discussion</a:t>
            </a:r>
          </a:p>
        </p:txBody>
      </p:sp>
    </p:spTree>
    <p:extLst>
      <p:ext uri="{BB962C8B-B14F-4D97-AF65-F5344CB8AC3E}">
        <p14:creationId xmlns:p14="http://schemas.microsoft.com/office/powerpoint/2010/main" val="349603338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42</a:t>
            </a:fld>
            <a:endParaRPr lang="th-TH"/>
          </a:p>
        </p:txBody>
      </p:sp>
      <p:sp>
        <p:nvSpPr>
          <p:cNvPr id="5" name="สี่เหลี่ยมมุมมน 3"/>
          <p:cNvSpPr>
            <a:spLocks noChangeArrowheads="1"/>
          </p:cNvSpPr>
          <p:nvPr/>
        </p:nvSpPr>
        <p:spPr bwMode="auto">
          <a:xfrm>
            <a:off x="619836"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3</a:t>
            </a:r>
            <a:r>
              <a:rPr lang="en-US" sz="3200" b="1" dirty="0" smtClean="0"/>
              <a:t>. Service sector and economic growth</a:t>
            </a:r>
            <a:endParaRPr lang="th-TH" sz="3200" b="1" dirty="0"/>
          </a:p>
        </p:txBody>
      </p:sp>
      <p:sp>
        <p:nvSpPr>
          <p:cNvPr id="7" name="TextBox 6"/>
          <p:cNvSpPr txBox="1"/>
          <p:nvPr/>
        </p:nvSpPr>
        <p:spPr>
          <a:xfrm>
            <a:off x="619836" y="914400"/>
            <a:ext cx="8004412" cy="523220"/>
          </a:xfrm>
          <a:prstGeom prst="rect">
            <a:avLst/>
          </a:prstGeom>
          <a:solidFill>
            <a:schemeClr val="accent3">
              <a:lumMod val="20000"/>
              <a:lumOff val="80000"/>
            </a:schemeClr>
          </a:solidFill>
        </p:spPr>
        <p:txBody>
          <a:bodyPr wrap="square" rtlCol="0">
            <a:spAutoFit/>
          </a:bodyPr>
          <a:lstStyle/>
          <a:p>
            <a:r>
              <a:rPr lang="en-US" b="1" dirty="0" smtClean="0">
                <a:solidFill>
                  <a:srgbClr val="0066FF"/>
                </a:solidFill>
                <a:latin typeface="+mn-lt"/>
              </a:rPr>
              <a:t>What is “</a:t>
            </a:r>
            <a:r>
              <a:rPr lang="en-US" b="1" dirty="0" err="1" smtClean="0">
                <a:solidFill>
                  <a:srgbClr val="0066FF"/>
                </a:solidFill>
                <a:latin typeface="+mn-lt"/>
              </a:rPr>
              <a:t>Baumol’s</a:t>
            </a:r>
            <a:r>
              <a:rPr lang="en-US" b="1" dirty="0" smtClean="0">
                <a:solidFill>
                  <a:srgbClr val="0066FF"/>
                </a:solidFill>
                <a:latin typeface="+mn-lt"/>
              </a:rPr>
              <a:t> Cost Disease” arguments?</a:t>
            </a:r>
          </a:p>
        </p:txBody>
      </p:sp>
      <p:sp>
        <p:nvSpPr>
          <p:cNvPr id="9" name="TextBox 8"/>
          <p:cNvSpPr txBox="1"/>
          <p:nvPr/>
        </p:nvSpPr>
        <p:spPr>
          <a:xfrm>
            <a:off x="619836" y="1605896"/>
            <a:ext cx="8309212" cy="4801314"/>
          </a:xfrm>
          <a:prstGeom prst="rect">
            <a:avLst/>
          </a:prstGeom>
          <a:noFill/>
        </p:spPr>
        <p:txBody>
          <a:bodyPr wrap="square" rtlCol="0">
            <a:spAutoFit/>
          </a:bodyPr>
          <a:lstStyle/>
          <a:p>
            <a:pPr marL="342900" indent="-342900">
              <a:buFont typeface="Wingdings" panose="05000000000000000000" pitchFamily="2" charset="2"/>
              <a:buChar char="v"/>
            </a:pPr>
            <a:r>
              <a:rPr lang="en-US" sz="2400" dirty="0">
                <a:latin typeface="+mn-lt"/>
              </a:rPr>
              <a:t>In the 1960s, </a:t>
            </a:r>
            <a:r>
              <a:rPr lang="en-US" sz="2400" dirty="0" err="1">
                <a:latin typeface="+mn-lt"/>
              </a:rPr>
              <a:t>Baumol</a:t>
            </a:r>
            <a:r>
              <a:rPr lang="en-US" sz="2400" dirty="0">
                <a:latin typeface="+mn-lt"/>
              </a:rPr>
              <a:t> was trying to understand </a:t>
            </a:r>
            <a:r>
              <a:rPr lang="en-US" sz="2400" b="1" i="1" dirty="0">
                <a:solidFill>
                  <a:srgbClr val="C00000"/>
                </a:solidFill>
                <a:latin typeface="+mn-lt"/>
              </a:rPr>
              <a:t>the economics of the </a:t>
            </a:r>
            <a:r>
              <a:rPr lang="en-US" sz="2400" b="1" i="1" dirty="0" smtClean="0">
                <a:solidFill>
                  <a:srgbClr val="C00000"/>
                </a:solidFill>
                <a:latin typeface="+mn-lt"/>
              </a:rPr>
              <a:t>arts</a:t>
            </a:r>
            <a:r>
              <a:rPr lang="en-US" sz="2400" dirty="0" smtClean="0">
                <a:latin typeface="+mn-lt"/>
              </a:rPr>
              <a:t>.</a:t>
            </a:r>
          </a:p>
          <a:p>
            <a:endParaRPr lang="en-US" sz="1400" dirty="0">
              <a:latin typeface="+mn-lt"/>
            </a:endParaRPr>
          </a:p>
          <a:p>
            <a:pPr marL="342900" indent="-342900">
              <a:buFont typeface="Wingdings" panose="05000000000000000000" pitchFamily="2" charset="2"/>
              <a:buChar char="v"/>
            </a:pPr>
            <a:r>
              <a:rPr lang="en-US" sz="2400" dirty="0">
                <a:latin typeface="+mn-lt"/>
              </a:rPr>
              <a:t>H</a:t>
            </a:r>
            <a:r>
              <a:rPr lang="en-US" sz="2400" dirty="0" smtClean="0">
                <a:latin typeface="+mn-lt"/>
              </a:rPr>
              <a:t>e </a:t>
            </a:r>
            <a:r>
              <a:rPr lang="en-US" sz="2400" dirty="0">
                <a:latin typeface="+mn-lt"/>
              </a:rPr>
              <a:t>noticed something </a:t>
            </a:r>
            <a:r>
              <a:rPr lang="en-US" sz="2400" dirty="0" smtClean="0">
                <a:latin typeface="+mn-lt"/>
              </a:rPr>
              <a:t>surprising</a:t>
            </a:r>
            <a:r>
              <a:rPr lang="en-US" sz="2400" dirty="0">
                <a:latin typeface="+mn-lt"/>
              </a:rPr>
              <a:t> </a:t>
            </a:r>
            <a:r>
              <a:rPr lang="en-US" sz="2400" dirty="0" smtClean="0">
                <a:latin typeface="+mn-lt"/>
              </a:rPr>
              <a:t>!!!</a:t>
            </a:r>
          </a:p>
          <a:p>
            <a:endParaRPr lang="en-US" sz="1400" dirty="0">
              <a:latin typeface="+mn-lt"/>
            </a:endParaRPr>
          </a:p>
          <a:p>
            <a:pPr marL="342900" indent="-342900">
              <a:buFont typeface="Wingdings" panose="05000000000000000000" pitchFamily="2" charset="2"/>
              <a:buChar char="v"/>
            </a:pPr>
            <a:r>
              <a:rPr lang="en-US" sz="2400" dirty="0" smtClean="0">
                <a:latin typeface="+mn-lt"/>
              </a:rPr>
              <a:t>“</a:t>
            </a:r>
            <a:r>
              <a:rPr lang="en-US" sz="2400" b="1" dirty="0" smtClean="0">
                <a:solidFill>
                  <a:srgbClr val="0066FF"/>
                </a:solidFill>
                <a:latin typeface="+mn-lt"/>
              </a:rPr>
              <a:t>Musicians </a:t>
            </a:r>
            <a:r>
              <a:rPr lang="en-US" sz="2400" b="1" dirty="0">
                <a:solidFill>
                  <a:srgbClr val="0066FF"/>
                </a:solidFill>
                <a:latin typeface="+mn-lt"/>
              </a:rPr>
              <a:t>weren’t getting any more productive — playing a piece written for a string quartet took four musicians the same amount of time in 1965 as it did in 1865 — yet musicians in 1965 made a lot more money than musicians in </a:t>
            </a:r>
            <a:r>
              <a:rPr lang="en-US" sz="2400" b="1" dirty="0" smtClean="0">
                <a:solidFill>
                  <a:srgbClr val="0066FF"/>
                </a:solidFill>
                <a:latin typeface="+mn-lt"/>
              </a:rPr>
              <a:t>1865</a:t>
            </a:r>
            <a:r>
              <a:rPr lang="en-US" sz="2400" dirty="0" smtClean="0">
                <a:latin typeface="+mn-lt"/>
              </a:rPr>
              <a:t>”</a:t>
            </a:r>
          </a:p>
          <a:p>
            <a:endParaRPr lang="en-US" sz="1400" dirty="0" smtClean="0">
              <a:latin typeface="+mn-lt"/>
            </a:endParaRPr>
          </a:p>
          <a:p>
            <a:pPr marL="342900" indent="-342900">
              <a:buFont typeface="Wingdings" panose="05000000000000000000" pitchFamily="2" charset="2"/>
              <a:buChar char="v"/>
            </a:pPr>
            <a:r>
              <a:rPr lang="en-US" sz="2400" dirty="0" smtClean="0">
                <a:latin typeface="+mn-lt"/>
              </a:rPr>
              <a:t>That means even labor productivity of musician does not increase over time --- musician still get much higher compensation</a:t>
            </a:r>
          </a:p>
        </p:txBody>
      </p:sp>
      <p:sp>
        <p:nvSpPr>
          <p:cNvPr id="6" name="TextBox 5"/>
          <p:cNvSpPr txBox="1"/>
          <p:nvPr/>
        </p:nvSpPr>
        <p:spPr>
          <a:xfrm>
            <a:off x="639170" y="6465918"/>
            <a:ext cx="3109414" cy="369332"/>
          </a:xfrm>
          <a:prstGeom prst="rect">
            <a:avLst/>
          </a:prstGeom>
          <a:noFill/>
        </p:spPr>
        <p:txBody>
          <a:bodyPr wrap="square" rtlCol="0">
            <a:spAutoFit/>
          </a:bodyPr>
          <a:lstStyle/>
          <a:p>
            <a:r>
              <a:rPr lang="en-US" sz="1800" dirty="0" smtClean="0">
                <a:latin typeface="+mn-lt"/>
              </a:rPr>
              <a:t>Source: </a:t>
            </a:r>
            <a:r>
              <a:rPr lang="en-US" sz="1800" dirty="0" err="1" smtClean="0">
                <a:latin typeface="+mn-lt"/>
              </a:rPr>
              <a:t>Leetim</a:t>
            </a:r>
            <a:r>
              <a:rPr lang="en-US" sz="1800" dirty="0" smtClean="0">
                <a:latin typeface="+mn-lt"/>
              </a:rPr>
              <a:t> (2017) </a:t>
            </a:r>
            <a:endParaRPr lang="en-US" sz="1800" dirty="0">
              <a:latin typeface="+mn-lt"/>
            </a:endParaRPr>
          </a:p>
        </p:txBody>
      </p:sp>
    </p:spTree>
    <p:extLst>
      <p:ext uri="{BB962C8B-B14F-4D97-AF65-F5344CB8AC3E}">
        <p14:creationId xmlns:p14="http://schemas.microsoft.com/office/powerpoint/2010/main" val="215263540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43</a:t>
            </a:fld>
            <a:endParaRPr lang="th-TH"/>
          </a:p>
        </p:txBody>
      </p:sp>
      <p:sp>
        <p:nvSpPr>
          <p:cNvPr id="5" name="สี่เหลี่ยมมุมมน 3"/>
          <p:cNvSpPr>
            <a:spLocks noChangeArrowheads="1"/>
          </p:cNvSpPr>
          <p:nvPr/>
        </p:nvSpPr>
        <p:spPr bwMode="auto">
          <a:xfrm>
            <a:off x="619836"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3</a:t>
            </a:r>
            <a:r>
              <a:rPr lang="en-US" sz="3200" b="1" dirty="0" smtClean="0"/>
              <a:t>. Service sector and economic growth</a:t>
            </a:r>
            <a:endParaRPr lang="th-TH" sz="3200" b="1" dirty="0"/>
          </a:p>
        </p:txBody>
      </p:sp>
      <p:sp>
        <p:nvSpPr>
          <p:cNvPr id="7" name="TextBox 6"/>
          <p:cNvSpPr txBox="1"/>
          <p:nvPr/>
        </p:nvSpPr>
        <p:spPr>
          <a:xfrm>
            <a:off x="619836" y="914400"/>
            <a:ext cx="8004412" cy="523220"/>
          </a:xfrm>
          <a:prstGeom prst="rect">
            <a:avLst/>
          </a:prstGeom>
          <a:solidFill>
            <a:schemeClr val="accent3">
              <a:lumMod val="20000"/>
              <a:lumOff val="80000"/>
            </a:schemeClr>
          </a:solidFill>
        </p:spPr>
        <p:txBody>
          <a:bodyPr wrap="square" rtlCol="0">
            <a:spAutoFit/>
          </a:bodyPr>
          <a:lstStyle/>
          <a:p>
            <a:r>
              <a:rPr lang="en-US" b="1" dirty="0" smtClean="0">
                <a:solidFill>
                  <a:srgbClr val="0066FF"/>
                </a:solidFill>
                <a:latin typeface="+mn-lt"/>
              </a:rPr>
              <a:t>What is “</a:t>
            </a:r>
            <a:r>
              <a:rPr lang="en-US" b="1" dirty="0" err="1" smtClean="0">
                <a:solidFill>
                  <a:srgbClr val="0066FF"/>
                </a:solidFill>
                <a:latin typeface="+mn-lt"/>
              </a:rPr>
              <a:t>Baumol’s</a:t>
            </a:r>
            <a:r>
              <a:rPr lang="en-US" b="1" dirty="0" smtClean="0">
                <a:solidFill>
                  <a:srgbClr val="0066FF"/>
                </a:solidFill>
                <a:latin typeface="+mn-lt"/>
              </a:rPr>
              <a:t> Cost Disease” arguments?</a:t>
            </a:r>
          </a:p>
        </p:txBody>
      </p:sp>
      <p:sp>
        <p:nvSpPr>
          <p:cNvPr id="9" name="TextBox 8"/>
          <p:cNvSpPr txBox="1"/>
          <p:nvPr/>
        </p:nvSpPr>
        <p:spPr>
          <a:xfrm>
            <a:off x="619836" y="1590020"/>
            <a:ext cx="8004412" cy="4308872"/>
          </a:xfrm>
          <a:prstGeom prst="rect">
            <a:avLst/>
          </a:prstGeom>
          <a:noFill/>
        </p:spPr>
        <p:txBody>
          <a:bodyPr wrap="square" rtlCol="0">
            <a:spAutoFit/>
          </a:bodyPr>
          <a:lstStyle/>
          <a:p>
            <a:r>
              <a:rPr lang="en-US" b="1" i="1" u="sng" dirty="0" err="1" smtClean="0">
                <a:solidFill>
                  <a:srgbClr val="008000"/>
                </a:solidFill>
                <a:latin typeface="+mn-lt"/>
              </a:rPr>
              <a:t>Baumol’s</a:t>
            </a:r>
            <a:r>
              <a:rPr lang="en-US" b="1" i="1" u="sng" dirty="0" smtClean="0">
                <a:solidFill>
                  <a:srgbClr val="008000"/>
                </a:solidFill>
                <a:latin typeface="+mn-lt"/>
              </a:rPr>
              <a:t> explanation</a:t>
            </a:r>
          </a:p>
          <a:p>
            <a:endParaRPr lang="en-US" sz="2400" dirty="0" smtClean="0">
              <a:latin typeface="+mn-lt"/>
            </a:endParaRPr>
          </a:p>
          <a:p>
            <a:pPr marL="342900" indent="-342900">
              <a:buFont typeface="Wingdings" panose="05000000000000000000" pitchFamily="2" charset="2"/>
              <a:buChar char="v"/>
            </a:pPr>
            <a:r>
              <a:rPr lang="en-US" sz="2200" dirty="0">
                <a:latin typeface="+mn-lt"/>
              </a:rPr>
              <a:t>Since the </a:t>
            </a:r>
            <a:r>
              <a:rPr lang="en-US" sz="2200" b="1" i="1" dirty="0">
                <a:solidFill>
                  <a:srgbClr val="0066FF"/>
                </a:solidFill>
                <a:latin typeface="+mn-lt"/>
              </a:rPr>
              <a:t>performer’s </a:t>
            </a:r>
            <a:r>
              <a:rPr lang="en-US" sz="2200" b="1" i="1" dirty="0" err="1">
                <a:solidFill>
                  <a:srgbClr val="0066FF"/>
                </a:solidFill>
                <a:latin typeface="+mn-lt"/>
              </a:rPr>
              <a:t>labour</a:t>
            </a:r>
            <a:r>
              <a:rPr lang="en-US" sz="2200" b="1" i="1" dirty="0">
                <a:solidFill>
                  <a:srgbClr val="0066FF"/>
                </a:solidFill>
                <a:latin typeface="+mn-lt"/>
              </a:rPr>
              <a:t> is the output </a:t>
            </a:r>
            <a:r>
              <a:rPr lang="en-US" sz="2200" dirty="0">
                <a:latin typeface="+mn-lt"/>
              </a:rPr>
              <a:t>– the singer singing, the dancer dancing, the pianist playing – there is really no way to </a:t>
            </a:r>
            <a:r>
              <a:rPr lang="en-US" sz="2200" dirty="0" smtClean="0">
                <a:latin typeface="+mn-lt"/>
              </a:rPr>
              <a:t>increase output </a:t>
            </a:r>
            <a:r>
              <a:rPr lang="en-US" sz="2200" dirty="0">
                <a:latin typeface="+mn-lt"/>
              </a:rPr>
              <a:t>per </a:t>
            </a:r>
            <a:r>
              <a:rPr lang="en-US" sz="2200" dirty="0" smtClean="0">
                <a:latin typeface="+mn-lt"/>
              </a:rPr>
              <a:t>hour (</a:t>
            </a:r>
            <a:r>
              <a:rPr lang="en-US" sz="2200" dirty="0" err="1" smtClean="0">
                <a:latin typeface="+mn-lt"/>
              </a:rPr>
              <a:t>Heilbrun</a:t>
            </a:r>
            <a:r>
              <a:rPr lang="en-US" sz="2200" dirty="0" smtClean="0">
                <a:latin typeface="+mn-lt"/>
              </a:rPr>
              <a:t>, 2003) </a:t>
            </a:r>
            <a:endParaRPr lang="en-US" sz="2200" dirty="0">
              <a:latin typeface="+mn-lt"/>
            </a:endParaRPr>
          </a:p>
          <a:p>
            <a:endParaRPr lang="en-US" sz="1200" dirty="0">
              <a:latin typeface="+mn-lt"/>
            </a:endParaRPr>
          </a:p>
          <a:p>
            <a:pPr marL="342900" indent="-342900">
              <a:buFont typeface="Wingdings" panose="05000000000000000000" pitchFamily="2" charset="2"/>
              <a:buChar char="v"/>
            </a:pPr>
            <a:r>
              <a:rPr lang="en-US" sz="2200" dirty="0">
                <a:latin typeface="+mn-lt"/>
              </a:rPr>
              <a:t>R</a:t>
            </a:r>
            <a:r>
              <a:rPr lang="en-US" sz="2200" dirty="0" smtClean="0">
                <a:latin typeface="+mn-lt"/>
              </a:rPr>
              <a:t>ising </a:t>
            </a:r>
            <a:r>
              <a:rPr lang="en-US" sz="2200" dirty="0">
                <a:latin typeface="+mn-lt"/>
              </a:rPr>
              <a:t>productivity in the manufacturing sector of the economy inevitably pushes up the cost of labor-intensive services like live musical </a:t>
            </a:r>
            <a:r>
              <a:rPr lang="en-US" sz="2200" dirty="0" smtClean="0">
                <a:latin typeface="+mn-lt"/>
              </a:rPr>
              <a:t>performances.</a:t>
            </a:r>
          </a:p>
          <a:p>
            <a:endParaRPr lang="en-US" sz="1200" dirty="0">
              <a:latin typeface="+mn-lt"/>
            </a:endParaRPr>
          </a:p>
          <a:p>
            <a:pPr marL="342900" indent="-342900">
              <a:buFont typeface="Wingdings" panose="05000000000000000000" pitchFamily="2" charset="2"/>
              <a:buChar char="v"/>
            </a:pPr>
            <a:r>
              <a:rPr lang="en-US" sz="2200" dirty="0" smtClean="0">
                <a:latin typeface="+mn-lt"/>
              </a:rPr>
              <a:t>Rising productivity allows factories to cut prices and raise wages at the same time. But when wages rise, music venues have no alternative but to raise ticket prices to cover the higher costs.</a:t>
            </a:r>
            <a:endParaRPr lang="en-US" sz="2200" dirty="0">
              <a:latin typeface="+mn-lt"/>
            </a:endParaRPr>
          </a:p>
        </p:txBody>
      </p:sp>
      <p:sp>
        <p:nvSpPr>
          <p:cNvPr id="6" name="TextBox 5"/>
          <p:cNvSpPr txBox="1"/>
          <p:nvPr/>
        </p:nvSpPr>
        <p:spPr>
          <a:xfrm>
            <a:off x="624386" y="6459524"/>
            <a:ext cx="3109414" cy="369332"/>
          </a:xfrm>
          <a:prstGeom prst="rect">
            <a:avLst/>
          </a:prstGeom>
          <a:noFill/>
        </p:spPr>
        <p:txBody>
          <a:bodyPr wrap="square" rtlCol="0">
            <a:spAutoFit/>
          </a:bodyPr>
          <a:lstStyle/>
          <a:p>
            <a:r>
              <a:rPr lang="en-US" sz="1800" dirty="0" smtClean="0">
                <a:latin typeface="+mn-lt"/>
              </a:rPr>
              <a:t>Source: </a:t>
            </a:r>
            <a:r>
              <a:rPr lang="en-US" sz="1800" dirty="0" err="1" smtClean="0">
                <a:latin typeface="+mn-lt"/>
              </a:rPr>
              <a:t>Leetim</a:t>
            </a:r>
            <a:r>
              <a:rPr lang="en-US" sz="1800" dirty="0" smtClean="0">
                <a:latin typeface="+mn-lt"/>
              </a:rPr>
              <a:t> (2017) </a:t>
            </a:r>
            <a:endParaRPr lang="en-US" sz="1800" dirty="0">
              <a:latin typeface="+mn-lt"/>
            </a:endParaRPr>
          </a:p>
        </p:txBody>
      </p:sp>
    </p:spTree>
    <p:extLst>
      <p:ext uri="{BB962C8B-B14F-4D97-AF65-F5344CB8AC3E}">
        <p14:creationId xmlns:p14="http://schemas.microsoft.com/office/powerpoint/2010/main" val="326791950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44</a:t>
            </a:fld>
            <a:endParaRPr lang="th-TH"/>
          </a:p>
        </p:txBody>
      </p:sp>
      <p:sp>
        <p:nvSpPr>
          <p:cNvPr id="5" name="สี่เหลี่ยมมุมมน 3"/>
          <p:cNvSpPr>
            <a:spLocks noChangeArrowheads="1"/>
          </p:cNvSpPr>
          <p:nvPr/>
        </p:nvSpPr>
        <p:spPr bwMode="auto">
          <a:xfrm>
            <a:off x="608463" y="228600"/>
            <a:ext cx="8077200" cy="533400"/>
          </a:xfrm>
          <a:prstGeom prst="roundRect">
            <a:avLst>
              <a:gd name="adj" fmla="val 16667"/>
            </a:avLst>
          </a:prstGeom>
          <a:solidFill>
            <a:schemeClr val="accent6"/>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3</a:t>
            </a:r>
            <a:r>
              <a:rPr lang="en-US" sz="3200" b="1" dirty="0" smtClean="0"/>
              <a:t>. Service sector and economic growth</a:t>
            </a:r>
            <a:endParaRPr lang="th-TH" sz="3200" b="1" dirty="0"/>
          </a:p>
        </p:txBody>
      </p:sp>
      <p:pic>
        <p:nvPicPr>
          <p:cNvPr id="6" name="Picture 5" descr="https://cdn.vox-cdn.com/thumbor/9VIE99s5LaltHVprLDOziSIjmgs=/1800x0/filters:no_upscale()/cdn.vox-cdn.com/uploads/chorus_asset/file/8465151/pricesgoodindex2.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562" y="1022350"/>
            <a:ext cx="7086600" cy="5334000"/>
          </a:xfrm>
          <a:prstGeom prst="rect">
            <a:avLst/>
          </a:prstGeom>
          <a:noFill/>
          <a:ln>
            <a:noFill/>
          </a:ln>
        </p:spPr>
      </p:pic>
      <p:sp>
        <p:nvSpPr>
          <p:cNvPr id="2" name="TextBox 1"/>
          <p:cNvSpPr txBox="1"/>
          <p:nvPr/>
        </p:nvSpPr>
        <p:spPr>
          <a:xfrm>
            <a:off x="838200" y="6511072"/>
            <a:ext cx="2438400" cy="523220"/>
          </a:xfrm>
          <a:prstGeom prst="rect">
            <a:avLst/>
          </a:prstGeom>
          <a:noFill/>
        </p:spPr>
        <p:txBody>
          <a:bodyPr wrap="square" rtlCol="0">
            <a:spAutoFit/>
          </a:bodyPr>
          <a:lstStyle/>
          <a:p>
            <a:endParaRPr lang="en-US" dirty="0"/>
          </a:p>
        </p:txBody>
      </p:sp>
      <p:sp>
        <p:nvSpPr>
          <p:cNvPr id="3" name="TextBox 2"/>
          <p:cNvSpPr txBox="1"/>
          <p:nvPr/>
        </p:nvSpPr>
        <p:spPr>
          <a:xfrm>
            <a:off x="624386" y="6459524"/>
            <a:ext cx="3109414" cy="369332"/>
          </a:xfrm>
          <a:prstGeom prst="rect">
            <a:avLst/>
          </a:prstGeom>
          <a:noFill/>
        </p:spPr>
        <p:txBody>
          <a:bodyPr wrap="square" rtlCol="0">
            <a:spAutoFit/>
          </a:bodyPr>
          <a:lstStyle/>
          <a:p>
            <a:r>
              <a:rPr lang="en-US" sz="1800" dirty="0" smtClean="0">
                <a:latin typeface="+mn-lt"/>
              </a:rPr>
              <a:t>Source: </a:t>
            </a:r>
            <a:r>
              <a:rPr lang="en-US" sz="1800" dirty="0" err="1" smtClean="0">
                <a:latin typeface="+mn-lt"/>
              </a:rPr>
              <a:t>Leetim</a:t>
            </a:r>
            <a:r>
              <a:rPr lang="en-US" sz="1800" dirty="0" smtClean="0">
                <a:latin typeface="+mn-lt"/>
              </a:rPr>
              <a:t> (2017) </a:t>
            </a:r>
            <a:endParaRPr lang="en-US" sz="1800" dirty="0">
              <a:latin typeface="+mn-lt"/>
            </a:endParaRPr>
          </a:p>
        </p:txBody>
      </p:sp>
    </p:spTree>
    <p:extLst>
      <p:ext uri="{BB962C8B-B14F-4D97-AF65-F5344CB8AC3E}">
        <p14:creationId xmlns:p14="http://schemas.microsoft.com/office/powerpoint/2010/main" val="23977729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0517"/>
            <a:ext cx="8229600" cy="534193"/>
          </a:xfrm>
        </p:spPr>
        <p:txBody>
          <a:bodyPr/>
          <a:lstStyle/>
          <a:p>
            <a:r>
              <a:rPr lang="en-US" sz="2800" dirty="0" smtClean="0"/>
              <a:t>References</a:t>
            </a:r>
            <a:endParaRPr lang="en-US" sz="2800" dirty="0"/>
          </a:p>
        </p:txBody>
      </p:sp>
      <p:sp>
        <p:nvSpPr>
          <p:cNvPr id="3" name="Content Placeholder 2"/>
          <p:cNvSpPr>
            <a:spLocks noGrp="1"/>
          </p:cNvSpPr>
          <p:nvPr>
            <p:ph idx="1"/>
          </p:nvPr>
        </p:nvSpPr>
        <p:spPr>
          <a:xfrm>
            <a:off x="457200" y="914400"/>
            <a:ext cx="8229600" cy="5562600"/>
          </a:xfrm>
        </p:spPr>
        <p:txBody>
          <a:bodyPr/>
          <a:lstStyle/>
          <a:p>
            <a:pPr marL="0" indent="0">
              <a:buNone/>
            </a:pPr>
            <a:r>
              <a:rPr lang="en-US" sz="1800" dirty="0" err="1" smtClean="0"/>
              <a:t>Heilbrun</a:t>
            </a:r>
            <a:r>
              <a:rPr lang="en-US" sz="1800" dirty="0" smtClean="0"/>
              <a:t>, J. (2003). “Chapter 11: </a:t>
            </a:r>
            <a:r>
              <a:rPr lang="en-US" sz="1800" dirty="0" err="1" smtClean="0"/>
              <a:t>Baumol’s</a:t>
            </a:r>
            <a:r>
              <a:rPr lang="en-US" sz="1800" dirty="0" smtClean="0"/>
              <a:t> Cost Disease” in A Handbook of Cultural Economics, Edward Elgar Publishing.</a:t>
            </a:r>
          </a:p>
          <a:p>
            <a:pPr marL="0" indent="0">
              <a:buNone/>
            </a:pPr>
            <a:endParaRPr lang="en-US" sz="800" dirty="0"/>
          </a:p>
          <a:p>
            <a:pPr marL="0" indent="0">
              <a:buNone/>
            </a:pPr>
            <a:r>
              <a:rPr lang="en-US" sz="1800" dirty="0" smtClean="0"/>
              <a:t>Navarro</a:t>
            </a:r>
            <a:r>
              <a:rPr lang="en-US" sz="1800" dirty="0"/>
              <a:t>, T. M. and </a:t>
            </a:r>
            <a:r>
              <a:rPr lang="en-US" sz="1800" dirty="0" err="1"/>
              <a:t>Roura</a:t>
            </a:r>
            <a:r>
              <a:rPr lang="en-US" sz="1800" dirty="0"/>
              <a:t>, D. R. (2010). </a:t>
            </a:r>
            <a:r>
              <a:rPr lang="en-US" sz="1800" i="1" dirty="0"/>
              <a:t>Growth and Productivity in the Service Sector: The State of the Art. </a:t>
            </a:r>
            <a:r>
              <a:rPr lang="en-US" sz="1800" dirty="0"/>
              <a:t>Working Papers, the Institute of Social and Economic Analysis.</a:t>
            </a:r>
          </a:p>
          <a:p>
            <a:pPr marL="0" indent="0">
              <a:buNone/>
            </a:pPr>
            <a:endParaRPr lang="en-US" sz="800" dirty="0" smtClean="0"/>
          </a:p>
          <a:p>
            <a:pPr marL="0" indent="0">
              <a:buNone/>
            </a:pPr>
            <a:r>
              <a:rPr lang="en-US" sz="1800" dirty="0" smtClean="0"/>
              <a:t>United </a:t>
            </a:r>
            <a:r>
              <a:rPr lang="en-US" sz="1800" dirty="0"/>
              <a:t>Nations (</a:t>
            </a:r>
            <a:r>
              <a:rPr lang="en-US" sz="1800" dirty="0" smtClean="0"/>
              <a:t>2008a). </a:t>
            </a:r>
            <a:r>
              <a:rPr lang="en-US" sz="1800" i="1" dirty="0"/>
              <a:t>Tourism Satellite Account: Recommended Methodological </a:t>
            </a:r>
            <a:r>
              <a:rPr lang="en-US" sz="1800" i="1" dirty="0" smtClean="0"/>
              <a:t>Framework </a:t>
            </a:r>
            <a:r>
              <a:rPr lang="en-US" sz="1800" i="1" dirty="0"/>
              <a:t>2008</a:t>
            </a:r>
            <a:r>
              <a:rPr lang="en-US" sz="1800" dirty="0"/>
              <a:t>.</a:t>
            </a:r>
          </a:p>
          <a:p>
            <a:pPr marL="0" indent="0">
              <a:buNone/>
            </a:pPr>
            <a:endParaRPr lang="en-US" sz="800" dirty="0" smtClean="0"/>
          </a:p>
          <a:p>
            <a:pPr marL="0" indent="0">
              <a:buNone/>
            </a:pPr>
            <a:r>
              <a:rPr lang="en-US" sz="1800" dirty="0"/>
              <a:t>United Nations (</a:t>
            </a:r>
            <a:r>
              <a:rPr lang="en-US" sz="1800" dirty="0" smtClean="0"/>
              <a:t>2008b). </a:t>
            </a:r>
            <a:r>
              <a:rPr lang="en-US" sz="1800" i="1" dirty="0" smtClean="0"/>
              <a:t>International Recommendations for Tourism Statistics 2008</a:t>
            </a:r>
            <a:r>
              <a:rPr lang="en-US" sz="1800" dirty="0" smtClean="0"/>
              <a:t>. </a:t>
            </a:r>
          </a:p>
          <a:p>
            <a:pPr marL="0" indent="0">
              <a:buNone/>
            </a:pPr>
            <a:endParaRPr lang="en-US" sz="800" dirty="0"/>
          </a:p>
          <a:p>
            <a:pPr marL="0" indent="0">
              <a:buNone/>
            </a:pPr>
            <a:r>
              <a:rPr lang="en-US" sz="1800" dirty="0"/>
              <a:t>World Travel &amp; Tourism Council (2015). </a:t>
            </a:r>
            <a:r>
              <a:rPr lang="en-US" sz="1800" i="1" dirty="0"/>
              <a:t>How Does Travel &amp;Tourism Compare to Other Sectors</a:t>
            </a:r>
            <a:r>
              <a:rPr lang="en-US" sz="1800" dirty="0"/>
              <a:t>, Benchmark Report.</a:t>
            </a:r>
          </a:p>
          <a:p>
            <a:pPr marL="0" indent="0">
              <a:buNone/>
            </a:pPr>
            <a:endParaRPr lang="en-US" sz="800" dirty="0"/>
          </a:p>
          <a:p>
            <a:pPr marL="0" indent="0">
              <a:buNone/>
            </a:pPr>
            <a:r>
              <a:rPr lang="en-US" sz="1800" dirty="0"/>
              <a:t>World Travel &amp; Tourism Council (2017). </a:t>
            </a:r>
            <a:r>
              <a:rPr lang="en-US" sz="1800" i="1" dirty="0"/>
              <a:t>Travel &amp; Tourism Economic Impact 2017 Thailand</a:t>
            </a:r>
            <a:r>
              <a:rPr lang="en-US" sz="1800" dirty="0" smtClean="0"/>
              <a:t>.</a:t>
            </a:r>
          </a:p>
          <a:p>
            <a:pPr marL="0" indent="0">
              <a:buNone/>
            </a:pPr>
            <a:endParaRPr lang="en-US" sz="800" dirty="0"/>
          </a:p>
          <a:p>
            <a:pPr marL="0" indent="0">
              <a:buNone/>
            </a:pPr>
            <a:r>
              <a:rPr lang="en-US" sz="1800" dirty="0" err="1" smtClean="0"/>
              <a:t>Leetim</a:t>
            </a:r>
            <a:r>
              <a:rPr lang="en-US" sz="1800" dirty="0" smtClean="0"/>
              <a:t>, </a:t>
            </a:r>
            <a:r>
              <a:rPr lang="en-US" sz="1800" dirty="0"/>
              <a:t>T. B. (2017</a:t>
            </a:r>
            <a:r>
              <a:rPr lang="en-US" sz="1800" dirty="0" smtClean="0"/>
              <a:t>). </a:t>
            </a:r>
            <a:r>
              <a:rPr lang="en-US" sz="1800" i="1" dirty="0"/>
              <a:t>William </a:t>
            </a:r>
            <a:r>
              <a:rPr lang="en-US" sz="1800" i="1" dirty="0" err="1"/>
              <a:t>Baumol</a:t>
            </a:r>
            <a:r>
              <a:rPr lang="en-US" sz="1800" i="1" dirty="0"/>
              <a:t>, whose famous economic theory explains the modern world, has </a:t>
            </a:r>
            <a:r>
              <a:rPr lang="en-US" sz="1800" i="1" dirty="0" smtClean="0"/>
              <a:t>died</a:t>
            </a:r>
            <a:r>
              <a:rPr lang="en-US" sz="1800" dirty="0" smtClean="0"/>
              <a:t>, </a:t>
            </a:r>
            <a:r>
              <a:rPr lang="en-US" sz="1800" dirty="0" err="1" smtClean="0"/>
              <a:t>Vox</a:t>
            </a:r>
            <a:r>
              <a:rPr lang="en-US" sz="1800" dirty="0" smtClean="0"/>
              <a:t>: Online available at</a:t>
            </a:r>
          </a:p>
          <a:p>
            <a:pPr marL="0" indent="0">
              <a:buNone/>
            </a:pPr>
            <a:r>
              <a:rPr lang="en-US" sz="1800" dirty="0" smtClean="0"/>
              <a:t>https</a:t>
            </a:r>
            <a:r>
              <a:rPr lang="en-US" sz="1800" dirty="0"/>
              <a:t>://</a:t>
            </a:r>
            <a:r>
              <a:rPr lang="en-US" sz="1800" dirty="0" smtClean="0"/>
              <a:t>www.vox.com/new-money/2017/5/4/15547364/baumol-cost-disease-explained</a:t>
            </a:r>
            <a:endParaRPr lang="en-US" sz="2000" dirty="0"/>
          </a:p>
          <a:p>
            <a:pPr marL="0" indent="0">
              <a:buNone/>
            </a:pPr>
            <a:endParaRPr lang="en-US" sz="2000" dirty="0" smtClean="0"/>
          </a:p>
          <a:p>
            <a:pPr marL="0" indent="0">
              <a:buNone/>
            </a:pPr>
            <a:endParaRPr lang="en-US" sz="2000" dirty="0"/>
          </a:p>
          <a:p>
            <a:pPr marL="0" indent="0">
              <a:buNone/>
            </a:pPr>
            <a:endParaRPr lang="en-US" sz="2000" dirty="0" smtClean="0"/>
          </a:p>
          <a:p>
            <a:pPr marL="0" indent="0">
              <a:buNone/>
            </a:pPr>
            <a:endParaRPr lang="en-US" sz="2000" dirty="0"/>
          </a:p>
        </p:txBody>
      </p:sp>
      <p:sp>
        <p:nvSpPr>
          <p:cNvPr id="4" name="Slide Number Placeholder 3"/>
          <p:cNvSpPr>
            <a:spLocks noGrp="1"/>
          </p:cNvSpPr>
          <p:nvPr>
            <p:ph type="sldNum" sz="quarter" idx="12"/>
          </p:nvPr>
        </p:nvSpPr>
        <p:spPr/>
        <p:txBody>
          <a:bodyPr/>
          <a:lstStyle/>
          <a:p>
            <a:pPr>
              <a:defRPr/>
            </a:pPr>
            <a:fld id="{D150AD17-175E-4A5B-95E3-029D255FCB50}" type="slidenum">
              <a:rPr lang="th-TH" smtClean="0"/>
              <a:pPr>
                <a:defRPr/>
              </a:pPr>
              <a:t>45</a:t>
            </a:fld>
            <a:endParaRPr lang="th-TH"/>
          </a:p>
        </p:txBody>
      </p:sp>
    </p:spTree>
    <p:extLst>
      <p:ext uri="{BB962C8B-B14F-4D97-AF65-F5344CB8AC3E}">
        <p14:creationId xmlns:p14="http://schemas.microsoft.com/office/powerpoint/2010/main" val="520719718"/>
      </p:ext>
    </p:extLst>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7165</TotalTime>
  <Words>2549</Words>
  <Application>Microsoft Office PowerPoint</Application>
  <PresentationFormat>On-screen Show (4:3)</PresentationFormat>
  <Paragraphs>346</Paragraphs>
  <Slides>45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MS PGothic</vt:lpstr>
      <vt:lpstr>Angsana New</vt:lpstr>
      <vt:lpstr>Arial</vt:lpstr>
      <vt:lpstr>Calibri</vt:lpstr>
      <vt:lpstr>Cordia New</vt:lpstr>
      <vt:lpstr>TH SarabunPSK</vt:lpstr>
      <vt:lpstr>Times New Roman</vt:lpstr>
      <vt:lpstr>Wingdings</vt:lpstr>
      <vt:lpstr>ชุดรูปแบบของ Office</vt:lpstr>
      <vt:lpstr>PowerPoint Presentation</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KKD Windows 7 V.3</dc:creator>
  <cp:lastModifiedBy>Nessara Sukpanich</cp:lastModifiedBy>
  <cp:revision>233</cp:revision>
  <dcterms:created xsi:type="dcterms:W3CDTF">2017-08-03T02:20:02Z</dcterms:created>
  <dcterms:modified xsi:type="dcterms:W3CDTF">2017-08-25T02:22:51Z</dcterms:modified>
</cp:coreProperties>
</file>