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19"/>
  </p:notesMasterIdLst>
  <p:sldIdLst>
    <p:sldId id="408" r:id="rId2"/>
    <p:sldId id="404" r:id="rId3"/>
    <p:sldId id="496" r:id="rId4"/>
    <p:sldId id="537" r:id="rId5"/>
    <p:sldId id="563" r:id="rId6"/>
    <p:sldId id="569" r:id="rId7"/>
    <p:sldId id="571" r:id="rId8"/>
    <p:sldId id="565" r:id="rId9"/>
    <p:sldId id="572" r:id="rId10"/>
    <p:sldId id="576" r:id="rId11"/>
    <p:sldId id="573" r:id="rId12"/>
    <p:sldId id="566" r:id="rId13"/>
    <p:sldId id="568" r:id="rId14"/>
    <p:sldId id="574" r:id="rId15"/>
    <p:sldId id="567" r:id="rId16"/>
    <p:sldId id="575" r:id="rId17"/>
    <p:sldId id="561"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9235"/>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25" autoAdjust="0"/>
    <p:restoredTop sz="94660"/>
  </p:normalViewPr>
  <p:slideViewPr>
    <p:cSldViewPr>
      <p:cViewPr varScale="1">
        <p:scale>
          <a:sx n="77" d="100"/>
          <a:sy n="77" d="100"/>
        </p:scale>
        <p:origin x="1670"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3/9/2021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721646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999640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67245237-72BC-4A61-8B55-E1F8A3621E0F}" type="datetimeFigureOut">
              <a:rPr lang="en-US" smtClean="0"/>
              <a:pPr/>
              <a:t>3/9/2021</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67245237-72BC-4A61-8B55-E1F8A3621E0F}" type="datetimeFigureOut">
              <a:rPr lang="en-US" smtClean="0"/>
              <a:pPr/>
              <a:t>3/9/2021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3/9/2021</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67245237-72BC-4A61-8B55-E1F8A3621E0F}" type="datetimeFigureOut">
              <a:rPr lang="en-US" smtClean="0"/>
              <a:pPr/>
              <a:t>3/9/2021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3/9/2021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67245237-72BC-4A61-8B55-E1F8A3621E0F}" type="datetimeFigureOut">
              <a:rPr lang="en-US" smtClean="0"/>
              <a:pPr/>
              <a:t>3/9/2021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3/9/2021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3/9/2021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3/9/2021</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3/9/2021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3/9/2021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No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400"/>
            </a:lvl1pPr>
            <a:lvl2pPr marL="742950" indent="-285750">
              <a:spcAft>
                <a:spcPts val="800"/>
              </a:spcAft>
              <a:buFont typeface="Arial" panose="020B0604020202020204" pitchFamily="34" charset="0"/>
              <a:buChar char="•"/>
              <a:defRPr sz="2000"/>
            </a:lvl2pPr>
            <a:lvl3pPr marL="1143000" indent="-228600">
              <a:spcAft>
                <a:spcPts val="800"/>
              </a:spcAft>
              <a:buFont typeface="Arial" panose="020B0604020202020204" pitchFamily="34" charset="0"/>
              <a:buChar char="•"/>
              <a:defRPr sz="1800"/>
            </a:lvl3pPr>
            <a:lvl4pPr marL="1600200" indent="-228600">
              <a:spcAft>
                <a:spcPts val="800"/>
              </a:spcAft>
              <a:buFont typeface="Arial" panose="020B0604020202020204" pitchFamily="34" charset="0"/>
              <a:buChar char="•"/>
              <a:defRPr sz="1600"/>
            </a:lvl4pPr>
            <a:lvl5pPr marL="2057400" indent="-22860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7" hasCustomPrompt="1"/>
          </p:nvPr>
        </p:nvSpPr>
        <p:spPr>
          <a:xfrm>
            <a:off x="3465912" y="6605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2620330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3/9/2021</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5.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8.jpeg"/><Relationship Id="rId1" Type="http://schemas.openxmlformats.org/officeDocument/2006/relationships/slideLayout" Target="../slideLayouts/slideLayout14.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2.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35133" y="602729"/>
            <a:ext cx="8621556" cy="1362075"/>
          </a:xfrm>
        </p:spPr>
        <p:txBody>
          <a:bodyPr>
            <a:normAutofit/>
          </a:bodyPr>
          <a:lstStyle/>
          <a:p>
            <a:r>
              <a:rPr lang="en-US" dirty="0"/>
              <a:t>Group Assignment 5</a:t>
            </a:r>
            <a:br>
              <a:rPr lang="en-US" dirty="0"/>
            </a:br>
            <a:r>
              <a:rPr lang="en-US" dirty="0"/>
              <a:t>Retail Growth Strategies</a:t>
            </a:r>
          </a:p>
        </p:txBody>
      </p:sp>
      <p:pic>
        <p:nvPicPr>
          <p:cNvPr id="5" name="Picture 2" descr="Retail Growth Strategies: 11 Tips to Grow a Successful Business">
            <a:extLst>
              <a:ext uri="{FF2B5EF4-FFF2-40B4-BE49-F238E27FC236}">
                <a16:creationId xmlns:a16="http://schemas.microsoft.com/office/drawing/2014/main" id="{BD5231E5-7F53-4FE0-A3C6-5749C57A59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5942" y="2632721"/>
            <a:ext cx="5732115" cy="382141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5163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528471" y="0"/>
            <a:ext cx="5699713" cy="1143000"/>
          </a:xfrm>
          <a:noFill/>
          <a:ln/>
        </p:spPr>
        <p:txBody>
          <a:bodyPr lIns="90488" tIns="44450" rIns="90488" bIns="44450">
            <a:normAutofit fontScale="90000"/>
          </a:bodyPr>
          <a:lstStyle/>
          <a:p>
            <a:r>
              <a:rPr lang="en-US" sz="2600" dirty="0">
                <a:solidFill>
                  <a:schemeClr val="hlink"/>
                </a:solidFill>
              </a:rPr>
              <a:t>Group Assignment: Please refer the assignment to your group project category</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507852" y="2137858"/>
            <a:ext cx="8128296" cy="4320480"/>
          </a:xfrm>
        </p:spPr>
        <p:txBody>
          <a:bodyPr>
            <a:normAutofit fontScale="70000" lnSpcReduction="20000"/>
          </a:bodyPr>
          <a:lstStyle/>
          <a:p>
            <a:r>
              <a:rPr lang="en-US" dirty="0">
                <a:latin typeface="Arial" charset="0"/>
                <a:ea typeface="Arial" charset="0"/>
                <a:cs typeface="Arial" charset="0"/>
              </a:rPr>
              <a:t>Please analyze your retail project category in its </a:t>
            </a:r>
            <a:r>
              <a:rPr lang="en-US" b="1" dirty="0">
                <a:solidFill>
                  <a:srgbClr val="FF0000"/>
                </a:solidFill>
                <a:latin typeface="Arial" charset="0"/>
                <a:ea typeface="Arial" charset="0"/>
                <a:cs typeface="Arial" charset="0"/>
              </a:rPr>
              <a:t>current situation</a:t>
            </a:r>
            <a:r>
              <a:rPr lang="en-US" dirty="0">
                <a:latin typeface="Arial" charset="0"/>
                <a:ea typeface="Arial" charset="0"/>
                <a:cs typeface="Arial" charset="0"/>
              </a:rPr>
              <a:t>. ( does not necessarily have to be retail store of the project you are working)</a:t>
            </a:r>
          </a:p>
          <a:p>
            <a:endParaRPr lang="en-US" dirty="0">
              <a:latin typeface="Arial" charset="0"/>
              <a:ea typeface="Arial" charset="0"/>
              <a:cs typeface="Arial" charset="0"/>
            </a:endParaRPr>
          </a:p>
          <a:p>
            <a:r>
              <a:rPr lang="en-US" dirty="0">
                <a:latin typeface="Arial" charset="0"/>
                <a:ea typeface="Arial" charset="0"/>
                <a:cs typeface="Arial" charset="0"/>
              </a:rPr>
              <a:t>Identify the 4 growth strategies they are implementing for your retail industry.</a:t>
            </a:r>
          </a:p>
          <a:p>
            <a:endParaRPr lang="en-US" dirty="0">
              <a:latin typeface="Arial" charset="0"/>
              <a:ea typeface="Arial" charset="0"/>
              <a:cs typeface="Arial" charset="0"/>
            </a:endParaRPr>
          </a:p>
          <a:p>
            <a:r>
              <a:rPr lang="en-US" dirty="0">
                <a:latin typeface="Arial" charset="0"/>
                <a:ea typeface="Arial" charset="0"/>
                <a:cs typeface="Arial" charset="0"/>
              </a:rPr>
              <a:t>Analyze its success and failure ( could be both domestic and international examples)</a:t>
            </a:r>
          </a:p>
          <a:p>
            <a:r>
              <a:rPr lang="en-US" dirty="0">
                <a:latin typeface="Arial" charset="0"/>
                <a:ea typeface="Arial" charset="0"/>
                <a:cs typeface="Arial" charset="0"/>
              </a:rPr>
              <a:t>  </a:t>
            </a:r>
          </a:p>
          <a:p>
            <a:r>
              <a:rPr lang="en-US" dirty="0">
                <a:latin typeface="Arial" charset="0"/>
                <a:ea typeface="Arial" charset="0"/>
                <a:cs typeface="Arial" charset="0"/>
              </a:rPr>
              <a:t>Please create a power point slide presentation on each of the 4 growth strategy- one slide/strategy</a:t>
            </a:r>
          </a:p>
          <a:p>
            <a:endParaRPr lang="en-US" dirty="0">
              <a:latin typeface="Arial" charset="0"/>
              <a:ea typeface="Arial" charset="0"/>
              <a:cs typeface="Arial" charset="0"/>
            </a:endParaRPr>
          </a:p>
          <a:p>
            <a:r>
              <a:rPr lang="en-US" dirty="0">
                <a:latin typeface="Arial" charset="0"/>
                <a:ea typeface="Arial" charset="0"/>
                <a:cs typeface="Arial" charset="0"/>
              </a:rPr>
              <a:t>Please create 4 pages ppt. slide maximum to be due next Tuesday  March 2nd. Please design the 4 pages by using photos, graphs, charts, visuals to make one page interesting ka.</a:t>
            </a:r>
          </a:p>
          <a:p>
            <a:endParaRPr lang="en-US" dirty="0">
              <a:latin typeface="Arial" charset="0"/>
              <a:ea typeface="Arial" charset="0"/>
              <a:cs typeface="Arial" charset="0"/>
            </a:endParaRPr>
          </a:p>
        </p:txBody>
      </p:sp>
      <p:pic>
        <p:nvPicPr>
          <p:cNvPr id="1026" name="Picture 2" descr="Retail Market Strategy - ppt download">
            <a:extLst>
              <a:ext uri="{FF2B5EF4-FFF2-40B4-BE49-F238E27FC236}">
                <a16:creationId xmlns:a16="http://schemas.microsoft.com/office/drawing/2014/main" id="{6FFCC876-37E6-458C-95CB-909B62FEBE3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28184" y="256457"/>
            <a:ext cx="2223640" cy="1444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5868072"/>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6148" name="Picture 4" descr="Retail market strategy">
            <a:extLst>
              <a:ext uri="{FF2B5EF4-FFF2-40B4-BE49-F238E27FC236}">
                <a16:creationId xmlns:a16="http://schemas.microsoft.com/office/drawing/2014/main" id="{FA643D39-520A-479B-989D-4D3A02BCD1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676975"/>
            <a:ext cx="7299523" cy="5801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9581216"/>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323528" y="360753"/>
            <a:ext cx="9144000" cy="609600"/>
          </a:xfrm>
        </p:spPr>
        <p:txBody>
          <a:bodyPr>
            <a:normAutofit fontScale="90000"/>
          </a:bodyPr>
          <a:lstStyle/>
          <a:p>
            <a:r>
              <a:rPr lang="en-US" dirty="0">
                <a:solidFill>
                  <a:srgbClr val="0070C0"/>
                </a:solidFill>
              </a:rPr>
              <a:t>6 Retailers for MK 322</a:t>
            </a:r>
          </a:p>
        </p:txBody>
      </p:sp>
      <p:sp>
        <p:nvSpPr>
          <p:cNvPr id="12" name="สี่เหลี่ยมผืนผ้า 11">
            <a:extLst>
              <a:ext uri="{FF2B5EF4-FFF2-40B4-BE49-F238E27FC236}">
                <a16:creationId xmlns:a16="http://schemas.microsoft.com/office/drawing/2014/main" id="{319E204B-BC80-45CD-A9D1-7C83C5AFE094}"/>
              </a:ext>
            </a:extLst>
          </p:cNvPr>
          <p:cNvSpPr/>
          <p:nvPr/>
        </p:nvSpPr>
        <p:spPr>
          <a:xfrm>
            <a:off x="539552" y="1074411"/>
            <a:ext cx="3194248" cy="3970318"/>
          </a:xfrm>
          <a:prstGeom prst="rect">
            <a:avLst/>
          </a:prstGeom>
        </p:spPr>
        <p:txBody>
          <a:bodyPr wrap="square">
            <a:spAutoFit/>
          </a:bodyPr>
          <a:lstStyle/>
          <a:p>
            <a:pPr lvl="0" eaLnBrk="0" fontAlgn="base" hangingPunct="0">
              <a:spcBef>
                <a:spcPct val="0"/>
              </a:spcBef>
              <a:spcAft>
                <a:spcPct val="0"/>
              </a:spcAft>
            </a:pPr>
            <a:r>
              <a:rPr lang="en-US" altLang="en-US" sz="2800" b="1" dirty="0">
                <a:solidFill>
                  <a:srgbClr val="FF0000"/>
                </a:solidFill>
                <a:latin typeface="inherit"/>
                <a:cs typeface="Segoe UI Historic" panose="020B0502040204020203" pitchFamily="34" charset="0"/>
              </a:rPr>
              <a:t>Sequence </a:t>
            </a:r>
          </a:p>
          <a:p>
            <a:pPr marL="342900" lvl="0" indent="-342900" eaLnBrk="0" fontAlgn="base" hangingPunct="0">
              <a:spcBef>
                <a:spcPct val="0"/>
              </a:spcBef>
              <a:spcAft>
                <a:spcPct val="0"/>
              </a:spcAft>
              <a:buAutoNum type="arabicPeriod"/>
            </a:pPr>
            <a:r>
              <a:rPr lang="en-US" sz="3200" dirty="0" err="1">
                <a:latin typeface="Arial" panose="020B0604020202020204" pitchFamily="34" charset="0"/>
                <a:cs typeface="Arial" panose="020B0604020202020204" pitchFamily="34" charset="0"/>
              </a:rPr>
              <a:t>Pekaboo</a:t>
            </a:r>
            <a:r>
              <a:rPr lang="en-US" sz="3200" dirty="0">
                <a:latin typeface="Arial" panose="020B0604020202020204" pitchFamily="34" charset="0"/>
                <a:cs typeface="Arial" panose="020B0604020202020204" pitchFamily="34" charset="0"/>
              </a:rPr>
              <a:t> </a:t>
            </a:r>
          </a:p>
          <a:p>
            <a:pPr marL="342900" lvl="0" indent="-342900" eaLnBrk="0" fontAlgn="base" hangingPunct="0">
              <a:spcBef>
                <a:spcPct val="0"/>
              </a:spcBef>
              <a:spcAft>
                <a:spcPct val="0"/>
              </a:spcAft>
              <a:buAutoNum type="arabicPeriod"/>
            </a:pPr>
            <a:r>
              <a:rPr lang="en-US" sz="3200" dirty="0">
                <a:latin typeface="Arial" panose="020B0604020202020204" pitchFamily="34" charset="0"/>
                <a:cs typeface="Arial" panose="020B0604020202020204" pitchFamily="34" charset="0"/>
              </a:rPr>
              <a:t>Black white</a:t>
            </a:r>
          </a:p>
          <a:p>
            <a:pPr marL="342900" lvl="0" indent="-342900" eaLnBrk="0" fontAlgn="base" hangingPunct="0">
              <a:spcBef>
                <a:spcPct val="0"/>
              </a:spcBef>
              <a:spcAft>
                <a:spcPct val="0"/>
              </a:spcAft>
              <a:buAutoNum type="arabicPeriod"/>
            </a:pPr>
            <a:r>
              <a:rPr lang="en-US" sz="3200" dirty="0">
                <a:latin typeface="Arial" panose="020B0604020202020204" pitchFamily="34" charset="0"/>
                <a:cs typeface="Arial" panose="020B0604020202020204" pitchFamily="34" charset="0"/>
              </a:rPr>
              <a:t> Rainbow (bookstore)</a:t>
            </a:r>
          </a:p>
          <a:p>
            <a:pPr marL="342900" lvl="0" indent="-342900" eaLnBrk="0" fontAlgn="base" hangingPunct="0">
              <a:spcBef>
                <a:spcPct val="0"/>
              </a:spcBef>
              <a:spcAft>
                <a:spcPct val="0"/>
              </a:spcAft>
              <a:buAutoNum type="arabicPeriod"/>
            </a:pPr>
            <a:r>
              <a:rPr lang="en-US" sz="3200" dirty="0">
                <a:latin typeface="Arial" panose="020B0604020202020204" pitchFamily="34" charset="0"/>
                <a:cs typeface="Arial" panose="020B0604020202020204" pitchFamily="34" charset="0"/>
              </a:rPr>
              <a:t>JJ+</a:t>
            </a:r>
          </a:p>
          <a:p>
            <a:pPr marL="342900" lvl="0" indent="-342900" eaLnBrk="0" fontAlgn="base" hangingPunct="0">
              <a:spcBef>
                <a:spcPct val="0"/>
              </a:spcBef>
              <a:spcAft>
                <a:spcPct val="0"/>
              </a:spcAft>
              <a:buAutoNum type="arabicPeriod"/>
            </a:pPr>
            <a:r>
              <a:rPr lang="en-US" sz="3200" dirty="0">
                <a:latin typeface="Arial" panose="020B0604020202020204" pitchFamily="34" charset="0"/>
                <a:cs typeface="Arial" panose="020B0604020202020204" pitchFamily="34" charset="0"/>
              </a:rPr>
              <a:t>Savage </a:t>
            </a:r>
          </a:p>
          <a:p>
            <a:pPr marL="342900" lvl="0" indent="-342900" eaLnBrk="0" fontAlgn="base" hangingPunct="0">
              <a:spcBef>
                <a:spcPct val="0"/>
              </a:spcBef>
              <a:spcAft>
                <a:spcPct val="0"/>
              </a:spcAft>
              <a:buAutoNum type="arabicPeriod"/>
            </a:pPr>
            <a:r>
              <a:rPr lang="en-US" altLang="en-US" sz="3200" dirty="0">
                <a:latin typeface="Arial" panose="020B0604020202020204" pitchFamily="34" charset="0"/>
                <a:cs typeface="Arial" panose="020B0604020202020204" pitchFamily="34" charset="0"/>
              </a:rPr>
              <a:t>BLACKCARD</a:t>
            </a:r>
          </a:p>
        </p:txBody>
      </p:sp>
      <p:pic>
        <p:nvPicPr>
          <p:cNvPr id="1026" name="Picture 2" descr="Image result for RETAILING CARTOON">
            <a:extLst>
              <a:ext uri="{FF2B5EF4-FFF2-40B4-BE49-F238E27FC236}">
                <a16:creationId xmlns:a16="http://schemas.microsoft.com/office/drawing/2014/main" id="{EC10918F-9415-4DCD-94B0-5CFA03792E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2219" y="1295400"/>
            <a:ext cx="3681181" cy="32210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944658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6885095" y="671879"/>
            <a:ext cx="9144000" cy="609600"/>
          </a:xfrm>
        </p:spPr>
        <p:txBody>
          <a:bodyPr>
            <a:normAutofit fontScale="90000"/>
          </a:bodyPr>
          <a:lstStyle/>
          <a:p>
            <a:r>
              <a:rPr lang="en-US" dirty="0" err="1">
                <a:solidFill>
                  <a:schemeClr val="tx1">
                    <a:lumMod val="95000"/>
                    <a:lumOff val="5000"/>
                  </a:schemeClr>
                </a:solidFill>
              </a:rPr>
              <a:t>Pekaboo</a:t>
            </a:r>
            <a:endParaRPr lang="en-US" dirty="0">
              <a:solidFill>
                <a:schemeClr val="tx1">
                  <a:lumMod val="95000"/>
                  <a:lumOff val="5000"/>
                </a:schemeClr>
              </a:solidFill>
            </a:endParaRPr>
          </a:p>
          <a:p>
            <a:endParaRPr lang="en-US" dirty="0"/>
          </a:p>
        </p:txBody>
      </p:sp>
      <p:pic>
        <p:nvPicPr>
          <p:cNvPr id="3074" name="Picture 2" descr="May be an image of 5 people, people standing and text that says 'Join Inthad 6104641292 Phitchapa 6104641524 Thanyawit 6104640492 Nichapa 5. 104641540 Arunrat 6104640906 Us To be part of Pekaboo Family'">
            <a:extLst>
              <a:ext uri="{FF2B5EF4-FFF2-40B4-BE49-F238E27FC236}">
                <a16:creationId xmlns:a16="http://schemas.microsoft.com/office/drawing/2014/main" id="{09E90600-C3F7-4D79-BC43-271DB991CB1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252779"/>
            <a:ext cx="2311495" cy="14478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May be an image of text that says 'DON DON DONKI'S CURRENT SITUATION Market Penetration Market Expansion Company Famous Japanese chain retail store opening hours rafficked Collaborators Japanese product suppliers Customers Japanese residentsi Thailand shoppers Japanese product shoppers Climate situation may increase sales because difficulties ftravelling Japan. market customers Amidst the Covid-19 outbreak Don continued ahead with latest branchir Bangkok, Thailand international expansion. members. Gourmet example, cooking Format Development PLEASE WEAR YOUR MASK Foodland supermarket Villa market Gourment market UFM Super Diversification Potato, transforming into chipli ngai market share which penguin Donki's Success Failure Donki has stores the stores hailand ￥22,214M (06/2020). unusual Japanese attract public scrutiny.'">
            <a:extLst>
              <a:ext uri="{FF2B5EF4-FFF2-40B4-BE49-F238E27FC236}">
                <a16:creationId xmlns:a16="http://schemas.microsoft.com/office/drawing/2014/main" id="{76D00A05-BEA8-4342-810F-A4BDB69AF7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7808" y="1844824"/>
            <a:ext cx="8028384" cy="4490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101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323528" y="2348880"/>
            <a:ext cx="9144000" cy="609600"/>
          </a:xfrm>
        </p:spPr>
        <p:txBody>
          <a:bodyPr>
            <a:normAutofit fontScale="90000"/>
          </a:bodyPr>
          <a:lstStyle/>
          <a:p>
            <a:r>
              <a:rPr lang="en-US" dirty="0">
                <a:solidFill>
                  <a:schemeClr val="tx1">
                    <a:lumMod val="95000"/>
                    <a:lumOff val="5000"/>
                  </a:schemeClr>
                </a:solidFill>
              </a:rPr>
              <a:t>Black White</a:t>
            </a:r>
          </a:p>
          <a:p>
            <a:endParaRPr lang="en-US" dirty="0"/>
          </a:p>
        </p:txBody>
      </p:sp>
      <p:pic>
        <p:nvPicPr>
          <p:cNvPr id="1026" name="Picture 2" descr="May be an image of 5 people, including James Nattaporn and text that says 'BLACK WHITE Nattaporn Pattanasri 6104641342 Natchaya Laokham 6104641425 Tharnnamrin Angkasuponkul 6104641037 Ameera Boonmalert 6104641193 Kittithat KittithatRuangsri Ruangsri 6104640625 MK322'">
            <a:extLst>
              <a:ext uri="{FF2B5EF4-FFF2-40B4-BE49-F238E27FC236}">
                <a16:creationId xmlns:a16="http://schemas.microsoft.com/office/drawing/2014/main" id="{B2B83340-0243-4FE4-BE8D-8DAEAA6B35E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198119"/>
            <a:ext cx="2286000" cy="1660657"/>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No photo description available.">
            <a:extLst>
              <a:ext uri="{FF2B5EF4-FFF2-40B4-BE49-F238E27FC236}">
                <a16:creationId xmlns:a16="http://schemas.microsoft.com/office/drawing/2014/main" id="{4E0FC5D8-0851-4A36-9EDF-80B28627E0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864" y="229762"/>
            <a:ext cx="5376713" cy="64758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1566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251520" y="2369525"/>
            <a:ext cx="9144000" cy="609600"/>
          </a:xfrm>
        </p:spPr>
        <p:txBody>
          <a:bodyPr>
            <a:normAutofit fontScale="90000"/>
          </a:bodyPr>
          <a:lstStyle/>
          <a:p>
            <a:r>
              <a:rPr lang="en-US" dirty="0">
                <a:solidFill>
                  <a:schemeClr val="tx1">
                    <a:lumMod val="95000"/>
                    <a:lumOff val="5000"/>
                  </a:schemeClr>
                </a:solidFill>
              </a:rPr>
              <a:t>Black White</a:t>
            </a:r>
          </a:p>
          <a:p>
            <a:endParaRPr lang="en-US" dirty="0"/>
          </a:p>
        </p:txBody>
      </p:sp>
      <p:pic>
        <p:nvPicPr>
          <p:cNvPr id="1026" name="Picture 2" descr="May be an image of 5 people, including James Nattaporn and text that says 'BLACK WHITE Nattaporn Pattanasri 6104641342 Natchaya Laokham 6104641425 Tharnnamrin Angkasuponkul 6104641037 Ameera Boonmalert 6104641193 Kittithat KittithatRuangsri Ruangsri 6104640625 MK322'">
            <a:extLst>
              <a:ext uri="{FF2B5EF4-FFF2-40B4-BE49-F238E27FC236}">
                <a16:creationId xmlns:a16="http://schemas.microsoft.com/office/drawing/2014/main" id="{B2B83340-0243-4FE4-BE8D-8DAEAA6B35E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198119"/>
            <a:ext cx="2286000" cy="1660657"/>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No photo description available.">
            <a:extLst>
              <a:ext uri="{FF2B5EF4-FFF2-40B4-BE49-F238E27FC236}">
                <a16:creationId xmlns:a16="http://schemas.microsoft.com/office/drawing/2014/main" id="{48EBB51F-5227-4BA7-878F-C8A0B3BBD8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82575" y="198119"/>
            <a:ext cx="5403685" cy="6317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983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416700" y="2060848"/>
            <a:ext cx="9144000" cy="609600"/>
          </a:xfrm>
        </p:spPr>
        <p:txBody>
          <a:bodyPr>
            <a:normAutofit fontScale="90000"/>
          </a:bodyPr>
          <a:lstStyle/>
          <a:p>
            <a:r>
              <a:rPr lang="en-US" dirty="0">
                <a:solidFill>
                  <a:schemeClr val="tx1">
                    <a:lumMod val="95000"/>
                    <a:lumOff val="5000"/>
                  </a:schemeClr>
                </a:solidFill>
              </a:rPr>
              <a:t>Rainbow</a:t>
            </a:r>
          </a:p>
        </p:txBody>
      </p:sp>
      <p:pic>
        <p:nvPicPr>
          <p:cNvPr id="5122" name="Picture 2" descr="May be an image of 1 person and text that says 'F Natthakit Tirasirichai 6104641250 Nattaneth Sakunwongpakdee 6104641391 Praewnapa Chaisaengjan 6104641078 RAINBOW Pitchaporn Inthisorn 6104641219 Thitipat Bunworaset aset 6104640187 wow wow &quot;Dollatham Ueranant (CEO) 6104641235 Punchanit Patiko Patikornsokul 6104641227 Punyanud Boonprasitkul 6104641029'">
            <a:extLst>
              <a:ext uri="{FF2B5EF4-FFF2-40B4-BE49-F238E27FC236}">
                <a16:creationId xmlns:a16="http://schemas.microsoft.com/office/drawing/2014/main" id="{4F4165D7-B861-4321-9E1B-09015D93A82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381000"/>
            <a:ext cx="2782900" cy="1442873"/>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May be an image of text that says 'Current situation of Book store in Thailand Change in consumer behavior 三 toward online including buying books the customers well However, many book lovers experience inside brick and mortar want Decrease The physical book store industry tendto grow the slower rate consumer disruption. down physical store platform, focus online 01 Market Penetration MEMBERSHIP &amp; REVILLAGES SUCCESS Customers have switching cost move DISCOUNT &amp; PROMOTION SUCCESS another brand. Create FAILURE support and sales coupon does attractive enough create the customer awareness may addict promotions hat don purchase the products that TRAINING SALES EMPLOYEE SUCCESS the customer experience'">
            <a:extLst>
              <a:ext uri="{FF2B5EF4-FFF2-40B4-BE49-F238E27FC236}">
                <a16:creationId xmlns:a16="http://schemas.microsoft.com/office/drawing/2014/main" id="{238D5D7A-D063-4703-855C-82231B4A15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7904" y="260648"/>
            <a:ext cx="5019396" cy="62617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8347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251520" y="1988840"/>
            <a:ext cx="9144000" cy="609600"/>
          </a:xfrm>
        </p:spPr>
        <p:txBody>
          <a:bodyPr>
            <a:normAutofit fontScale="90000"/>
          </a:bodyPr>
          <a:lstStyle/>
          <a:p>
            <a:r>
              <a:rPr lang="en-US" dirty="0">
                <a:solidFill>
                  <a:schemeClr val="tx1">
                    <a:lumMod val="95000"/>
                    <a:lumOff val="5000"/>
                  </a:schemeClr>
                </a:solidFill>
              </a:rPr>
              <a:t>Rainbow</a:t>
            </a:r>
          </a:p>
        </p:txBody>
      </p:sp>
      <p:pic>
        <p:nvPicPr>
          <p:cNvPr id="5122" name="Picture 2" descr="May be an image of 1 person and text that says 'F Natthakit Tirasirichai 6104641250 Nattaneth Sakunwongpakdee 6104641391 Praewnapa Chaisaengjan 6104641078 RAINBOW Pitchaporn Inthisorn 6104641219 Thitipat Bunworaset aset 6104640187 wow wow &quot;Dollatham Ueranant (CEO) 6104641235 Punchanit Patiko Patikornsokul 6104641227 Punyanud Boonprasitkul 6104641029'">
            <a:extLst>
              <a:ext uri="{FF2B5EF4-FFF2-40B4-BE49-F238E27FC236}">
                <a16:creationId xmlns:a16="http://schemas.microsoft.com/office/drawing/2014/main" id="{4F4165D7-B861-4321-9E1B-09015D93A82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381000"/>
            <a:ext cx="2782900" cy="1442873"/>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May be an image of map and text that says 'Market Expansion SELLING A PHYSICAL BOOK ON ONLINE PLATFORM SUCESS Receiving the new target customers (Online shopping, Lockdown situation) and Increasing in revenue SUCCESS OPENING NEW BRANCHES OUTSIDE THE TARGET AREA Increasing the sale from the different places FAILURE People may change their behaviors to the online platform, so there could be some mismatches between the demand and supply the ew target area.'">
            <a:extLst>
              <a:ext uri="{FF2B5EF4-FFF2-40B4-BE49-F238E27FC236}">
                <a16:creationId xmlns:a16="http://schemas.microsoft.com/office/drawing/2014/main" id="{1B94F038-466E-46F7-9B43-BE8B874CC8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2633328"/>
            <a:ext cx="7164288" cy="36418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0873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354631" y="1988840"/>
            <a:ext cx="9144000" cy="609600"/>
          </a:xfrm>
        </p:spPr>
        <p:txBody>
          <a:bodyPr>
            <a:normAutofit fontScale="90000"/>
          </a:bodyPr>
          <a:lstStyle/>
          <a:p>
            <a:r>
              <a:rPr lang="en-US" dirty="0">
                <a:solidFill>
                  <a:schemeClr val="tx1">
                    <a:lumMod val="95000"/>
                    <a:lumOff val="5000"/>
                  </a:schemeClr>
                </a:solidFill>
              </a:rPr>
              <a:t>Rainbow</a:t>
            </a:r>
          </a:p>
        </p:txBody>
      </p:sp>
      <p:pic>
        <p:nvPicPr>
          <p:cNvPr id="5122" name="Picture 2" descr="May be an image of 1 person and text that says 'F Natthakit Tirasirichai 6104641250 Nattaneth Sakunwongpakdee 6104641391 Praewnapa Chaisaengjan 6104641078 RAINBOW Pitchaporn Inthisorn 6104641219 Thitipat Bunworaset aset 6104640187 wow wow &quot;Dollatham Ueranant (CEO) 6104641235 Punchanit Patiko Patikornsokul 6104641227 Punyanud Boonprasitkul 6104641029'">
            <a:extLst>
              <a:ext uri="{FF2B5EF4-FFF2-40B4-BE49-F238E27FC236}">
                <a16:creationId xmlns:a16="http://schemas.microsoft.com/office/drawing/2014/main" id="{4F4165D7-B861-4321-9E1B-09015D93A82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381000"/>
            <a:ext cx="2782900" cy="1442873"/>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May be an image of text that says 'Format Development ADDING SOME DIFFERENT TYPES OF COMMODITY STATIONARIES TO THE STORE SUCCESS Increasing the Garden from the lifferent products and commodities. Sport OPENING THE OUTLET THAT SALE THGE GOODS IN THE DISCOUNTED PRICES FAILURE People wait book store. or the discounted book outlet not purchase any new 04 Diversification CREATING THE NEW OF CO-WORKING SPACE AND CAFE SUCCESS Increasing sales from the arger group of customers and gaining customer awareness. OPENING THE OUTLET THAT SALE THGE GOODS IN THE DISCOUNTED PRICES FAILURE During the pandemic, this strategy might not work prefer home.'">
            <a:extLst>
              <a:ext uri="{FF2B5EF4-FFF2-40B4-BE49-F238E27FC236}">
                <a16:creationId xmlns:a16="http://schemas.microsoft.com/office/drawing/2014/main" id="{3C0076D4-1A3B-423C-986E-47C74343AE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93494" y="443880"/>
            <a:ext cx="5373216" cy="5970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60102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899592" y="2489612"/>
            <a:ext cx="9144000" cy="609600"/>
          </a:xfrm>
        </p:spPr>
        <p:txBody>
          <a:bodyPr>
            <a:normAutofit fontScale="90000"/>
          </a:bodyPr>
          <a:lstStyle/>
          <a:p>
            <a:r>
              <a:rPr lang="en-US" dirty="0">
                <a:solidFill>
                  <a:schemeClr val="tx1">
                    <a:lumMod val="95000"/>
                    <a:lumOff val="5000"/>
                  </a:schemeClr>
                </a:solidFill>
              </a:rPr>
              <a:t>JJ+</a:t>
            </a:r>
          </a:p>
          <a:p>
            <a:endParaRPr lang="en-US" dirty="0"/>
          </a:p>
        </p:txBody>
      </p:sp>
      <p:pic>
        <p:nvPicPr>
          <p:cNvPr id="6148" name="Picture 4" descr="May be an image of 7 people, including Pattarit Yamploy, Tanyaton Panyadilok and Ploy Pimlalin, outdoors and text that says 'CALVIN 6104640393 Pattari Pimlalin 6104640526 Athapol 6104640567 6104640732 Panachai Ng. 6104641334 Khrin 6104641367 6104641466 Tanyaton Wittawat'">
            <a:extLst>
              <a:ext uri="{FF2B5EF4-FFF2-40B4-BE49-F238E27FC236}">
                <a16:creationId xmlns:a16="http://schemas.microsoft.com/office/drawing/2014/main" id="{B0264F1E-59ED-4FD2-AC02-8254E7094FC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248920"/>
            <a:ext cx="2590800" cy="1597660"/>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May be an image of food and text that says 'Market penetration Expand Branches on Mass Transit Ex. AIRPORT, MRT BTS Up-Selling Happy Meal Success -sized McLobster (3) Success perceive mismatchthe expectation Cross-selling McDonald Set menu Hamburger+Frenc McLobster Fries+Drink Open 24 hrs Ex. Paseo park branch, Pata Pinklao, J-Avenue etc. Success MARKET PENETRATION Success MARKET EXPANSION FORMAT DEVELOPMENT Market expansion DIVERSIFICATION Collaboration With Godiva, Oreo, etc. Success Domestic Menu McAlloo Tikki,McSpaghetti, McPizza, and (india) どっちもし っちゃう！？ Success オレオ キットカット MARKET PENETRATION McAloo Tikki MARKET EXPANSION FORMAT DEVELOPMENT DIVERSIFICATION'">
            <a:extLst>
              <a:ext uri="{FF2B5EF4-FFF2-40B4-BE49-F238E27FC236}">
                <a16:creationId xmlns:a16="http://schemas.microsoft.com/office/drawing/2014/main" id="{C7544731-1372-407E-9F78-8A38AB3496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4353" y="450168"/>
            <a:ext cx="5150897" cy="59576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9348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683568" y="2348880"/>
            <a:ext cx="9144000" cy="609600"/>
          </a:xfrm>
        </p:spPr>
        <p:txBody>
          <a:bodyPr>
            <a:normAutofit fontScale="90000"/>
          </a:bodyPr>
          <a:lstStyle/>
          <a:p>
            <a:r>
              <a:rPr lang="en-US" dirty="0">
                <a:solidFill>
                  <a:schemeClr val="tx1">
                    <a:lumMod val="95000"/>
                    <a:lumOff val="5000"/>
                  </a:schemeClr>
                </a:solidFill>
              </a:rPr>
              <a:t>JJ+</a:t>
            </a:r>
          </a:p>
          <a:p>
            <a:endParaRPr lang="en-US" dirty="0"/>
          </a:p>
        </p:txBody>
      </p:sp>
      <p:pic>
        <p:nvPicPr>
          <p:cNvPr id="6148" name="Picture 4" descr="May be an image of 7 people, including Pattarit Yamploy, Tanyaton Panyadilok and Ploy Pimlalin, outdoors and text that says 'CALVIN 6104640393 Pattari Pimlalin 6104640526 Athapol 6104640567 6104640732 Panachai Ng. 6104641334 Khrin 6104641367 6104641466 Tanyaton Wittawat'">
            <a:extLst>
              <a:ext uri="{FF2B5EF4-FFF2-40B4-BE49-F238E27FC236}">
                <a16:creationId xmlns:a16="http://schemas.microsoft.com/office/drawing/2014/main" id="{B0264F1E-59ED-4FD2-AC02-8254E7094FC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248920"/>
            <a:ext cx="2590800" cy="159766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May be an image of text that says 'Format Development Using Online Intermediaries eg. Grab, Foodpanda Grab operation service foodpanda Drive-Thru Modonald's capturing create ease rget ihfas more solos each M DRIVE MARKET PENETRATION MARKET EXPANSION FORMAT DEVELOPMENT Diversification DIVERSIFICATION McCafe was established compete with Starbucks other coffee McDonald'shas hotel Switzerk called The Golden Arch Hotel McCafe. Additional success Customers other products Mcdonald's Additional failure golden arch hotel bew competition documentaries MARETPENETRATION Four-storratinghots with MARKET EXPANSION McDonald'simag RMATDEVELOPMENT DIVERSIFICATION'">
            <a:extLst>
              <a:ext uri="{FF2B5EF4-FFF2-40B4-BE49-F238E27FC236}">
                <a16:creationId xmlns:a16="http://schemas.microsoft.com/office/drawing/2014/main" id="{935750FE-51C7-4CEB-8E84-B79B9EB20E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5896" y="248920"/>
            <a:ext cx="5407812" cy="6209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9450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435699" y="2287960"/>
            <a:ext cx="9144000" cy="609600"/>
          </a:xfrm>
        </p:spPr>
        <p:txBody>
          <a:bodyPr>
            <a:normAutofit fontScale="90000"/>
          </a:bodyPr>
          <a:lstStyle/>
          <a:p>
            <a:r>
              <a:rPr lang="en-US" dirty="0">
                <a:solidFill>
                  <a:schemeClr val="tx1">
                    <a:lumMod val="95000"/>
                    <a:lumOff val="5000"/>
                  </a:schemeClr>
                </a:solidFill>
              </a:rPr>
              <a:t>Savage</a:t>
            </a:r>
          </a:p>
          <a:p>
            <a:endParaRPr lang="en-US" dirty="0">
              <a:solidFill>
                <a:schemeClr val="tx1">
                  <a:lumMod val="95000"/>
                  <a:lumOff val="5000"/>
                </a:schemeClr>
              </a:solidFill>
            </a:endParaRPr>
          </a:p>
        </p:txBody>
      </p:sp>
      <p:pic>
        <p:nvPicPr>
          <p:cNvPr id="8194" name="Picture 2" descr="May be an image of 6 people, including Imapa Ice and Mindmint Kullayodratchapong, people standing and text that says '6104640989 Beeyaporn eepanart 6104641441 Chanoknan Sriwichit 6104641516 Nuttapat Kullayodratchapon 6004820012 Hongvichny Hor SAV AGE'">
            <a:extLst>
              <a:ext uri="{FF2B5EF4-FFF2-40B4-BE49-F238E27FC236}">
                <a16:creationId xmlns:a16="http://schemas.microsoft.com/office/drawing/2014/main" id="{B72D422C-BD21-4049-8A59-039BFDD5C07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304800"/>
            <a:ext cx="2325700" cy="1468016"/>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May be an image of text that says 'Family two Market Expansion of Family mart comes with expand its amidst COVID-19 ituation -Family Mart automatic vending Family mart corner models Automatic Vending overcome limitations, Vending Machines Model2 focusing quality consumers. =Fnb Familymart Model Mart Corner Format development FamilyMart Container FamilyMart Vending Machine FamilyMart Mart eliminate space and reduce the which difficulties entrepreneur open regular Family store. Success: Entrepreneur nus fund Failure: The number branches does rapidly increase. Automatic vending provide beverages consumers rush distancing under Hungry? Getit Now&quot; Success People can food and beverage without entering avoid COVID-19 pandemic.in hour. Failure number vending machine that much.'">
            <a:extLst>
              <a:ext uri="{FF2B5EF4-FFF2-40B4-BE49-F238E27FC236}">
                <a16:creationId xmlns:a16="http://schemas.microsoft.com/office/drawing/2014/main" id="{A3C3F4B6-1639-4F8C-B132-455B0F4032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09325" y="206237"/>
            <a:ext cx="5698976" cy="6482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0700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755576" y="2348880"/>
            <a:ext cx="9144000" cy="609600"/>
          </a:xfrm>
        </p:spPr>
        <p:txBody>
          <a:bodyPr>
            <a:normAutofit fontScale="90000"/>
          </a:bodyPr>
          <a:lstStyle/>
          <a:p>
            <a:r>
              <a:rPr lang="en-US" dirty="0">
                <a:solidFill>
                  <a:schemeClr val="tx1">
                    <a:lumMod val="95000"/>
                    <a:lumOff val="5000"/>
                  </a:schemeClr>
                </a:solidFill>
              </a:rPr>
              <a:t>Savage</a:t>
            </a:r>
          </a:p>
          <a:p>
            <a:endParaRPr lang="en-US" dirty="0">
              <a:solidFill>
                <a:schemeClr val="tx1">
                  <a:lumMod val="95000"/>
                  <a:lumOff val="5000"/>
                </a:schemeClr>
              </a:solidFill>
            </a:endParaRPr>
          </a:p>
        </p:txBody>
      </p:sp>
      <p:pic>
        <p:nvPicPr>
          <p:cNvPr id="8194" name="Picture 2" descr="May be an image of 6 people, including Imapa Ice and Mindmint Kullayodratchapong, people standing and text that says '6104640989 Beeyaporn eepanart 6104641441 Chanoknan Sriwichit 6104641516 Nuttapat Kullayodratchapon 6004820012 Hongvichny Hor SAV AGE'">
            <a:extLst>
              <a:ext uri="{FF2B5EF4-FFF2-40B4-BE49-F238E27FC236}">
                <a16:creationId xmlns:a16="http://schemas.microsoft.com/office/drawing/2014/main" id="{B72D422C-BD21-4049-8A59-039BFDD5C07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304800"/>
            <a:ext cx="2325700" cy="146801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No photo description available.">
            <a:extLst>
              <a:ext uri="{FF2B5EF4-FFF2-40B4-BE49-F238E27FC236}">
                <a16:creationId xmlns:a16="http://schemas.microsoft.com/office/drawing/2014/main" id="{F797B430-111B-40CD-8A5E-05F9DD69F5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5912" y="152400"/>
            <a:ext cx="4834880" cy="630093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No photo description available.">
            <a:extLst>
              <a:ext uri="{FF2B5EF4-FFF2-40B4-BE49-F238E27FC236}">
                <a16:creationId xmlns:a16="http://schemas.microsoft.com/office/drawing/2014/main" id="{6D560F0A-0738-4FD0-9F68-2680AF873F4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3141" y="3256712"/>
            <a:ext cx="1591490" cy="2708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5919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395536" y="2708920"/>
            <a:ext cx="9144000" cy="609600"/>
          </a:xfrm>
        </p:spPr>
        <p:txBody>
          <a:bodyPr>
            <a:normAutofit fontScale="90000"/>
          </a:bodyPr>
          <a:lstStyle/>
          <a:p>
            <a:r>
              <a:rPr lang="en-US" dirty="0">
                <a:solidFill>
                  <a:schemeClr val="tx1">
                    <a:lumMod val="95000"/>
                    <a:lumOff val="5000"/>
                  </a:schemeClr>
                </a:solidFill>
              </a:rPr>
              <a:t>BLACKCARD</a:t>
            </a:r>
          </a:p>
          <a:p>
            <a:endParaRPr lang="en-US" dirty="0"/>
          </a:p>
        </p:txBody>
      </p:sp>
      <p:pic>
        <p:nvPicPr>
          <p:cNvPr id="7170" name="Picture 2" descr="May be an image of 8 people, including Ploy Lism, Wantitee Jamp and Book Saenchalerm and text that says 'Pattaratida Hansiripongsakul 6104640955 Ataya Chatiyanont 6104640518 Apassara Vichaikul 6104640575 Saranapat Limpaviboon 6104640690 BLACKCARD BLACKCARD BLACKCARD Puris Benjawanish 6104641003 WantiteeTirasin 6104640591 Nanthaphon Saechua 6104640500 Gunnarie Saenchalerm 6104641490'">
            <a:extLst>
              <a:ext uri="{FF2B5EF4-FFF2-40B4-BE49-F238E27FC236}">
                <a16:creationId xmlns:a16="http://schemas.microsoft.com/office/drawing/2014/main" id="{DC12F31E-521A-4B96-9BF3-1D0B408B11A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410754"/>
            <a:ext cx="3024336" cy="1776798"/>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No photo description available.">
            <a:extLst>
              <a:ext uri="{FF2B5EF4-FFF2-40B4-BE49-F238E27FC236}">
                <a16:creationId xmlns:a16="http://schemas.microsoft.com/office/drawing/2014/main" id="{85B44D94-7C1E-48D9-BD03-071876D198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5856" y="418115"/>
            <a:ext cx="5472608" cy="6029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9031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467544" y="2708920"/>
            <a:ext cx="9144000" cy="609600"/>
          </a:xfrm>
        </p:spPr>
        <p:txBody>
          <a:bodyPr>
            <a:normAutofit fontScale="90000"/>
          </a:bodyPr>
          <a:lstStyle/>
          <a:p>
            <a:r>
              <a:rPr lang="en-US" dirty="0">
                <a:solidFill>
                  <a:schemeClr val="tx1">
                    <a:lumMod val="95000"/>
                    <a:lumOff val="5000"/>
                  </a:schemeClr>
                </a:solidFill>
              </a:rPr>
              <a:t>BLACKCARD</a:t>
            </a:r>
          </a:p>
          <a:p>
            <a:endParaRPr lang="en-US" dirty="0"/>
          </a:p>
        </p:txBody>
      </p:sp>
      <p:pic>
        <p:nvPicPr>
          <p:cNvPr id="7170" name="Picture 2" descr="May be an image of 8 people, including Ploy Lism, Wantitee Jamp and Book Saenchalerm and text that says 'Pattaratida Hansiripongsakul 6104640955 Ataya Chatiyanont 6104640518 Apassara Vichaikul 6104640575 Saranapat Limpaviboon 6104640690 BLACKCARD BLACKCARD BLACKCARD Puris Benjawanish 6104641003 WantiteeTirasin 6104640591 Nanthaphon Saechua 6104640500 Gunnarie Saenchalerm 6104641490'">
            <a:extLst>
              <a:ext uri="{FF2B5EF4-FFF2-40B4-BE49-F238E27FC236}">
                <a16:creationId xmlns:a16="http://schemas.microsoft.com/office/drawing/2014/main" id="{DC12F31E-521A-4B96-9BF3-1D0B408B11A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410754"/>
            <a:ext cx="3024336" cy="177679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ay be an image of text that says 'Genifique Lancôme Target market -Professional women over the f30 retail format: Pop-up event Lancôme products department 2020 they made pop-up launch new product. Where Thanaerng their brand ambassador come open the event. Nao Format Development LANCÔME PARIS successful? The retail format catches people's eye whether rea hedonic unitarian customer. senses captured many will attention the event. Existing Target Market England reason 111skin because Thailand different store. Thailand, their product. success because BFF the market leader the niche skincare and help 111skin be amous Thailand. Moreover, the sales volume 111skin high Thailand. Diversification 111SKIN HARLEY ST. LONDON New Target Market'">
            <a:extLst>
              <a:ext uri="{FF2B5EF4-FFF2-40B4-BE49-F238E27FC236}">
                <a16:creationId xmlns:a16="http://schemas.microsoft.com/office/drawing/2014/main" id="{B6991687-3DD0-4895-B381-5F88E958D3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990" y="260648"/>
            <a:ext cx="5377481" cy="64458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86644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Image result for THUMBS UP">
            <a:extLst>
              <a:ext uri="{FF2B5EF4-FFF2-40B4-BE49-F238E27FC236}">
                <a16:creationId xmlns:a16="http://schemas.microsoft.com/office/drawing/2014/main" id="{FBF45D1D-5A8D-4DD0-97EE-3C512C3C86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9900" y="2209800"/>
            <a:ext cx="3124200" cy="3124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2548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944</TotalTime>
  <Words>161</Words>
  <Application>Microsoft Office PowerPoint</Application>
  <PresentationFormat>นำเสนอทางหน้าจอ (4:3)</PresentationFormat>
  <Paragraphs>33</Paragraphs>
  <Slides>17</Slides>
  <Notes>2</Notes>
  <HiddenSlides>0</HiddenSlides>
  <MMClips>0</MMClips>
  <ScaleCrop>false</ScaleCrop>
  <HeadingPairs>
    <vt:vector size="6" baseType="variant">
      <vt:variant>
        <vt:lpstr>ฟอนต์ที่ถูกใช้</vt:lpstr>
      </vt:variant>
      <vt:variant>
        <vt:i4>7</vt:i4>
      </vt:variant>
      <vt:variant>
        <vt:lpstr>ธีม</vt:lpstr>
      </vt:variant>
      <vt:variant>
        <vt:i4>1</vt:i4>
      </vt:variant>
      <vt:variant>
        <vt:lpstr>ชื่อเรื่องสไลด์</vt:lpstr>
      </vt:variant>
      <vt:variant>
        <vt:i4>17</vt:i4>
      </vt:variant>
    </vt:vector>
  </HeadingPairs>
  <TitlesOfParts>
    <vt:vector size="25" baseType="lpstr">
      <vt:lpstr>Arial</vt:lpstr>
      <vt:lpstr>Calibri</vt:lpstr>
      <vt:lpstr>Franklin Gothic Book</vt:lpstr>
      <vt:lpstr>inherit</vt:lpstr>
      <vt:lpstr>Perpetua</vt:lpstr>
      <vt:lpstr>Times New Roman</vt:lpstr>
      <vt:lpstr>Wingdings 2</vt:lpstr>
      <vt:lpstr>Equity</vt:lpstr>
      <vt:lpstr>Group Assignment 5 Retail Growth Strategies</vt:lpstr>
      <vt:lpstr>Group Assignment: Please refer the assignment to your group project category</vt:lpstr>
      <vt:lpstr>งานนำเสนอ PowerPoint</vt:lpstr>
      <vt:lpstr>6 Retailers for MK 322</vt:lpstr>
      <vt:lpstr>Pekaboo </vt:lpstr>
      <vt:lpstr>Black White </vt:lpstr>
      <vt:lpstr>Black White </vt:lpstr>
      <vt:lpstr>Rainbow</vt:lpstr>
      <vt:lpstr>Rainbow</vt:lpstr>
      <vt:lpstr>Rainbow</vt:lpstr>
      <vt:lpstr>JJ+ </vt:lpstr>
      <vt:lpstr>JJ+ </vt:lpstr>
      <vt:lpstr>Savage </vt:lpstr>
      <vt:lpstr>Savage </vt:lpstr>
      <vt:lpstr>BLACKCARD </vt:lpstr>
      <vt:lpstr>BLACKCARD </vt:lpstr>
      <vt:lpstr>งานนำเสนอ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user</cp:lastModifiedBy>
  <cp:revision>320</cp:revision>
  <dcterms:created xsi:type="dcterms:W3CDTF">2015-02-03T09:41:51Z</dcterms:created>
  <dcterms:modified xsi:type="dcterms:W3CDTF">2021-03-09T02:59:35Z</dcterms:modified>
</cp:coreProperties>
</file>