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60" r:id="rId6"/>
    <p:sldId id="282" r:id="rId7"/>
    <p:sldId id="283" r:id="rId8"/>
    <p:sldId id="284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9" r:id="rId20"/>
    <p:sldId id="273" r:id="rId21"/>
    <p:sldId id="274" r:id="rId22"/>
    <p:sldId id="275" r:id="rId23"/>
    <p:sldId id="276" r:id="rId24"/>
    <p:sldId id="281" r:id="rId25"/>
    <p:sldId id="271" r:id="rId26"/>
    <p:sldId id="272" r:id="rId27"/>
    <p:sldId id="278" r:id="rId28"/>
    <p:sldId id="277" r:id="rId29"/>
    <p:sldId id="285" r:id="rId30"/>
    <p:sldId id="286" r:id="rId31"/>
    <p:sldId id="299" r:id="rId32"/>
    <p:sldId id="295" r:id="rId33"/>
    <p:sldId id="287" r:id="rId34"/>
    <p:sldId id="288" r:id="rId35"/>
    <p:sldId id="297" r:id="rId36"/>
    <p:sldId id="298" r:id="rId37"/>
    <p:sldId id="289" r:id="rId38"/>
    <p:sldId id="290" r:id="rId39"/>
    <p:sldId id="291" r:id="rId40"/>
    <p:sldId id="292" r:id="rId41"/>
    <p:sldId id="293" r:id="rId42"/>
    <p:sldId id="294" r:id="rId43"/>
    <p:sldId id="296" r:id="rId44"/>
    <p:sldId id="300" r:id="rId4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792" autoAdjust="0"/>
  </p:normalViewPr>
  <p:slideViewPr>
    <p:cSldViewPr>
      <p:cViewPr varScale="1">
        <p:scale>
          <a:sx n="70" d="100"/>
          <a:sy n="70" d="100"/>
        </p:scale>
        <p:origin x="-105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DD0A4-3233-43B5-BDE4-06B96D94C41B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D1CA5A-A911-4083-A2B2-3D5E01A24A3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68584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smtClean="0"/>
              <a:t>Difficulty learning in a school environment </a:t>
            </a:r>
            <a:r>
              <a:rPr lang="en-AU" baseline="0" dirty="0" smtClean="0"/>
              <a:t> because there are too many activities and stimuli in the classroom</a:t>
            </a:r>
            <a:endParaRPr lang="en-AU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939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err="1" smtClean="0"/>
              <a:t>Behavioral</a:t>
            </a:r>
            <a:r>
              <a:rPr lang="en-AU" dirty="0" smtClean="0"/>
              <a:t> genetics</a:t>
            </a:r>
            <a:r>
              <a:rPr lang="en-AU" baseline="0" dirty="0" smtClean="0"/>
              <a:t> - </a:t>
            </a:r>
            <a:r>
              <a:rPr lang="en-AU" dirty="0" smtClean="0"/>
              <a:t>Seeks to understand:</a:t>
            </a:r>
            <a:r>
              <a:rPr lang="en-AU" baseline="0" dirty="0" smtClean="0"/>
              <a:t> </a:t>
            </a:r>
            <a:r>
              <a:rPr lang="en-AU" dirty="0" smtClean="0"/>
              <a:t>How we might inherit certain </a:t>
            </a:r>
            <a:r>
              <a:rPr lang="en-AU" dirty="0" err="1" smtClean="0"/>
              <a:t>behavioral</a:t>
            </a:r>
            <a:r>
              <a:rPr lang="en-AU" dirty="0" smtClean="0"/>
              <a:t> traits/</a:t>
            </a:r>
            <a:r>
              <a:rPr lang="en-AU" baseline="0" dirty="0" smtClean="0"/>
              <a:t> </a:t>
            </a:r>
            <a:r>
              <a:rPr lang="en-AU" dirty="0" smtClean="0"/>
              <a:t>How the environment influences whether we actually display such traits</a:t>
            </a:r>
          </a:p>
          <a:p>
            <a:endParaRPr lang="en-AU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err="1" smtClean="0"/>
              <a:t>Bhv</a:t>
            </a:r>
            <a:r>
              <a:rPr lang="en-AU" baseline="0" dirty="0" smtClean="0"/>
              <a:t> neuroscience - </a:t>
            </a:r>
            <a:r>
              <a:rPr lang="en-IN" altLang="en-US" dirty="0" smtClean="0"/>
              <a:t>Focuses on how the brain, nervous system, and other biological aspects of the body, determine </a:t>
            </a:r>
            <a:r>
              <a:rPr lang="en-IN" altLang="en-US" dirty="0" err="1" smtClean="0"/>
              <a:t>behavior</a:t>
            </a:r>
            <a:endParaRPr lang="en-IN" altLang="en-US" dirty="0" smtClean="0"/>
          </a:p>
          <a:p>
            <a:endParaRPr lang="en-AU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smtClean="0"/>
              <a:t>Clinical - </a:t>
            </a:r>
            <a:r>
              <a:rPr lang="en-IN" sz="2000" dirty="0" smtClean="0"/>
              <a:t>Deals with the study, diagnosis, and treatment of psychological disorders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200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2000" dirty="0" err="1" smtClean="0"/>
              <a:t>clinica</a:t>
            </a:r>
            <a:r>
              <a:rPr lang="en-IN" sz="2000" dirty="0" smtClean="0"/>
              <a:t> neuro - </a:t>
            </a:r>
            <a:r>
              <a:rPr lang="en-US" altLang="en-US" sz="2000" dirty="0" smtClean="0"/>
              <a:t>Unites the areas of neuroscience and clinical psychology</a:t>
            </a:r>
          </a:p>
          <a:p>
            <a:pPr lvl="1" eaLnBrk="1" hangingPunct="1"/>
            <a:r>
              <a:rPr lang="en-US" altLang="en-US" sz="2000" dirty="0" smtClean="0"/>
              <a:t>Focuses on the origin of psychological disorders in biological factors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 smtClean="0"/>
          </a:p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smtClean="0"/>
              <a:t>Cognitive - </a:t>
            </a:r>
            <a:r>
              <a:rPr lang="en-IN" altLang="en-US" sz="2400" dirty="0" smtClean="0"/>
              <a:t>Focuses on higher mental processes, such as thinking, memory, and problem-solving</a:t>
            </a:r>
          </a:p>
          <a:p>
            <a:endParaRPr lang="en-AU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dirty="0" smtClean="0"/>
              <a:t>Counselling - </a:t>
            </a:r>
            <a:r>
              <a:rPr lang="en-IN" sz="2000" dirty="0" smtClean="0"/>
              <a:t>Focuses primarily on educational, social, and career adjustment problems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200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2000" dirty="0" smtClean="0"/>
              <a:t>Cross-cultural - </a:t>
            </a:r>
            <a:r>
              <a:rPr lang="en-US" altLang="en-US" sz="2000" dirty="0" smtClean="0"/>
              <a:t>Investigates the similarities and differences in psychological functioning in and across various cultures and ethnic groups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 smtClean="0"/>
          </a:p>
          <a:p>
            <a:pPr eaLnBrk="1" hangingPunct="1"/>
            <a:endParaRPr lang="en-US" altLang="en-US" sz="2800" dirty="0" smtClean="0"/>
          </a:p>
          <a:p>
            <a:pPr eaLnBrk="1" hangingPunct="1"/>
            <a:r>
              <a:rPr lang="en-US" altLang="en-US" sz="2800" dirty="0" smtClean="0"/>
              <a:t>Cross-cultural psychology</a:t>
            </a:r>
            <a:r>
              <a:rPr lang="en-US" altLang="en-US" sz="2800" baseline="0" dirty="0" smtClean="0"/>
              <a:t> - </a:t>
            </a:r>
            <a:r>
              <a:rPr lang="en-US" altLang="en-US" sz="2600" dirty="0" smtClean="0"/>
              <a:t>Investigates the similarities and differences in psychological functioning in and across various cultures and ethnic groups</a:t>
            </a:r>
          </a:p>
          <a:p>
            <a:endParaRPr lang="en-AU" dirty="0" smtClean="0"/>
          </a:p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CA5A-A911-4083-A2B2-3D5E01A24A39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9096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Dev - </a:t>
            </a:r>
            <a:r>
              <a:rPr lang="en-US" sz="1800" dirty="0" smtClean="0"/>
              <a:t>Studies how people grow and change from the moment of conception through death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/>
              <a:t>Education – teaching and learning process (</a:t>
            </a:r>
            <a:r>
              <a:rPr lang="en-US" sz="1800" dirty="0" err="1" smtClean="0"/>
              <a:t>eg</a:t>
            </a:r>
            <a:r>
              <a:rPr lang="en-US" sz="1800" dirty="0" smtClean="0"/>
              <a:t> relationship</a:t>
            </a:r>
            <a:r>
              <a:rPr lang="en-US" sz="1800" baseline="0" dirty="0" smtClean="0"/>
              <a:t> between motivation and school performance)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aseline="0" dirty="0" smtClean="0"/>
              <a:t>Environment – the relationship between people and their physical environment</a:t>
            </a:r>
            <a:endParaRPr lang="en-IN" sz="180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Evolution - </a:t>
            </a:r>
            <a:r>
              <a:rPr lang="en-US" altLang="en-US" sz="1800" dirty="0" smtClean="0"/>
              <a:t>Considers how behavior is influenced by our genetic inheritance from our ancestors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180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800" dirty="0" smtClean="0"/>
              <a:t>Experiment - Studies the processes of sensing, perceiving, learning, and thinking about the world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180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Forensic – legal issues – accuracy of witness</a:t>
            </a:r>
            <a:r>
              <a:rPr lang="en-US" baseline="0" dirty="0" smtClean="0"/>
              <a:t> memories 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Health - </a:t>
            </a:r>
            <a:r>
              <a:rPr lang="en-US" sz="2000" dirty="0" smtClean="0"/>
              <a:t>Explores the relationship between psychological factors and physical ailments or disease</a:t>
            </a:r>
          </a:p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CA5A-A911-4083-A2B2-3D5E01A24A39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0915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I/O</a:t>
            </a:r>
            <a:r>
              <a:rPr lang="en-US" baseline="0" dirty="0" smtClean="0"/>
              <a:t> – psychology of workplace</a:t>
            </a:r>
            <a:endParaRPr lang="en-US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Personality - </a:t>
            </a:r>
            <a:r>
              <a:rPr lang="en-US" sz="2000" dirty="0" smtClean="0"/>
              <a:t>Focuses on consistency in people’s behavior over time and traits that differentiate one person from another</a:t>
            </a:r>
          </a:p>
          <a:p>
            <a:endParaRPr lang="en-US" dirty="0" smtClean="0"/>
          </a:p>
          <a:p>
            <a:r>
              <a:rPr lang="en-US" dirty="0" smtClean="0"/>
              <a:t>School</a:t>
            </a:r>
            <a:r>
              <a:rPr lang="en-US" baseline="0" dirty="0" smtClean="0"/>
              <a:t> – counselling children who have academic/ emotional problems</a:t>
            </a:r>
          </a:p>
          <a:p>
            <a:endParaRPr lang="en-US" dirty="0" smtClean="0"/>
          </a:p>
          <a:p>
            <a:r>
              <a:rPr lang="en-US" dirty="0" smtClean="0"/>
              <a:t>Social - </a:t>
            </a:r>
            <a:r>
              <a:rPr lang="en-US" altLang="en-US" sz="1800" dirty="0" smtClean="0"/>
              <a:t>Study of how people’s thoughts, feelings, and actions are affected by others</a:t>
            </a:r>
          </a:p>
          <a:p>
            <a:endParaRPr lang="en-US" sz="1800" dirty="0" smtClean="0"/>
          </a:p>
          <a:p>
            <a:r>
              <a:rPr lang="en-US" sz="1800" dirty="0" smtClean="0"/>
              <a:t>Sport – applies psychology to athletic</a:t>
            </a:r>
            <a:r>
              <a:rPr lang="en-US" sz="1800" baseline="0" dirty="0" smtClean="0"/>
              <a:t> activity and exercise</a:t>
            </a:r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CA5A-A911-4083-A2B2-3D5E01A24A39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4447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8CE13D-CD61-4168-9DD4-E991D7BBE85E}" type="slidenum">
              <a:rPr lang="en-US"/>
              <a:pPr/>
              <a:t>9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3520872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Focused on the structure of the mind- What it is made of:  sensations, feelings, images.</a:t>
            </a:r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822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1200" dirty="0" smtClean="0"/>
              <a:t>Functionalism is heavily based on the work of Charles Darwin and his theory of natural selection.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200" dirty="0" smtClean="0"/>
              <a:t>Natural selection posits that heritable characteristics that provide an organism with a competitive advantage are more likely to be passed on to the next generation and thus less advantageous characteristics become extinct over generations.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200" dirty="0" smtClean="0"/>
              <a:t>The Functionalists like William James applied this theory to humans.  By studying what consciousness does for humans, we can discover how it works.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4196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How organisms learn new behavior or modify existing ones, depending on whether events in  their environments </a:t>
            </a:r>
            <a:r>
              <a:rPr lang="en-US" sz="1200" u="sng" dirty="0" smtClean="0"/>
              <a:t>reward or punish </a:t>
            </a:r>
            <a:r>
              <a:rPr lang="en-US" sz="1200" dirty="0" smtClean="0"/>
              <a:t>these </a:t>
            </a:r>
            <a:r>
              <a:rPr lang="en-US" sz="1200" dirty="0" err="1" smtClean="0"/>
              <a:t>behaviours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122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Existentialism is concerned with alienation and apathy in modern life.</a:t>
            </a:r>
          </a:p>
          <a:p>
            <a:r>
              <a:rPr lang="en-US" dirty="0" smtClean="0"/>
              <a:t>Humanism is concerned with helping people realize their full potential.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2076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Existentialism is concerned with alienation and apathy in modern life.</a:t>
            </a:r>
          </a:p>
          <a:p>
            <a:r>
              <a:rPr lang="en-US" dirty="0" smtClean="0"/>
              <a:t>Humanism is concerned with helping people realize their full potential.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207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Neuroscience perspective: Views </a:t>
            </a:r>
            <a:r>
              <a:rPr lang="en-AU" dirty="0" err="1" smtClean="0"/>
              <a:t>behavior</a:t>
            </a:r>
            <a:r>
              <a:rPr lang="en-AU" dirty="0" smtClean="0"/>
              <a:t> from the perspective of the brain, the nervous system, and other biological functions</a:t>
            </a:r>
            <a:endParaRPr lang="en-AU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CA5A-A911-4083-A2B2-3D5E01A24A39}" type="slidenum">
              <a:rPr lang="th-TH" smtClean="0"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7607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Focuses on how people think, understand, and know about the world</a:t>
            </a:r>
            <a:endParaRPr lang="en-AU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CA5A-A911-4083-A2B2-3D5E01A24A39}" type="slidenum">
              <a:rPr lang="th-TH" smtClean="0"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31346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Social psychology</a:t>
            </a:r>
          </a:p>
          <a:p>
            <a:r>
              <a:rPr lang="en-AU" dirty="0" smtClean="0"/>
              <a:t>Study of how people’s thoughts, feelings, and actions are affected by others</a:t>
            </a:r>
          </a:p>
          <a:p>
            <a:endParaRPr lang="en-AU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600" dirty="0" smtClean="0"/>
              <a:t>Investigates the similarities and differences in psychological functioning in and across various cultures and ethnic groups</a:t>
            </a:r>
          </a:p>
          <a:p>
            <a:endParaRPr lang="en-AU" dirty="0" smtClean="0"/>
          </a:p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CA5A-A911-4083-A2B2-3D5E01A24A39}" type="slidenum">
              <a:rPr lang="th-TH" smtClean="0"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79150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Considers how </a:t>
            </a:r>
            <a:r>
              <a:rPr lang="en-AU" dirty="0" err="1" smtClean="0"/>
              <a:t>behavior</a:t>
            </a:r>
            <a:r>
              <a:rPr lang="en-AU" dirty="0" smtClean="0"/>
              <a:t> is influenced by our genetic inheritance from our ancestors</a:t>
            </a:r>
          </a:p>
          <a:p>
            <a:r>
              <a:rPr lang="en-AU" dirty="0" smtClean="0"/>
              <a:t>Stems from Darwin’s On the Origin of Species</a:t>
            </a:r>
          </a:p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1CA5A-A911-4083-A2B2-3D5E01A24A39}" type="slidenum">
              <a:rPr lang="th-TH" smtClean="0"/>
              <a:t>28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286607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Positive correlation: Hours of revision and exam results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ppl</a:t>
            </a:r>
            <a:r>
              <a:rPr lang="en-US" dirty="0" smtClean="0">
                <a:sym typeface="Wingdings" pitchFamily="2" charset="2"/>
              </a:rPr>
              <a:t> who do more revision</a:t>
            </a:r>
            <a:r>
              <a:rPr lang="en-US" baseline="0" dirty="0" smtClean="0">
                <a:sym typeface="Wingdings" pitchFamily="2" charset="2"/>
              </a:rPr>
              <a:t> get higher exam results</a:t>
            </a:r>
          </a:p>
          <a:p>
            <a:endParaRPr lang="en-US" baseline="0" dirty="0" smtClean="0">
              <a:sym typeface="Wingdings" pitchFamily="2" charset="2"/>
            </a:endParaRPr>
          </a:p>
          <a:p>
            <a:r>
              <a:rPr lang="en-US" baseline="0" dirty="0" smtClean="0">
                <a:sym typeface="Wingdings" pitchFamily="2" charset="2"/>
              </a:rPr>
              <a:t>Negative correlation  flu shot and infection  when the flu shots are given to the number of people the </a:t>
            </a:r>
          </a:p>
          <a:p>
            <a:endParaRPr lang="en-US" baseline="0" dirty="0" smtClean="0">
              <a:sym typeface="Wingdings" pitchFamily="2" charset="2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sym typeface="Wingdings" pitchFamily="2" charset="2"/>
              </a:rPr>
              <a:t>incidence rate of flu is reduced</a:t>
            </a:r>
          </a:p>
          <a:p>
            <a:endParaRPr lang="en-US" baseline="0" dirty="0" smtClean="0">
              <a:sym typeface="Wingdings" pitchFamily="2" charset="2"/>
            </a:endParaRPr>
          </a:p>
          <a:p>
            <a:r>
              <a:rPr lang="en-US" baseline="0" dirty="0" smtClean="0">
                <a:sym typeface="Wingdings" pitchFamily="2" charset="2"/>
              </a:rPr>
              <a:t>Heavy drinkers get lower grade</a:t>
            </a:r>
          </a:p>
          <a:p>
            <a:r>
              <a:rPr lang="en-US" baseline="0" dirty="0" smtClean="0">
                <a:sym typeface="Wingdings" pitchFamily="2" charset="2"/>
              </a:rPr>
              <a:t>depressed </a:t>
            </a:r>
            <a:r>
              <a:rPr lang="en-US" baseline="0" smtClean="0">
                <a:sym typeface="Wingdings" pitchFamily="2" charset="2"/>
              </a:rPr>
              <a:t>people who continue </a:t>
            </a:r>
            <a:r>
              <a:rPr lang="en-US" baseline="0" dirty="0" smtClean="0">
                <a:sym typeface="Wingdings" pitchFamily="2" charset="2"/>
              </a:rPr>
              <a:t>medication for at least six months are less </a:t>
            </a:r>
            <a:r>
              <a:rPr lang="en-US" baseline="0" smtClean="0">
                <a:sym typeface="Wingdings" pitchFamily="2" charset="2"/>
              </a:rPr>
              <a:t>likely to </a:t>
            </a:r>
            <a:r>
              <a:rPr lang="en-US" baseline="0" dirty="0" smtClean="0">
                <a:sym typeface="Wingdings" pitchFamily="2" charset="2"/>
              </a:rPr>
              <a:t>relapse than are people who take medication for </a:t>
            </a:r>
            <a:r>
              <a:rPr lang="en-US" baseline="0" smtClean="0">
                <a:sym typeface="Wingdings" pitchFamily="2" charset="2"/>
              </a:rPr>
              <a:t>less than </a:t>
            </a:r>
            <a:r>
              <a:rPr lang="en-US" baseline="0" dirty="0" smtClean="0">
                <a:sym typeface="Wingdings" pitchFamily="2" charset="2"/>
              </a:rPr>
              <a:t>six months.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2722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"dependent variable" represents the output or effect, or is tested</a:t>
            </a:r>
          </a:p>
          <a:p>
            <a:r>
              <a:rPr lang="en-US" dirty="0" smtClean="0"/>
              <a:t>to see if it is the effect. It is what you want to measure.</a:t>
            </a:r>
          </a:p>
          <a:p>
            <a:endParaRPr lang="en-US" dirty="0" smtClean="0"/>
          </a:p>
          <a:p>
            <a:r>
              <a:rPr lang="en-US" dirty="0" smtClean="0"/>
              <a:t>The "independent variables" represent the inputs or causes, or are</a:t>
            </a:r>
          </a:p>
          <a:p>
            <a:r>
              <a:rPr lang="en-US" dirty="0" smtClean="0"/>
              <a:t>tested to see if they are the cause. Other variables may also be</a:t>
            </a:r>
          </a:p>
          <a:p>
            <a:r>
              <a:rPr lang="en-US" dirty="0" smtClean="0"/>
              <a:t>observed for various reasons.</a:t>
            </a:r>
          </a:p>
          <a:p>
            <a:endParaRPr lang="en-US" dirty="0" smtClean="0"/>
          </a:p>
          <a:p>
            <a:r>
              <a:rPr lang="en-US" dirty="0" smtClean="0"/>
              <a:t>Control group:  The control group, receive either </a:t>
            </a:r>
            <a:r>
              <a:rPr lang="en-US" dirty="0" err="1" smtClean="0"/>
              <a:t>no?treatment</a:t>
            </a:r>
            <a:r>
              <a:rPr lang="en-US" dirty="0" smtClean="0"/>
              <a:t> or a </a:t>
            </a:r>
          </a:p>
          <a:p>
            <a:r>
              <a:rPr lang="en-US" dirty="0" smtClean="0"/>
              <a:t>standard treatment. </a:t>
            </a:r>
          </a:p>
          <a:p>
            <a:endParaRPr lang="en-US" dirty="0" smtClean="0"/>
          </a:p>
          <a:p>
            <a:r>
              <a:rPr lang="en-US" dirty="0" smtClean="0"/>
              <a:t>Experimental group: the group that is exposed to the experiment (In</a:t>
            </a:r>
          </a:p>
          <a:p>
            <a:r>
              <a:rPr lang="en-US" dirty="0" smtClean="0"/>
              <a:t>the design of experiments, the independent variable is exposed to the </a:t>
            </a:r>
          </a:p>
          <a:p>
            <a:r>
              <a:rPr lang="en-US" dirty="0" smtClean="0"/>
              <a:t>experimenter group)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205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length of time spent sleeping /the test score.</a:t>
            </a:r>
          </a:p>
          <a:p>
            <a:pPr rtl="0" fontAlgn="base"/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brand of paper towel/</a:t>
            </a:r>
            <a:r>
              <a:rPr lang="en-A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amount of liquid absorbed by a paper towel.</a:t>
            </a:r>
          </a:p>
          <a:p>
            <a:pPr rtl="0" fontAlgn="base"/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wavelength of light/</a:t>
            </a:r>
            <a:r>
              <a:rPr lang="en-A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whether the light is observed (the</a:t>
            </a:r>
            <a:r>
              <a:rPr lang="en-A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response) </a:t>
            </a:r>
          </a:p>
          <a:p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presence/absence of amount of caffeine</a:t>
            </a:r>
            <a:r>
              <a:rPr lang="en-AU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/</a:t>
            </a:r>
            <a:r>
              <a:rPr lang="en-A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dependent variable is how hungry you are</a:t>
            </a:r>
            <a:endParaRPr lang="en-AU" sz="8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56165B-6FAB-4A42-821C-52CDB22BB622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647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856CEF4-517A-4E3B-A6B4-7634A6D37286}" type="datetimeFigureOut">
              <a:rPr lang="th-TH" smtClean="0"/>
              <a:t>14/08/61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2404A92-64AC-4A5F-9DA3-714098440BF9}" type="slidenum">
              <a:rPr lang="th-TH" smtClean="0"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PY200 General Psychology</a:t>
            </a:r>
            <a:endParaRPr lang="th-TH" sz="280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70203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Outlines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What is psychology?</a:t>
            </a:r>
          </a:p>
          <a:p>
            <a:r>
              <a:rPr lang="en-US" sz="3200" dirty="0"/>
              <a:t>The work of psychologists</a:t>
            </a:r>
            <a:endParaRPr lang="th-TH" sz="3200" dirty="0"/>
          </a:p>
          <a:p>
            <a:r>
              <a:rPr lang="en-US" sz="3200" dirty="0"/>
              <a:t>The major specialties field of psychology</a:t>
            </a:r>
          </a:p>
          <a:p>
            <a:r>
              <a:rPr lang="en-US" sz="3200" dirty="0" smtClean="0"/>
              <a:t>History of psychology</a:t>
            </a:r>
          </a:p>
          <a:p>
            <a:r>
              <a:rPr lang="en-US" sz="3200" dirty="0" smtClean="0"/>
              <a:t>Pe</a:t>
            </a:r>
            <a:r>
              <a:rPr lang="en-US" sz="3200" dirty="0"/>
              <a:t>rspectives in </a:t>
            </a:r>
            <a:r>
              <a:rPr lang="en-US" sz="3200" dirty="0" smtClean="0"/>
              <a:t>psychology</a:t>
            </a:r>
          </a:p>
          <a:p>
            <a:r>
              <a:rPr lang="en-US" sz="3200" dirty="0" smtClean="0"/>
              <a:t>Research in Psychology</a:t>
            </a:r>
          </a:p>
          <a:p>
            <a:r>
              <a:rPr lang="en-US" sz="3200" dirty="0" smtClean="0"/>
              <a:t>Ethics</a:t>
            </a:r>
          </a:p>
        </p:txBody>
      </p:sp>
    </p:spTree>
    <p:extLst>
      <p:ext uri="{BB962C8B-B14F-4D97-AF65-F5344CB8AC3E}">
        <p14:creationId xmlns:p14="http://schemas.microsoft.com/office/powerpoint/2010/main" val="290948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is Psychology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/>
          </a:bodyPr>
          <a:lstStyle/>
          <a:p>
            <a:pPr>
              <a:lnSpc>
                <a:spcPct val="120000"/>
              </a:lnSpc>
            </a:pPr>
            <a:r>
              <a:rPr lang="en-AU" dirty="0" smtClean="0"/>
              <a:t>Psychology </a:t>
            </a:r>
            <a:r>
              <a:rPr lang="en-AU" dirty="0" smtClean="0">
                <a:sym typeface="Wingdings" pitchFamily="2" charset="2"/>
              </a:rPr>
              <a:t> Psyche (mind) + Logo (knowledge/ study of)</a:t>
            </a:r>
            <a:endParaRPr lang="en-AU" dirty="0" smtClean="0"/>
          </a:p>
          <a:p>
            <a:pPr>
              <a:lnSpc>
                <a:spcPct val="120000"/>
              </a:lnSpc>
            </a:pPr>
            <a:r>
              <a:rPr lang="en-AU" dirty="0" smtClean="0"/>
              <a:t>“Psychology is the </a:t>
            </a:r>
            <a:r>
              <a:rPr lang="en-AU" b="1" dirty="0" smtClean="0">
                <a:solidFill>
                  <a:srgbClr val="FF0000"/>
                </a:solidFill>
              </a:rPr>
              <a:t>scientific study </a:t>
            </a:r>
            <a:r>
              <a:rPr lang="en-AU" dirty="0" smtClean="0"/>
              <a:t>of </a:t>
            </a:r>
            <a:r>
              <a:rPr lang="en-AU" b="1" dirty="0" smtClean="0">
                <a:solidFill>
                  <a:srgbClr val="00B0F0"/>
                </a:solidFill>
              </a:rPr>
              <a:t>behaviours</a:t>
            </a:r>
            <a:r>
              <a:rPr lang="en-AU" dirty="0" smtClean="0"/>
              <a:t> and </a:t>
            </a:r>
            <a:r>
              <a:rPr lang="en-AU" b="1" dirty="0" smtClean="0">
                <a:solidFill>
                  <a:srgbClr val="00B050"/>
                </a:solidFill>
              </a:rPr>
              <a:t>mental processes</a:t>
            </a:r>
            <a:r>
              <a:rPr lang="en-AU" dirty="0" smtClean="0"/>
              <a:t>”.</a:t>
            </a:r>
          </a:p>
          <a:p>
            <a:pPr>
              <a:lnSpc>
                <a:spcPct val="120000"/>
              </a:lnSpc>
            </a:pPr>
            <a:r>
              <a:rPr lang="en-AU" u="sng" dirty="0" smtClean="0"/>
              <a:t>Scientific methods </a:t>
            </a:r>
            <a:r>
              <a:rPr lang="en-AU" dirty="0" smtClean="0"/>
              <a:t>is the orderly, analytical process used in all sciences to analyse and solve problems</a:t>
            </a:r>
          </a:p>
          <a:p>
            <a:pPr>
              <a:lnSpc>
                <a:spcPct val="120000"/>
              </a:lnSpc>
            </a:pPr>
            <a:r>
              <a:rPr lang="en-AU" u="sng" dirty="0" smtClean="0"/>
              <a:t>Behaviour</a:t>
            </a:r>
            <a:r>
              <a:rPr lang="en-AU" dirty="0" smtClean="0"/>
              <a:t> is observable, measurable action or responses in both humans and animals.</a:t>
            </a:r>
          </a:p>
          <a:p>
            <a:pPr>
              <a:lnSpc>
                <a:spcPct val="120000"/>
              </a:lnSpc>
            </a:pPr>
            <a:r>
              <a:rPr lang="en-AU" dirty="0" smtClean="0"/>
              <a:t>Example: eating, speaking, laughing, running, reading and sleeping </a:t>
            </a:r>
          </a:p>
          <a:p>
            <a:pPr>
              <a:lnSpc>
                <a:spcPct val="120000"/>
              </a:lnSpc>
            </a:pPr>
            <a:r>
              <a:rPr lang="en-AU" dirty="0" smtClean="0"/>
              <a:t>Mental process is not directly observable. It is the </a:t>
            </a:r>
            <a:r>
              <a:rPr lang="en-AU" u="sng" dirty="0" smtClean="0"/>
              <a:t>private internal working of the mind</a:t>
            </a:r>
          </a:p>
          <a:p>
            <a:pPr>
              <a:lnSpc>
                <a:spcPct val="120000"/>
              </a:lnSpc>
            </a:pPr>
            <a:r>
              <a:rPr lang="en-AU" dirty="0" smtClean="0"/>
              <a:t>Examples: thinking, imagining, dreaming</a:t>
            </a:r>
          </a:p>
        </p:txBody>
      </p:sp>
    </p:spTree>
    <p:extLst>
      <p:ext uri="{BB962C8B-B14F-4D97-AF65-F5344CB8AC3E}">
        <p14:creationId xmlns:p14="http://schemas.microsoft.com/office/powerpoint/2010/main" val="278221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Goals of Psychology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AU" u="sng" dirty="0" smtClean="0"/>
              <a:t>Describe</a:t>
            </a:r>
            <a:r>
              <a:rPr lang="en-AU" dirty="0" smtClean="0"/>
              <a:t> 	The different ways that organism behave. </a:t>
            </a:r>
            <a:r>
              <a:rPr lang="en-AU" i="1" dirty="0" smtClean="0"/>
              <a:t>Describe behaviours and mental processes of autistic children.</a:t>
            </a:r>
            <a:endParaRPr lang="en-US" i="1" dirty="0" smtClean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AU" u="sng" dirty="0" smtClean="0"/>
              <a:t>Explain</a:t>
            </a:r>
            <a:r>
              <a:rPr lang="en-AU" dirty="0" smtClean="0"/>
              <a:t> 	The cause of behaviour </a:t>
            </a:r>
          </a:p>
          <a:p>
            <a:pPr marL="442913" indent="0">
              <a:lnSpc>
                <a:spcPct val="120000"/>
              </a:lnSpc>
              <a:buNone/>
            </a:pPr>
            <a:r>
              <a:rPr lang="en-AU" i="1" dirty="0" smtClean="0"/>
              <a:t>The cause of Autism: genetics and biological factors that results in </a:t>
            </a:r>
            <a:r>
              <a:rPr lang="en-AU" i="1" dirty="0" err="1" smtClean="0"/>
              <a:t>maldeveloped</a:t>
            </a:r>
            <a:r>
              <a:rPr lang="en-AU" i="1" dirty="0" smtClean="0"/>
              <a:t> brain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lang="en-AU" u="sng" dirty="0" smtClean="0"/>
              <a:t>Predict</a:t>
            </a:r>
            <a:r>
              <a:rPr lang="en-AU" dirty="0" smtClean="0"/>
              <a:t> 	How organism will behave in certain situation. </a:t>
            </a:r>
            <a:r>
              <a:rPr lang="en-AU" i="1" dirty="0" smtClean="0"/>
              <a:t>Autistic children are overwhelmed by strange stimuli and have difficulty paying attention. </a:t>
            </a:r>
            <a:r>
              <a:rPr lang="en-AU" dirty="0" smtClean="0"/>
              <a:t>Based on these information, what psychologists can predict?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lang="en-AU" u="sng" dirty="0" smtClean="0"/>
              <a:t>Control</a:t>
            </a:r>
            <a:r>
              <a:rPr lang="en-AU" dirty="0" smtClean="0"/>
              <a:t>	To control an organism’s behaviour</a:t>
            </a:r>
          </a:p>
          <a:p>
            <a:pPr marL="542925" indent="0">
              <a:lnSpc>
                <a:spcPct val="120000"/>
              </a:lnSpc>
              <a:buNone/>
            </a:pPr>
            <a:r>
              <a:rPr lang="en-AU" i="1" dirty="0" smtClean="0"/>
              <a:t>How to help autistic children learn to control undesirable behaviours</a:t>
            </a:r>
          </a:p>
          <a:p>
            <a:pPr marL="542925" indent="0">
              <a:lnSpc>
                <a:spcPct val="120000"/>
              </a:lnSpc>
              <a:buNone/>
            </a:pPr>
            <a:r>
              <a:rPr lang="en-AU" i="1" dirty="0" smtClean="0"/>
              <a:t>Various Treatments</a:t>
            </a:r>
            <a:endParaRPr lang="en-AU" i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699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AU" b="1" dirty="0"/>
              <a:t>Psychology vs. Psychiatry: </a:t>
            </a:r>
            <a:r>
              <a:rPr lang="en-AU" b="1" dirty="0" smtClean="0"/>
              <a:t/>
            </a:r>
            <a:br>
              <a:rPr lang="en-AU" b="1" dirty="0" smtClean="0"/>
            </a:br>
            <a:r>
              <a:rPr lang="en-AU" b="1" dirty="0" smtClean="0"/>
              <a:t>Do </a:t>
            </a:r>
            <a:r>
              <a:rPr lang="en-AU" b="1" dirty="0"/>
              <a:t>You Know the Difference? 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AU" sz="2800" b="1" dirty="0"/>
              <a:t>Psychiatrists</a:t>
            </a:r>
            <a:r>
              <a:rPr lang="en-AU" sz="2800" dirty="0"/>
              <a:t> are trained medical doctors, </a:t>
            </a:r>
            <a:endParaRPr lang="en-AU" sz="2000" dirty="0"/>
          </a:p>
          <a:p>
            <a:pPr lvl="1" fontAlgn="base"/>
            <a:r>
              <a:rPr lang="en-AU" sz="2400" dirty="0"/>
              <a:t>they can prescribe medications</a:t>
            </a:r>
          </a:p>
          <a:p>
            <a:pPr lvl="1" fontAlgn="base"/>
            <a:r>
              <a:rPr lang="en-AU" sz="2400" dirty="0"/>
              <a:t>they spend much of their time with patients on medication management as a course of treatment.</a:t>
            </a:r>
          </a:p>
          <a:p>
            <a:pPr fontAlgn="base"/>
            <a:r>
              <a:rPr lang="en-AU" sz="2800" b="1" dirty="0"/>
              <a:t>Psychologists</a:t>
            </a:r>
            <a:r>
              <a:rPr lang="en-AU" sz="2800" dirty="0"/>
              <a:t> focus extensively on psychotherapy</a:t>
            </a:r>
            <a:endParaRPr lang="en-AU" sz="2000" dirty="0"/>
          </a:p>
          <a:p>
            <a:pPr lvl="1" fontAlgn="base"/>
            <a:r>
              <a:rPr lang="en-AU" sz="2400" dirty="0"/>
              <a:t>Psychologists must obtain a PhD or </a:t>
            </a:r>
            <a:r>
              <a:rPr lang="en-AU" sz="2400" dirty="0" err="1" smtClean="0"/>
              <a:t>PsyD</a:t>
            </a:r>
            <a:r>
              <a:rPr lang="en-AU" sz="2400" dirty="0" smtClean="0"/>
              <a:t>/ </a:t>
            </a:r>
            <a:r>
              <a:rPr lang="en-AU" sz="2400" dirty="0" err="1" smtClean="0"/>
              <a:t>DPsych</a:t>
            </a:r>
            <a:r>
              <a:rPr lang="en-AU" sz="2400" dirty="0" smtClean="0"/>
              <a:t> </a:t>
            </a:r>
            <a:r>
              <a:rPr lang="en-AU" sz="2400" dirty="0"/>
              <a:t>doctoral degree </a:t>
            </a:r>
          </a:p>
          <a:p>
            <a:pPr lvl="1" fontAlgn="base"/>
            <a:r>
              <a:rPr lang="en-AU" sz="2400" dirty="0"/>
              <a:t>They treat emotional and mental suffering in patients with </a:t>
            </a:r>
            <a:r>
              <a:rPr lang="en-AU" sz="2400" dirty="0" err="1"/>
              <a:t>behavioral</a:t>
            </a:r>
            <a:r>
              <a:rPr lang="en-AU" sz="2400" dirty="0"/>
              <a:t> intervention. </a:t>
            </a:r>
          </a:p>
          <a:p>
            <a:pPr lvl="1" fontAlgn="base"/>
            <a:r>
              <a:rPr lang="en-AU" sz="2400" dirty="0"/>
              <a:t>Psychologists are also qualified to conduct psychological testing, which is critical in assessing a person’s mental state and determining the most effective course of treatment</a:t>
            </a:r>
            <a:r>
              <a:rPr lang="en-AU" sz="2400" dirty="0" smtClean="0"/>
              <a:t>.</a:t>
            </a: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394204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 smtClean="0"/>
              <a:t>Subfields of Psychology</a:t>
            </a:r>
          </a:p>
        </p:txBody>
      </p:sp>
      <p:sp>
        <p:nvSpPr>
          <p:cNvPr id="5" name="Freeform 4"/>
          <p:cNvSpPr/>
          <p:nvPr/>
        </p:nvSpPr>
        <p:spPr>
          <a:xfrm>
            <a:off x="755650" y="1760538"/>
            <a:ext cx="2273300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Behavioral Genetics</a:t>
            </a:r>
          </a:p>
        </p:txBody>
      </p:sp>
      <p:sp>
        <p:nvSpPr>
          <p:cNvPr id="7" name="Freeform 6"/>
          <p:cNvSpPr/>
          <p:nvPr/>
        </p:nvSpPr>
        <p:spPr>
          <a:xfrm>
            <a:off x="3255963" y="1760538"/>
            <a:ext cx="2271712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Behavioral Neuroscience</a:t>
            </a:r>
          </a:p>
        </p:txBody>
      </p:sp>
      <p:sp>
        <p:nvSpPr>
          <p:cNvPr id="8" name="Freeform 7"/>
          <p:cNvSpPr/>
          <p:nvPr/>
        </p:nvSpPr>
        <p:spPr>
          <a:xfrm>
            <a:off x="5756275" y="1760538"/>
            <a:ext cx="2271713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Clinical Psychology</a:t>
            </a:r>
          </a:p>
        </p:txBody>
      </p:sp>
      <p:sp>
        <p:nvSpPr>
          <p:cNvPr id="9" name="Freeform 8"/>
          <p:cNvSpPr/>
          <p:nvPr/>
        </p:nvSpPr>
        <p:spPr>
          <a:xfrm>
            <a:off x="755650" y="3351213"/>
            <a:ext cx="2273300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Clinical Neuropsychology</a:t>
            </a:r>
          </a:p>
        </p:txBody>
      </p:sp>
      <p:sp>
        <p:nvSpPr>
          <p:cNvPr id="10" name="Freeform 9"/>
          <p:cNvSpPr/>
          <p:nvPr/>
        </p:nvSpPr>
        <p:spPr>
          <a:xfrm>
            <a:off x="3255963" y="3351213"/>
            <a:ext cx="2271712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Cognitive Psychology</a:t>
            </a:r>
          </a:p>
        </p:txBody>
      </p:sp>
      <p:sp>
        <p:nvSpPr>
          <p:cNvPr id="11" name="Freeform 10"/>
          <p:cNvSpPr/>
          <p:nvPr/>
        </p:nvSpPr>
        <p:spPr>
          <a:xfrm>
            <a:off x="5756275" y="3360738"/>
            <a:ext cx="2271713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Counseling Psychology</a:t>
            </a:r>
          </a:p>
        </p:txBody>
      </p:sp>
      <p:sp>
        <p:nvSpPr>
          <p:cNvPr id="12" name="Freeform 11"/>
          <p:cNvSpPr/>
          <p:nvPr/>
        </p:nvSpPr>
        <p:spPr>
          <a:xfrm>
            <a:off x="3255963" y="4941888"/>
            <a:ext cx="2271712" cy="1363662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Cross-cultural Psychology</a:t>
            </a:r>
          </a:p>
        </p:txBody>
      </p:sp>
    </p:spTree>
    <p:extLst>
      <p:ext uri="{BB962C8B-B14F-4D97-AF65-F5344CB8AC3E}">
        <p14:creationId xmlns:p14="http://schemas.microsoft.com/office/powerpoint/2010/main" val="392930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 smtClean="0"/>
              <a:t>Subfields of Psychology</a:t>
            </a:r>
          </a:p>
        </p:txBody>
      </p:sp>
      <p:sp>
        <p:nvSpPr>
          <p:cNvPr id="6" name="Freeform 5"/>
          <p:cNvSpPr/>
          <p:nvPr/>
        </p:nvSpPr>
        <p:spPr>
          <a:xfrm>
            <a:off x="827088" y="1878013"/>
            <a:ext cx="2228850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Developmental Psychology</a:t>
            </a:r>
          </a:p>
        </p:txBody>
      </p:sp>
      <p:sp>
        <p:nvSpPr>
          <p:cNvPr id="7" name="Freeform 6"/>
          <p:cNvSpPr/>
          <p:nvPr/>
        </p:nvSpPr>
        <p:spPr>
          <a:xfrm>
            <a:off x="3278188" y="1878013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Educational Psychology</a:t>
            </a:r>
          </a:p>
        </p:txBody>
      </p:sp>
      <p:sp>
        <p:nvSpPr>
          <p:cNvPr id="8" name="Freeform 7"/>
          <p:cNvSpPr/>
          <p:nvPr/>
        </p:nvSpPr>
        <p:spPr>
          <a:xfrm>
            <a:off x="5729288" y="1878013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Environmental Psychology</a:t>
            </a:r>
          </a:p>
        </p:txBody>
      </p:sp>
      <p:sp>
        <p:nvSpPr>
          <p:cNvPr id="9" name="Freeform 8"/>
          <p:cNvSpPr/>
          <p:nvPr/>
        </p:nvSpPr>
        <p:spPr>
          <a:xfrm>
            <a:off x="827088" y="3436938"/>
            <a:ext cx="2228850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Evolutionary Psychology</a:t>
            </a:r>
          </a:p>
        </p:txBody>
      </p:sp>
      <p:sp>
        <p:nvSpPr>
          <p:cNvPr id="10" name="Freeform 9"/>
          <p:cNvSpPr/>
          <p:nvPr/>
        </p:nvSpPr>
        <p:spPr>
          <a:xfrm>
            <a:off x="3278188" y="3436938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Experimental Psychology</a:t>
            </a:r>
          </a:p>
        </p:txBody>
      </p:sp>
      <p:sp>
        <p:nvSpPr>
          <p:cNvPr id="11" name="Freeform 10"/>
          <p:cNvSpPr/>
          <p:nvPr/>
        </p:nvSpPr>
        <p:spPr>
          <a:xfrm>
            <a:off x="5729288" y="3436938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Forensic Psychology</a:t>
            </a:r>
          </a:p>
        </p:txBody>
      </p:sp>
      <p:sp>
        <p:nvSpPr>
          <p:cNvPr id="12" name="Freeform 11"/>
          <p:cNvSpPr/>
          <p:nvPr/>
        </p:nvSpPr>
        <p:spPr>
          <a:xfrm>
            <a:off x="3278188" y="4995863"/>
            <a:ext cx="2227262" cy="1336675"/>
          </a:xfrm>
          <a:custGeom>
            <a:avLst/>
            <a:gdLst>
              <a:gd name="connsiteX0" fmla="*/ 0 w 2227747"/>
              <a:gd name="connsiteY0" fmla="*/ 0 h 1336648"/>
              <a:gd name="connsiteX1" fmla="*/ 2227747 w 2227747"/>
              <a:gd name="connsiteY1" fmla="*/ 0 h 1336648"/>
              <a:gd name="connsiteX2" fmla="*/ 2227747 w 2227747"/>
              <a:gd name="connsiteY2" fmla="*/ 1336648 h 1336648"/>
              <a:gd name="connsiteX3" fmla="*/ 0 w 2227747"/>
              <a:gd name="connsiteY3" fmla="*/ 1336648 h 1336648"/>
              <a:gd name="connsiteX4" fmla="*/ 0 w 2227747"/>
              <a:gd name="connsiteY4" fmla="*/ 0 h 133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27747" h="1336648">
                <a:moveTo>
                  <a:pt x="0" y="0"/>
                </a:moveTo>
                <a:lnTo>
                  <a:pt x="2227747" y="0"/>
                </a:lnTo>
                <a:lnTo>
                  <a:pt x="2227747" y="1336648"/>
                </a:lnTo>
                <a:lnTo>
                  <a:pt x="0" y="13366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Health Psychology</a:t>
            </a:r>
          </a:p>
        </p:txBody>
      </p:sp>
    </p:spTree>
    <p:extLst>
      <p:ext uri="{BB962C8B-B14F-4D97-AF65-F5344CB8AC3E}">
        <p14:creationId xmlns:p14="http://schemas.microsoft.com/office/powerpoint/2010/main" val="273962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400" dirty="0" smtClean="0"/>
              <a:t>Subfields of Psychology</a:t>
            </a:r>
            <a:endParaRPr lang="en-US" altLang="en-US" dirty="0" smtClean="0"/>
          </a:p>
        </p:txBody>
      </p:sp>
      <p:sp>
        <p:nvSpPr>
          <p:cNvPr id="6" name="Freeform 5"/>
          <p:cNvSpPr/>
          <p:nvPr/>
        </p:nvSpPr>
        <p:spPr>
          <a:xfrm>
            <a:off x="755650" y="1797050"/>
            <a:ext cx="2273300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 smtClean="0"/>
              <a:t>Industrial/</a:t>
            </a:r>
            <a:br>
              <a:rPr lang="en-US" sz="2300" dirty="0" smtClean="0"/>
            </a:br>
            <a:r>
              <a:rPr lang="en-US" sz="2300" dirty="0" smtClean="0"/>
              <a:t>organizational </a:t>
            </a:r>
            <a:r>
              <a:rPr lang="en-US" sz="2300" dirty="0"/>
              <a:t>Psychology</a:t>
            </a:r>
          </a:p>
        </p:txBody>
      </p:sp>
      <p:sp>
        <p:nvSpPr>
          <p:cNvPr id="7" name="Freeform 6"/>
          <p:cNvSpPr/>
          <p:nvPr/>
        </p:nvSpPr>
        <p:spPr>
          <a:xfrm>
            <a:off x="3255963" y="1797050"/>
            <a:ext cx="2271712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Personality Psychology</a:t>
            </a:r>
          </a:p>
        </p:txBody>
      </p:sp>
      <p:sp>
        <p:nvSpPr>
          <p:cNvPr id="8" name="Freeform 7"/>
          <p:cNvSpPr/>
          <p:nvPr/>
        </p:nvSpPr>
        <p:spPr>
          <a:xfrm>
            <a:off x="5756275" y="1797050"/>
            <a:ext cx="2271713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Program Evaluation</a:t>
            </a:r>
          </a:p>
        </p:txBody>
      </p:sp>
      <p:sp>
        <p:nvSpPr>
          <p:cNvPr id="9" name="Freeform 8"/>
          <p:cNvSpPr/>
          <p:nvPr/>
        </p:nvSpPr>
        <p:spPr>
          <a:xfrm>
            <a:off x="755650" y="3387725"/>
            <a:ext cx="2273300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Psychology of Women</a:t>
            </a:r>
          </a:p>
        </p:txBody>
      </p:sp>
      <p:sp>
        <p:nvSpPr>
          <p:cNvPr id="10" name="Freeform 9"/>
          <p:cNvSpPr/>
          <p:nvPr/>
        </p:nvSpPr>
        <p:spPr>
          <a:xfrm>
            <a:off x="3255963" y="3387725"/>
            <a:ext cx="2271712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School Psychology</a:t>
            </a:r>
          </a:p>
        </p:txBody>
      </p:sp>
      <p:sp>
        <p:nvSpPr>
          <p:cNvPr id="11" name="Freeform 10"/>
          <p:cNvSpPr/>
          <p:nvPr/>
        </p:nvSpPr>
        <p:spPr>
          <a:xfrm>
            <a:off x="5756275" y="3387725"/>
            <a:ext cx="2271713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Social Psychology</a:t>
            </a:r>
          </a:p>
        </p:txBody>
      </p:sp>
      <p:sp>
        <p:nvSpPr>
          <p:cNvPr id="12" name="Freeform 11"/>
          <p:cNvSpPr/>
          <p:nvPr/>
        </p:nvSpPr>
        <p:spPr>
          <a:xfrm>
            <a:off x="3255963" y="4978400"/>
            <a:ext cx="2271712" cy="1363663"/>
          </a:xfrm>
          <a:custGeom>
            <a:avLst/>
            <a:gdLst>
              <a:gd name="connsiteX0" fmla="*/ 0 w 2272752"/>
              <a:gd name="connsiteY0" fmla="*/ 0 h 1363651"/>
              <a:gd name="connsiteX1" fmla="*/ 2272752 w 2272752"/>
              <a:gd name="connsiteY1" fmla="*/ 0 h 1363651"/>
              <a:gd name="connsiteX2" fmla="*/ 2272752 w 2272752"/>
              <a:gd name="connsiteY2" fmla="*/ 1363651 h 1363651"/>
              <a:gd name="connsiteX3" fmla="*/ 0 w 2272752"/>
              <a:gd name="connsiteY3" fmla="*/ 1363651 h 1363651"/>
              <a:gd name="connsiteX4" fmla="*/ 0 w 2272752"/>
              <a:gd name="connsiteY4" fmla="*/ 0 h 1363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72752" h="1363651">
                <a:moveTo>
                  <a:pt x="0" y="0"/>
                </a:moveTo>
                <a:lnTo>
                  <a:pt x="2272752" y="0"/>
                </a:lnTo>
                <a:lnTo>
                  <a:pt x="2272752" y="1363651"/>
                </a:lnTo>
                <a:lnTo>
                  <a:pt x="0" y="13636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3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87630" tIns="87630" rIns="87630" bIns="87630" spcCol="1270" anchor="ctr"/>
          <a:lstStyle/>
          <a:p>
            <a:pPr algn="ctr" defTabSz="1022350" eaLnBrk="1" fontAlgn="auto" hangingPunct="1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300" dirty="0"/>
              <a:t>Sport Psychology</a:t>
            </a:r>
          </a:p>
        </p:txBody>
      </p:sp>
    </p:spTree>
    <p:extLst>
      <p:ext uri="{BB962C8B-B14F-4D97-AF65-F5344CB8AC3E}">
        <p14:creationId xmlns:p14="http://schemas.microsoft.com/office/powerpoint/2010/main" val="337501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73162"/>
          </a:xfrm>
        </p:spPr>
        <p:txBody>
          <a:bodyPr anchor="ctr">
            <a:normAutofit/>
          </a:bodyPr>
          <a:lstStyle/>
          <a:p>
            <a:r>
              <a:rPr lang="en-IE" sz="3200" dirty="0">
                <a:solidFill>
                  <a:schemeClr val="tx1"/>
                </a:solidFill>
              </a:rPr>
              <a:t>How did Psychology evolve as a discipline?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Imagine living in the late 1800s and early 1900s when the electric light, radio and airplane were being invented and the average human life span was about 30 years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This was the time when psychology broke away from philosophy and became a separate field of study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Debated in definition, approach, and goals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We will highlight those early psychologists whose idea and criticisms shaped the field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20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Wilhelm Wundt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5257800" cy="5029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Psychology was not considered an area of study until the German scientist Wilhelm Wundt opened the first laboratory and faculty of Psychology in the University of Leipzig in 1879</a:t>
            </a:r>
          </a:p>
          <a:p>
            <a:pPr>
              <a:lnSpc>
                <a:spcPct val="90000"/>
              </a:lnSpc>
              <a:defRPr/>
            </a:pPr>
            <a:r>
              <a:rPr lang="en-US" sz="2400" dirty="0" smtClean="0"/>
              <a:t>His work focused on consciousness – or the awareness of immediate experience. </a:t>
            </a:r>
          </a:p>
          <a:p>
            <a:pPr>
              <a:lnSpc>
                <a:spcPct val="90000"/>
              </a:lnSpc>
              <a:defRPr/>
            </a:pPr>
            <a:r>
              <a:rPr lang="en-US" sz="2400" dirty="0" smtClean="0"/>
              <a:t>Asked subjects to drop balls from a platform or listen to a metronome and reported their own sensations</a:t>
            </a:r>
          </a:p>
          <a:p>
            <a:pPr>
              <a:lnSpc>
                <a:spcPct val="90000"/>
              </a:lnSpc>
              <a:defRPr/>
            </a:pPr>
            <a:r>
              <a:rPr lang="en-US" sz="2400" dirty="0" smtClean="0"/>
              <a:t>Sensations were the key to analyzing the structure of the mind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 smtClean="0"/>
          </a:p>
        </p:txBody>
      </p:sp>
      <p:pic>
        <p:nvPicPr>
          <p:cNvPr id="4100" name="Picture 5" descr="Wilhelm+Wund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9540" y="685800"/>
            <a:ext cx="2445544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795" y="3886200"/>
            <a:ext cx="24384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82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/>
              <a:t>The study of the most basic elements, primarily sensations and perceptions that make up our conscious mental experience,</a:t>
            </a:r>
          </a:p>
          <a:p>
            <a:r>
              <a:rPr lang="en-US" sz="2800" dirty="0" smtClean="0"/>
              <a:t>Assembling hundred pieces of jigsaw puzzle into a complete picture</a:t>
            </a:r>
          </a:p>
          <a:p>
            <a:r>
              <a:rPr lang="en-US" sz="2800" dirty="0" smtClean="0"/>
              <a:t>Combine hundred pieces of sensations into a complete conscious experience.</a:t>
            </a:r>
          </a:p>
          <a:p>
            <a:r>
              <a:rPr lang="en-US" sz="2800" dirty="0" smtClean="0"/>
              <a:t>Introspection: a method of exploring conscious mental processes by asking subject to look inward and report their sensations and perceptions</a:t>
            </a:r>
            <a:r>
              <a:rPr lang="en-US" sz="2800" dirty="0" smtClean="0"/>
              <a:t>.</a:t>
            </a:r>
          </a:p>
          <a:p>
            <a:r>
              <a:rPr lang="en-US" sz="2800" u="sng" dirty="0" smtClean="0"/>
              <a:t>Criticism</a:t>
            </a:r>
            <a:r>
              <a:rPr lang="en-US" sz="2800" dirty="0" smtClean="0"/>
              <a:t>: </a:t>
            </a:r>
            <a:r>
              <a:rPr lang="en-AU" sz="2800" dirty="0" smtClean="0"/>
              <a:t>Introspection </a:t>
            </a:r>
            <a:r>
              <a:rPr lang="en-AU" sz="2800" dirty="0"/>
              <a:t>was not a scientific technique </a:t>
            </a:r>
          </a:p>
          <a:p>
            <a:r>
              <a:rPr lang="en-AU" sz="2800" dirty="0"/>
              <a:t>People had difficulty describing some kinds of inner </a:t>
            </a:r>
            <a:r>
              <a:rPr lang="en-AU" sz="2800" dirty="0" smtClean="0"/>
              <a:t>experiences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1279506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800" u="sng" dirty="0" smtClean="0"/>
              <a:t>William James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6019800" cy="232126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 smtClean="0"/>
              <a:t>Functionalism became popular with the publication of </a:t>
            </a:r>
            <a:r>
              <a:rPr lang="en-US" sz="2400" i="1" dirty="0" smtClean="0"/>
              <a:t>Principles of Psychology</a:t>
            </a:r>
            <a:r>
              <a:rPr lang="en-US" sz="2400" dirty="0" smtClean="0"/>
              <a:t> in 1890 by William James.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u="sng" dirty="0" smtClean="0"/>
              <a:t>Functionalism</a:t>
            </a:r>
            <a:r>
              <a:rPr lang="en-US" sz="2400" dirty="0" smtClean="0"/>
              <a:t> is </a:t>
            </a:r>
            <a:r>
              <a:rPr lang="en-US" sz="2400" u="sng" dirty="0" smtClean="0"/>
              <a:t>the idea that psychology should focus on the function or purpose of consciousness rather than its structure. 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u="sng" dirty="0" smtClean="0"/>
          </a:p>
        </p:txBody>
      </p:sp>
      <p:pic>
        <p:nvPicPr>
          <p:cNvPr id="8196" name="Picture 5" descr="william-jam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317339"/>
            <a:ext cx="1939925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สี่เหลี่ยมผืนผ้า 1"/>
          <p:cNvSpPr/>
          <p:nvPr/>
        </p:nvSpPr>
        <p:spPr>
          <a:xfrm>
            <a:off x="457200" y="3276600"/>
            <a:ext cx="81883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 smtClean="0"/>
              <a:t>Mental activities have developed through ages of evolution because of their adaptive function such as helping humans survive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 smtClean="0"/>
              <a:t>How mental process help organisms adapt to their environment.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 smtClean="0"/>
              <a:t>How does the mind allow people to function in the real world (work, play, adapt, etc.)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 smtClean="0"/>
              <a:t>Concentrated on what the mind does and the role of </a:t>
            </a:r>
            <a:r>
              <a:rPr lang="en-AU" sz="2400" dirty="0" err="1" smtClean="0"/>
              <a:t>behavior</a:t>
            </a:r>
            <a:r>
              <a:rPr lang="en-AU" sz="2400" dirty="0" smtClean="0"/>
              <a:t> in allowing people to adapt to their environments</a:t>
            </a: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422289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Gestalt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/>
              <a:t>Gestalt Psychology – the belief that consciousness and </a:t>
            </a:r>
            <a:r>
              <a:rPr lang="en-US" dirty="0" err="1" smtClean="0"/>
              <a:t>behaviour</a:t>
            </a:r>
            <a:r>
              <a:rPr lang="en-US" dirty="0" smtClean="0"/>
              <a:t> must be studied as a whole rather than in separate disciplines. </a:t>
            </a:r>
            <a:endParaRPr lang="en-US" dirty="0" smtClean="0"/>
          </a:p>
          <a:p>
            <a:pPr>
              <a:defRPr/>
            </a:pPr>
            <a:r>
              <a:rPr lang="en-AU" dirty="0"/>
              <a:t>Hermann </a:t>
            </a:r>
            <a:r>
              <a:rPr lang="en-AU" dirty="0" err="1"/>
              <a:t>Ebbinghaus</a:t>
            </a:r>
            <a:r>
              <a:rPr lang="en-AU" dirty="0"/>
              <a:t>, Max Wertheimer, and </a:t>
            </a:r>
            <a:r>
              <a:rPr lang="en-AU" dirty="0" smtClean="0"/>
              <a:t>others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“</a:t>
            </a:r>
            <a:r>
              <a:rPr lang="en-US" i="1" dirty="0" smtClean="0"/>
              <a:t>The whole is greater than the sum of its parts</a:t>
            </a:r>
            <a:r>
              <a:rPr lang="en-US" dirty="0" smtClean="0"/>
              <a:t>”.</a:t>
            </a:r>
          </a:p>
          <a:p>
            <a:pPr>
              <a:defRPr/>
            </a:pPr>
            <a:r>
              <a:rPr lang="en-US" dirty="0" smtClean="0"/>
              <a:t>Deals with perceptions – how we see and understand things</a:t>
            </a:r>
          </a:p>
          <a:p>
            <a:pPr fontAlgn="base"/>
            <a:r>
              <a:rPr lang="en-AU" dirty="0" smtClean="0"/>
              <a:t>when </a:t>
            </a:r>
            <a:r>
              <a:rPr lang="en-AU" dirty="0"/>
              <a:t>trying to make sense of the world around us, Gestalt psychology suggests that we do not simply focus on every small component.</a:t>
            </a:r>
          </a:p>
          <a:p>
            <a:pPr fontAlgn="base"/>
            <a:r>
              <a:rPr lang="en-AU" dirty="0"/>
              <a:t>Instead, our minds tend to perceive objects as part of a greater whole and as elements of more complex systems. </a:t>
            </a:r>
          </a:p>
        </p:txBody>
      </p:sp>
    </p:spTree>
    <p:extLst>
      <p:ext uri="{BB962C8B-B14F-4D97-AF65-F5344CB8AC3E}">
        <p14:creationId xmlns:p14="http://schemas.microsoft.com/office/powerpoint/2010/main" val="25591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88987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Sigmund Freud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12776"/>
            <a:ext cx="7300664" cy="5216624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u="sng" dirty="0" smtClean="0"/>
              <a:t>Sigmund Freud</a:t>
            </a:r>
            <a:r>
              <a:rPr lang="en-US" sz="2800" dirty="0" smtClean="0"/>
              <a:t> – Austrian physician who founded the psychoanalytic approach to psychology.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From his work with people with psychological problems like phobias, irrational fears, and anxieties, Freud developed a theory based on the existence of the unconscious.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He felt that these </a:t>
            </a:r>
            <a:r>
              <a:rPr lang="en-US" sz="2800" u="sng" dirty="0" smtClean="0"/>
              <a:t>disturbances were based on personal conflicts on an unconscious level</a:t>
            </a:r>
            <a:r>
              <a:rPr lang="en-US" sz="2800" dirty="0" smtClean="0"/>
              <a:t>. </a:t>
            </a:r>
          </a:p>
          <a:p>
            <a:pPr>
              <a:lnSpc>
                <a:spcPct val="90000"/>
              </a:lnSpc>
              <a:defRPr/>
            </a:pPr>
            <a:r>
              <a:rPr lang="en-US" sz="2800" dirty="0" smtClean="0"/>
              <a:t>Unconscious – </a:t>
            </a:r>
            <a:r>
              <a:rPr lang="en-US" sz="2800" u="sng" dirty="0" smtClean="0"/>
              <a:t>collection of thoughts, memories, and desires that are well below the surface of conscious awareness but that exert influence on </a:t>
            </a:r>
            <a:r>
              <a:rPr lang="en-US" sz="2800" u="sng" dirty="0" err="1" smtClean="0"/>
              <a:t>behaviour</a:t>
            </a:r>
            <a:r>
              <a:rPr lang="en-US" sz="2800" u="sng" dirty="0" smtClean="0"/>
              <a:t>. </a:t>
            </a:r>
          </a:p>
          <a:p>
            <a:pPr>
              <a:lnSpc>
                <a:spcPct val="90000"/>
              </a:lnSpc>
              <a:defRPr/>
            </a:pPr>
            <a:r>
              <a:rPr lang="en-US" sz="2800" dirty="0" smtClean="0"/>
              <a:t>Psychoanalytic Theory – </a:t>
            </a:r>
            <a:r>
              <a:rPr lang="en-US" sz="2800" u="sng" dirty="0" smtClean="0"/>
              <a:t>explains personality, motivation, and mental disorders by focusing on unconscious determinants of </a:t>
            </a:r>
            <a:r>
              <a:rPr lang="en-US" sz="2800" u="sng" dirty="0" err="1" smtClean="0"/>
              <a:t>behaviour</a:t>
            </a:r>
            <a:r>
              <a:rPr lang="en-US" sz="2800" u="sng" dirty="0" smtClean="0"/>
              <a:t>.</a:t>
            </a:r>
            <a:r>
              <a:rPr lang="en-US" sz="2800" dirty="0" smtClean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800" dirty="0" smtClean="0"/>
          </a:p>
        </p:txBody>
      </p:sp>
      <p:pic>
        <p:nvPicPr>
          <p:cNvPr id="15364" name="Picture 5" descr="Sigmund Freud with a Cigar, A portrait of noted psychoanalyst Sigmund Freud (1856-1939) with a cigar., © CORBIS, RM, 1, Adults, Austrians, Biology, Cigar, Doctor, Europeans, Half-length, Health care, Life science, Males, Medical practitioner, Medicine, Men, Middle-aged, Middle-aged man, Natural sciences, People, Portrait, Prominent persons, Psychiatrist, Psychiatry, Psychoanalysis, Psychologist, Psychology, Science, Sciences, Sigmund Freud, Smoking, Social science, Social sciences, Studio shot, Whi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6489" y="228600"/>
            <a:ext cx="152876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2372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Behaviourism</a:t>
            </a:r>
            <a:endParaRPr lang="en-US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5638800" cy="52578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dirty="0" err="1" smtClean="0"/>
              <a:t>Behaviourism</a:t>
            </a:r>
            <a:r>
              <a:rPr lang="en-US" sz="2800" dirty="0" smtClean="0"/>
              <a:t> was founded by </a:t>
            </a:r>
            <a:r>
              <a:rPr lang="en-US" sz="2800" u="sng" dirty="0" smtClean="0"/>
              <a:t>John B. Watson</a:t>
            </a:r>
            <a:r>
              <a:rPr lang="en-US" sz="2800" dirty="0" smtClean="0"/>
              <a:t> in 1913.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It stated that </a:t>
            </a:r>
            <a:r>
              <a:rPr lang="en-US" sz="2800" u="sng" dirty="0" smtClean="0"/>
              <a:t>scientists should only study observable </a:t>
            </a:r>
            <a:r>
              <a:rPr lang="en-US" sz="2800" u="sng" dirty="0" err="1" smtClean="0"/>
              <a:t>behaviour</a:t>
            </a:r>
            <a:r>
              <a:rPr lang="en-US" sz="2800" u="sng" dirty="0" smtClean="0"/>
              <a:t> and that consciousness should be abandoned</a:t>
            </a:r>
            <a:r>
              <a:rPr lang="en-US" sz="2800" dirty="0" smtClean="0"/>
              <a:t> because ultimately, consciousness and perceptions are private events and cannot be objectively verified.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This means that psychology would suffer from a lack of reliability. </a:t>
            </a:r>
          </a:p>
          <a:p>
            <a:pPr>
              <a:defRPr/>
            </a:pPr>
            <a:r>
              <a:rPr lang="en-US" sz="2800" u="sng" dirty="0" err="1" smtClean="0"/>
              <a:t>Behaviour</a:t>
            </a:r>
            <a:r>
              <a:rPr lang="en-US" sz="2800" u="sng" dirty="0" smtClean="0"/>
              <a:t> – any overt and observable response or activity by an organism.</a:t>
            </a:r>
          </a:p>
          <a:p>
            <a:pPr>
              <a:defRPr/>
            </a:pPr>
            <a:r>
              <a:rPr lang="en-US" sz="2800" u="sng" dirty="0" smtClean="0"/>
              <a:t>Stimulus – any detectable input from the environment.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800" dirty="0" smtClean="0"/>
          </a:p>
        </p:txBody>
      </p:sp>
      <p:pic>
        <p:nvPicPr>
          <p:cNvPr id="12292" name="Picture 5" descr="watsol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4222" y="1143000"/>
            <a:ext cx="275431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739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B.F. Skinner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6347048" cy="54102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dirty="0" err="1" smtClean="0"/>
              <a:t>Behaviourism</a:t>
            </a:r>
            <a:r>
              <a:rPr lang="en-US" sz="2800" dirty="0" smtClean="0"/>
              <a:t> gained greater influence in the 1950’s with the work of </a:t>
            </a:r>
            <a:r>
              <a:rPr lang="en-US" sz="2800" u="sng" dirty="0" smtClean="0"/>
              <a:t>B.F. Skinner</a:t>
            </a:r>
            <a:r>
              <a:rPr lang="en-US" sz="2800" dirty="0" smtClean="0"/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 By using stimulus and response pairings, he could control the </a:t>
            </a:r>
            <a:r>
              <a:rPr lang="en-US" sz="2800" dirty="0" err="1" smtClean="0"/>
              <a:t>behaviour</a:t>
            </a:r>
            <a:r>
              <a:rPr lang="en-US" sz="2800" dirty="0" smtClean="0"/>
              <a:t> of rats and pigeons with remarkable consistency. </a:t>
            </a:r>
          </a:p>
          <a:p>
            <a:pPr>
              <a:lnSpc>
                <a:spcPct val="80000"/>
              </a:lnSpc>
              <a:defRPr/>
            </a:pPr>
            <a:r>
              <a:rPr lang="en-US" sz="2800" dirty="0" smtClean="0"/>
              <a:t>He discovered the principle that organisms tend to repeat responses that lead to positive outcomes and not repeat responses that lead to negative ones. </a:t>
            </a:r>
          </a:p>
          <a:p>
            <a:pPr>
              <a:lnSpc>
                <a:spcPct val="80000"/>
              </a:lnSpc>
              <a:defRPr/>
            </a:pPr>
            <a:r>
              <a:rPr lang="en-US" sz="2800" dirty="0" smtClean="0"/>
              <a:t>This simple principle would go on to form the foundation of </a:t>
            </a:r>
            <a:r>
              <a:rPr lang="en-US" sz="2800" dirty="0" err="1" smtClean="0"/>
              <a:t>behaviour</a:t>
            </a:r>
            <a:r>
              <a:rPr lang="en-US" sz="2800" dirty="0" smtClean="0"/>
              <a:t> modification used in schools, prisons, factories and hospitals. </a:t>
            </a:r>
          </a:p>
          <a:p>
            <a:pPr>
              <a:lnSpc>
                <a:spcPct val="80000"/>
              </a:lnSpc>
              <a:defRPr/>
            </a:pPr>
            <a:r>
              <a:rPr lang="en-US" sz="2800" dirty="0" smtClean="0"/>
              <a:t>Skinner’s work sparked heated debates over the concepts of free will and determinism in his work “</a:t>
            </a:r>
            <a:r>
              <a:rPr lang="en-US" sz="2800" i="1" dirty="0" smtClean="0"/>
              <a:t>Beyond Freedom and Dignity</a:t>
            </a:r>
            <a:r>
              <a:rPr lang="en-US" sz="2800" dirty="0" smtClean="0"/>
              <a:t>”. If all our </a:t>
            </a:r>
            <a:r>
              <a:rPr lang="en-US" sz="2800" dirty="0" err="1" smtClean="0"/>
              <a:t>behaviour</a:t>
            </a:r>
            <a:r>
              <a:rPr lang="en-US" sz="2800" dirty="0" smtClean="0"/>
              <a:t> was determined by external stimuli, what choice did we really have concerning our </a:t>
            </a:r>
            <a:r>
              <a:rPr lang="en-US" sz="2800" dirty="0" err="1" smtClean="0"/>
              <a:t>behaviours</a:t>
            </a:r>
            <a:r>
              <a:rPr lang="en-US" sz="2800" dirty="0" smtClean="0"/>
              <a:t> and desires?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800" dirty="0" smtClean="0"/>
          </a:p>
        </p:txBody>
      </p:sp>
      <p:pic>
        <p:nvPicPr>
          <p:cNvPr id="17412" name="Picture 5" descr="BF%20Skinn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381000"/>
            <a:ext cx="19812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387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Reinforce_Puni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6672"/>
            <a:ext cx="792088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863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Current Perspectives</a:t>
            </a:r>
            <a:endParaRPr lang="en-US" dirty="0"/>
          </a:p>
        </p:txBody>
      </p:sp>
      <p:sp>
        <p:nvSpPr>
          <p:cNvPr id="2" name="ตัวแทนข้อความ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076849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Perspectives</a:t>
            </a:r>
            <a:endParaRPr lang="th-TH" dirty="0"/>
          </a:p>
        </p:txBody>
      </p:sp>
      <p:sp>
        <p:nvSpPr>
          <p:cNvPr id="5" name="ตัวแทนเนื้อหา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Psychodynamic/ Psychoanalysis</a:t>
            </a:r>
          </a:p>
          <a:p>
            <a:r>
              <a:rPr lang="en-US" sz="3200" dirty="0" err="1" smtClean="0"/>
              <a:t>Behaviourism</a:t>
            </a:r>
            <a:endParaRPr lang="en-US" sz="3200" dirty="0" smtClean="0"/>
          </a:p>
          <a:p>
            <a:r>
              <a:rPr lang="en-US" sz="3200" dirty="0" smtClean="0"/>
              <a:t>Humanistic perspective</a:t>
            </a:r>
          </a:p>
          <a:p>
            <a:r>
              <a:rPr lang="en-US" sz="3200" dirty="0" smtClean="0"/>
              <a:t>Biological/ neuroscience perspective</a:t>
            </a:r>
          </a:p>
          <a:p>
            <a:r>
              <a:rPr lang="en-US" sz="3200" dirty="0" smtClean="0"/>
              <a:t>Cognitive</a:t>
            </a:r>
          </a:p>
          <a:p>
            <a:r>
              <a:rPr lang="en-US" sz="3200" dirty="0" smtClean="0"/>
              <a:t>Socio-cultural</a:t>
            </a:r>
          </a:p>
          <a:p>
            <a:r>
              <a:rPr lang="en-US" sz="3200" dirty="0" smtClean="0"/>
              <a:t>Evolutionary psychology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229272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Psychoanalytic/ Psychodynamic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283968" y="1700808"/>
            <a:ext cx="4402832" cy="431899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Childhood experiences greatly influence the development of later personality traits and psychological problems</a:t>
            </a:r>
          </a:p>
          <a:p>
            <a:r>
              <a:rPr lang="en-US" dirty="0" smtClean="0"/>
              <a:t>The influence of unconscious fears, desires, and motivations on thoughts and </a:t>
            </a:r>
            <a:r>
              <a:rPr lang="en-US" dirty="0" err="1" smtClean="0"/>
              <a:t>behaviours</a:t>
            </a:r>
            <a:r>
              <a:rPr lang="en-US" dirty="0" smtClean="0"/>
              <a:t>.</a:t>
            </a:r>
          </a:p>
          <a:p>
            <a:pPr marL="274320" lvl="1" indent="-274320"/>
            <a:r>
              <a:rPr lang="en-US" altLang="en-US" sz="2600" dirty="0"/>
              <a:t>Behavior is motivated by unconscious inner forces and conflicts over which the individual has little </a:t>
            </a:r>
            <a:r>
              <a:rPr lang="en-US" altLang="en-US" sz="2600" dirty="0" smtClean="0"/>
              <a:t>control</a:t>
            </a:r>
            <a:endParaRPr lang="en-US" altLang="en-US" sz="2600" dirty="0"/>
          </a:p>
        </p:txBody>
      </p:sp>
      <p:pic>
        <p:nvPicPr>
          <p:cNvPr id="4" name="Picture 7" descr="http://4.bp.blogspot.com/_f1C2A1r0X48/SJAcdI4d8iI/AAAAAAAAADI/h3dTU_yUef4/s320/structure+of+min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4"/>
            <a:ext cx="3643313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198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Behaviourism</a:t>
            </a:r>
            <a:r>
              <a:rPr lang="en-US" dirty="0" smtClean="0"/>
              <a:t>/ </a:t>
            </a:r>
            <a:r>
              <a:rPr lang="en-US" dirty="0" smtClean="0"/>
              <a:t>Learning 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AU" sz="2800" dirty="0"/>
              <a:t>Assumes a learner is essentially passive, responding to environmental stimuli. </a:t>
            </a:r>
          </a:p>
          <a:p>
            <a:r>
              <a:rPr lang="en-AU" sz="2800" b="1" dirty="0"/>
              <a:t>Classical conditioning</a:t>
            </a:r>
            <a:r>
              <a:rPr lang="en-AU" sz="2800" dirty="0"/>
              <a:t>: Watson studied observable </a:t>
            </a:r>
            <a:r>
              <a:rPr lang="en-AU" sz="2800" dirty="0" err="1"/>
              <a:t>behavior</a:t>
            </a:r>
            <a:r>
              <a:rPr lang="en-AU" sz="2800" dirty="0"/>
              <a:t> and stimulus and response (not thought). When we are born mind is “blank”, we are then shaped by </a:t>
            </a:r>
            <a:r>
              <a:rPr lang="en-AU" sz="2800" dirty="0" smtClean="0"/>
              <a:t>behaviour</a:t>
            </a:r>
            <a:endParaRPr lang="en-AU" sz="2800" dirty="0"/>
          </a:p>
          <a:p>
            <a:r>
              <a:rPr lang="en-AU" sz="2800" b="1" dirty="0"/>
              <a:t>Skinner (operant conditioning): </a:t>
            </a:r>
            <a:r>
              <a:rPr lang="en-AU" sz="2800" dirty="0" smtClean="0"/>
              <a:t>Behaviour </a:t>
            </a:r>
            <a:r>
              <a:rPr lang="en-AU" sz="2800" dirty="0"/>
              <a:t>is shaped through positive reinforcement, negative reinforcement (reward) and punishment. Skinner believed that we do have such a thing as a mind 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115512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Behaviourism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4244454" cy="4572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Emphasizes cognitive influence on behavior, rather than conditioning influences from the environment</a:t>
            </a:r>
          </a:p>
          <a:p>
            <a:pPr lvl="1"/>
            <a:r>
              <a:rPr lang="en-AU" dirty="0" smtClean="0"/>
              <a:t>Social-cognitive theory</a:t>
            </a:r>
          </a:p>
          <a:p>
            <a:pPr lvl="1"/>
            <a:r>
              <a:rPr lang="en-AU" dirty="0" smtClean="0"/>
              <a:t>Albert </a:t>
            </a:r>
            <a:r>
              <a:rPr lang="en-AU" dirty="0" err="1" smtClean="0"/>
              <a:t>Bandura</a:t>
            </a:r>
            <a:endParaRPr lang="en-AU" dirty="0" smtClean="0"/>
          </a:p>
          <a:p>
            <a:pPr lvl="1"/>
            <a:r>
              <a:rPr lang="en-AU" dirty="0" smtClean="0"/>
              <a:t>The </a:t>
            </a:r>
            <a:r>
              <a:rPr lang="en-AU" dirty="0" err="1" smtClean="0"/>
              <a:t>Bobo</a:t>
            </a:r>
            <a:r>
              <a:rPr lang="en-AU" dirty="0" smtClean="0"/>
              <a:t> Doll Study</a:t>
            </a:r>
            <a:endParaRPr lang="en-US" dirty="0"/>
          </a:p>
        </p:txBody>
      </p:sp>
      <p:pic>
        <p:nvPicPr>
          <p:cNvPr id="9" name="Picture 5" descr="bobo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64088" y="692696"/>
            <a:ext cx="3117478" cy="5184576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350848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762000"/>
            <a:ext cx="5257800" cy="113982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800" u="sng" dirty="0" smtClean="0"/>
              <a:t>Humanistic Approach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420888"/>
            <a:ext cx="8229600" cy="40561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US" sz="2800" dirty="0" smtClean="0"/>
              <a:t>Humanism was a direct reaction to the stripping of free will that psychoanalytic theory and </a:t>
            </a:r>
            <a:r>
              <a:rPr lang="en-US" sz="2800" dirty="0" err="1" smtClean="0"/>
              <a:t>behaviourism</a:t>
            </a:r>
            <a:r>
              <a:rPr lang="en-US" sz="2800" dirty="0" smtClean="0"/>
              <a:t> entailed. </a:t>
            </a:r>
          </a:p>
          <a:p>
            <a:pPr>
              <a:lnSpc>
                <a:spcPct val="90000"/>
              </a:lnSpc>
              <a:defRPr/>
            </a:pPr>
            <a:r>
              <a:rPr lang="en-US" sz="2800" dirty="0" smtClean="0"/>
              <a:t>Humanism is the </a:t>
            </a:r>
            <a:r>
              <a:rPr lang="en-US" sz="2800" u="sng" dirty="0" smtClean="0"/>
              <a:t>approach that emphasizes the unique qualities of humans, personal freedom, and personal growth. </a:t>
            </a:r>
            <a:endParaRPr lang="en-US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Carl Rogers and Abraham Maslow.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Human </a:t>
            </a:r>
            <a:r>
              <a:rPr lang="en-US" sz="2800" dirty="0" err="1" smtClean="0"/>
              <a:t>behaviour</a:t>
            </a:r>
            <a:r>
              <a:rPr lang="en-US" sz="2800" dirty="0" smtClean="0"/>
              <a:t> is determined by an individual’s </a:t>
            </a:r>
            <a:r>
              <a:rPr lang="en-US" sz="2800" u="sng" dirty="0" smtClean="0"/>
              <a:t>“self-concept”,</a:t>
            </a:r>
            <a:r>
              <a:rPr lang="en-US" sz="2800" dirty="0" smtClean="0"/>
              <a:t> which animals presumably lack.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 Each of these self-concepts seeks to grow, evolve and develop and psychological disturbances arise when these drives are blocked.</a:t>
            </a:r>
            <a:r>
              <a:rPr lang="en-US" dirty="0" smtClean="0"/>
              <a:t> </a:t>
            </a:r>
            <a:endParaRPr lang="en-US" dirty="0" smtClean="0"/>
          </a:p>
        </p:txBody>
      </p:sp>
      <p:pic>
        <p:nvPicPr>
          <p:cNvPr id="20484" name="Picture 5" descr="carl%20rog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32495"/>
            <a:ext cx="1379538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abraham_maslo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0400" y="307974"/>
            <a:ext cx="16002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4509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sz="3800" u="sng" dirty="0" smtClean="0"/>
              <a:t>Humanistic Approach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AU" sz="2800" dirty="0"/>
              <a:t>Suggests individuals naturally strive to grow, develop, and be in control of their lives and </a:t>
            </a:r>
            <a:r>
              <a:rPr lang="en-AU" sz="2800" dirty="0" smtClean="0"/>
              <a:t>behaviour</a:t>
            </a:r>
            <a:endParaRPr lang="en-AU" sz="2800" dirty="0"/>
          </a:p>
          <a:p>
            <a:pPr>
              <a:lnSpc>
                <a:spcPct val="90000"/>
              </a:lnSpc>
              <a:defRPr/>
            </a:pPr>
            <a:r>
              <a:rPr lang="en-AU" sz="2800" dirty="0"/>
              <a:t>Seek and reach </a:t>
            </a:r>
            <a:r>
              <a:rPr lang="en-AU" sz="2800" dirty="0" err="1"/>
              <a:t>fulfillment</a:t>
            </a:r>
            <a:endParaRPr lang="en-AU" sz="2800" dirty="0"/>
          </a:p>
          <a:p>
            <a:pPr>
              <a:lnSpc>
                <a:spcPct val="90000"/>
              </a:lnSpc>
              <a:defRPr/>
            </a:pPr>
            <a:r>
              <a:rPr lang="en-AU" sz="2800" dirty="0"/>
              <a:t>Emphasis is on free will</a:t>
            </a:r>
          </a:p>
          <a:p>
            <a:pPr>
              <a:lnSpc>
                <a:spcPct val="90000"/>
              </a:lnSpc>
              <a:defRPr/>
            </a:pPr>
            <a:r>
              <a:rPr lang="en-AU" sz="2800" dirty="0"/>
              <a:t>Contrasts to determinism</a:t>
            </a:r>
          </a:p>
          <a:p>
            <a:pPr>
              <a:lnSpc>
                <a:spcPct val="90000"/>
              </a:lnSpc>
              <a:defRPr/>
            </a:pPr>
            <a:r>
              <a:rPr lang="en-US" sz="2800" u="sng" dirty="0" smtClean="0"/>
              <a:t>Existentialism</a:t>
            </a:r>
            <a:r>
              <a:rPr lang="en-US" sz="2800" dirty="0" smtClean="0"/>
              <a:t> </a:t>
            </a:r>
            <a:r>
              <a:rPr lang="en-US" sz="2800" dirty="0" smtClean="0"/>
              <a:t>- Freedom and responsibility.  People are free to choose and are responsible for their choices</a:t>
            </a:r>
          </a:p>
        </p:txBody>
      </p:sp>
    </p:spTree>
    <p:extLst>
      <p:ext uri="{BB962C8B-B14F-4D97-AF65-F5344CB8AC3E}">
        <p14:creationId xmlns:p14="http://schemas.microsoft.com/office/powerpoint/2010/main" val="219944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Biological/ Neuroscience Perspective</a:t>
            </a:r>
            <a:endParaRPr lang="en-US" dirty="0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38600"/>
            <a:ext cx="8229600" cy="2590800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Advances in knowledge of how the brain works led to an increase in the research in the biological basis of human </a:t>
            </a:r>
            <a:r>
              <a:rPr lang="en-US" sz="2800" dirty="0" err="1" smtClean="0"/>
              <a:t>behaviour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They believed that much of human </a:t>
            </a:r>
            <a:r>
              <a:rPr lang="en-US" sz="2800" dirty="0" err="1" smtClean="0"/>
              <a:t>behaviour</a:t>
            </a:r>
            <a:r>
              <a:rPr lang="en-US" sz="2800" dirty="0" smtClean="0"/>
              <a:t> can be explained in terms of the bodily structures and biochemical processes that allow organisms to behave.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Focuses on how our </a:t>
            </a:r>
            <a:r>
              <a:rPr lang="en-US" sz="2800" u="sng" dirty="0" smtClean="0"/>
              <a:t>genes, hormones and nervous system </a:t>
            </a:r>
            <a:r>
              <a:rPr lang="en-US" sz="2800" dirty="0" smtClean="0"/>
              <a:t>interact with our environment to influence learning, personality, memory, motivation, emotions and coping techniques.</a:t>
            </a:r>
          </a:p>
        </p:txBody>
      </p:sp>
      <p:pic>
        <p:nvPicPr>
          <p:cNvPr id="24580" name="Picture 5" descr="fasbra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484784"/>
            <a:ext cx="355282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3111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1388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Cognitive Approach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284984"/>
            <a:ext cx="8763000" cy="337934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Examines how we process store and use information and how this information influences what we attend to, perceive, learn, remember, believe and feel.</a:t>
            </a:r>
          </a:p>
          <a:p>
            <a:pPr>
              <a:lnSpc>
                <a:spcPct val="90000"/>
              </a:lnSpc>
              <a:defRPr/>
            </a:pPr>
            <a:r>
              <a:rPr lang="en-US" sz="2800" dirty="0"/>
              <a:t>Information processing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dirty="0" smtClean="0"/>
              <a:t>Renewed </a:t>
            </a:r>
            <a:r>
              <a:rPr lang="en-US" sz="2800" dirty="0" smtClean="0"/>
              <a:t>the belief that thinking was a physical experience and needed to be studies even though it was unobservable</a:t>
            </a:r>
            <a:r>
              <a:rPr lang="en-US" sz="2800" dirty="0" smtClean="0"/>
              <a:t>.</a:t>
            </a:r>
            <a:endParaRPr lang="en-US" sz="2800" dirty="0" smtClean="0"/>
          </a:p>
        </p:txBody>
      </p:sp>
      <p:pic>
        <p:nvPicPr>
          <p:cNvPr id="23557" name="Picture 5" descr="Noam_Chomsky_WSF_-_2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066800"/>
            <a:ext cx="2816225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piag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1066800"/>
            <a:ext cx="2971800" cy="197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546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err="1" smtClean="0"/>
              <a:t>Sociocultural</a:t>
            </a:r>
            <a:r>
              <a:rPr lang="en-AU" dirty="0" smtClean="0"/>
              <a:t> Perspective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How does our gender, culture, income, race affect our behavior and thoughts?  The experiences of different groups are different and affect their development.</a:t>
            </a:r>
            <a:endParaRPr lang="en-US" dirty="0"/>
          </a:p>
        </p:txBody>
      </p:sp>
      <p:pic>
        <p:nvPicPr>
          <p:cNvPr id="7" name="Picture 10" descr="http://www.mrsvangelista.com/wp-content/uploads/2011/10/social-psychology-313x2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356992"/>
            <a:ext cx="2428875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http://www.gilesorr.com/nucleusblog/media/1/20051020-RonaldMcDonaldTha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852936"/>
            <a:ext cx="2676525" cy="351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499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88987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Evolutionary Psychology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657600"/>
            <a:ext cx="8507288" cy="2939752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Most recent development, pioneered by David Buss</a:t>
            </a:r>
          </a:p>
          <a:p>
            <a:pPr>
              <a:lnSpc>
                <a:spcPct val="80000"/>
              </a:lnSpc>
              <a:defRPr/>
            </a:pPr>
            <a:r>
              <a:rPr lang="en-AU" sz="2800" dirty="0"/>
              <a:t>The fittest organisms reach maturity and reproduce </a:t>
            </a:r>
            <a:endParaRPr lang="en-US" sz="2800" dirty="0" smtClean="0"/>
          </a:p>
          <a:p>
            <a:pPr>
              <a:lnSpc>
                <a:spcPct val="80000"/>
              </a:lnSpc>
              <a:defRPr/>
            </a:pPr>
            <a:r>
              <a:rPr lang="en-US" sz="2800" dirty="0" smtClean="0"/>
              <a:t>How </a:t>
            </a:r>
            <a:r>
              <a:rPr lang="en-US" sz="2800" dirty="0"/>
              <a:t>evolutionary ideas such as adaptation and natural selection explain human </a:t>
            </a:r>
            <a:r>
              <a:rPr lang="en-US" sz="2800" dirty="0" err="1"/>
              <a:t>behaviours</a:t>
            </a:r>
            <a:r>
              <a:rPr lang="en-US" sz="2800" dirty="0"/>
              <a:t> and mental processes.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dirty="0" err="1" smtClean="0"/>
              <a:t>Eg</a:t>
            </a:r>
            <a:r>
              <a:rPr lang="en-US" sz="2800" dirty="0" smtClean="0"/>
              <a:t>. Men are engineered to behave as hunters and women as gatherers. Therefore our visual-spatial organization would be different.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800" dirty="0" smtClean="0"/>
              <a:t>Aggression, Mate selection, Decision making, Fear, Depression</a:t>
            </a:r>
          </a:p>
        </p:txBody>
      </p:sp>
      <p:pic>
        <p:nvPicPr>
          <p:cNvPr id="25604" name="Picture 5" descr="evolution_of_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066800"/>
            <a:ext cx="41910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763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in Psychology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60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Psychology is a </a:t>
            </a:r>
            <a:r>
              <a:rPr lang="en-AU" b="1" dirty="0" smtClean="0">
                <a:solidFill>
                  <a:srgbClr val="FF0000"/>
                </a:solidFill>
              </a:rPr>
              <a:t>scientific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sz="3200" dirty="0" smtClean="0"/>
              <a:t>Empirical Rules: Observable + Measureable</a:t>
            </a:r>
          </a:p>
          <a:p>
            <a:r>
              <a:rPr lang="en-AU" sz="3200" dirty="0" smtClean="0"/>
              <a:t>Scientific Method: An approach of gathering information and answering questions so that the errors and bias are minimised</a:t>
            </a:r>
          </a:p>
          <a:p>
            <a:pPr lvl="1"/>
            <a:r>
              <a:rPr lang="en-AU" sz="2800" dirty="0" smtClean="0"/>
              <a:t>Hypothesis : an educated guess about some phenomenon and is stated in precise, concrete language to rule out confusion or error in the meaning of its terms.</a:t>
            </a:r>
          </a:p>
          <a:p>
            <a:pPr lvl="1"/>
            <a:r>
              <a:rPr lang="en-AU" sz="2800" dirty="0" smtClean="0"/>
              <a:t>Empirical Testing/ Evidence</a:t>
            </a:r>
          </a:p>
          <a:p>
            <a:pPr lvl="1"/>
            <a:r>
              <a:rPr lang="en-AU" sz="2800" dirty="0" smtClean="0"/>
              <a:t>Theory</a:t>
            </a:r>
          </a:p>
        </p:txBody>
      </p:sp>
    </p:spTree>
    <p:extLst>
      <p:ext uri="{BB962C8B-B14F-4D97-AF65-F5344CB8AC3E}">
        <p14:creationId xmlns:p14="http://schemas.microsoft.com/office/powerpoint/2010/main" val="26687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1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2"/>
          <a:stretch/>
        </p:blipFill>
        <p:spPr>
          <a:xfrm>
            <a:off x="2895600" y="914400"/>
            <a:ext cx="5410200" cy="4572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en-US" dirty="0"/>
              <a:t>Figure </a:t>
            </a:r>
            <a:r>
              <a:rPr lang="en-US" altLang="en-US" dirty="0" smtClean="0"/>
              <a:t>1: </a:t>
            </a:r>
            <a:r>
              <a:rPr lang="en-US" altLang="en-US" dirty="0"/>
              <a:t>The Scientific Method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33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Naturalistic Observation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 relatively normal environment in which researchers gather information by observing individuals’ </a:t>
            </a:r>
            <a:r>
              <a:rPr lang="en-US" sz="3200" dirty="0" err="1" smtClean="0"/>
              <a:t>behaviours</a:t>
            </a:r>
            <a:r>
              <a:rPr lang="en-US" sz="3200" dirty="0" smtClean="0"/>
              <a:t> without attempting to change or control the situation.</a:t>
            </a:r>
          </a:p>
          <a:p>
            <a:r>
              <a:rPr lang="en-US" sz="3200" dirty="0" smtClean="0"/>
              <a:t>Very useful for observing how individuals behave in relatively normal environments</a:t>
            </a:r>
          </a:p>
          <a:p>
            <a:r>
              <a:rPr lang="en-US" sz="3200" dirty="0" smtClean="0"/>
              <a:t>Unable to control and many things happen, so it is difficult to identify what causes what</a:t>
            </a:r>
          </a:p>
        </p:txBody>
      </p:sp>
    </p:spTree>
    <p:extLst>
      <p:ext uri="{BB962C8B-B14F-4D97-AF65-F5344CB8AC3E}">
        <p14:creationId xmlns:p14="http://schemas.microsoft.com/office/powerpoint/2010/main" val="338092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3200" dirty="0" smtClean="0"/>
              <a:t>An in-depth analysis of the thoughts, feelings, beliefs, experiences, </a:t>
            </a:r>
            <a:r>
              <a:rPr lang="en-US" sz="3200" dirty="0" err="1" smtClean="0"/>
              <a:t>behaviours</a:t>
            </a:r>
            <a:r>
              <a:rPr lang="en-US" sz="3200" dirty="0" smtClean="0"/>
              <a:t>, or problems of a single individual.</a:t>
            </a:r>
          </a:p>
          <a:p>
            <a:r>
              <a:rPr lang="en-US" sz="3200" dirty="0" smtClean="0"/>
              <a:t>Advantage: its detailed information allows greater understanding of a particular person’s life</a:t>
            </a:r>
          </a:p>
          <a:p>
            <a:r>
              <a:rPr lang="en-US" sz="3200" dirty="0" smtClean="0"/>
              <a:t>Disadvantage: the obtained information may not apply to others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5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sz="3200" dirty="0" smtClean="0"/>
              <a:t>A way to obtain information by asking many individual – either person to person, by telephone, or by mail – to answer a fixed set of questions about particular subjects</a:t>
            </a:r>
          </a:p>
          <a:p>
            <a:r>
              <a:rPr lang="en-US" sz="3200" dirty="0" smtClean="0"/>
              <a:t>Advantage: an efficient way to obtain much information from a large number of people</a:t>
            </a:r>
          </a:p>
          <a:p>
            <a:r>
              <a:rPr lang="en-US" sz="3200" dirty="0" smtClean="0"/>
              <a:t>Disadvantage: the obtained information can contain errors or be biased because people may not remember accurately or answer truthfully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3129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Correlation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An association or relationship in the occurrence of two or more events</a:t>
            </a:r>
          </a:p>
          <a:p>
            <a:r>
              <a:rPr lang="en-US" dirty="0" smtClean="0"/>
              <a:t>Correlation coefficient: </a:t>
            </a:r>
            <a:r>
              <a:rPr lang="en-AU" dirty="0"/>
              <a:t>Represents the strength and direction of the relationship between two variables</a:t>
            </a:r>
          </a:p>
          <a:p>
            <a:r>
              <a:rPr lang="en-US" dirty="0" smtClean="0"/>
              <a:t>-</a:t>
            </a:r>
            <a:r>
              <a:rPr lang="en-US" dirty="0" smtClean="0"/>
              <a:t>1.00 </a:t>
            </a:r>
            <a:r>
              <a:rPr lang="en-US" dirty="0"/>
              <a:t>to +1.00</a:t>
            </a:r>
          </a:p>
          <a:p>
            <a:r>
              <a:rPr lang="en-US" dirty="0" smtClean="0"/>
              <a:t>There </a:t>
            </a:r>
            <a:r>
              <a:rPr lang="en-US" dirty="0"/>
              <a:t>is an association between 2 variables?</a:t>
            </a:r>
          </a:p>
          <a:p>
            <a:r>
              <a:rPr lang="en-US" dirty="0"/>
              <a:t>The strength of the relationship</a:t>
            </a:r>
          </a:p>
          <a:p>
            <a:r>
              <a:rPr lang="en-US" dirty="0" smtClean="0"/>
              <a:t>The closer the number is to -1.00 or +1.00 the greater is the strength of the relationship</a:t>
            </a:r>
          </a:p>
          <a:p>
            <a:r>
              <a:rPr lang="en-US" dirty="0" smtClean="0"/>
              <a:t>0 = no relationship</a:t>
            </a:r>
          </a:p>
          <a:p>
            <a:r>
              <a:rPr lang="en-US" u="sng" dirty="0" smtClean="0"/>
              <a:t>Positive correlation</a:t>
            </a:r>
            <a:r>
              <a:rPr lang="en-US" dirty="0" smtClean="0"/>
              <a:t>: as one variable tends to increase, another one tends to increase</a:t>
            </a:r>
          </a:p>
          <a:p>
            <a:r>
              <a:rPr lang="en-US" u="sng" dirty="0" smtClean="0"/>
              <a:t>Negative correlation</a:t>
            </a:r>
            <a:r>
              <a:rPr lang="en-US" dirty="0" smtClean="0"/>
              <a:t>: as one variable tends to increase, another one tends to decrease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50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Correlation</a:t>
            </a:r>
            <a:endParaRPr lang="th-TH" dirty="0"/>
          </a:p>
        </p:txBody>
      </p:sp>
      <p:pic>
        <p:nvPicPr>
          <p:cNvPr id="3074" name="Picture 2" descr="http://scienceaid.co.uk/psychology/approaches/images/correl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77686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0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method for identifying cause-and-effect relationships by following a set of rules and guidelines that minimize the possibility of error, bias, and chances occurrence</a:t>
            </a:r>
          </a:p>
          <a:p>
            <a:r>
              <a:rPr lang="en-US" dirty="0" smtClean="0"/>
              <a:t>7 Rules</a:t>
            </a:r>
          </a:p>
          <a:p>
            <a:pPr lvl="1"/>
            <a:r>
              <a:rPr lang="en-US" dirty="0" smtClean="0"/>
              <a:t>Rule 1: Ask - - Hypothesis</a:t>
            </a:r>
          </a:p>
          <a:p>
            <a:pPr lvl="1"/>
            <a:r>
              <a:rPr lang="en-US" dirty="0" smtClean="0"/>
              <a:t>Rule 2: Identify - - independent variable/ dependent variable</a:t>
            </a:r>
          </a:p>
          <a:p>
            <a:pPr lvl="1"/>
            <a:r>
              <a:rPr lang="en-US" dirty="0" smtClean="0"/>
              <a:t>Rule 3: Choose - - Sample/ subjects for the experiment</a:t>
            </a:r>
          </a:p>
          <a:p>
            <a:pPr lvl="1"/>
            <a:r>
              <a:rPr lang="en-US" dirty="0" smtClean="0"/>
              <a:t>Rule 4: Assign - - Experimental group/ Control group</a:t>
            </a:r>
          </a:p>
          <a:p>
            <a:pPr lvl="1"/>
            <a:r>
              <a:rPr lang="en-US" dirty="0" smtClean="0"/>
              <a:t>Rule 5: Manipulate</a:t>
            </a:r>
          </a:p>
          <a:p>
            <a:pPr lvl="1"/>
            <a:r>
              <a:rPr lang="en-US" dirty="0" smtClean="0"/>
              <a:t>Rule 6: Measure</a:t>
            </a:r>
          </a:p>
          <a:p>
            <a:pPr lvl="1"/>
            <a:r>
              <a:rPr lang="en-US" dirty="0" smtClean="0"/>
              <a:t>Rule 7: </a:t>
            </a:r>
            <a:r>
              <a:rPr lang="en-US" dirty="0" err="1" smtClean="0"/>
              <a:t>Analyse</a:t>
            </a:r>
            <a:r>
              <a:rPr lang="en-US" dirty="0" smtClean="0"/>
              <a:t> - - statistical procedures</a:t>
            </a:r>
          </a:p>
        </p:txBody>
      </p:sp>
    </p:spTree>
    <p:extLst>
      <p:ext uri="{BB962C8B-B14F-4D97-AF65-F5344CB8AC3E}">
        <p14:creationId xmlns:p14="http://schemas.microsoft.com/office/powerpoint/2010/main" val="301859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u="sng" dirty="0" smtClean="0"/>
              <a:t>Independent variable</a:t>
            </a:r>
            <a:r>
              <a:rPr lang="en-US" dirty="0" smtClean="0"/>
              <a:t>: a treatment or something that the researcher controls or manipulates</a:t>
            </a:r>
          </a:p>
          <a:p>
            <a:r>
              <a:rPr lang="en-AU" dirty="0"/>
              <a:t>It is called </a:t>
            </a:r>
            <a:r>
              <a:rPr lang="en-AU" i="1" dirty="0"/>
              <a:t>independent</a:t>
            </a:r>
            <a:r>
              <a:rPr lang="en-AU" dirty="0"/>
              <a:t> because its value does not depend on and is not affected by the state of any other variable in the </a:t>
            </a:r>
            <a:r>
              <a:rPr lang="en-AU" dirty="0" smtClean="0"/>
              <a:t>experiment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u="sng" dirty="0" smtClean="0"/>
              <a:t>Dependent variable</a:t>
            </a:r>
            <a:r>
              <a:rPr lang="en-US" dirty="0" smtClean="0"/>
              <a:t>: one or more of the subjects’ </a:t>
            </a:r>
            <a:r>
              <a:rPr lang="en-US" dirty="0" err="1" smtClean="0"/>
              <a:t>behaviours</a:t>
            </a:r>
            <a:r>
              <a:rPr lang="en-US" dirty="0" smtClean="0"/>
              <a:t> that are used to </a:t>
            </a:r>
            <a:r>
              <a:rPr lang="en-US" u="sng" dirty="0" smtClean="0"/>
              <a:t>measure</a:t>
            </a:r>
            <a:r>
              <a:rPr lang="en-US" dirty="0" smtClean="0"/>
              <a:t> the potential effects of the treatment or independent variable</a:t>
            </a:r>
          </a:p>
          <a:p>
            <a:pPr fontAlgn="base"/>
            <a:r>
              <a:rPr lang="en-AU" dirty="0"/>
              <a:t>The "dependent variable" represents the output or effect {what you want to measure}</a:t>
            </a:r>
          </a:p>
          <a:p>
            <a:pPr fontAlgn="base"/>
            <a:r>
              <a:rPr lang="en-AU" dirty="0"/>
              <a:t>You are assessing how it responds to a change in the independent variable, so you can think of it as </a:t>
            </a:r>
            <a:r>
              <a:rPr lang="en-AU" i="1" dirty="0"/>
              <a:t>depending</a:t>
            </a:r>
            <a:r>
              <a:rPr lang="en-AU" dirty="0"/>
              <a:t> on the independent variable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/>
              <a:t>Expected to change as a result of changes in the independent </a:t>
            </a:r>
            <a:r>
              <a:rPr lang="en-AU" dirty="0" smtClean="0"/>
              <a:t>variable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3396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61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Hypothesis: Ritalin will increase positive classroom </a:t>
            </a:r>
            <a:r>
              <a:rPr lang="en-US" dirty="0" err="1"/>
              <a:t>behaviours</a:t>
            </a:r>
            <a:r>
              <a:rPr lang="en-US" dirty="0"/>
              <a:t> of children diagnosed with ADHD</a:t>
            </a:r>
          </a:p>
          <a:p>
            <a:r>
              <a:rPr lang="en-US" dirty="0"/>
              <a:t>Independent variable?</a:t>
            </a:r>
          </a:p>
          <a:p>
            <a:r>
              <a:rPr lang="en-US" dirty="0"/>
              <a:t>Dependent variable?</a:t>
            </a:r>
          </a:p>
          <a:p>
            <a:endParaRPr lang="th-TH" dirty="0" smtClean="0"/>
          </a:p>
          <a:p>
            <a:r>
              <a:rPr lang="en-AU" dirty="0"/>
              <a:t>Independent variable causes an effect on the dependent variable</a:t>
            </a:r>
            <a:r>
              <a:rPr lang="en-AU" dirty="0" smtClean="0"/>
              <a:t>.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Hypothesis: How </a:t>
            </a:r>
            <a:r>
              <a:rPr lang="en-AU" dirty="0"/>
              <a:t>long you sleep affects your </a:t>
            </a:r>
            <a:r>
              <a:rPr lang="en-AU" dirty="0" smtClean="0"/>
              <a:t>test scores</a:t>
            </a:r>
            <a:endParaRPr lang="en-AU" dirty="0"/>
          </a:p>
          <a:p>
            <a:r>
              <a:rPr lang="en-AU" dirty="0"/>
              <a:t>IV 	=</a:t>
            </a:r>
          </a:p>
          <a:p>
            <a:r>
              <a:rPr lang="en-AU" dirty="0"/>
              <a:t>DV 	=</a:t>
            </a:r>
          </a:p>
          <a:p>
            <a:pPr marL="0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7526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en-US" dirty="0" smtClean="0"/>
              <a:t>Experiment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899592" y="1124744"/>
            <a:ext cx="7772400" cy="55095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dirty="0" smtClean="0"/>
              <a:t>In </a:t>
            </a:r>
            <a:r>
              <a:rPr lang="en-AU" dirty="0"/>
              <a:t>a study to determine whether how long a student sleeps affects test </a:t>
            </a:r>
            <a:r>
              <a:rPr lang="en-AU" dirty="0" smtClean="0"/>
              <a:t>scores</a:t>
            </a:r>
          </a:p>
          <a:p>
            <a:r>
              <a:rPr lang="en-AU" dirty="0" smtClean="0"/>
              <a:t>IV	=</a:t>
            </a:r>
          </a:p>
          <a:p>
            <a:r>
              <a:rPr lang="en-AU" dirty="0" smtClean="0"/>
              <a:t>DV	=</a:t>
            </a:r>
            <a:endParaRPr lang="en-AU" dirty="0"/>
          </a:p>
          <a:p>
            <a:pPr marL="0" indent="0">
              <a:buNone/>
            </a:pPr>
            <a:r>
              <a:rPr lang="en-AU" dirty="0"/>
              <a:t>You want to compare brands of paper towels, to see which holds the most liquid</a:t>
            </a:r>
            <a:r>
              <a:rPr lang="en-AU" dirty="0" smtClean="0"/>
              <a:t>.</a:t>
            </a:r>
          </a:p>
          <a:p>
            <a:r>
              <a:rPr lang="en-AU" dirty="0" smtClean="0"/>
              <a:t>IV	=</a:t>
            </a:r>
          </a:p>
          <a:p>
            <a:r>
              <a:rPr lang="en-AU" dirty="0" smtClean="0"/>
              <a:t>DV	=</a:t>
            </a:r>
          </a:p>
          <a:p>
            <a:pPr marL="0" indent="0">
              <a:buNone/>
            </a:pPr>
            <a:r>
              <a:rPr lang="en-AU" dirty="0"/>
              <a:t>In an experiment to determine how far people can see into the infrared part of the </a:t>
            </a:r>
            <a:r>
              <a:rPr lang="en-AU" dirty="0" smtClean="0"/>
              <a:t>spectrum</a:t>
            </a:r>
          </a:p>
          <a:p>
            <a:r>
              <a:rPr lang="en-AU" dirty="0" smtClean="0"/>
              <a:t>IV	=</a:t>
            </a:r>
          </a:p>
          <a:p>
            <a:r>
              <a:rPr lang="en-AU" dirty="0" smtClean="0"/>
              <a:t>DV	=</a:t>
            </a:r>
          </a:p>
          <a:p>
            <a:pPr marL="0" indent="0">
              <a:buNone/>
            </a:pPr>
            <a:r>
              <a:rPr lang="en-AU" dirty="0"/>
              <a:t>If you want to know whether caffeine affects your </a:t>
            </a:r>
            <a:r>
              <a:rPr lang="en-AU" dirty="0" smtClean="0"/>
              <a:t>appetite</a:t>
            </a:r>
          </a:p>
          <a:p>
            <a:r>
              <a:rPr lang="en-AU" dirty="0" smtClean="0"/>
              <a:t>IV	=</a:t>
            </a:r>
          </a:p>
          <a:p>
            <a:r>
              <a:rPr lang="en-AU" dirty="0" smtClean="0"/>
              <a:t>DV	=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6783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u="sng" dirty="0" smtClean="0"/>
              <a:t>Random selection</a:t>
            </a:r>
            <a:r>
              <a:rPr lang="en-US" dirty="0" smtClean="0"/>
              <a:t>: each participant in a sample population has an equal chance of being selected for the experiment</a:t>
            </a:r>
          </a:p>
          <a:p>
            <a:r>
              <a:rPr lang="en-US" dirty="0" smtClean="0"/>
              <a:t>To avoid potential error or bias that may come from their knowingly or unknowingly to choose the “best” subject for their experiment</a:t>
            </a:r>
          </a:p>
          <a:p>
            <a:r>
              <a:rPr lang="en-US" u="sng" dirty="0" smtClean="0"/>
              <a:t>Experimental Group</a:t>
            </a:r>
            <a:r>
              <a:rPr lang="en-US" dirty="0" smtClean="0"/>
              <a:t>: is composed of those who receive the treatment</a:t>
            </a:r>
          </a:p>
          <a:p>
            <a:r>
              <a:rPr lang="en-US" u="sng" dirty="0" smtClean="0"/>
              <a:t>Control Group</a:t>
            </a:r>
            <a:r>
              <a:rPr lang="en-US" dirty="0" smtClean="0"/>
              <a:t>: is composed of participants who undergo all the same procedures as the experimental participants except that the control participants do not receive the treatment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33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5105400"/>
          </a:xfrm>
        </p:spPr>
        <p:txBody>
          <a:bodyPr>
            <a:noAutofit/>
          </a:bodyPr>
          <a:lstStyle/>
          <a:p>
            <a:r>
              <a:rPr lang="en-US" sz="2800" u="sng" dirty="0" smtClean="0"/>
              <a:t>Blind</a:t>
            </a:r>
            <a:r>
              <a:rPr lang="en-US" sz="2800" dirty="0" smtClean="0"/>
              <a:t>: participants do not know whether they receive the treatment or not</a:t>
            </a:r>
          </a:p>
          <a:p>
            <a:r>
              <a:rPr lang="en-US" sz="2800" u="sng" dirty="0" smtClean="0"/>
              <a:t>Double-blind procedure</a:t>
            </a:r>
            <a:r>
              <a:rPr lang="en-US" sz="2800" dirty="0" smtClean="0"/>
              <a:t>: neither participants nor researcher knows which group is receiving which treatment</a:t>
            </a:r>
          </a:p>
          <a:p>
            <a:r>
              <a:rPr lang="en-US" sz="2800" u="sng" dirty="0" smtClean="0"/>
              <a:t>Placebo</a:t>
            </a:r>
            <a:r>
              <a:rPr lang="en-US" sz="2800" dirty="0" smtClean="0"/>
              <a:t>: some intervention, such as taking a pill, receiving an injection, or undergoing an operation, that resembles medical therapy (or treatment) but that, in fact, has no medical effects</a:t>
            </a:r>
          </a:p>
          <a:p>
            <a:r>
              <a:rPr lang="en-US" sz="2800" dirty="0" smtClean="0"/>
              <a:t>A bogus treatment that has the appearance of being genuine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6070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Brain Imaging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The use of methods such as CAT scan, PET scan, fMRI to learn what is happening in the brain when a person is solving a problem, listening to music, and so on</a:t>
            </a:r>
            <a:endParaRPr lang="en-US" sz="2800" dirty="0"/>
          </a:p>
        </p:txBody>
      </p:sp>
      <p:pic>
        <p:nvPicPr>
          <p:cNvPr id="4" name="Picture 5" descr="http://t3.gstatic.com/images?q=tbn:ANd9GcRTyMbK29Zy6wCbNLOdb03UU1eKo0nRmfwbGuPoywDIWuFGikG_tT5zhyT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293" y="3335337"/>
            <a:ext cx="3376613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09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 smtClean="0"/>
              <a:t>The Ethics of Research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/>
            <a:r>
              <a:rPr lang="en-IN" altLang="en-US" sz="3600" dirty="0" smtClean="0"/>
              <a:t>Guidelines that protect participants</a:t>
            </a:r>
          </a:p>
          <a:p>
            <a:pPr lvl="1" eaLnBrk="1" hangingPunct="1"/>
            <a:r>
              <a:rPr lang="en-IN" altLang="en-US" sz="2800" dirty="0" smtClean="0"/>
              <a:t>Protection of participants from physical and mental harm</a:t>
            </a:r>
          </a:p>
          <a:p>
            <a:pPr lvl="1" eaLnBrk="1" hangingPunct="1"/>
            <a:r>
              <a:rPr lang="en-IN" altLang="en-US" sz="2800" dirty="0" smtClean="0"/>
              <a:t>Right of participants to privacy regarding their behavior</a:t>
            </a:r>
          </a:p>
          <a:p>
            <a:pPr lvl="1" eaLnBrk="1" hangingPunct="1"/>
            <a:r>
              <a:rPr lang="en-IN" altLang="en-US" sz="2800" dirty="0" smtClean="0"/>
              <a:t>Assurance that participation in research is completely voluntary</a:t>
            </a:r>
          </a:p>
          <a:p>
            <a:pPr lvl="1" eaLnBrk="1" hangingPunct="1"/>
            <a:r>
              <a:rPr lang="en-IN" altLang="en-US" sz="2800" dirty="0" smtClean="0"/>
              <a:t>Necessity of informing participants about the nature of procedures before their participation in the experiment</a:t>
            </a:r>
          </a:p>
          <a:p>
            <a:pPr lvl="1" eaLnBrk="1" hangingPunct="1"/>
            <a:r>
              <a:rPr lang="en-IN" altLang="en-US" sz="2800" dirty="0" smtClean="0"/>
              <a:t>All experiments must be reviewed by an independent panel before being conducted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11146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ใบจาก">
  <a:themeElements>
    <a:clrScheme name="ใบจาก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ตรงกลาง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ใบจาก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83</TotalTime>
  <Words>3104</Words>
  <Application>Microsoft Office PowerPoint</Application>
  <PresentationFormat>นำเสนอทางหน้าจอ (4:3)</PresentationFormat>
  <Paragraphs>347</Paragraphs>
  <Slides>44</Slides>
  <Notes>17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44</vt:i4>
      </vt:variant>
    </vt:vector>
  </HeadingPairs>
  <TitlesOfParts>
    <vt:vector size="45" baseType="lpstr">
      <vt:lpstr>ใบจาก</vt:lpstr>
      <vt:lpstr>PY200 General Psychology</vt:lpstr>
      <vt:lpstr>Outlines</vt:lpstr>
      <vt:lpstr>What is Psychology</vt:lpstr>
      <vt:lpstr>Goals of Psychology</vt:lpstr>
      <vt:lpstr>Psychology vs. Psychiatry:  Do You Know the Difference? </vt:lpstr>
      <vt:lpstr>Subfields of Psychology</vt:lpstr>
      <vt:lpstr>Subfields of Psychology</vt:lpstr>
      <vt:lpstr>Subfields of Psychology</vt:lpstr>
      <vt:lpstr>How did Psychology evolve as a discipline?</vt:lpstr>
      <vt:lpstr>Wilhelm Wundt</vt:lpstr>
      <vt:lpstr>Structuralism</vt:lpstr>
      <vt:lpstr>William James</vt:lpstr>
      <vt:lpstr>Gestalt</vt:lpstr>
      <vt:lpstr>Sigmund Freud</vt:lpstr>
      <vt:lpstr>Behaviourism</vt:lpstr>
      <vt:lpstr>B.F. Skinner</vt:lpstr>
      <vt:lpstr>งานนำเสนอ PowerPoint</vt:lpstr>
      <vt:lpstr>Current Perspectives</vt:lpstr>
      <vt:lpstr>Current Perspectives</vt:lpstr>
      <vt:lpstr>Psychoanalytic/ Psychodynamic</vt:lpstr>
      <vt:lpstr>Behaviourism/ Learning </vt:lpstr>
      <vt:lpstr>Behaviourism</vt:lpstr>
      <vt:lpstr>Humanistic Approach</vt:lpstr>
      <vt:lpstr>Humanistic Approach</vt:lpstr>
      <vt:lpstr>Biological/ Neuroscience Perspective</vt:lpstr>
      <vt:lpstr>Cognitive Approach</vt:lpstr>
      <vt:lpstr>Sociocultural Perspective</vt:lpstr>
      <vt:lpstr>Evolutionary Psychology</vt:lpstr>
      <vt:lpstr>Research in Psychology</vt:lpstr>
      <vt:lpstr>Psychology is a scientific study</vt:lpstr>
      <vt:lpstr>งานนำเสนอ PowerPoint</vt:lpstr>
      <vt:lpstr>Naturalistic Observation</vt:lpstr>
      <vt:lpstr>Case study</vt:lpstr>
      <vt:lpstr>Survey</vt:lpstr>
      <vt:lpstr>Correlation</vt:lpstr>
      <vt:lpstr>Correlation</vt:lpstr>
      <vt:lpstr>Experiment</vt:lpstr>
      <vt:lpstr>Experiment</vt:lpstr>
      <vt:lpstr>Experiment</vt:lpstr>
      <vt:lpstr>Experiment</vt:lpstr>
      <vt:lpstr>Experiment</vt:lpstr>
      <vt:lpstr>Experiment</vt:lpstr>
      <vt:lpstr>Brain Imaging</vt:lpstr>
      <vt:lpstr>The Ethics of Research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 General Psychology</dc:title>
  <dc:creator>jaruwan</dc:creator>
  <cp:lastModifiedBy>jaruwan</cp:lastModifiedBy>
  <cp:revision>6</cp:revision>
  <dcterms:created xsi:type="dcterms:W3CDTF">2018-08-14T13:01:46Z</dcterms:created>
  <dcterms:modified xsi:type="dcterms:W3CDTF">2018-08-14T14:25:13Z</dcterms:modified>
</cp:coreProperties>
</file>