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81" r:id="rId2"/>
    <p:sldId id="439" r:id="rId3"/>
    <p:sldId id="440" r:id="rId4"/>
    <p:sldId id="1228" r:id="rId5"/>
    <p:sldId id="1229" r:id="rId6"/>
    <p:sldId id="1230" r:id="rId7"/>
    <p:sldId id="1231" r:id="rId8"/>
    <p:sldId id="1232" r:id="rId9"/>
    <p:sldId id="1233" r:id="rId10"/>
    <p:sldId id="1234" r:id="rId11"/>
    <p:sldId id="1235" r:id="rId12"/>
  </p:sldIdLst>
  <p:sldSz cx="12192000" cy="6858000"/>
  <p:notesSz cx="6858000" cy="9144000"/>
  <p:defaultTextStyle>
    <a:defPPr>
      <a:defRPr lang="en-T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41667"/>
  </p:normalViewPr>
  <p:slideViewPr>
    <p:cSldViewPr snapToGrid="0">
      <p:cViewPr>
        <p:scale>
          <a:sx n="91" d="100"/>
          <a:sy n="91" d="100"/>
        </p:scale>
        <p:origin x="17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992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DE5CFE-3061-AE41-97B2-0091436C3029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939E1-4D16-4843-AD75-DE1E80DFD332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3994257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5D731C-68DF-4C2D-8109-66A3D850B6D6}" type="slidenum">
              <a:rPr lang="th-TH" smtClean="0"/>
              <a:t>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546940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5D731C-68DF-4C2D-8109-66A3D850B6D6}" type="slidenum">
              <a:rPr lang="th-TH" smtClean="0"/>
              <a:t>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70956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455C2D6E-655B-709C-458E-E7C739E7F9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>
            <a:extLst>
              <a:ext uri="{FF2B5EF4-FFF2-40B4-BE49-F238E27FC236}">
                <a16:creationId xmlns:a16="http://schemas.microsoft.com/office/drawing/2014/main" id="{78DFCD2E-3C96-A094-0BC9-0B5A8D782A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5325" y="4195763"/>
            <a:ext cx="5564188" cy="4187825"/>
          </a:xfrm>
          <a:noFill/>
        </p:spPr>
        <p:txBody>
          <a:bodyPr/>
          <a:lstStyle/>
          <a:p>
            <a:endParaRPr lang="en-US" alt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>
            <a:extLst>
              <a:ext uri="{FF2B5EF4-FFF2-40B4-BE49-F238E27FC236}">
                <a16:creationId xmlns:a16="http://schemas.microsoft.com/office/drawing/2014/main" id="{5584A9A8-3B66-B43B-384B-AB9685A1C2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68B034BD-A65C-6278-DEE3-3017667A3E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5325" y="4195763"/>
            <a:ext cx="5564188" cy="4187825"/>
          </a:xfrm>
          <a:noFill/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First, let’s look at the effects of errors under a 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strict liability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rule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95D8FA47-1A1A-45C5-9F4D-CA1BC019E9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9263DBAC-2EE1-DAC4-2B26-2309AD7FB6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98488" y="4441825"/>
            <a:ext cx="5908675" cy="4187825"/>
          </a:xfrm>
          <a:noFill/>
        </p:spPr>
        <p:txBody>
          <a:bodyPr/>
          <a:lstStyle/>
          <a:p>
            <a:pPr lvl="1"/>
            <a:endParaRPr lang="en-US" alt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id="{29792A41-F16C-23F4-0464-353D9BEC68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4591F46F-87E6-0D9F-91F1-0C7DA3C7ED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5325" y="4195763"/>
            <a:ext cx="5564188" cy="4187825"/>
          </a:xfrm>
          <a:noFill/>
        </p:spPr>
        <p:txBody>
          <a:bodyPr/>
          <a:lstStyle/>
          <a:p>
            <a:endParaRPr lang="en-US" alt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B580977C-7AEB-4B2C-8AE7-8BA81B643D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051BBE1C-139F-1E6E-9AB6-3667FEE8B5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96863" y="4441825"/>
            <a:ext cx="6513512" cy="4187825"/>
          </a:xfrm>
          <a:noFill/>
        </p:spPr>
        <p:txBody>
          <a:bodyPr/>
          <a:lstStyle/>
          <a:p>
            <a:pPr lvl="1">
              <a:lnSpc>
                <a:spcPct val="80000"/>
              </a:lnSpc>
            </a:pPr>
            <a:endParaRPr lang="en-US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80000"/>
              </a:lnSpc>
            </a:pPr>
            <a:endParaRPr lang="en-US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80000"/>
              </a:lnSpc>
            </a:pPr>
            <a:endParaRPr lang="en-US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55AADD8E-FD64-615F-DD96-305D8F7F71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1BF9FAD5-5231-8F28-009F-679E790E88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96863" y="4441825"/>
            <a:ext cx="6513512" cy="4187825"/>
          </a:xfrm>
          <a:noFill/>
        </p:spPr>
        <p:txBody>
          <a:bodyPr/>
          <a:lstStyle/>
          <a:p>
            <a:pPr lvl="1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75C9868E-9F14-2F86-AD32-6C5FC10085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D144836A-D88E-F708-B6E5-168BB60C1E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96863" y="4441825"/>
            <a:ext cx="6513512" cy="4187825"/>
          </a:xfrm>
          <a:noFill/>
        </p:spPr>
        <p:txBody>
          <a:bodyPr/>
          <a:lstStyle/>
          <a:p>
            <a:pPr lvl="1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78D5506F-A5A1-D82D-B864-DCD19B0583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52F56149-9C8C-FD2B-B3EF-F58050904B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5325" y="4195763"/>
            <a:ext cx="5564188" cy="4187825"/>
          </a:xfrm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F653A-D21C-DBAD-674E-CC42FDB96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14DD97-2B1C-8748-4C41-D94DD918F2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AF811-7AB2-979B-C642-DBC0D3B6D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7C2357-902E-C444-B89B-C7D94A267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B364A-7730-EE1D-7EAC-A45941454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3766467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1008A-928E-9C66-D23F-1F0CEE849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48FCC9-ABB1-4319-4B63-12C30C3CE6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10D760-FE4D-96B5-3D79-2BA80A5AE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32F9D3-C7B7-2275-2B6A-053A51085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BF6D87-A742-C8A1-BCF5-7B947EAE1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1418413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85178-9041-78FB-9F1D-441C4353C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543FDE-61F3-D1D6-16CC-7C768B6821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BE50A-0143-20C4-7F35-950E9610D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0EBB1-D159-276D-6449-23C8A199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C95546-008C-A267-F305-269E92963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1324662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D5567-CD51-E52E-126B-A580A21C1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22BAF-43AA-E4C0-BD30-C2EF8824FE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FFD4D8-71BC-9240-E4E9-752ACB049E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B3E138-5D4E-660F-453C-3B39168D8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78446D-316F-118A-DDA2-68F6CCB68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145FA1-8292-A45E-BECB-BFCDC7717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78560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29DB5-93E5-A244-0679-38E220452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1BE37E-8D18-9CCD-9EEA-AAB7EB0FF0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588DFF-B36E-C49E-0204-3A111004AA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4B4BDD-EDAA-F5EC-5ED1-636AE4589A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4B8C9F-2497-AA4A-46D5-ED0FAD1EF3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CF0EF0-7BBD-3A4F-E412-712574DD2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38225A-F6E7-8383-E954-A615C76A3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854479-4FFB-6618-AA80-6FFA19F89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2258013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3C9EF-AC0F-D52E-DC3D-FAB3F7FC4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0E805B-712E-BE9D-9D75-287A4CD62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0B0C66-B516-8A5B-C0D8-60D771CAA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1C5C18-BF3F-A894-79AB-1F9DEFB4E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1955350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C3B1C9-1040-60C8-B2D5-96199FAC7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96AA58-785C-8220-8782-4FB3522B1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E479B-A4F7-EF90-D114-91EFB2B9E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3431592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E8B5A-06DA-6BBB-ABCB-6A89B0A13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6232D0-6275-E411-0264-93D70E651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47FA52-5BD9-2C50-3E7F-4C8F214603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70934-A1D7-0669-B13C-1F8EE4EDE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27AA94-6425-2CB8-9CDD-E9E0832B9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4A9994-1B25-AB1E-4986-786F4F63F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2540695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DC385-AD9D-BCD6-1AD3-3D22E750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BDD459-FB5B-CE59-0836-BC2ACC7E28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1784F5-9D81-24EE-3D45-71C4CC2C41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9C5A08-7CA0-FCE6-0179-782E532A0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FFAEC2-60A9-79B5-338A-D9FC2366A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DD23BA-BD49-43FA-79C3-D0446AE63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273946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D0857-6A0D-9864-1134-1BE59F337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673FAB-C784-EE18-A4E5-09B242A12D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F59DA-0B84-345F-072D-8BFEE7C7F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00412-5697-0D41-B056-18B0C1E63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49A91-38B7-2970-DC36-141E78CB0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3856088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CDBAD5-9E8A-801F-B708-0CF257C757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F89F1B-EA4F-7EBF-B9AA-91216DCCC8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F87A45-95BF-4E03-97BB-FB3E624C8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E5B2C-57E2-8160-7027-015BDE0E5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10742-9EC6-7E66-BCA3-96CCEB837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1193694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F50218-10EC-D6D6-B082-824C1AB86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D088F0-9148-1447-41F5-0A0B64792E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DCC602-2930-12B9-21C3-9FC174EACF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49547-6529-BC4E-9C46-E5FBFC8C58A6}" type="datetimeFigureOut">
              <a:rPr lang="en-TH" smtClean="0"/>
              <a:t>1/9/2022 R</a:t>
            </a:fld>
            <a:endParaRPr lang="en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4BFA17-FF14-925C-D49E-F699999801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CE2A04-F568-1FC4-6F73-3B8ACEE3FD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6664D-0F44-E447-A44F-A47792EBAAA8}" type="slidenum">
              <a:rPr lang="en-TH" smtClean="0"/>
              <a:t>‹#›</a:t>
            </a:fld>
            <a:endParaRPr lang="en-TH"/>
          </a:p>
        </p:txBody>
      </p:sp>
    </p:spTree>
    <p:extLst>
      <p:ext uri="{BB962C8B-B14F-4D97-AF65-F5344CB8AC3E}">
        <p14:creationId xmlns:p14="http://schemas.microsoft.com/office/powerpoint/2010/main" val="794427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T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Old economists can teach us new tricks | Financial Tim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89"/>
          <a:stretch/>
        </p:blipFill>
        <p:spPr bwMode="auto">
          <a:xfrm>
            <a:off x="3698543" y="1"/>
            <a:ext cx="8493457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-274842" y="3013886"/>
            <a:ext cx="3973385" cy="1485319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Century" panose="02040604050505020304" pitchFamily="18" charset="0"/>
                <a:ea typeface="+mj-ea"/>
                <a:cs typeface="+mj-cs"/>
              </a:defRPr>
            </a:lvl1pPr>
          </a:lstStyle>
          <a:p>
            <a:pPr marL="0" marR="0" lvl="0" indent="0" fontAlgn="auto"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4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Bookman Old Style" panose="02050604050505020204" pitchFamily="18" charset="0"/>
              </a:rPr>
              <a:t>EE403</a:t>
            </a:r>
          </a:p>
          <a:p>
            <a:pPr marL="0" marR="0" lvl="0" indent="0" fontAlgn="auto"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4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Bookman Old Style" panose="02050604050505020204" pitchFamily="18" charset="0"/>
              </a:rPr>
              <a:t> </a:t>
            </a:r>
          </a:p>
          <a:p>
            <a:pPr marL="0" marR="0" lvl="0" indent="0" fontAlgn="auto"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4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Bookman Old Style" panose="02050604050505020204" pitchFamily="18" charset="0"/>
              </a:rPr>
              <a:t>Law &amp; Economics </a:t>
            </a:r>
            <a:endParaRPr kumimoji="0" lang="th-TH" sz="2400" b="1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Bookman Old Style" panose="02050604050505020204" pitchFamily="18" charset="0"/>
            </a:endParaRPr>
          </a:p>
          <a:p>
            <a:pPr marL="0" marR="0" lvl="0" indent="0" fontAlgn="auto">
              <a:spcAft>
                <a:spcPts val="600"/>
              </a:spcAft>
              <a:buClrTx/>
              <a:buSzTx/>
              <a:tabLst/>
              <a:defRPr/>
            </a:pPr>
            <a:endParaRPr kumimoji="0" lang="th-TH" sz="2400" b="1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Bookman Old Style" panose="02050604050505020204" pitchFamily="18" charset="0"/>
            </a:endParaRPr>
          </a:p>
          <a:p>
            <a:pPr marL="0" marR="0" lvl="0" indent="0" fontAlgn="auto"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4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Bookman Old Style" panose="02050604050505020204" pitchFamily="18" charset="0"/>
              </a:rPr>
              <a:t>Tort </a:t>
            </a:r>
            <a:r>
              <a:rPr lang="en-US" sz="2400" b="1" dirty="0">
                <a:latin typeface="Bookman Old Style" panose="02050604050505020204" pitchFamily="18" charset="0"/>
              </a:rPr>
              <a:t>V</a:t>
            </a:r>
            <a:r>
              <a:rPr kumimoji="0" lang="en-US" sz="24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Bookman Old Style" panose="02050604050505020204" pitchFamily="18" charset="0"/>
              </a:rPr>
              <a:t>   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1128CE0-2DE9-596B-CB31-51D2B62B0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394" y="955669"/>
            <a:ext cx="3443693" cy="778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196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F104BBE-9FEE-32AB-AD4D-9A971F67E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3600" b="1" dirty="0">
                <a:latin typeface="Bookman Old Style" panose="02050604050505020204" pitchFamily="18" charset="0"/>
              </a:rPr>
              <a:t>Strict Liability or Negligence </a:t>
            </a:r>
            <a:endParaRPr lang="en-TH" sz="3600" dirty="0">
              <a:latin typeface="Bookman Old Style" panose="020506040505050202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EC2370-7356-75EE-5C12-87D71C381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>
                <a:latin typeface="Bookman Old Style" panose="02050604050505020204" pitchFamily="18" charset="0"/>
              </a:rPr>
              <a:t>Both strict liability and negligence result in efficient injurer care. 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Bookman Old Style" panose="02050604050505020204" pitchFamily="18" charset="0"/>
              </a:rPr>
              <a:t>However, this includes only the injurer’s costs of precaution and the victim’s damages. What about the administrative cost?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Bookman Old Style" panose="02050604050505020204" pitchFamily="18" charset="0"/>
              </a:rPr>
              <a:t>Strict liability will be cheaper to apply because plaintiffs need only prove causation, not fault. 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Bookman Old Style" panose="02050604050505020204" pitchFamily="18" charset="0"/>
              </a:rPr>
              <a:t>For negligence suit, the plaintiff will have to prove causation </a:t>
            </a:r>
            <a:r>
              <a:rPr lang="en-US" i="1" dirty="0">
                <a:latin typeface="Bookman Old Style" panose="02050604050505020204" pitchFamily="18" charset="0"/>
              </a:rPr>
              <a:t>and </a:t>
            </a:r>
            <a:r>
              <a:rPr lang="en-US" dirty="0">
                <a:latin typeface="Bookman Old Style" panose="02050604050505020204" pitchFamily="18" charset="0"/>
              </a:rPr>
              <a:t>fault </a:t>
            </a:r>
            <a:r>
              <a:rPr lang="en-US" dirty="0">
                <a:latin typeface="Bookman Old Style" panose="02050604050505020204" pitchFamily="18" charset="0"/>
                <a:sym typeface="Wingdings" pitchFamily="2" charset="2"/>
              </a:rPr>
              <a:t> </a:t>
            </a:r>
            <a:r>
              <a:rPr lang="en-US" dirty="0">
                <a:latin typeface="Bookman Old Style" panose="02050604050505020204" pitchFamily="18" charset="0"/>
              </a:rPr>
              <a:t>more fact-finding and therefore involve more costly trials. 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Bookman Old Style" panose="02050604050505020204" pitchFamily="18" charset="0"/>
              </a:rPr>
              <a:t>BUT we expect fewer lawsuits under negligence as compared to strict liability.</a:t>
            </a:r>
          </a:p>
          <a:p>
            <a:pPr>
              <a:lnSpc>
                <a:spcPct val="120000"/>
              </a:lnSpc>
            </a:pPr>
            <a:r>
              <a:rPr lang="en-US" altLang="en-US" dirty="0">
                <a:latin typeface="Bookman Old Style" panose="02050604050505020204" pitchFamily="18" charset="0"/>
              </a:rPr>
              <a:t>Unclear which system will be cheaper overall.</a:t>
            </a:r>
            <a:endParaRPr lang="en-US" dirty="0">
              <a:latin typeface="Bookman Old Style" panose="02050604050505020204" pitchFamily="18" charset="0"/>
            </a:endParaRPr>
          </a:p>
          <a:p>
            <a:pPr>
              <a:lnSpc>
                <a:spcPct val="120000"/>
              </a:lnSpc>
            </a:pPr>
            <a:endParaRPr lang="en-US" dirty="0">
              <a:latin typeface="Bookman Old Style" panose="02050604050505020204" pitchFamily="18" charset="0"/>
            </a:endParaRPr>
          </a:p>
          <a:p>
            <a:pPr>
              <a:lnSpc>
                <a:spcPct val="120000"/>
              </a:lnSpc>
            </a:pPr>
            <a:endParaRPr lang="en-US" dirty="0">
              <a:latin typeface="Bookman Old Style" panose="020506040505050202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8B725E-E21D-9932-07C3-7D30A3942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2</a:t>
            </a:fld>
            <a:endParaRPr lang="th-TH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030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428D8-3B6B-1D2F-4044-B644A86F0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15912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n-US" sz="3600" b="1" dirty="0">
                <a:latin typeface="Bookman Old Style" panose="02050604050505020204" pitchFamily="18" charset="0"/>
              </a:rPr>
              <a:t>Strict Liability or Negligence </a:t>
            </a:r>
            <a:endParaRPr lang="en-TH" sz="3600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BC312-C0A7-92E5-6C85-B8390CD476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258" y="1165868"/>
            <a:ext cx="10515600" cy="532700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>
                <a:latin typeface="Bookman Old Style" panose="02050604050505020204" pitchFamily="18" charset="0"/>
              </a:rPr>
              <a:t>Other factors that may affect the choice between strict liability and negligence. 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Bookman Old Style" panose="02050604050505020204" pitchFamily="18" charset="0"/>
              </a:rPr>
              <a:t>the goal of compensating victims, which strict liability accomplishes but negligence does not. 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Bookman Old Style" panose="02050604050505020204" pitchFamily="18" charset="0"/>
              </a:rPr>
              <a:t>Errors in calculating the due standard of care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Bookman Old Style" panose="02050604050505020204" pitchFamily="18" charset="0"/>
              </a:rPr>
              <a:t>No affect on strict liability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Bookman Old Style" panose="02050604050505020204" pitchFamily="18" charset="0"/>
              </a:rPr>
              <a:t>Inefficient care choice by the injurer 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Bookman Old Style" panose="02050604050505020204" pitchFamily="18" charset="0"/>
              </a:rPr>
              <a:t>Errors in calculating the amount of the victim’s damages (D does not equal to A) (but correctly sets </a:t>
            </a:r>
            <a:r>
              <a:rPr lang="en-US" i="1" dirty="0">
                <a:latin typeface="Bookman Old Style" panose="02050604050505020204" pitchFamily="18" charset="0"/>
              </a:rPr>
              <a:t>x</a:t>
            </a:r>
            <a:r>
              <a:rPr lang="en-US" dirty="0">
                <a:latin typeface="Bookman Old Style" panose="02050604050505020204" pitchFamily="18" charset="0"/>
              </a:rPr>
              <a:t> = </a:t>
            </a:r>
            <a:r>
              <a:rPr lang="en-US" i="1" dirty="0">
                <a:latin typeface="Bookman Old Style" panose="02050604050505020204" pitchFamily="18" charset="0"/>
              </a:rPr>
              <a:t>x</a:t>
            </a:r>
            <a:r>
              <a:rPr lang="en-US" dirty="0">
                <a:latin typeface="Bookman Old Style" panose="02050604050505020204" pitchFamily="18" charset="0"/>
              </a:rPr>
              <a:t>*) 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Bookman Old Style" panose="02050604050505020204" pitchFamily="18" charset="0"/>
              </a:rPr>
              <a:t>inefficient care choice under strict liability,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Bookman Old Style" panose="02050604050505020204" pitchFamily="18" charset="0"/>
              </a:rPr>
              <a:t>will not distort the injurer’s care choice under negligence so long as the error is not large  (given that the due standard is set correctly) </a:t>
            </a:r>
          </a:p>
          <a:p>
            <a:pPr marL="457200" lvl="1" indent="0">
              <a:lnSpc>
                <a:spcPct val="100000"/>
              </a:lnSpc>
              <a:buNone/>
            </a:pPr>
            <a:endParaRPr lang="en-US" dirty="0">
              <a:latin typeface="Bookman Old Style" panose="02050604050505020204" pitchFamily="18" charset="0"/>
            </a:endParaRP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endParaRPr lang="en-US" dirty="0">
              <a:latin typeface="Bookman Old Style" panose="02050604050505020204" pitchFamily="18" charset="0"/>
            </a:endParaRP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endParaRPr lang="en-US" dirty="0">
              <a:latin typeface="Bookman Old Style" panose="02050604050505020204" pitchFamily="18" charset="0"/>
            </a:endParaRPr>
          </a:p>
          <a:p>
            <a:pPr>
              <a:lnSpc>
                <a:spcPct val="100000"/>
              </a:lnSpc>
            </a:pPr>
            <a:endParaRPr lang="en-TH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2AC93-2910-A44E-8BB9-576B7DDC4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3</a:t>
            </a:fld>
            <a:endParaRPr lang="th-TH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965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>
            <a:extLst>
              <a:ext uri="{FF2B5EF4-FFF2-40B4-BE49-F238E27FC236}">
                <a16:creationId xmlns:a16="http://schemas.microsoft.com/office/drawing/2014/main" id="{C092AD87-C9E7-7BD8-745D-1A256750E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406" y="1412086"/>
            <a:ext cx="1142298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w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w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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None/>
            </a:pPr>
            <a:endParaRPr lang="en-US" altLang="en-US" sz="2800" dirty="0">
              <a:latin typeface="Bookman Old Style" panose="02050604050505020204" pitchFamily="18" charset="0"/>
            </a:endParaRPr>
          </a:p>
          <a:p>
            <a:r>
              <a:rPr lang="en-US" altLang="en-US" sz="2800" b="1" dirty="0">
                <a:solidFill>
                  <a:srgbClr val="0000FF"/>
                </a:solidFill>
                <a:latin typeface="Bookman Old Style" panose="02050604050505020204" pitchFamily="18" charset="0"/>
              </a:rPr>
              <a:t>Random errors </a:t>
            </a:r>
          </a:p>
          <a:p>
            <a:pPr lvl="1"/>
            <a:r>
              <a:rPr lang="en-US" altLang="en-US" sz="2400" dirty="0">
                <a:latin typeface="Bookman Old Style" panose="02050604050505020204" pitchFamily="18" charset="0"/>
              </a:rPr>
              <a:t>Damages could be set too high or too low, but </a:t>
            </a:r>
            <a:r>
              <a:rPr lang="en-US" altLang="en-US" sz="2400" dirty="0">
                <a:solidFill>
                  <a:srgbClr val="FF0000"/>
                </a:solidFill>
                <a:latin typeface="Bookman Old Style" panose="02050604050505020204" pitchFamily="18" charset="0"/>
              </a:rPr>
              <a:t>on average are correct</a:t>
            </a:r>
          </a:p>
          <a:p>
            <a:endParaRPr lang="en-US" altLang="en-US" sz="2800" dirty="0">
              <a:latin typeface="Bookman Old Style" panose="02050604050505020204" pitchFamily="18" charset="0"/>
            </a:endParaRPr>
          </a:p>
          <a:p>
            <a:r>
              <a:rPr lang="en-US" altLang="en-US" sz="2800" b="1" dirty="0">
                <a:solidFill>
                  <a:srgbClr val="0000FF"/>
                </a:solidFill>
                <a:latin typeface="Bookman Old Style" panose="02050604050505020204" pitchFamily="18" charset="0"/>
              </a:rPr>
              <a:t>Systematic errors</a:t>
            </a:r>
          </a:p>
          <a:p>
            <a:pPr lvl="1"/>
            <a:r>
              <a:rPr lang="en-US" altLang="en-US" sz="2400" dirty="0">
                <a:latin typeface="Bookman Old Style" panose="02050604050505020204" pitchFamily="18" charset="0"/>
              </a:rPr>
              <a:t>Damages are set </a:t>
            </a:r>
            <a:r>
              <a:rPr lang="en-US" altLang="en-US" sz="2400" dirty="0">
                <a:solidFill>
                  <a:srgbClr val="FF0000"/>
                </a:solidFill>
                <a:latin typeface="Bookman Old Style" panose="02050604050505020204" pitchFamily="18" charset="0"/>
              </a:rPr>
              <a:t>incorrectly on average </a:t>
            </a:r>
            <a:r>
              <a:rPr lang="en-US" altLang="en-US" sz="2400" dirty="0">
                <a:latin typeface="Bookman Old Style" panose="02050604050505020204" pitchFamily="18" charset="0"/>
              </a:rPr>
              <a:t>– consistently too high, or consistently too low</a:t>
            </a:r>
          </a:p>
        </p:txBody>
      </p:sp>
      <p:sp>
        <p:nvSpPr>
          <p:cNvPr id="90115" name="Rectangle 3">
            <a:extLst>
              <a:ext uri="{FF2B5EF4-FFF2-40B4-BE49-F238E27FC236}">
                <a16:creationId xmlns:a16="http://schemas.microsoft.com/office/drawing/2014/main" id="{6F6C15AB-449D-CDB6-36BE-8117FB1D01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91613" y="610624"/>
            <a:ext cx="11208774" cy="1042988"/>
          </a:xfrm>
        </p:spPr>
        <p:txBody>
          <a:bodyPr>
            <a:normAutofit/>
          </a:bodyPr>
          <a:lstStyle/>
          <a:p>
            <a:r>
              <a:rPr lang="en-US" altLang="en-US" sz="3600" dirty="0">
                <a:latin typeface="Bookman Old Style" panose="02050604050505020204" pitchFamily="18" charset="0"/>
              </a:rPr>
              <a:t>Errors in evaluating damages (D)</a:t>
            </a:r>
            <a:endParaRPr lang="en-US" altLang="en-US" sz="3600" b="1" dirty="0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>
            <a:extLst>
              <a:ext uri="{FF2B5EF4-FFF2-40B4-BE49-F238E27FC236}">
                <a16:creationId xmlns:a16="http://schemas.microsoft.com/office/drawing/2014/main" id="{C8D28ADE-54C7-7A75-8DAC-B038EF92E1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088" y="1166018"/>
            <a:ext cx="1147424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w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w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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None/>
            </a:pPr>
            <a:endParaRPr lang="en-US" altLang="en-US" sz="2800" dirty="0">
              <a:latin typeface="Bookman Old Style" panose="02050604050505020204" pitchFamily="18" charset="0"/>
            </a:endParaRPr>
          </a:p>
          <a:p>
            <a:r>
              <a:rPr lang="en-US" altLang="en-US" sz="2800" dirty="0">
                <a:latin typeface="Bookman Old Style" panose="02050604050505020204" pitchFamily="18" charset="0"/>
              </a:rPr>
              <a:t>Under strict liability, </a:t>
            </a:r>
            <a:r>
              <a:rPr lang="en-US" altLang="en-US" sz="2800" b="1" dirty="0">
                <a:solidFill>
                  <a:srgbClr val="0000FF"/>
                </a:solidFill>
                <a:latin typeface="Bookman Old Style" panose="02050604050505020204" pitchFamily="18" charset="0"/>
              </a:rPr>
              <a:t>random errors in damages have no effect on incentives</a:t>
            </a:r>
          </a:p>
          <a:p>
            <a:pPr lvl="1"/>
            <a:r>
              <a:rPr lang="en-US" altLang="en-US" sz="2400" dirty="0">
                <a:latin typeface="Bookman Old Style" panose="02050604050505020204" pitchFamily="18" charset="0"/>
              </a:rPr>
              <a:t>Injurer only cares about </a:t>
            </a:r>
            <a:r>
              <a:rPr lang="en-US" altLang="en-US" sz="2400" b="1" dirty="0">
                <a:solidFill>
                  <a:srgbClr val="0000FF"/>
                </a:solidFill>
                <a:latin typeface="Bookman Old Style" panose="02050604050505020204" pitchFamily="18" charset="0"/>
              </a:rPr>
              <a:t>expected </a:t>
            </a:r>
            <a:r>
              <a:rPr lang="en-US" altLang="en-US" sz="2400" dirty="0">
                <a:latin typeface="Bookman Old Style" panose="02050604050505020204" pitchFamily="18" charset="0"/>
              </a:rPr>
              <a:t>level of damages (on average the error is zero)</a:t>
            </a:r>
          </a:p>
          <a:p>
            <a:pPr lvl="1"/>
            <a:r>
              <a:rPr lang="en-US" altLang="en-US" sz="2400" dirty="0">
                <a:latin typeface="Bookman Old Style" panose="02050604050505020204" pitchFamily="18" charset="0"/>
              </a:rPr>
              <a:t>As long as damages are right on average, injurers still internalize cost of accidents, set </a:t>
            </a:r>
            <a:r>
              <a:rPr lang="en-US" altLang="en-US" sz="2400" b="1" dirty="0">
                <a:solidFill>
                  <a:srgbClr val="0000FF"/>
                </a:solidFill>
                <a:latin typeface="Bookman Old Style" panose="02050604050505020204" pitchFamily="18" charset="0"/>
              </a:rPr>
              <a:t>efficient levels of precaution and activity</a:t>
            </a:r>
          </a:p>
          <a:p>
            <a:endParaRPr lang="en-US" altLang="en-US" sz="2800" dirty="0">
              <a:latin typeface="Bookman Old Style" panose="02050604050505020204" pitchFamily="18" charset="0"/>
            </a:endParaRPr>
          </a:p>
        </p:txBody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9E05D8B2-A7AD-8E66-CCD5-24118F9075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205" y="374650"/>
            <a:ext cx="11312013" cy="1042988"/>
          </a:xfrm>
        </p:spPr>
        <p:txBody>
          <a:bodyPr>
            <a:noAutofit/>
          </a:bodyPr>
          <a:lstStyle/>
          <a:p>
            <a:r>
              <a:rPr lang="en-US" altLang="en-US" sz="3600" dirty="0">
                <a:latin typeface="Bookman Old Style" panose="02050604050505020204" pitchFamily="18" charset="0"/>
              </a:rPr>
              <a:t>Effect of random errors of D : </a:t>
            </a:r>
            <a:r>
              <a:rPr lang="en-US" altLang="en-US" sz="36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Strict liability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Line 2">
            <a:extLst>
              <a:ext uri="{FF2B5EF4-FFF2-40B4-BE49-F238E27FC236}">
                <a16:creationId xmlns:a16="http://schemas.microsoft.com/office/drawing/2014/main" id="{FDFC00F0-CEB8-FC69-D3BB-AA941E50BF09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9325" y="4675189"/>
            <a:ext cx="0" cy="801687"/>
          </a:xfrm>
          <a:prstGeom prst="line">
            <a:avLst/>
          </a:prstGeom>
          <a:noFill/>
          <a:ln w="25400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id="{3DE749D6-73DA-CBFD-19D5-F14FA5DA0A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3461" y="365125"/>
            <a:ext cx="11385751" cy="1325563"/>
          </a:xfrm>
        </p:spPr>
        <p:txBody>
          <a:bodyPr>
            <a:normAutofit/>
          </a:bodyPr>
          <a:lstStyle/>
          <a:p>
            <a:r>
              <a:rPr lang="en-US" altLang="en-US" sz="2800" dirty="0">
                <a:latin typeface="Bookman Old Style" panose="02050604050505020204" pitchFamily="18" charset="0"/>
              </a:rPr>
              <a:t>Effect of systematic errors of D (underestimate D) : </a:t>
            </a:r>
            <a:br>
              <a:rPr lang="en-US" altLang="en-US" sz="2800" dirty="0">
                <a:latin typeface="Bookman Old Style" panose="02050604050505020204" pitchFamily="18" charset="0"/>
              </a:rPr>
            </a:br>
            <a:r>
              <a:rPr lang="en-US" altLang="en-US" sz="28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Strict liability</a:t>
            </a:r>
          </a:p>
        </p:txBody>
      </p:sp>
      <p:sp>
        <p:nvSpPr>
          <p:cNvPr id="273412" name="Line 4">
            <a:extLst>
              <a:ext uri="{FF2B5EF4-FFF2-40B4-BE49-F238E27FC236}">
                <a16:creationId xmlns:a16="http://schemas.microsoft.com/office/drawing/2014/main" id="{F29E25C0-2428-1B4A-4868-0154AF6DFC55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0438" y="5475288"/>
            <a:ext cx="47101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3413" name="Line 5">
            <a:extLst>
              <a:ext uri="{FF2B5EF4-FFF2-40B4-BE49-F238E27FC236}">
                <a16:creationId xmlns:a16="http://schemas.microsoft.com/office/drawing/2014/main" id="{FCA75B75-384F-F565-03FC-490586BFC91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00438" y="2005014"/>
            <a:ext cx="0" cy="34702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3414" name="Text Box 6">
            <a:extLst>
              <a:ext uri="{FF2B5EF4-FFF2-40B4-BE49-F238E27FC236}">
                <a16:creationId xmlns:a16="http://schemas.microsoft.com/office/drawing/2014/main" id="{045EEA9A-E91E-1A1D-64D6-04A1ECDF0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5526" y="5505451"/>
            <a:ext cx="1831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i="1">
                <a:latin typeface="Arial" panose="020B0604020202020204" pitchFamily="34" charset="0"/>
              </a:rPr>
              <a:t>Precaution (x)</a:t>
            </a:r>
          </a:p>
        </p:txBody>
      </p:sp>
      <p:sp>
        <p:nvSpPr>
          <p:cNvPr id="273415" name="Text Box 7">
            <a:extLst>
              <a:ext uri="{FF2B5EF4-FFF2-40B4-BE49-F238E27FC236}">
                <a16:creationId xmlns:a16="http://schemas.microsoft.com/office/drawing/2014/main" id="{B317DFEE-3522-BE0A-2650-0B367C29A7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7989" y="2297113"/>
            <a:ext cx="4730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i="1">
                <a:latin typeface="Arial" panose="020B0604020202020204" pitchFamily="34" charset="0"/>
              </a:rPr>
              <a:t>$</a:t>
            </a:r>
          </a:p>
        </p:txBody>
      </p:sp>
      <p:sp>
        <p:nvSpPr>
          <p:cNvPr id="273416" name="Freeform 8">
            <a:extLst>
              <a:ext uri="{FF2B5EF4-FFF2-40B4-BE49-F238E27FC236}">
                <a16:creationId xmlns:a16="http://schemas.microsoft.com/office/drawing/2014/main" id="{7B06AD07-DAAD-E060-9F51-CF95FED8DEDE}"/>
              </a:ext>
            </a:extLst>
          </p:cNvPr>
          <p:cNvSpPr>
            <a:spLocks/>
          </p:cNvSpPr>
          <p:nvPr/>
        </p:nvSpPr>
        <p:spPr bwMode="auto">
          <a:xfrm>
            <a:off x="3519488" y="2297113"/>
            <a:ext cx="4405312" cy="3136900"/>
          </a:xfrm>
          <a:custGeom>
            <a:avLst/>
            <a:gdLst>
              <a:gd name="T0" fmla="*/ 0 w 2775"/>
              <a:gd name="T1" fmla="*/ 0 h 1976"/>
              <a:gd name="T2" fmla="*/ 2147483646 w 2775"/>
              <a:gd name="T3" fmla="*/ 2147483646 h 1976"/>
              <a:gd name="T4" fmla="*/ 2147483646 w 2775"/>
              <a:gd name="T5" fmla="*/ 2147483646 h 1976"/>
              <a:gd name="T6" fmla="*/ 2147483646 w 2775"/>
              <a:gd name="T7" fmla="*/ 2147483646 h 1976"/>
              <a:gd name="T8" fmla="*/ 2147483646 w 2775"/>
              <a:gd name="T9" fmla="*/ 2147483646 h 19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75" h="1976">
                <a:moveTo>
                  <a:pt x="0" y="0"/>
                </a:moveTo>
                <a:cubicBezTo>
                  <a:pt x="107" y="362"/>
                  <a:pt x="214" y="724"/>
                  <a:pt x="363" y="992"/>
                </a:cubicBezTo>
                <a:cubicBezTo>
                  <a:pt x="512" y="1260"/>
                  <a:pt x="660" y="1457"/>
                  <a:pt x="891" y="1610"/>
                </a:cubicBezTo>
                <a:cubicBezTo>
                  <a:pt x="1122" y="1763"/>
                  <a:pt x="1435" y="1849"/>
                  <a:pt x="1749" y="1910"/>
                </a:cubicBezTo>
                <a:cubicBezTo>
                  <a:pt x="2063" y="1971"/>
                  <a:pt x="2419" y="1973"/>
                  <a:pt x="2775" y="1976"/>
                </a:cubicBezTo>
              </a:path>
            </a:pathLst>
          </a:custGeom>
          <a:noFill/>
          <a:ln w="25400">
            <a:solidFill>
              <a:srgbClr val="FF33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3417" name="Freeform 9">
            <a:extLst>
              <a:ext uri="{FF2B5EF4-FFF2-40B4-BE49-F238E27FC236}">
                <a16:creationId xmlns:a16="http://schemas.microsoft.com/office/drawing/2014/main" id="{46C530C7-EC41-111C-FE90-310A77FD7865}"/>
              </a:ext>
            </a:extLst>
          </p:cNvPr>
          <p:cNvSpPr>
            <a:spLocks/>
          </p:cNvSpPr>
          <p:nvPr/>
        </p:nvSpPr>
        <p:spPr bwMode="auto">
          <a:xfrm>
            <a:off x="3557589" y="2297114"/>
            <a:ext cx="4414837" cy="2397125"/>
          </a:xfrm>
          <a:custGeom>
            <a:avLst/>
            <a:gdLst>
              <a:gd name="T0" fmla="*/ 0 w 2781"/>
              <a:gd name="T1" fmla="*/ 0 h 1510"/>
              <a:gd name="T2" fmla="*/ 2147483646 w 2781"/>
              <a:gd name="T3" fmla="*/ 2147483646 h 1510"/>
              <a:gd name="T4" fmla="*/ 2147483646 w 2781"/>
              <a:gd name="T5" fmla="*/ 2147483646 h 1510"/>
              <a:gd name="T6" fmla="*/ 2147483646 w 2781"/>
              <a:gd name="T7" fmla="*/ 2147483646 h 1510"/>
              <a:gd name="T8" fmla="*/ 2147483646 w 2781"/>
              <a:gd name="T9" fmla="*/ 2147483646 h 1510"/>
              <a:gd name="T10" fmla="*/ 2147483646 w 2781"/>
              <a:gd name="T11" fmla="*/ 2147483646 h 15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781" h="1510">
                <a:moveTo>
                  <a:pt x="0" y="0"/>
                </a:moveTo>
                <a:cubicBezTo>
                  <a:pt x="82" y="279"/>
                  <a:pt x="164" y="559"/>
                  <a:pt x="297" y="782"/>
                </a:cubicBezTo>
                <a:cubicBezTo>
                  <a:pt x="430" y="1005"/>
                  <a:pt x="605" y="1221"/>
                  <a:pt x="801" y="1340"/>
                </a:cubicBezTo>
                <a:cubicBezTo>
                  <a:pt x="997" y="1459"/>
                  <a:pt x="1233" y="1482"/>
                  <a:pt x="1473" y="1496"/>
                </a:cubicBezTo>
                <a:cubicBezTo>
                  <a:pt x="1713" y="1510"/>
                  <a:pt x="2023" y="1455"/>
                  <a:pt x="2241" y="1424"/>
                </a:cubicBezTo>
                <a:cubicBezTo>
                  <a:pt x="2459" y="1393"/>
                  <a:pt x="2620" y="1351"/>
                  <a:pt x="2781" y="1310"/>
                </a:cubicBezTo>
              </a:path>
            </a:pathLst>
          </a:custGeom>
          <a:noFill/>
          <a:ln w="508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3418" name="Line 10">
            <a:extLst>
              <a:ext uri="{FF2B5EF4-FFF2-40B4-BE49-F238E27FC236}">
                <a16:creationId xmlns:a16="http://schemas.microsoft.com/office/drawing/2014/main" id="{F03F8F7D-53DA-DF80-1F98-CBB743F0FA0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24251" y="4414838"/>
            <a:ext cx="4448175" cy="1047750"/>
          </a:xfrm>
          <a:prstGeom prst="line">
            <a:avLst/>
          </a:prstGeom>
          <a:noFill/>
          <a:ln w="25400">
            <a:solidFill>
              <a:srgbClr val="3399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3419" name="Text Box 11">
            <a:extLst>
              <a:ext uri="{FF2B5EF4-FFF2-40B4-BE49-F238E27FC236}">
                <a16:creationId xmlns:a16="http://schemas.microsoft.com/office/drawing/2014/main" id="{C9DC7EF7-2A84-074A-56C4-5B932B6FD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67638" y="5046663"/>
            <a:ext cx="1230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FF3333"/>
                </a:solidFill>
                <a:latin typeface="Arial" panose="020B0604020202020204" pitchFamily="34" charset="0"/>
              </a:rPr>
              <a:t>p(x) A</a:t>
            </a:r>
          </a:p>
        </p:txBody>
      </p:sp>
      <p:sp>
        <p:nvSpPr>
          <p:cNvPr id="273420" name="Text Box 12">
            <a:extLst>
              <a:ext uri="{FF2B5EF4-FFF2-40B4-BE49-F238E27FC236}">
                <a16:creationId xmlns:a16="http://schemas.microsoft.com/office/drawing/2014/main" id="{7ADEBC5A-3550-CA27-ACF8-A29A818F60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5575" y="4587875"/>
            <a:ext cx="14684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008000"/>
                </a:solidFill>
                <a:latin typeface="Arial" panose="020B0604020202020204" pitchFamily="34" charset="0"/>
              </a:rPr>
              <a:t>wx</a:t>
            </a:r>
          </a:p>
        </p:txBody>
      </p:sp>
      <p:sp>
        <p:nvSpPr>
          <p:cNvPr id="273421" name="Text Box 13">
            <a:extLst>
              <a:ext uri="{FF2B5EF4-FFF2-40B4-BE49-F238E27FC236}">
                <a16:creationId xmlns:a16="http://schemas.microsoft.com/office/drawing/2014/main" id="{8D942EBC-BF3E-6E8E-B065-401AE1639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5575" y="3959225"/>
            <a:ext cx="16208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0000FF"/>
                </a:solidFill>
                <a:latin typeface="Arial" panose="020B0604020202020204" pitchFamily="34" charset="0"/>
              </a:rPr>
              <a:t>wx + p(x) A</a:t>
            </a:r>
          </a:p>
        </p:txBody>
      </p:sp>
      <p:sp>
        <p:nvSpPr>
          <p:cNvPr id="273422" name="Text Box 14">
            <a:extLst>
              <a:ext uri="{FF2B5EF4-FFF2-40B4-BE49-F238E27FC236}">
                <a16:creationId xmlns:a16="http://schemas.microsoft.com/office/drawing/2014/main" id="{338851E4-3FE5-5CA9-9A8C-5F08535C6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7214" y="5524500"/>
            <a:ext cx="7270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FF9900"/>
                </a:solidFill>
                <a:latin typeface="Arial" panose="020B0604020202020204" pitchFamily="34" charset="0"/>
              </a:rPr>
              <a:t>x*</a:t>
            </a:r>
          </a:p>
        </p:txBody>
      </p:sp>
      <p:sp>
        <p:nvSpPr>
          <p:cNvPr id="273423" name="Freeform 15">
            <a:extLst>
              <a:ext uri="{FF2B5EF4-FFF2-40B4-BE49-F238E27FC236}">
                <a16:creationId xmlns:a16="http://schemas.microsoft.com/office/drawing/2014/main" id="{854255C3-ECF8-5596-EC3E-5E01F4FD3D63}"/>
              </a:ext>
            </a:extLst>
          </p:cNvPr>
          <p:cNvSpPr>
            <a:spLocks/>
          </p:cNvSpPr>
          <p:nvPr/>
        </p:nvSpPr>
        <p:spPr bwMode="auto">
          <a:xfrm>
            <a:off x="3500438" y="3225801"/>
            <a:ext cx="4405312" cy="2220913"/>
          </a:xfrm>
          <a:custGeom>
            <a:avLst/>
            <a:gdLst>
              <a:gd name="T0" fmla="*/ 0 w 2775"/>
              <a:gd name="T1" fmla="*/ 0 h 1976"/>
              <a:gd name="T2" fmla="*/ 2147483646 w 2775"/>
              <a:gd name="T3" fmla="*/ 2147483646 h 1976"/>
              <a:gd name="T4" fmla="*/ 2147483646 w 2775"/>
              <a:gd name="T5" fmla="*/ 2147483646 h 1976"/>
              <a:gd name="T6" fmla="*/ 2147483646 w 2775"/>
              <a:gd name="T7" fmla="*/ 2147483646 h 1976"/>
              <a:gd name="T8" fmla="*/ 2147483646 w 2775"/>
              <a:gd name="T9" fmla="*/ 2147483646 h 19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75" h="1976">
                <a:moveTo>
                  <a:pt x="0" y="0"/>
                </a:moveTo>
                <a:cubicBezTo>
                  <a:pt x="107" y="362"/>
                  <a:pt x="214" y="724"/>
                  <a:pt x="363" y="992"/>
                </a:cubicBezTo>
                <a:cubicBezTo>
                  <a:pt x="512" y="1260"/>
                  <a:pt x="660" y="1457"/>
                  <a:pt x="891" y="1610"/>
                </a:cubicBezTo>
                <a:cubicBezTo>
                  <a:pt x="1122" y="1763"/>
                  <a:pt x="1435" y="1849"/>
                  <a:pt x="1749" y="1910"/>
                </a:cubicBezTo>
                <a:cubicBezTo>
                  <a:pt x="2063" y="1971"/>
                  <a:pt x="2419" y="1973"/>
                  <a:pt x="2775" y="1976"/>
                </a:cubicBezTo>
              </a:path>
            </a:pathLst>
          </a:custGeom>
          <a:noFill/>
          <a:ln w="25400" cap="flat">
            <a:solidFill>
              <a:srgbClr val="FF3333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3424" name="Freeform 16">
            <a:extLst>
              <a:ext uri="{FF2B5EF4-FFF2-40B4-BE49-F238E27FC236}">
                <a16:creationId xmlns:a16="http://schemas.microsoft.com/office/drawing/2014/main" id="{AB828334-E0AF-D5F3-993A-87CC025E7FE5}"/>
              </a:ext>
            </a:extLst>
          </p:cNvPr>
          <p:cNvSpPr>
            <a:spLocks/>
          </p:cNvSpPr>
          <p:nvPr/>
        </p:nvSpPr>
        <p:spPr bwMode="auto">
          <a:xfrm>
            <a:off x="3500439" y="3232151"/>
            <a:ext cx="4427537" cy="1554163"/>
          </a:xfrm>
          <a:custGeom>
            <a:avLst/>
            <a:gdLst>
              <a:gd name="T0" fmla="*/ 0 w 2789"/>
              <a:gd name="T1" fmla="*/ 0 h 979"/>
              <a:gd name="T2" fmla="*/ 2147483646 w 2789"/>
              <a:gd name="T3" fmla="*/ 2147483646 h 979"/>
              <a:gd name="T4" fmla="*/ 2147483646 w 2789"/>
              <a:gd name="T5" fmla="*/ 2147483646 h 979"/>
              <a:gd name="T6" fmla="*/ 2147483646 w 2789"/>
              <a:gd name="T7" fmla="*/ 2147483646 h 979"/>
              <a:gd name="T8" fmla="*/ 2147483646 w 2789"/>
              <a:gd name="T9" fmla="*/ 2147483646 h 979"/>
              <a:gd name="T10" fmla="*/ 2147483646 w 2789"/>
              <a:gd name="T11" fmla="*/ 2147483646 h 979"/>
              <a:gd name="T12" fmla="*/ 2147483646 w 2789"/>
              <a:gd name="T13" fmla="*/ 2147483646 h 97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789" h="979">
                <a:moveTo>
                  <a:pt x="0" y="0"/>
                </a:moveTo>
                <a:cubicBezTo>
                  <a:pt x="31" y="58"/>
                  <a:pt x="120" y="244"/>
                  <a:pt x="189" y="351"/>
                </a:cubicBezTo>
                <a:cubicBezTo>
                  <a:pt x="258" y="458"/>
                  <a:pt x="317" y="553"/>
                  <a:pt x="417" y="645"/>
                </a:cubicBezTo>
                <a:cubicBezTo>
                  <a:pt x="517" y="737"/>
                  <a:pt x="618" y="849"/>
                  <a:pt x="792" y="903"/>
                </a:cubicBezTo>
                <a:cubicBezTo>
                  <a:pt x="966" y="957"/>
                  <a:pt x="1221" y="979"/>
                  <a:pt x="1464" y="972"/>
                </a:cubicBezTo>
                <a:cubicBezTo>
                  <a:pt x="1707" y="965"/>
                  <a:pt x="2029" y="898"/>
                  <a:pt x="2250" y="858"/>
                </a:cubicBezTo>
                <a:cubicBezTo>
                  <a:pt x="2471" y="818"/>
                  <a:pt x="2677" y="756"/>
                  <a:pt x="2789" y="729"/>
                </a:cubicBezTo>
              </a:path>
            </a:pathLst>
          </a:custGeom>
          <a:noFill/>
          <a:ln w="50800" cap="flat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3425" name="Text Box 17">
            <a:extLst>
              <a:ext uri="{FF2B5EF4-FFF2-40B4-BE49-F238E27FC236}">
                <a16:creationId xmlns:a16="http://schemas.microsoft.com/office/drawing/2014/main" id="{6CB6F685-107B-B286-F0FE-DC5876A3D7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0463" y="3836988"/>
            <a:ext cx="1230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FF3333"/>
                </a:solidFill>
                <a:latin typeface="Arial" panose="020B0604020202020204" pitchFamily="34" charset="0"/>
              </a:rPr>
              <a:t>p(x) D</a:t>
            </a:r>
          </a:p>
        </p:txBody>
      </p:sp>
      <p:sp>
        <p:nvSpPr>
          <p:cNvPr id="273426" name="Text Box 18">
            <a:extLst>
              <a:ext uri="{FF2B5EF4-FFF2-40B4-BE49-F238E27FC236}">
                <a16:creationId xmlns:a16="http://schemas.microsoft.com/office/drawing/2014/main" id="{94A75D41-CD58-7E82-2A2D-D3E24D5D54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4" y="3225800"/>
            <a:ext cx="16208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0000FF"/>
                </a:solidFill>
                <a:latin typeface="Arial" panose="020B0604020202020204" pitchFamily="34" charset="0"/>
              </a:rPr>
              <a:t>wx + p(x) D</a:t>
            </a:r>
          </a:p>
        </p:txBody>
      </p:sp>
      <p:sp>
        <p:nvSpPr>
          <p:cNvPr id="273427" name="Line 19">
            <a:extLst>
              <a:ext uri="{FF2B5EF4-FFF2-40B4-BE49-F238E27FC236}">
                <a16:creationId xmlns:a16="http://schemas.microsoft.com/office/drawing/2014/main" id="{F6A854C7-E5D8-BEB1-26CC-4F6BE53DFF16}"/>
              </a:ext>
            </a:extLst>
          </p:cNvPr>
          <p:cNvSpPr>
            <a:spLocks noChangeShapeType="1"/>
          </p:cNvSpPr>
          <p:nvPr/>
        </p:nvSpPr>
        <p:spPr bwMode="auto">
          <a:xfrm>
            <a:off x="5557838" y="4792663"/>
            <a:ext cx="0" cy="684212"/>
          </a:xfrm>
          <a:prstGeom prst="line">
            <a:avLst/>
          </a:prstGeom>
          <a:noFill/>
          <a:ln w="25400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3428" name="Text Box 20">
            <a:extLst>
              <a:ext uri="{FF2B5EF4-FFF2-40B4-BE49-F238E27FC236}">
                <a16:creationId xmlns:a16="http://schemas.microsoft.com/office/drawing/2014/main" id="{CA64AAD3-8405-9605-861A-6D506B83F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0014" y="5524500"/>
            <a:ext cx="7270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FF9900"/>
                </a:solidFill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C94A656-AC75-8AF4-022F-9FD1B529B507}"/>
              </a:ext>
            </a:extLst>
          </p:cNvPr>
          <p:cNvSpPr txBox="1"/>
          <p:nvPr/>
        </p:nvSpPr>
        <p:spPr>
          <a:xfrm>
            <a:off x="2234686" y="6012876"/>
            <a:ext cx="9509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Bookman Old Style" panose="02050604050505020204" pitchFamily="18" charset="0"/>
              </a:rPr>
              <a:t>U</a:t>
            </a:r>
            <a:r>
              <a:rPr lang="en-TH" dirty="0">
                <a:latin typeface="Bookman Old Style" panose="02050604050505020204" pitchFamily="18" charset="0"/>
              </a:rPr>
              <a:t>nder estimate damage </a:t>
            </a:r>
            <a:r>
              <a:rPr lang="en-TH" dirty="0">
                <a:latin typeface="Bookman Old Style" panose="02050604050505020204" pitchFamily="18" charset="0"/>
                <a:sym typeface="Wingdings" pitchFamily="2" charset="2"/>
              </a:rPr>
              <a:t> precuation less than the optimal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TH" dirty="0">
                <a:latin typeface="Bookman Old Style" panose="02050604050505020204" pitchFamily="18" charset="0"/>
                <a:sym typeface="Wingdings" pitchFamily="2" charset="2"/>
              </a:rPr>
              <a:t>Over estimate damage  precuation higher than the optimal</a:t>
            </a:r>
            <a:endParaRPr lang="en-TH" dirty="0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3414" grpId="0"/>
      <p:bldP spid="273415" grpId="0"/>
      <p:bldP spid="273419" grpId="0"/>
      <p:bldP spid="273420" grpId="0"/>
      <p:bldP spid="273421" grpId="0"/>
      <p:bldP spid="273422" grpId="0"/>
      <p:bldP spid="273425" grpId="0"/>
      <p:bldP spid="273426" grpId="0"/>
      <p:bldP spid="2734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>
            <a:extLst>
              <a:ext uri="{FF2B5EF4-FFF2-40B4-BE49-F238E27FC236}">
                <a16:creationId xmlns:a16="http://schemas.microsoft.com/office/drawing/2014/main" id="{C98FDD0E-1453-E335-F556-4AAC5080DF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788" y="1166018"/>
            <a:ext cx="1119894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w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w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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None/>
            </a:pPr>
            <a:endParaRPr lang="en-US" altLang="en-US" sz="2800" dirty="0">
              <a:latin typeface="Bookman Old Style" panose="02050604050505020204" pitchFamily="18" charset="0"/>
            </a:endParaRPr>
          </a:p>
          <a:p>
            <a:r>
              <a:rPr lang="en-US" altLang="en-US" sz="2800" dirty="0">
                <a:latin typeface="Bookman Old Style" panose="02050604050505020204" pitchFamily="18" charset="0"/>
              </a:rPr>
              <a:t>Under strict liability:</a:t>
            </a:r>
            <a:endParaRPr lang="en-US" altLang="en-US" sz="2400" dirty="0">
              <a:latin typeface="Bookman Old Style" panose="02050604050505020204" pitchFamily="18" charset="0"/>
            </a:endParaRPr>
          </a:p>
          <a:p>
            <a:pPr lvl="1"/>
            <a:r>
              <a:rPr lang="en-US" altLang="en-US" sz="2400" dirty="0">
                <a:latin typeface="Bookman Old Style" panose="02050604050505020204" pitchFamily="18" charset="0"/>
              </a:rPr>
              <a:t>random errors in setting damages have no effect</a:t>
            </a:r>
          </a:p>
          <a:p>
            <a:pPr lvl="1"/>
            <a:r>
              <a:rPr lang="en-US" altLang="en-US" sz="2400" dirty="0">
                <a:latin typeface="Bookman Old Style" panose="02050604050505020204" pitchFamily="18" charset="0"/>
              </a:rPr>
              <a:t>systematic errors in setting damages will skew the injurer’s incentives</a:t>
            </a:r>
          </a:p>
          <a:p>
            <a:pPr lvl="2"/>
            <a:r>
              <a:rPr lang="en-US" altLang="en-US" sz="2000" dirty="0">
                <a:latin typeface="Bookman Old Style" panose="02050604050505020204" pitchFamily="18" charset="0"/>
              </a:rPr>
              <a:t>if damages are set too low, precaution will be inefficiently low</a:t>
            </a:r>
          </a:p>
          <a:p>
            <a:pPr lvl="2"/>
            <a:r>
              <a:rPr lang="en-US" altLang="en-US" sz="2000" dirty="0">
                <a:latin typeface="Bookman Old Style" panose="02050604050505020204" pitchFamily="18" charset="0"/>
              </a:rPr>
              <a:t>if damages are set too high, precaution will be inefficiently high</a:t>
            </a:r>
            <a:endParaRPr lang="en-US" altLang="en-US" sz="2400" dirty="0">
              <a:latin typeface="Bookman Old Style" panose="02050604050505020204" pitchFamily="18" charset="0"/>
            </a:endParaRPr>
          </a:p>
          <a:p>
            <a:pPr lvl="1"/>
            <a:r>
              <a:rPr lang="en-US" altLang="en-US" sz="2400" dirty="0">
                <a:latin typeface="Bookman Old Style" panose="02050604050505020204" pitchFamily="18" charset="0"/>
              </a:rPr>
              <a:t>failure to consistently hold injurers liable has the same effect as systematically setting damages too low</a:t>
            </a:r>
          </a:p>
          <a:p>
            <a:pPr lvl="2"/>
            <a:r>
              <a:rPr lang="en-US" altLang="en-US" sz="2000" dirty="0">
                <a:latin typeface="Bookman Old Style" panose="02050604050505020204" pitchFamily="18" charset="0"/>
              </a:rPr>
              <a:t>if not all injurers are held liable, precaution will be inefficiently low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B50AEB-659F-E2D6-FCED-518A83A66B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3461" y="365125"/>
            <a:ext cx="11385751" cy="1325563"/>
          </a:xfrm>
        </p:spPr>
        <p:txBody>
          <a:bodyPr>
            <a:normAutofit/>
          </a:bodyPr>
          <a:lstStyle/>
          <a:p>
            <a:r>
              <a:rPr lang="en-US" altLang="en-US" sz="3600" dirty="0">
                <a:latin typeface="Bookman Old Style" panose="02050604050505020204" pitchFamily="18" charset="0"/>
              </a:rPr>
              <a:t>Effect of systematic errors of D : </a:t>
            </a:r>
            <a:r>
              <a:rPr lang="en-US" altLang="en-US" sz="36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Strict liability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Line 2">
            <a:extLst>
              <a:ext uri="{FF2B5EF4-FFF2-40B4-BE49-F238E27FC236}">
                <a16:creationId xmlns:a16="http://schemas.microsoft.com/office/drawing/2014/main" id="{9EC623C6-08D2-3423-B96C-924E98531736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9325" y="4419600"/>
            <a:ext cx="0" cy="801688"/>
          </a:xfrm>
          <a:prstGeom prst="line">
            <a:avLst/>
          </a:prstGeom>
          <a:noFill/>
          <a:ln w="25400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id="{DD6E4A71-F2FD-1ECB-5B75-A1F87ADA39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198" y="80168"/>
            <a:ext cx="11063739" cy="1325563"/>
          </a:xfrm>
        </p:spPr>
        <p:txBody>
          <a:bodyPr>
            <a:normAutofit/>
          </a:bodyPr>
          <a:lstStyle/>
          <a:p>
            <a:r>
              <a:rPr lang="en-US" altLang="en-US" sz="3200" dirty="0">
                <a:latin typeface="Bookman Old Style" panose="02050604050505020204" pitchFamily="18" charset="0"/>
              </a:rPr>
              <a:t>Effect of systematic errors of D (underestimate D)  : </a:t>
            </a:r>
            <a:r>
              <a:rPr lang="en-US" altLang="en-US" sz="32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negligence</a:t>
            </a:r>
            <a:endParaRPr lang="en-US" altLang="en-US" sz="3200" dirty="0">
              <a:latin typeface="Bookman Old Style" panose="02050604050505020204" pitchFamily="18" charset="0"/>
            </a:endParaRPr>
          </a:p>
        </p:txBody>
      </p:sp>
      <p:sp>
        <p:nvSpPr>
          <p:cNvPr id="277508" name="Line 4">
            <a:extLst>
              <a:ext uri="{FF2B5EF4-FFF2-40B4-BE49-F238E27FC236}">
                <a16:creationId xmlns:a16="http://schemas.microsoft.com/office/drawing/2014/main" id="{88924259-DA6C-C804-2325-7D437BBC2BE4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0438" y="5219700"/>
            <a:ext cx="47101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09" name="Line 5">
            <a:extLst>
              <a:ext uri="{FF2B5EF4-FFF2-40B4-BE49-F238E27FC236}">
                <a16:creationId xmlns:a16="http://schemas.microsoft.com/office/drawing/2014/main" id="{8728CD35-37EE-2C6B-C2E0-B8B3725DA78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00438" y="1749426"/>
            <a:ext cx="0" cy="34702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10" name="Text Box 6">
            <a:extLst>
              <a:ext uri="{FF2B5EF4-FFF2-40B4-BE49-F238E27FC236}">
                <a16:creationId xmlns:a16="http://schemas.microsoft.com/office/drawing/2014/main" id="{F2E38EEB-3F35-E355-A10E-A4157AE7A8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5526" y="5249863"/>
            <a:ext cx="18319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277511" name="Text Box 7">
            <a:extLst>
              <a:ext uri="{FF2B5EF4-FFF2-40B4-BE49-F238E27FC236}">
                <a16:creationId xmlns:a16="http://schemas.microsoft.com/office/drawing/2014/main" id="{FF1E78ED-56BE-CB35-47C8-E2F2A73D5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7989" y="2041526"/>
            <a:ext cx="473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i="1">
                <a:latin typeface="Arial" panose="020B0604020202020204" pitchFamily="34" charset="0"/>
              </a:rPr>
              <a:t>$</a:t>
            </a:r>
          </a:p>
        </p:txBody>
      </p:sp>
      <p:sp>
        <p:nvSpPr>
          <p:cNvPr id="277512" name="Freeform 8">
            <a:extLst>
              <a:ext uri="{FF2B5EF4-FFF2-40B4-BE49-F238E27FC236}">
                <a16:creationId xmlns:a16="http://schemas.microsoft.com/office/drawing/2014/main" id="{AF815609-74DB-F887-2C2C-2817A99B7E83}"/>
              </a:ext>
            </a:extLst>
          </p:cNvPr>
          <p:cNvSpPr>
            <a:spLocks/>
          </p:cNvSpPr>
          <p:nvPr/>
        </p:nvSpPr>
        <p:spPr bwMode="auto">
          <a:xfrm>
            <a:off x="3519488" y="2041525"/>
            <a:ext cx="4405312" cy="3136900"/>
          </a:xfrm>
          <a:custGeom>
            <a:avLst/>
            <a:gdLst>
              <a:gd name="T0" fmla="*/ 0 w 2775"/>
              <a:gd name="T1" fmla="*/ 0 h 1976"/>
              <a:gd name="T2" fmla="*/ 2147483646 w 2775"/>
              <a:gd name="T3" fmla="*/ 2147483646 h 1976"/>
              <a:gd name="T4" fmla="*/ 2147483646 w 2775"/>
              <a:gd name="T5" fmla="*/ 2147483646 h 1976"/>
              <a:gd name="T6" fmla="*/ 2147483646 w 2775"/>
              <a:gd name="T7" fmla="*/ 2147483646 h 1976"/>
              <a:gd name="T8" fmla="*/ 2147483646 w 2775"/>
              <a:gd name="T9" fmla="*/ 2147483646 h 19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75" h="1976">
                <a:moveTo>
                  <a:pt x="0" y="0"/>
                </a:moveTo>
                <a:cubicBezTo>
                  <a:pt x="107" y="362"/>
                  <a:pt x="214" y="724"/>
                  <a:pt x="363" y="992"/>
                </a:cubicBezTo>
                <a:cubicBezTo>
                  <a:pt x="512" y="1260"/>
                  <a:pt x="660" y="1457"/>
                  <a:pt x="891" y="1610"/>
                </a:cubicBezTo>
                <a:cubicBezTo>
                  <a:pt x="1122" y="1763"/>
                  <a:pt x="1435" y="1849"/>
                  <a:pt x="1749" y="1910"/>
                </a:cubicBezTo>
                <a:cubicBezTo>
                  <a:pt x="2063" y="1971"/>
                  <a:pt x="2419" y="1973"/>
                  <a:pt x="2775" y="1976"/>
                </a:cubicBezTo>
              </a:path>
            </a:pathLst>
          </a:custGeom>
          <a:noFill/>
          <a:ln w="25400">
            <a:solidFill>
              <a:srgbClr val="FF33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13" name="Freeform 9">
            <a:extLst>
              <a:ext uri="{FF2B5EF4-FFF2-40B4-BE49-F238E27FC236}">
                <a16:creationId xmlns:a16="http://schemas.microsoft.com/office/drawing/2014/main" id="{0E4BB64E-C5C9-F2D9-5D43-F93CA2E23B77}"/>
              </a:ext>
            </a:extLst>
          </p:cNvPr>
          <p:cNvSpPr>
            <a:spLocks/>
          </p:cNvSpPr>
          <p:nvPr/>
        </p:nvSpPr>
        <p:spPr bwMode="auto">
          <a:xfrm>
            <a:off x="3557589" y="2041526"/>
            <a:ext cx="4414837" cy="2397125"/>
          </a:xfrm>
          <a:custGeom>
            <a:avLst/>
            <a:gdLst>
              <a:gd name="T0" fmla="*/ 0 w 2781"/>
              <a:gd name="T1" fmla="*/ 0 h 1510"/>
              <a:gd name="T2" fmla="*/ 2147483646 w 2781"/>
              <a:gd name="T3" fmla="*/ 2147483646 h 1510"/>
              <a:gd name="T4" fmla="*/ 2147483646 w 2781"/>
              <a:gd name="T5" fmla="*/ 2147483646 h 1510"/>
              <a:gd name="T6" fmla="*/ 2147483646 w 2781"/>
              <a:gd name="T7" fmla="*/ 2147483646 h 1510"/>
              <a:gd name="T8" fmla="*/ 2147483646 w 2781"/>
              <a:gd name="T9" fmla="*/ 2147483646 h 1510"/>
              <a:gd name="T10" fmla="*/ 2147483646 w 2781"/>
              <a:gd name="T11" fmla="*/ 2147483646 h 15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781" h="1510">
                <a:moveTo>
                  <a:pt x="0" y="0"/>
                </a:moveTo>
                <a:cubicBezTo>
                  <a:pt x="82" y="279"/>
                  <a:pt x="164" y="559"/>
                  <a:pt x="297" y="782"/>
                </a:cubicBezTo>
                <a:cubicBezTo>
                  <a:pt x="430" y="1005"/>
                  <a:pt x="605" y="1221"/>
                  <a:pt x="801" y="1340"/>
                </a:cubicBezTo>
                <a:cubicBezTo>
                  <a:pt x="997" y="1459"/>
                  <a:pt x="1233" y="1482"/>
                  <a:pt x="1473" y="1496"/>
                </a:cubicBezTo>
                <a:cubicBezTo>
                  <a:pt x="1713" y="1510"/>
                  <a:pt x="2023" y="1455"/>
                  <a:pt x="2241" y="1424"/>
                </a:cubicBezTo>
                <a:cubicBezTo>
                  <a:pt x="2459" y="1393"/>
                  <a:pt x="2620" y="1351"/>
                  <a:pt x="2781" y="1310"/>
                </a:cubicBezTo>
              </a:path>
            </a:pathLst>
          </a:custGeom>
          <a:noFill/>
          <a:ln w="50800">
            <a:solidFill>
              <a:srgbClr val="007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14" name="Line 10">
            <a:extLst>
              <a:ext uri="{FF2B5EF4-FFF2-40B4-BE49-F238E27FC236}">
                <a16:creationId xmlns:a16="http://schemas.microsoft.com/office/drawing/2014/main" id="{AA68112D-DA2F-6C22-3C4A-371E6BA7A6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24251" y="4159250"/>
            <a:ext cx="4448175" cy="1047750"/>
          </a:xfrm>
          <a:prstGeom prst="line">
            <a:avLst/>
          </a:prstGeom>
          <a:noFill/>
          <a:ln w="25400">
            <a:solidFill>
              <a:srgbClr val="3399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15" name="Text Box 11">
            <a:extLst>
              <a:ext uri="{FF2B5EF4-FFF2-40B4-BE49-F238E27FC236}">
                <a16:creationId xmlns:a16="http://schemas.microsoft.com/office/drawing/2014/main" id="{B590BB8D-EA89-88F7-6A0B-4DEB0E0817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2938" y="4845988"/>
            <a:ext cx="10096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>
                <a:solidFill>
                  <a:srgbClr val="FF3333"/>
                </a:solidFill>
                <a:latin typeface="Arial" panose="020B0604020202020204" pitchFamily="34" charset="0"/>
              </a:rPr>
              <a:t>p(x) A</a:t>
            </a:r>
          </a:p>
        </p:txBody>
      </p:sp>
      <p:sp>
        <p:nvSpPr>
          <p:cNvPr id="277516" name="Text Box 12">
            <a:extLst>
              <a:ext uri="{FF2B5EF4-FFF2-40B4-BE49-F238E27FC236}">
                <a16:creationId xmlns:a16="http://schemas.microsoft.com/office/drawing/2014/main" id="{88ABB700-71D8-0CF9-E4D7-E2EA7F3448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975" y="4027488"/>
            <a:ext cx="7048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008000"/>
                </a:solidFill>
                <a:latin typeface="Arial" panose="020B0604020202020204" pitchFamily="34" charset="0"/>
              </a:rPr>
              <a:t>wx</a:t>
            </a:r>
          </a:p>
        </p:txBody>
      </p:sp>
      <p:sp>
        <p:nvSpPr>
          <p:cNvPr id="277517" name="Text Box 13">
            <a:extLst>
              <a:ext uri="{FF2B5EF4-FFF2-40B4-BE49-F238E27FC236}">
                <a16:creationId xmlns:a16="http://schemas.microsoft.com/office/drawing/2014/main" id="{69F49920-C34A-88DC-C23A-9233632051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564" y="3722688"/>
            <a:ext cx="13731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 err="1">
                <a:solidFill>
                  <a:srgbClr val="0070C0"/>
                </a:solidFill>
                <a:latin typeface="Arial" panose="020B0604020202020204" pitchFamily="34" charset="0"/>
              </a:rPr>
              <a:t>wx</a:t>
            </a:r>
            <a:r>
              <a:rPr lang="en-US" altLang="en-US" sz="1600" b="1" dirty="0">
                <a:solidFill>
                  <a:srgbClr val="0070C0"/>
                </a:solidFill>
                <a:latin typeface="Arial" panose="020B0604020202020204" pitchFamily="34" charset="0"/>
              </a:rPr>
              <a:t> + p(x) A</a:t>
            </a:r>
          </a:p>
        </p:txBody>
      </p:sp>
      <p:sp>
        <p:nvSpPr>
          <p:cNvPr id="277518" name="Text Box 14">
            <a:extLst>
              <a:ext uri="{FF2B5EF4-FFF2-40B4-BE49-F238E27FC236}">
                <a16:creationId xmlns:a16="http://schemas.microsoft.com/office/drawing/2014/main" id="{9542E7F5-6601-FC96-47FC-A7FD7B7274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3864" y="5268913"/>
            <a:ext cx="1050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FF9900"/>
                </a:solidFill>
                <a:latin typeface="Arial" panose="020B0604020202020204" pitchFamily="34" charset="0"/>
              </a:rPr>
              <a:t>x</a:t>
            </a:r>
            <a:r>
              <a:rPr lang="en-US" altLang="en-US" sz="1600" b="1" baseline="30000">
                <a:solidFill>
                  <a:srgbClr val="FF9900"/>
                </a:solidFill>
                <a:latin typeface="Arial" panose="020B0604020202020204" pitchFamily="34" charset="0"/>
              </a:rPr>
              <a:t>n</a:t>
            </a:r>
            <a:r>
              <a:rPr lang="en-US" altLang="en-US" sz="1600" b="1">
                <a:solidFill>
                  <a:srgbClr val="FF9900"/>
                </a:solidFill>
                <a:latin typeface="Arial" panose="020B0604020202020204" pitchFamily="34" charset="0"/>
              </a:rPr>
              <a:t> = x*</a:t>
            </a:r>
          </a:p>
        </p:txBody>
      </p:sp>
      <p:sp>
        <p:nvSpPr>
          <p:cNvPr id="277519" name="Freeform 15">
            <a:extLst>
              <a:ext uri="{FF2B5EF4-FFF2-40B4-BE49-F238E27FC236}">
                <a16:creationId xmlns:a16="http://schemas.microsoft.com/office/drawing/2014/main" id="{0CCF28AB-6CB5-7D47-DA83-2D08F1DA0B0B}"/>
              </a:ext>
            </a:extLst>
          </p:cNvPr>
          <p:cNvSpPr>
            <a:spLocks/>
          </p:cNvSpPr>
          <p:nvPr/>
        </p:nvSpPr>
        <p:spPr bwMode="auto">
          <a:xfrm>
            <a:off x="3548064" y="2016125"/>
            <a:ext cx="2452687" cy="2400300"/>
          </a:xfrm>
          <a:custGeom>
            <a:avLst/>
            <a:gdLst>
              <a:gd name="T0" fmla="*/ 0 w 1545"/>
              <a:gd name="T1" fmla="*/ 0 h 1512"/>
              <a:gd name="T2" fmla="*/ 2147483646 w 1545"/>
              <a:gd name="T3" fmla="*/ 2147483646 h 1512"/>
              <a:gd name="T4" fmla="*/ 2147483646 w 1545"/>
              <a:gd name="T5" fmla="*/ 2147483646 h 1512"/>
              <a:gd name="T6" fmla="*/ 2147483646 w 1545"/>
              <a:gd name="T7" fmla="*/ 2147483646 h 1512"/>
              <a:gd name="T8" fmla="*/ 2147483646 w 1545"/>
              <a:gd name="T9" fmla="*/ 2147483646 h 1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45" h="1512">
                <a:moveTo>
                  <a:pt x="0" y="0"/>
                </a:moveTo>
                <a:cubicBezTo>
                  <a:pt x="36" y="104"/>
                  <a:pt x="118" y="433"/>
                  <a:pt x="216" y="630"/>
                </a:cubicBezTo>
                <a:cubicBezTo>
                  <a:pt x="314" y="827"/>
                  <a:pt x="452" y="1045"/>
                  <a:pt x="588" y="1182"/>
                </a:cubicBezTo>
                <a:cubicBezTo>
                  <a:pt x="724" y="1319"/>
                  <a:pt x="875" y="1397"/>
                  <a:pt x="1035" y="1452"/>
                </a:cubicBezTo>
                <a:cubicBezTo>
                  <a:pt x="1195" y="1507"/>
                  <a:pt x="1439" y="1500"/>
                  <a:pt x="1545" y="1512"/>
                </a:cubicBezTo>
              </a:path>
            </a:pathLst>
          </a:custGeom>
          <a:noFill/>
          <a:ln w="63500" cap="flat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20" name="Oval 16">
            <a:extLst>
              <a:ext uri="{FF2B5EF4-FFF2-40B4-BE49-F238E27FC236}">
                <a16:creationId xmlns:a16="http://schemas.microsoft.com/office/drawing/2014/main" id="{88ACD06F-6B28-9AD0-1E05-D9C0748478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6464" y="4370389"/>
            <a:ext cx="92075" cy="9207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521" name="Line 17">
            <a:extLst>
              <a:ext uri="{FF2B5EF4-FFF2-40B4-BE49-F238E27FC236}">
                <a16:creationId xmlns:a16="http://schemas.microsoft.com/office/drawing/2014/main" id="{533A7DB5-AEB0-52B1-E636-3E65B96F372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29326" y="4159250"/>
            <a:ext cx="1933575" cy="452438"/>
          </a:xfrm>
          <a:prstGeom prst="line">
            <a:avLst/>
          </a:prstGeom>
          <a:noFill/>
          <a:ln w="63500">
            <a:solidFill>
              <a:schemeClr val="tx1"/>
            </a:solidFill>
            <a:prstDash val="sysDot"/>
            <a:round/>
            <a:headEnd type="oval" w="sm" len="sm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22" name="Freeform 18">
            <a:extLst>
              <a:ext uri="{FF2B5EF4-FFF2-40B4-BE49-F238E27FC236}">
                <a16:creationId xmlns:a16="http://schemas.microsoft.com/office/drawing/2014/main" id="{4FB5B18B-1E0F-C694-A322-EE7A306A680A}"/>
              </a:ext>
            </a:extLst>
          </p:cNvPr>
          <p:cNvSpPr>
            <a:spLocks/>
          </p:cNvSpPr>
          <p:nvPr/>
        </p:nvSpPr>
        <p:spPr bwMode="auto">
          <a:xfrm>
            <a:off x="3500438" y="2970213"/>
            <a:ext cx="4405312" cy="2220912"/>
          </a:xfrm>
          <a:custGeom>
            <a:avLst/>
            <a:gdLst>
              <a:gd name="T0" fmla="*/ 0 w 2775"/>
              <a:gd name="T1" fmla="*/ 0 h 1976"/>
              <a:gd name="T2" fmla="*/ 2147483646 w 2775"/>
              <a:gd name="T3" fmla="*/ 2147483646 h 1976"/>
              <a:gd name="T4" fmla="*/ 2147483646 w 2775"/>
              <a:gd name="T5" fmla="*/ 2147483646 h 1976"/>
              <a:gd name="T6" fmla="*/ 2147483646 w 2775"/>
              <a:gd name="T7" fmla="*/ 2147483646 h 1976"/>
              <a:gd name="T8" fmla="*/ 2147483646 w 2775"/>
              <a:gd name="T9" fmla="*/ 2147483646 h 19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75" h="1976">
                <a:moveTo>
                  <a:pt x="0" y="0"/>
                </a:moveTo>
                <a:cubicBezTo>
                  <a:pt x="107" y="362"/>
                  <a:pt x="214" y="724"/>
                  <a:pt x="363" y="992"/>
                </a:cubicBezTo>
                <a:cubicBezTo>
                  <a:pt x="512" y="1260"/>
                  <a:pt x="660" y="1457"/>
                  <a:pt x="891" y="1610"/>
                </a:cubicBezTo>
                <a:cubicBezTo>
                  <a:pt x="1122" y="1763"/>
                  <a:pt x="1435" y="1849"/>
                  <a:pt x="1749" y="1910"/>
                </a:cubicBezTo>
                <a:cubicBezTo>
                  <a:pt x="2063" y="1971"/>
                  <a:pt x="2419" y="1973"/>
                  <a:pt x="2775" y="1976"/>
                </a:cubicBezTo>
              </a:path>
            </a:pathLst>
          </a:custGeom>
          <a:noFill/>
          <a:ln w="25400" cap="flat">
            <a:solidFill>
              <a:srgbClr val="FF3333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23" name="Freeform 19">
            <a:extLst>
              <a:ext uri="{FF2B5EF4-FFF2-40B4-BE49-F238E27FC236}">
                <a16:creationId xmlns:a16="http://schemas.microsoft.com/office/drawing/2014/main" id="{7A5CD935-9536-2538-37C2-EAB1C3743149}"/>
              </a:ext>
            </a:extLst>
          </p:cNvPr>
          <p:cNvSpPr>
            <a:spLocks/>
          </p:cNvSpPr>
          <p:nvPr/>
        </p:nvSpPr>
        <p:spPr bwMode="auto">
          <a:xfrm>
            <a:off x="3500439" y="2976563"/>
            <a:ext cx="4427537" cy="1554162"/>
          </a:xfrm>
          <a:custGeom>
            <a:avLst/>
            <a:gdLst>
              <a:gd name="T0" fmla="*/ 0 w 2789"/>
              <a:gd name="T1" fmla="*/ 0 h 979"/>
              <a:gd name="T2" fmla="*/ 2147483646 w 2789"/>
              <a:gd name="T3" fmla="*/ 2147483646 h 979"/>
              <a:gd name="T4" fmla="*/ 2147483646 w 2789"/>
              <a:gd name="T5" fmla="*/ 2147483646 h 979"/>
              <a:gd name="T6" fmla="*/ 2147483646 w 2789"/>
              <a:gd name="T7" fmla="*/ 2147483646 h 979"/>
              <a:gd name="T8" fmla="*/ 2147483646 w 2789"/>
              <a:gd name="T9" fmla="*/ 2147483646 h 979"/>
              <a:gd name="T10" fmla="*/ 2147483646 w 2789"/>
              <a:gd name="T11" fmla="*/ 2147483646 h 979"/>
              <a:gd name="T12" fmla="*/ 2147483646 w 2789"/>
              <a:gd name="T13" fmla="*/ 2147483646 h 97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789" h="979">
                <a:moveTo>
                  <a:pt x="0" y="0"/>
                </a:moveTo>
                <a:cubicBezTo>
                  <a:pt x="31" y="58"/>
                  <a:pt x="120" y="244"/>
                  <a:pt x="189" y="351"/>
                </a:cubicBezTo>
                <a:cubicBezTo>
                  <a:pt x="258" y="458"/>
                  <a:pt x="317" y="553"/>
                  <a:pt x="417" y="645"/>
                </a:cubicBezTo>
                <a:cubicBezTo>
                  <a:pt x="517" y="737"/>
                  <a:pt x="618" y="849"/>
                  <a:pt x="792" y="903"/>
                </a:cubicBezTo>
                <a:cubicBezTo>
                  <a:pt x="966" y="957"/>
                  <a:pt x="1221" y="979"/>
                  <a:pt x="1464" y="972"/>
                </a:cubicBezTo>
                <a:cubicBezTo>
                  <a:pt x="1707" y="965"/>
                  <a:pt x="2029" y="898"/>
                  <a:pt x="2250" y="858"/>
                </a:cubicBezTo>
                <a:cubicBezTo>
                  <a:pt x="2471" y="818"/>
                  <a:pt x="2677" y="756"/>
                  <a:pt x="2789" y="729"/>
                </a:cubicBezTo>
              </a:path>
            </a:pathLst>
          </a:custGeom>
          <a:noFill/>
          <a:ln w="50800" cap="flat">
            <a:solidFill>
              <a:srgbClr val="0070C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24" name="Oval 20">
            <a:extLst>
              <a:ext uri="{FF2B5EF4-FFF2-40B4-BE49-F238E27FC236}">
                <a16:creationId xmlns:a16="http://schemas.microsoft.com/office/drawing/2014/main" id="{A3F022D1-95CC-3059-FCA4-89A71D13A4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6464" y="4465639"/>
            <a:ext cx="92075" cy="9207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525" name="Freeform 21">
            <a:extLst>
              <a:ext uri="{FF2B5EF4-FFF2-40B4-BE49-F238E27FC236}">
                <a16:creationId xmlns:a16="http://schemas.microsoft.com/office/drawing/2014/main" id="{1AEC7E4B-C835-1981-F5D3-EDCC8FDC9746}"/>
              </a:ext>
            </a:extLst>
          </p:cNvPr>
          <p:cNvSpPr>
            <a:spLocks/>
          </p:cNvSpPr>
          <p:nvPr/>
        </p:nvSpPr>
        <p:spPr bwMode="auto">
          <a:xfrm>
            <a:off x="3505200" y="2986089"/>
            <a:ext cx="2547938" cy="1539875"/>
          </a:xfrm>
          <a:custGeom>
            <a:avLst/>
            <a:gdLst>
              <a:gd name="T0" fmla="*/ 0 w 1605"/>
              <a:gd name="T1" fmla="*/ 0 h 970"/>
              <a:gd name="T2" fmla="*/ 2147483646 w 1605"/>
              <a:gd name="T3" fmla="*/ 2147483646 h 970"/>
              <a:gd name="T4" fmla="*/ 2147483646 w 1605"/>
              <a:gd name="T5" fmla="*/ 2147483646 h 970"/>
              <a:gd name="T6" fmla="*/ 2147483646 w 1605"/>
              <a:gd name="T7" fmla="*/ 2147483646 h 970"/>
              <a:gd name="T8" fmla="*/ 2147483646 w 1605"/>
              <a:gd name="T9" fmla="*/ 2147483646 h 970"/>
              <a:gd name="T10" fmla="*/ 2147483646 w 1605"/>
              <a:gd name="T11" fmla="*/ 2147483646 h 970"/>
              <a:gd name="T12" fmla="*/ 2147483646 w 1605"/>
              <a:gd name="T13" fmla="*/ 2147483646 h 9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605" h="970">
                <a:moveTo>
                  <a:pt x="0" y="0"/>
                </a:moveTo>
                <a:cubicBezTo>
                  <a:pt x="47" y="81"/>
                  <a:pt x="178" y="353"/>
                  <a:pt x="282" y="489"/>
                </a:cubicBezTo>
                <a:cubicBezTo>
                  <a:pt x="386" y="625"/>
                  <a:pt x="529" y="745"/>
                  <a:pt x="627" y="816"/>
                </a:cubicBezTo>
                <a:cubicBezTo>
                  <a:pt x="725" y="887"/>
                  <a:pt x="764" y="893"/>
                  <a:pt x="873" y="918"/>
                </a:cubicBezTo>
                <a:cubicBezTo>
                  <a:pt x="982" y="943"/>
                  <a:pt x="1167" y="956"/>
                  <a:pt x="1281" y="963"/>
                </a:cubicBezTo>
                <a:cubicBezTo>
                  <a:pt x="1395" y="970"/>
                  <a:pt x="1509" y="960"/>
                  <a:pt x="1557" y="960"/>
                </a:cubicBezTo>
                <a:cubicBezTo>
                  <a:pt x="1605" y="960"/>
                  <a:pt x="1569" y="961"/>
                  <a:pt x="1572" y="961"/>
                </a:cubicBezTo>
              </a:path>
            </a:pathLst>
          </a:custGeom>
          <a:noFill/>
          <a:ln w="63500" cap="flat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26" name="Line 22">
            <a:extLst>
              <a:ext uri="{FF2B5EF4-FFF2-40B4-BE49-F238E27FC236}">
                <a16:creationId xmlns:a16="http://schemas.microsoft.com/office/drawing/2014/main" id="{09DDE789-FADE-1DC9-9863-8C6EE7795AD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26151" y="4162425"/>
            <a:ext cx="1933575" cy="452438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 type="oval" w="sm" len="sm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7527" name="Text Box 23">
            <a:extLst>
              <a:ext uri="{FF2B5EF4-FFF2-40B4-BE49-F238E27FC236}">
                <a16:creationId xmlns:a16="http://schemas.microsoft.com/office/drawing/2014/main" id="{2B0CE89B-D6F5-8112-E919-848F3733E5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5215" y="4303715"/>
            <a:ext cx="10096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>
                <a:solidFill>
                  <a:srgbClr val="FF3333"/>
                </a:solidFill>
                <a:latin typeface="Arial" panose="020B0604020202020204" pitchFamily="34" charset="0"/>
              </a:rPr>
              <a:t>p(x) D</a:t>
            </a:r>
          </a:p>
        </p:txBody>
      </p:sp>
      <p:sp>
        <p:nvSpPr>
          <p:cNvPr id="277528" name="Text Box 24">
            <a:extLst>
              <a:ext uri="{FF2B5EF4-FFF2-40B4-BE49-F238E27FC236}">
                <a16:creationId xmlns:a16="http://schemas.microsoft.com/office/drawing/2014/main" id="{A738316A-4FB5-628A-B16D-1D1099ADE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7264" y="3095626"/>
            <a:ext cx="13731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 err="1">
                <a:solidFill>
                  <a:srgbClr val="0070C0"/>
                </a:solidFill>
                <a:latin typeface="Arial" panose="020B0604020202020204" pitchFamily="34" charset="0"/>
              </a:rPr>
              <a:t>wx</a:t>
            </a:r>
            <a:r>
              <a:rPr lang="en-US" altLang="en-US" sz="1600" b="1" dirty="0">
                <a:solidFill>
                  <a:srgbClr val="0070C0"/>
                </a:solidFill>
                <a:latin typeface="Arial" panose="020B0604020202020204" pitchFamily="34" charset="0"/>
              </a:rPr>
              <a:t> + p(x) D</a:t>
            </a:r>
          </a:p>
        </p:txBody>
      </p:sp>
      <p:sp>
        <p:nvSpPr>
          <p:cNvPr id="277529" name="Rectangle 25">
            <a:extLst>
              <a:ext uri="{FF2B5EF4-FFF2-40B4-BE49-F238E27FC236}">
                <a16:creationId xmlns:a16="http://schemas.microsoft.com/office/drawing/2014/main" id="{E84F2BC2-F7BC-C022-6616-C1FD89754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198" y="5719764"/>
            <a:ext cx="10680287" cy="40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w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69925" indent="-325438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w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22350" indent="-350838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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39850" indent="-315913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681163" indent="-339725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1383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5955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0527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5099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400" dirty="0">
                <a:latin typeface="Bookman Old Style" panose="02050604050505020204" pitchFamily="18" charset="0"/>
              </a:rPr>
              <a:t>Under a negligence rule, </a:t>
            </a:r>
            <a:r>
              <a:rPr lang="en-US" altLang="en-US" sz="2400" b="1" dirty="0">
                <a:solidFill>
                  <a:srgbClr val="0000FF"/>
                </a:solidFill>
                <a:latin typeface="Bookman Old Style" panose="02050604050505020204" pitchFamily="18" charset="0"/>
              </a:rPr>
              <a:t>small errors in damages have no effect on injurer precaution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10" grpId="0"/>
      <p:bldP spid="277511" grpId="0"/>
      <p:bldP spid="277515" grpId="0"/>
      <p:bldP spid="277516" grpId="0"/>
      <p:bldP spid="277517" grpId="0"/>
      <p:bldP spid="277518" grpId="0"/>
      <p:bldP spid="277520" grpId="0" animBg="1"/>
      <p:bldP spid="277520" grpId="1" animBg="1"/>
      <p:bldP spid="277524" grpId="0" animBg="1"/>
      <p:bldP spid="277527" grpId="0"/>
      <p:bldP spid="2775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Line 2">
            <a:extLst>
              <a:ext uri="{FF2B5EF4-FFF2-40B4-BE49-F238E27FC236}">
                <a16:creationId xmlns:a16="http://schemas.microsoft.com/office/drawing/2014/main" id="{426306D2-DFF7-F8BA-2F92-823F57E3FFB0}"/>
              </a:ext>
            </a:extLst>
          </p:cNvPr>
          <p:cNvSpPr>
            <a:spLocks noChangeShapeType="1"/>
          </p:cNvSpPr>
          <p:nvPr/>
        </p:nvSpPr>
        <p:spPr bwMode="auto">
          <a:xfrm>
            <a:off x="6580188" y="4376738"/>
            <a:ext cx="0" cy="844550"/>
          </a:xfrm>
          <a:prstGeom prst="line">
            <a:avLst/>
          </a:prstGeom>
          <a:noFill/>
          <a:ln w="25400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55" name="Line 3">
            <a:extLst>
              <a:ext uri="{FF2B5EF4-FFF2-40B4-BE49-F238E27FC236}">
                <a16:creationId xmlns:a16="http://schemas.microsoft.com/office/drawing/2014/main" id="{9969C0A7-2241-2A6E-29EB-6D29C9F85A40}"/>
              </a:ext>
            </a:extLst>
          </p:cNvPr>
          <p:cNvSpPr>
            <a:spLocks noChangeShapeType="1"/>
          </p:cNvSpPr>
          <p:nvPr/>
        </p:nvSpPr>
        <p:spPr bwMode="auto">
          <a:xfrm>
            <a:off x="5484813" y="4392614"/>
            <a:ext cx="0" cy="828675"/>
          </a:xfrm>
          <a:prstGeom prst="line">
            <a:avLst/>
          </a:prstGeom>
          <a:noFill/>
          <a:ln w="25400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56" name="Line 4">
            <a:extLst>
              <a:ext uri="{FF2B5EF4-FFF2-40B4-BE49-F238E27FC236}">
                <a16:creationId xmlns:a16="http://schemas.microsoft.com/office/drawing/2014/main" id="{C8618D0B-13C1-48BA-ABF8-72002F4B0B8C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9325" y="4419600"/>
            <a:ext cx="0" cy="801688"/>
          </a:xfrm>
          <a:prstGeom prst="line">
            <a:avLst/>
          </a:prstGeom>
          <a:noFill/>
          <a:ln w="25400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100357" name="Rectangle 5">
            <a:extLst>
              <a:ext uri="{FF2B5EF4-FFF2-40B4-BE49-F238E27FC236}">
                <a16:creationId xmlns:a16="http://schemas.microsoft.com/office/drawing/2014/main" id="{9B9467BF-1FC2-8E46-CE1B-AE3CB60B86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41288"/>
            <a:ext cx="12163282" cy="1325563"/>
          </a:xfrm>
        </p:spPr>
        <p:txBody>
          <a:bodyPr>
            <a:normAutofit/>
          </a:bodyPr>
          <a:lstStyle/>
          <a:p>
            <a:pPr algn="ctr"/>
            <a:r>
              <a:rPr lang="en-US" altLang="en-US" sz="4000" dirty="0">
                <a:latin typeface="Bookman Old Style" panose="02050604050505020204" pitchFamily="18" charset="0"/>
              </a:rPr>
              <a:t>Systematic errors in setting x</a:t>
            </a:r>
            <a:r>
              <a:rPr lang="en-US" altLang="en-US" sz="4000" baseline="30000" dirty="0">
                <a:latin typeface="Bookman Old Style" panose="02050604050505020204" pitchFamily="18" charset="0"/>
              </a:rPr>
              <a:t>* </a:t>
            </a:r>
            <a:r>
              <a:rPr lang="en-US" altLang="en-US" sz="4000" dirty="0">
                <a:latin typeface="Bookman Old Style" panose="02050604050505020204" pitchFamily="18" charset="0"/>
              </a:rPr>
              <a:t> (for negligence)</a:t>
            </a:r>
          </a:p>
        </p:txBody>
      </p:sp>
      <p:sp>
        <p:nvSpPr>
          <p:cNvPr id="279558" name="Line 6">
            <a:extLst>
              <a:ext uri="{FF2B5EF4-FFF2-40B4-BE49-F238E27FC236}">
                <a16:creationId xmlns:a16="http://schemas.microsoft.com/office/drawing/2014/main" id="{E318258E-DB2E-4EFF-6637-AA747FBD21CA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0438" y="5219700"/>
            <a:ext cx="47101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59" name="Line 7">
            <a:extLst>
              <a:ext uri="{FF2B5EF4-FFF2-40B4-BE49-F238E27FC236}">
                <a16:creationId xmlns:a16="http://schemas.microsoft.com/office/drawing/2014/main" id="{292817D3-741E-245C-1C2A-24D7A0AE86A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00438" y="1749426"/>
            <a:ext cx="0" cy="34702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60" name="Text Box 8">
            <a:extLst>
              <a:ext uri="{FF2B5EF4-FFF2-40B4-BE49-F238E27FC236}">
                <a16:creationId xmlns:a16="http://schemas.microsoft.com/office/drawing/2014/main" id="{3350859D-4EC6-D52F-C7B2-1CD5C3F27F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5526" y="5249863"/>
            <a:ext cx="18319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279561" name="Text Box 9">
            <a:extLst>
              <a:ext uri="{FF2B5EF4-FFF2-40B4-BE49-F238E27FC236}">
                <a16:creationId xmlns:a16="http://schemas.microsoft.com/office/drawing/2014/main" id="{C27B6808-1E04-19A6-9BA4-A92A91EE1F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7989" y="2041526"/>
            <a:ext cx="473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i="1">
                <a:latin typeface="Arial" panose="020B0604020202020204" pitchFamily="34" charset="0"/>
              </a:rPr>
              <a:t>$</a:t>
            </a:r>
          </a:p>
        </p:txBody>
      </p:sp>
      <p:sp>
        <p:nvSpPr>
          <p:cNvPr id="279562" name="Freeform 10">
            <a:extLst>
              <a:ext uri="{FF2B5EF4-FFF2-40B4-BE49-F238E27FC236}">
                <a16:creationId xmlns:a16="http://schemas.microsoft.com/office/drawing/2014/main" id="{ED7F1137-A698-E5DC-421E-1C9800853671}"/>
              </a:ext>
            </a:extLst>
          </p:cNvPr>
          <p:cNvSpPr>
            <a:spLocks/>
          </p:cNvSpPr>
          <p:nvPr/>
        </p:nvSpPr>
        <p:spPr bwMode="auto">
          <a:xfrm>
            <a:off x="3519488" y="2041525"/>
            <a:ext cx="4405312" cy="3136900"/>
          </a:xfrm>
          <a:custGeom>
            <a:avLst/>
            <a:gdLst>
              <a:gd name="T0" fmla="*/ 0 w 2775"/>
              <a:gd name="T1" fmla="*/ 0 h 1976"/>
              <a:gd name="T2" fmla="*/ 2147483646 w 2775"/>
              <a:gd name="T3" fmla="*/ 2147483646 h 1976"/>
              <a:gd name="T4" fmla="*/ 2147483646 w 2775"/>
              <a:gd name="T5" fmla="*/ 2147483646 h 1976"/>
              <a:gd name="T6" fmla="*/ 2147483646 w 2775"/>
              <a:gd name="T7" fmla="*/ 2147483646 h 1976"/>
              <a:gd name="T8" fmla="*/ 2147483646 w 2775"/>
              <a:gd name="T9" fmla="*/ 2147483646 h 19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75" h="1976">
                <a:moveTo>
                  <a:pt x="0" y="0"/>
                </a:moveTo>
                <a:cubicBezTo>
                  <a:pt x="107" y="362"/>
                  <a:pt x="214" y="724"/>
                  <a:pt x="363" y="992"/>
                </a:cubicBezTo>
                <a:cubicBezTo>
                  <a:pt x="512" y="1260"/>
                  <a:pt x="660" y="1457"/>
                  <a:pt x="891" y="1610"/>
                </a:cubicBezTo>
                <a:cubicBezTo>
                  <a:pt x="1122" y="1763"/>
                  <a:pt x="1435" y="1849"/>
                  <a:pt x="1749" y="1910"/>
                </a:cubicBezTo>
                <a:cubicBezTo>
                  <a:pt x="2063" y="1971"/>
                  <a:pt x="2419" y="1973"/>
                  <a:pt x="2775" y="1976"/>
                </a:cubicBezTo>
              </a:path>
            </a:pathLst>
          </a:custGeom>
          <a:noFill/>
          <a:ln w="25400">
            <a:solidFill>
              <a:srgbClr val="FF33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63" name="Freeform 11">
            <a:extLst>
              <a:ext uri="{FF2B5EF4-FFF2-40B4-BE49-F238E27FC236}">
                <a16:creationId xmlns:a16="http://schemas.microsoft.com/office/drawing/2014/main" id="{1D0EECD9-0FD8-65A6-0F5F-CC83B03EEB29}"/>
              </a:ext>
            </a:extLst>
          </p:cNvPr>
          <p:cNvSpPr>
            <a:spLocks/>
          </p:cNvSpPr>
          <p:nvPr/>
        </p:nvSpPr>
        <p:spPr bwMode="auto">
          <a:xfrm>
            <a:off x="3557589" y="2041526"/>
            <a:ext cx="4414837" cy="2397125"/>
          </a:xfrm>
          <a:custGeom>
            <a:avLst/>
            <a:gdLst>
              <a:gd name="T0" fmla="*/ 0 w 2781"/>
              <a:gd name="T1" fmla="*/ 0 h 1510"/>
              <a:gd name="T2" fmla="*/ 2147483646 w 2781"/>
              <a:gd name="T3" fmla="*/ 2147483646 h 1510"/>
              <a:gd name="T4" fmla="*/ 2147483646 w 2781"/>
              <a:gd name="T5" fmla="*/ 2147483646 h 1510"/>
              <a:gd name="T6" fmla="*/ 2147483646 w 2781"/>
              <a:gd name="T7" fmla="*/ 2147483646 h 1510"/>
              <a:gd name="T8" fmla="*/ 2147483646 w 2781"/>
              <a:gd name="T9" fmla="*/ 2147483646 h 1510"/>
              <a:gd name="T10" fmla="*/ 2147483646 w 2781"/>
              <a:gd name="T11" fmla="*/ 2147483646 h 15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781" h="1510">
                <a:moveTo>
                  <a:pt x="0" y="0"/>
                </a:moveTo>
                <a:cubicBezTo>
                  <a:pt x="82" y="279"/>
                  <a:pt x="164" y="559"/>
                  <a:pt x="297" y="782"/>
                </a:cubicBezTo>
                <a:cubicBezTo>
                  <a:pt x="430" y="1005"/>
                  <a:pt x="605" y="1221"/>
                  <a:pt x="801" y="1340"/>
                </a:cubicBezTo>
                <a:cubicBezTo>
                  <a:pt x="997" y="1459"/>
                  <a:pt x="1233" y="1482"/>
                  <a:pt x="1473" y="1496"/>
                </a:cubicBezTo>
                <a:cubicBezTo>
                  <a:pt x="1713" y="1510"/>
                  <a:pt x="2023" y="1455"/>
                  <a:pt x="2241" y="1424"/>
                </a:cubicBezTo>
                <a:cubicBezTo>
                  <a:pt x="2459" y="1393"/>
                  <a:pt x="2620" y="1351"/>
                  <a:pt x="2781" y="1310"/>
                </a:cubicBezTo>
              </a:path>
            </a:pathLst>
          </a:custGeom>
          <a:noFill/>
          <a:ln w="50800">
            <a:solidFill>
              <a:srgbClr val="007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64" name="Line 12">
            <a:extLst>
              <a:ext uri="{FF2B5EF4-FFF2-40B4-BE49-F238E27FC236}">
                <a16:creationId xmlns:a16="http://schemas.microsoft.com/office/drawing/2014/main" id="{1898B057-2943-2782-1F66-DCF8E54CF8E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24251" y="4159250"/>
            <a:ext cx="4448175" cy="1047750"/>
          </a:xfrm>
          <a:prstGeom prst="line">
            <a:avLst/>
          </a:prstGeom>
          <a:noFill/>
          <a:ln w="25400">
            <a:solidFill>
              <a:srgbClr val="3399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65" name="Text Box 13">
            <a:extLst>
              <a:ext uri="{FF2B5EF4-FFF2-40B4-BE49-F238E27FC236}">
                <a16:creationId xmlns:a16="http://schemas.microsoft.com/office/drawing/2014/main" id="{FA786A53-F195-9F6E-A816-BD362A5FDC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975" y="4791075"/>
            <a:ext cx="10096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FF3333"/>
                </a:solidFill>
                <a:latin typeface="Arial" panose="020B0604020202020204" pitchFamily="34" charset="0"/>
              </a:rPr>
              <a:t>p(x) A</a:t>
            </a:r>
          </a:p>
        </p:txBody>
      </p:sp>
      <p:sp>
        <p:nvSpPr>
          <p:cNvPr id="279566" name="Text Box 14">
            <a:extLst>
              <a:ext uri="{FF2B5EF4-FFF2-40B4-BE49-F238E27FC236}">
                <a16:creationId xmlns:a16="http://schemas.microsoft.com/office/drawing/2014/main" id="{A97AF8D7-BBBA-FEAD-9EE9-26A3FA4E94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975" y="4027488"/>
            <a:ext cx="7048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008000"/>
                </a:solidFill>
                <a:latin typeface="Arial" panose="020B0604020202020204" pitchFamily="34" charset="0"/>
              </a:rPr>
              <a:t>wx</a:t>
            </a:r>
          </a:p>
        </p:txBody>
      </p:sp>
      <p:sp>
        <p:nvSpPr>
          <p:cNvPr id="279567" name="Text Box 15">
            <a:extLst>
              <a:ext uri="{FF2B5EF4-FFF2-40B4-BE49-F238E27FC236}">
                <a16:creationId xmlns:a16="http://schemas.microsoft.com/office/drawing/2014/main" id="{65FFD126-5AE6-6D98-D97C-C51378E69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564" y="3722688"/>
            <a:ext cx="13731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 err="1">
                <a:solidFill>
                  <a:srgbClr val="0070C0"/>
                </a:solidFill>
                <a:latin typeface="Arial" panose="020B0604020202020204" pitchFamily="34" charset="0"/>
              </a:rPr>
              <a:t>wx</a:t>
            </a:r>
            <a:r>
              <a:rPr lang="en-US" altLang="en-US" sz="1600" b="1" dirty="0">
                <a:solidFill>
                  <a:srgbClr val="0070C0"/>
                </a:solidFill>
                <a:latin typeface="Arial" panose="020B0604020202020204" pitchFamily="34" charset="0"/>
              </a:rPr>
              <a:t> + p(x) A</a:t>
            </a:r>
          </a:p>
        </p:txBody>
      </p:sp>
      <p:sp>
        <p:nvSpPr>
          <p:cNvPr id="279568" name="Text Box 16">
            <a:extLst>
              <a:ext uri="{FF2B5EF4-FFF2-40B4-BE49-F238E27FC236}">
                <a16:creationId xmlns:a16="http://schemas.microsoft.com/office/drawing/2014/main" id="{FB03171F-70FB-907B-5708-CCEC548C78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3864" y="5268913"/>
            <a:ext cx="1050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FF9900"/>
                </a:solidFill>
                <a:latin typeface="Arial" panose="020B0604020202020204" pitchFamily="34" charset="0"/>
              </a:rPr>
              <a:t>x*</a:t>
            </a:r>
          </a:p>
        </p:txBody>
      </p:sp>
      <p:sp>
        <p:nvSpPr>
          <p:cNvPr id="279569" name="Freeform 17">
            <a:extLst>
              <a:ext uri="{FF2B5EF4-FFF2-40B4-BE49-F238E27FC236}">
                <a16:creationId xmlns:a16="http://schemas.microsoft.com/office/drawing/2014/main" id="{CE15C4C3-6FC6-31FB-121C-B0F8E2B867C8}"/>
              </a:ext>
            </a:extLst>
          </p:cNvPr>
          <p:cNvSpPr>
            <a:spLocks/>
          </p:cNvSpPr>
          <p:nvPr/>
        </p:nvSpPr>
        <p:spPr bwMode="auto">
          <a:xfrm>
            <a:off x="3548064" y="2016125"/>
            <a:ext cx="2452687" cy="2400300"/>
          </a:xfrm>
          <a:custGeom>
            <a:avLst/>
            <a:gdLst>
              <a:gd name="T0" fmla="*/ 0 w 1545"/>
              <a:gd name="T1" fmla="*/ 0 h 1512"/>
              <a:gd name="T2" fmla="*/ 2147483646 w 1545"/>
              <a:gd name="T3" fmla="*/ 2147483646 h 1512"/>
              <a:gd name="T4" fmla="*/ 2147483646 w 1545"/>
              <a:gd name="T5" fmla="*/ 2147483646 h 1512"/>
              <a:gd name="T6" fmla="*/ 2147483646 w 1545"/>
              <a:gd name="T7" fmla="*/ 2147483646 h 1512"/>
              <a:gd name="T8" fmla="*/ 2147483646 w 1545"/>
              <a:gd name="T9" fmla="*/ 2147483646 h 1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45" h="1512">
                <a:moveTo>
                  <a:pt x="0" y="0"/>
                </a:moveTo>
                <a:cubicBezTo>
                  <a:pt x="36" y="104"/>
                  <a:pt x="118" y="433"/>
                  <a:pt x="216" y="630"/>
                </a:cubicBezTo>
                <a:cubicBezTo>
                  <a:pt x="314" y="827"/>
                  <a:pt x="452" y="1045"/>
                  <a:pt x="588" y="1182"/>
                </a:cubicBezTo>
                <a:cubicBezTo>
                  <a:pt x="724" y="1319"/>
                  <a:pt x="875" y="1397"/>
                  <a:pt x="1035" y="1452"/>
                </a:cubicBezTo>
                <a:cubicBezTo>
                  <a:pt x="1195" y="1507"/>
                  <a:pt x="1439" y="1500"/>
                  <a:pt x="1545" y="1512"/>
                </a:cubicBezTo>
              </a:path>
            </a:pathLst>
          </a:custGeom>
          <a:noFill/>
          <a:ln w="63500" cap="flat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70" name="Oval 18">
            <a:extLst>
              <a:ext uri="{FF2B5EF4-FFF2-40B4-BE49-F238E27FC236}">
                <a16:creationId xmlns:a16="http://schemas.microsoft.com/office/drawing/2014/main" id="{003D4210-22A3-A952-FB9B-F5694E8DA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6464" y="4370389"/>
            <a:ext cx="92075" cy="9207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9571" name="Line 19">
            <a:extLst>
              <a:ext uri="{FF2B5EF4-FFF2-40B4-BE49-F238E27FC236}">
                <a16:creationId xmlns:a16="http://schemas.microsoft.com/office/drawing/2014/main" id="{5E40050F-0CCD-4576-9859-C7E918C734C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29326" y="4159250"/>
            <a:ext cx="1933575" cy="452438"/>
          </a:xfrm>
          <a:prstGeom prst="line">
            <a:avLst/>
          </a:prstGeom>
          <a:noFill/>
          <a:ln w="63500">
            <a:solidFill>
              <a:schemeClr val="tx1"/>
            </a:solidFill>
            <a:prstDash val="sysDot"/>
            <a:round/>
            <a:headEnd type="oval" w="sm" len="sm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72" name="Rectangle 20">
            <a:extLst>
              <a:ext uri="{FF2B5EF4-FFF2-40B4-BE49-F238E27FC236}">
                <a16:creationId xmlns:a16="http://schemas.microsoft.com/office/drawing/2014/main" id="{38E0195D-5C08-62A3-A036-B0A85558E9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208" y="5719764"/>
            <a:ext cx="11444743" cy="40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w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69925" indent="-325438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w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22350" indent="-350838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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39850" indent="-315913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681163" indent="-339725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1383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5955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0527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5099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400" dirty="0">
                <a:latin typeface="Bookman Old Style" panose="02050604050505020204" pitchFamily="18" charset="0"/>
              </a:rPr>
              <a:t>Under a negligence rule, injurer’s precaution responds </a:t>
            </a:r>
            <a:r>
              <a:rPr lang="en-US" altLang="en-US" sz="2400" b="1" dirty="0">
                <a:solidFill>
                  <a:srgbClr val="0000FF"/>
                </a:solidFill>
                <a:latin typeface="Bookman Old Style" panose="02050604050505020204" pitchFamily="18" charset="0"/>
              </a:rPr>
              <a:t>exactly</a:t>
            </a:r>
            <a:r>
              <a:rPr lang="en-US" altLang="en-US" sz="2400" dirty="0">
                <a:latin typeface="Bookman Old Style" panose="02050604050505020204" pitchFamily="18" charset="0"/>
              </a:rPr>
              <a:t> to </a:t>
            </a:r>
            <a:r>
              <a:rPr lang="en-US" altLang="en-US" sz="2400" b="1" dirty="0">
                <a:solidFill>
                  <a:srgbClr val="0000FF"/>
                </a:solidFill>
                <a:latin typeface="Bookman Old Style" panose="02050604050505020204" pitchFamily="18" charset="0"/>
              </a:rPr>
              <a:t>systematic</a:t>
            </a:r>
            <a:r>
              <a:rPr lang="en-US" altLang="en-US" sz="2400" dirty="0">
                <a:latin typeface="Bookman Old Style" panose="02050604050505020204" pitchFamily="18" charset="0"/>
              </a:rPr>
              <a:t> errors in setting the legal standard</a:t>
            </a:r>
            <a:endParaRPr lang="en-US" altLang="en-US" sz="2400" baseline="30000" dirty="0">
              <a:latin typeface="Bookman Old Style" panose="02050604050505020204" pitchFamily="18" charset="0"/>
            </a:endParaRPr>
          </a:p>
        </p:txBody>
      </p:sp>
      <p:sp>
        <p:nvSpPr>
          <p:cNvPr id="279573" name="Text Box 21">
            <a:extLst>
              <a:ext uri="{FF2B5EF4-FFF2-40B4-BE49-F238E27FC236}">
                <a16:creationId xmlns:a16="http://schemas.microsoft.com/office/drawing/2014/main" id="{61BBA8C7-AD4E-0DA7-618B-60F53B426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9351" y="5268913"/>
            <a:ext cx="1050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600" b="1" dirty="0">
                <a:solidFill>
                  <a:srgbClr val="FF9900"/>
                </a:solidFill>
                <a:latin typeface="Arial" panose="020B0604020202020204" pitchFamily="34" charset="0"/>
              </a:rPr>
              <a:t>x</a:t>
            </a:r>
            <a:r>
              <a:rPr lang="en-US" altLang="en-US" sz="1600" b="1" baseline="-25000" dirty="0">
                <a:solidFill>
                  <a:srgbClr val="FF9900"/>
                </a:solidFill>
                <a:latin typeface="Arial" panose="020B0604020202020204" pitchFamily="34" charset="0"/>
              </a:rPr>
              <a:t>1</a:t>
            </a:r>
            <a:endParaRPr lang="en-US" altLang="en-US" sz="1600" b="1" baseline="30000" dirty="0">
              <a:solidFill>
                <a:srgbClr val="FF9900"/>
              </a:solidFill>
              <a:latin typeface="Arial" panose="020B0604020202020204" pitchFamily="34" charset="0"/>
            </a:endParaRPr>
          </a:p>
        </p:txBody>
      </p:sp>
      <p:sp>
        <p:nvSpPr>
          <p:cNvPr id="279574" name="Text Box 22">
            <a:extLst>
              <a:ext uri="{FF2B5EF4-FFF2-40B4-BE49-F238E27FC236}">
                <a16:creationId xmlns:a16="http://schemas.microsoft.com/office/drawing/2014/main" id="{579C385F-A4E7-D9C4-ABC7-F9DD4820F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4726" y="5268913"/>
            <a:ext cx="1050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600" b="1" dirty="0">
                <a:solidFill>
                  <a:srgbClr val="FF9900"/>
                </a:solidFill>
                <a:latin typeface="Arial" panose="020B0604020202020204" pitchFamily="34" charset="0"/>
              </a:rPr>
              <a:t>x</a:t>
            </a:r>
            <a:r>
              <a:rPr lang="en-US" altLang="en-US" sz="1600" b="1" baseline="-25000" dirty="0">
                <a:solidFill>
                  <a:srgbClr val="FF9900"/>
                </a:solidFill>
                <a:latin typeface="Arial" panose="020B0604020202020204" pitchFamily="34" charset="0"/>
              </a:rPr>
              <a:t>2</a:t>
            </a:r>
            <a:endParaRPr lang="en-US" altLang="en-US" sz="1600" b="1" baseline="30000" dirty="0">
              <a:solidFill>
                <a:srgbClr val="FF9900"/>
              </a:solidFill>
              <a:latin typeface="Arial" panose="020B0604020202020204" pitchFamily="34" charset="0"/>
            </a:endParaRPr>
          </a:p>
        </p:txBody>
      </p:sp>
      <p:sp>
        <p:nvSpPr>
          <p:cNvPr id="279575" name="Oval 23">
            <a:extLst>
              <a:ext uri="{FF2B5EF4-FFF2-40B4-BE49-F238E27FC236}">
                <a16:creationId xmlns:a16="http://schemas.microsoft.com/office/drawing/2014/main" id="{DED61BA9-54EC-39D6-CE79-4F74D9725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8776" y="4327526"/>
            <a:ext cx="92075" cy="9207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9576" name="Oval 24">
            <a:extLst>
              <a:ext uri="{FF2B5EF4-FFF2-40B4-BE49-F238E27FC236}">
                <a16:creationId xmlns:a16="http://schemas.microsoft.com/office/drawing/2014/main" id="{7D4727AC-1CA3-07AC-45E8-1C1DE3E17E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4151" y="4327526"/>
            <a:ext cx="92075" cy="9207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9577" name="Line 25">
            <a:extLst>
              <a:ext uri="{FF2B5EF4-FFF2-40B4-BE49-F238E27FC236}">
                <a16:creationId xmlns:a16="http://schemas.microsoft.com/office/drawing/2014/main" id="{25272B68-F63D-7F45-A6B7-1B2D9436243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81638" y="4168776"/>
            <a:ext cx="2462212" cy="576263"/>
          </a:xfrm>
          <a:prstGeom prst="line">
            <a:avLst/>
          </a:prstGeom>
          <a:noFill/>
          <a:ln w="63500">
            <a:solidFill>
              <a:schemeClr val="tx1"/>
            </a:solidFill>
            <a:prstDash val="sysDot"/>
            <a:round/>
            <a:headEnd type="oval" w="sm" len="sm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78" name="Line 26">
            <a:extLst>
              <a:ext uri="{FF2B5EF4-FFF2-40B4-BE49-F238E27FC236}">
                <a16:creationId xmlns:a16="http://schemas.microsoft.com/office/drawing/2014/main" id="{BE341048-6E82-F634-3BB4-3E6E0725720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77014" y="4157663"/>
            <a:ext cx="1411287" cy="330200"/>
          </a:xfrm>
          <a:prstGeom prst="line">
            <a:avLst/>
          </a:prstGeom>
          <a:noFill/>
          <a:ln w="63500">
            <a:solidFill>
              <a:schemeClr val="tx1"/>
            </a:solidFill>
            <a:prstDash val="sysDot"/>
            <a:round/>
            <a:headEnd type="oval" w="sm" len="sm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79" name="Freeform 27">
            <a:extLst>
              <a:ext uri="{FF2B5EF4-FFF2-40B4-BE49-F238E27FC236}">
                <a16:creationId xmlns:a16="http://schemas.microsoft.com/office/drawing/2014/main" id="{F0FE4B68-2F7C-F1DF-D759-AAC6AA351D03}"/>
              </a:ext>
            </a:extLst>
          </p:cNvPr>
          <p:cNvSpPr>
            <a:spLocks/>
          </p:cNvSpPr>
          <p:nvPr/>
        </p:nvSpPr>
        <p:spPr bwMode="auto">
          <a:xfrm>
            <a:off x="3557589" y="2011363"/>
            <a:ext cx="1881187" cy="2360612"/>
          </a:xfrm>
          <a:custGeom>
            <a:avLst/>
            <a:gdLst>
              <a:gd name="T0" fmla="*/ 0 w 1185"/>
              <a:gd name="T1" fmla="*/ 0 h 1487"/>
              <a:gd name="T2" fmla="*/ 2147483646 w 1185"/>
              <a:gd name="T3" fmla="*/ 2147483646 h 1487"/>
              <a:gd name="T4" fmla="*/ 2147483646 w 1185"/>
              <a:gd name="T5" fmla="*/ 2147483646 h 1487"/>
              <a:gd name="T6" fmla="*/ 2147483646 w 1185"/>
              <a:gd name="T7" fmla="*/ 2147483646 h 1487"/>
              <a:gd name="T8" fmla="*/ 2147483646 w 1185"/>
              <a:gd name="T9" fmla="*/ 2147483646 h 148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85" h="1487">
                <a:moveTo>
                  <a:pt x="0" y="0"/>
                </a:moveTo>
                <a:cubicBezTo>
                  <a:pt x="35" y="105"/>
                  <a:pt x="110" y="433"/>
                  <a:pt x="207" y="629"/>
                </a:cubicBezTo>
                <a:cubicBezTo>
                  <a:pt x="304" y="825"/>
                  <a:pt x="468" y="1050"/>
                  <a:pt x="582" y="1178"/>
                </a:cubicBezTo>
                <a:cubicBezTo>
                  <a:pt x="696" y="1306"/>
                  <a:pt x="791" y="1346"/>
                  <a:pt x="891" y="1397"/>
                </a:cubicBezTo>
                <a:cubicBezTo>
                  <a:pt x="991" y="1448"/>
                  <a:pt x="1124" y="1468"/>
                  <a:pt x="1185" y="1487"/>
                </a:cubicBezTo>
              </a:path>
            </a:pathLst>
          </a:custGeom>
          <a:noFill/>
          <a:ln w="63500" cap="flat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79580" name="Freeform 28">
            <a:extLst>
              <a:ext uri="{FF2B5EF4-FFF2-40B4-BE49-F238E27FC236}">
                <a16:creationId xmlns:a16="http://schemas.microsoft.com/office/drawing/2014/main" id="{95A8BCEB-91BC-1E61-E1B8-70DD53C9D9DB}"/>
              </a:ext>
            </a:extLst>
          </p:cNvPr>
          <p:cNvSpPr>
            <a:spLocks/>
          </p:cNvSpPr>
          <p:nvPr/>
        </p:nvSpPr>
        <p:spPr bwMode="auto">
          <a:xfrm>
            <a:off x="3567113" y="2035176"/>
            <a:ext cx="2971800" cy="2392363"/>
          </a:xfrm>
          <a:custGeom>
            <a:avLst/>
            <a:gdLst>
              <a:gd name="T0" fmla="*/ 0 w 1872"/>
              <a:gd name="T1" fmla="*/ 0 h 1507"/>
              <a:gd name="T2" fmla="*/ 2147483646 w 1872"/>
              <a:gd name="T3" fmla="*/ 2147483646 h 1507"/>
              <a:gd name="T4" fmla="*/ 2147483646 w 1872"/>
              <a:gd name="T5" fmla="*/ 2147483646 h 1507"/>
              <a:gd name="T6" fmla="*/ 2147483646 w 1872"/>
              <a:gd name="T7" fmla="*/ 2147483646 h 1507"/>
              <a:gd name="T8" fmla="*/ 2147483646 w 1872"/>
              <a:gd name="T9" fmla="*/ 2147483646 h 150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72" h="1507">
                <a:moveTo>
                  <a:pt x="0" y="0"/>
                </a:moveTo>
                <a:cubicBezTo>
                  <a:pt x="45" y="124"/>
                  <a:pt x="149" y="526"/>
                  <a:pt x="273" y="743"/>
                </a:cubicBezTo>
                <a:cubicBezTo>
                  <a:pt x="397" y="960"/>
                  <a:pt x="576" y="1182"/>
                  <a:pt x="744" y="1304"/>
                </a:cubicBezTo>
                <a:cubicBezTo>
                  <a:pt x="912" y="1426"/>
                  <a:pt x="1096" y="1449"/>
                  <a:pt x="1284" y="1478"/>
                </a:cubicBezTo>
                <a:cubicBezTo>
                  <a:pt x="1472" y="1507"/>
                  <a:pt x="1750" y="1481"/>
                  <a:pt x="1872" y="1481"/>
                </a:cubicBezTo>
              </a:path>
            </a:pathLst>
          </a:custGeom>
          <a:noFill/>
          <a:ln w="63500" cap="flat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60" grpId="0"/>
      <p:bldP spid="279561" grpId="0"/>
      <p:bldP spid="279565" grpId="0"/>
      <p:bldP spid="279566" grpId="0"/>
      <p:bldP spid="279567" grpId="0"/>
      <p:bldP spid="279568" grpId="0"/>
      <p:bldP spid="279570" grpId="0" animBg="1"/>
      <p:bldP spid="279570" grpId="1" animBg="1"/>
      <p:bldP spid="279573" grpId="0"/>
      <p:bldP spid="279573" grpId="1"/>
      <p:bldP spid="279574" grpId="0"/>
      <p:bldP spid="279575" grpId="0" animBg="1"/>
      <p:bldP spid="279575" grpId="1" animBg="1"/>
      <p:bldP spid="27957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>
            <a:extLst>
              <a:ext uri="{FF2B5EF4-FFF2-40B4-BE49-F238E27FC236}">
                <a16:creationId xmlns:a16="http://schemas.microsoft.com/office/drawing/2014/main" id="{0895F6DD-7F2C-1A30-2AF2-96E5D77E8418}"/>
              </a:ext>
            </a:extLst>
          </p:cNvPr>
          <p:cNvSpPr>
            <a:spLocks noChangeShapeType="1"/>
          </p:cNvSpPr>
          <p:nvPr/>
        </p:nvSpPr>
        <p:spPr bwMode="auto">
          <a:xfrm>
            <a:off x="6315075" y="4503738"/>
            <a:ext cx="0" cy="717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81603" name="Line 3">
            <a:extLst>
              <a:ext uri="{FF2B5EF4-FFF2-40B4-BE49-F238E27FC236}">
                <a16:creationId xmlns:a16="http://schemas.microsoft.com/office/drawing/2014/main" id="{AF666429-749F-BE4F-28DE-42A871DB7AC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9325" y="4419600"/>
            <a:ext cx="0" cy="801688"/>
          </a:xfrm>
          <a:prstGeom prst="line">
            <a:avLst/>
          </a:prstGeom>
          <a:noFill/>
          <a:ln w="25400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102404" name="Rectangle 4">
            <a:extLst>
              <a:ext uri="{FF2B5EF4-FFF2-40B4-BE49-F238E27FC236}">
                <a16:creationId xmlns:a16="http://schemas.microsoft.com/office/drawing/2014/main" id="{FE103D50-D8A2-A168-11F8-6C641B2125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07950"/>
            <a:ext cx="12434455" cy="1325563"/>
          </a:xfrm>
        </p:spPr>
        <p:txBody>
          <a:bodyPr>
            <a:normAutofit/>
          </a:bodyPr>
          <a:lstStyle/>
          <a:p>
            <a:pPr algn="ctr"/>
            <a:r>
              <a:rPr lang="en-US" altLang="en-US" sz="4000" dirty="0">
                <a:latin typeface="Bookman Old Style" panose="02050604050505020204" pitchFamily="18" charset="0"/>
              </a:rPr>
              <a:t>Random errors in setting x* (for negligence)</a:t>
            </a:r>
          </a:p>
        </p:txBody>
      </p:sp>
      <p:sp>
        <p:nvSpPr>
          <p:cNvPr id="281605" name="Line 5">
            <a:extLst>
              <a:ext uri="{FF2B5EF4-FFF2-40B4-BE49-F238E27FC236}">
                <a16:creationId xmlns:a16="http://schemas.microsoft.com/office/drawing/2014/main" id="{16895C4A-B456-2C87-57E5-657E287B13A9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0438" y="5219700"/>
            <a:ext cx="47101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81606" name="Line 6">
            <a:extLst>
              <a:ext uri="{FF2B5EF4-FFF2-40B4-BE49-F238E27FC236}">
                <a16:creationId xmlns:a16="http://schemas.microsoft.com/office/drawing/2014/main" id="{F920D679-61DF-A0E9-9F06-51D57D12BF6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00438" y="1749426"/>
            <a:ext cx="0" cy="34702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81607" name="Text Box 7">
            <a:extLst>
              <a:ext uri="{FF2B5EF4-FFF2-40B4-BE49-F238E27FC236}">
                <a16:creationId xmlns:a16="http://schemas.microsoft.com/office/drawing/2014/main" id="{CE8C03FA-9AA6-76A3-8BF7-83EB6DC13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5526" y="5249863"/>
            <a:ext cx="18319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281608" name="Text Box 8">
            <a:extLst>
              <a:ext uri="{FF2B5EF4-FFF2-40B4-BE49-F238E27FC236}">
                <a16:creationId xmlns:a16="http://schemas.microsoft.com/office/drawing/2014/main" id="{5033ADA5-8F43-F402-CC85-8BF91673E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7989" y="2041526"/>
            <a:ext cx="473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i="1">
                <a:latin typeface="Arial" panose="020B0604020202020204" pitchFamily="34" charset="0"/>
              </a:rPr>
              <a:t>$</a:t>
            </a:r>
          </a:p>
        </p:txBody>
      </p:sp>
      <p:sp>
        <p:nvSpPr>
          <p:cNvPr id="281609" name="Freeform 9">
            <a:extLst>
              <a:ext uri="{FF2B5EF4-FFF2-40B4-BE49-F238E27FC236}">
                <a16:creationId xmlns:a16="http://schemas.microsoft.com/office/drawing/2014/main" id="{110C09A8-859B-F452-44C2-41A6C015540C}"/>
              </a:ext>
            </a:extLst>
          </p:cNvPr>
          <p:cNvSpPr>
            <a:spLocks/>
          </p:cNvSpPr>
          <p:nvPr/>
        </p:nvSpPr>
        <p:spPr bwMode="auto">
          <a:xfrm>
            <a:off x="3519488" y="2041525"/>
            <a:ext cx="4405312" cy="3136900"/>
          </a:xfrm>
          <a:custGeom>
            <a:avLst/>
            <a:gdLst>
              <a:gd name="T0" fmla="*/ 0 w 2775"/>
              <a:gd name="T1" fmla="*/ 0 h 1976"/>
              <a:gd name="T2" fmla="*/ 2147483646 w 2775"/>
              <a:gd name="T3" fmla="*/ 2147483646 h 1976"/>
              <a:gd name="T4" fmla="*/ 2147483646 w 2775"/>
              <a:gd name="T5" fmla="*/ 2147483646 h 1976"/>
              <a:gd name="T6" fmla="*/ 2147483646 w 2775"/>
              <a:gd name="T7" fmla="*/ 2147483646 h 1976"/>
              <a:gd name="T8" fmla="*/ 2147483646 w 2775"/>
              <a:gd name="T9" fmla="*/ 2147483646 h 19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75" h="1976">
                <a:moveTo>
                  <a:pt x="0" y="0"/>
                </a:moveTo>
                <a:cubicBezTo>
                  <a:pt x="107" y="362"/>
                  <a:pt x="214" y="724"/>
                  <a:pt x="363" y="992"/>
                </a:cubicBezTo>
                <a:cubicBezTo>
                  <a:pt x="512" y="1260"/>
                  <a:pt x="660" y="1457"/>
                  <a:pt x="891" y="1610"/>
                </a:cubicBezTo>
                <a:cubicBezTo>
                  <a:pt x="1122" y="1763"/>
                  <a:pt x="1435" y="1849"/>
                  <a:pt x="1749" y="1910"/>
                </a:cubicBezTo>
                <a:cubicBezTo>
                  <a:pt x="2063" y="1971"/>
                  <a:pt x="2419" y="1973"/>
                  <a:pt x="2775" y="1976"/>
                </a:cubicBezTo>
              </a:path>
            </a:pathLst>
          </a:custGeom>
          <a:noFill/>
          <a:ln w="25400">
            <a:solidFill>
              <a:srgbClr val="FF33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81610" name="Freeform 10">
            <a:extLst>
              <a:ext uri="{FF2B5EF4-FFF2-40B4-BE49-F238E27FC236}">
                <a16:creationId xmlns:a16="http://schemas.microsoft.com/office/drawing/2014/main" id="{7579F0EB-624C-03CA-850C-8C64031E7264}"/>
              </a:ext>
            </a:extLst>
          </p:cNvPr>
          <p:cNvSpPr>
            <a:spLocks/>
          </p:cNvSpPr>
          <p:nvPr/>
        </p:nvSpPr>
        <p:spPr bwMode="auto">
          <a:xfrm>
            <a:off x="3557589" y="2041526"/>
            <a:ext cx="4414837" cy="2397125"/>
          </a:xfrm>
          <a:custGeom>
            <a:avLst/>
            <a:gdLst>
              <a:gd name="T0" fmla="*/ 0 w 2781"/>
              <a:gd name="T1" fmla="*/ 0 h 1510"/>
              <a:gd name="T2" fmla="*/ 2147483646 w 2781"/>
              <a:gd name="T3" fmla="*/ 2147483646 h 1510"/>
              <a:gd name="T4" fmla="*/ 2147483646 w 2781"/>
              <a:gd name="T5" fmla="*/ 2147483646 h 1510"/>
              <a:gd name="T6" fmla="*/ 2147483646 w 2781"/>
              <a:gd name="T7" fmla="*/ 2147483646 h 1510"/>
              <a:gd name="T8" fmla="*/ 2147483646 w 2781"/>
              <a:gd name="T9" fmla="*/ 2147483646 h 1510"/>
              <a:gd name="T10" fmla="*/ 2147483646 w 2781"/>
              <a:gd name="T11" fmla="*/ 2147483646 h 15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781" h="1510">
                <a:moveTo>
                  <a:pt x="0" y="0"/>
                </a:moveTo>
                <a:cubicBezTo>
                  <a:pt x="82" y="279"/>
                  <a:pt x="164" y="559"/>
                  <a:pt x="297" y="782"/>
                </a:cubicBezTo>
                <a:cubicBezTo>
                  <a:pt x="430" y="1005"/>
                  <a:pt x="605" y="1221"/>
                  <a:pt x="801" y="1340"/>
                </a:cubicBezTo>
                <a:cubicBezTo>
                  <a:pt x="997" y="1459"/>
                  <a:pt x="1233" y="1482"/>
                  <a:pt x="1473" y="1496"/>
                </a:cubicBezTo>
                <a:cubicBezTo>
                  <a:pt x="1713" y="1510"/>
                  <a:pt x="2023" y="1455"/>
                  <a:pt x="2241" y="1424"/>
                </a:cubicBezTo>
                <a:cubicBezTo>
                  <a:pt x="2459" y="1393"/>
                  <a:pt x="2620" y="1351"/>
                  <a:pt x="2781" y="1310"/>
                </a:cubicBezTo>
              </a:path>
            </a:pathLst>
          </a:custGeom>
          <a:noFill/>
          <a:ln w="50800">
            <a:solidFill>
              <a:srgbClr val="007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 dirty="0"/>
          </a:p>
        </p:txBody>
      </p:sp>
      <p:sp>
        <p:nvSpPr>
          <p:cNvPr id="281611" name="Line 11">
            <a:extLst>
              <a:ext uri="{FF2B5EF4-FFF2-40B4-BE49-F238E27FC236}">
                <a16:creationId xmlns:a16="http://schemas.microsoft.com/office/drawing/2014/main" id="{6D4DAD6B-70BB-8504-EEB8-17858A0EB29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24251" y="4159250"/>
            <a:ext cx="4448175" cy="1047750"/>
          </a:xfrm>
          <a:prstGeom prst="line">
            <a:avLst/>
          </a:prstGeom>
          <a:noFill/>
          <a:ln w="25400">
            <a:solidFill>
              <a:srgbClr val="3399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81612" name="Text Box 12">
            <a:extLst>
              <a:ext uri="{FF2B5EF4-FFF2-40B4-BE49-F238E27FC236}">
                <a16:creationId xmlns:a16="http://schemas.microsoft.com/office/drawing/2014/main" id="{D3776D70-3874-B8A7-79EC-2F720D0921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975" y="4791075"/>
            <a:ext cx="10096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FF3333"/>
                </a:solidFill>
                <a:latin typeface="Arial" panose="020B0604020202020204" pitchFamily="34" charset="0"/>
              </a:rPr>
              <a:t>p(x) A</a:t>
            </a:r>
          </a:p>
        </p:txBody>
      </p:sp>
      <p:sp>
        <p:nvSpPr>
          <p:cNvPr id="281613" name="Text Box 13">
            <a:extLst>
              <a:ext uri="{FF2B5EF4-FFF2-40B4-BE49-F238E27FC236}">
                <a16:creationId xmlns:a16="http://schemas.microsoft.com/office/drawing/2014/main" id="{F41CEF61-487F-FD28-DAEE-7B08772793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975" y="4027488"/>
            <a:ext cx="7048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008000"/>
                </a:solidFill>
                <a:latin typeface="Arial" panose="020B0604020202020204" pitchFamily="34" charset="0"/>
              </a:rPr>
              <a:t>wx</a:t>
            </a:r>
          </a:p>
        </p:txBody>
      </p:sp>
      <p:sp>
        <p:nvSpPr>
          <p:cNvPr id="281614" name="Text Box 14">
            <a:extLst>
              <a:ext uri="{FF2B5EF4-FFF2-40B4-BE49-F238E27FC236}">
                <a16:creationId xmlns:a16="http://schemas.microsoft.com/office/drawing/2014/main" id="{55B2C286-EEFC-0975-4515-F35BEF503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564" y="3722688"/>
            <a:ext cx="13731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 err="1">
                <a:solidFill>
                  <a:srgbClr val="0070C0"/>
                </a:solidFill>
                <a:latin typeface="Arial" panose="020B0604020202020204" pitchFamily="34" charset="0"/>
              </a:rPr>
              <a:t>wx</a:t>
            </a:r>
            <a:r>
              <a:rPr lang="en-US" altLang="en-US" sz="1600" b="1" dirty="0">
                <a:solidFill>
                  <a:srgbClr val="0070C0"/>
                </a:solidFill>
                <a:latin typeface="Arial" panose="020B0604020202020204" pitchFamily="34" charset="0"/>
              </a:rPr>
              <a:t> + p(x) A</a:t>
            </a:r>
          </a:p>
        </p:txBody>
      </p:sp>
      <p:sp>
        <p:nvSpPr>
          <p:cNvPr id="281615" name="Text Box 15">
            <a:extLst>
              <a:ext uri="{FF2B5EF4-FFF2-40B4-BE49-F238E27FC236}">
                <a16:creationId xmlns:a16="http://schemas.microsoft.com/office/drawing/2014/main" id="{D02D5A70-A724-9430-0422-1A813304B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0" y="5268913"/>
            <a:ext cx="438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600" b="1">
                <a:solidFill>
                  <a:srgbClr val="FF9900"/>
                </a:solidFill>
                <a:latin typeface="Arial" panose="020B0604020202020204" pitchFamily="34" charset="0"/>
              </a:rPr>
              <a:t>x*</a:t>
            </a:r>
          </a:p>
        </p:txBody>
      </p:sp>
      <p:sp>
        <p:nvSpPr>
          <p:cNvPr id="281616" name="Freeform 16">
            <a:extLst>
              <a:ext uri="{FF2B5EF4-FFF2-40B4-BE49-F238E27FC236}">
                <a16:creationId xmlns:a16="http://schemas.microsoft.com/office/drawing/2014/main" id="{6FC9F5B0-5609-6394-522A-1189C416C195}"/>
              </a:ext>
            </a:extLst>
          </p:cNvPr>
          <p:cNvSpPr>
            <a:spLocks/>
          </p:cNvSpPr>
          <p:nvPr/>
        </p:nvSpPr>
        <p:spPr bwMode="auto">
          <a:xfrm>
            <a:off x="3545468" y="2028826"/>
            <a:ext cx="2452687" cy="2400300"/>
          </a:xfrm>
          <a:custGeom>
            <a:avLst/>
            <a:gdLst>
              <a:gd name="T0" fmla="*/ 0 w 1545"/>
              <a:gd name="T1" fmla="*/ 0 h 1512"/>
              <a:gd name="T2" fmla="*/ 2147483646 w 1545"/>
              <a:gd name="T3" fmla="*/ 2147483646 h 1512"/>
              <a:gd name="T4" fmla="*/ 2147483646 w 1545"/>
              <a:gd name="T5" fmla="*/ 2147483646 h 1512"/>
              <a:gd name="T6" fmla="*/ 2147483646 w 1545"/>
              <a:gd name="T7" fmla="*/ 2147483646 h 1512"/>
              <a:gd name="T8" fmla="*/ 2147483646 w 1545"/>
              <a:gd name="T9" fmla="*/ 2147483646 h 1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45" h="1512">
                <a:moveTo>
                  <a:pt x="0" y="0"/>
                </a:moveTo>
                <a:cubicBezTo>
                  <a:pt x="36" y="104"/>
                  <a:pt x="118" y="433"/>
                  <a:pt x="216" y="630"/>
                </a:cubicBezTo>
                <a:cubicBezTo>
                  <a:pt x="314" y="827"/>
                  <a:pt x="452" y="1045"/>
                  <a:pt x="588" y="1182"/>
                </a:cubicBezTo>
                <a:cubicBezTo>
                  <a:pt x="724" y="1319"/>
                  <a:pt x="875" y="1397"/>
                  <a:pt x="1035" y="1452"/>
                </a:cubicBezTo>
                <a:cubicBezTo>
                  <a:pt x="1195" y="1507"/>
                  <a:pt x="1439" y="1500"/>
                  <a:pt x="1545" y="1512"/>
                </a:cubicBezTo>
              </a:path>
            </a:pathLst>
          </a:custGeom>
          <a:noFill/>
          <a:ln w="63500" cap="flat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81617" name="Oval 17">
            <a:extLst>
              <a:ext uri="{FF2B5EF4-FFF2-40B4-BE49-F238E27FC236}">
                <a16:creationId xmlns:a16="http://schemas.microsoft.com/office/drawing/2014/main" id="{83D29071-357B-2F97-44E6-5FBE65E91B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6464" y="4370389"/>
            <a:ext cx="92075" cy="9207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81618" name="Line 18">
            <a:extLst>
              <a:ext uri="{FF2B5EF4-FFF2-40B4-BE49-F238E27FC236}">
                <a16:creationId xmlns:a16="http://schemas.microsoft.com/office/drawing/2014/main" id="{BC87AF97-D68A-FE6A-DA5C-467BC0BAFA2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29326" y="4159250"/>
            <a:ext cx="1933575" cy="452438"/>
          </a:xfrm>
          <a:prstGeom prst="line">
            <a:avLst/>
          </a:prstGeom>
          <a:noFill/>
          <a:ln w="63500">
            <a:solidFill>
              <a:schemeClr val="tx1"/>
            </a:solidFill>
            <a:prstDash val="sysDot"/>
            <a:round/>
            <a:headEnd type="oval" w="sm" len="sm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81619" name="Rectangle 19">
            <a:extLst>
              <a:ext uri="{FF2B5EF4-FFF2-40B4-BE49-F238E27FC236}">
                <a16:creationId xmlns:a16="http://schemas.microsoft.com/office/drawing/2014/main" id="{18F972E6-E570-F823-A999-66295A4BD8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240" y="5719764"/>
            <a:ext cx="11194462" cy="40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w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69925" indent="-325438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w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22350" indent="-350838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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39850" indent="-315913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681163" indent="-339725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1383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5955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0527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5099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Bookman Old Style" panose="02050604050505020204" pitchFamily="18" charset="0"/>
              </a:rPr>
              <a:t>Under a negligence rule, </a:t>
            </a:r>
            <a:r>
              <a:rPr lang="en-US" altLang="en-US" sz="2400" b="1">
                <a:solidFill>
                  <a:srgbClr val="0000FF"/>
                </a:solidFill>
                <a:latin typeface="Bookman Old Style" panose="02050604050505020204" pitchFamily="18" charset="0"/>
              </a:rPr>
              <a:t>random </a:t>
            </a:r>
            <a:r>
              <a:rPr lang="en-US" altLang="en-US" sz="2400">
                <a:latin typeface="Bookman Old Style" panose="02050604050505020204" pitchFamily="18" charset="0"/>
              </a:rPr>
              <a:t>errors in the legal standard of care lead to </a:t>
            </a:r>
            <a:r>
              <a:rPr lang="en-US" altLang="en-US" sz="2400" b="1">
                <a:solidFill>
                  <a:srgbClr val="0000FF"/>
                </a:solidFill>
                <a:latin typeface="Bookman Old Style" panose="02050604050505020204" pitchFamily="18" charset="0"/>
              </a:rPr>
              <a:t>increased injurer precaution</a:t>
            </a:r>
          </a:p>
        </p:txBody>
      </p:sp>
      <p:sp>
        <p:nvSpPr>
          <p:cNvPr id="281620" name="Line 20">
            <a:extLst>
              <a:ext uri="{FF2B5EF4-FFF2-40B4-BE49-F238E27FC236}">
                <a16:creationId xmlns:a16="http://schemas.microsoft.com/office/drawing/2014/main" id="{55866ED0-642A-1243-42C7-1D2A47C33458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4803775"/>
            <a:ext cx="152400" cy="0"/>
          </a:xfrm>
          <a:prstGeom prst="line">
            <a:avLst/>
          </a:prstGeom>
          <a:noFill/>
          <a:ln w="25400">
            <a:solidFill>
              <a:srgbClr val="FF99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81621" name="Line 21">
            <a:extLst>
              <a:ext uri="{FF2B5EF4-FFF2-40B4-BE49-F238E27FC236}">
                <a16:creationId xmlns:a16="http://schemas.microsoft.com/office/drawing/2014/main" id="{BB138E0E-4BEC-C0E1-9BB2-AB57205F4CB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791200" y="4803775"/>
            <a:ext cx="152400" cy="0"/>
          </a:xfrm>
          <a:prstGeom prst="line">
            <a:avLst/>
          </a:prstGeom>
          <a:noFill/>
          <a:ln w="25400">
            <a:solidFill>
              <a:srgbClr val="FF99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81622" name="Freeform 22">
            <a:extLst>
              <a:ext uri="{FF2B5EF4-FFF2-40B4-BE49-F238E27FC236}">
                <a16:creationId xmlns:a16="http://schemas.microsoft.com/office/drawing/2014/main" id="{DFB8DEEE-87A3-70D1-B02C-33D0B21EFD38}"/>
              </a:ext>
            </a:extLst>
          </p:cNvPr>
          <p:cNvSpPr>
            <a:spLocks/>
          </p:cNvSpPr>
          <p:nvPr/>
        </p:nvSpPr>
        <p:spPr bwMode="auto">
          <a:xfrm>
            <a:off x="3531610" y="2021899"/>
            <a:ext cx="4429125" cy="2484437"/>
          </a:xfrm>
          <a:custGeom>
            <a:avLst/>
            <a:gdLst>
              <a:gd name="T0" fmla="*/ 0 w 2790"/>
              <a:gd name="T1" fmla="*/ 0 h 1565"/>
              <a:gd name="T2" fmla="*/ 2147483646 w 2790"/>
              <a:gd name="T3" fmla="*/ 2147483646 h 1565"/>
              <a:gd name="T4" fmla="*/ 2147483646 w 2790"/>
              <a:gd name="T5" fmla="*/ 2147483646 h 1565"/>
              <a:gd name="T6" fmla="*/ 2147483646 w 2790"/>
              <a:gd name="T7" fmla="*/ 2147483646 h 1565"/>
              <a:gd name="T8" fmla="*/ 2147483646 w 2790"/>
              <a:gd name="T9" fmla="*/ 2147483646 h 1565"/>
              <a:gd name="T10" fmla="*/ 2147483646 w 2790"/>
              <a:gd name="T11" fmla="*/ 2147483646 h 1565"/>
              <a:gd name="T12" fmla="*/ 2147483646 w 2790"/>
              <a:gd name="T13" fmla="*/ 2147483646 h 1565"/>
              <a:gd name="T14" fmla="*/ 2147483646 w 2790"/>
              <a:gd name="T15" fmla="*/ 2147483646 h 1565"/>
              <a:gd name="T16" fmla="*/ 2147483646 w 2790"/>
              <a:gd name="T17" fmla="*/ 2147483646 h 156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790" h="1565">
                <a:moveTo>
                  <a:pt x="0" y="0"/>
                </a:moveTo>
                <a:cubicBezTo>
                  <a:pt x="82" y="279"/>
                  <a:pt x="178" y="568"/>
                  <a:pt x="297" y="782"/>
                </a:cubicBezTo>
                <a:cubicBezTo>
                  <a:pt x="416" y="996"/>
                  <a:pt x="557" y="1160"/>
                  <a:pt x="714" y="1282"/>
                </a:cubicBezTo>
                <a:cubicBezTo>
                  <a:pt x="871" y="1404"/>
                  <a:pt x="1103" y="1467"/>
                  <a:pt x="1239" y="1513"/>
                </a:cubicBezTo>
                <a:cubicBezTo>
                  <a:pt x="1375" y="1559"/>
                  <a:pt x="1443" y="1551"/>
                  <a:pt x="1530" y="1558"/>
                </a:cubicBezTo>
                <a:cubicBezTo>
                  <a:pt x="1617" y="1565"/>
                  <a:pt x="1701" y="1561"/>
                  <a:pt x="1764" y="1558"/>
                </a:cubicBezTo>
                <a:cubicBezTo>
                  <a:pt x="1827" y="1555"/>
                  <a:pt x="1830" y="1552"/>
                  <a:pt x="1908" y="1537"/>
                </a:cubicBezTo>
                <a:cubicBezTo>
                  <a:pt x="1986" y="1522"/>
                  <a:pt x="2085" y="1499"/>
                  <a:pt x="2232" y="1465"/>
                </a:cubicBezTo>
                <a:cubicBezTo>
                  <a:pt x="2379" y="1431"/>
                  <a:pt x="2674" y="1363"/>
                  <a:pt x="2790" y="1336"/>
                </a:cubicBezTo>
              </a:path>
            </a:pathLst>
          </a:custGeom>
          <a:noFill/>
          <a:ln w="50800" cap="flat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TH"/>
          </a:p>
        </p:txBody>
      </p:sp>
      <p:sp>
        <p:nvSpPr>
          <p:cNvPr id="281623" name="Text Box 23">
            <a:extLst>
              <a:ext uri="{FF2B5EF4-FFF2-40B4-BE49-F238E27FC236}">
                <a16:creationId xmlns:a16="http://schemas.microsoft.com/office/drawing/2014/main" id="{426C89E2-6064-34AB-2E83-0D5AAC69EF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260975"/>
            <a:ext cx="438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600" b="1" dirty="0" err="1">
                <a:latin typeface="Arial" panose="020B0604020202020204" pitchFamily="34" charset="0"/>
              </a:rPr>
              <a:t>x</a:t>
            </a:r>
            <a:r>
              <a:rPr lang="en-US" altLang="en-US" sz="1600" b="1" baseline="30000" dirty="0" err="1">
                <a:latin typeface="Arial" panose="020B0604020202020204" pitchFamily="34" charset="0"/>
              </a:rPr>
              <a:t>n</a:t>
            </a:r>
            <a:endParaRPr lang="en-US" altLang="en-US" sz="16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7" grpId="0"/>
      <p:bldP spid="281608" grpId="0"/>
      <p:bldP spid="281612" grpId="0"/>
      <p:bldP spid="281613" grpId="0"/>
      <p:bldP spid="281614" grpId="0"/>
      <p:bldP spid="281615" grpId="0"/>
      <p:bldP spid="281617" grpId="0" animBg="1"/>
      <p:bldP spid="281617" grpId="1" animBg="1"/>
      <p:bldP spid="2816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>
            <a:extLst>
              <a:ext uri="{FF2B5EF4-FFF2-40B4-BE49-F238E27FC236}">
                <a16:creationId xmlns:a16="http://schemas.microsoft.com/office/drawing/2014/main" id="{FAF82C78-2049-B602-297E-91E2B5C66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073" y="1166018"/>
            <a:ext cx="11610109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w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w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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400" dirty="0">
                <a:latin typeface="Bookman Old Style" panose="02050604050505020204" pitchFamily="18" charset="0"/>
              </a:rPr>
              <a:t>Under strict liability:</a:t>
            </a:r>
          </a:p>
          <a:p>
            <a:pPr marL="1257300" lvl="2" indent="-342900">
              <a:buFont typeface="+mj-lt"/>
              <a:buAutoNum type="alphaLcPeriod"/>
            </a:pPr>
            <a:r>
              <a:rPr lang="en-US" altLang="en-US" sz="18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random errors </a:t>
            </a:r>
            <a:r>
              <a:rPr lang="en-US" altLang="en-US" sz="1800" dirty="0">
                <a:latin typeface="Bookman Old Style" panose="02050604050505020204" pitchFamily="18" charset="0"/>
              </a:rPr>
              <a:t>in setting damages have </a:t>
            </a:r>
            <a:r>
              <a:rPr lang="en-US" altLang="en-US" sz="18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no effect</a:t>
            </a:r>
          </a:p>
          <a:p>
            <a:pPr marL="1257300" lvl="2" indent="-342900">
              <a:buFont typeface="+mj-lt"/>
              <a:buAutoNum type="alphaLcPeriod"/>
            </a:pPr>
            <a:r>
              <a:rPr lang="en-US" altLang="en-US" sz="1800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systematic errors </a:t>
            </a:r>
            <a:r>
              <a:rPr lang="en-US" altLang="en-US" sz="1800" dirty="0">
                <a:latin typeface="Bookman Old Style" panose="02050604050505020204" pitchFamily="18" charset="0"/>
              </a:rPr>
              <a:t>in setting damages will </a:t>
            </a:r>
            <a:r>
              <a:rPr lang="en-US" altLang="en-US" sz="1800" b="1" dirty="0">
                <a:latin typeface="Bookman Old Style" panose="02050604050505020204" pitchFamily="18" charset="0"/>
              </a:rPr>
              <a:t>skew the injurer’s incentives in the same direction</a:t>
            </a:r>
            <a:endParaRPr lang="en-US" altLang="en-US" sz="1800" dirty="0">
              <a:latin typeface="Bookman Old Style" panose="02050604050505020204" pitchFamily="18" charset="0"/>
            </a:endParaRPr>
          </a:p>
          <a:p>
            <a:pPr marL="1257300" lvl="2" indent="-342900">
              <a:buFont typeface="+mj-lt"/>
              <a:buAutoNum type="alphaLcPeriod"/>
            </a:pPr>
            <a:r>
              <a:rPr lang="en-US" altLang="en-US" sz="1800" dirty="0">
                <a:latin typeface="Bookman Old Style" panose="02050604050505020204" pitchFamily="18" charset="0"/>
              </a:rPr>
              <a:t>failure</a:t>
            </a:r>
            <a:r>
              <a:rPr lang="en-US" altLang="en-US" sz="1800" b="1" dirty="0">
                <a:latin typeface="Bookman Old Style" panose="02050604050505020204" pitchFamily="18" charset="0"/>
              </a:rPr>
              <a:t> </a:t>
            </a:r>
            <a:r>
              <a:rPr lang="en-US" altLang="en-US" sz="1800" dirty="0">
                <a:latin typeface="Bookman Old Style" panose="02050604050505020204" pitchFamily="18" charset="0"/>
              </a:rPr>
              <a:t>to consistently hold injurers liable lead to less precaution</a:t>
            </a:r>
          </a:p>
          <a:p>
            <a:pPr marL="914400" lvl="2" indent="0">
              <a:buNone/>
            </a:pPr>
            <a:r>
              <a:rPr lang="en-US" altLang="en-US" sz="1800" dirty="0">
                <a:latin typeface="Bookman Old Style" panose="02050604050505020204" pitchFamily="18" charset="0"/>
              </a:rPr>
              <a:t>      (Note :  we don’t have to consider the case of errors in setting x</a:t>
            </a:r>
            <a:r>
              <a:rPr lang="en-US" altLang="en-US" sz="1800" baseline="30000" dirty="0">
                <a:latin typeface="Bookman Old Style" panose="02050604050505020204" pitchFamily="18" charset="0"/>
              </a:rPr>
              <a:t>*</a:t>
            </a:r>
            <a:r>
              <a:rPr lang="en-US" altLang="en-US" sz="1800" dirty="0">
                <a:latin typeface="Bookman Old Style" panose="02050604050505020204" pitchFamily="18" charset="0"/>
              </a:rPr>
              <a:t> )</a:t>
            </a:r>
            <a:endParaRPr lang="en-US" altLang="en-US" sz="900" dirty="0">
              <a:latin typeface="Bookman Old Style" panose="02050604050505020204" pitchFamily="18" charset="0"/>
            </a:endParaRPr>
          </a:p>
          <a:p>
            <a:r>
              <a:rPr lang="en-US" altLang="en-US" sz="2400" dirty="0">
                <a:latin typeface="Bookman Old Style" panose="02050604050505020204" pitchFamily="18" charset="0"/>
              </a:rPr>
              <a:t>Under negligence:</a:t>
            </a:r>
          </a:p>
          <a:p>
            <a:pPr marL="1314450" lvl="2" indent="-400050">
              <a:buFont typeface="+mj-lt"/>
              <a:buAutoNum type="romanLcPeriod"/>
            </a:pPr>
            <a:r>
              <a:rPr lang="en-US" altLang="en-US" sz="1800" dirty="0">
                <a:latin typeface="Bookman Old Style" panose="02050604050505020204" pitchFamily="18" charset="0"/>
              </a:rPr>
              <a:t>small</a:t>
            </a:r>
            <a:r>
              <a:rPr lang="en-US" altLang="en-US" sz="1800" b="1" dirty="0">
                <a:latin typeface="Bookman Old Style" panose="02050604050505020204" pitchFamily="18" charset="0"/>
              </a:rPr>
              <a:t> </a:t>
            </a:r>
            <a:r>
              <a:rPr lang="en-US" altLang="en-US" sz="1800" dirty="0">
                <a:latin typeface="Bookman Old Style" panose="02050604050505020204" pitchFamily="18" charset="0"/>
              </a:rPr>
              <a:t>errors, </a:t>
            </a:r>
            <a:r>
              <a:rPr lang="en-US" altLang="en-US" sz="18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random</a:t>
            </a:r>
            <a:r>
              <a:rPr lang="en-US" altLang="en-US" sz="1800" b="1" dirty="0">
                <a:latin typeface="Bookman Old Style" panose="02050604050505020204" pitchFamily="18" charset="0"/>
              </a:rPr>
              <a:t> </a:t>
            </a:r>
            <a:r>
              <a:rPr lang="en-US" altLang="en-US" sz="1800" dirty="0">
                <a:latin typeface="Bookman Old Style" panose="02050604050505020204" pitchFamily="18" charset="0"/>
              </a:rPr>
              <a:t>or </a:t>
            </a:r>
            <a:r>
              <a:rPr lang="en-US" altLang="en-US" sz="1800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systematic</a:t>
            </a:r>
            <a:r>
              <a:rPr lang="en-US" altLang="en-US" sz="1800" dirty="0">
                <a:latin typeface="Bookman Old Style" panose="02050604050505020204" pitchFamily="18" charset="0"/>
              </a:rPr>
              <a:t>, in setting damages have </a:t>
            </a:r>
            <a:r>
              <a:rPr lang="en-US" altLang="en-US" sz="1800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no effect</a:t>
            </a:r>
          </a:p>
          <a:p>
            <a:pPr marL="1314450" lvl="2" indent="-400050">
              <a:buFont typeface="+mj-lt"/>
              <a:buAutoNum type="romanLcPeriod"/>
            </a:pPr>
            <a:r>
              <a:rPr lang="en-US" altLang="en-US" sz="1800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systematic errors </a:t>
            </a:r>
            <a:r>
              <a:rPr lang="en-US" altLang="en-US" sz="1800" dirty="0">
                <a:latin typeface="Bookman Old Style" panose="02050604050505020204" pitchFamily="18" charset="0"/>
              </a:rPr>
              <a:t>in the legal standard of care will </a:t>
            </a:r>
            <a:r>
              <a:rPr lang="en-US" altLang="en-US" sz="1800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skew the injurer’s precaution in the same direction</a:t>
            </a:r>
          </a:p>
          <a:p>
            <a:pPr marL="1314450" lvl="2" indent="-400050">
              <a:buFont typeface="+mj-lt"/>
              <a:buAutoNum type="romanLcPeriod"/>
            </a:pPr>
            <a:r>
              <a:rPr lang="en-US" altLang="en-US" sz="18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random errors </a:t>
            </a:r>
            <a:r>
              <a:rPr lang="en-US" altLang="en-US" sz="1800" dirty="0">
                <a:latin typeface="Bookman Old Style" panose="02050604050505020204" pitchFamily="18" charset="0"/>
              </a:rPr>
              <a:t>in the legal standard of care </a:t>
            </a:r>
            <a:r>
              <a:rPr lang="en-US" altLang="en-US" sz="1800" b="1" dirty="0">
                <a:solidFill>
                  <a:schemeClr val="accent2"/>
                </a:solidFill>
                <a:latin typeface="Bookman Old Style" panose="02050604050505020204" pitchFamily="18" charset="0"/>
              </a:rPr>
              <a:t>lead to more precaution</a:t>
            </a:r>
            <a:endParaRPr lang="en-US" altLang="en-US" sz="900" b="1" dirty="0">
              <a:solidFill>
                <a:schemeClr val="accent2"/>
              </a:solidFill>
              <a:latin typeface="Bookman Old Style" panose="02050604050505020204" pitchFamily="18" charset="0"/>
            </a:endParaRPr>
          </a:p>
          <a:p>
            <a:r>
              <a:rPr lang="en-US" altLang="en-US" sz="2400" dirty="0">
                <a:latin typeface="Bookman Old Style" panose="02050604050505020204" pitchFamily="18" charset="0"/>
              </a:rPr>
              <a:t>So…(if we want x to be at x</a:t>
            </a:r>
            <a:r>
              <a:rPr lang="en-US" altLang="en-US" sz="2400" baseline="30000" dirty="0">
                <a:latin typeface="Bookman Old Style" panose="02050604050505020204" pitchFamily="18" charset="0"/>
              </a:rPr>
              <a:t>*</a:t>
            </a:r>
            <a:r>
              <a:rPr lang="en-US" altLang="en-US" sz="2400" dirty="0">
                <a:latin typeface="Bookman Old Style" panose="02050604050505020204" pitchFamily="18" charset="0"/>
              </a:rPr>
              <a:t>)</a:t>
            </a:r>
          </a:p>
          <a:p>
            <a:pPr lvl="2"/>
            <a:r>
              <a:rPr lang="en-US" altLang="en-US" sz="18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when court can assess damages more accurately than standard of care, strict liability is better </a:t>
            </a:r>
            <a:r>
              <a:rPr lang="en-US" altLang="en-US" sz="1800" dirty="0">
                <a:solidFill>
                  <a:srgbClr val="FF0000"/>
                </a:solidFill>
                <a:latin typeface="Bookman Old Style" panose="02050604050505020204" pitchFamily="18" charset="0"/>
              </a:rPr>
              <a:t>(because of </a:t>
            </a:r>
            <a:r>
              <a:rPr lang="en-US" altLang="en-US" sz="18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ii</a:t>
            </a:r>
            <a:r>
              <a:rPr lang="en-US" altLang="en-US" sz="1800" dirty="0">
                <a:solidFill>
                  <a:srgbClr val="FF0000"/>
                </a:solidFill>
                <a:latin typeface="Bookman Old Style" panose="02050604050505020204" pitchFamily="18" charset="0"/>
              </a:rPr>
              <a:t>)</a:t>
            </a:r>
          </a:p>
          <a:p>
            <a:pPr lvl="2"/>
            <a:r>
              <a:rPr lang="en-US" altLang="en-US" sz="18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when court can better assess standards, negligence is better </a:t>
            </a:r>
            <a:r>
              <a:rPr lang="en-US" altLang="en-US" sz="1800" dirty="0">
                <a:solidFill>
                  <a:srgbClr val="FF0000"/>
                </a:solidFill>
                <a:latin typeface="Bookman Old Style" panose="02050604050505020204" pitchFamily="18" charset="0"/>
              </a:rPr>
              <a:t>(because of </a:t>
            </a:r>
            <a:r>
              <a:rPr lang="en-US" altLang="en-US" sz="18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b.</a:t>
            </a:r>
            <a:r>
              <a:rPr lang="en-US" altLang="en-US" sz="1800" dirty="0">
                <a:solidFill>
                  <a:srgbClr val="FF0000"/>
                </a:solidFill>
                <a:latin typeface="Bookman Old Style" panose="02050604050505020204" pitchFamily="18" charset="0"/>
              </a:rPr>
              <a:t>) </a:t>
            </a:r>
          </a:p>
          <a:p>
            <a:pPr lvl="2"/>
            <a:r>
              <a:rPr lang="en-US" altLang="en-US" sz="18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when standard of care is vague, court should err on side of leniency </a:t>
            </a:r>
            <a:r>
              <a:rPr lang="en-US" altLang="en-US" sz="1800" dirty="0">
                <a:solidFill>
                  <a:srgbClr val="FF0000"/>
                </a:solidFill>
                <a:latin typeface="Bookman Old Style" panose="02050604050505020204" pitchFamily="18" charset="0"/>
              </a:rPr>
              <a:t>(because of </a:t>
            </a:r>
            <a:r>
              <a:rPr lang="en-US" altLang="en-US" sz="18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iii</a:t>
            </a:r>
            <a:r>
              <a:rPr lang="en-US" altLang="en-US" sz="1800" dirty="0">
                <a:solidFill>
                  <a:srgbClr val="FF0000"/>
                </a:solidFill>
                <a:latin typeface="Bookman Old Style" panose="02050604050505020204" pitchFamily="18" charset="0"/>
              </a:rPr>
              <a:t>)</a:t>
            </a:r>
          </a:p>
        </p:txBody>
      </p:sp>
      <p:sp>
        <p:nvSpPr>
          <p:cNvPr id="104451" name="Rectangle 3">
            <a:extLst>
              <a:ext uri="{FF2B5EF4-FFF2-40B4-BE49-F238E27FC236}">
                <a16:creationId xmlns:a16="http://schemas.microsoft.com/office/drawing/2014/main" id="{DD4E4565-EF84-D72B-4E91-3D7593AE32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303" y="0"/>
            <a:ext cx="10703647" cy="1042988"/>
          </a:xfrm>
        </p:spPr>
        <p:txBody>
          <a:bodyPr>
            <a:normAutofit/>
          </a:bodyPr>
          <a:lstStyle/>
          <a:p>
            <a:pPr algn="ctr"/>
            <a:r>
              <a:rPr lang="en-US" altLang="en-US" dirty="0">
                <a:latin typeface="Bookman Old Style" panose="02050604050505020204" pitchFamily="18" charset="0"/>
              </a:rPr>
              <a:t>Sum up the effects of errors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805</Words>
  <Application>Microsoft Macintosh PowerPoint</Application>
  <PresentationFormat>Widescreen</PresentationFormat>
  <Paragraphs>105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Bookman Old Style</vt:lpstr>
      <vt:lpstr>Calibri</vt:lpstr>
      <vt:lpstr>Calibri Light</vt:lpstr>
      <vt:lpstr>Symbol</vt:lpstr>
      <vt:lpstr>Wingdings</vt:lpstr>
      <vt:lpstr>Office Theme</vt:lpstr>
      <vt:lpstr>PowerPoint Presentation</vt:lpstr>
      <vt:lpstr>Strict Liability or Negligence </vt:lpstr>
      <vt:lpstr>Strict Liability or Negligence </vt:lpstr>
      <vt:lpstr>Errors in evaluating damages (D)</vt:lpstr>
      <vt:lpstr>Effect of random errors of D : Strict liability</vt:lpstr>
      <vt:lpstr>Effect of systematic errors of D (underestimate D) :  Strict liability</vt:lpstr>
      <vt:lpstr>Effect of systematic errors of D : Strict liability</vt:lpstr>
      <vt:lpstr>Effect of systematic errors of D (underestimate D)  : negligence</vt:lpstr>
      <vt:lpstr>Systematic errors in setting x*  (for negligence)</vt:lpstr>
      <vt:lpstr>Random errors in setting x* (for negligence)</vt:lpstr>
      <vt:lpstr>Sum up the effects of errors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Strict Liability or Negligence </dc:title>
  <dc:creator>Anin  Aroonruengsawat</dc:creator>
  <cp:lastModifiedBy>Anin  Aroonruengsawat</cp:lastModifiedBy>
  <cp:revision>8</cp:revision>
  <dcterms:created xsi:type="dcterms:W3CDTF">2022-08-25T15:57:18Z</dcterms:created>
  <dcterms:modified xsi:type="dcterms:W3CDTF">2022-09-01T13:52:55Z</dcterms:modified>
</cp:coreProperties>
</file>