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  <p:sldMasterId id="2147483665" r:id="rId2"/>
    <p:sldMasterId id="2147483682" r:id="rId3"/>
  </p:sldMasterIdLst>
  <p:notesMasterIdLst>
    <p:notesMasterId r:id="rId59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349" r:id="rId11"/>
    <p:sldId id="350" r:id="rId12"/>
    <p:sldId id="351" r:id="rId13"/>
    <p:sldId id="307" r:id="rId14"/>
    <p:sldId id="308" r:id="rId15"/>
    <p:sldId id="309" r:id="rId16"/>
    <p:sldId id="310" r:id="rId17"/>
    <p:sldId id="311" r:id="rId18"/>
    <p:sldId id="271" r:id="rId19"/>
    <p:sldId id="272" r:id="rId20"/>
    <p:sldId id="273" r:id="rId21"/>
    <p:sldId id="274" r:id="rId22"/>
    <p:sldId id="275" r:id="rId23"/>
    <p:sldId id="276" r:id="rId24"/>
    <p:sldId id="348" r:id="rId25"/>
    <p:sldId id="326" r:id="rId26"/>
    <p:sldId id="277" r:id="rId27"/>
    <p:sldId id="278" r:id="rId28"/>
    <p:sldId id="279" r:id="rId29"/>
    <p:sldId id="280" r:id="rId30"/>
    <p:sldId id="282" r:id="rId31"/>
    <p:sldId id="346" r:id="rId32"/>
    <p:sldId id="313" r:id="rId33"/>
    <p:sldId id="283" r:id="rId34"/>
    <p:sldId id="284" r:id="rId35"/>
    <p:sldId id="285" r:id="rId36"/>
    <p:sldId id="353" r:id="rId37"/>
    <p:sldId id="286" r:id="rId38"/>
    <p:sldId id="287" r:id="rId39"/>
    <p:sldId id="288" r:id="rId40"/>
    <p:sldId id="289" r:id="rId41"/>
    <p:sldId id="290" r:id="rId42"/>
    <p:sldId id="343" r:id="rId43"/>
    <p:sldId id="291" r:id="rId44"/>
    <p:sldId id="292" r:id="rId45"/>
    <p:sldId id="312" r:id="rId46"/>
    <p:sldId id="294" r:id="rId47"/>
    <p:sldId id="295" r:id="rId48"/>
    <p:sldId id="296" r:id="rId49"/>
    <p:sldId id="344" r:id="rId50"/>
    <p:sldId id="345" r:id="rId51"/>
    <p:sldId id="352" r:id="rId52"/>
    <p:sldId id="299" r:id="rId53"/>
    <p:sldId id="300" r:id="rId54"/>
    <p:sldId id="301" r:id="rId55"/>
    <p:sldId id="302" r:id="rId56"/>
    <p:sldId id="303" r:id="rId57"/>
    <p:sldId id="304" r:id="rId58"/>
  </p:sldIdLst>
  <p:sldSz cx="9144000" cy="6858000" type="screen4x3"/>
  <p:notesSz cx="6669088" cy="9928225"/>
  <p:embeddedFontLst>
    <p:embeddedFont>
      <p:font typeface="Angsana New" panose="02020603050405020304" pitchFamily="18" charset="-34"/>
      <p:regular r:id="rId60"/>
      <p:bold r:id="rId61"/>
      <p:italic r:id="rId62"/>
      <p:boldItalic r:id="rId63"/>
    </p:embeddedFont>
    <p:embeddedFont>
      <p:font typeface="Arial Narrow" panose="020B0606020202030204" pitchFamily="34" charset="0"/>
      <p:regular r:id="rId64"/>
      <p:bold r:id="rId65"/>
      <p:italic r:id="rId66"/>
      <p:boldItalic r:id="rId67"/>
    </p:embeddedFont>
    <p:embeddedFont>
      <p:font typeface="Browallia New" panose="020B0604020202020204" pitchFamily="34" charset="-34"/>
      <p:regular r:id="rId68"/>
      <p:bold r:id="rId69"/>
      <p:italic r:id="rId70"/>
      <p:boldItalic r:id="rId71"/>
    </p:embeddedFont>
    <p:embeddedFont>
      <p:font typeface="Cordia New" panose="020B0304020202020204" pitchFamily="34" charset="-34"/>
      <p:regular r:id="rId72"/>
      <p:bold r:id="rId73"/>
      <p:italic r:id="rId74"/>
      <p:boldItalic r:id="rId75"/>
    </p:embeddedFont>
    <p:embeddedFont>
      <p:font typeface="Libre Franklin Medium" panose="020B0604020202020204" charset="0"/>
      <p:regular r:id="rId76"/>
      <p:bold r:id="rId77"/>
      <p:italic r:id="rId78"/>
      <p:boldItalic r:id="rId79"/>
    </p:embeddedFont>
    <p:embeddedFont>
      <p:font typeface="Merriweather" panose="020B0604020202020204" charset="0"/>
      <p:regular r:id="rId80"/>
      <p:bold r:id="rId81"/>
      <p:italic r:id="rId82"/>
      <p:boldItalic r:id="rId8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C279F1-9C53-45DF-A1F7-1187AF689783}">
  <a:tblStyle styleId="{3BC279F1-9C53-45DF-A1F7-1187AF68978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79" d="100"/>
          <a:sy n="79" d="100"/>
        </p:scale>
        <p:origin x="942" y="54"/>
      </p:cViewPr>
      <p:guideLst>
        <p:guide orient="horz" pos="110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font" Target="fonts/font4.fntdata"/><Relationship Id="rId68" Type="http://schemas.openxmlformats.org/officeDocument/2006/relationships/font" Target="fonts/font9.fntdata"/><Relationship Id="rId84" Type="http://schemas.openxmlformats.org/officeDocument/2006/relationships/presProps" Target="presProps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font" Target="fonts/font15.fntdata"/><Relationship Id="rId79" Type="http://schemas.openxmlformats.org/officeDocument/2006/relationships/font" Target="fonts/font20.fntdata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font" Target="fonts/font5.fntdata"/><Relationship Id="rId69" Type="http://schemas.openxmlformats.org/officeDocument/2006/relationships/font" Target="fonts/font10.fntdata"/><Relationship Id="rId77" Type="http://schemas.openxmlformats.org/officeDocument/2006/relationships/font" Target="fonts/font18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font" Target="fonts/font13.fntdata"/><Relationship Id="rId80" Type="http://schemas.openxmlformats.org/officeDocument/2006/relationships/font" Target="fonts/font21.fntdata"/><Relationship Id="rId85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Relationship Id="rId67" Type="http://schemas.openxmlformats.org/officeDocument/2006/relationships/font" Target="fonts/font8.fnt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font" Target="fonts/font3.fntdata"/><Relationship Id="rId70" Type="http://schemas.openxmlformats.org/officeDocument/2006/relationships/font" Target="fonts/font11.fntdata"/><Relationship Id="rId75" Type="http://schemas.openxmlformats.org/officeDocument/2006/relationships/font" Target="fonts/font16.fntdata"/><Relationship Id="rId83" Type="http://schemas.openxmlformats.org/officeDocument/2006/relationships/font" Target="fonts/font2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1.fntdata"/><Relationship Id="rId65" Type="http://schemas.openxmlformats.org/officeDocument/2006/relationships/font" Target="fonts/font6.fntdata"/><Relationship Id="rId73" Type="http://schemas.openxmlformats.org/officeDocument/2006/relationships/font" Target="fonts/font14.fntdata"/><Relationship Id="rId78" Type="http://schemas.openxmlformats.org/officeDocument/2006/relationships/font" Target="fonts/font19.fntdata"/><Relationship Id="rId81" Type="http://schemas.openxmlformats.org/officeDocument/2006/relationships/font" Target="fonts/font22.fntdata"/><Relationship Id="rId86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font" Target="fonts/font17.fntdata"/><Relationship Id="rId7" Type="http://schemas.openxmlformats.org/officeDocument/2006/relationships/slide" Target="slides/slide4.xml"/><Relationship Id="rId71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font" Target="fonts/font7.fntdata"/><Relationship Id="rId87" Type="http://schemas.openxmlformats.org/officeDocument/2006/relationships/tableStyles" Target="tableStyles.xml"/><Relationship Id="rId61" Type="http://schemas.openxmlformats.org/officeDocument/2006/relationships/font" Target="fonts/font2.fntdata"/><Relationship Id="rId82" Type="http://schemas.openxmlformats.org/officeDocument/2006/relationships/font" Target="fonts/font23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at Current Market Prices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Sheet1!$B$2:$AC$2</c:f>
              <c:numCache>
                <c:formatCode>#,##0</c:formatCode>
                <c:ptCount val="28"/>
                <c:pt idx="0">
                  <c:v>3263426</c:v>
                </c:pt>
                <c:pt idx="1">
                  <c:v>3689090</c:v>
                </c:pt>
                <c:pt idx="2">
                  <c:v>4217614</c:v>
                </c:pt>
                <c:pt idx="3">
                  <c:v>4638604</c:v>
                </c:pt>
                <c:pt idx="4">
                  <c:v>4710310</c:v>
                </c:pt>
                <c:pt idx="5">
                  <c:v>4701553</c:v>
                </c:pt>
                <c:pt idx="6">
                  <c:v>4789826</c:v>
                </c:pt>
                <c:pt idx="7">
                  <c:v>5069820</c:v>
                </c:pt>
                <c:pt idx="8">
                  <c:v>5345001</c:v>
                </c:pt>
                <c:pt idx="9" formatCode="General">
                  <c:v>5769578</c:v>
                </c:pt>
                <c:pt idx="10">
                  <c:v>6317303</c:v>
                </c:pt>
                <c:pt idx="11">
                  <c:v>6954282</c:v>
                </c:pt>
                <c:pt idx="12">
                  <c:v>7614411</c:v>
                </c:pt>
                <c:pt idx="13">
                  <c:v>8400644</c:v>
                </c:pt>
                <c:pt idx="14">
                  <c:v>9076301</c:v>
                </c:pt>
                <c:pt idx="15">
                  <c:v>9706929</c:v>
                </c:pt>
                <c:pt idx="16">
                  <c:v>9658667</c:v>
                </c:pt>
                <c:pt idx="17">
                  <c:v>10808145</c:v>
                </c:pt>
                <c:pt idx="18">
                  <c:v>11306906</c:v>
                </c:pt>
                <c:pt idx="19">
                  <c:v>12357342</c:v>
                </c:pt>
                <c:pt idx="20">
                  <c:v>12915158</c:v>
                </c:pt>
                <c:pt idx="21">
                  <c:v>13230304</c:v>
                </c:pt>
                <c:pt idx="22">
                  <c:v>13743480</c:v>
                </c:pt>
                <c:pt idx="23">
                  <c:v>14590337</c:v>
                </c:pt>
                <c:pt idx="24">
                  <c:v>15488664</c:v>
                </c:pt>
                <c:pt idx="25">
                  <c:v>16368705</c:v>
                </c:pt>
                <c:pt idx="26">
                  <c:v>16898086</c:v>
                </c:pt>
                <c:pt idx="27">
                  <c:v>15698286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F7C-4420-8F34-1F88F62EF163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at 2002 base price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Sheet1!$B$3:$AC$3</c:f>
              <c:numCache>
                <c:formatCode>#,##0</c:formatCode>
                <c:ptCount val="28"/>
                <c:pt idx="0">
                  <c:v>4341027</c:v>
                </c:pt>
                <c:pt idx="1">
                  <c:v>4688180</c:v>
                </c:pt>
                <c:pt idx="2">
                  <c:v>5068875</c:v>
                </c:pt>
                <c:pt idx="3">
                  <c:v>5355365</c:v>
                </c:pt>
                <c:pt idx="4">
                  <c:v>5207901</c:v>
                </c:pt>
                <c:pt idx="5">
                  <c:v>4810328</c:v>
                </c:pt>
                <c:pt idx="6">
                  <c:v>5030271</c:v>
                </c:pt>
                <c:pt idx="7">
                  <c:v>5254382</c:v>
                </c:pt>
                <c:pt idx="8">
                  <c:v>5435356</c:v>
                </c:pt>
                <c:pt idx="9">
                  <c:v>5769577</c:v>
                </c:pt>
                <c:pt idx="10">
                  <c:v>6184367</c:v>
                </c:pt>
                <c:pt idx="11">
                  <c:v>6573323</c:v>
                </c:pt>
                <c:pt idx="12">
                  <c:v>6848590</c:v>
                </c:pt>
                <c:pt idx="13">
                  <c:v>7188815</c:v>
                </c:pt>
                <c:pt idx="14">
                  <c:v>7579538</c:v>
                </c:pt>
                <c:pt idx="15">
                  <c:v>7710338</c:v>
                </c:pt>
                <c:pt idx="16">
                  <c:v>7657089</c:v>
                </c:pt>
                <c:pt idx="17">
                  <c:v>8232396</c:v>
                </c:pt>
                <c:pt idx="18">
                  <c:v>8301559</c:v>
                </c:pt>
                <c:pt idx="19">
                  <c:v>8902824</c:v>
                </c:pt>
                <c:pt idx="20">
                  <c:v>9142087</c:v>
                </c:pt>
                <c:pt idx="21">
                  <c:v>9321544</c:v>
                </c:pt>
                <c:pt idx="22">
                  <c:v>9663113</c:v>
                </c:pt>
                <c:pt idx="23">
                  <c:v>10018752</c:v>
                </c:pt>
                <c:pt idx="24">
                  <c:v>10451118</c:v>
                </c:pt>
                <c:pt idx="25">
                  <c:v>10907009</c:v>
                </c:pt>
                <c:pt idx="26">
                  <c:v>11198585</c:v>
                </c:pt>
                <c:pt idx="27">
                  <c:v>10508680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F7C-4420-8F34-1F88F62EF1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20367775"/>
        <c:axId val="546007615"/>
      </c:lineChart>
      <c:catAx>
        <c:axId val="6203677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46007615"/>
        <c:crosses val="autoZero"/>
        <c:auto val="1"/>
        <c:lblAlgn val="ctr"/>
        <c:lblOffset val="100"/>
        <c:noMultiLvlLbl val="0"/>
      </c:catAx>
      <c:valAx>
        <c:axId val="5460076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203677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9272171968439379E-2"/>
          <c:y val="1.3903452290514137E-2"/>
          <c:w val="0.95721900000000004"/>
          <c:h val="0.8196677489274159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growth at current market price</c:v>
                </c:pt>
              </c:strCache>
            </c:strRef>
          </c:tx>
          <c:spPr>
            <a:ln w="28575" cap="rnd">
              <a:solidFill>
                <a:srgbClr val="009973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Sheet1!$B$2:$AC$2</c:f>
              <c:numCache>
                <c:formatCode>0.0</c:formatCode>
                <c:ptCount val="28"/>
                <c:pt idx="1">
                  <c:v>13.04347026713644</c:v>
                </c:pt>
                <c:pt idx="2">
                  <c:v>14.326676768525569</c:v>
                </c:pt>
                <c:pt idx="3">
                  <c:v>9.9817100379503678</c:v>
                </c:pt>
                <c:pt idx="4">
                  <c:v>1.545853019572268</c:v>
                </c:pt>
                <c:pt idx="5">
                  <c:v>-0.18591133067674953</c:v>
                </c:pt>
                <c:pt idx="6">
                  <c:v>1.8775285527994685</c:v>
                </c:pt>
                <c:pt idx="7">
                  <c:v>5.8455985666285164</c:v>
                </c:pt>
                <c:pt idx="8">
                  <c:v>5.4278258399706498</c:v>
                </c:pt>
                <c:pt idx="9">
                  <c:v>7.9434409834535105</c:v>
                </c:pt>
                <c:pt idx="10">
                  <c:v>9.4933286281942983</c:v>
                </c:pt>
                <c:pt idx="11">
                  <c:v>10.083084506157137</c:v>
                </c:pt>
                <c:pt idx="12">
                  <c:v>9.4924105752398305</c:v>
                </c:pt>
                <c:pt idx="13">
                  <c:v>10.325591828442148</c:v>
                </c:pt>
                <c:pt idx="14">
                  <c:v>8.0429190904887768</c:v>
                </c:pt>
                <c:pt idx="15">
                  <c:v>6.9480727886834073</c:v>
                </c:pt>
                <c:pt idx="16">
                  <c:v>-0.4971912331902294</c:v>
                </c:pt>
                <c:pt idx="17">
                  <c:v>11.901000417552442</c:v>
                </c:pt>
                <c:pt idx="18">
                  <c:v>4.6146771717070783</c:v>
                </c:pt>
                <c:pt idx="19">
                  <c:v>9.2902160856382814</c:v>
                </c:pt>
                <c:pt idx="20">
                  <c:v>4.5140451724974513</c:v>
                </c:pt>
                <c:pt idx="21">
                  <c:v>2.4401017780812282</c:v>
                </c:pt>
                <c:pt idx="22">
                  <c:v>3.8786872649382658</c:v>
                </c:pt>
                <c:pt idx="23">
                  <c:v>6.178442798587227</c:v>
                </c:pt>
                <c:pt idx="24">
                  <c:v>6.2</c:v>
                </c:pt>
                <c:pt idx="25">
                  <c:v>5.6760281872961897</c:v>
                </c:pt>
                <c:pt idx="26">
                  <c:v>3.2</c:v>
                </c:pt>
                <c:pt idx="27">
                  <c:v>-7.1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25-469C-8405-95DF8176E31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growth at 2002 base price</c:v>
                </c:pt>
              </c:strCache>
            </c:strRef>
          </c:tx>
          <c:spPr>
            <a:ln w="28575" cap="rnd">
              <a:solidFill>
                <a:srgbClr val="0000CC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Sheet1!$B$1:$AC$1</c:f>
              <c:strCache>
                <c:ptCount val="28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2014r</c:v>
                </c:pt>
                <c:pt idx="22">
                  <c:v>2015r</c:v>
                </c:pt>
                <c:pt idx="23">
                  <c:v>2016r</c:v>
                </c:pt>
                <c:pt idx="24">
                  <c:v>2017r</c:v>
                </c:pt>
                <c:pt idx="25">
                  <c:v>2018r</c:v>
                </c:pt>
                <c:pt idx="26">
                  <c:v>2019p</c:v>
                </c:pt>
                <c:pt idx="27">
                  <c:v>2020p</c:v>
                </c:pt>
              </c:strCache>
            </c:strRef>
          </c:cat>
          <c:val>
            <c:numRef>
              <c:f>Sheet1!$B$3:$AC$3</c:f>
              <c:numCache>
                <c:formatCode>#,##0.0</c:formatCode>
                <c:ptCount val="28"/>
                <c:pt idx="1">
                  <c:v>8</c:v>
                </c:pt>
                <c:pt idx="2">
                  <c:v>8.1</c:v>
                </c:pt>
                <c:pt idx="3">
                  <c:v>5.7</c:v>
                </c:pt>
                <c:pt idx="4">
                  <c:v>-2.8</c:v>
                </c:pt>
                <c:pt idx="5">
                  <c:v>-7.6</c:v>
                </c:pt>
                <c:pt idx="6">
                  <c:v>4.5999999999999996</c:v>
                </c:pt>
                <c:pt idx="7">
                  <c:v>4.5</c:v>
                </c:pt>
                <c:pt idx="8">
                  <c:v>3.4</c:v>
                </c:pt>
                <c:pt idx="9">
                  <c:v>6.1</c:v>
                </c:pt>
                <c:pt idx="10">
                  <c:v>7.2</c:v>
                </c:pt>
                <c:pt idx="11">
                  <c:v>6.3</c:v>
                </c:pt>
                <c:pt idx="12" formatCode="General">
                  <c:v>4.2</c:v>
                </c:pt>
                <c:pt idx="13" formatCode="General">
                  <c:v>5</c:v>
                </c:pt>
                <c:pt idx="14" formatCode="General">
                  <c:v>5.4</c:v>
                </c:pt>
                <c:pt idx="15" formatCode="General">
                  <c:v>1.7</c:v>
                </c:pt>
                <c:pt idx="16">
                  <c:v>-0.7</c:v>
                </c:pt>
                <c:pt idx="17">
                  <c:v>7.5</c:v>
                </c:pt>
                <c:pt idx="18">
                  <c:v>0.8</c:v>
                </c:pt>
                <c:pt idx="19">
                  <c:v>7.2</c:v>
                </c:pt>
                <c:pt idx="20">
                  <c:v>2.7</c:v>
                </c:pt>
                <c:pt idx="21">
                  <c:v>1</c:v>
                </c:pt>
                <c:pt idx="22">
                  <c:v>3.1</c:v>
                </c:pt>
                <c:pt idx="23">
                  <c:v>3.4</c:v>
                </c:pt>
                <c:pt idx="24">
                  <c:v>4.2</c:v>
                </c:pt>
                <c:pt idx="25">
                  <c:v>4.2</c:v>
                </c:pt>
                <c:pt idx="26">
                  <c:v>2.2999999999999998</c:v>
                </c:pt>
                <c:pt idx="27">
                  <c:v>-6.1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25-469C-8405-95DF8176E3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-270000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tickLblSkip val="1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0.####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7"/>
        <c:minorUnit val="3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18867925929483195"/>
          <c:y val="0.94556132734458698"/>
          <c:w val="0.62264148141033604"/>
          <c:h val="4.5820198265628165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1988</c:v>
                </c:pt>
                <c:pt idx="1">
                  <c:v>1990</c:v>
                </c:pt>
                <c:pt idx="2">
                  <c:v>1992</c:v>
                </c:pt>
                <c:pt idx="3">
                  <c:v>1994</c:v>
                </c:pt>
                <c:pt idx="4">
                  <c:v>1996</c:v>
                </c:pt>
                <c:pt idx="5">
                  <c:v>1998</c:v>
                </c:pt>
                <c:pt idx="6">
                  <c:v>2000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2009</c:v>
                </c:pt>
                <c:pt idx="12">
                  <c:v>2011</c:v>
                </c:pt>
                <c:pt idx="13">
                  <c:v>2013</c:v>
                </c:pt>
                <c:pt idx="14">
                  <c:v>2015</c:v>
                </c:pt>
                <c:pt idx="15">
                  <c:v>2017</c:v>
                </c:pt>
                <c:pt idx="16">
                  <c:v>2019</c:v>
                </c:pt>
              </c:numCache>
            </c:num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0.48699999999999999</c:v>
                </c:pt>
                <c:pt idx="1">
                  <c:v>0.51500000000000001</c:v>
                </c:pt>
                <c:pt idx="2">
                  <c:v>0.53600000000000003</c:v>
                </c:pt>
                <c:pt idx="3">
                  <c:v>0.52</c:v>
                </c:pt>
                <c:pt idx="4">
                  <c:v>0.51300000000000001</c:v>
                </c:pt>
                <c:pt idx="5">
                  <c:v>0.50700000000000001</c:v>
                </c:pt>
                <c:pt idx="6">
                  <c:v>0.52200000000000002</c:v>
                </c:pt>
                <c:pt idx="7">
                  <c:v>0.50800000000000001</c:v>
                </c:pt>
                <c:pt idx="8">
                  <c:v>0.49299999999999999</c:v>
                </c:pt>
                <c:pt idx="9">
                  <c:v>0.51400000000000001</c:v>
                </c:pt>
                <c:pt idx="10">
                  <c:v>0.499</c:v>
                </c:pt>
                <c:pt idx="11">
                  <c:v>0.49</c:v>
                </c:pt>
                <c:pt idx="12">
                  <c:v>0.48399999999999999</c:v>
                </c:pt>
                <c:pt idx="13">
                  <c:v>0.46500000000000002</c:v>
                </c:pt>
                <c:pt idx="14">
                  <c:v>0.44500000000000001</c:v>
                </c:pt>
                <c:pt idx="15">
                  <c:v>0.45300000000000001</c:v>
                </c:pt>
                <c:pt idx="16" formatCode="_(* #,##0.000_);_(* \(#,##0.000\);_(* &quot;-&quot;??_);_(@_)">
                  <c:v>0.43010999999999999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A87-4B84-ADCC-A20A45D3ECFA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728613199"/>
        <c:axId val="728620271"/>
      </c:lineChart>
      <c:catAx>
        <c:axId val="728613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8620271"/>
        <c:crosses val="autoZero"/>
        <c:auto val="1"/>
        <c:lblAlgn val="ctr"/>
        <c:lblOffset val="100"/>
        <c:tickLblSkip val="1"/>
        <c:noMultiLvlLbl val="0"/>
      </c:catAx>
      <c:valAx>
        <c:axId val="728620271"/>
        <c:scaling>
          <c:orientation val="minMax"/>
          <c:max val="0.60000000000000009"/>
          <c:min val="0.4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Gini</a:t>
                </a:r>
                <a:r>
                  <a:rPr lang="en-US" baseline="0" dirty="0"/>
                  <a:t>-Coefficient</a:t>
                </a:r>
                <a:endParaRPr lang="en-US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861319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Sheet1!$A$2:$A$18</c:f>
              <c:numCache>
                <c:formatCode>General</c:formatCode>
                <c:ptCount val="17"/>
                <c:pt idx="0">
                  <c:v>2000</c:v>
                </c:pt>
                <c:pt idx="1">
                  <c:v>2002</c:v>
                </c:pt>
                <c:pt idx="2">
                  <c:v>2004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</c:numCache>
            </c:num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42.33</c:v>
                </c:pt>
                <c:pt idx="1">
                  <c:v>32.44</c:v>
                </c:pt>
                <c:pt idx="2">
                  <c:v>26.76</c:v>
                </c:pt>
                <c:pt idx="3">
                  <c:v>21.94</c:v>
                </c:pt>
                <c:pt idx="4">
                  <c:v>20.04</c:v>
                </c:pt>
                <c:pt idx="5">
                  <c:v>20.43</c:v>
                </c:pt>
                <c:pt idx="6">
                  <c:v>17.88</c:v>
                </c:pt>
                <c:pt idx="7">
                  <c:v>16.37</c:v>
                </c:pt>
                <c:pt idx="8">
                  <c:v>13.22</c:v>
                </c:pt>
                <c:pt idx="9">
                  <c:v>12.64</c:v>
                </c:pt>
                <c:pt idx="10">
                  <c:v>10.94</c:v>
                </c:pt>
                <c:pt idx="11">
                  <c:v>10.53</c:v>
                </c:pt>
                <c:pt idx="12">
                  <c:v>7.21</c:v>
                </c:pt>
                <c:pt idx="13">
                  <c:v>8.61</c:v>
                </c:pt>
                <c:pt idx="14">
                  <c:v>7.87</c:v>
                </c:pt>
                <c:pt idx="15">
                  <c:v>9.85</c:v>
                </c:pt>
                <c:pt idx="16">
                  <c:v>6.24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707-47D3-A2EC-DF6B1D3352FE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2011991824"/>
        <c:axId val="2138641200"/>
      </c:lineChart>
      <c:catAx>
        <c:axId val="201199182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0" dirty="0"/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8641200"/>
        <c:crosses val="autoZero"/>
        <c:auto val="1"/>
        <c:lblAlgn val="ctr"/>
        <c:lblOffset val="100"/>
        <c:noMultiLvlLbl val="0"/>
      </c:catAx>
      <c:valAx>
        <c:axId val="2138641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11991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77825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4679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9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6890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0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3703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1757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2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33854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3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12796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903425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5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130435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6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7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8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9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0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1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2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3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5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7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7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717211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8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30533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8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9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30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8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09378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31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8" name="Google Shape;478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32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33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9" name="Google Shape;49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3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35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36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44" name="Google Shape;54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37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2" name="Google Shape;55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8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1" name="Google Shape;561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39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5" name="Google Shape;57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40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5" name="Google Shape;585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41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2" name="Google Shape;592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4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9" name="Google Shape;619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45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8" name="Google Shape;628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46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088" cy="4468813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7bdb3e0661_0_100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200" cy="446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8" name="Google Shape;678;g7bdb3e0661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9440641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g7bdb3e0661_0_114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200" cy="446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g7bdb3e0661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6173584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g7bdb3e0661_0_129:notes"/>
          <p:cNvSpPr txBox="1">
            <a:spLocks noGrp="1"/>
          </p:cNvSpPr>
          <p:nvPr>
            <p:ph type="body" idx="1"/>
          </p:nvPr>
        </p:nvSpPr>
        <p:spPr>
          <a:xfrm>
            <a:off x="889000" y="4714875"/>
            <a:ext cx="4891200" cy="446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6" name="Google Shape;706;g7bdb3e0661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86952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  <p:sp>
        <p:nvSpPr>
          <p:cNvPr id="17" name="Google Shape;17;p2"/>
          <p:cNvSpPr txBox="1"/>
          <p:nvPr/>
        </p:nvSpPr>
        <p:spPr>
          <a:xfrm rot="-5400000">
            <a:off x="236538" y="1592263"/>
            <a:ext cx="2514600" cy="549275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400" b="0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C H A P T E R</a:t>
            </a:r>
            <a:endParaRPr/>
          </a:p>
        </p:txBody>
      </p:sp>
      <p:sp>
        <p:nvSpPr>
          <p:cNvPr id="18" name="Google Shape;18;p2"/>
          <p:cNvSpPr txBox="1"/>
          <p:nvPr/>
        </p:nvSpPr>
        <p:spPr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cxnSp>
        <p:nvCxnSpPr>
          <p:cNvPr id="19" name="Google Shape;19;p2"/>
          <p:cNvCxnSpPr/>
          <p:nvPr/>
        </p:nvCxnSpPr>
        <p:spPr>
          <a:xfrm>
            <a:off x="1752600" y="1828800"/>
            <a:ext cx="66294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Google Shape;20;p2"/>
          <p:cNvSpPr txBox="1"/>
          <p:nvPr/>
        </p:nvSpPr>
        <p:spPr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Prepared by:  Fernando Quijano and Yvonn Quijano</a:t>
            </a:r>
            <a:endParaRPr sz="60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ldNum" idx="12"/>
          </p:nvPr>
        </p:nvSpPr>
        <p:spPr>
          <a:xfrm>
            <a:off x="8229600" y="0"/>
            <a:ext cx="914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1260"/>
              </a:spcBef>
              <a:spcAft>
                <a:spcPts val="0"/>
              </a:spcAft>
              <a:buClr>
                <a:srgbClr val="888888"/>
              </a:buClr>
              <a:buSzPts val="2160"/>
              <a:buFont typeface="Arial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" type="objOnly">
  <p:cSld name="OBJECT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609600" y="76200"/>
            <a:ext cx="82296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efault 0" type="tx">
  <p:cSld name="TITLE_AND_BOD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able" type="tbl">
  <p:cSld name="TABL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/>
            </a:lvl2pPr>
            <a:lvl3pPr marL="1371600" lvl="2" indent="-2286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46482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388619" algn="l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Char char="•"/>
              <a:defRPr sz="2800"/>
            </a:lvl2pPr>
            <a:lvl3pPr marL="1371600" lvl="2" indent="-36576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 rot="5400000">
            <a:off x="2209800" y="914400"/>
            <a:ext cx="47244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 rot="5400000">
            <a:off x="4610100" y="2247900"/>
            <a:ext cx="64008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 rot="5400000">
            <a:off x="419100" y="266700"/>
            <a:ext cx="64008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>
            <a:extLst>
              <a:ext uri="{FF2B5EF4-FFF2-40B4-BE49-F238E27FC236}">
                <a16:creationId xmlns:a16="http://schemas.microsoft.com/office/drawing/2014/main" id="{079069F2-4BB5-469A-B0BB-303E8B3968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8">
            <a:extLst>
              <a:ext uri="{FF2B5EF4-FFF2-40B4-BE49-F238E27FC236}">
                <a16:creationId xmlns:a16="http://schemas.microsoft.com/office/drawing/2014/main" id="{9BAFA6DA-7F49-4A3C-AC24-FCCD235F46BF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5" name="Text Box 9">
            <a:extLst>
              <a:ext uri="{FF2B5EF4-FFF2-40B4-BE49-F238E27FC236}">
                <a16:creationId xmlns:a16="http://schemas.microsoft.com/office/drawing/2014/main" id="{30A6CA74-12F1-4F70-A81A-F9447D4872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6" name="Line 6">
            <a:extLst>
              <a:ext uri="{FF2B5EF4-FFF2-40B4-BE49-F238E27FC236}">
                <a16:creationId xmlns:a16="http://schemas.microsoft.com/office/drawing/2014/main" id="{4FFEBBA2-EC84-4C55-AAAB-5BDCDEE5038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F7EE62FC-8F38-472B-A9D7-4C237301BD1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A722CEC0-F984-4526-B081-3D463BE21FC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1D79A5-D363-447B-AC72-2AD2620D14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174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44C538B-0BBA-4A64-B339-2978D829ABB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06801-EA02-4A14-B6CD-2CC6B1F582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01101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9969A62-19B2-4759-829D-9A10E10EA07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E801E-2834-4EC8-98AE-97C4DF939E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2296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5CFB288-4BCB-4038-8FD3-F917F9B05BF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E4240-A423-408A-BA1C-5FA3FC418F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0818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E73B33-D73C-4B47-9478-A91E7B48343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73FF1-F856-4D4C-8D5F-673E3B6B908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10439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C9D9F609-8B6B-4765-87D0-4F15A5E7154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A2B1E-AE1E-4CDA-805F-E8856A91572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62352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6117DEEA-DF0B-48F8-B78E-E17A7CDBC21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20EF5-FB0D-4DC2-8009-239F3849956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28721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144E7AF-AE31-485A-83A3-DB04C3835FD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4EAAE-EC95-44F4-8E91-2DD7F51FE86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2907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4AA1004-2F75-4C78-98C4-9E1DCE569A5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C873EF-6266-47C6-B08B-C8AEF0CB8B0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5108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2424C37-1F9E-4B16-AED5-C8DC3972509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EC7F5-BD2A-4EDD-B56C-D4DB197874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18140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AFFC0FC-1A73-460E-9876-2CA4F57A088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321FF-115D-4313-9CBC-848CAA6EC6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50492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76200"/>
            <a:ext cx="8229600" cy="640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2FC29542-F67F-466F-82FC-3216D93DE3F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792C9-5155-4A57-9EA2-34FB4464E4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07208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371600" y="1752600"/>
            <a:ext cx="6400800" cy="47244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3FF8278-FEAA-47CE-AE00-E989BC69FFC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7DB70-53D6-4FE6-B4D4-A137E8F0AE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1707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efault 0" type="tx">
  <p:cSld name="Default 0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17193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" type="objOnly">
  <p:cSld name="1_Conte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609600" y="76200"/>
            <a:ext cx="82296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02977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1260"/>
              </a:spcBef>
              <a:spcAft>
                <a:spcPts val="0"/>
              </a:spcAft>
              <a:buClr>
                <a:srgbClr val="888888"/>
              </a:buClr>
              <a:buSzPts val="2160"/>
              <a:buFont typeface="Arial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07047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  <p:sp>
        <p:nvSpPr>
          <p:cNvPr id="17" name="Google Shape;17;p2"/>
          <p:cNvSpPr txBox="1"/>
          <p:nvPr/>
        </p:nvSpPr>
        <p:spPr>
          <a:xfrm rot="-5400000">
            <a:off x="236538" y="1592263"/>
            <a:ext cx="2514600" cy="549275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400" b="0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C H A P T E R</a:t>
            </a:r>
            <a:endParaRPr/>
          </a:p>
        </p:txBody>
      </p:sp>
      <p:sp>
        <p:nvSpPr>
          <p:cNvPr id="18" name="Google Shape;18;p2"/>
          <p:cNvSpPr txBox="1"/>
          <p:nvPr/>
        </p:nvSpPr>
        <p:spPr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cxnSp>
        <p:nvCxnSpPr>
          <p:cNvPr id="19" name="Google Shape;19;p2"/>
          <p:cNvCxnSpPr/>
          <p:nvPr/>
        </p:nvCxnSpPr>
        <p:spPr>
          <a:xfrm>
            <a:off x="1752600" y="1828800"/>
            <a:ext cx="66294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Google Shape;20;p2"/>
          <p:cNvSpPr txBox="1"/>
          <p:nvPr/>
        </p:nvSpPr>
        <p:spPr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Prepared by:  Fernando Quijano and Yvonn Quijano</a:t>
            </a:r>
            <a:endParaRPr sz="60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ldNum" idx="12"/>
          </p:nvPr>
        </p:nvSpPr>
        <p:spPr>
          <a:xfrm>
            <a:off x="8229600" y="0"/>
            <a:ext cx="914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90702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699441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1260"/>
              </a:spcBef>
              <a:spcAft>
                <a:spcPts val="0"/>
              </a:spcAft>
              <a:buClr>
                <a:srgbClr val="888888"/>
              </a:buClr>
              <a:buSzPts val="2160"/>
              <a:buFont typeface="Arial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54401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3406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134546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" type="objOnly">
  <p:cSld name="Conte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609600" y="76200"/>
            <a:ext cx="82296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36945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efault 0" type="tx">
  <p:cSld name="Default 0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89597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able" type="tbl">
  <p:cSld name="Title and Tabl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15501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/>
            </a:lvl2pPr>
            <a:lvl3pPr marL="1371600" lvl="2" indent="-2286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54492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4648200" y="1752600"/>
            <a:ext cx="31242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65760" algn="l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35815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/>
            </a:lvl2pPr>
            <a:lvl3pPr marL="1371600" lvl="2" indent="-22860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4290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/>
            </a:lvl2pPr>
            <a:lvl3pPr marL="1371600" lvl="2" indent="-331469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2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10669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388619" algn="l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Char char="•"/>
              <a:defRPr sz="2800"/>
            </a:lvl2pPr>
            <a:lvl3pPr marL="1371600" lvl="2" indent="-365760" algn="l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18939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252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5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63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58197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 rot="5400000">
            <a:off x="2209800" y="914400"/>
            <a:ext cx="47244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77559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 rot="5400000">
            <a:off x="4610100" y="2247900"/>
            <a:ext cx="64008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 rot="5400000">
            <a:off x="419100" y="266700"/>
            <a:ext cx="64008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31469" algn="l">
              <a:spcBef>
                <a:spcPts val="81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2pPr>
            <a:lvl3pPr marL="1371600" lvl="2" indent="-331469" algn="l"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8603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33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>
            <a:alphaModFix/>
          </a:blip>
          <a:tile tx="0" ty="0" sx="100000" sy="100000" flip="none" algn="tl"/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65760" algn="l" rtl="0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609600" y="1295400"/>
            <a:ext cx="82296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Google Shape;14;p1"/>
          <p:cNvSpPr/>
          <p:nvPr/>
        </p:nvSpPr>
        <p:spPr>
          <a:xfrm>
            <a:off x="0" y="6553200"/>
            <a:ext cx="8686800" cy="2952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6BEB8D-7AE1-469A-B756-D28233783A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9D78B7C-A3B6-4F78-80CF-2B850E87E6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04DB1D9-49AF-45DE-B1C9-66C545DBB50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B8E7F46-B3F9-49CC-840F-6598147D39E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29" name="Line 8">
            <a:extLst>
              <a:ext uri="{FF2B5EF4-FFF2-40B4-BE49-F238E27FC236}">
                <a16:creationId xmlns:a16="http://schemas.microsoft.com/office/drawing/2014/main" id="{EE89E0D5-937C-440B-9ABD-9498E52866E6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91E4BCFA-06FC-4B6C-9150-1E11D3D6A0F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</p:spTree>
    <p:extLst>
      <p:ext uri="{BB962C8B-B14F-4D97-AF65-F5344CB8AC3E}">
        <p14:creationId xmlns:p14="http://schemas.microsoft.com/office/powerpoint/2010/main" val="1789285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2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>
            <a:alphaModFix/>
          </a:blip>
          <a:tile tx="0" ty="0" sx="100000" sy="100000" flip="none" algn="tl"/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1371600" y="1752600"/>
            <a:ext cx="64008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65760" algn="l" rtl="0">
              <a:spcBef>
                <a:spcPts val="1260"/>
              </a:spcBef>
              <a:spcAft>
                <a:spcPts val="0"/>
              </a:spcAft>
              <a:buClr>
                <a:schemeClr val="dk1"/>
              </a:buClr>
              <a:buSzPts val="216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3" name="Google Shape;13;p1"/>
          <p:cNvCxnSpPr/>
          <p:nvPr/>
        </p:nvCxnSpPr>
        <p:spPr>
          <a:xfrm>
            <a:off x="609600" y="1295400"/>
            <a:ext cx="82296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" name="Google Shape;14;p1"/>
          <p:cNvSpPr/>
          <p:nvPr/>
        </p:nvSpPr>
        <p:spPr>
          <a:xfrm>
            <a:off x="0" y="6553200"/>
            <a:ext cx="8686800" cy="2952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© 2002 Prentice Hall Business Publishing	Principles of Economics, 6/e	Karl Case, Ray Fair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0476385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Lorenz-curve1.png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/>
              <a:t>National Income and Product Account</a:t>
            </a:r>
            <a:endParaRPr/>
          </a:p>
        </p:txBody>
      </p:sp>
      <p:sp>
        <p:nvSpPr>
          <p:cNvPr id="87" name="Google Shape;87;p18"/>
          <p:cNvSpPr/>
          <p:nvPr/>
        </p:nvSpPr>
        <p:spPr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8"/>
          <p:cNvSpPr/>
          <p:nvPr/>
        </p:nvSpPr>
        <p:spPr>
          <a:xfrm>
            <a:off x="1831975" y="908050"/>
            <a:ext cx="1011238" cy="736600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/>
          </a:p>
        </p:txBody>
      </p:sp>
      <p:sp>
        <p:nvSpPr>
          <p:cNvPr id="89" name="Google Shape;89;p18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8"/>
          <p:cNvSpPr/>
          <p:nvPr/>
        </p:nvSpPr>
        <p:spPr>
          <a:xfrm>
            <a:off x="0" y="54102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8"/>
          <p:cNvSpPr/>
          <p:nvPr/>
        </p:nvSpPr>
        <p:spPr>
          <a:xfrm>
            <a:off x="0" y="57912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8"/>
          <p:cNvSpPr txBox="1">
            <a:spLocks noGrp="1"/>
          </p:cNvSpPr>
          <p:nvPr>
            <p:ph type="sldNum" idx="12"/>
          </p:nvPr>
        </p:nvSpPr>
        <p:spPr>
          <a:xfrm>
            <a:off x="8229600" y="0"/>
            <a:ext cx="914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381000" y="76200"/>
            <a:ext cx="8610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rgbClr val="21218A"/>
                </a:solidFill>
              </a:rPr>
              <a:t>2.1 The component of Macroeconomy</a:t>
            </a:r>
            <a:endParaRPr b="1">
              <a:solidFill>
                <a:srgbClr val="21218A"/>
              </a:solidFill>
            </a:endParaRPr>
          </a:p>
        </p:txBody>
      </p:sp>
      <p:sp>
        <p:nvSpPr>
          <p:cNvPr id="98" name="Google Shape;98;p1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9"/>
          <p:cNvSpPr/>
          <p:nvPr/>
        </p:nvSpPr>
        <p:spPr>
          <a:xfrm>
            <a:off x="457200" y="1447800"/>
            <a:ext cx="84582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Macroeconomics focuses on five groups:</a:t>
            </a: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Households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Firms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    (1) + (2) =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</a:t>
            </a: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private sector</a:t>
            </a:r>
            <a:endParaRPr dirty="0"/>
          </a:p>
          <a:p>
            <a:pPr marL="574675" marR="0" lvl="0" indent="-3968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(3)  Government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(the public sector)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 startAt="4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rest of the world </a:t>
            </a:r>
            <a:r>
              <a:rPr lang="en-US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(the international sector)</a:t>
            </a:r>
            <a:endParaRPr dirty="0"/>
          </a:p>
          <a:p>
            <a:pPr marL="574675" marR="0" lvl="0" indent="-5746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Both" startAt="4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Financial institution</a:t>
            </a:r>
            <a:endParaRPr dirty="0"/>
          </a:p>
        </p:txBody>
      </p:sp>
      <p:sp>
        <p:nvSpPr>
          <p:cNvPr id="100" name="Google Shape;100;p19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2.2</a:t>
            </a:r>
            <a:r>
              <a:rPr lang="en-US" sz="4000" b="1"/>
              <a:t> Circular flow diagram</a:t>
            </a:r>
            <a:endParaRPr/>
          </a:p>
        </p:txBody>
      </p:sp>
      <p:sp>
        <p:nvSpPr>
          <p:cNvPr id="106" name="Google Shape;106;p2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20"/>
          <p:cNvSpPr/>
          <p:nvPr/>
        </p:nvSpPr>
        <p:spPr>
          <a:xfrm>
            <a:off x="1371600" y="1905000"/>
            <a:ext cx="6096000" cy="21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Circular flow:  </a:t>
            </a: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diagram showing the income received and payments made by each sector of the economy.</a:t>
            </a:r>
            <a:endParaRPr/>
          </a:p>
        </p:txBody>
      </p:sp>
      <p:sp>
        <p:nvSpPr>
          <p:cNvPr id="108" name="Google Shape;108;p20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/>
          <p:nvPr/>
        </p:nvSpPr>
        <p:spPr>
          <a:xfrm>
            <a:off x="3500438" y="1214438"/>
            <a:ext cx="2143125" cy="500062"/>
          </a:xfrm>
          <a:prstGeom prst="rect">
            <a:avLst/>
          </a:prstGeom>
          <a:solidFill>
            <a:srgbClr val="7676DE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Foreign Sector</a:t>
            </a:r>
            <a:endParaRPr sz="2000" dirty="0"/>
          </a:p>
        </p:txBody>
      </p:sp>
      <p:sp>
        <p:nvSpPr>
          <p:cNvPr id="114" name="Google Shape;114;p21"/>
          <p:cNvSpPr/>
          <p:nvPr/>
        </p:nvSpPr>
        <p:spPr>
          <a:xfrm>
            <a:off x="7000875" y="3071813"/>
            <a:ext cx="1928813" cy="500062"/>
          </a:xfrm>
          <a:prstGeom prst="rect">
            <a:avLst/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Households</a:t>
            </a:r>
            <a:endParaRPr/>
          </a:p>
        </p:txBody>
      </p:sp>
      <p:sp>
        <p:nvSpPr>
          <p:cNvPr id="115" name="Google Shape;115;p21"/>
          <p:cNvSpPr/>
          <p:nvPr/>
        </p:nvSpPr>
        <p:spPr>
          <a:xfrm>
            <a:off x="357188" y="3071813"/>
            <a:ext cx="1428750" cy="500062"/>
          </a:xfrm>
          <a:prstGeom prst="rect">
            <a:avLst/>
          </a:prstGeom>
          <a:solidFill>
            <a:srgbClr val="99999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Firms</a:t>
            </a:r>
            <a:endParaRPr/>
          </a:p>
        </p:txBody>
      </p:sp>
      <p:sp>
        <p:nvSpPr>
          <p:cNvPr id="116" name="Google Shape;116;p21"/>
          <p:cNvSpPr/>
          <p:nvPr/>
        </p:nvSpPr>
        <p:spPr>
          <a:xfrm>
            <a:off x="3000375" y="3071813"/>
            <a:ext cx="3133725" cy="500062"/>
          </a:xfrm>
          <a:prstGeom prst="rect">
            <a:avLst/>
          </a:prstGeom>
          <a:solidFill>
            <a:srgbClr val="FFFF9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Financial Institutions</a:t>
            </a:r>
            <a:endParaRPr sz="22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17" name="Google Shape;117;p21"/>
          <p:cNvSpPr/>
          <p:nvPr/>
        </p:nvSpPr>
        <p:spPr>
          <a:xfrm>
            <a:off x="3571875" y="5357813"/>
            <a:ext cx="2143125" cy="500062"/>
          </a:xfrm>
          <a:prstGeom prst="rect">
            <a:avLst/>
          </a:prstGeom>
          <a:solidFill>
            <a:srgbClr val="99999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Government</a:t>
            </a:r>
            <a:endParaRPr/>
          </a:p>
        </p:txBody>
      </p:sp>
      <p:sp>
        <p:nvSpPr>
          <p:cNvPr id="118" name="Google Shape;118;p21"/>
          <p:cNvSpPr/>
          <p:nvPr/>
        </p:nvSpPr>
        <p:spPr>
          <a:xfrm>
            <a:off x="6072188" y="2786063"/>
            <a:ext cx="1143000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Saving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1357313" y="2786063"/>
            <a:ext cx="1785937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Investment 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0" name="Google Shape;120;p21"/>
          <p:cNvSpPr/>
          <p:nvPr/>
        </p:nvSpPr>
        <p:spPr>
          <a:xfrm>
            <a:off x="1000125" y="2428875"/>
            <a:ext cx="7072313" cy="500063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dk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3500000" algn="b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1" name="Google Shape;121;p21"/>
          <p:cNvSpPr/>
          <p:nvPr/>
        </p:nvSpPr>
        <p:spPr>
          <a:xfrm>
            <a:off x="2571750" y="2071688"/>
            <a:ext cx="414337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Wage, Rent, Interest, Profit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2" name="Google Shape;122;p21"/>
          <p:cNvSpPr/>
          <p:nvPr/>
        </p:nvSpPr>
        <p:spPr>
          <a:xfrm rot="10800000">
            <a:off x="928688" y="3714750"/>
            <a:ext cx="7072312" cy="500063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dk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3500000" algn="b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23" name="Google Shape;123;p21"/>
          <p:cNvSpPr/>
          <p:nvPr/>
        </p:nvSpPr>
        <p:spPr>
          <a:xfrm>
            <a:off x="2214563" y="4214813"/>
            <a:ext cx="471487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Payment for Goods &amp;Service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24" name="Google Shape;124;p21"/>
          <p:cNvCxnSpPr/>
          <p:nvPr/>
        </p:nvCxnSpPr>
        <p:spPr>
          <a:xfrm rot="5400000">
            <a:off x="-787" y="2285288"/>
            <a:ext cx="1571700" cy="1500"/>
          </a:xfrm>
          <a:prstGeom prst="curvedConnector3">
            <a:avLst>
              <a:gd name="adj1" fmla="val 49998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5" name="Google Shape;125;p21"/>
          <p:cNvCxnSpPr/>
          <p:nvPr/>
        </p:nvCxnSpPr>
        <p:spPr>
          <a:xfrm>
            <a:off x="785813" y="1500188"/>
            <a:ext cx="2643187" cy="1587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6" name="Google Shape;126;p21"/>
          <p:cNvCxnSpPr/>
          <p:nvPr/>
        </p:nvCxnSpPr>
        <p:spPr>
          <a:xfrm rot="5400000">
            <a:off x="-179388" y="4608513"/>
            <a:ext cx="1928813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7" name="Google Shape;127;p21"/>
          <p:cNvCxnSpPr/>
          <p:nvPr/>
        </p:nvCxnSpPr>
        <p:spPr>
          <a:xfrm>
            <a:off x="785813" y="5572125"/>
            <a:ext cx="2712900" cy="1500"/>
          </a:xfrm>
          <a:prstGeom prst="curvedConnector3">
            <a:avLst>
              <a:gd name="adj1" fmla="val 50003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8" name="Google Shape;128;p21"/>
          <p:cNvCxnSpPr/>
          <p:nvPr/>
        </p:nvCxnSpPr>
        <p:spPr>
          <a:xfrm rot="-5400000">
            <a:off x="-535501" y="4678839"/>
            <a:ext cx="2214600" cy="600"/>
          </a:xfrm>
          <a:prstGeom prst="curvedConnector3">
            <a:avLst>
              <a:gd name="adj1" fmla="val 49999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29" name="Google Shape;129;p21"/>
          <p:cNvCxnSpPr/>
          <p:nvPr/>
        </p:nvCxnSpPr>
        <p:spPr>
          <a:xfrm>
            <a:off x="571500" y="5784850"/>
            <a:ext cx="2928938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30" name="Google Shape;130;p21"/>
          <p:cNvSpPr/>
          <p:nvPr/>
        </p:nvSpPr>
        <p:spPr>
          <a:xfrm>
            <a:off x="1428750" y="5143500"/>
            <a:ext cx="1571625" cy="357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Tax 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31" name="Google Shape;131;p21"/>
          <p:cNvSpPr/>
          <p:nvPr/>
        </p:nvSpPr>
        <p:spPr>
          <a:xfrm>
            <a:off x="857250" y="5929313"/>
            <a:ext cx="2000250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Government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Spending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32" name="Google Shape;132;p21"/>
          <p:cNvCxnSpPr/>
          <p:nvPr/>
        </p:nvCxnSpPr>
        <p:spPr>
          <a:xfrm rot="5400000">
            <a:off x="7250113" y="4606925"/>
            <a:ext cx="1928812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3" name="Google Shape;133;p21"/>
          <p:cNvCxnSpPr/>
          <p:nvPr/>
        </p:nvCxnSpPr>
        <p:spPr>
          <a:xfrm flipH="1">
            <a:off x="5786513" y="5572125"/>
            <a:ext cx="2428800" cy="1500"/>
          </a:xfrm>
          <a:prstGeom prst="curvedConnector3">
            <a:avLst>
              <a:gd name="adj1" fmla="val 50002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4" name="Google Shape;134;p21"/>
          <p:cNvCxnSpPr/>
          <p:nvPr/>
        </p:nvCxnSpPr>
        <p:spPr>
          <a:xfrm>
            <a:off x="5786438" y="5786438"/>
            <a:ext cx="2643187" cy="1587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5" name="Google Shape;135;p21"/>
          <p:cNvCxnSpPr/>
          <p:nvPr/>
        </p:nvCxnSpPr>
        <p:spPr>
          <a:xfrm rot="-5400000">
            <a:off x="7322624" y="4678839"/>
            <a:ext cx="2214600" cy="600"/>
          </a:xfrm>
          <a:prstGeom prst="curvedConnector3">
            <a:avLst>
              <a:gd name="adj1" fmla="val 49999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36" name="Google Shape;136;p21"/>
          <p:cNvSpPr/>
          <p:nvPr/>
        </p:nvSpPr>
        <p:spPr>
          <a:xfrm>
            <a:off x="6143625" y="5143500"/>
            <a:ext cx="1571625" cy="357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Tax 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37" name="Google Shape;137;p21"/>
          <p:cNvCxnSpPr/>
          <p:nvPr/>
        </p:nvCxnSpPr>
        <p:spPr>
          <a:xfrm flipH="1">
            <a:off x="5643450" y="1500188"/>
            <a:ext cx="2643300" cy="9600"/>
          </a:xfrm>
          <a:prstGeom prst="curvedConnector3">
            <a:avLst>
              <a:gd name="adj1" fmla="val 49998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38" name="Google Shape;138;p21"/>
          <p:cNvCxnSpPr/>
          <p:nvPr/>
        </p:nvCxnSpPr>
        <p:spPr>
          <a:xfrm rot="5400000">
            <a:off x="7501731" y="2285207"/>
            <a:ext cx="1571625" cy="1588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39" name="Google Shape;139;p21"/>
          <p:cNvSpPr/>
          <p:nvPr/>
        </p:nvSpPr>
        <p:spPr>
          <a:xfrm>
            <a:off x="6143625" y="1071563"/>
            <a:ext cx="157162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Import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0" name="Google Shape;140;p21"/>
          <p:cNvSpPr/>
          <p:nvPr/>
        </p:nvSpPr>
        <p:spPr>
          <a:xfrm>
            <a:off x="1357313" y="1071563"/>
            <a:ext cx="1571625" cy="35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Export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1" name="Google Shape;141;p21"/>
          <p:cNvSpPr/>
          <p:nvPr/>
        </p:nvSpPr>
        <p:spPr>
          <a:xfrm>
            <a:off x="6858000" y="357188"/>
            <a:ext cx="1714500" cy="357187"/>
          </a:xfrm>
          <a:prstGeom prst="rect">
            <a:avLst/>
          </a:prstGeom>
          <a:solidFill>
            <a:srgbClr val="FF000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Withdrawal </a:t>
            </a:r>
            <a:endParaRPr/>
          </a:p>
        </p:txBody>
      </p:sp>
      <p:sp>
        <p:nvSpPr>
          <p:cNvPr id="142" name="Google Shape;142;p21"/>
          <p:cNvSpPr/>
          <p:nvPr/>
        </p:nvSpPr>
        <p:spPr>
          <a:xfrm>
            <a:off x="1428750" y="357188"/>
            <a:ext cx="1643063" cy="357187"/>
          </a:xfrm>
          <a:prstGeom prst="rect">
            <a:avLst/>
          </a:prstGeom>
          <a:solidFill>
            <a:srgbClr val="00B05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Injection  </a:t>
            </a:r>
            <a:endParaRPr/>
          </a:p>
        </p:txBody>
      </p:sp>
      <p:sp>
        <p:nvSpPr>
          <p:cNvPr id="143" name="Google Shape;143;p21"/>
          <p:cNvSpPr/>
          <p:nvPr/>
        </p:nvSpPr>
        <p:spPr>
          <a:xfrm>
            <a:off x="2714625" y="1071563"/>
            <a:ext cx="357188" cy="357187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4" name="Google Shape;144;p21"/>
          <p:cNvSpPr/>
          <p:nvPr/>
        </p:nvSpPr>
        <p:spPr>
          <a:xfrm>
            <a:off x="7500938" y="1000125"/>
            <a:ext cx="500062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5" name="Google Shape;145;p21"/>
          <p:cNvSpPr/>
          <p:nvPr/>
        </p:nvSpPr>
        <p:spPr>
          <a:xfrm>
            <a:off x="428625" y="285750"/>
            <a:ext cx="642938" cy="571500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6" name="Google Shape;146;p21"/>
          <p:cNvSpPr/>
          <p:nvPr/>
        </p:nvSpPr>
        <p:spPr>
          <a:xfrm>
            <a:off x="5929313" y="285750"/>
            <a:ext cx="714375" cy="571500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7" name="Google Shape;147;p21"/>
          <p:cNvSpPr/>
          <p:nvPr/>
        </p:nvSpPr>
        <p:spPr>
          <a:xfrm>
            <a:off x="7572375" y="5929313"/>
            <a:ext cx="357188" cy="357187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8" name="Google Shape;148;p21"/>
          <p:cNvSpPr/>
          <p:nvPr/>
        </p:nvSpPr>
        <p:spPr>
          <a:xfrm>
            <a:off x="2786063" y="6000750"/>
            <a:ext cx="357187" cy="357188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49" name="Google Shape;149;p21"/>
          <p:cNvSpPr/>
          <p:nvPr/>
        </p:nvSpPr>
        <p:spPr>
          <a:xfrm>
            <a:off x="3000375" y="2714625"/>
            <a:ext cx="357188" cy="357188"/>
          </a:xfrm>
          <a:prstGeom prst="mathPlus">
            <a:avLst>
              <a:gd name="adj1" fmla="val 23520"/>
            </a:avLst>
          </a:prstGeom>
          <a:solidFill>
            <a:srgbClr val="00B050"/>
          </a:solidFill>
          <a:ln w="254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0" name="Google Shape;150;p21"/>
          <p:cNvSpPr/>
          <p:nvPr/>
        </p:nvSpPr>
        <p:spPr>
          <a:xfrm>
            <a:off x="7286625" y="5072063"/>
            <a:ext cx="500063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1" name="Google Shape;151;p21"/>
          <p:cNvSpPr/>
          <p:nvPr/>
        </p:nvSpPr>
        <p:spPr>
          <a:xfrm>
            <a:off x="2571750" y="5072063"/>
            <a:ext cx="500063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2" name="Google Shape;152;p21"/>
          <p:cNvSpPr/>
          <p:nvPr/>
        </p:nvSpPr>
        <p:spPr>
          <a:xfrm>
            <a:off x="7143750" y="2714625"/>
            <a:ext cx="500063" cy="428625"/>
          </a:xfrm>
          <a:prstGeom prst="mathMinus">
            <a:avLst>
              <a:gd name="adj1" fmla="val 2352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53" name="Google Shape;153;p21"/>
          <p:cNvSpPr/>
          <p:nvPr/>
        </p:nvSpPr>
        <p:spPr>
          <a:xfrm>
            <a:off x="5786438" y="6000750"/>
            <a:ext cx="2000250" cy="357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Government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Spending</a:t>
            </a:r>
            <a:endParaRPr sz="20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cxnSp>
        <p:nvCxnSpPr>
          <p:cNvPr id="154" name="Google Shape;154;p21"/>
          <p:cNvCxnSpPr/>
          <p:nvPr/>
        </p:nvCxnSpPr>
        <p:spPr>
          <a:xfrm rot="10800000">
            <a:off x="6224700" y="3356063"/>
            <a:ext cx="633300" cy="1500"/>
          </a:xfrm>
          <a:prstGeom prst="curvedConnector3">
            <a:avLst>
              <a:gd name="adj1" fmla="val 50009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cxnSp>
        <p:nvCxnSpPr>
          <p:cNvPr id="155" name="Google Shape;155;p21"/>
          <p:cNvCxnSpPr/>
          <p:nvPr/>
        </p:nvCxnSpPr>
        <p:spPr>
          <a:xfrm rot="10800000">
            <a:off x="1928700" y="3357650"/>
            <a:ext cx="928800" cy="1500"/>
          </a:xfrm>
          <a:prstGeom prst="curvedConnector3">
            <a:avLst>
              <a:gd name="adj1" fmla="val 49994"/>
            </a:avLst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</p:cxnSp>
      <p:sp>
        <p:nvSpPr>
          <p:cNvPr id="156" name="Google Shape;156;p21"/>
          <p:cNvSpPr/>
          <p:nvPr/>
        </p:nvSpPr>
        <p:spPr>
          <a:xfrm>
            <a:off x="4143372" y="285728"/>
            <a:ext cx="1000132" cy="500066"/>
          </a:xfrm>
          <a:prstGeom prst="mathEqual">
            <a:avLst>
              <a:gd name="adj1" fmla="val 23520"/>
              <a:gd name="adj2" fmla="val 11760"/>
            </a:avLst>
          </a:prstGeom>
          <a:solidFill>
            <a:srgbClr val="D8D8D8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2"/>
          <p:cNvSpPr txBox="1">
            <a:spLocks noGrp="1"/>
          </p:cNvSpPr>
          <p:nvPr>
            <p:ph type="title"/>
          </p:nvPr>
        </p:nvSpPr>
        <p:spPr>
          <a:xfrm>
            <a:off x="0" y="152400"/>
            <a:ext cx="9296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2.3 National Income and Product Account</a:t>
            </a:r>
            <a:endParaRPr sz="4000" b="1"/>
          </a:p>
        </p:txBody>
      </p:sp>
      <p:sp>
        <p:nvSpPr>
          <p:cNvPr id="162" name="Google Shape;162;p2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2"/>
          <p:cNvSpPr/>
          <p:nvPr/>
        </p:nvSpPr>
        <p:spPr>
          <a:xfrm>
            <a:off x="533400" y="1524000"/>
            <a:ext cx="8153400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1778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Noto Sans Symbols"/>
              <a:buChar char="❖"/>
            </a:pP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National income and product accounts: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 collected and published by the government describing the various components of national income and output in the economy.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7780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Noto Sans Symbols"/>
              <a:buChar char="❖"/>
            </a:pPr>
            <a:r>
              <a:rPr lang="en-US" sz="28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Office of the National Economics and Social Development Board (NESDB)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2800" b="1" i="0" u="none" strike="noStrike" cap="none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www.nesdb.go.th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2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3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7924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Gross Domestic Product</a:t>
            </a:r>
            <a:endParaRPr/>
          </a:p>
        </p:txBody>
      </p:sp>
      <p:sp>
        <p:nvSpPr>
          <p:cNvPr id="170" name="Google Shape;170;p2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1" name="Google Shape;171;p23"/>
          <p:cNvSpPr/>
          <p:nvPr/>
        </p:nvSpPr>
        <p:spPr>
          <a:xfrm>
            <a:off x="990600" y="1676400"/>
            <a:ext cx="7162800" cy="28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Gross Domestic Product (GDP):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total market value of </a:t>
            </a: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all final goods and services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produced </a:t>
            </a: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within a given period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by </a:t>
            </a: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factors of production located within 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country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72" name="Google Shape;172;p23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4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Concept of final goods and services</a:t>
            </a:r>
            <a:endParaRPr/>
          </a:p>
        </p:txBody>
      </p:sp>
      <p:sp>
        <p:nvSpPr>
          <p:cNvPr id="178" name="Google Shape;178;p2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4"/>
          <p:cNvSpPr/>
          <p:nvPr/>
        </p:nvSpPr>
        <p:spPr>
          <a:xfrm>
            <a:off x="990600" y="1600200"/>
            <a:ext cx="7315200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Final goods and services: 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Goods and services produced for final use.</a:t>
            </a:r>
            <a:endParaRPr/>
          </a:p>
        </p:txBody>
      </p:sp>
      <p:sp>
        <p:nvSpPr>
          <p:cNvPr id="180" name="Google Shape;180;p24"/>
          <p:cNvSpPr/>
          <p:nvPr/>
        </p:nvSpPr>
        <p:spPr>
          <a:xfrm>
            <a:off x="990600" y="2667000"/>
            <a:ext cx="73152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Intermediate goods: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Goods that are produced by one firm for use in further processing by another firm.</a:t>
            </a:r>
            <a:endParaRPr/>
          </a:p>
        </p:txBody>
      </p:sp>
      <p:sp>
        <p:nvSpPr>
          <p:cNvPr id="181" name="Google Shape;181;p24"/>
          <p:cNvSpPr/>
          <p:nvPr/>
        </p:nvSpPr>
        <p:spPr>
          <a:xfrm>
            <a:off x="990600" y="4114800"/>
            <a:ext cx="73152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Value added: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difference between the value of goods as they leave a stage of production and the cost of the goods as they entered that stage.</a:t>
            </a:r>
            <a:endParaRPr/>
          </a:p>
        </p:txBody>
      </p:sp>
      <p:sp>
        <p:nvSpPr>
          <p:cNvPr id="182" name="Google Shape;182;p2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2.4 GDP  </a:t>
            </a:r>
            <a:r>
              <a:rPr lang="en-US">
                <a:solidFill>
                  <a:srgbClr val="990000"/>
                </a:solidFill>
              </a:rPr>
              <a:t>versus</a:t>
            </a:r>
            <a:r>
              <a:rPr lang="en-US" b="1"/>
              <a:t> GNP</a:t>
            </a:r>
            <a:endParaRPr/>
          </a:p>
        </p:txBody>
      </p:sp>
      <p:sp>
        <p:nvSpPr>
          <p:cNvPr id="188" name="Google Shape;188;p25"/>
          <p:cNvSpPr txBox="1">
            <a:spLocks noGrp="1"/>
          </p:cNvSpPr>
          <p:nvPr>
            <p:ph type="body" idx="1"/>
          </p:nvPr>
        </p:nvSpPr>
        <p:spPr>
          <a:xfrm>
            <a:off x="152400" y="1447800"/>
            <a:ext cx="8610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Noto Sans Symbols"/>
              <a:buChar char="❖"/>
            </a:pPr>
            <a:r>
              <a:rPr lang="en-US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Gross Domestic Product (GDP):</a:t>
            </a:r>
            <a:endParaRPr/>
          </a:p>
          <a:p>
            <a:pPr marL="342900" lvl="0" indent="-342900" algn="l" rtl="0">
              <a:spcBef>
                <a:spcPts val="2160"/>
              </a:spcBef>
              <a:spcAft>
                <a:spcPts val="0"/>
              </a:spcAft>
              <a:buClr>
                <a:srgbClr val="C00000"/>
              </a:buClr>
              <a:buSzPts val="3600"/>
              <a:buFont typeface="Angsana New"/>
              <a:buNone/>
            </a:pPr>
            <a:r>
              <a:rPr lang="en-US" sz="3600" b="1">
                <a:solidFill>
                  <a:srgbClr val="C00000"/>
                </a:solidFill>
                <a:latin typeface="Angsana New"/>
                <a:ea typeface="Angsana New"/>
                <a:cs typeface="Angsana New"/>
                <a:sym typeface="Angsana New"/>
              </a:rPr>
              <a:t>		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Look at output that </a:t>
            </a:r>
            <a:r>
              <a:rPr lang="en-US" sz="24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use factor of production within 	the country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to produce goods and services</a:t>
            </a:r>
            <a:endParaRPr sz="3200">
              <a:latin typeface="Angsana New"/>
              <a:ea typeface="Angsana New"/>
              <a:cs typeface="Angsana New"/>
              <a:sym typeface="Angsana New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232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Noto Sans Symbols"/>
              <a:buChar char="❖"/>
            </a:pPr>
            <a:r>
              <a:rPr lang="en-US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Gross National product (GNP)</a:t>
            </a:r>
            <a:endParaRPr/>
          </a:p>
          <a:p>
            <a:pPr marL="342900" lvl="0" indent="-342900" algn="l" rtl="0">
              <a:spcBef>
                <a:spcPts val="126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lang="en-US" sz="2400"/>
              <a:t>The total market value of all final goods and services 	produced within a given period by </a:t>
            </a:r>
            <a:r>
              <a:rPr lang="en-US" sz="2400" b="1">
                <a:solidFill>
                  <a:srgbClr val="FF0000"/>
                </a:solidFill>
              </a:rPr>
              <a:t>factors of 	production owned by a country’s citizens, 	regardless of where the output is produced.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18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/>
          </a:p>
          <a:p>
            <a:pPr marL="342900" lvl="0" indent="-342900" algn="l" rtl="0">
              <a:spcBef>
                <a:spcPts val="18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ngsana New"/>
              <a:buNone/>
            </a:pPr>
            <a:r>
              <a:rPr lang="en-US" sz="3200" b="1">
                <a:latin typeface="Angsana New"/>
                <a:ea typeface="Angsana New"/>
                <a:cs typeface="Angsana New"/>
                <a:sym typeface="Angsana New"/>
              </a:rPr>
              <a:t>		</a:t>
            </a:r>
            <a:endParaRPr sz="3200"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189" name="Google Shape;189;p2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Times New Roman"/>
                <a:buNone/>
                <a:tabLst/>
                <a:defRPr/>
              </a:pPr>
              <a:t>8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0" name="Google Shape;190;p25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736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6"/>
          <p:cNvSpPr txBox="1">
            <a:spLocks noGrp="1"/>
          </p:cNvSpPr>
          <p:nvPr>
            <p:ph type="title"/>
          </p:nvPr>
        </p:nvSpPr>
        <p:spPr>
          <a:xfrm>
            <a:off x="266700" y="108124"/>
            <a:ext cx="8229600" cy="807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/>
              <a:t>2.4 GDP  </a:t>
            </a:r>
            <a:r>
              <a:rPr lang="en-US" sz="3200" dirty="0">
                <a:solidFill>
                  <a:srgbClr val="990000"/>
                </a:solidFill>
              </a:rPr>
              <a:t>versus</a:t>
            </a:r>
            <a:r>
              <a:rPr lang="en-US" sz="3200" b="1" dirty="0"/>
              <a:t> GNP</a:t>
            </a:r>
            <a:endParaRPr sz="3200" dirty="0"/>
          </a:p>
        </p:txBody>
      </p:sp>
      <p:sp>
        <p:nvSpPr>
          <p:cNvPr id="196" name="Google Shape;196;p26"/>
          <p:cNvSpPr txBox="1">
            <a:spLocks noGrp="1"/>
          </p:cNvSpPr>
          <p:nvPr>
            <p:ph type="body" idx="1"/>
          </p:nvPr>
        </p:nvSpPr>
        <p:spPr>
          <a:xfrm>
            <a:off x="323850" y="1018115"/>
            <a:ext cx="8496300" cy="5560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660066"/>
              </a:buClr>
              <a:buSzPts val="3200"/>
              <a:buFont typeface="Arial"/>
              <a:buNone/>
            </a:pPr>
            <a:r>
              <a:rPr lang="en-US" sz="3200" b="1" dirty="0">
                <a:solidFill>
                  <a:srgbClr val="660066"/>
                </a:solidFill>
                <a:latin typeface="Arial"/>
                <a:ea typeface="Arial"/>
                <a:cs typeface="Arial"/>
                <a:sym typeface="Arial"/>
              </a:rPr>
              <a:t>Example</a:t>
            </a:r>
          </a:p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660066"/>
              </a:buClr>
              <a:buSzPts val="3200"/>
              <a:buFont typeface="Arial"/>
              <a:buNone/>
            </a:pPr>
            <a:endParaRPr sz="1400" dirty="0"/>
          </a:p>
          <a:p>
            <a:pPr marL="742950" lvl="1" indent="-285750" algn="l" rtl="0">
              <a:lnSpc>
                <a:spcPct val="90000"/>
              </a:lnSpc>
              <a:spcBef>
                <a:spcPts val="800"/>
              </a:spcBef>
              <a:spcAft>
                <a:spcPts val="600"/>
              </a:spcAft>
              <a:buClr>
                <a:schemeClr val="dk1"/>
              </a:buClr>
              <a:buSzPts val="2160"/>
              <a:buFont typeface="Arial"/>
              <a:buChar char="o"/>
            </a:pPr>
            <a:r>
              <a:rPr lang="en-US" dirty="0"/>
              <a:t>Profit from factory located in other country </a:t>
            </a:r>
            <a:endParaRPr dirty="0"/>
          </a:p>
          <a:p>
            <a:pPr marL="742950" lvl="1" indent="-285750" algn="l" rtl="0">
              <a:lnSpc>
                <a:spcPct val="90000"/>
              </a:lnSpc>
              <a:spcBef>
                <a:spcPts val="800"/>
              </a:spcBef>
              <a:spcAft>
                <a:spcPts val="600"/>
              </a:spcAft>
              <a:buClr>
                <a:schemeClr val="dk1"/>
              </a:buClr>
              <a:buSzPts val="2520"/>
              <a:buFont typeface="Arial"/>
              <a:buNone/>
            </a:pPr>
            <a:endParaRPr sz="2800" dirty="0">
              <a:latin typeface="Angsana New"/>
              <a:ea typeface="Angsana New"/>
              <a:cs typeface="Angsana New"/>
              <a:sym typeface="Angsana New"/>
            </a:endParaRPr>
          </a:p>
          <a:p>
            <a:pPr marL="45720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60"/>
              <a:buNone/>
            </a:pPr>
            <a:endParaRPr lang="en-US" dirty="0"/>
          </a:p>
          <a:p>
            <a:pPr marL="74295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2160"/>
              <a:buFont typeface="Arial"/>
              <a:buChar char="o"/>
            </a:pPr>
            <a:r>
              <a:rPr lang="en-US" dirty="0"/>
              <a:t>Maid and labor work in other country</a:t>
            </a:r>
            <a:endParaRPr dirty="0"/>
          </a:p>
          <a:p>
            <a:pPr marL="742950" lvl="1" indent="-285750" algn="l" rtl="0">
              <a:spcBef>
                <a:spcPts val="600"/>
              </a:spcBef>
              <a:spcAft>
                <a:spcPts val="600"/>
              </a:spcAft>
              <a:buClr>
                <a:srgbClr val="008000"/>
              </a:buClr>
              <a:buSzPts val="2160"/>
              <a:buFont typeface="Arial"/>
              <a:buChar char="o"/>
            </a:pPr>
            <a:r>
              <a:rPr lang="en-US" b="1" i="1" dirty="0">
                <a:solidFill>
                  <a:srgbClr val="008000"/>
                </a:solidFill>
              </a:rPr>
              <a:t>GNP = GDP + </a:t>
            </a:r>
            <a:r>
              <a:rPr lang="en-US" sz="2000" dirty="0">
                <a:solidFill>
                  <a:srgbClr val="21218A"/>
                </a:solidFill>
              </a:rPr>
              <a:t>Income from Thai factors of</a:t>
            </a:r>
            <a:r>
              <a:rPr lang="en-US" dirty="0"/>
              <a:t> </a:t>
            </a:r>
            <a:r>
              <a:rPr lang="en-US" sz="2000" dirty="0">
                <a:solidFill>
                  <a:srgbClr val="21218A"/>
                </a:solidFill>
              </a:rPr>
              <a:t>production used to produce G&amp;S abroad </a:t>
            </a:r>
            <a:r>
              <a:rPr lang="en-US" sz="2000" dirty="0"/>
              <a:t>- </a:t>
            </a:r>
            <a:r>
              <a:rPr lang="en-US" sz="2000" dirty="0">
                <a:solidFill>
                  <a:srgbClr val="21218A"/>
                </a:solidFill>
              </a:rPr>
              <a:t>Income from foreign factors of production used to produce G&amp;S in Thailand</a:t>
            </a:r>
            <a:r>
              <a:rPr lang="en-US" sz="2000" i="1" dirty="0">
                <a:solidFill>
                  <a:srgbClr val="21218A"/>
                </a:solidFill>
              </a:rPr>
              <a:t>	</a:t>
            </a:r>
          </a:p>
          <a:p>
            <a:pPr marL="742950" lvl="1" indent="-285750" algn="l" rtl="0">
              <a:spcBef>
                <a:spcPts val="600"/>
              </a:spcBef>
              <a:spcAft>
                <a:spcPts val="600"/>
              </a:spcAft>
              <a:buClr>
                <a:srgbClr val="008000"/>
              </a:buClr>
              <a:buSzPts val="2160"/>
              <a:buFont typeface="Arial"/>
              <a:buChar char="o"/>
            </a:pPr>
            <a:r>
              <a:rPr lang="en-GB" sz="2200" b="1" i="1" dirty="0">
                <a:solidFill>
                  <a:srgbClr val="008000"/>
                </a:solidFill>
              </a:rPr>
              <a:t>GDP = GNP + </a:t>
            </a:r>
            <a:r>
              <a:rPr lang="en-GB" sz="2000" dirty="0">
                <a:solidFill>
                  <a:srgbClr val="21218A"/>
                </a:solidFill>
              </a:rPr>
              <a:t>Income from foreign factors of production used to produce G&amp;S in Thailand </a:t>
            </a:r>
            <a:r>
              <a:rPr lang="en-US" sz="2000" dirty="0">
                <a:solidFill>
                  <a:srgbClr val="21218A"/>
                </a:solidFill>
              </a:rPr>
              <a:t>- </a:t>
            </a:r>
            <a:r>
              <a:rPr lang="en-GB" sz="2000" dirty="0">
                <a:solidFill>
                  <a:srgbClr val="21218A"/>
                </a:solidFill>
              </a:rPr>
              <a:t>Income from Thai factors of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21218A"/>
                </a:solidFill>
              </a:rPr>
              <a:t>production used to produce G&amp;S abroad </a:t>
            </a:r>
            <a:endParaRPr sz="2000" i="1" dirty="0">
              <a:solidFill>
                <a:schemeClr val="accent6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197" name="Google Shape;197;p26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8" name="Google Shape;198;p26"/>
          <p:cNvCxnSpPr/>
          <p:nvPr/>
        </p:nvCxnSpPr>
        <p:spPr>
          <a:xfrm>
            <a:off x="1291363" y="2548354"/>
            <a:ext cx="57150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9" name="Google Shape;199;p26"/>
          <p:cNvCxnSpPr/>
          <p:nvPr/>
        </p:nvCxnSpPr>
        <p:spPr>
          <a:xfrm>
            <a:off x="1291363" y="2996225"/>
            <a:ext cx="57912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0" name="Google Shape;200;p26"/>
          <p:cNvSpPr/>
          <p:nvPr/>
        </p:nvSpPr>
        <p:spPr>
          <a:xfrm>
            <a:off x="1356209" y="2110106"/>
            <a:ext cx="5410200" cy="430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2D2DB9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Count as GNP but not GDP in our country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2D2DB9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6"/>
          <p:cNvSpPr/>
          <p:nvPr/>
        </p:nvSpPr>
        <p:spPr>
          <a:xfrm>
            <a:off x="1356209" y="2606875"/>
            <a:ext cx="7010400" cy="430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2D2DB9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but count as GDP in foreign country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02" name="Google Shape;202;p2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Times New Roman"/>
                <a:buNone/>
                <a:tabLst/>
                <a:defRPr/>
              </a:pPr>
              <a:t>9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9192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2.5 Measurement of GDP</a:t>
            </a:r>
            <a:endParaRPr/>
          </a:p>
        </p:txBody>
      </p:sp>
      <p:sp>
        <p:nvSpPr>
          <p:cNvPr id="208" name="Google Shape;208;p27"/>
          <p:cNvSpPr txBox="1">
            <a:spLocks noGrp="1"/>
          </p:cNvSpPr>
          <p:nvPr>
            <p:ph type="body" idx="1"/>
          </p:nvPr>
        </p:nvSpPr>
        <p:spPr>
          <a:xfrm>
            <a:off x="1676400" y="1524000"/>
            <a:ext cx="64008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indent="-457200" algn="l" rtl="0">
              <a:spcBef>
                <a:spcPts val="242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</a:rPr>
              <a:t>Production approach</a:t>
            </a:r>
          </a:p>
          <a:p>
            <a:pPr lvl="0" indent="-457200" algn="l" rtl="0">
              <a:spcBef>
                <a:spcPts val="242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</a:rPr>
              <a:t>Expenditure Approach</a:t>
            </a:r>
            <a:endParaRPr sz="3200" dirty="0">
              <a:solidFill>
                <a:srgbClr val="008000"/>
              </a:solidFill>
            </a:endParaRPr>
          </a:p>
          <a:p>
            <a:pPr marL="342900" lvl="0" indent="-342900" algn="l" rtl="0">
              <a:spcBef>
                <a:spcPts val="224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Noto Sans Symbols"/>
              <a:buChar char="⮚"/>
            </a:pPr>
            <a:r>
              <a:rPr lang="en-US" sz="3200" dirty="0">
                <a:solidFill>
                  <a:srgbClr val="008000"/>
                </a:solidFill>
              </a:rPr>
              <a:t> Income Approach</a:t>
            </a:r>
            <a:endParaRPr dirty="0"/>
          </a:p>
        </p:txBody>
      </p:sp>
      <p:sp>
        <p:nvSpPr>
          <p:cNvPr id="209" name="Google Shape;209;p27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Times New Roman"/>
                <a:buNone/>
                <a:tabLst/>
                <a:defRPr/>
              </a:pPr>
              <a:t>10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65240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8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2.5.1 Production Approach</a:t>
            </a:r>
            <a:endParaRPr dirty="0"/>
          </a:p>
        </p:txBody>
      </p:sp>
      <p:sp>
        <p:nvSpPr>
          <p:cNvPr id="216" name="Google Shape;216;p28"/>
          <p:cNvSpPr txBox="1">
            <a:spLocks noGrp="1"/>
          </p:cNvSpPr>
          <p:nvPr>
            <p:ph type="body" idx="1"/>
          </p:nvPr>
        </p:nvSpPr>
        <p:spPr>
          <a:xfrm>
            <a:off x="609600" y="1447800"/>
            <a:ext cx="8077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Noto Sans Symbols"/>
              <a:buNone/>
            </a:pPr>
            <a:endParaRPr sz="1000">
              <a:latin typeface="Angsana New"/>
              <a:ea typeface="Angsana New"/>
              <a:cs typeface="Angsana New"/>
              <a:sym typeface="Angsana New"/>
            </a:endParaRPr>
          </a:p>
          <a:p>
            <a:pPr marL="342900" lvl="0" indent="-342900" algn="l" rtl="0">
              <a:spcBef>
                <a:spcPts val="1350"/>
              </a:spcBef>
              <a:spcAft>
                <a:spcPts val="0"/>
              </a:spcAft>
              <a:buClr>
                <a:srgbClr val="008000"/>
              </a:buClr>
              <a:buSzPts val="3600"/>
              <a:buFont typeface="Noto Sans Symbols"/>
              <a:buChar char="⮚"/>
            </a:pPr>
            <a:r>
              <a:rPr lang="en-US" sz="3600">
                <a:solidFill>
                  <a:srgbClr val="008000"/>
                </a:solidFill>
                <a:latin typeface="Angsana New"/>
                <a:ea typeface="Angsana New"/>
                <a:cs typeface="Angsana New"/>
                <a:sym typeface="Angsana New"/>
              </a:rPr>
              <a:t> </a:t>
            </a:r>
            <a:r>
              <a:rPr lang="en-US" sz="3200">
                <a:solidFill>
                  <a:srgbClr val="008000"/>
                </a:solidFill>
              </a:rPr>
              <a:t>Calculated from value of final goods and services</a:t>
            </a:r>
            <a:endParaRPr/>
          </a:p>
          <a:p>
            <a:pPr marL="342900" lvl="0" indent="-342900" algn="l" rtl="0">
              <a:spcBef>
                <a:spcPts val="242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Noto Sans Symbols"/>
              <a:buChar char="⮚"/>
            </a:pPr>
            <a:r>
              <a:rPr lang="en-US" sz="3200">
                <a:solidFill>
                  <a:srgbClr val="008000"/>
                </a:solidFill>
              </a:rPr>
              <a:t> Calculated using value added method</a:t>
            </a:r>
            <a:endParaRPr sz="3200">
              <a:solidFill>
                <a:srgbClr val="008000"/>
              </a:solidFill>
            </a:endParaRPr>
          </a:p>
          <a:p>
            <a:pPr marL="342900" lvl="0" indent="-139700" algn="l" rtl="0">
              <a:spcBef>
                <a:spcPts val="22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endParaRPr sz="3200">
              <a:solidFill>
                <a:srgbClr val="008000"/>
              </a:solidFill>
            </a:endParaRPr>
          </a:p>
        </p:txBody>
      </p:sp>
      <p:sp>
        <p:nvSpPr>
          <p:cNvPr id="217" name="Google Shape;217;p28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17275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9"/>
          <p:cNvSpPr txBox="1"/>
          <p:nvPr/>
        </p:nvSpPr>
        <p:spPr>
          <a:xfrm>
            <a:off x="381000" y="1524000"/>
            <a:ext cx="8763000" cy="1416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1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en-US" sz="3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Calculate total value of final goods and service: suppose there are 400 apples and 300 oranges in the economy</a:t>
            </a:r>
            <a:endParaRPr sz="2400" b="0" i="0" u="none" strike="noStrike" cap="none">
              <a:solidFill>
                <a:srgbClr val="FF66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224" name="Google Shape;224;p29"/>
          <p:cNvGrpSpPr/>
          <p:nvPr/>
        </p:nvGrpSpPr>
        <p:grpSpPr>
          <a:xfrm>
            <a:off x="2438400" y="2667000"/>
            <a:ext cx="4114800" cy="1066800"/>
            <a:chOff x="1536" y="1248"/>
            <a:chExt cx="2592" cy="672"/>
          </a:xfrm>
        </p:grpSpPr>
        <p:pic>
          <p:nvPicPr>
            <p:cNvPr id="225" name="Google Shape;225;p29" descr="orange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504" y="1296"/>
              <a:ext cx="624" cy="62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26" name="Google Shape;226;p29"/>
            <p:cNvGrpSpPr/>
            <p:nvPr/>
          </p:nvGrpSpPr>
          <p:grpSpPr>
            <a:xfrm>
              <a:off x="1536" y="1248"/>
              <a:ext cx="588" cy="672"/>
              <a:chOff x="1536" y="1248"/>
              <a:chExt cx="588" cy="672"/>
            </a:xfrm>
          </p:grpSpPr>
          <p:pic>
            <p:nvPicPr>
              <p:cNvPr id="227" name="Google Shape;227;p29" descr="APPLE"/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536" y="1248"/>
                <a:ext cx="588" cy="67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28" name="Google Shape;228;p29"/>
              <p:cNvSpPr txBox="1"/>
              <p:nvPr/>
            </p:nvSpPr>
            <p:spPr>
              <a:xfrm>
                <a:off x="1584" y="1440"/>
                <a:ext cx="484" cy="28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Times New Roman"/>
                  <a:buNone/>
                </a:pPr>
                <a:r>
                  <a:rPr lang="en-US" sz="2400" b="0" i="0" u="none" strike="noStrike" cap="none">
                    <a:solidFill>
                      <a:schemeClr val="dk1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B 10</a:t>
                </a:r>
                <a:endParaRPr sz="2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</p:grpSp>
        <p:sp>
          <p:nvSpPr>
            <p:cNvPr id="229" name="Google Shape;229;p29"/>
            <p:cNvSpPr txBox="1"/>
            <p:nvPr/>
          </p:nvSpPr>
          <p:spPr>
            <a:xfrm>
              <a:off x="3552" y="1488"/>
              <a:ext cx="388" cy="2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Times New Roman"/>
                <a:buNone/>
              </a:pPr>
              <a:r>
                <a:rPr lang="en-US" sz="2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B 5</a:t>
              </a:r>
              <a:endParaRPr/>
            </a:p>
          </p:txBody>
        </p:sp>
      </p:grpSp>
      <p:sp>
        <p:nvSpPr>
          <p:cNvPr id="230" name="Google Shape;230;p29"/>
          <p:cNvSpPr txBox="1"/>
          <p:nvPr/>
        </p:nvSpPr>
        <p:spPr>
          <a:xfrm>
            <a:off x="1143000" y="3886200"/>
            <a:ext cx="7088188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GDP 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(price of </a:t>
            </a:r>
            <a:r>
              <a:rPr lang="en-US" sz="2800" b="0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apples 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× amount of </a:t>
            </a:r>
            <a:r>
              <a:rPr lang="en-US" sz="2800" b="0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 + (price of </a:t>
            </a:r>
            <a:r>
              <a:rPr lang="en-US" sz="2800" b="0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oranges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× amount of </a:t>
            </a:r>
            <a:r>
              <a:rPr lang="en-US" sz="2800" b="0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oranges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= (</a:t>
            </a:r>
            <a:r>
              <a:rPr lang="en-US" sz="2800" b="1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10</a:t>
            </a:r>
            <a:r>
              <a:rPr lang="en-US" sz="2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× </a:t>
            </a:r>
            <a:r>
              <a:rPr lang="en-US" sz="2800" b="1" i="0" u="none" strike="noStrike" cap="none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400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+ (</a:t>
            </a:r>
            <a:r>
              <a:rPr lang="en-US" sz="2800" b="1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5</a:t>
            </a: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× </a:t>
            </a:r>
            <a:r>
              <a:rPr lang="en-US" sz="2800" b="1" i="0" u="none" strike="noStrike" cap="none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300</a:t>
            </a: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GDP = </a:t>
            </a:r>
            <a:r>
              <a:rPr lang="en-US" sz="2800" b="1" i="0" u="none" strike="noStrike" cap="none">
                <a:solidFill>
                  <a:srgbClr val="9900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 4,000 + B 1,500 = B 5,500</a:t>
            </a:r>
            <a:endParaRPr/>
          </a:p>
        </p:txBody>
      </p:sp>
      <p:sp>
        <p:nvSpPr>
          <p:cNvPr id="231" name="Google Shape;231;p29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5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9"/>
          <p:cNvSpPr/>
          <p:nvPr/>
        </p:nvSpPr>
        <p:spPr>
          <a:xfrm>
            <a:off x="533400" y="2286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Production Approach: using final G&amp;S values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193704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0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30"/>
          <p:cNvSpPr/>
          <p:nvPr/>
        </p:nvSpPr>
        <p:spPr>
          <a:xfrm>
            <a:off x="381000" y="228600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Production Approach: using value-added values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30"/>
          <p:cNvSpPr/>
          <p:nvPr/>
        </p:nvSpPr>
        <p:spPr>
          <a:xfrm>
            <a:off x="1295400" y="1981200"/>
            <a:ext cx="6248400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Value added 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difference between the value of goods as they leave a stage of production and the cost of the goods as they entered that stage.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2512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" name="Google Shape;246;p31"/>
          <p:cNvGraphicFramePr/>
          <p:nvPr/>
        </p:nvGraphicFramePr>
        <p:xfrm>
          <a:off x="152400" y="1295400"/>
          <a:ext cx="8632825" cy="4556125"/>
        </p:xfrm>
        <a:graphic>
          <a:graphicData uri="http://schemas.openxmlformats.org/drawingml/2006/table">
            <a:tbl>
              <a:tblPr>
                <a:noFill/>
                <a:tableStyleId>{3BC279F1-9C53-45DF-A1F7-1187AF689783}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8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28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1100">
                <a:tc gridSpan="8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Value added in production of bottle orange juice</a:t>
                      </a:r>
                      <a:endParaRPr sz="2400" b="1" i="0" u="none" strike="noStrike" cap="none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91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Stage of production</a:t>
                      </a:r>
                      <a:endParaRPr sz="2400" b="1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Sales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16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endParaRPr sz="2400" b="1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Value Added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7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(1)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Orange</a:t>
                      </a:r>
                      <a:endParaRPr sz="22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500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(2)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Orange juice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650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(3)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Orange juice in bottle (factory level)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900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20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(4)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200"/>
                        <a:buFont typeface="Arial"/>
                        <a:buNone/>
                      </a:pPr>
                      <a:r>
                        <a:rPr lang="en-US" sz="22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Retail sale (Supermarket level)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1200</a:t>
                      </a:r>
                      <a:endParaRPr/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00"/>
                        </a:buClr>
                        <a:buSzPts val="2800"/>
                        <a:buFont typeface="Arial"/>
                        <a:buNone/>
                      </a:pPr>
                      <a:r>
                        <a:rPr lang="en-US" sz="2800" b="0" i="0" u="none" strike="noStrike" cap="none">
                          <a:solidFill>
                            <a:srgbClr val="FFFF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Total value added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1830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5725" marR="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endParaRPr sz="20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4C2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47" name="Google Shape;247;p31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7239000" y="2971800"/>
            <a:ext cx="6096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500</a:t>
            </a:r>
            <a:endParaRPr/>
          </a:p>
        </p:txBody>
      </p:sp>
      <p:sp>
        <p:nvSpPr>
          <p:cNvPr id="249" name="Google Shape;249;p31"/>
          <p:cNvSpPr txBox="1"/>
          <p:nvPr/>
        </p:nvSpPr>
        <p:spPr>
          <a:xfrm>
            <a:off x="7239000" y="3429000"/>
            <a:ext cx="6096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150</a:t>
            </a:r>
            <a:endParaRPr/>
          </a:p>
        </p:txBody>
      </p:sp>
      <p:sp>
        <p:nvSpPr>
          <p:cNvPr id="250" name="Google Shape;250;p31"/>
          <p:cNvSpPr txBox="1"/>
          <p:nvPr/>
        </p:nvSpPr>
        <p:spPr>
          <a:xfrm>
            <a:off x="7239000" y="3810000"/>
            <a:ext cx="6096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250</a:t>
            </a:r>
            <a:endParaRPr/>
          </a:p>
        </p:txBody>
      </p:sp>
      <p:sp>
        <p:nvSpPr>
          <p:cNvPr id="251" name="Google Shape;251;p31"/>
          <p:cNvSpPr txBox="1"/>
          <p:nvPr/>
        </p:nvSpPr>
        <p:spPr>
          <a:xfrm>
            <a:off x="7239000" y="4572000"/>
            <a:ext cx="6096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300</a:t>
            </a:r>
            <a:endParaRPr/>
          </a:p>
        </p:txBody>
      </p:sp>
      <p:sp>
        <p:nvSpPr>
          <p:cNvPr id="252" name="Google Shape;252;p31"/>
          <p:cNvSpPr txBox="1"/>
          <p:nvPr/>
        </p:nvSpPr>
        <p:spPr>
          <a:xfrm>
            <a:off x="7162800" y="5410200"/>
            <a:ext cx="8382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1200</a:t>
            </a:r>
            <a:endParaRPr/>
          </a:p>
        </p:txBody>
      </p:sp>
      <p:sp>
        <p:nvSpPr>
          <p:cNvPr id="253" name="Google Shape;253;p3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1"/>
          <p:cNvSpPr/>
          <p:nvPr/>
        </p:nvSpPr>
        <p:spPr>
          <a:xfrm>
            <a:off x="381000" y="228600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Production Approach: using value-added values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193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15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2"/>
          <p:cNvSpPr/>
          <p:nvPr/>
        </p:nvSpPr>
        <p:spPr>
          <a:xfrm>
            <a:off x="381000" y="228600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Some concerns: measuring GDP</a:t>
            </a:r>
            <a:endParaRPr sz="2800" b="0" i="0" u="none" strike="noStrike" cap="none">
              <a:solidFill>
                <a:srgbClr val="00006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838200" y="2592388"/>
            <a:ext cx="8029575" cy="684212"/>
          </a:xfrm>
          <a:prstGeom prst="rect">
            <a:avLst/>
          </a:prstGeom>
          <a:solidFill>
            <a:srgbClr val="FFF0D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GDP ignores all transactions in which money or goods change hands and in which no new goods and services are produced.</a:t>
            </a:r>
            <a:endParaRPr dirty="0"/>
          </a:p>
        </p:txBody>
      </p:sp>
      <p:sp>
        <p:nvSpPr>
          <p:cNvPr id="262" name="Google Shape;262;p32"/>
          <p:cNvSpPr/>
          <p:nvPr/>
        </p:nvSpPr>
        <p:spPr>
          <a:xfrm>
            <a:off x="190500" y="1344812"/>
            <a:ext cx="891540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EXCLUSION OF USED GOODS AND PAPER TRANSACTIONS</a:t>
            </a:r>
            <a:endParaRPr dirty="0"/>
          </a:p>
        </p:txBody>
      </p:sp>
      <p:sp>
        <p:nvSpPr>
          <p:cNvPr id="263" name="Google Shape;263;p32"/>
          <p:cNvSpPr/>
          <p:nvPr/>
        </p:nvSpPr>
        <p:spPr>
          <a:xfrm>
            <a:off x="838200" y="2206824"/>
            <a:ext cx="7010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GDP is concerned only with new, or current, production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sp>
        <p:nvSpPr>
          <p:cNvPr id="264" name="Google Shape;264;p32"/>
          <p:cNvSpPr txBox="1"/>
          <p:nvPr/>
        </p:nvSpPr>
        <p:spPr>
          <a:xfrm>
            <a:off x="152400" y="3429000"/>
            <a:ext cx="8991600" cy="25908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A house build 3 years ago, should it be counted in GDP this year 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000"/>
              <a:buFont typeface="Noto Sans Symbols"/>
              <a:buChar char="⮚"/>
            </a:pP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How about commission fee for the commissioner  who sell the house?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5" name="Google Shape;265;p32"/>
          <p:cNvCxnSpPr/>
          <p:nvPr/>
        </p:nvCxnSpPr>
        <p:spPr>
          <a:xfrm>
            <a:off x="685800" y="4800600"/>
            <a:ext cx="76962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6" name="Google Shape;266;p32"/>
          <p:cNvCxnSpPr/>
          <p:nvPr/>
        </p:nvCxnSpPr>
        <p:spPr>
          <a:xfrm>
            <a:off x="685800" y="5638800"/>
            <a:ext cx="7696200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7" name="Google Shape;267;p32"/>
          <p:cNvSpPr txBox="1"/>
          <p:nvPr/>
        </p:nvSpPr>
        <p:spPr>
          <a:xfrm>
            <a:off x="1066800" y="4419600"/>
            <a:ext cx="67818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It should not be counted as GDP this year</a:t>
            </a:r>
            <a:endParaRPr/>
          </a:p>
        </p:txBody>
      </p:sp>
      <p:sp>
        <p:nvSpPr>
          <p:cNvPr id="268" name="Google Shape;268;p32"/>
          <p:cNvSpPr txBox="1"/>
          <p:nvPr/>
        </p:nvSpPr>
        <p:spPr>
          <a:xfrm>
            <a:off x="1066800" y="5257800"/>
            <a:ext cx="67818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It should  be counted as GDP this year</a:t>
            </a:r>
            <a:endParaRPr/>
          </a:p>
        </p:txBody>
      </p:sp>
      <p:sp>
        <p:nvSpPr>
          <p:cNvPr id="269" name="Google Shape;269;p3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101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3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853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/>
              <a:t>2.5.2 Expenditure Approach</a:t>
            </a:r>
            <a:endParaRPr dirty="0"/>
          </a:p>
        </p:txBody>
      </p:sp>
      <p:sp>
        <p:nvSpPr>
          <p:cNvPr id="276" name="Google Shape;276;p3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3"/>
          <p:cNvSpPr/>
          <p:nvPr/>
        </p:nvSpPr>
        <p:spPr>
          <a:xfrm>
            <a:off x="1143000" y="2057400"/>
            <a:ext cx="66294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Expenditure approach:  </a:t>
            </a: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method of computing GDP that measures the amount spent on all final goods during a given period.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17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283" name="Google Shape;283;p34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</a:t>
            </a:r>
            <a:endParaRPr/>
          </a:p>
        </p:txBody>
      </p:sp>
      <p:sp>
        <p:nvSpPr>
          <p:cNvPr id="284" name="Google Shape;284;p34"/>
          <p:cNvSpPr/>
          <p:nvPr/>
        </p:nvSpPr>
        <p:spPr>
          <a:xfrm>
            <a:off x="990600" y="1371600"/>
            <a:ext cx="70866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There are four main categories of expenditure:</a:t>
            </a:r>
            <a:endParaRPr/>
          </a:p>
        </p:txBody>
      </p:sp>
      <p:sp>
        <p:nvSpPr>
          <p:cNvPr id="285" name="Google Shape;285;p34"/>
          <p:cNvSpPr/>
          <p:nvPr/>
        </p:nvSpPr>
        <p:spPr>
          <a:xfrm>
            <a:off x="1066800" y="1828800"/>
            <a:ext cx="7086600" cy="3581400"/>
          </a:xfrm>
          <a:prstGeom prst="rect">
            <a:avLst/>
          </a:prstGeom>
          <a:solidFill>
            <a:srgbClr val="FFF0D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Expenditure Categories:</a:t>
            </a:r>
            <a:endParaRPr/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■	</a:t>
            </a: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Personal consumption expenditures </a:t>
            </a:r>
            <a:r>
              <a:rPr lang="en-US" sz="2000" b="0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0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000" b="0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): 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household spending on consumer goods</a:t>
            </a:r>
            <a:endParaRPr/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■	</a:t>
            </a: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Gross private domestic investment </a:t>
            </a:r>
            <a:r>
              <a:rPr lang="en-US" sz="2000" b="0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0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000" b="0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):   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spending by firms and households on new capital, i.e., plant, equipment, inventory, and new residential structures</a:t>
            </a:r>
            <a:endParaRPr/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■	</a:t>
            </a: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Government consumption and investment (</a:t>
            </a:r>
            <a:r>
              <a:rPr lang="en-US" sz="20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</a:t>
            </a: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■	</a:t>
            </a: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Net exports (</a:t>
            </a:r>
            <a:r>
              <a:rPr lang="en-US" sz="20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X - M</a:t>
            </a:r>
            <a:r>
              <a:rPr lang="en-US" sz="20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): 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net spending by the rest of the world, or exports (</a:t>
            </a:r>
            <a:r>
              <a:rPr lang="en-US" sz="20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minus imports (</a:t>
            </a:r>
            <a:r>
              <a:rPr lang="en-US" sz="20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</a:t>
            </a: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286" name="Google Shape;286;p34"/>
          <p:cNvSpPr/>
          <p:nvPr/>
        </p:nvSpPr>
        <p:spPr>
          <a:xfrm>
            <a:off x="1905000" y="5638800"/>
            <a:ext cx="5638800" cy="457200"/>
          </a:xfrm>
          <a:prstGeom prst="rect">
            <a:avLst/>
          </a:prstGeom>
          <a:solidFill>
            <a:srgbClr val="84FFE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GDP 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= 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+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I 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G 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X 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M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2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18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293" name="Google Shape;293;p35"/>
          <p:cNvSpPr/>
          <p:nvPr/>
        </p:nvSpPr>
        <p:spPr>
          <a:xfrm>
            <a:off x="1524000" y="2209800"/>
            <a:ext cx="6172200" cy="13716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personal consumption expenditures (</a:t>
            </a:r>
            <a:r>
              <a:rPr lang="en-US" sz="2400" b="0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): 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expenditures by consumers on goods and services.</a:t>
            </a:r>
            <a:endParaRPr/>
          </a:p>
        </p:txBody>
      </p:sp>
      <p:sp>
        <p:nvSpPr>
          <p:cNvPr id="294" name="Google Shape;294;p35"/>
          <p:cNvSpPr/>
          <p:nvPr/>
        </p:nvSpPr>
        <p:spPr>
          <a:xfrm>
            <a:off x="990600" y="1447800"/>
            <a:ext cx="7010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Personal Consumption Expenditures (</a:t>
            </a: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295" name="Google Shape;295;p35"/>
          <p:cNvSpPr/>
          <p:nvPr/>
        </p:nvSpPr>
        <p:spPr>
          <a:xfrm>
            <a:off x="1524000" y="3733800"/>
            <a:ext cx="6107113" cy="13716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are three main categories of consumer expenditures: </a:t>
            </a:r>
            <a:r>
              <a:rPr lang="en-US" sz="2400" b="0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durable goods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nondurable goods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and </a:t>
            </a:r>
            <a:r>
              <a:rPr lang="en-US" sz="2400" b="0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services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296" name="Google Shape;296;p35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(C)</a:t>
            </a:r>
            <a:endParaRPr/>
          </a:p>
        </p:txBody>
      </p:sp>
      <p:sp>
        <p:nvSpPr>
          <p:cNvPr id="297" name="Google Shape;297;p35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303" name="Google Shape;303;p36"/>
          <p:cNvSpPr/>
          <p:nvPr/>
        </p:nvSpPr>
        <p:spPr>
          <a:xfrm>
            <a:off x="1143000" y="1524000"/>
            <a:ext cx="70104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Durable goods: 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Goods that last a relatively long time, such as cars and household appliances.</a:t>
            </a:r>
            <a:endParaRPr/>
          </a:p>
        </p:txBody>
      </p:sp>
      <p:sp>
        <p:nvSpPr>
          <p:cNvPr id="304" name="Google Shape;304;p36"/>
          <p:cNvSpPr/>
          <p:nvPr/>
        </p:nvSpPr>
        <p:spPr>
          <a:xfrm>
            <a:off x="1143000" y="2743200"/>
            <a:ext cx="70866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Nondurable goods: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Goods that are used up fairly quickly, such as food and clothing.</a:t>
            </a:r>
            <a:endParaRPr/>
          </a:p>
        </p:txBody>
      </p:sp>
      <p:sp>
        <p:nvSpPr>
          <p:cNvPr id="305" name="Google Shape;305;p36"/>
          <p:cNvSpPr/>
          <p:nvPr/>
        </p:nvSpPr>
        <p:spPr>
          <a:xfrm>
            <a:off x="1143000" y="3962400"/>
            <a:ext cx="73152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Services: </a:t>
            </a:r>
            <a:r>
              <a:rPr lang="en-US" sz="2400" b="0" i="0" u="none" strike="noStrike" cap="none">
                <a:solidFill>
                  <a:srgbClr val="00666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things we buy that do not involve the production of physical things, such as legal  and medical services and education.</a:t>
            </a:r>
            <a:endParaRPr/>
          </a:p>
        </p:txBody>
      </p:sp>
      <p:sp>
        <p:nvSpPr>
          <p:cNvPr id="306" name="Google Shape;306;p36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 (C)</a:t>
            </a:r>
            <a:endParaRPr/>
          </a:p>
        </p:txBody>
      </p:sp>
      <p:sp>
        <p:nvSpPr>
          <p:cNvPr id="307" name="Google Shape;307;p36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313" name="Google Shape;313;p37"/>
          <p:cNvSpPr/>
          <p:nvPr/>
        </p:nvSpPr>
        <p:spPr>
          <a:xfrm>
            <a:off x="1219200" y="2057400"/>
            <a:ext cx="7467600" cy="17526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Gross private domestic investment (</a:t>
            </a:r>
            <a:r>
              <a:rPr lang="en-US" sz="2400" b="0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):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Total investment in capital—that is, the purchase of new housing, plants, equipment, and inventory by the private (or nongovernment) sector.</a:t>
            </a:r>
            <a:endParaRPr/>
          </a:p>
        </p:txBody>
      </p:sp>
      <p:sp>
        <p:nvSpPr>
          <p:cNvPr id="314" name="Google Shape;314;p37"/>
          <p:cNvSpPr/>
          <p:nvPr/>
        </p:nvSpPr>
        <p:spPr>
          <a:xfrm>
            <a:off x="914400" y="1447800"/>
            <a:ext cx="7010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Gross Private Domestic Investment (</a:t>
            </a: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315" name="Google Shape;315;p37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(I)</a:t>
            </a:r>
            <a:endParaRPr/>
          </a:p>
        </p:txBody>
      </p:sp>
      <p:sp>
        <p:nvSpPr>
          <p:cNvPr id="316" name="Google Shape;316;p37"/>
          <p:cNvSpPr/>
          <p:nvPr/>
        </p:nvSpPr>
        <p:spPr>
          <a:xfrm>
            <a:off x="1295400" y="4038600"/>
            <a:ext cx="7162800" cy="13716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are three main categories of investment expenditures: </a:t>
            </a:r>
            <a:r>
              <a:rPr lang="en-US" sz="2400" b="0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nonresidential investment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 b="0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residential investment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and </a:t>
            </a:r>
            <a:r>
              <a:rPr lang="en-US" sz="2400" b="0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changes in inventories</a:t>
            </a: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37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21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323" name="Google Shape;323;p38"/>
          <p:cNvSpPr/>
          <p:nvPr/>
        </p:nvSpPr>
        <p:spPr>
          <a:xfrm>
            <a:off x="838200" y="2436634"/>
            <a:ext cx="7696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Residential investment : 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Expenditures by households and firms on new houses and apartment buildings.</a:t>
            </a:r>
            <a:endParaRPr dirty="0"/>
          </a:p>
        </p:txBody>
      </p:sp>
      <p:sp>
        <p:nvSpPr>
          <p:cNvPr id="324" name="Google Shape;324;p38"/>
          <p:cNvSpPr/>
          <p:nvPr/>
        </p:nvSpPr>
        <p:spPr>
          <a:xfrm>
            <a:off x="838200" y="3391625"/>
            <a:ext cx="83058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Change in business inventories: 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amount by which firms’ inventories change during a period.  Inventories are the goods that firms produce now but intend to sell later.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200"/>
              <a:buFont typeface="Arial"/>
              <a:buNone/>
            </a:pPr>
            <a:r>
              <a:rPr lang="en-US" sz="2200" b="1" i="0" u="none" strike="noStrike" cap="none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= inventory end of period – inventory beginning of period</a:t>
            </a:r>
            <a:endParaRPr dirty="0"/>
          </a:p>
        </p:txBody>
      </p:sp>
      <p:sp>
        <p:nvSpPr>
          <p:cNvPr id="326" name="Google Shape;326;p38"/>
          <p:cNvSpPr/>
          <p:nvPr/>
        </p:nvSpPr>
        <p:spPr>
          <a:xfrm>
            <a:off x="838200" y="1462088"/>
            <a:ext cx="7696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Nonresidential investment:  </a:t>
            </a: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Expenditures by firms for machines, tools, plants, and so on.</a:t>
            </a:r>
            <a:endParaRPr dirty="0"/>
          </a:p>
        </p:txBody>
      </p:sp>
      <p:sp>
        <p:nvSpPr>
          <p:cNvPr id="327" name="Google Shape;327;p38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(I)</a:t>
            </a:r>
            <a:endParaRPr/>
          </a:p>
        </p:txBody>
      </p:sp>
      <p:sp>
        <p:nvSpPr>
          <p:cNvPr id="10" name="Google Shape;317;p37">
            <a:extLst>
              <a:ext uri="{FF2B5EF4-FFF2-40B4-BE49-F238E27FC236}">
                <a16:creationId xmlns:a16="http://schemas.microsoft.com/office/drawing/2014/main" id="{63C142A7-7142-4B7F-8B62-B6165E1E0627}"/>
              </a:ext>
            </a:extLst>
          </p:cNvPr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99F82-9658-428D-8122-6B7284A39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838200"/>
          </a:xfrm>
        </p:spPr>
        <p:txBody>
          <a:bodyPr/>
          <a:lstStyle/>
          <a:p>
            <a:pPr>
              <a:defRPr/>
            </a:pPr>
            <a:r>
              <a:rPr lang="en-US" b="1" dirty="0">
                <a:latin typeface="Cordia New" panose="020B0304020202020204" pitchFamily="34" charset="-34"/>
                <a:cs typeface="Cordia New" panose="020B0304020202020204" pitchFamily="34" charset="-34"/>
              </a:rPr>
              <a:t>Example of</a:t>
            </a:r>
            <a:r>
              <a:rPr lang="th-TH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b="1" dirty="0">
                <a:latin typeface="Cordia New" panose="020B0304020202020204" pitchFamily="34" charset="-34"/>
                <a:cs typeface="Cordia New" panose="020B0304020202020204" pitchFamily="34" charset="-34"/>
              </a:rPr>
              <a:t>changes in inventories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FA575-3F0F-4F20-A0C5-57732CC73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691352"/>
            <a:ext cx="9144001" cy="616664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Inventory beginning of the year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is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 unit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, price of each unit is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10 Baht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en-US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    = 2*10 =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20 Baht</a:t>
            </a:r>
            <a:endParaRPr lang="th-TH" sz="3200" b="1" dirty="0">
              <a:solidFill>
                <a:srgbClr val="C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In that year can produce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7 unit,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price of each unit is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10 Baht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en-US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    = 7*10 =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70 Baht</a:t>
            </a:r>
            <a:endParaRPr lang="th-TH" sz="3200" b="1" dirty="0">
              <a:solidFill>
                <a:srgbClr val="C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In that year can sell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6 unit,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price of each unit is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10 Baht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=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60 Baht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th-TH" sz="3200" b="1" dirty="0">
              <a:solidFill>
                <a:srgbClr val="C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Inventory at the end of the year is 3 units, price of each unit is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10 Baht</a:t>
            </a: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=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30 Baht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en-US" sz="3200" b="1" dirty="0">
              <a:solidFill>
                <a:srgbClr val="C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3200" b="1" dirty="0">
                <a:solidFill>
                  <a:srgbClr val="0000FF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Changes in inventories =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en-US" sz="3200" b="1" dirty="0">
                <a:solidFill>
                  <a:srgbClr val="0000FF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	= Inventory end of period – inventory beginning of period</a:t>
            </a:r>
            <a:endParaRPr lang="th-TH" sz="3200" b="1" dirty="0">
              <a:solidFill>
                <a:srgbClr val="0000FF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	</a:t>
            </a:r>
            <a:r>
              <a:rPr lang="en-US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= </a:t>
            </a:r>
            <a:r>
              <a:rPr lang="en-US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30 – 20 = 10 Baht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b="1" dirty="0">
                <a:latin typeface="Cordia New" panose="020B0304020202020204" pitchFamily="34" charset="-34"/>
                <a:cs typeface="Cordia New" panose="020B0304020202020204" pitchFamily="34" charset="-34"/>
              </a:rPr>
              <a:t>	</a:t>
            </a:r>
            <a:endParaRPr lang="th-TH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6D3FD7DB-CB29-40B6-92A9-22C9DCB755D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8CC7AA-08FB-4296-9755-6E19AF1432C9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id="{2B390730-8A11-464F-AE0C-2F2A09D32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8" y="0"/>
            <a:ext cx="8382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9144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GDP vs. Total Sales</a:t>
            </a:r>
          </a:p>
        </p:txBody>
      </p:sp>
      <p:sp>
        <p:nvSpPr>
          <p:cNvPr id="115718" name="Rectangle 6">
            <a:extLst>
              <a:ext uri="{FF2B5EF4-FFF2-40B4-BE49-F238E27FC236}">
                <a16:creationId xmlns:a16="http://schemas.microsoft.com/office/drawing/2014/main" id="{F6C00D6E-BF35-4D91-9B4E-78DFE6C8D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090773"/>
            <a:ext cx="8382000" cy="5374116"/>
          </a:xfrm>
          <a:prstGeom prst="rect">
            <a:avLst/>
          </a:prstGeom>
          <a:solidFill>
            <a:srgbClr val="FFF0D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marR="0" lvl="0" indent="-3508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Question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: GDP = Total Sales ????</a:t>
            </a:r>
            <a:r>
              <a:rPr kumimoji="0" lang="th-TH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  <a:p>
            <a:pPr marL="350838" marR="0" lvl="0" indent="-3508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  <a:p>
            <a:pPr marL="350838" marR="0" lvl="0" indent="-3508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Ans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350838" marR="0" lvl="0" indent="-3508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  <a:p>
            <a:pPr marL="350838" marR="0" lvl="0" indent="-3508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	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GDP =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final sales + change in business inventories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                     + other components of GDP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45DB210-3765-44D7-9078-CE5C613E0DE1}"/>
              </a:ext>
            </a:extLst>
          </p:cNvPr>
          <p:cNvCxnSpPr>
            <a:cxnSpLocks/>
          </p:cNvCxnSpPr>
          <p:nvPr/>
        </p:nvCxnSpPr>
        <p:spPr>
          <a:xfrm>
            <a:off x="1019819" y="3124201"/>
            <a:ext cx="7315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97" name="Slide Number Placeholder 7">
            <a:extLst>
              <a:ext uri="{FF2B5EF4-FFF2-40B4-BE49-F238E27FC236}">
                <a16:creationId xmlns:a16="http://schemas.microsoft.com/office/drawing/2014/main" id="{DD355229-C594-4BB8-A0FC-B095A236A0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EAEDDBA-0937-4A38-8808-78B7DC82FE97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DC8B89-CE99-4FD9-BD81-C04A75BB098B}"/>
              </a:ext>
            </a:extLst>
          </p:cNvPr>
          <p:cNvCxnSpPr>
            <a:cxnSpLocks/>
          </p:cNvCxnSpPr>
          <p:nvPr/>
        </p:nvCxnSpPr>
        <p:spPr>
          <a:xfrm>
            <a:off x="1007841" y="3852093"/>
            <a:ext cx="7315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9" name="Rectangle 6">
            <a:extLst>
              <a:ext uri="{FF2B5EF4-FFF2-40B4-BE49-F238E27FC236}">
                <a16:creationId xmlns:a16="http://schemas.microsoft.com/office/drawing/2014/main" id="{B50FC443-225E-41BB-A04E-EB2818E674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DFB0328-F768-45BA-B692-BCD52FEC5087}"/>
              </a:ext>
            </a:extLst>
          </p:cNvPr>
          <p:cNvCxnSpPr>
            <a:cxnSpLocks/>
          </p:cNvCxnSpPr>
          <p:nvPr/>
        </p:nvCxnSpPr>
        <p:spPr>
          <a:xfrm>
            <a:off x="971507" y="4607996"/>
            <a:ext cx="7351534" cy="222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6BEFEC1-F136-447E-9093-BA95662C4F82}"/>
              </a:ext>
            </a:extLst>
          </p:cNvPr>
          <p:cNvCxnSpPr>
            <a:cxnSpLocks/>
          </p:cNvCxnSpPr>
          <p:nvPr/>
        </p:nvCxnSpPr>
        <p:spPr>
          <a:xfrm>
            <a:off x="950735" y="5379945"/>
            <a:ext cx="7315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002D7F01-0E25-4F4C-8E9A-9EC9D05FF8AD}"/>
              </a:ext>
            </a:extLst>
          </p:cNvPr>
          <p:cNvSpPr/>
          <p:nvPr/>
        </p:nvSpPr>
        <p:spPr>
          <a:xfrm>
            <a:off x="950735" y="4063560"/>
            <a:ext cx="757475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kern="1200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GDP = </a:t>
            </a:r>
            <a:r>
              <a:rPr lang="en-US" sz="2400" kern="1200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final sales + (inventory end of period – </a:t>
            </a:r>
          </a:p>
          <a:p>
            <a:endParaRPr lang="en-US" sz="2400" kern="1200" dirty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r>
              <a:rPr lang="en-US" sz="2400" kern="1200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         inventory beginning of period) </a:t>
            </a:r>
            <a:endParaRPr lang="en-US" sz="240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940F24E-0580-4A6C-BD9E-7356C2BD118E}"/>
              </a:ext>
            </a:extLst>
          </p:cNvPr>
          <p:cNvCxnSpPr>
            <a:cxnSpLocks/>
          </p:cNvCxnSpPr>
          <p:nvPr/>
        </p:nvCxnSpPr>
        <p:spPr>
          <a:xfrm>
            <a:off x="971507" y="6131998"/>
            <a:ext cx="7315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8AEFBEDD-DD1D-492B-BE9C-832D00FF6D8A}"/>
              </a:ext>
            </a:extLst>
          </p:cNvPr>
          <p:cNvSpPr/>
          <p:nvPr/>
        </p:nvSpPr>
        <p:spPr>
          <a:xfrm>
            <a:off x="2076948" y="5621263"/>
            <a:ext cx="61889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kern="1200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+ other components of GDP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57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57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24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335" name="Google Shape;335;p39"/>
          <p:cNvSpPr/>
          <p:nvPr/>
        </p:nvSpPr>
        <p:spPr>
          <a:xfrm>
            <a:off x="1143000" y="1981200"/>
            <a:ext cx="7086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Depreciation: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amount by which an asset’s value falls in a given period.</a:t>
            </a:r>
            <a:endParaRPr/>
          </a:p>
        </p:txBody>
      </p:sp>
      <p:sp>
        <p:nvSpPr>
          <p:cNvPr id="336" name="Google Shape;336;p39"/>
          <p:cNvSpPr/>
          <p:nvPr/>
        </p:nvSpPr>
        <p:spPr>
          <a:xfrm>
            <a:off x="609600" y="1447800"/>
            <a:ext cx="7010400" cy="4572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Gross Investment </a:t>
            </a:r>
            <a:r>
              <a:rPr lang="en-US" sz="2400" b="1" i="1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versus </a:t>
            </a: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Net Investment</a:t>
            </a:r>
            <a:endParaRPr/>
          </a:p>
        </p:txBody>
      </p:sp>
      <p:sp>
        <p:nvSpPr>
          <p:cNvPr id="337" name="Google Shape;337;p39"/>
          <p:cNvSpPr/>
          <p:nvPr/>
        </p:nvSpPr>
        <p:spPr>
          <a:xfrm>
            <a:off x="1143000" y="2895600"/>
            <a:ext cx="72390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Gross investment: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total value of all newly produced capital goods (plant, equipment, housing, and inventory) produced in a given period.</a:t>
            </a:r>
            <a:endParaRPr/>
          </a:p>
        </p:txBody>
      </p:sp>
      <p:sp>
        <p:nvSpPr>
          <p:cNvPr id="338" name="Google Shape;338;p39"/>
          <p:cNvSpPr/>
          <p:nvPr/>
        </p:nvSpPr>
        <p:spPr>
          <a:xfrm>
            <a:off x="1143000" y="4267200"/>
            <a:ext cx="76200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Net investment = Gross investment - Depreciation.</a:t>
            </a:r>
            <a:endParaRPr/>
          </a:p>
        </p:txBody>
      </p:sp>
      <p:sp>
        <p:nvSpPr>
          <p:cNvPr id="339" name="Google Shape;339;p39"/>
          <p:cNvSpPr/>
          <p:nvPr/>
        </p:nvSpPr>
        <p:spPr>
          <a:xfrm>
            <a:off x="609600" y="4953000"/>
            <a:ext cx="7924800" cy="533400"/>
          </a:xfrm>
          <a:prstGeom prst="rect">
            <a:avLst/>
          </a:prstGeom>
          <a:solidFill>
            <a:srgbClr val="FFF0D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 err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capital</a:t>
            </a:r>
            <a:r>
              <a:rPr lang="en-US" sz="2400" b="0" i="0" u="none" strike="noStrike" cap="none" baseline="-25000" dirty="0" err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end</a:t>
            </a:r>
            <a:r>
              <a:rPr lang="en-US" sz="24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baseline="-2500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of period</a:t>
            </a:r>
            <a:r>
              <a:rPr lang="en-US" sz="24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lang="en-US" sz="2400" b="0" i="0" u="none" strike="noStrike" cap="none" dirty="0" err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capital</a:t>
            </a:r>
            <a:r>
              <a:rPr lang="en-US" sz="2400" b="0" i="0" u="none" strike="noStrike" cap="none" baseline="-25000" dirty="0" err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beginning</a:t>
            </a:r>
            <a:r>
              <a:rPr lang="en-US" sz="24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baseline="-25000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of period</a:t>
            </a:r>
            <a:r>
              <a:rPr lang="en-US" sz="24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+ net investment</a:t>
            </a:r>
            <a:endParaRPr dirty="0"/>
          </a:p>
        </p:txBody>
      </p:sp>
      <p:sp>
        <p:nvSpPr>
          <p:cNvPr id="340" name="Google Shape;340;p39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(I)</a:t>
            </a:r>
            <a:endParaRPr/>
          </a:p>
        </p:txBody>
      </p:sp>
      <p:sp>
        <p:nvSpPr>
          <p:cNvPr id="341" name="Google Shape;341;p39"/>
          <p:cNvSpPr/>
          <p:nvPr/>
        </p:nvSpPr>
        <p:spPr>
          <a:xfrm>
            <a:off x="0" y="5638800"/>
            <a:ext cx="9144000" cy="9144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capital</a:t>
            </a:r>
            <a:r>
              <a:rPr lang="en-US" sz="2400" b="0" i="0" u="none" strike="noStrike" cap="none" baseline="-2500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end</a:t>
            </a:r>
            <a:r>
              <a:rPr lang="en-US" sz="2400" b="0" i="0" u="none" strike="noStrike" cap="none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baseline="-2500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of period</a:t>
            </a:r>
            <a:r>
              <a:rPr lang="en-US" sz="2400" b="0" i="0" u="none" strike="noStrike" cap="none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= capital</a:t>
            </a:r>
            <a:r>
              <a:rPr lang="en-US" sz="2400" b="0" i="0" u="none" strike="noStrike" cap="none" baseline="-2500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beginning</a:t>
            </a:r>
            <a:r>
              <a:rPr lang="en-US" sz="2400" b="0" i="0" u="none" strike="noStrike" cap="none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baseline="-2500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of period</a:t>
            </a:r>
            <a:r>
              <a:rPr lang="en-US" sz="2400" b="0" i="0" u="none" strike="noStrike" cap="none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400" b="0" i="0" u="none" strike="noStrike" cap="none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Gross investment  </a:t>
            </a:r>
            <a:endParaRPr/>
          </a:p>
          <a:p>
            <a:pPr marL="350838" marR="0" lvl="0" indent="-350838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- Depreciation</a:t>
            </a:r>
            <a:endParaRPr sz="2400" b="0" i="0" u="none" strike="noStrike" cap="none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p39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25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348" name="Google Shape;348;p40"/>
          <p:cNvSpPr/>
          <p:nvPr/>
        </p:nvSpPr>
        <p:spPr>
          <a:xfrm>
            <a:off x="1219200" y="2438400"/>
            <a:ext cx="6781800" cy="281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Government consumption (purchases) and investment (</a:t>
            </a:r>
            <a:r>
              <a:rPr lang="en-US" sz="2400" b="0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): 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Expenditures by federal, state, and local governments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goods and services that government consumes in providing public services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Char char="o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investment.</a:t>
            </a:r>
            <a:endParaRPr/>
          </a:p>
        </p:txBody>
      </p:sp>
      <p:sp>
        <p:nvSpPr>
          <p:cNvPr id="349" name="Google Shape;349;p40"/>
          <p:cNvSpPr/>
          <p:nvPr/>
        </p:nvSpPr>
        <p:spPr>
          <a:xfrm>
            <a:off x="685800" y="1600200"/>
            <a:ext cx="81534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Government Consumption and Investment (</a:t>
            </a: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</a:t>
            </a: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350" name="Google Shape;350;p40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(G)</a:t>
            </a:r>
            <a:endParaRPr/>
          </a:p>
        </p:txBody>
      </p:sp>
      <p:sp>
        <p:nvSpPr>
          <p:cNvPr id="351" name="Google Shape;351;p40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26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357" name="Google Shape;357;p41"/>
          <p:cNvSpPr/>
          <p:nvPr/>
        </p:nvSpPr>
        <p:spPr>
          <a:xfrm>
            <a:off x="2133600" y="2286000"/>
            <a:ext cx="5715000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Net exports (</a:t>
            </a:r>
            <a:r>
              <a:rPr lang="en-US" sz="2400" b="0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EX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0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IM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): 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difference between exports (sales to foreigners of Thai produced goods and services) and imports (Thai purchases of goods and services from abroad).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The figure can be positive or negative.</a:t>
            </a:r>
            <a:endParaRPr/>
          </a:p>
        </p:txBody>
      </p:sp>
      <p:sp>
        <p:nvSpPr>
          <p:cNvPr id="358" name="Google Shape;358;p41"/>
          <p:cNvSpPr/>
          <p:nvPr/>
        </p:nvSpPr>
        <p:spPr>
          <a:xfrm>
            <a:off x="1371600" y="1447800"/>
            <a:ext cx="7010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Net Exports (</a:t>
            </a: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EX</a:t>
            </a: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IM</a:t>
            </a:r>
            <a:r>
              <a:rPr lang="en-US" sz="24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359" name="Google Shape;359;p41"/>
          <p:cNvSpPr/>
          <p:nvPr/>
        </p:nvSpPr>
        <p:spPr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(X - M)</a:t>
            </a:r>
            <a:endParaRPr/>
          </a:p>
        </p:txBody>
      </p:sp>
      <p:sp>
        <p:nvSpPr>
          <p:cNvPr id="360" name="Google Shape;360;p41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27</a:t>
            </a:fld>
            <a:r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366" name="Google Shape;366;p42"/>
          <p:cNvSpPr/>
          <p:nvPr/>
        </p:nvSpPr>
        <p:spPr>
          <a:xfrm>
            <a:off x="0" y="685800"/>
            <a:ext cx="701040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/>
          </a:p>
        </p:txBody>
      </p:sp>
      <p:sp>
        <p:nvSpPr>
          <p:cNvPr id="367" name="Google Shape;367;p42"/>
          <p:cNvSpPr/>
          <p:nvPr/>
        </p:nvSpPr>
        <p:spPr>
          <a:xfrm>
            <a:off x="914400" y="2286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EXPENDITURE APPROACH </a:t>
            </a:r>
            <a:endParaRPr dirty="0"/>
          </a:p>
        </p:txBody>
      </p:sp>
      <p:sp>
        <p:nvSpPr>
          <p:cNvPr id="368" name="Google Shape;368;p42"/>
          <p:cNvSpPr/>
          <p:nvPr/>
        </p:nvSpPr>
        <p:spPr>
          <a:xfrm>
            <a:off x="1981200" y="1524000"/>
            <a:ext cx="4343400" cy="609600"/>
          </a:xfrm>
          <a:prstGeom prst="rect">
            <a:avLst/>
          </a:prstGeom>
          <a:solidFill>
            <a:srgbClr val="84FFE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GDP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= 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G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X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M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2800" b="1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42"/>
          <p:cNvSpPr/>
          <p:nvPr/>
        </p:nvSpPr>
        <p:spPr>
          <a:xfrm>
            <a:off x="1981200" y="26670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</a:pP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NDP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= 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net I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G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X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M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2800" b="1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2"/>
          <p:cNvSpPr txBox="1"/>
          <p:nvPr/>
        </p:nvSpPr>
        <p:spPr>
          <a:xfrm>
            <a:off x="0" y="1295400"/>
            <a:ext cx="1600200" cy="1200150"/>
          </a:xfrm>
          <a:prstGeom prst="rect">
            <a:avLst/>
          </a:prstGeom>
          <a:solidFill>
            <a:srgbClr val="84FFE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Gross Domestic Product</a:t>
            </a:r>
            <a:endParaRPr/>
          </a:p>
        </p:txBody>
      </p:sp>
      <p:sp>
        <p:nvSpPr>
          <p:cNvPr id="371" name="Google Shape;371;p42"/>
          <p:cNvSpPr txBox="1"/>
          <p:nvPr/>
        </p:nvSpPr>
        <p:spPr>
          <a:xfrm>
            <a:off x="0" y="2667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Domestic Product</a:t>
            </a:r>
            <a:endParaRPr/>
          </a:p>
        </p:txBody>
      </p:sp>
      <p:sp>
        <p:nvSpPr>
          <p:cNvPr id="372" name="Google Shape;372;p42"/>
          <p:cNvSpPr/>
          <p:nvPr/>
        </p:nvSpPr>
        <p:spPr>
          <a:xfrm>
            <a:off x="1981200" y="33528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</a:pP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NDP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= 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(I – Depreciation)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G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X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M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2800" b="1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42"/>
          <p:cNvSpPr/>
          <p:nvPr/>
        </p:nvSpPr>
        <p:spPr>
          <a:xfrm>
            <a:off x="1981200" y="40386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</a:pP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NDP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= 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G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X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M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) - Depreciation</a:t>
            </a:r>
            <a:endParaRPr/>
          </a:p>
        </p:txBody>
      </p:sp>
      <p:sp>
        <p:nvSpPr>
          <p:cNvPr id="374" name="Google Shape;374;p42"/>
          <p:cNvSpPr/>
          <p:nvPr/>
        </p:nvSpPr>
        <p:spPr>
          <a:xfrm>
            <a:off x="1981200" y="46482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</a:pP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NDP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= GDP - Depreciation</a:t>
            </a:r>
            <a:endParaRPr/>
          </a:p>
        </p:txBody>
      </p:sp>
      <p:sp>
        <p:nvSpPr>
          <p:cNvPr id="375" name="Google Shape;375;p42"/>
          <p:cNvSpPr txBox="1"/>
          <p:nvPr/>
        </p:nvSpPr>
        <p:spPr>
          <a:xfrm>
            <a:off x="0" y="5334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National  Product</a:t>
            </a:r>
            <a:endParaRPr/>
          </a:p>
        </p:txBody>
      </p:sp>
      <p:sp>
        <p:nvSpPr>
          <p:cNvPr id="376" name="Google Shape;376;p42"/>
          <p:cNvSpPr/>
          <p:nvPr/>
        </p:nvSpPr>
        <p:spPr>
          <a:xfrm>
            <a:off x="1981200" y="5562600"/>
            <a:ext cx="7162800" cy="6096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50838" marR="0" lvl="0" indent="-350838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</a:pPr>
            <a:r>
              <a:rPr lang="en-US" sz="2800" b="1" i="1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NNP </a:t>
            </a:r>
            <a:r>
              <a:rPr lang="en-US" sz="28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= GNP - Depreciation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4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44"/>
          <p:cNvSpPr/>
          <p:nvPr/>
        </p:nvSpPr>
        <p:spPr>
          <a:xfrm>
            <a:off x="379630" y="6478209"/>
            <a:ext cx="2096156" cy="338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data source: NESDB</a:t>
            </a: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7" name="Google Shape;437;p44"/>
          <p:cNvSpPr/>
          <p:nvPr/>
        </p:nvSpPr>
        <p:spPr>
          <a:xfrm>
            <a:off x="0" y="227329"/>
            <a:ext cx="9144001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6262CB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Expenditure on Gross Domestic Product at Current Market Prices (Original), 2011-2019, (Millions of Baht)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38" name="Google Shape;438;p44"/>
          <p:cNvGraphicFramePr/>
          <p:nvPr>
            <p:extLst>
              <p:ext uri="{D42A27DB-BD31-4B8C-83A1-F6EECF244321}">
                <p14:modId xmlns:p14="http://schemas.microsoft.com/office/powerpoint/2010/main" val="2494028776"/>
              </p:ext>
            </p:extLst>
          </p:nvPr>
        </p:nvGraphicFramePr>
        <p:xfrm>
          <a:off x="589537" y="974633"/>
          <a:ext cx="7964925" cy="549308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704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4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4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8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8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8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7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36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7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 Private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Consumption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Expenditure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 </a:t>
                      </a:r>
                      <a:endParaRPr sz="1000" dirty="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General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Government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Consumption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Expenditure</a:t>
                      </a:r>
                      <a:endParaRPr sz="1000"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Gross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Fixed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Capital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Formation</a:t>
                      </a:r>
                      <a:endParaRPr sz="1000"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Change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in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Inventories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 </a:t>
                      </a:r>
                      <a:endParaRPr sz="1000"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Exports of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Goods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and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Services</a:t>
                      </a:r>
                      <a:endParaRPr sz="1000"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Imports of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Goods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and</a:t>
                      </a:r>
                      <a:endParaRPr sz="1000" dirty="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solidFill>
                            <a:srgbClr val="4600A5"/>
                          </a:solidFill>
                        </a:rPr>
                        <a:t>Services</a:t>
                      </a:r>
                      <a:endParaRPr sz="1000"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Expenditure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on Gross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Domestic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Product</a:t>
                      </a:r>
                      <a:endParaRPr sz="10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Statistical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Discrepancy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/>
                        <a:t> 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/>
                        <a:t> </a:t>
                      </a:r>
                      <a:endParaRPr sz="10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Gross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Domestic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>
                          <a:solidFill>
                            <a:srgbClr val="4600A5"/>
                          </a:solidFill>
                        </a:rPr>
                        <a:t>Product</a:t>
                      </a:r>
                      <a:endParaRPr sz="1000"/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/>
                        <a:t> </a:t>
                      </a:r>
                      <a:endParaRPr sz="10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2600"/>
                          </a:solidFill>
                        </a:rPr>
                        <a:t>C</a:t>
                      </a:r>
                      <a:endParaRPr sz="120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2600"/>
                          </a:solidFill>
                        </a:rPr>
                        <a:t>G</a:t>
                      </a:r>
                      <a:endParaRPr sz="12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2600"/>
                          </a:solidFill>
                        </a:rPr>
                        <a:t>I</a:t>
                      </a:r>
                      <a:endParaRPr sz="12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2600"/>
                          </a:solidFill>
                        </a:rPr>
                        <a:t>I</a:t>
                      </a:r>
                      <a:endParaRPr sz="12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2600"/>
                          </a:solidFill>
                        </a:rPr>
                        <a:t>X</a:t>
                      </a:r>
                      <a:endParaRPr sz="12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FF2600"/>
                          </a:solidFill>
                        </a:rPr>
                        <a:t>M</a:t>
                      </a:r>
                      <a:endParaRPr sz="120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</a:t>
                      </a:r>
                      <a:endParaRPr/>
                    </a:p>
                  </a:txBody>
                  <a:tcPr marL="7725" marR="7725" marT="7725" marB="0" anchor="b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3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2011</a:t>
                      </a:r>
                      <a:endParaRPr sz="1200" dirty="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5,742,852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1,397,530</a:t>
                      </a:r>
                      <a:endParaRPr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2,769,018</a:t>
                      </a:r>
                      <a:endParaRPr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37,451</a:t>
                      </a:r>
                      <a:endParaRPr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8,109,950</a:t>
                      </a:r>
                      <a:endParaRPr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7,631,792</a:t>
                      </a:r>
                      <a:endParaRPr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10,425,009</a:t>
                      </a:r>
                      <a:endParaRPr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115,125</a:t>
                      </a:r>
                      <a:endParaRPr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10,540,134</a:t>
                      </a:r>
                      <a:endParaRPr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39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 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54.49%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13.26%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26.27%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0.36%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76.94%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72.41%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98.91%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1.09%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100.00%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3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2012</a:t>
                      </a:r>
                      <a:endParaRPr sz="1200" dirty="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6,293,508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1,544,330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3,245,925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137,205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8,529,212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8,400,223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11,349,957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25,392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11,375,349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39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 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55.33%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13.58%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28.53%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1.21%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74.98%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73.85%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99.78%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0.22%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100.00%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3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>
                          <a:solidFill>
                            <a:srgbClr val="000000"/>
                          </a:solidFill>
                        </a:rPr>
                        <a:t>2013</a:t>
                      </a:r>
                      <a:endParaRPr sz="120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6,475,849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1,643,464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3,180,865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298,352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8,753,512</a:t>
                      </a:r>
                      <a:endParaRPr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8,362,555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11,989,487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-90,777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11,898,710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39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 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54.42%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13.81%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26.73%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2.51%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73.57%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70.28%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100.76%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-0.76%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100.00%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3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>
                          <a:solidFill>
                            <a:srgbClr val="000000"/>
                          </a:solidFill>
                        </a:rPr>
                        <a:t>2014</a:t>
                      </a:r>
                      <a:endParaRPr sz="120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6,644,632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1,729,869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3,146,155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-37,252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9,111,735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8,217,427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12,377,712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-236,616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12,141,096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39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 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54.73%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14.25%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25.91%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-0.31%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75.05%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67.68%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101.95%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-1.95%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100.00%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0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2015</a:t>
                      </a:r>
                      <a:endParaRPr sz="1200" dirty="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6,974,351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2,334,149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3,375,475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-108,626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9,340,694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7,811,706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14,104,337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-566,852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13,537,485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05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>
                          <a:solidFill>
                            <a:srgbClr val="000000"/>
                          </a:solidFill>
                        </a:rPr>
                        <a:t> </a:t>
                      </a:r>
                      <a:endParaRPr sz="120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51.52%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17.24%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24.93%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-0.80%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69%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57.70%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104.19%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-4.19%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100.00%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05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2016</a:t>
                      </a:r>
                      <a:endParaRPr sz="1200" dirty="0"/>
                    </a:p>
                  </a:txBody>
                  <a:tcPr marL="7725" marR="7725" marT="7725" marB="0" anchor="ctr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7,260,410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2,461,539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3,484,345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-420,724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9,950,612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7,804,666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14,931,516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-398,041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14,533,475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39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 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49.96%</a:t>
                      </a:r>
                      <a:endParaRPr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16.94%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23.97%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-2.89%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68.47%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53.70%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102.74%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-1.95%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100.00%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70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2017</a:t>
                      </a:r>
                      <a:endParaRPr sz="1200" dirty="0"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7,537,993</a:t>
                      </a:r>
                      <a:endParaRPr dirty="0"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2,531,913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3,580,036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-49,559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10,534,540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8,442,039</a:t>
                      </a:r>
                      <a:endParaRPr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15,692,884</a:t>
                      </a:r>
                      <a:endParaRPr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-240,002</a:t>
                      </a:r>
                      <a:endParaRPr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15,452,882</a:t>
                      </a:r>
                      <a:endParaRPr dirty="0"/>
                    </a:p>
                  </a:txBody>
                  <a:tcPr marL="7725" marR="7725" marT="7725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058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i="0" u="none" strike="noStrike" cap="none" dirty="0">
                          <a:solidFill>
                            <a:srgbClr val="000000"/>
                          </a:solidFill>
                        </a:rPr>
                        <a:t> 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48.78%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16.38%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23.16%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-0.32%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68%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54.63%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101.55%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-1.55%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100.00%</a:t>
                      </a:r>
                      <a:endParaRPr b="0" dirty="0"/>
                    </a:p>
                  </a:txBody>
                  <a:tcPr marL="7725" marR="7725" marT="77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58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2018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8,002,725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2,643,380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3,726,894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395,148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10,616,164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9,169,689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16,214,622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150,950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16,365,572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418204"/>
                  </a:ext>
                </a:extLst>
              </a:tr>
              <a:tr h="2058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49%</a:t>
                      </a:r>
                      <a:endParaRPr sz="1050" b="0" dirty="0"/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16%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23%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2%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65%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56%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99%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1%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/>
                        <a:t>100.00%</a:t>
                      </a:r>
                      <a:endParaRPr sz="1050" b="0" dirty="0"/>
                    </a:p>
                  </a:txBody>
                  <a:tcPr marL="7725" marR="7725" marT="7725" marB="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6589237"/>
                  </a:ext>
                </a:extLst>
              </a:tr>
              <a:tr h="2058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2019</a:t>
                      </a: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8,448,321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2,722,780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3,814,370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227,414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10,086,594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8,543,405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16,756,074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119,817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rgbClr val="000099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16,875,891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0378456"/>
                  </a:ext>
                </a:extLst>
              </a:tr>
              <a:tr h="2058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/>
                    </a:p>
                  </a:txBody>
                  <a:tcPr marL="7725" marR="7725" marT="7725" marB="0" anchor="b">
                    <a:lnL w="12700" cap="flat" cmpd="sng">
                      <a:solidFill>
                        <a:srgbClr val="3333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50.06%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16.13%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22.60%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1.35%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59.77%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50.62%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99.29%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0.71%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  <a:cs typeface="Cordia New" panose="020B0304020202020204" pitchFamily="34" charset="-34"/>
                        </a:rPr>
                        <a:t>100.00%</a:t>
                      </a:r>
                    </a:p>
                  </a:txBody>
                  <a:tcPr marL="7620" marR="7620" marT="7620" marB="0" anchor="b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AAAA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4600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38663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4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/>
              <a:t>29</a:t>
            </a:fld>
            <a:endParaRPr sz="1400"/>
          </a:p>
        </p:txBody>
      </p:sp>
      <p:sp>
        <p:nvSpPr>
          <p:cNvPr id="436" name="Google Shape;436;p44"/>
          <p:cNvSpPr/>
          <p:nvPr/>
        </p:nvSpPr>
        <p:spPr>
          <a:xfrm>
            <a:off x="379630" y="6478209"/>
            <a:ext cx="2096156" cy="338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 source: NESDB</a:t>
            </a:r>
            <a:endParaRPr/>
          </a:p>
        </p:txBody>
      </p:sp>
      <p:sp>
        <p:nvSpPr>
          <p:cNvPr id="437" name="Google Shape;437;p44"/>
          <p:cNvSpPr/>
          <p:nvPr/>
        </p:nvSpPr>
        <p:spPr>
          <a:xfrm>
            <a:off x="0" y="227329"/>
            <a:ext cx="9144001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6262CB"/>
                </a:solidFill>
                <a:latin typeface="Arial"/>
                <a:ea typeface="Arial"/>
                <a:cs typeface="Arial"/>
                <a:sym typeface="Arial"/>
              </a:rPr>
              <a:t>Expenditure on Gross Domestic Product, Chain volume measures [reference year = 2002], 2014-2020, (Millions of Baht)</a:t>
            </a:r>
            <a:endParaRPr dirty="0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F5277D86-D145-4EE1-B7E0-E9CFB55762A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8137" y="1015036"/>
          <a:ext cx="8767263" cy="5451936"/>
        </p:xfrm>
        <a:graphic>
          <a:graphicData uri="http://schemas.openxmlformats.org/drawingml/2006/table">
            <a:tbl>
              <a:tblPr firstRow="1" bandRow="1">
                <a:tableStyleId>{3BC279F1-9C53-45DF-A1F7-1187AF689783}</a:tableStyleId>
              </a:tblPr>
              <a:tblGrid>
                <a:gridCol w="466369">
                  <a:extLst>
                    <a:ext uri="{9D8B030D-6E8A-4147-A177-3AD203B41FA5}">
                      <a16:colId xmlns:a16="http://schemas.microsoft.com/office/drawing/2014/main" val="4104175688"/>
                    </a:ext>
                  </a:extLst>
                </a:gridCol>
                <a:gridCol w="951733">
                  <a:extLst>
                    <a:ext uri="{9D8B030D-6E8A-4147-A177-3AD203B41FA5}">
                      <a16:colId xmlns:a16="http://schemas.microsoft.com/office/drawing/2014/main" val="3246170530"/>
                    </a:ext>
                  </a:extLst>
                </a:gridCol>
                <a:gridCol w="1058803">
                  <a:extLst>
                    <a:ext uri="{9D8B030D-6E8A-4147-A177-3AD203B41FA5}">
                      <a16:colId xmlns:a16="http://schemas.microsoft.com/office/drawing/2014/main" val="3568050305"/>
                    </a:ext>
                  </a:extLst>
                </a:gridCol>
                <a:gridCol w="868456">
                  <a:extLst>
                    <a:ext uri="{9D8B030D-6E8A-4147-A177-3AD203B41FA5}">
                      <a16:colId xmlns:a16="http://schemas.microsoft.com/office/drawing/2014/main" val="1290268110"/>
                    </a:ext>
                  </a:extLst>
                </a:gridCol>
                <a:gridCol w="923765">
                  <a:extLst>
                    <a:ext uri="{9D8B030D-6E8A-4147-A177-3AD203B41FA5}">
                      <a16:colId xmlns:a16="http://schemas.microsoft.com/office/drawing/2014/main" val="3335739932"/>
                    </a:ext>
                  </a:extLst>
                </a:gridCol>
                <a:gridCol w="853825">
                  <a:extLst>
                    <a:ext uri="{9D8B030D-6E8A-4147-A177-3AD203B41FA5}">
                      <a16:colId xmlns:a16="http://schemas.microsoft.com/office/drawing/2014/main" val="2413797130"/>
                    </a:ext>
                  </a:extLst>
                </a:gridCol>
                <a:gridCol w="853825">
                  <a:extLst>
                    <a:ext uri="{9D8B030D-6E8A-4147-A177-3AD203B41FA5}">
                      <a16:colId xmlns:a16="http://schemas.microsoft.com/office/drawing/2014/main" val="3929576657"/>
                    </a:ext>
                  </a:extLst>
                </a:gridCol>
                <a:gridCol w="949478">
                  <a:extLst>
                    <a:ext uri="{9D8B030D-6E8A-4147-A177-3AD203B41FA5}">
                      <a16:colId xmlns:a16="http://schemas.microsoft.com/office/drawing/2014/main" val="2906507630"/>
                    </a:ext>
                  </a:extLst>
                </a:gridCol>
                <a:gridCol w="1011216">
                  <a:extLst>
                    <a:ext uri="{9D8B030D-6E8A-4147-A177-3AD203B41FA5}">
                      <a16:colId xmlns:a16="http://schemas.microsoft.com/office/drawing/2014/main" val="4227306491"/>
                    </a:ext>
                  </a:extLst>
                </a:gridCol>
                <a:gridCol w="829793">
                  <a:extLst>
                    <a:ext uri="{9D8B030D-6E8A-4147-A177-3AD203B41FA5}">
                      <a16:colId xmlns:a16="http://schemas.microsoft.com/office/drawing/2014/main" val="1387150113"/>
                    </a:ext>
                  </a:extLst>
                </a:gridCol>
              </a:tblGrid>
              <a:tr h="92951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 Private</a:t>
                      </a:r>
                      <a:endParaRPr sz="1000" b="1" i="0" u="none" strike="noStrike" cap="none" dirty="0">
                        <a:solidFill>
                          <a:srgbClr val="4600A5"/>
                        </a:solidFill>
                        <a:latin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Consumption</a:t>
                      </a:r>
                      <a:endParaRPr sz="1000" b="1" i="0" u="none" strike="noStrike" cap="none" dirty="0">
                        <a:solidFill>
                          <a:srgbClr val="4600A5"/>
                        </a:solidFill>
                        <a:latin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Expenditure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sz="1200" b="1" i="0" u="none" strike="noStrike" cap="none" dirty="0">
                        <a:solidFill>
                          <a:srgbClr val="FF2600"/>
                        </a:solidFill>
                        <a:latin typeface="Arial"/>
                        <a:cs typeface="Arial"/>
                        <a:sym typeface="Arial"/>
                      </a:endParaRPr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General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Government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Consumption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Expenditure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Gross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Fixed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Capital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Change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in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Inventories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Exports of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goods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and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services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Imports of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goods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and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services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Expenditure on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gross domestic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product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 (sum up)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Expenditure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on gross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domestic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product (CVM)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lang="en-US" sz="1000" b="1" i="0" u="none" strike="noStrike" cap="none" dirty="0">
                        <a:solidFill>
                          <a:srgbClr val="4600A5"/>
                        </a:solidFill>
                        <a:latin typeface="Arial"/>
                        <a:cs typeface="Arial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Gross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domestic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product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000" b="1" i="0" u="none" strike="noStrike" cap="none" dirty="0">
                          <a:solidFill>
                            <a:srgbClr val="4600A5"/>
                          </a:solidFill>
                          <a:latin typeface="Arial"/>
                          <a:cs typeface="Arial"/>
                          <a:sym typeface="Arial"/>
                        </a:rPr>
                        <a:t>(CVM)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lang="en-US" sz="1000" b="1" i="0" u="none" strike="noStrike" cap="none" dirty="0">
                        <a:solidFill>
                          <a:srgbClr val="4600A5"/>
                        </a:solidFill>
                        <a:latin typeface="Arial"/>
                        <a:cs typeface="Arial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634686"/>
                  </a:ext>
                </a:extLst>
              </a:tr>
              <a:tr h="23618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200" b="1" i="0" u="none" strike="noStrike" cap="none" dirty="0">
                          <a:solidFill>
                            <a:srgbClr val="FF2600"/>
                          </a:solidFill>
                          <a:latin typeface="Arial"/>
                          <a:cs typeface="Arial"/>
                          <a:sym typeface="Arial"/>
                        </a:rPr>
                        <a:t>C</a:t>
                      </a:r>
                      <a:endParaRPr sz="1200" b="1" i="0" u="none" strike="noStrike" cap="none" dirty="0">
                        <a:solidFill>
                          <a:srgbClr val="FF2600"/>
                        </a:solidFill>
                        <a:latin typeface="Arial"/>
                        <a:cs typeface="Arial"/>
                        <a:sym typeface="Arial"/>
                      </a:endParaRPr>
                    </a:p>
                  </a:txBody>
                  <a:tcPr marL="7725" marR="7725" marT="77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200" b="1" i="0" u="none" strike="noStrike" cap="none" dirty="0">
                          <a:solidFill>
                            <a:srgbClr val="FF2600"/>
                          </a:solidFill>
                          <a:latin typeface="Arial"/>
                          <a:cs typeface="Arial"/>
                          <a:sym typeface="Arial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200" b="1" i="0" u="none" strike="noStrike" cap="none" dirty="0">
                          <a:solidFill>
                            <a:srgbClr val="FF2600"/>
                          </a:solidFill>
                          <a:latin typeface="Arial"/>
                          <a:cs typeface="Arial"/>
                          <a:sym typeface="Arial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200" b="1" i="0" u="none" strike="noStrike" cap="none" dirty="0">
                          <a:solidFill>
                            <a:srgbClr val="FF2600"/>
                          </a:solidFill>
                          <a:latin typeface="Arial"/>
                          <a:cs typeface="Arial"/>
                          <a:sym typeface="Arial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200" b="1" i="0" u="none" strike="noStrike" cap="none" dirty="0">
                          <a:solidFill>
                            <a:srgbClr val="FF2600"/>
                          </a:solidFill>
                          <a:latin typeface="Arial"/>
                          <a:cs typeface="Arial"/>
                          <a:sym typeface="Arial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US" sz="1200" b="1" i="0" u="none" strike="noStrike" cap="none" dirty="0">
                          <a:solidFill>
                            <a:srgbClr val="FF2600"/>
                          </a:solidFill>
                          <a:latin typeface="Arial"/>
                          <a:cs typeface="Arial"/>
                          <a:sym typeface="Arial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lang="en-US" sz="1200" b="1" i="0" u="none" strike="noStrike" cap="none" dirty="0">
                        <a:solidFill>
                          <a:srgbClr val="FF2600"/>
                        </a:solidFill>
                        <a:latin typeface="Arial"/>
                        <a:cs typeface="Arial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lang="en-US" sz="1200" b="1" i="0" u="none" strike="noStrike" cap="none" dirty="0">
                        <a:solidFill>
                          <a:srgbClr val="FF2600"/>
                        </a:solidFill>
                        <a:latin typeface="Arial"/>
                        <a:cs typeface="Arial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endParaRPr lang="en-US" sz="1200" b="1" i="0" u="none" strike="noStrike" cap="none" dirty="0">
                        <a:solidFill>
                          <a:srgbClr val="FF2600"/>
                        </a:solidFill>
                        <a:latin typeface="Arial"/>
                        <a:cs typeface="Arial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395702"/>
                  </a:ext>
                </a:extLst>
              </a:tr>
              <a:tr h="32671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accent6"/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2014r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4,785,280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1,457,176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2,252,515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  63,572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7,086,417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6,477,507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9,040,496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9,119,449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9,232,088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512995"/>
                  </a:ext>
                </a:extLst>
              </a:tr>
              <a:tr h="274683"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+mn-lt"/>
                        <a:cs typeface="Cordia New" panose="020B0304020202020204" pitchFamily="34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52%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16%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24%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77%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70%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99%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767826"/>
                  </a:ext>
                </a:extLst>
              </a:tr>
              <a:tr h="32671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accent6"/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2015r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4,909,901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1,493,835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2,350,865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-111,914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7,175,008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6,477,761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9,343,404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9,409,628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9,521,426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8939473"/>
                  </a:ext>
                </a:extLst>
              </a:tr>
              <a:tr h="274683"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+mn-lt"/>
                        <a:cs typeface="Cordia New" panose="020B0304020202020204" pitchFamily="34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52%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16%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75%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68%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99%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99163"/>
                  </a:ext>
                </a:extLst>
              </a:tr>
              <a:tr h="32671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accent6"/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2016r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5,051,349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1,526,255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2,418,543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-340,739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7,368,450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6,413,521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9,621,277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9,725,610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  9,848,502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147412"/>
                  </a:ext>
                </a:extLst>
              </a:tr>
              <a:tr h="274683"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+mn-lt"/>
                        <a:cs typeface="Cordia New" panose="020B0304020202020204" pitchFamily="34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-3%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75%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65%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99%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1587298"/>
                  </a:ext>
                </a:extLst>
              </a:tr>
              <a:tr h="27796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accent6"/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2017r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5,207,330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1,530,150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2,463,149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  68,590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7,750,198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6,812,906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10,076,574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10,113,169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10,259,941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3842468"/>
                  </a:ext>
                </a:extLst>
              </a:tr>
              <a:tr h="274683">
                <a:tc vMerge="1">
                  <a:txBody>
                    <a:bodyPr/>
                    <a:lstStyle/>
                    <a:p>
                      <a:endParaRPr lang="en-US" sz="1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24%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-1%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76%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66%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99%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698981"/>
                  </a:ext>
                </a:extLst>
              </a:tr>
              <a:tr h="304322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accent6"/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2018r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5,445,591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1,570,599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2,555,863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259,187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8,009,911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7,376,626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10,472,917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10,526,902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10,689,790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703147"/>
                  </a:ext>
                </a:extLst>
              </a:tr>
              <a:tr h="274683">
                <a:tc vMerge="1">
                  <a:txBody>
                    <a:bodyPr/>
                    <a:lstStyle/>
                    <a:p>
                      <a:endParaRPr lang="en-US" sz="1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24%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75%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69%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0430276"/>
                  </a:ext>
                </a:extLst>
              </a:tr>
              <a:tr h="30752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accent6"/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2019p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5,660,992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1,597,105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2,606,957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111,260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7,773,334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6,995,499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10,764,405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10,771,254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10,932,067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087336"/>
                  </a:ext>
                </a:extLst>
              </a:tr>
              <a:tr h="274683">
                <a:tc vMerge="1">
                  <a:txBody>
                    <a:bodyPr/>
                    <a:lstStyle/>
                    <a:p>
                      <a:endParaRPr lang="en-US" sz="1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52%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24%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71%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64%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99%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189658"/>
                  </a:ext>
                </a:extLst>
              </a:tr>
              <a:tr h="287584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chemeClr val="accent6"/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2020p1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5,606,049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1,611,132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2,481,063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153,895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6,262,668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6,065,819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10,092,190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10,108,873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  10,265,322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8648510"/>
                  </a:ext>
                </a:extLst>
              </a:tr>
              <a:tr h="274683">
                <a:tc vMerge="1">
                  <a:txBody>
                    <a:bodyPr/>
                    <a:lstStyle/>
                    <a:p>
                      <a:endParaRPr lang="en-US" sz="1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55%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16%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24%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61%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59%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98%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+mn-lt"/>
                          <a:cs typeface="Cordia New" panose="020B0304020202020204" pitchFamily="34" charset="-34"/>
                        </a:rPr>
                        <a:t>100%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543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62235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4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30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444" name="Google Shape;444;p45"/>
          <p:cNvSpPr/>
          <p:nvPr/>
        </p:nvSpPr>
        <p:spPr>
          <a:xfrm>
            <a:off x="609600" y="1524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2.5.2 THE INCOME APPROACH </a:t>
            </a:r>
            <a:endParaRPr dirty="0"/>
          </a:p>
        </p:txBody>
      </p:sp>
      <p:sp>
        <p:nvSpPr>
          <p:cNvPr id="447" name="Google Shape;447;p45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5"/>
          <p:cNvSpPr txBox="1"/>
          <p:nvPr/>
        </p:nvSpPr>
        <p:spPr>
          <a:xfrm>
            <a:off x="762000" y="762000"/>
            <a:ext cx="49530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Income approach for GDP or GNP</a:t>
            </a:r>
            <a:endParaRPr/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99886C01-48C1-4E87-BA95-E27645A9D4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569811"/>
            <a:ext cx="8077200" cy="3059492"/>
          </a:xfrm>
          <a:prstGeom prst="rect">
            <a:avLst/>
          </a:prstGeom>
          <a:solidFill>
            <a:srgbClr val="FF99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b="1" i="1" dirty="0">
                <a:solidFill>
                  <a:schemeClr val="accent2"/>
                </a:solidFill>
                <a:cs typeface="Arial" panose="020B0604020202020204" pitchFamily="34" charset="0"/>
              </a:rPr>
              <a:t>National income = factor income</a:t>
            </a:r>
            <a:r>
              <a:rPr lang="en-US" altLang="en-US" b="1" dirty="0">
                <a:solidFill>
                  <a:srgbClr val="800000"/>
                </a:solidFill>
                <a:cs typeface="Arial" panose="020B0604020202020204" pitchFamily="34" charset="0"/>
              </a:rPr>
              <a:t> </a:t>
            </a:r>
            <a:endParaRPr lang="th-TH" altLang="en-US" b="1" dirty="0">
              <a:solidFill>
                <a:srgbClr val="800000"/>
              </a:solidFill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b="1" dirty="0">
                <a:solidFill>
                  <a:srgbClr val="C00000"/>
                </a:solidFill>
                <a:cs typeface="Arial" panose="020B0604020202020204" pitchFamily="34" charset="0"/>
              </a:rPr>
              <a:t>+</a:t>
            </a:r>
            <a:r>
              <a:rPr lang="en-US" altLang="en-US" b="1" dirty="0">
                <a:solidFill>
                  <a:srgbClr val="800000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>
                <a:solidFill>
                  <a:schemeClr val="accent2"/>
                </a:solidFill>
                <a:cs typeface="Arial" panose="020B0604020202020204" pitchFamily="34" charset="0"/>
              </a:rPr>
              <a:t>(</a:t>
            </a:r>
            <a:r>
              <a:rPr lang="en-US" altLang="en-US" b="1" i="1" dirty="0">
                <a:solidFill>
                  <a:schemeClr val="accent2"/>
                </a:solidFill>
                <a:cs typeface="Arial" panose="020B0604020202020204" pitchFamily="34" charset="0"/>
              </a:rPr>
              <a:t>indirect taxes</a:t>
            </a:r>
            <a:r>
              <a:rPr lang="en-US" altLang="en-US" b="1" dirty="0">
                <a:solidFill>
                  <a:schemeClr val="accent2"/>
                </a:solidFill>
                <a:cs typeface="Arial" panose="020B0604020202020204" pitchFamily="34" charset="0"/>
              </a:rPr>
              <a:t> – </a:t>
            </a:r>
            <a:r>
              <a:rPr lang="en-US" altLang="en-US" b="1" i="1" dirty="0">
                <a:solidFill>
                  <a:schemeClr val="accent2"/>
                </a:solidFill>
                <a:cs typeface="Arial" panose="020B0604020202020204" pitchFamily="34" charset="0"/>
              </a:rPr>
              <a:t>subsidies</a:t>
            </a:r>
            <a:r>
              <a:rPr lang="en-US" altLang="en-US" b="1" dirty="0">
                <a:solidFill>
                  <a:schemeClr val="accent2"/>
                </a:solidFill>
                <a:cs typeface="Arial" panose="020B0604020202020204" pitchFamily="34" charset="0"/>
              </a:rPr>
              <a:t>) </a:t>
            </a:r>
            <a:endParaRPr lang="th-TH" altLang="en-US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b="1" dirty="0">
                <a:solidFill>
                  <a:srgbClr val="C00000"/>
                </a:solidFill>
                <a:cs typeface="Arial" panose="020B0604020202020204" pitchFamily="34" charset="0"/>
              </a:rPr>
              <a:t>+</a:t>
            </a:r>
            <a:r>
              <a:rPr lang="en-US" altLang="en-US" b="1" dirty="0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r>
              <a:rPr lang="en-US" altLang="en-US" b="1" i="1" dirty="0">
                <a:solidFill>
                  <a:schemeClr val="accent2"/>
                </a:solidFill>
                <a:cs typeface="Arial" panose="020B0604020202020204" pitchFamily="34" charset="0"/>
              </a:rPr>
              <a:t>net business transfer payments </a:t>
            </a:r>
            <a:endParaRPr lang="th-TH" altLang="en-US" b="1" i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b="1" i="1" dirty="0">
                <a:solidFill>
                  <a:srgbClr val="C00000"/>
                </a:solidFill>
                <a:cs typeface="Arial" panose="020B0604020202020204" pitchFamily="34" charset="0"/>
              </a:rPr>
              <a:t>+</a:t>
            </a:r>
            <a:r>
              <a:rPr lang="en-US" altLang="en-US" b="1" i="1" dirty="0">
                <a:solidFill>
                  <a:schemeClr val="accent2"/>
                </a:solidFill>
                <a:cs typeface="Arial" panose="020B0604020202020204" pitchFamily="34" charset="0"/>
              </a:rPr>
              <a:t> surplus of government enterprise</a:t>
            </a: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CD0C4E08-EE7C-41B0-9E77-8A0693A87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522085"/>
            <a:ext cx="8509932" cy="658835"/>
          </a:xfrm>
          <a:prstGeom prst="rect">
            <a:avLst/>
          </a:prstGeom>
          <a:solidFill>
            <a:srgbClr val="FF99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b="1" i="1" dirty="0">
                <a:solidFill>
                  <a:schemeClr val="accent2"/>
                </a:solidFill>
                <a:cs typeface="Arial" panose="020B0604020202020204" pitchFamily="34" charset="0"/>
              </a:rPr>
              <a:t>National income = NNP – Statistical discrepancy</a:t>
            </a:r>
            <a:endParaRPr lang="th-TH" altLang="en-US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2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  <p:bldP spid="10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4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31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444" name="Google Shape;444;p45"/>
          <p:cNvSpPr/>
          <p:nvPr/>
        </p:nvSpPr>
        <p:spPr>
          <a:xfrm>
            <a:off x="592822" y="448909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INCOME APPROACH </a:t>
            </a:r>
            <a:endParaRPr dirty="0"/>
          </a:p>
        </p:txBody>
      </p:sp>
      <p:sp>
        <p:nvSpPr>
          <p:cNvPr id="446" name="Google Shape;446;p45"/>
          <p:cNvSpPr txBox="1"/>
          <p:nvPr/>
        </p:nvSpPr>
        <p:spPr>
          <a:xfrm>
            <a:off x="762000" y="1896046"/>
            <a:ext cx="7830938" cy="3105904"/>
          </a:xfrm>
          <a:prstGeom prst="rect">
            <a:avLst/>
          </a:prstGeom>
          <a:solidFill>
            <a:srgbClr val="84FFE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Factor Incomes</a:t>
            </a:r>
            <a:r>
              <a:rPr lang="en-US" dirty="0"/>
              <a:t>  </a:t>
            </a: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=   </a:t>
            </a:r>
            <a:r>
              <a:rPr lang="en-US" sz="2400" b="1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compensation of employees 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                    		  + </a:t>
            </a:r>
            <a:r>
              <a:rPr lang="en-US" sz="2400" b="1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proprietors’ income 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                 	             + </a:t>
            </a:r>
            <a:r>
              <a:rPr lang="en-US" sz="2400" b="1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corporate profits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+ </a:t>
            </a:r>
            <a:r>
              <a:rPr lang="en-US" sz="2400" b="1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net interest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+ </a:t>
            </a:r>
            <a:r>
              <a:rPr lang="en-US" sz="2400" b="1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rental income</a:t>
            </a:r>
            <a:endParaRPr dirty="0"/>
          </a:p>
        </p:txBody>
      </p:sp>
      <p:sp>
        <p:nvSpPr>
          <p:cNvPr id="447" name="Google Shape;447;p45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4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32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459" name="Google Shape;459;p46"/>
          <p:cNvSpPr/>
          <p:nvPr/>
        </p:nvSpPr>
        <p:spPr>
          <a:xfrm>
            <a:off x="381000" y="1371600"/>
            <a:ext cx="8001000" cy="15240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Compensation of employees: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Includes wages, salaries, and various supplements—employer contributions to social insurance and pension funds, for example—paid to households by firms and by the government.</a:t>
            </a:r>
            <a:endParaRPr/>
          </a:p>
        </p:txBody>
      </p:sp>
      <p:sp>
        <p:nvSpPr>
          <p:cNvPr id="460" name="Google Shape;460;p46"/>
          <p:cNvSpPr/>
          <p:nvPr/>
        </p:nvSpPr>
        <p:spPr>
          <a:xfrm>
            <a:off x="381000" y="3124200"/>
            <a:ext cx="8763000" cy="685800"/>
          </a:xfrm>
          <a:prstGeom prst="rect">
            <a:avLst/>
          </a:prstGeom>
          <a:solidFill>
            <a:srgbClr val="84FFE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Proprietors’ income: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income of unincorporated businesses</a:t>
            </a:r>
            <a:endParaRPr/>
          </a:p>
        </p:txBody>
      </p:sp>
      <p:sp>
        <p:nvSpPr>
          <p:cNvPr id="461" name="Google Shape;461;p46"/>
          <p:cNvSpPr/>
          <p:nvPr/>
        </p:nvSpPr>
        <p:spPr>
          <a:xfrm>
            <a:off x="381000" y="5334000"/>
            <a:ext cx="8001000" cy="914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Rental income: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income received by property owners in the form of rent</a:t>
            </a:r>
            <a:endParaRPr/>
          </a:p>
        </p:txBody>
      </p:sp>
      <p:sp>
        <p:nvSpPr>
          <p:cNvPr id="462" name="Google Shape;462;p46"/>
          <p:cNvSpPr/>
          <p:nvPr/>
        </p:nvSpPr>
        <p:spPr>
          <a:xfrm>
            <a:off x="381000" y="1524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INCOME APPROACH  </a:t>
            </a:r>
            <a:endParaRPr dirty="0"/>
          </a:p>
        </p:txBody>
      </p:sp>
      <p:sp>
        <p:nvSpPr>
          <p:cNvPr id="463" name="Google Shape;463;p46"/>
          <p:cNvSpPr/>
          <p:nvPr/>
        </p:nvSpPr>
        <p:spPr>
          <a:xfrm>
            <a:off x="381000" y="3962400"/>
            <a:ext cx="8077200" cy="533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Corporate profits: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income of corporate businesses.</a:t>
            </a:r>
            <a:endParaRPr/>
          </a:p>
        </p:txBody>
      </p:sp>
      <p:sp>
        <p:nvSpPr>
          <p:cNvPr id="464" name="Google Shape;464;p46"/>
          <p:cNvSpPr/>
          <p:nvPr/>
        </p:nvSpPr>
        <p:spPr>
          <a:xfrm>
            <a:off x="291830" y="723900"/>
            <a:ext cx="73152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US" sz="28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Composition of Factor Incomes</a:t>
            </a:r>
            <a:endParaRPr sz="2800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6"/>
          <p:cNvSpPr/>
          <p:nvPr/>
        </p:nvSpPr>
        <p:spPr>
          <a:xfrm>
            <a:off x="381000" y="4648200"/>
            <a:ext cx="8077200" cy="533400"/>
          </a:xfrm>
          <a:prstGeom prst="rect">
            <a:avLst/>
          </a:prstGeom>
          <a:solidFill>
            <a:srgbClr val="84FFE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Net interest: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interest paid by business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4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33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472" name="Google Shape;472;p47"/>
          <p:cNvSpPr/>
          <p:nvPr/>
        </p:nvSpPr>
        <p:spPr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INCOME APPROACH  </a:t>
            </a:r>
            <a:endParaRPr/>
          </a:p>
        </p:txBody>
      </p:sp>
      <p:sp>
        <p:nvSpPr>
          <p:cNvPr id="473" name="Google Shape;473;p47"/>
          <p:cNvSpPr/>
          <p:nvPr/>
        </p:nvSpPr>
        <p:spPr>
          <a:xfrm>
            <a:off x="228600" y="1085850"/>
            <a:ext cx="8915400" cy="5334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Indirect taxes: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eg.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sales taxes, custom duties, and license fees</a:t>
            </a:r>
            <a:endParaRPr dirty="0"/>
          </a:p>
        </p:txBody>
      </p:sp>
      <p:sp>
        <p:nvSpPr>
          <p:cNvPr id="474" name="Google Shape;474;p47"/>
          <p:cNvSpPr/>
          <p:nvPr/>
        </p:nvSpPr>
        <p:spPr>
          <a:xfrm>
            <a:off x="228600" y="1819275"/>
            <a:ext cx="8686800" cy="9144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Subsidies: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government payments to firms or households for which it receives nothing in return.  </a:t>
            </a:r>
            <a:endParaRPr dirty="0"/>
          </a:p>
        </p:txBody>
      </p:sp>
      <p:sp>
        <p:nvSpPr>
          <p:cNvPr id="8" name="Google Shape;483;p48">
            <a:extLst>
              <a:ext uri="{FF2B5EF4-FFF2-40B4-BE49-F238E27FC236}">
                <a16:creationId xmlns:a16="http://schemas.microsoft.com/office/drawing/2014/main" id="{B55943D1-5A37-41A2-A114-3F89D711B601}"/>
              </a:ext>
            </a:extLst>
          </p:cNvPr>
          <p:cNvSpPr/>
          <p:nvPr/>
        </p:nvSpPr>
        <p:spPr>
          <a:xfrm>
            <a:off x="228600" y="2967037"/>
            <a:ext cx="8686800" cy="9906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Net business transfer payments:</a:t>
            </a:r>
            <a:r>
              <a:rPr lang="en-US" sz="2400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Net transfer payments by businesses to others.</a:t>
            </a:r>
            <a:endParaRPr dirty="0"/>
          </a:p>
        </p:txBody>
      </p:sp>
      <p:sp>
        <p:nvSpPr>
          <p:cNvPr id="9" name="Google Shape;484;p48">
            <a:extLst>
              <a:ext uri="{FF2B5EF4-FFF2-40B4-BE49-F238E27FC236}">
                <a16:creationId xmlns:a16="http://schemas.microsoft.com/office/drawing/2014/main" id="{69081CE4-F4E7-4726-81F3-AA6EC3B66E6D}"/>
              </a:ext>
            </a:extLst>
          </p:cNvPr>
          <p:cNvSpPr/>
          <p:nvPr/>
        </p:nvSpPr>
        <p:spPr>
          <a:xfrm>
            <a:off x="228600" y="4224337"/>
            <a:ext cx="8001000" cy="838200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Surplus of government enterprises: 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Net income of government enterprises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4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34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447" name="Google Shape;447;p45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5"/>
          <p:cNvSpPr txBox="1"/>
          <p:nvPr/>
        </p:nvSpPr>
        <p:spPr>
          <a:xfrm>
            <a:off x="198825" y="173640"/>
            <a:ext cx="49530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Income approach for GDP or GNP</a:t>
            </a:r>
            <a:endParaRPr dirty="0"/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99886C01-48C1-4E87-BA95-E27645A9D4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287" y="759799"/>
            <a:ext cx="8077200" cy="2154436"/>
          </a:xfrm>
          <a:prstGeom prst="rect">
            <a:avLst/>
          </a:prstGeom>
          <a:solidFill>
            <a:srgbClr val="FF99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National income = factor income</a:t>
            </a:r>
            <a:r>
              <a:rPr lang="en-US" altLang="en-US" sz="2600" b="1" dirty="0">
                <a:solidFill>
                  <a:srgbClr val="800000"/>
                </a:solidFill>
                <a:cs typeface="Arial" panose="020B0604020202020204" pitchFamily="34" charset="0"/>
              </a:rPr>
              <a:t> </a:t>
            </a:r>
            <a:endParaRPr lang="th-TH" altLang="en-US" sz="2600" b="1" dirty="0">
              <a:solidFill>
                <a:srgbClr val="800000"/>
              </a:solidFill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sz="2600" b="1" dirty="0">
                <a:solidFill>
                  <a:srgbClr val="C00000"/>
                </a:solidFill>
                <a:cs typeface="Arial" panose="020B0604020202020204" pitchFamily="34" charset="0"/>
              </a:rPr>
              <a:t>+</a:t>
            </a:r>
            <a:r>
              <a:rPr lang="en-US" altLang="en-US" sz="2600" b="1" dirty="0">
                <a:solidFill>
                  <a:srgbClr val="800000"/>
                </a:solidFill>
                <a:cs typeface="Arial" panose="020B0604020202020204" pitchFamily="34" charset="0"/>
              </a:rPr>
              <a:t> </a:t>
            </a:r>
            <a:r>
              <a:rPr lang="en-US" altLang="en-US" sz="2600" b="1" dirty="0">
                <a:solidFill>
                  <a:schemeClr val="accent2"/>
                </a:solidFill>
                <a:cs typeface="Arial" panose="020B0604020202020204" pitchFamily="34" charset="0"/>
              </a:rPr>
              <a:t>(</a:t>
            </a: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indirect taxes</a:t>
            </a:r>
            <a:r>
              <a:rPr lang="en-US" altLang="en-US" sz="2600" b="1" dirty="0">
                <a:solidFill>
                  <a:schemeClr val="accent2"/>
                </a:solidFill>
                <a:cs typeface="Arial" panose="020B0604020202020204" pitchFamily="34" charset="0"/>
              </a:rPr>
              <a:t> – </a:t>
            </a: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subsidies</a:t>
            </a:r>
            <a:r>
              <a:rPr lang="en-US" altLang="en-US" sz="2600" b="1" dirty="0">
                <a:solidFill>
                  <a:schemeClr val="accent2"/>
                </a:solidFill>
                <a:cs typeface="Arial" panose="020B0604020202020204" pitchFamily="34" charset="0"/>
              </a:rPr>
              <a:t>) </a:t>
            </a:r>
            <a:endParaRPr lang="th-TH" altLang="en-US" sz="2600" b="1" dirty="0">
              <a:solidFill>
                <a:schemeClr val="accent2"/>
              </a:solidFill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sz="2600" b="1" dirty="0">
                <a:solidFill>
                  <a:srgbClr val="C00000"/>
                </a:solidFill>
                <a:cs typeface="Arial" panose="020B0604020202020204" pitchFamily="34" charset="0"/>
              </a:rPr>
              <a:t>+</a:t>
            </a:r>
            <a:r>
              <a:rPr lang="en-US" altLang="en-US" sz="2600" b="1" dirty="0">
                <a:solidFill>
                  <a:schemeClr val="accent2"/>
                </a:solidFill>
                <a:cs typeface="Arial" panose="020B0604020202020204" pitchFamily="34" charset="0"/>
              </a:rPr>
              <a:t> </a:t>
            </a: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net business transfer payments </a:t>
            </a:r>
            <a:endParaRPr lang="th-TH" altLang="en-US" sz="2600" b="1" i="1" dirty="0">
              <a:solidFill>
                <a:schemeClr val="accent2"/>
              </a:solidFill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sz="2600" b="1" i="1" dirty="0">
                <a:solidFill>
                  <a:srgbClr val="C00000"/>
                </a:solidFill>
                <a:cs typeface="Arial" panose="020B0604020202020204" pitchFamily="34" charset="0"/>
              </a:rPr>
              <a:t>+</a:t>
            </a: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 surplus of government enterprise</a:t>
            </a: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CD0C4E08-EE7C-41B0-9E77-8A0693A87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842" y="3052787"/>
            <a:ext cx="8509932" cy="618374"/>
          </a:xfrm>
          <a:prstGeom prst="rect">
            <a:avLst/>
          </a:prstGeom>
          <a:solidFill>
            <a:srgbClr val="FF99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National income = NNP – Statistical discrepancy</a:t>
            </a:r>
            <a:endParaRPr lang="th-TH" altLang="en-US" sz="2600" b="1" dirty="0">
              <a:solidFill>
                <a:srgbClr val="800000"/>
              </a:solidFill>
            </a:endParaRPr>
          </a:p>
        </p:txBody>
      </p:sp>
      <p:sp>
        <p:nvSpPr>
          <p:cNvPr id="9" name="Google Shape;485;p48">
            <a:extLst>
              <a:ext uri="{FF2B5EF4-FFF2-40B4-BE49-F238E27FC236}">
                <a16:creationId xmlns:a16="http://schemas.microsoft.com/office/drawing/2014/main" id="{8A91EB8A-4DA4-4D73-8F81-EA826A560F9B}"/>
              </a:ext>
            </a:extLst>
          </p:cNvPr>
          <p:cNvSpPr/>
          <p:nvPr/>
        </p:nvSpPr>
        <p:spPr>
          <a:xfrm>
            <a:off x="254842" y="3809713"/>
            <a:ext cx="7448424" cy="482756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000" b="1" dirty="0">
                <a:solidFill>
                  <a:srgbClr val="008000"/>
                </a:solidFill>
                <a:sym typeface="Arial"/>
              </a:rPr>
              <a:t>Note: Statistical discrepancy is </a:t>
            </a:r>
            <a:r>
              <a:rPr lang="en-US" sz="2000" dirty="0">
                <a:solidFill>
                  <a:schemeClr val="dk1"/>
                </a:solidFill>
                <a:sym typeface="Arial"/>
              </a:rPr>
              <a:t>Data measurement error.</a:t>
            </a:r>
            <a:endParaRPr sz="2000" dirty="0"/>
          </a:p>
        </p:txBody>
      </p:sp>
      <p:sp>
        <p:nvSpPr>
          <p:cNvPr id="12" name="Text Box 4">
            <a:extLst>
              <a:ext uri="{FF2B5EF4-FFF2-40B4-BE49-F238E27FC236}">
                <a16:creationId xmlns:a16="http://schemas.microsoft.com/office/drawing/2014/main" id="{E0B353EC-7D23-406F-A808-EF71EB892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842" y="4431021"/>
            <a:ext cx="8509932" cy="618374"/>
          </a:xfrm>
          <a:prstGeom prst="rect">
            <a:avLst/>
          </a:prstGeom>
          <a:solidFill>
            <a:srgbClr val="FF99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GNP = NNP + Depreciation</a:t>
            </a:r>
            <a:endParaRPr lang="th-TH" altLang="en-US" sz="2600" b="1" dirty="0">
              <a:solidFill>
                <a:srgbClr val="800000"/>
              </a:solidFill>
            </a:endParaRPr>
          </a:p>
        </p:txBody>
      </p:sp>
      <p:sp>
        <p:nvSpPr>
          <p:cNvPr id="14" name="Text Box 4">
            <a:extLst>
              <a:ext uri="{FF2B5EF4-FFF2-40B4-BE49-F238E27FC236}">
                <a16:creationId xmlns:a16="http://schemas.microsoft.com/office/drawing/2014/main" id="{0F89753C-37E2-42BC-8074-70C92783DE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842" y="5173591"/>
            <a:ext cx="8509932" cy="1218539"/>
          </a:xfrm>
          <a:prstGeom prst="rect">
            <a:avLst/>
          </a:prstGeom>
          <a:solidFill>
            <a:srgbClr val="FF99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altLang="en-US" sz="2600" b="1" i="1" dirty="0">
                <a:solidFill>
                  <a:schemeClr val="accent2"/>
                </a:solidFill>
                <a:cs typeface="Arial" panose="020B0604020202020204" pitchFamily="34" charset="0"/>
              </a:rPr>
              <a:t>GNP = National income + Statistical discrepancy + Depreciation </a:t>
            </a:r>
            <a:endParaRPr lang="th-TH" altLang="en-US" sz="26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628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  <p:bldP spid="10" grpId="0" animBg="1" autoUpdateAnimBg="0"/>
      <p:bldP spid="12" grpId="0" animBg="1" autoUpdateAnimBg="0"/>
      <p:bldP spid="14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35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481" name="Google Shape;481;p48"/>
          <p:cNvSpPr/>
          <p:nvPr/>
        </p:nvSpPr>
        <p:spPr>
          <a:xfrm>
            <a:off x="456192" y="446602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INCOME APPROACH  </a:t>
            </a:r>
            <a:endParaRPr/>
          </a:p>
        </p:txBody>
      </p:sp>
      <p:sp>
        <p:nvSpPr>
          <p:cNvPr id="486" name="Google Shape;486;p48"/>
          <p:cNvSpPr/>
          <p:nvPr/>
        </p:nvSpPr>
        <p:spPr>
          <a:xfrm>
            <a:off x="456192" y="1342835"/>
            <a:ext cx="8610600" cy="5015576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Summarize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</a:rPr>
              <a:t>GNP  =  </a:t>
            </a:r>
            <a:r>
              <a:rPr lang="en-US" sz="2400" dirty="0">
                <a:solidFill>
                  <a:srgbClr val="3333FF"/>
                </a:solidFill>
              </a:rPr>
              <a:t>National income </a:t>
            </a:r>
            <a:r>
              <a:rPr lang="en-US" sz="2400" dirty="0">
                <a:solidFill>
                  <a:schemeClr val="dk1"/>
                </a:solidFill>
              </a:rPr>
              <a:t>+ statistical discrepancy +   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</a:rPr>
              <a:t>              depreciation</a:t>
            </a: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lang="en-US" sz="24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GNP </a:t>
            </a:r>
            <a:r>
              <a:rPr lang="en-US" sz="2400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  </a:t>
            </a:r>
            <a:r>
              <a:rPr lang="en-US" sz="2400" dirty="0">
                <a:solidFill>
                  <a:srgbClr val="3333FF"/>
                </a:solidFill>
                <a:latin typeface="Arial"/>
                <a:ea typeface="Arial"/>
                <a:cs typeface="Arial"/>
                <a:sym typeface="Arial"/>
              </a:rPr>
              <a:t>factor </a:t>
            </a:r>
            <a:r>
              <a:rPr lang="en-US" sz="2400" dirty="0">
                <a:solidFill>
                  <a:srgbClr val="3333FF"/>
                </a:solidFill>
                <a:sym typeface="Arial"/>
              </a:rPr>
              <a:t>incomes </a:t>
            </a:r>
            <a:endParaRPr dirty="0">
              <a:solidFill>
                <a:srgbClr val="3333FF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+ </a:t>
            </a:r>
            <a:r>
              <a:rPr lang="en-US" sz="2400" dirty="0">
                <a:solidFill>
                  <a:srgbClr val="3333FF"/>
                </a:solidFill>
                <a:latin typeface="Arial"/>
                <a:ea typeface="Arial"/>
                <a:cs typeface="Arial"/>
                <a:sym typeface="Arial"/>
              </a:rPr>
              <a:t>(indirect taxes – subsidies) </a:t>
            </a:r>
            <a:endParaRPr sz="2400" dirty="0">
              <a:solidFill>
                <a:srgbClr val="3333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400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3333FF"/>
                </a:solidFill>
                <a:latin typeface="Arial"/>
                <a:ea typeface="Arial"/>
                <a:cs typeface="Arial"/>
                <a:sym typeface="Arial"/>
              </a:rPr>
              <a:t>net business transfer payment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9900CC"/>
                </a:solidFill>
              </a:rPr>
              <a:t>                 </a:t>
            </a:r>
            <a:r>
              <a:rPr lang="en-US" sz="2400" dirty="0">
                <a:solidFill>
                  <a:schemeClr val="tx1"/>
                </a:solidFill>
              </a:rPr>
              <a:t>+</a:t>
            </a:r>
            <a:r>
              <a:rPr lang="en-US" sz="2400" dirty="0">
                <a:solidFill>
                  <a:srgbClr val="9900CC"/>
                </a:solidFill>
              </a:rPr>
              <a:t> </a:t>
            </a:r>
            <a:r>
              <a:rPr lang="en-US" sz="2400" dirty="0">
                <a:solidFill>
                  <a:srgbClr val="3333FF"/>
                </a:solidFill>
              </a:rPr>
              <a:t>Surplus of government enterprise</a:t>
            </a:r>
            <a:endParaRPr lang="en-US" sz="2400" dirty="0">
              <a:solidFill>
                <a:srgbClr val="3333FF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9900CC"/>
                </a:solidFill>
              </a:rPr>
              <a:t>                </a:t>
            </a:r>
            <a:r>
              <a:rPr lang="en-US" sz="2400" dirty="0">
                <a:solidFill>
                  <a:schemeClr val="tx1"/>
                </a:solidFill>
              </a:rPr>
              <a:t> + </a:t>
            </a:r>
            <a:r>
              <a:rPr lang="en-US" sz="2400" dirty="0">
                <a:solidFill>
                  <a:srgbClr val="9900CC"/>
                </a:solidFill>
              </a:rPr>
              <a:t>Statistical discrepancy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9900CC"/>
                </a:solidFill>
              </a:rPr>
              <a:t>                 </a:t>
            </a:r>
            <a:r>
              <a:rPr lang="en-US" sz="2400" dirty="0">
                <a:solidFill>
                  <a:schemeClr val="tx1"/>
                </a:solidFill>
              </a:rPr>
              <a:t>+</a:t>
            </a:r>
            <a:r>
              <a:rPr lang="en-US" sz="2400" dirty="0">
                <a:solidFill>
                  <a:srgbClr val="9900CC"/>
                </a:solidFill>
              </a:rPr>
              <a:t> Depreciation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endParaRPr lang="en-US" sz="2400" dirty="0">
              <a:solidFill>
                <a:srgbClr val="9900CC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endParaRPr lang="en-US" sz="2400" dirty="0">
              <a:solidFill>
                <a:srgbClr val="9900CC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49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36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492" name="Google Shape;492;p49"/>
          <p:cNvSpPr/>
          <p:nvPr/>
        </p:nvSpPr>
        <p:spPr>
          <a:xfrm>
            <a:off x="266700" y="664101"/>
            <a:ext cx="8001000" cy="457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Relationship between GDP, GNP, NNP, and NI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dirty="0"/>
          </a:p>
        </p:txBody>
      </p:sp>
      <p:sp>
        <p:nvSpPr>
          <p:cNvPr id="493" name="Google Shape;493;p49"/>
          <p:cNvSpPr/>
          <p:nvPr/>
        </p:nvSpPr>
        <p:spPr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INCOME APPROACH  </a:t>
            </a:r>
            <a:endParaRPr/>
          </a:p>
        </p:txBody>
      </p:sp>
      <p:sp>
        <p:nvSpPr>
          <p:cNvPr id="494" name="Google Shape;494;p49"/>
          <p:cNvSpPr txBox="1"/>
          <p:nvPr/>
        </p:nvSpPr>
        <p:spPr>
          <a:xfrm>
            <a:off x="266700" y="1208603"/>
            <a:ext cx="8077200" cy="1328706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GNP = GDP </a:t>
            </a:r>
            <a:r>
              <a:rPr lang="en-US" sz="2400" b="1" i="1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400" b="1" i="1" u="none" strike="noStrike" cap="none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Income from Thai factor of production used to </a:t>
            </a:r>
          </a:p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800" dirty="0">
              <a:solidFill>
                <a:srgbClr val="21218A"/>
              </a:solidFill>
            </a:endParaRPr>
          </a:p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   produce G&amp;S abroad </a:t>
            </a:r>
            <a:r>
              <a:rPr lang="en-US" sz="2000" b="1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Income from foreign </a:t>
            </a:r>
            <a:endParaRPr dirty="0"/>
          </a:p>
          <a:p>
            <a:pPr marL="742950" marR="0" lvl="1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   factor of production used to produce G&amp;S in Thailand</a:t>
            </a:r>
            <a:r>
              <a:rPr lang="en-US" sz="2000" b="0" i="1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sz="2000" b="0" i="1" u="none" strike="noStrike" cap="none" dirty="0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800" b="0" i="1" u="none" strike="noStrike" cap="none" dirty="0">
              <a:solidFill>
                <a:schemeClr val="accent6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266700" y="4336335"/>
            <a:ext cx="8077200" cy="6096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NNP = GNP – Depreciation</a:t>
            </a:r>
            <a:endParaRPr sz="2000" b="0" i="1" u="none" strike="noStrike" cap="none" dirty="0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49"/>
          <p:cNvSpPr txBox="1"/>
          <p:nvPr/>
        </p:nvSpPr>
        <p:spPr>
          <a:xfrm>
            <a:off x="266700" y="5224999"/>
            <a:ext cx="8077200" cy="6096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National Income = NNP – Statistical Discrepancy</a:t>
            </a:r>
            <a:endParaRPr sz="2000" b="0" i="1" u="none" strike="noStrike" cap="none" dirty="0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485;p48">
            <a:extLst>
              <a:ext uri="{FF2B5EF4-FFF2-40B4-BE49-F238E27FC236}">
                <a16:creationId xmlns:a16="http://schemas.microsoft.com/office/drawing/2014/main" id="{04726DBA-9B06-4484-968B-640283C6F04F}"/>
              </a:ext>
            </a:extLst>
          </p:cNvPr>
          <p:cNvSpPr/>
          <p:nvPr/>
        </p:nvSpPr>
        <p:spPr>
          <a:xfrm>
            <a:off x="1191949" y="6104074"/>
            <a:ext cx="7037651" cy="449126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000" b="1" dirty="0">
                <a:solidFill>
                  <a:srgbClr val="008000"/>
                </a:solidFill>
              </a:rPr>
              <a:t>Note: </a:t>
            </a:r>
            <a:r>
              <a:rPr lang="en-US" sz="2000" b="1" dirty="0">
                <a:solidFill>
                  <a:srgbClr val="008000"/>
                </a:solidFill>
                <a:sym typeface="Arial"/>
              </a:rPr>
              <a:t>Statistical discrepancy</a:t>
            </a:r>
            <a:r>
              <a:rPr lang="th-TH" sz="2000" b="1" dirty="0">
                <a:solidFill>
                  <a:srgbClr val="008000"/>
                </a:solidFill>
                <a:sym typeface="Arial"/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is</a:t>
            </a:r>
            <a:r>
              <a:rPr lang="en-US" sz="2000" dirty="0">
                <a:solidFill>
                  <a:schemeClr val="tx1"/>
                </a:solidFill>
                <a:sym typeface="Arial"/>
              </a:rPr>
              <a:t> data measurement error</a:t>
            </a:r>
            <a:endParaRPr sz="2000" dirty="0">
              <a:solidFill>
                <a:schemeClr val="tx1"/>
              </a:solidFill>
            </a:endParaRPr>
          </a:p>
        </p:txBody>
      </p:sp>
      <p:sp>
        <p:nvSpPr>
          <p:cNvPr id="9" name="Google Shape;494;p49">
            <a:extLst>
              <a:ext uri="{FF2B5EF4-FFF2-40B4-BE49-F238E27FC236}">
                <a16:creationId xmlns:a16="http://schemas.microsoft.com/office/drawing/2014/main" id="{F8D2B299-B473-49A4-9837-C69EDD141AAB}"/>
              </a:ext>
            </a:extLst>
          </p:cNvPr>
          <p:cNvSpPr txBox="1"/>
          <p:nvPr/>
        </p:nvSpPr>
        <p:spPr>
          <a:xfrm>
            <a:off x="266700" y="2648329"/>
            <a:ext cx="8077200" cy="1490189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42950" lvl="1" indent="-285750">
              <a:lnSpc>
                <a:spcPct val="90000"/>
              </a:lnSpc>
              <a:spcBef>
                <a:spcPts val="1200"/>
              </a:spcBef>
            </a:pPr>
            <a:r>
              <a:rPr lang="en-US" sz="2400" b="1" i="1" u="none" strike="noStrike" cap="none" dirty="0">
                <a:solidFill>
                  <a:srgbClr val="008000"/>
                </a:solidFill>
                <a:sym typeface="Arial"/>
              </a:rPr>
              <a:t>GDP = GNP </a:t>
            </a:r>
            <a:r>
              <a:rPr lang="en-US" sz="2000" b="1" i="1" u="none" strike="noStrike" cap="none" dirty="0">
                <a:solidFill>
                  <a:srgbClr val="C00000"/>
                </a:solidFill>
                <a:sym typeface="Arial"/>
              </a:rPr>
              <a:t>+</a:t>
            </a:r>
            <a:r>
              <a:rPr lang="en-US" sz="2000" b="1" i="1" u="none" strike="noStrike" cap="none" dirty="0">
                <a:solidFill>
                  <a:srgbClr val="008000"/>
                </a:solidFill>
                <a:sym typeface="Arial"/>
              </a:rPr>
              <a:t> </a:t>
            </a:r>
            <a:r>
              <a:rPr lang="en-GB" sz="2000" dirty="0">
                <a:solidFill>
                  <a:srgbClr val="21218A"/>
                </a:solidFill>
              </a:rPr>
              <a:t>Income from foreign factor of production used to </a:t>
            </a:r>
          </a:p>
          <a:p>
            <a:pPr marL="742950" lvl="1" indent="-285750">
              <a:lnSpc>
                <a:spcPct val="90000"/>
              </a:lnSpc>
              <a:spcBef>
                <a:spcPts val="1200"/>
              </a:spcBef>
            </a:pPr>
            <a:r>
              <a:rPr lang="en-GB" sz="2000" dirty="0">
                <a:solidFill>
                  <a:srgbClr val="21218A"/>
                </a:solidFill>
              </a:rPr>
              <a:t>    produce G&amp;S in Thailand </a:t>
            </a:r>
            <a:r>
              <a:rPr lang="en-US" sz="2000" b="1" dirty="0">
                <a:solidFill>
                  <a:srgbClr val="C00000"/>
                </a:solidFill>
              </a:rPr>
              <a:t>– </a:t>
            </a:r>
            <a:r>
              <a:rPr lang="en-US" sz="2000" b="0" i="0" u="none" strike="noStrike" cap="none" dirty="0">
                <a:solidFill>
                  <a:srgbClr val="21218A"/>
                </a:solidFill>
                <a:sym typeface="Arial"/>
              </a:rPr>
              <a:t>Income from Thai factor of</a:t>
            </a:r>
            <a:endParaRPr sz="2000" dirty="0"/>
          </a:p>
          <a:p>
            <a:pPr marL="742950" marR="0" lvl="1" indent="-2857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rgbClr val="21218A"/>
                </a:solidFill>
                <a:sym typeface="Arial"/>
              </a:rPr>
              <a:t>    production used to produce G&amp;S abroad</a:t>
            </a:r>
            <a:endParaRPr sz="2000" b="0" i="1" u="none" strike="noStrike" cap="none" dirty="0">
              <a:solidFill>
                <a:schemeClr val="accent6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50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37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502" name="Google Shape;502;p50"/>
          <p:cNvSpPr/>
          <p:nvPr/>
        </p:nvSpPr>
        <p:spPr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Relationship between National Income (NI), personal income (PI), and Disposable Income (DI)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</p:txBody>
      </p:sp>
      <p:sp>
        <p:nvSpPr>
          <p:cNvPr id="503" name="Google Shape;503;p50"/>
          <p:cNvSpPr/>
          <p:nvPr/>
        </p:nvSpPr>
        <p:spPr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INCOME APPROACH  </a:t>
            </a:r>
            <a:endParaRPr/>
          </a:p>
        </p:txBody>
      </p:sp>
      <p:sp>
        <p:nvSpPr>
          <p:cNvPr id="504" name="Google Shape;504;p50"/>
          <p:cNvSpPr txBox="1"/>
          <p:nvPr/>
        </p:nvSpPr>
        <p:spPr>
          <a:xfrm>
            <a:off x="228600" y="1676400"/>
            <a:ext cx="8077200" cy="9144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Personal Income = NI – Amount of national income not going to households</a:t>
            </a:r>
            <a:endParaRPr sz="24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lnSpc>
                <a:spcPct val="90000"/>
              </a:lnSpc>
              <a:spcBef>
                <a:spcPts val="1300"/>
              </a:spcBef>
              <a:spcAft>
                <a:spcPts val="0"/>
              </a:spcAft>
              <a:buNone/>
            </a:pPr>
            <a:r>
              <a:rPr lang="en-US" sz="2800" b="0" i="1" u="none" strike="noStrike" cap="none">
                <a:solidFill>
                  <a:schemeClr val="dk1"/>
                </a:solidFill>
                <a:latin typeface="Angsana New"/>
                <a:ea typeface="Angsana New"/>
                <a:cs typeface="Angsana New"/>
                <a:sym typeface="Angsana New"/>
              </a:rPr>
              <a:t>	</a:t>
            </a:r>
            <a:endParaRPr sz="2800" b="0" i="1" u="none" strike="noStrike" cap="none">
              <a:solidFill>
                <a:schemeClr val="accent6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505" name="Google Shape;505;p50"/>
          <p:cNvSpPr txBox="1"/>
          <p:nvPr/>
        </p:nvSpPr>
        <p:spPr>
          <a:xfrm>
            <a:off x="228600" y="2743200"/>
            <a:ext cx="8077200" cy="9144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Example of Amount of national income not going to households is </a:t>
            </a:r>
            <a:r>
              <a:rPr lang="en-US" sz="2400" b="1" i="1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Retained earnings of corporation</a:t>
            </a:r>
            <a:endParaRPr sz="2000" b="1" i="1" u="none" strike="noStrike" cap="non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50"/>
          <p:cNvSpPr txBox="1"/>
          <p:nvPr/>
        </p:nvSpPr>
        <p:spPr>
          <a:xfrm>
            <a:off x="228600" y="3810000"/>
            <a:ext cx="8077200" cy="9144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742950" marR="0" lvl="1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Retained earnings of corporation =  </a:t>
            </a:r>
            <a:endParaRPr/>
          </a:p>
          <a:p>
            <a:pPr marL="742950" marR="0" lvl="1" indent="-2857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Corporate profits - Dividends</a:t>
            </a:r>
            <a:endParaRPr/>
          </a:p>
        </p:txBody>
      </p:sp>
      <p:sp>
        <p:nvSpPr>
          <p:cNvPr id="507" name="Google Shape;507;p50"/>
          <p:cNvSpPr txBox="1"/>
          <p:nvPr/>
        </p:nvSpPr>
        <p:spPr>
          <a:xfrm>
            <a:off x="0" y="4953000"/>
            <a:ext cx="9144000" cy="14478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Personal Income = NI </a:t>
            </a:r>
            <a:endParaRPr/>
          </a:p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 – (Corporate profits – Dividends) </a:t>
            </a:r>
            <a:endParaRPr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                            – </a:t>
            </a:r>
            <a:r>
              <a:rPr lang="en-US" sz="20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Other parts of </a:t>
            </a: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NI</a:t>
            </a:r>
            <a:r>
              <a:rPr lang="en-US" sz="20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not going to households</a:t>
            </a:r>
            <a:endParaRPr sz="2000" b="1" i="1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400" b="1" i="1" u="none" strike="noStrike" cap="none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</a:t>
            </a:r>
            <a:endParaRPr sz="2400" b="1" i="0" u="none" strike="noStrike" cap="none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lnSpc>
                <a:spcPct val="90000"/>
              </a:lnSpc>
              <a:spcBef>
                <a:spcPts val="1300"/>
              </a:spcBef>
              <a:spcAft>
                <a:spcPts val="0"/>
              </a:spcAft>
              <a:buNone/>
            </a:pPr>
            <a:r>
              <a:rPr lang="en-US" sz="2800" b="0" i="1" u="none" strike="noStrike" cap="none">
                <a:solidFill>
                  <a:schemeClr val="dk1"/>
                </a:solidFill>
                <a:latin typeface="Angsana New"/>
                <a:ea typeface="Angsana New"/>
                <a:cs typeface="Angsana New"/>
                <a:sym typeface="Angsana New"/>
              </a:rPr>
              <a:t>	</a:t>
            </a:r>
            <a:endParaRPr sz="2800" b="0" i="1" u="none" strike="noStrike" cap="none">
              <a:solidFill>
                <a:schemeClr val="accent6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38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513" name="Google Shape;513;p51"/>
          <p:cNvSpPr/>
          <p:nvPr/>
        </p:nvSpPr>
        <p:spPr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Relationship between National Income (NI), personal income (PI), and Disposable Personal Income (DI)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</p:txBody>
      </p:sp>
      <p:sp>
        <p:nvSpPr>
          <p:cNvPr id="514" name="Google Shape;514;p51"/>
          <p:cNvSpPr/>
          <p:nvPr/>
        </p:nvSpPr>
        <p:spPr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THE INCOME APPROACH  </a:t>
            </a:r>
            <a:endParaRPr/>
          </a:p>
        </p:txBody>
      </p:sp>
      <p:sp>
        <p:nvSpPr>
          <p:cNvPr id="515" name="Google Shape;515;p51"/>
          <p:cNvSpPr/>
          <p:nvPr/>
        </p:nvSpPr>
        <p:spPr>
          <a:xfrm>
            <a:off x="228600" y="1828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09900"/>
                </a:solidFill>
                <a:latin typeface="Arial"/>
                <a:ea typeface="Arial"/>
                <a:cs typeface="Arial"/>
                <a:sym typeface="Arial"/>
              </a:rPr>
              <a:t>Disposable personal Income (DI) =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09900"/>
                </a:solidFill>
                <a:latin typeface="Arial"/>
                <a:ea typeface="Arial"/>
                <a:cs typeface="Arial"/>
                <a:sym typeface="Arial"/>
              </a:rPr>
              <a:t>Personal Income (PI) – Personal income taxes</a:t>
            </a:r>
            <a:endParaRPr sz="2400">
              <a:solidFill>
                <a:srgbClr val="0099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</a:t>
            </a:r>
            <a:endParaRPr sz="2400" b="1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51"/>
          <p:cNvSpPr/>
          <p:nvPr/>
        </p:nvSpPr>
        <p:spPr>
          <a:xfrm>
            <a:off x="228600" y="2895600"/>
            <a:ext cx="8458200" cy="21336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People spends </a:t>
            </a:r>
            <a:r>
              <a:rPr lang="en-US" sz="2400" b="1" i="1">
                <a:solidFill>
                  <a:srgbClr val="009900"/>
                </a:solidFill>
                <a:latin typeface="Arial"/>
                <a:ea typeface="Arial"/>
                <a:cs typeface="Arial"/>
                <a:sym typeface="Arial"/>
              </a:rPr>
              <a:t>Disposable Personal Income (DI)</a:t>
            </a:r>
            <a:r>
              <a:rPr lang="en-US" sz="2400" b="1" i="1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</a:t>
            </a:r>
            <a:endParaRPr sz="24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52400" algn="l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Font typeface="Noto Sans Symbols"/>
              <a:buChar char="⮚"/>
            </a:pPr>
            <a:r>
              <a:rPr lang="en-US" sz="2400" b="1" i="1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Personal consumption expenditures 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(C)</a:t>
            </a:r>
            <a:endParaRPr/>
          </a:p>
          <a:p>
            <a:pPr marL="457200" marR="0" lvl="1" indent="-152400" algn="l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Font typeface="Noto Sans Symbols"/>
              <a:buChar char="⮚"/>
            </a:pPr>
            <a:r>
              <a:rPr lang="en-US" sz="2400" b="1" i="1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Personal interest payment</a:t>
            </a:r>
            <a:endParaRPr/>
          </a:p>
          <a:p>
            <a:pPr marL="457200" marR="0" lvl="1" indent="-152400" algn="l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Font typeface="Noto Sans Symbols"/>
              <a:buChar char="⮚"/>
            </a:pPr>
            <a:r>
              <a:rPr lang="en-US" sz="2400" b="1" i="1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Transfer payments made by households</a:t>
            </a:r>
            <a:endParaRPr/>
          </a:p>
          <a:p>
            <a:pPr marL="457200" marR="0" lvl="1" indent="-152400" algn="l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Font typeface="Noto Sans Symbols"/>
              <a:buChar char="⮚"/>
            </a:pPr>
            <a:r>
              <a:rPr lang="en-US" sz="2400" b="1" i="1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Personal saving </a:t>
            </a:r>
            <a:r>
              <a:rPr lang="en-US" sz="2400" b="1" i="1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(S)</a:t>
            </a:r>
            <a:endParaRPr/>
          </a:p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24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51"/>
          <p:cNvSpPr/>
          <p:nvPr/>
        </p:nvSpPr>
        <p:spPr>
          <a:xfrm>
            <a:off x="228600" y="5181600"/>
            <a:ext cx="8305800" cy="10668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If there is no </a:t>
            </a:r>
            <a:r>
              <a:rPr lang="en-US" sz="2400" b="1" i="1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“Personal interest payment” </a:t>
            </a: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</a:t>
            </a:r>
            <a:r>
              <a:rPr lang="en-US" sz="2400" b="1" i="1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“Transfer payments made by households” </a:t>
            </a:r>
            <a:r>
              <a:rPr lang="en-US" sz="2400" b="1" i="1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DI = C+S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52"/>
          <p:cNvSpPr txBox="1">
            <a:spLocks noGrp="1"/>
          </p:cNvSpPr>
          <p:nvPr>
            <p:ph type="title"/>
          </p:nvPr>
        </p:nvSpPr>
        <p:spPr>
          <a:xfrm>
            <a:off x="5334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Merriweather"/>
                <a:ea typeface="Merriweather"/>
                <a:cs typeface="Merriweather"/>
                <a:sym typeface="Merriweather"/>
              </a:rPr>
              <a:t>GDP, GNP, NNP, NI, PI and DI</a:t>
            </a:r>
            <a:endParaRPr sz="2800"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23" name="Google Shape;523;p52"/>
          <p:cNvSpPr/>
          <p:nvPr/>
        </p:nvSpPr>
        <p:spPr>
          <a:xfrm>
            <a:off x="304800" y="2819400"/>
            <a:ext cx="762000" cy="35052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GDP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24" name="Google Shape;524;p52"/>
          <p:cNvSpPr/>
          <p:nvPr/>
        </p:nvSpPr>
        <p:spPr>
          <a:xfrm>
            <a:off x="1066800" y="2438400"/>
            <a:ext cx="762000" cy="38862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GNP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25" name="Google Shape;525;p52"/>
          <p:cNvSpPr/>
          <p:nvPr/>
        </p:nvSpPr>
        <p:spPr>
          <a:xfrm>
            <a:off x="1828800" y="2971800"/>
            <a:ext cx="762000" cy="33528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NNP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26" name="Google Shape;526;p52"/>
          <p:cNvSpPr/>
          <p:nvPr/>
        </p:nvSpPr>
        <p:spPr>
          <a:xfrm>
            <a:off x="2590800" y="3352800"/>
            <a:ext cx="762000" cy="29718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NI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27" name="Google Shape;527;p52"/>
          <p:cNvSpPr/>
          <p:nvPr/>
        </p:nvSpPr>
        <p:spPr>
          <a:xfrm>
            <a:off x="3352800" y="4495800"/>
            <a:ext cx="762000" cy="18288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PI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28" name="Google Shape;528;p52"/>
          <p:cNvSpPr/>
          <p:nvPr/>
        </p:nvSpPr>
        <p:spPr>
          <a:xfrm>
            <a:off x="4114800" y="4953000"/>
            <a:ext cx="762000" cy="13716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DI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29" name="Google Shape;529;p52"/>
          <p:cNvSpPr/>
          <p:nvPr/>
        </p:nvSpPr>
        <p:spPr>
          <a:xfrm>
            <a:off x="4876800" y="4953000"/>
            <a:ext cx="762000" cy="6858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C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30" name="Google Shape;530;p52"/>
          <p:cNvSpPr/>
          <p:nvPr/>
        </p:nvSpPr>
        <p:spPr>
          <a:xfrm>
            <a:off x="1828799" y="2438400"/>
            <a:ext cx="2367752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erriweather"/>
              <a:buNone/>
            </a:pPr>
            <a:r>
              <a:rPr lang="en-US" sz="1800" b="1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- Depreciation</a:t>
            </a:r>
            <a:endParaRPr sz="1800" b="1" dirty="0">
              <a:solidFill>
                <a:srgbClr val="00206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31" name="Google Shape;531;p52"/>
          <p:cNvSpPr/>
          <p:nvPr/>
        </p:nvSpPr>
        <p:spPr>
          <a:xfrm>
            <a:off x="4876800" y="5638800"/>
            <a:ext cx="762000" cy="3810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32" name="Google Shape;532;p52"/>
          <p:cNvSpPr/>
          <p:nvPr/>
        </p:nvSpPr>
        <p:spPr>
          <a:xfrm>
            <a:off x="2590800" y="2895600"/>
            <a:ext cx="4495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Merriweather"/>
              <a:buNone/>
            </a:pPr>
            <a:r>
              <a:rPr lang="en-US" sz="1800" b="1" dirty="0">
                <a:solidFill>
                  <a:srgbClr val="C00000"/>
                </a:solidFill>
                <a:latin typeface="Merriweather"/>
                <a:ea typeface="Merriweather"/>
                <a:cs typeface="Merriweather"/>
                <a:sym typeface="Merriweather"/>
              </a:rPr>
              <a:t>- Statistical discrepancy</a:t>
            </a:r>
            <a:endParaRPr sz="1800" b="1" dirty="0">
              <a:solidFill>
                <a:srgbClr val="C000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33" name="Google Shape;533;p52"/>
          <p:cNvSpPr/>
          <p:nvPr/>
        </p:nvSpPr>
        <p:spPr>
          <a:xfrm>
            <a:off x="3428999" y="3505200"/>
            <a:ext cx="5527275" cy="838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erriweather"/>
              <a:buChar char="-"/>
            </a:pPr>
            <a:r>
              <a:rPr lang="en-US" sz="2000" b="1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(</a:t>
            </a:r>
            <a:r>
              <a:rPr lang="en-US" sz="1800" b="1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Corporate profits – Dividends)</a:t>
            </a:r>
            <a:endParaRPr sz="1800" dirty="0"/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erriweather"/>
              <a:buChar char="-"/>
            </a:pPr>
            <a:r>
              <a:rPr lang="en-US" sz="1800" b="1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 Other parts of national income not going </a:t>
            </a:r>
            <a:endParaRPr sz="18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Merriweather"/>
              <a:buNone/>
            </a:pPr>
            <a:r>
              <a:rPr lang="en-US" sz="1800" b="1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  </a:t>
            </a:r>
            <a:r>
              <a:rPr lang="th-TH" sz="1800" b="1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  </a:t>
            </a:r>
            <a:r>
              <a:rPr lang="en-US" sz="1800" b="1" dirty="0">
                <a:solidFill>
                  <a:srgbClr val="002060"/>
                </a:solidFill>
                <a:latin typeface="Merriweather"/>
                <a:ea typeface="Merriweather"/>
                <a:cs typeface="Merriweather"/>
                <a:sym typeface="Merriweather"/>
              </a:rPr>
              <a:t>to household</a:t>
            </a:r>
            <a:endParaRPr sz="1800" dirty="0"/>
          </a:p>
        </p:txBody>
      </p:sp>
      <p:sp>
        <p:nvSpPr>
          <p:cNvPr id="534" name="Google Shape;534;p52"/>
          <p:cNvSpPr/>
          <p:nvPr/>
        </p:nvSpPr>
        <p:spPr>
          <a:xfrm>
            <a:off x="3829680" y="4415632"/>
            <a:ext cx="3334128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Merriweather"/>
              <a:buNone/>
            </a:pPr>
            <a:r>
              <a:rPr lang="en-US" sz="1800" b="1" dirty="0">
                <a:solidFill>
                  <a:srgbClr val="C00000"/>
                </a:solidFill>
                <a:latin typeface="Merriweather"/>
                <a:ea typeface="Merriweather"/>
                <a:cs typeface="Merriweather"/>
                <a:sym typeface="Merriweather"/>
              </a:rPr>
              <a:t>- Personal income tax</a:t>
            </a:r>
            <a:endParaRPr sz="1800" b="1" dirty="0">
              <a:solidFill>
                <a:srgbClr val="C000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35" name="Google Shape;535;p52"/>
          <p:cNvSpPr/>
          <p:nvPr/>
        </p:nvSpPr>
        <p:spPr>
          <a:xfrm>
            <a:off x="-228600" y="2362200"/>
            <a:ext cx="1447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erriweather"/>
              <a:buNone/>
            </a:pPr>
            <a:r>
              <a:rPr lang="en-US" sz="20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+ NFIEA</a:t>
            </a:r>
            <a:endParaRPr sz="200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36" name="Google Shape;536;p5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39</a:t>
            </a:fld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7" name="Google Shape;537;p5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2"/>
          <p:cNvSpPr txBox="1"/>
          <p:nvPr/>
        </p:nvSpPr>
        <p:spPr>
          <a:xfrm>
            <a:off x="685800" y="1371600"/>
            <a:ext cx="8077200" cy="914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Net factor income from abroad (NFIEA)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 </a:t>
            </a:r>
            <a:r>
              <a:rPr lang="en-US" sz="18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Income from Thai factor of</a:t>
            </a:r>
            <a:endParaRPr dirty="0"/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 production used to produce G&amp;S abroad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</a:t>
            </a:r>
            <a:r>
              <a:rPr lang="en-US" sz="1800" b="0" i="0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Income from foreign factor of production used to produce G&amp;S in Thailand</a:t>
            </a:r>
            <a:r>
              <a:rPr lang="en-US" sz="1800" b="0" i="1" u="none" strike="noStrike" cap="none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sz="1800" b="0" i="1" u="none" strike="noStrike" cap="none" dirty="0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None/>
            </a:pPr>
            <a:endParaRPr sz="2800" b="0" i="1" u="none" strike="noStrike" cap="none" dirty="0">
              <a:solidFill>
                <a:schemeClr val="accent6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539" name="Google Shape;539;p52"/>
          <p:cNvSpPr/>
          <p:nvPr/>
        </p:nvSpPr>
        <p:spPr>
          <a:xfrm>
            <a:off x="4876800" y="5943600"/>
            <a:ext cx="762000" cy="381000"/>
          </a:xfrm>
          <a:prstGeom prst="rect">
            <a:avLst/>
          </a:prstGeom>
          <a:solidFill>
            <a:srgbClr val="CC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None/>
            </a:pPr>
            <a:r>
              <a:rPr lang="en-US" sz="2000" dirty="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rPr>
              <a:t>S</a:t>
            </a:r>
            <a:endParaRPr sz="2000" dirty="0">
              <a:solidFill>
                <a:schemeClr val="dk1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cxnSp>
        <p:nvCxnSpPr>
          <p:cNvPr id="540" name="Google Shape;540;p52"/>
          <p:cNvCxnSpPr>
            <a:cxnSpLocks/>
          </p:cNvCxnSpPr>
          <p:nvPr/>
        </p:nvCxnSpPr>
        <p:spPr>
          <a:xfrm>
            <a:off x="5334000" y="5790406"/>
            <a:ext cx="506654" cy="1588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541" name="Google Shape;541;p52"/>
          <p:cNvSpPr txBox="1"/>
          <p:nvPr/>
        </p:nvSpPr>
        <p:spPr>
          <a:xfrm>
            <a:off x="5789180" y="5334000"/>
            <a:ext cx="3334128" cy="954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600" b="1" dirty="0">
                <a:solidFill>
                  <a:srgbClr val="191966"/>
                </a:solidFill>
                <a:latin typeface="Merriweather"/>
                <a:ea typeface="Merriweather"/>
                <a:cs typeface="Merriweather"/>
                <a:sym typeface="Merriweather"/>
              </a:rPr>
              <a:t>Personal interest</a:t>
            </a:r>
            <a:r>
              <a:rPr lang="th-TH" sz="1600" b="1" dirty="0">
                <a:solidFill>
                  <a:srgbClr val="191966"/>
                </a:solidFill>
                <a:latin typeface="Merriweather"/>
                <a:ea typeface="Merriweather"/>
                <a:cs typeface="Merriweather"/>
                <a:sym typeface="Merriweather"/>
              </a:rPr>
              <a:t> </a:t>
            </a:r>
            <a:r>
              <a:rPr lang="en-US" sz="1600" b="1" dirty="0">
                <a:solidFill>
                  <a:srgbClr val="191966"/>
                </a:solidFill>
                <a:latin typeface="Merriweather"/>
                <a:ea typeface="Merriweather"/>
                <a:cs typeface="Merriweather"/>
                <a:sym typeface="Merriweather"/>
              </a:rPr>
              <a:t>payment</a:t>
            </a:r>
            <a:endParaRPr lang="th-TH" sz="1600" b="1" dirty="0">
              <a:solidFill>
                <a:srgbClr val="191966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91966"/>
              </a:buClr>
              <a:buSzPts val="1800"/>
              <a:buFont typeface="Wingdings" panose="05000000000000000000" pitchFamily="2" charset="2"/>
              <a:buChar char="ü"/>
            </a:pPr>
            <a:r>
              <a:rPr lang="en-US" sz="1600" b="1" dirty="0">
                <a:solidFill>
                  <a:srgbClr val="191966"/>
                </a:solidFill>
                <a:latin typeface="Merriweather"/>
                <a:ea typeface="Merriweather"/>
                <a:cs typeface="Merriweather"/>
                <a:sym typeface="Merriweather"/>
              </a:rPr>
              <a:t>Transfer payments made by  </a:t>
            </a:r>
            <a:r>
              <a:rPr lang="th-TH" sz="1600" b="1" dirty="0">
                <a:solidFill>
                  <a:srgbClr val="191966"/>
                </a:solidFill>
                <a:latin typeface="Merriweather"/>
                <a:ea typeface="Merriweather"/>
                <a:cs typeface="Merriweather"/>
                <a:sym typeface="Merriweather"/>
              </a:rPr>
              <a:t>  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191966"/>
              </a:buClr>
              <a:buSzPts val="1800"/>
            </a:pPr>
            <a:r>
              <a:rPr lang="th-TH" sz="1600" b="1" dirty="0">
                <a:solidFill>
                  <a:srgbClr val="191966"/>
                </a:solidFill>
                <a:latin typeface="Merriweather"/>
                <a:ea typeface="Merriweather"/>
                <a:cs typeface="Merriweather"/>
                <a:sym typeface="Merriweather"/>
              </a:rPr>
              <a:t>   </a:t>
            </a:r>
            <a:r>
              <a:rPr lang="en-US" sz="1600" b="1" dirty="0">
                <a:solidFill>
                  <a:srgbClr val="191966"/>
                </a:solidFill>
                <a:latin typeface="Merriweather"/>
                <a:ea typeface="Merriweather"/>
                <a:cs typeface="Merriweather"/>
                <a:sym typeface="Merriweather"/>
              </a:rPr>
              <a:t>    households</a:t>
            </a:r>
            <a:endParaRPr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D28ED-CEAB-4787-B423-CA7362EFB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73090"/>
            <a:ext cx="7928332" cy="609600"/>
          </a:xfrm>
        </p:spPr>
        <p:txBody>
          <a:bodyPr/>
          <a:lstStyle/>
          <a:p>
            <a:pPr algn="l">
              <a:defRPr/>
            </a:pPr>
            <a:r>
              <a:rPr lang="en-US" sz="2800" b="1" dirty="0"/>
              <a:t>Variables in English and Thai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C2B45C-3E19-4A26-8693-904C24864BFA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" y="1134926"/>
            <a:ext cx="8915400" cy="48768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GDP = Gross Domestic Product ---</a:t>
            </a:r>
            <a:r>
              <a:rPr lang="th-TH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  ผลิตภัณฑ์มวลรวมภายในประเทศ</a:t>
            </a: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GNP = Gross Domestic Product--- </a:t>
            </a:r>
            <a:r>
              <a:rPr lang="th-TH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ผลิตภัณฑ์ประชาชาติเบื้องต้น</a:t>
            </a:r>
            <a:endParaRPr lang="en-US" sz="2800" b="1" kern="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NDP = Net Domestic Product --- </a:t>
            </a:r>
            <a:r>
              <a:rPr lang="th-TH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ผลิตภัณฑ์ในประเทศสุทธิ</a:t>
            </a:r>
            <a:endParaRPr lang="en-US" sz="2800" b="1" kern="0" dirty="0">
              <a:effectLst>
                <a:outerShdw blurRad="38100" dist="38100" dir="2700000" algn="tl">
                  <a:srgbClr val="C0C0C0"/>
                </a:outerShdw>
              </a:effectLst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NNP = Net National Product --- </a:t>
            </a:r>
            <a:r>
              <a:rPr lang="th-TH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ผลิตภัณฑ์ประชาชาติสุทธิ</a:t>
            </a: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NI = National Income ---</a:t>
            </a:r>
            <a:r>
              <a:rPr lang="th-TH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 รายได้ประชาชาติ</a:t>
            </a: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PI = Personal Income</a:t>
            </a:r>
            <a:r>
              <a:rPr lang="th-TH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--- </a:t>
            </a:r>
            <a:r>
              <a:rPr lang="th-TH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รายได้ส่วนบุคคล</a:t>
            </a: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DI = Disposable Income --- </a:t>
            </a:r>
            <a:r>
              <a:rPr lang="th-TH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รายได้พึงใช้จ่าย</a:t>
            </a: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endParaRPr lang="th-TH" sz="2800" b="1" kern="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endParaRPr lang="en-US" sz="2800" b="1" kern="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 marL="342900" indent="-342900" eaLnBrk="1" hangingPunct="1">
              <a:spcBef>
                <a:spcPct val="25000"/>
              </a:spcBef>
              <a:spcAft>
                <a:spcPct val="45000"/>
              </a:spcAft>
              <a:buFontTx/>
              <a:buChar char="•"/>
              <a:defRPr/>
            </a:pPr>
            <a:endParaRPr lang="en-US" sz="2600" b="1" kern="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44036" name="Slide Number Placeholder 4">
            <a:extLst>
              <a:ext uri="{FF2B5EF4-FFF2-40B4-BE49-F238E27FC236}">
                <a16:creationId xmlns:a16="http://schemas.microsoft.com/office/drawing/2014/main" id="{6CE198A0-E6EF-4111-A404-C1833D3FAC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CD1C952C-E099-420E-935D-FA521EA7B698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5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/>
              <a:t>41</a:t>
            </a:fld>
            <a:endParaRPr sz="1400"/>
          </a:p>
        </p:txBody>
      </p:sp>
      <p:sp>
        <p:nvSpPr>
          <p:cNvPr id="547" name="Google Shape;547;p53"/>
          <p:cNvSpPr/>
          <p:nvPr/>
        </p:nvSpPr>
        <p:spPr>
          <a:xfrm>
            <a:off x="379630" y="6478209"/>
            <a:ext cx="2703623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 source: NESDB, NSO</a:t>
            </a:r>
            <a:endParaRPr sz="1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53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6262CB"/>
                </a:solidFill>
                <a:latin typeface="Arial"/>
                <a:ea typeface="Arial"/>
                <a:cs typeface="Arial"/>
                <a:sym typeface="Arial"/>
              </a:rPr>
              <a:t>Measurement of GDP by Income Approach,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6262CB"/>
                </a:solidFill>
                <a:latin typeface="Arial"/>
                <a:ea typeface="Arial"/>
                <a:cs typeface="Arial"/>
                <a:sym typeface="Arial"/>
              </a:rPr>
              <a:t> 2010-2019, (Millions of Baht)</a:t>
            </a:r>
            <a:endParaRPr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5AB7CCA-0DDE-4E0A-8D8D-7C13BB4923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559749"/>
              </p:ext>
            </p:extLst>
          </p:nvPr>
        </p:nvGraphicFramePr>
        <p:xfrm>
          <a:off x="918437" y="1389380"/>
          <a:ext cx="7098100" cy="4759755"/>
        </p:xfrm>
        <a:graphic>
          <a:graphicData uri="http://schemas.openxmlformats.org/drawingml/2006/table">
            <a:tbl>
              <a:tblPr firstRow="1" bandRow="1">
                <a:tableStyleId>{3BC279F1-9C53-45DF-A1F7-1187AF689783}</a:tableStyleId>
              </a:tblPr>
              <a:tblGrid>
                <a:gridCol w="849201">
                  <a:extLst>
                    <a:ext uri="{9D8B030D-6E8A-4147-A177-3AD203B41FA5}">
                      <a16:colId xmlns:a16="http://schemas.microsoft.com/office/drawing/2014/main" val="1308072223"/>
                    </a:ext>
                  </a:extLst>
                </a:gridCol>
                <a:gridCol w="1252934">
                  <a:extLst>
                    <a:ext uri="{9D8B030D-6E8A-4147-A177-3AD203B41FA5}">
                      <a16:colId xmlns:a16="http://schemas.microsoft.com/office/drawing/2014/main" val="1737290730"/>
                    </a:ext>
                  </a:extLst>
                </a:gridCol>
                <a:gridCol w="1288836">
                  <a:extLst>
                    <a:ext uri="{9D8B030D-6E8A-4147-A177-3AD203B41FA5}">
                      <a16:colId xmlns:a16="http://schemas.microsoft.com/office/drawing/2014/main" val="2145315262"/>
                    </a:ext>
                  </a:extLst>
                </a:gridCol>
                <a:gridCol w="1321352">
                  <a:extLst>
                    <a:ext uri="{9D8B030D-6E8A-4147-A177-3AD203B41FA5}">
                      <a16:colId xmlns:a16="http://schemas.microsoft.com/office/drawing/2014/main" val="3572767687"/>
                    </a:ext>
                  </a:extLst>
                </a:gridCol>
                <a:gridCol w="1231679">
                  <a:extLst>
                    <a:ext uri="{9D8B030D-6E8A-4147-A177-3AD203B41FA5}">
                      <a16:colId xmlns:a16="http://schemas.microsoft.com/office/drawing/2014/main" val="3739333068"/>
                    </a:ext>
                  </a:extLst>
                </a:gridCol>
                <a:gridCol w="1154098">
                  <a:extLst>
                    <a:ext uri="{9D8B030D-6E8A-4147-A177-3AD203B41FA5}">
                      <a16:colId xmlns:a16="http://schemas.microsoft.com/office/drawing/2014/main" val="542963497"/>
                    </a:ext>
                  </a:extLst>
                </a:gridCol>
              </a:tblGrid>
              <a:tr h="432705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GDP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GNP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NNP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DI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6316424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10,808,142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10,355,372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8,764,596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8,764,596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2,054,475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2589724712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11,306,907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11,034,197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9,295,671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9,295,671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2,242,584</a:t>
                      </a: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2449823338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12,357,344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11,791,146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9,832,988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9,832,988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2,427,798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5487425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12,915,159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12,089,670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10,005,145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10,005,145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2,552,293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58250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13,230,306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12,549,609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10,335,413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10,335,413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2,460,654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5478081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13,743,478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13,034,505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10,689,671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10,689,671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2,692,529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034208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14,590,337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13,904,972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11,416,586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11,416,586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2,721,979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811147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2017r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15,488,664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14,794,813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12,166,150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12,166,150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2,802,573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7625030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2018r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16,368,711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15,575,607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12,801,363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+mn-lt"/>
                        </a:rPr>
                        <a:t>12,801,363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3,011,753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5834877"/>
                  </a:ext>
                </a:extLst>
              </a:tr>
              <a:tr h="432705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2019p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16,898,086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</a:rPr>
                        <a:t>16,275,574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13,364,106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13,364,106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+mn-lt"/>
                        </a:rPr>
                        <a:t>3,025,249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90153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5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42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555" name="Google Shape;555;p54"/>
          <p:cNvSpPr/>
          <p:nvPr/>
        </p:nvSpPr>
        <p:spPr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en-US" sz="28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2.6 NOMINAL GDP vs. REAL GDP and GDP Deflator</a:t>
            </a:r>
            <a:endParaRPr dirty="0"/>
          </a:p>
        </p:txBody>
      </p:sp>
      <p:sp>
        <p:nvSpPr>
          <p:cNvPr id="556" name="Google Shape;556;p54"/>
          <p:cNvSpPr/>
          <p:nvPr/>
        </p:nvSpPr>
        <p:spPr>
          <a:xfrm>
            <a:off x="228600" y="3886200"/>
            <a:ext cx="8915400" cy="15240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Real GDP: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Gross domestic product measured in </a:t>
            </a: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constant prices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= (P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</a:t>
            </a:r>
            <a:r>
              <a:rPr lang="en-US" sz="2400" b="1" baseline="-2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base year</a:t>
            </a:r>
            <a:r>
              <a:rPr lang="en-US" sz="2400" b="1" baseline="30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 Q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+ (P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</a:t>
            </a:r>
            <a:r>
              <a:rPr lang="en-US" sz="2400" b="1" baseline="-2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base year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 Q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+ ……..+ (P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 </a:t>
            </a:r>
            <a:r>
              <a:rPr lang="en-US" sz="2400" b="1" baseline="-2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base year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 Q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557" name="Google Shape;557;p54"/>
          <p:cNvSpPr/>
          <p:nvPr/>
        </p:nvSpPr>
        <p:spPr>
          <a:xfrm>
            <a:off x="228600" y="1600200"/>
            <a:ext cx="8763000" cy="18288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Nominal GDP: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Gross domestic product measured in </a:t>
            </a:r>
            <a:r>
              <a:rPr lang="en-US" sz="2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current prices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= (P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</a:t>
            </a:r>
            <a:r>
              <a:rPr lang="en-US" sz="2400" b="1" baseline="-2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current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 Q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+ (P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</a:t>
            </a:r>
            <a:r>
              <a:rPr lang="en-US" sz="2400" b="1" baseline="-2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current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 Q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+ ……..+ (P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 </a:t>
            </a:r>
            <a:r>
              <a:rPr lang="en-US" sz="2400" b="1" baseline="-25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current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× Q</a:t>
            </a:r>
            <a:r>
              <a:rPr lang="en-US" sz="2400" baseline="-25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43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564" name="Google Shape;564;p55"/>
          <p:cNvSpPr/>
          <p:nvPr/>
        </p:nvSpPr>
        <p:spPr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en-US" sz="28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2.6 NOMINAL GDP vs. REAL </a:t>
            </a:r>
            <a:r>
              <a:rPr lang="en-US" sz="2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GDP </a:t>
            </a:r>
            <a:r>
              <a:rPr lang="en-US" sz="2800" b="1">
                <a:solidFill>
                  <a:srgbClr val="002060"/>
                </a:solidFill>
              </a:rPr>
              <a:t>and</a:t>
            </a:r>
            <a:r>
              <a:rPr lang="en-US" sz="28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GDP Deflator</a:t>
            </a:r>
            <a:endParaRPr dirty="0"/>
          </a:p>
        </p:txBody>
      </p:sp>
      <p:grpSp>
        <p:nvGrpSpPr>
          <p:cNvPr id="565" name="Google Shape;565;p55"/>
          <p:cNvGrpSpPr/>
          <p:nvPr/>
        </p:nvGrpSpPr>
        <p:grpSpPr>
          <a:xfrm>
            <a:off x="-19050" y="1689100"/>
            <a:ext cx="9144000" cy="1130300"/>
            <a:chOff x="817651" y="5242223"/>
            <a:chExt cx="8228694" cy="1143000"/>
          </a:xfrm>
        </p:grpSpPr>
        <p:grpSp>
          <p:nvGrpSpPr>
            <p:cNvPr id="566" name="Google Shape;566;p55"/>
            <p:cNvGrpSpPr/>
            <p:nvPr/>
          </p:nvGrpSpPr>
          <p:grpSpPr>
            <a:xfrm>
              <a:off x="817651" y="5242223"/>
              <a:ext cx="8228694" cy="1143000"/>
              <a:chOff x="817651" y="5242223"/>
              <a:chExt cx="8228694" cy="1143000"/>
            </a:xfrm>
          </p:grpSpPr>
          <p:sp>
            <p:nvSpPr>
              <p:cNvPr id="567" name="Google Shape;567;p55"/>
              <p:cNvSpPr/>
              <p:nvPr/>
            </p:nvSpPr>
            <p:spPr>
              <a:xfrm>
                <a:off x="817651" y="5242223"/>
                <a:ext cx="8228694" cy="1143000"/>
              </a:xfrm>
              <a:prstGeom prst="rect">
                <a:avLst/>
              </a:prstGeom>
              <a:solidFill>
                <a:srgbClr val="FFCCFF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9900CC"/>
                  </a:buClr>
                  <a:buSzPts val="2400"/>
                  <a:buFont typeface="Arial"/>
                  <a:buNone/>
                </a:pPr>
                <a:r>
                  <a:rPr lang="en-US" sz="2200" b="1" dirty="0">
                    <a:solidFill>
                      <a:srgbClr val="9900CC"/>
                    </a:solidFill>
                    <a:latin typeface="Arial"/>
                    <a:ea typeface="Arial"/>
                    <a:cs typeface="Arial"/>
                    <a:sym typeface="Arial"/>
                  </a:rPr>
                  <a:t>GDP deflator = </a:t>
                </a:r>
                <a:r>
                  <a:rPr lang="en-US" sz="2200" b="1" u="sng" dirty="0">
                    <a:solidFill>
                      <a:srgbClr val="9900CC"/>
                    </a:solidFill>
                    <a:latin typeface="Arial"/>
                    <a:ea typeface="Arial"/>
                    <a:cs typeface="Arial"/>
                    <a:sym typeface="Arial"/>
                  </a:rPr>
                  <a:t>Nominal GDP</a:t>
                </a:r>
                <a:r>
                  <a:rPr lang="en-US" sz="2200" b="1" dirty="0">
                    <a:solidFill>
                      <a:srgbClr val="9900CC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             </a:t>
                </a:r>
                <a:r>
                  <a:rPr lang="en-US" sz="2200" b="1" dirty="0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Σ</a:t>
                </a:r>
                <a:r>
                  <a:rPr lang="en-US" sz="2200" b="1" dirty="0">
                    <a:solidFill>
                      <a:srgbClr val="9900CC"/>
                    </a:solidFill>
                    <a:latin typeface="Arial"/>
                    <a:ea typeface="Arial"/>
                    <a:cs typeface="Arial"/>
                    <a:sym typeface="Arial"/>
                  </a:rPr>
                  <a:t> (</a:t>
                </a:r>
                <a:r>
                  <a:rPr lang="en-US" sz="2200" dirty="0" err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P</a:t>
                </a:r>
                <a:r>
                  <a:rPr lang="en-US" sz="2200" b="1" baseline="-25000" dirty="0" err="1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current</a:t>
                </a:r>
                <a:r>
                  <a:rPr lang="en-US" sz="2200" dirty="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 × </a:t>
                </a:r>
                <a:r>
                  <a:rPr lang="en-US" sz="2200" dirty="0" err="1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Q</a:t>
                </a:r>
                <a:r>
                  <a:rPr lang="en-US" sz="2200" b="1" baseline="-25000" dirty="0" err="1">
                    <a:solidFill>
                      <a:srgbClr val="FF0000"/>
                    </a:solidFill>
                    <a:latin typeface="Arial"/>
                    <a:ea typeface="Arial"/>
                    <a:cs typeface="Arial"/>
                    <a:sym typeface="Arial"/>
                  </a:rPr>
                  <a:t>current</a:t>
                </a:r>
                <a:r>
                  <a:rPr lang="en-US" sz="2200" b="1" dirty="0">
                    <a:solidFill>
                      <a:srgbClr val="9900CC"/>
                    </a:solidFill>
                    <a:latin typeface="Arial"/>
                    <a:ea typeface="Arial"/>
                    <a:cs typeface="Arial"/>
                    <a:sym typeface="Arial"/>
                  </a:rPr>
                  <a:t>)</a:t>
                </a:r>
                <a:endParaRPr sz="2200" b="1" dirty="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9900CC"/>
                  </a:buClr>
                  <a:buSzPts val="2400"/>
                  <a:buFont typeface="Arial"/>
                  <a:buNone/>
                </a:pPr>
                <a:r>
                  <a:rPr lang="en-US" sz="2200" b="1" dirty="0">
                    <a:solidFill>
                      <a:srgbClr val="9900CC"/>
                    </a:solidFill>
                    <a:latin typeface="Arial"/>
                    <a:ea typeface="Arial"/>
                    <a:cs typeface="Arial"/>
                    <a:sym typeface="Arial"/>
                  </a:rPr>
                  <a:t>                             Real GDP  </a:t>
                </a:r>
                <a:endParaRPr sz="2200" u="sng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568" name="Google Shape;568;p55"/>
              <p:cNvCxnSpPr>
                <a:cxnSpLocks/>
              </p:cNvCxnSpPr>
              <p:nvPr/>
            </p:nvCxnSpPr>
            <p:spPr>
              <a:xfrm>
                <a:off x="5566294" y="5676900"/>
                <a:ext cx="260575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569" name="Google Shape;569;p55"/>
            <p:cNvSpPr/>
            <p:nvPr/>
          </p:nvSpPr>
          <p:spPr>
            <a:xfrm>
              <a:off x="5154858" y="5671790"/>
              <a:ext cx="3323298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2400"/>
                <a:buFont typeface="Arial"/>
                <a:buNone/>
              </a:pPr>
              <a:r>
                <a:rPr lang="en-US" sz="2200" b="1" dirty="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       Σ</a:t>
              </a:r>
              <a:r>
                <a:rPr lang="en-US" sz="2200" b="1" dirty="0">
                  <a:solidFill>
                    <a:srgbClr val="9900CC"/>
                  </a:solidFill>
                  <a:latin typeface="Arial"/>
                  <a:ea typeface="Arial"/>
                  <a:cs typeface="Arial"/>
                  <a:sym typeface="Arial"/>
                </a:rPr>
                <a:t> (</a:t>
              </a:r>
              <a:r>
                <a:rPr lang="en-US" sz="2200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</a:t>
              </a:r>
              <a:r>
                <a:rPr lang="en-US" sz="2200" b="1" baseline="-25000" dirty="0" err="1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base</a:t>
              </a:r>
              <a:r>
                <a:rPr lang="en-US" sz="2200" b="1" baseline="-25000" dirty="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 year</a:t>
              </a:r>
              <a:r>
                <a:rPr lang="en-US" sz="220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× </a:t>
              </a:r>
              <a:r>
                <a:rPr lang="en-US" sz="2200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Q</a:t>
              </a:r>
              <a:r>
                <a:rPr lang="en-US" sz="2200" b="1" baseline="-25000" dirty="0" err="1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current</a:t>
              </a:r>
              <a:r>
                <a:rPr lang="en-US" sz="2200" b="1" dirty="0">
                  <a:solidFill>
                    <a:srgbClr val="9900CC"/>
                  </a:solidFill>
                  <a:latin typeface="Arial"/>
                  <a:ea typeface="Arial"/>
                  <a:cs typeface="Arial"/>
                  <a:sym typeface="Arial"/>
                </a:rPr>
                <a:t> )</a:t>
              </a:r>
              <a:endParaRPr sz="2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70" name="Google Shape;570;p55"/>
          <p:cNvSpPr/>
          <p:nvPr/>
        </p:nvSpPr>
        <p:spPr>
          <a:xfrm>
            <a:off x="533400" y="3276600"/>
            <a:ext cx="6781800" cy="533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GDP deflator is one measure of the overall price level. </a:t>
            </a:r>
            <a:endParaRPr dirty="0"/>
          </a:p>
        </p:txBody>
      </p:sp>
      <p:sp>
        <p:nvSpPr>
          <p:cNvPr id="571" name="Google Shape;571;p55"/>
          <p:cNvSpPr/>
          <p:nvPr/>
        </p:nvSpPr>
        <p:spPr>
          <a:xfrm>
            <a:off x="533400" y="4038600"/>
            <a:ext cx="8305800" cy="457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Overall price increases can be sensitive to the choice of the base year.  </a:t>
            </a:r>
            <a:endParaRPr/>
          </a:p>
        </p:txBody>
      </p:sp>
      <p:sp>
        <p:nvSpPr>
          <p:cNvPr id="572" name="Google Shape;572;p55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7C93FE-8B3B-4FA0-B60D-433140C89AAC}"/>
              </a:ext>
            </a:extLst>
          </p:cNvPr>
          <p:cNvSpPr txBox="1"/>
          <p:nvPr/>
        </p:nvSpPr>
        <p:spPr>
          <a:xfrm>
            <a:off x="3892550" y="1800522"/>
            <a:ext cx="144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9900CC"/>
                </a:solidFill>
              </a:rPr>
              <a:t>x 100  =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7EF69F-99CB-4380-9B25-9CBE500B0FF2}"/>
              </a:ext>
            </a:extLst>
          </p:cNvPr>
          <p:cNvSpPr txBox="1"/>
          <p:nvPr/>
        </p:nvSpPr>
        <p:spPr>
          <a:xfrm>
            <a:off x="8177864" y="1800522"/>
            <a:ext cx="97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9900CC"/>
                </a:solidFill>
              </a:rPr>
              <a:t>x 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56"/>
          <p:cNvSpPr txBox="1">
            <a:spLocks noGrp="1"/>
          </p:cNvSpPr>
          <p:nvPr>
            <p:ph type="title"/>
          </p:nvPr>
        </p:nvSpPr>
        <p:spPr>
          <a:xfrm>
            <a:off x="304800" y="76200"/>
            <a:ext cx="8610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/>
              <a:t>Example: </a:t>
            </a:r>
            <a:r>
              <a:rPr lang="en-US" sz="2800">
                <a:solidFill>
                  <a:srgbClr val="002060"/>
                </a:solidFill>
              </a:rPr>
              <a:t>NOMINAL GDP vs. REAL GDP calculation</a:t>
            </a:r>
            <a:endParaRPr sz="2800" b="1">
              <a:solidFill>
                <a:srgbClr val="002060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  <p:sp>
        <p:nvSpPr>
          <p:cNvPr id="578" name="Google Shape;578;p56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9" name="Google Shape;579;p56"/>
          <p:cNvGraphicFramePr/>
          <p:nvPr>
            <p:extLst>
              <p:ext uri="{D42A27DB-BD31-4B8C-83A1-F6EECF244321}">
                <p14:modId xmlns:p14="http://schemas.microsoft.com/office/powerpoint/2010/main" val="2644730800"/>
              </p:ext>
            </p:extLst>
          </p:nvPr>
        </p:nvGraphicFramePr>
        <p:xfrm>
          <a:off x="685800" y="2057400"/>
          <a:ext cx="7391400" cy="3641149"/>
        </p:xfrm>
        <a:graphic>
          <a:graphicData uri="http://schemas.openxmlformats.org/drawingml/2006/table">
            <a:tbl>
              <a:tblPr>
                <a:noFill/>
                <a:tableStyleId>{3BC279F1-9C53-45DF-A1F7-1187AF689783}</a:tableStyleId>
              </a:tblPr>
              <a:tblGrid>
                <a:gridCol w="1274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07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2767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600"/>
                        <a:buFont typeface="Arial"/>
                        <a:buNone/>
                      </a:pPr>
                      <a:r>
                        <a:rPr lang="en-US"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Year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</a:t>
                      </a:r>
                      <a:r>
                        <a:rPr lang="en-US" sz="2400" b="0" i="0" u="none" strike="noStrike" cap="none" baseline="-2500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Q</a:t>
                      </a:r>
                      <a:r>
                        <a:rPr lang="en-US" sz="2400" b="0" i="0" u="none" strike="noStrike" cap="none" baseline="-2500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</a:t>
                      </a:r>
                      <a:r>
                        <a:rPr lang="en-US" sz="2400" b="0" i="0" u="none" strike="noStrike" cap="none" baseline="-2500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Q</a:t>
                      </a:r>
                      <a:r>
                        <a:rPr lang="en-US" sz="2400" b="0" i="0" u="none" strike="noStrike" cap="none" baseline="-2500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</a:t>
                      </a:r>
                      <a:r>
                        <a:rPr lang="en-US" sz="2400" b="0" i="0" u="none" strike="noStrike" cap="none" baseline="-2500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Q</a:t>
                      </a:r>
                      <a:r>
                        <a:rPr lang="en-US" sz="2400" b="0" i="0" u="none" strike="noStrike" cap="none" baseline="-2500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5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Year 1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250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Year 2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5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endParaRPr sz="24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250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150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Year 3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5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endParaRPr sz="24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400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450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80" name="Google Shape;580;p56"/>
          <p:cNvSpPr txBox="1"/>
          <p:nvPr/>
        </p:nvSpPr>
        <p:spPr>
          <a:xfrm>
            <a:off x="838200" y="1524000"/>
            <a:ext cx="5257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6"/>
          <p:cNvSpPr txBox="1"/>
          <p:nvPr/>
        </p:nvSpPr>
        <p:spPr>
          <a:xfrm>
            <a:off x="381000" y="1371600"/>
            <a:ext cx="8399662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Three Goods Economy: Books (B), Rulers (R), Erasers (E)</a:t>
            </a:r>
            <a:endParaRPr dirty="0"/>
          </a:p>
        </p:txBody>
      </p:sp>
      <p:sp>
        <p:nvSpPr>
          <p:cNvPr id="582" name="Google Shape;582;p5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44</a:t>
            </a:fld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7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45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588" name="Google Shape;588;p57"/>
          <p:cNvSpPr/>
          <p:nvPr/>
        </p:nvSpPr>
        <p:spPr>
          <a:xfrm>
            <a:off x="457200" y="1066800"/>
            <a:ext cx="8305800" cy="51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Using year 1 as a base year, Find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192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Noto Sans Symbols"/>
              <a:buChar char="❖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Nominal GDP for year 1 =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Nominal GDP for year 2 =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Nominal GDP for year 3 =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Real GDP for year 1 =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Real GDP for year 2 =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Real GDP for year 3 =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7"/>
          <p:cNvSpPr txBox="1"/>
          <p:nvPr/>
        </p:nvSpPr>
        <p:spPr>
          <a:xfrm>
            <a:off x="304800" y="457200"/>
            <a:ext cx="86106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Example: </a:t>
            </a:r>
            <a:r>
              <a:rPr lang="en-US" sz="2800">
                <a:solidFill>
                  <a:srgbClr val="8C1B54"/>
                </a:solidFill>
                <a:latin typeface="Arial"/>
                <a:ea typeface="Arial"/>
                <a:cs typeface="Arial"/>
                <a:sym typeface="Arial"/>
              </a:rPr>
              <a:t>NOMINAL GDP vs. REAL GDP calculation</a:t>
            </a:r>
            <a:endParaRPr sz="2800" b="1">
              <a:solidFill>
                <a:srgbClr val="990000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p58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46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595" name="Google Shape;595;p58"/>
          <p:cNvSpPr/>
          <p:nvPr/>
        </p:nvSpPr>
        <p:spPr>
          <a:xfrm>
            <a:off x="457200" y="1066800"/>
            <a:ext cx="8305800" cy="51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Using year 1 as a base year, Find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❖"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GDP deflator for year 1 =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GDP deflator for year 2 =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GDP deflator for year 3 =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dirty="0"/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Inflation rate for year 2 (from year 1) =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Inflation rate for year 3 (from year 2) =</a:t>
            </a: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p58"/>
          <p:cNvSpPr txBox="1"/>
          <p:nvPr/>
        </p:nvSpPr>
        <p:spPr>
          <a:xfrm>
            <a:off x="304800" y="457200"/>
            <a:ext cx="86106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Example: </a:t>
            </a:r>
            <a:r>
              <a:rPr lang="en-US" sz="2800">
                <a:solidFill>
                  <a:srgbClr val="8C1B54"/>
                </a:solidFill>
                <a:latin typeface="Arial"/>
                <a:ea typeface="Arial"/>
                <a:cs typeface="Arial"/>
                <a:sym typeface="Arial"/>
              </a:rPr>
              <a:t>NOMINAL GDP vs. REAL GDP calculation</a:t>
            </a:r>
            <a:endParaRPr sz="2800" b="1">
              <a:solidFill>
                <a:srgbClr val="990000"/>
              </a:solidFill>
              <a:latin typeface="Angsana New"/>
              <a:ea typeface="Angsana New"/>
              <a:cs typeface="Angsana New"/>
              <a:sym typeface="Angsana New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9" name="Group 190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87" name="Shape 188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88" name="Shape 189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21 of 38</a:t>
              </a:r>
            </a:p>
          </p:txBody>
        </p:sp>
      </p:grpSp>
      <p:sp>
        <p:nvSpPr>
          <p:cNvPr id="290" name="Shape 191"/>
          <p:cNvSpPr txBox="1"/>
          <p:nvPr/>
        </p:nvSpPr>
        <p:spPr>
          <a:xfrm>
            <a:off x="523874" y="247403"/>
            <a:ext cx="809625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GDP 1993 – 20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Unit: M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illions of Baht) </a:t>
            </a:r>
          </a:p>
        </p:txBody>
      </p:sp>
      <p:sp>
        <p:nvSpPr>
          <p:cNvPr id="8" name="Shape 199">
            <a:extLst>
              <a:ext uri="{FF2B5EF4-FFF2-40B4-BE49-F238E27FC236}">
                <a16:creationId xmlns:a16="http://schemas.microsoft.com/office/drawing/2014/main" id="{3C803EF7-E8E8-493A-B829-627D52D911D8}"/>
              </a:ext>
            </a:extLst>
          </p:cNvPr>
          <p:cNvSpPr txBox="1"/>
          <p:nvPr/>
        </p:nvSpPr>
        <p:spPr>
          <a:xfrm>
            <a:off x="261937" y="6209595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Draw using data from www.nesdb.go.th</a:t>
            </a: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99EC106F-F43B-486B-8460-40987E45C374}"/>
              </a:ext>
            </a:extLst>
          </p:cNvPr>
          <p:cNvGraphicFramePr/>
          <p:nvPr/>
        </p:nvGraphicFramePr>
        <p:xfrm>
          <a:off x="523874" y="1019600"/>
          <a:ext cx="8096249" cy="48486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roup 197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94" name="Shape 195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95" name="Shape 196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22 of 38</a:t>
              </a:r>
            </a:p>
          </p:txBody>
        </p:sp>
      </p:grpSp>
      <p:sp>
        <p:nvSpPr>
          <p:cNvPr id="297" name="Shape 198"/>
          <p:cNvSpPr txBox="1"/>
          <p:nvPr/>
        </p:nvSpPr>
        <p:spPr>
          <a:xfrm>
            <a:off x="523875" y="285503"/>
            <a:ext cx="8096250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growth GDP 1993  – 20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Unit: P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ercent) </a:t>
            </a:r>
          </a:p>
        </p:txBody>
      </p:sp>
      <p:sp>
        <p:nvSpPr>
          <p:cNvPr id="298" name="Shape 199"/>
          <p:cNvSpPr txBox="1"/>
          <p:nvPr/>
        </p:nvSpPr>
        <p:spPr>
          <a:xfrm>
            <a:off x="261937" y="6209595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Draw using data from www.nesdb.go.th</a:t>
            </a:r>
          </a:p>
        </p:txBody>
      </p:sp>
      <p:graphicFrame>
        <p:nvGraphicFramePr>
          <p:cNvPr id="299" name="Chart 7"/>
          <p:cNvGraphicFramePr/>
          <p:nvPr/>
        </p:nvGraphicFramePr>
        <p:xfrm>
          <a:off x="532282" y="971550"/>
          <a:ext cx="8079436" cy="45900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2767AF-6470-4968-AA46-1534942A93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49</a:t>
            </a:fld>
            <a:endParaRPr lang="en-US"/>
          </a:p>
        </p:txBody>
      </p:sp>
      <p:sp>
        <p:nvSpPr>
          <p:cNvPr id="3" name="Google Shape;622;p61">
            <a:extLst>
              <a:ext uri="{FF2B5EF4-FFF2-40B4-BE49-F238E27FC236}">
                <a16:creationId xmlns:a16="http://schemas.microsoft.com/office/drawing/2014/main" id="{CD657296-78B6-4ED1-ABE0-8B5574BCC092}"/>
              </a:ext>
            </a:extLst>
          </p:cNvPr>
          <p:cNvSpPr/>
          <p:nvPr/>
        </p:nvSpPr>
        <p:spPr>
          <a:xfrm>
            <a:off x="381000" y="0"/>
            <a:ext cx="83820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21218A"/>
                </a:solidFill>
              </a:rPr>
              <a:t>GDP, Chain Volume Measure (CVM)</a:t>
            </a:r>
            <a:endParaRPr dirty="0"/>
          </a:p>
        </p:txBody>
      </p:sp>
      <p:sp>
        <p:nvSpPr>
          <p:cNvPr id="5" name="Google Shape;595;p58">
            <a:extLst>
              <a:ext uri="{FF2B5EF4-FFF2-40B4-BE49-F238E27FC236}">
                <a16:creationId xmlns:a16="http://schemas.microsoft.com/office/drawing/2014/main" id="{4F2853EB-A147-4367-AEF8-CDCE763A1F56}"/>
              </a:ext>
            </a:extLst>
          </p:cNvPr>
          <p:cNvSpPr/>
          <p:nvPr/>
        </p:nvSpPr>
        <p:spPr>
          <a:xfrm>
            <a:off x="457200" y="1066800"/>
            <a:ext cx="8305800" cy="51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</a:rPr>
              <a:t>Another way to measure Real GDP by using previous years prices as weight instead of using only based year price then link all data into series number.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details of GDP (CVM) calculation, visit the following link (The document is in Thai language provide by NESDB)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/>
            <a:r>
              <a:rPr lang="en-US" sz="2400" dirty="0">
                <a:solidFill>
                  <a:schemeClr val="dk1"/>
                </a:solidFill>
              </a:rPr>
              <a:t>https://www.nesdc.go.th/article_attach/02CVMs.pdf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94484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61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50</a:t>
            </a:fld>
            <a:r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36</a:t>
            </a:r>
            <a:endParaRPr/>
          </a:p>
        </p:txBody>
      </p:sp>
      <p:sp>
        <p:nvSpPr>
          <p:cNvPr id="622" name="Google Shape;622;p61"/>
          <p:cNvSpPr/>
          <p:nvPr/>
        </p:nvSpPr>
        <p:spPr>
          <a:xfrm>
            <a:off x="381000" y="0"/>
            <a:ext cx="83820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2.7 LIMITATIONS OF THE GDP CONCEPT</a:t>
            </a:r>
            <a:endParaRPr dirty="0"/>
          </a:p>
        </p:txBody>
      </p:sp>
      <p:sp>
        <p:nvSpPr>
          <p:cNvPr id="623" name="Google Shape;623;p61"/>
          <p:cNvSpPr/>
          <p:nvPr/>
        </p:nvSpPr>
        <p:spPr>
          <a:xfrm>
            <a:off x="609600" y="1371600"/>
            <a:ext cx="8229600" cy="2362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Arial"/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GDP and SOCIAL WELFARE</a:t>
            </a:r>
            <a:endParaRPr dirty="0"/>
          </a:p>
          <a:p>
            <a:pPr marL="457200" marR="0" lvl="1" indent="-152400" algn="l" rtl="0">
              <a:spcBef>
                <a:spcPts val="48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Noto Sans Symbols"/>
              <a:buChar char="❖"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 Crime</a:t>
            </a:r>
            <a:endParaRPr dirty="0"/>
          </a:p>
          <a:p>
            <a:pPr marL="457200" marR="0" lvl="1" indent="-152400" algn="l" rtl="0">
              <a:spcBef>
                <a:spcPts val="48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Noto Sans Symbols"/>
              <a:buChar char="❖"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 Leisure </a:t>
            </a:r>
            <a:endParaRPr dirty="0"/>
          </a:p>
          <a:p>
            <a:pPr marL="457200" marR="0" lvl="1" indent="-152400" algn="l" rtl="0">
              <a:spcBef>
                <a:spcPts val="48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Noto Sans Symbols"/>
              <a:buChar char="❖"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 Income distribution….may use GDP per capita</a:t>
            </a:r>
            <a:endParaRPr dirty="0"/>
          </a:p>
          <a:p>
            <a:pPr marL="457200" marR="0" lvl="1" indent="-152400" algn="l" rtl="0">
              <a:spcBef>
                <a:spcPts val="48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Noto Sans Symbols"/>
              <a:buChar char="❖"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 Pollution</a:t>
            </a:r>
            <a:endParaRPr dirty="0"/>
          </a:p>
          <a:p>
            <a:pPr marL="457200" marR="0" lvl="1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1469B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1469B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 dirty="0">
              <a:solidFill>
                <a:srgbClr val="1469B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dirty="0">
              <a:solidFill>
                <a:srgbClr val="1469B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61"/>
          <p:cNvSpPr/>
          <p:nvPr/>
        </p:nvSpPr>
        <p:spPr>
          <a:xfrm>
            <a:off x="609600" y="4038600"/>
            <a:ext cx="8305800" cy="1828800"/>
          </a:xfrm>
          <a:prstGeom prst="rect">
            <a:avLst/>
          </a:prstGeom>
          <a:solidFill>
            <a:srgbClr val="C1FE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GDP and MEASUREMENT</a:t>
            </a:r>
            <a:endParaRPr dirty="0"/>
          </a:p>
          <a:p>
            <a:pPr marL="457200" marR="0" lvl="1" indent="-152400" algn="l" rtl="0">
              <a:spcBef>
                <a:spcPts val="48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Noto Sans Symbols"/>
              <a:buChar char="❖"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 Underground economy</a:t>
            </a:r>
            <a:endParaRPr dirty="0"/>
          </a:p>
          <a:p>
            <a:pPr marL="457200" marR="0" lvl="1" indent="-152400" algn="l" rtl="0">
              <a:spcBef>
                <a:spcPts val="480"/>
              </a:spcBef>
              <a:spcAft>
                <a:spcPts val="0"/>
              </a:spcAft>
              <a:buClr>
                <a:srgbClr val="1469B2"/>
              </a:buClr>
              <a:buSzPts val="2400"/>
              <a:buFont typeface="Noto Sans Symbols"/>
              <a:buChar char="❖"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 Nonmarket  activities: such as household production,   </a:t>
            </a:r>
            <a:endParaRPr dirty="0"/>
          </a:p>
          <a:p>
            <a:pPr marL="457200" marR="0" lvl="1" indent="0" algn="l" rtl="0">
              <a:spcBef>
                <a:spcPts val="48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rgbClr val="1469B2"/>
                </a:solidFill>
                <a:latin typeface="Arial"/>
                <a:ea typeface="Arial"/>
                <a:cs typeface="Arial"/>
                <a:sym typeface="Arial"/>
              </a:rPr>
              <a:t>    voluntary work</a:t>
            </a:r>
            <a:endParaRPr dirty="0"/>
          </a:p>
          <a:p>
            <a:pPr marL="457200" marR="0" lvl="1" indent="0" algn="l" rtl="0">
              <a:spcBef>
                <a:spcPts val="48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1469B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 dirty="0">
              <a:solidFill>
                <a:srgbClr val="1469B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None/>
            </a:pPr>
            <a:endParaRPr sz="2400" dirty="0">
              <a:solidFill>
                <a:srgbClr val="1469B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5" name="Google Shape;625;p61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62"/>
          <p:cNvSpPr txBox="1">
            <a:spLocks noGrp="1"/>
          </p:cNvSpPr>
          <p:nvPr>
            <p:ph type="title"/>
          </p:nvPr>
        </p:nvSpPr>
        <p:spPr>
          <a:xfrm>
            <a:off x="428625" y="0"/>
            <a:ext cx="8501063" cy="709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/>
              <a:t>1.5.6 Income distribution (Lorenz Curve and Gini-coefficient)</a:t>
            </a:r>
            <a:endParaRPr/>
          </a:p>
        </p:txBody>
      </p:sp>
      <p:sp>
        <p:nvSpPr>
          <p:cNvPr id="631" name="Google Shape;631;p62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51</a:t>
            </a:fld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2" name="Google Shape;632;p62" descr="A typical Lorenz curve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5750" y="785813"/>
            <a:ext cx="8643938" cy="5572125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62"/>
          <p:cNvSpPr txBox="1"/>
          <p:nvPr/>
        </p:nvSpPr>
        <p:spPr>
          <a:xfrm>
            <a:off x="5292725" y="3213100"/>
            <a:ext cx="4318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endParaRPr/>
          </a:p>
        </p:txBody>
      </p:sp>
      <p:sp>
        <p:nvSpPr>
          <p:cNvPr id="634" name="Google Shape;634;p62"/>
          <p:cNvSpPr txBox="1"/>
          <p:nvPr/>
        </p:nvSpPr>
        <p:spPr>
          <a:xfrm>
            <a:off x="6227763" y="3933825"/>
            <a:ext cx="4318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</a:t>
            </a:r>
            <a:endParaRPr/>
          </a:p>
        </p:txBody>
      </p:sp>
      <p:sp>
        <p:nvSpPr>
          <p:cNvPr id="635" name="Google Shape;635;p62"/>
          <p:cNvSpPr/>
          <p:nvPr/>
        </p:nvSpPr>
        <p:spPr>
          <a:xfrm>
            <a:off x="2555875" y="4292600"/>
            <a:ext cx="144463" cy="144463"/>
          </a:xfrm>
          <a:prstGeom prst="ellipse">
            <a:avLst/>
          </a:prstGeom>
          <a:solidFill>
            <a:srgbClr val="FFFF99"/>
          </a:solidFill>
          <a:ln w="254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62"/>
          <p:cNvSpPr txBox="1"/>
          <p:nvPr/>
        </p:nvSpPr>
        <p:spPr>
          <a:xfrm>
            <a:off x="2339975" y="3860800"/>
            <a:ext cx="4318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endParaRPr/>
          </a:p>
        </p:txBody>
      </p:sp>
      <p:sp>
        <p:nvSpPr>
          <p:cNvPr id="637" name="Google Shape;637;p62"/>
          <p:cNvSpPr/>
          <p:nvPr/>
        </p:nvSpPr>
        <p:spPr>
          <a:xfrm>
            <a:off x="2555875" y="4581525"/>
            <a:ext cx="144463" cy="142875"/>
          </a:xfrm>
          <a:prstGeom prst="ellipse">
            <a:avLst/>
          </a:prstGeom>
          <a:solidFill>
            <a:srgbClr val="FFFF99"/>
          </a:solidFill>
          <a:ln w="254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8" name="Google Shape;638;p62"/>
          <p:cNvSpPr txBox="1"/>
          <p:nvPr/>
        </p:nvSpPr>
        <p:spPr>
          <a:xfrm>
            <a:off x="2124075" y="4365625"/>
            <a:ext cx="4318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Y</a:t>
            </a:r>
            <a:endParaRPr/>
          </a:p>
        </p:txBody>
      </p:sp>
      <p:sp>
        <p:nvSpPr>
          <p:cNvPr id="639" name="Google Shape;639;p62"/>
          <p:cNvSpPr/>
          <p:nvPr/>
        </p:nvSpPr>
        <p:spPr>
          <a:xfrm>
            <a:off x="2555875" y="4941888"/>
            <a:ext cx="144463" cy="142875"/>
          </a:xfrm>
          <a:prstGeom prst="ellipse">
            <a:avLst/>
          </a:prstGeom>
          <a:solidFill>
            <a:srgbClr val="FFFF99"/>
          </a:solidFill>
          <a:ln w="254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0" name="Google Shape;640;p62"/>
          <p:cNvSpPr txBox="1"/>
          <p:nvPr/>
        </p:nvSpPr>
        <p:spPr>
          <a:xfrm>
            <a:off x="2195513" y="4941888"/>
            <a:ext cx="4318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Z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63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52</a:t>
            </a:fld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63"/>
          <p:cNvSpPr txBox="1"/>
          <p:nvPr/>
        </p:nvSpPr>
        <p:spPr>
          <a:xfrm>
            <a:off x="0" y="928688"/>
            <a:ext cx="1571625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point X</a:t>
            </a:r>
            <a:endParaRPr/>
          </a:p>
        </p:txBody>
      </p:sp>
      <p:sp>
        <p:nvSpPr>
          <p:cNvPr id="647" name="Google Shape;647;p63"/>
          <p:cNvSpPr/>
          <p:nvPr/>
        </p:nvSpPr>
        <p:spPr>
          <a:xfrm>
            <a:off x="1714500" y="1071563"/>
            <a:ext cx="285750" cy="21431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946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8" name="Google Shape;648;p63"/>
          <p:cNvSpPr txBox="1"/>
          <p:nvPr/>
        </p:nvSpPr>
        <p:spPr>
          <a:xfrm>
            <a:off x="2214563" y="928688"/>
            <a:ext cx="3881437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20% of household receives </a:t>
            </a:r>
            <a:endParaRPr/>
          </a:p>
        </p:txBody>
      </p:sp>
      <p:sp>
        <p:nvSpPr>
          <p:cNvPr id="649" name="Google Shape;649;p63"/>
          <p:cNvSpPr txBox="1"/>
          <p:nvPr/>
        </p:nvSpPr>
        <p:spPr>
          <a:xfrm>
            <a:off x="6286500" y="914400"/>
            <a:ext cx="28575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20% of income</a:t>
            </a:r>
            <a:endParaRPr/>
          </a:p>
        </p:txBody>
      </p:sp>
      <p:sp>
        <p:nvSpPr>
          <p:cNvPr id="650" name="Google Shape;650;p63"/>
          <p:cNvSpPr txBox="1"/>
          <p:nvPr/>
        </p:nvSpPr>
        <p:spPr>
          <a:xfrm>
            <a:off x="0" y="1500188"/>
            <a:ext cx="1571625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point Y</a:t>
            </a:r>
            <a:endParaRPr/>
          </a:p>
        </p:txBody>
      </p:sp>
      <p:sp>
        <p:nvSpPr>
          <p:cNvPr id="651" name="Google Shape;651;p63"/>
          <p:cNvSpPr/>
          <p:nvPr/>
        </p:nvSpPr>
        <p:spPr>
          <a:xfrm>
            <a:off x="1714500" y="1643063"/>
            <a:ext cx="285750" cy="21431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946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p63"/>
          <p:cNvSpPr txBox="1"/>
          <p:nvPr/>
        </p:nvSpPr>
        <p:spPr>
          <a:xfrm>
            <a:off x="2214563" y="1500188"/>
            <a:ext cx="3957637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20% of household receives </a:t>
            </a:r>
            <a:endParaRPr/>
          </a:p>
        </p:txBody>
      </p:sp>
      <p:sp>
        <p:nvSpPr>
          <p:cNvPr id="653" name="Google Shape;653;p63"/>
          <p:cNvSpPr txBox="1"/>
          <p:nvPr/>
        </p:nvSpPr>
        <p:spPr>
          <a:xfrm>
            <a:off x="6286500" y="1524000"/>
            <a:ext cx="28575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10% of income</a:t>
            </a:r>
            <a:endParaRPr/>
          </a:p>
        </p:txBody>
      </p:sp>
      <p:sp>
        <p:nvSpPr>
          <p:cNvPr id="654" name="Google Shape;654;p63"/>
          <p:cNvSpPr txBox="1"/>
          <p:nvPr/>
        </p:nvSpPr>
        <p:spPr>
          <a:xfrm>
            <a:off x="0" y="2071688"/>
            <a:ext cx="1571625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point Z</a:t>
            </a:r>
            <a:endParaRPr/>
          </a:p>
        </p:txBody>
      </p:sp>
      <p:sp>
        <p:nvSpPr>
          <p:cNvPr id="655" name="Google Shape;655;p63"/>
          <p:cNvSpPr/>
          <p:nvPr/>
        </p:nvSpPr>
        <p:spPr>
          <a:xfrm>
            <a:off x="1714500" y="2214563"/>
            <a:ext cx="285750" cy="21431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946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6" name="Google Shape;656;p63"/>
          <p:cNvSpPr txBox="1"/>
          <p:nvPr/>
        </p:nvSpPr>
        <p:spPr>
          <a:xfrm>
            <a:off x="2214563" y="2071688"/>
            <a:ext cx="3881437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20% of household receives </a:t>
            </a:r>
            <a:endParaRPr/>
          </a:p>
        </p:txBody>
      </p:sp>
      <p:sp>
        <p:nvSpPr>
          <p:cNvPr id="657" name="Google Shape;657;p63"/>
          <p:cNvSpPr txBox="1"/>
          <p:nvPr/>
        </p:nvSpPr>
        <p:spPr>
          <a:xfrm>
            <a:off x="6286500" y="2057400"/>
            <a:ext cx="2857500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0% of income</a:t>
            </a:r>
            <a:endParaRPr/>
          </a:p>
        </p:txBody>
      </p:sp>
      <p:sp>
        <p:nvSpPr>
          <p:cNvPr id="658" name="Google Shape;658;p63"/>
          <p:cNvSpPr txBox="1">
            <a:spLocks noGrp="1"/>
          </p:cNvSpPr>
          <p:nvPr>
            <p:ph type="title"/>
          </p:nvPr>
        </p:nvSpPr>
        <p:spPr>
          <a:xfrm>
            <a:off x="357188" y="214313"/>
            <a:ext cx="8501062" cy="709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/>
              <a:t>1.5.6 Income distribution (Lorenz Curve and Gini-coefficient)</a:t>
            </a:r>
            <a:endParaRPr/>
          </a:p>
        </p:txBody>
      </p:sp>
      <p:sp>
        <p:nvSpPr>
          <p:cNvPr id="659" name="Google Shape;659;p63"/>
          <p:cNvSpPr txBox="1"/>
          <p:nvPr/>
        </p:nvSpPr>
        <p:spPr>
          <a:xfrm>
            <a:off x="441325" y="2754313"/>
            <a:ext cx="6273800" cy="461962"/>
          </a:xfrm>
          <a:prstGeom prst="rect">
            <a:avLst/>
          </a:prstGeom>
          <a:solidFill>
            <a:srgbClr val="84FFE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rPr>
              <a:t>Point X is on the “Perfect Equality Line”</a:t>
            </a:r>
            <a:endParaRPr/>
          </a:p>
        </p:txBody>
      </p:sp>
      <p:sp>
        <p:nvSpPr>
          <p:cNvPr id="660" name="Google Shape;660;p63"/>
          <p:cNvSpPr txBox="1"/>
          <p:nvPr/>
        </p:nvSpPr>
        <p:spPr>
          <a:xfrm>
            <a:off x="428625" y="3357563"/>
            <a:ext cx="6286500" cy="461962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Point Y is on the “Lorenz Curve”</a:t>
            </a:r>
            <a:endParaRPr/>
          </a:p>
        </p:txBody>
      </p:sp>
      <p:sp>
        <p:nvSpPr>
          <p:cNvPr id="661" name="Google Shape;661;p63"/>
          <p:cNvSpPr txBox="1"/>
          <p:nvPr/>
        </p:nvSpPr>
        <p:spPr>
          <a:xfrm>
            <a:off x="428625" y="4000500"/>
            <a:ext cx="7786688" cy="461963"/>
          </a:xfrm>
          <a:prstGeom prst="rect">
            <a:avLst/>
          </a:prstGeom>
          <a:solidFill>
            <a:srgbClr val="D0D0F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Point Z is on the “Perfect Inequality Line”</a:t>
            </a:r>
            <a:endParaRPr/>
          </a:p>
        </p:txBody>
      </p:sp>
      <p:grpSp>
        <p:nvGrpSpPr>
          <p:cNvPr id="662" name="Google Shape;662;p63"/>
          <p:cNvGrpSpPr/>
          <p:nvPr/>
        </p:nvGrpSpPr>
        <p:grpSpPr>
          <a:xfrm>
            <a:off x="928688" y="4643438"/>
            <a:ext cx="5286375" cy="1033462"/>
            <a:chOff x="928662" y="4643446"/>
            <a:chExt cx="5286412" cy="1033169"/>
          </a:xfrm>
        </p:grpSpPr>
        <p:sp>
          <p:nvSpPr>
            <p:cNvPr id="663" name="Google Shape;663;p63"/>
            <p:cNvSpPr txBox="1"/>
            <p:nvPr/>
          </p:nvSpPr>
          <p:spPr>
            <a:xfrm>
              <a:off x="928662" y="4714884"/>
              <a:ext cx="2286016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Gini-coefficient</a:t>
              </a:r>
              <a:endParaRPr/>
            </a:p>
          </p:txBody>
        </p:sp>
        <p:sp>
          <p:nvSpPr>
            <p:cNvPr id="664" name="Google Shape;664;p63"/>
            <p:cNvSpPr txBox="1"/>
            <p:nvPr/>
          </p:nvSpPr>
          <p:spPr>
            <a:xfrm>
              <a:off x="3143240" y="4714884"/>
              <a:ext cx="428628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=</a:t>
              </a:r>
              <a:endParaRPr/>
            </a:p>
          </p:txBody>
        </p:sp>
        <p:sp>
          <p:nvSpPr>
            <p:cNvPr id="665" name="Google Shape;665;p63"/>
            <p:cNvSpPr txBox="1"/>
            <p:nvPr/>
          </p:nvSpPr>
          <p:spPr>
            <a:xfrm>
              <a:off x="4286248" y="4643446"/>
              <a:ext cx="13573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area A</a:t>
              </a:r>
              <a:endParaRPr/>
            </a:p>
          </p:txBody>
        </p:sp>
        <p:cxnSp>
          <p:nvCxnSpPr>
            <p:cNvPr id="666" name="Google Shape;666;p63"/>
            <p:cNvCxnSpPr/>
            <p:nvPr/>
          </p:nvCxnSpPr>
          <p:spPr>
            <a:xfrm>
              <a:off x="3714743" y="5143366"/>
              <a:ext cx="2286016" cy="0"/>
            </a:xfrm>
            <a:prstGeom prst="straightConnector1">
              <a:avLst/>
            </a:prstGeom>
            <a:noFill/>
            <a:ln w="254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667" name="Google Shape;667;p63"/>
            <p:cNvSpPr txBox="1"/>
            <p:nvPr/>
          </p:nvSpPr>
          <p:spPr>
            <a:xfrm>
              <a:off x="3786182" y="5214950"/>
              <a:ext cx="2428892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area A + area B</a:t>
              </a:r>
              <a:endParaRPr/>
            </a:p>
          </p:txBody>
        </p:sp>
      </p:grpSp>
      <p:sp>
        <p:nvSpPr>
          <p:cNvPr id="668" name="Google Shape;668;p63"/>
          <p:cNvSpPr txBox="1"/>
          <p:nvPr/>
        </p:nvSpPr>
        <p:spPr>
          <a:xfrm>
            <a:off x="395288" y="5805488"/>
            <a:ext cx="2728912" cy="461962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Gini-coefficient </a:t>
            </a:r>
            <a:endParaRPr/>
          </a:p>
        </p:txBody>
      </p:sp>
      <p:cxnSp>
        <p:nvCxnSpPr>
          <p:cNvPr id="669" name="Google Shape;669;p63"/>
          <p:cNvCxnSpPr/>
          <p:nvPr/>
        </p:nvCxnSpPr>
        <p:spPr>
          <a:xfrm rot="-5400000">
            <a:off x="2717800" y="6045200"/>
            <a:ext cx="357188" cy="1588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670" name="Google Shape;670;p63"/>
          <p:cNvSpPr/>
          <p:nvPr/>
        </p:nvSpPr>
        <p:spPr>
          <a:xfrm>
            <a:off x="3429000" y="5943600"/>
            <a:ext cx="357188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946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1" name="Google Shape;671;p63"/>
          <p:cNvSpPr txBox="1"/>
          <p:nvPr/>
        </p:nvSpPr>
        <p:spPr>
          <a:xfrm>
            <a:off x="3962400" y="5867400"/>
            <a:ext cx="4786313" cy="461963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Unequal income distribution </a:t>
            </a:r>
            <a:endParaRPr/>
          </a:p>
        </p:txBody>
      </p:sp>
      <p:cxnSp>
        <p:nvCxnSpPr>
          <p:cNvPr id="672" name="Google Shape;672;p63"/>
          <p:cNvCxnSpPr/>
          <p:nvPr/>
        </p:nvCxnSpPr>
        <p:spPr>
          <a:xfrm rot="-5400000">
            <a:off x="8204200" y="6045200"/>
            <a:ext cx="357188" cy="1588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673" name="Google Shape;673;p63"/>
          <p:cNvCxnSpPr/>
          <p:nvPr/>
        </p:nvCxnSpPr>
        <p:spPr>
          <a:xfrm>
            <a:off x="6172200" y="1295400"/>
            <a:ext cx="2514600" cy="0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74" name="Google Shape;674;p63"/>
          <p:cNvCxnSpPr/>
          <p:nvPr/>
        </p:nvCxnSpPr>
        <p:spPr>
          <a:xfrm>
            <a:off x="6172200" y="1905000"/>
            <a:ext cx="2514600" cy="0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75" name="Google Shape;675;p63"/>
          <p:cNvCxnSpPr/>
          <p:nvPr/>
        </p:nvCxnSpPr>
        <p:spPr>
          <a:xfrm>
            <a:off x="6172200" y="2438400"/>
            <a:ext cx="2514600" cy="0"/>
          </a:xfrm>
          <a:prstGeom prst="straightConnector1">
            <a:avLst/>
          </a:prstGeom>
          <a:noFill/>
          <a:ln w="9525" cap="flat" cmpd="sng">
            <a:solidFill>
              <a:srgbClr val="00CB97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64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/>
              <a:t>53</a:t>
            </a:fld>
            <a:endParaRPr sz="1400"/>
          </a:p>
        </p:txBody>
      </p:sp>
      <p:sp>
        <p:nvSpPr>
          <p:cNvPr id="681" name="Google Shape;681;p64"/>
          <p:cNvSpPr/>
          <p:nvPr/>
        </p:nvSpPr>
        <p:spPr>
          <a:xfrm>
            <a:off x="456830" y="6308284"/>
            <a:ext cx="1983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</a:rPr>
              <a:t>D</a:t>
            </a: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ata </a:t>
            </a:r>
            <a:r>
              <a:rPr lang="en-US" sz="1200">
                <a:solidFill>
                  <a:schemeClr val="dk1"/>
                </a:solidFill>
              </a:rPr>
              <a:t>S</a:t>
            </a: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ource: NESDB</a:t>
            </a:r>
            <a:endParaRPr sz="1200"/>
          </a:p>
        </p:txBody>
      </p:sp>
      <p:grpSp>
        <p:nvGrpSpPr>
          <p:cNvPr id="682" name="Google Shape;682;p64"/>
          <p:cNvGrpSpPr/>
          <p:nvPr/>
        </p:nvGrpSpPr>
        <p:grpSpPr>
          <a:xfrm>
            <a:off x="348734" y="1371662"/>
            <a:ext cx="373965" cy="3962591"/>
            <a:chOff x="348734" y="1371600"/>
            <a:chExt cx="373965" cy="4191000"/>
          </a:xfrm>
        </p:grpSpPr>
        <p:cxnSp>
          <p:nvCxnSpPr>
            <p:cNvPr id="683" name="Google Shape;683;p6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noFill/>
            <a:ln w="38100" cap="flat" cmpd="sng">
              <a:solidFill>
                <a:srgbClr val="008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684" name="Google Shape;684;p64"/>
            <p:cNvCxnSpPr/>
            <p:nvPr/>
          </p:nvCxnSpPr>
          <p:spPr>
            <a:xfrm rot="10800000">
              <a:off x="534955" y="1371600"/>
              <a:ext cx="0" cy="1143000"/>
            </a:xfrm>
            <a:prstGeom prst="straightConnector1">
              <a:avLst/>
            </a:prstGeom>
            <a:noFill/>
            <a:ln w="38100" cap="flat" cmpd="sng">
              <a:solidFill>
                <a:srgbClr val="C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685" name="Google Shape;685;p64"/>
            <p:cNvSpPr txBox="1"/>
            <p:nvPr/>
          </p:nvSpPr>
          <p:spPr>
            <a:xfrm rot="-5400000">
              <a:off x="-16" y="3701550"/>
              <a:ext cx="10668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rgbClr val="008000"/>
                  </a:solidFill>
                  <a:latin typeface="Arial"/>
                  <a:ea typeface="Arial"/>
                  <a:cs typeface="Arial"/>
                  <a:sym typeface="Arial"/>
                </a:rPr>
                <a:t>Good</a:t>
              </a:r>
              <a:endParaRPr sz="1800" b="1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64"/>
            <p:cNvSpPr txBox="1"/>
            <p:nvPr/>
          </p:nvSpPr>
          <p:spPr>
            <a:xfrm rot="-5400000">
              <a:off x="4649" y="2710950"/>
              <a:ext cx="10668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rPr>
                <a:t>Bad</a:t>
              </a:r>
              <a:endParaRPr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87" name="Google Shape;687;p64"/>
            <p:cNvCxnSpPr/>
            <p:nvPr/>
          </p:nvCxnSpPr>
          <p:spPr>
            <a:xfrm>
              <a:off x="533400" y="3200400"/>
              <a:ext cx="0" cy="3048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688" name="Google Shape;688;p64"/>
          <p:cNvSpPr/>
          <p:nvPr/>
        </p:nvSpPr>
        <p:spPr>
          <a:xfrm>
            <a:off x="0" y="335300"/>
            <a:ext cx="9144000" cy="80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Gini-Coefficient of Income,</a:t>
            </a:r>
            <a:endParaRPr dirty="0">
              <a:solidFill>
                <a:srgbClr val="0B5394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Thailand, 1988-2019</a:t>
            </a:r>
            <a:endParaRPr sz="2200" b="1" dirty="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56D33D73-000F-4C90-ADE3-24FD363537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7976318"/>
              </p:ext>
            </p:extLst>
          </p:nvPr>
        </p:nvGraphicFramePr>
        <p:xfrm>
          <a:off x="713402" y="1270253"/>
          <a:ext cx="796859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545631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Google Shape;694;p65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/>
              <a:t>54</a:t>
            </a:fld>
            <a:endParaRPr sz="1400"/>
          </a:p>
        </p:txBody>
      </p:sp>
      <p:sp>
        <p:nvSpPr>
          <p:cNvPr id="695" name="Google Shape;695;p65"/>
          <p:cNvSpPr/>
          <p:nvPr/>
        </p:nvSpPr>
        <p:spPr>
          <a:xfrm>
            <a:off x="336550" y="6319835"/>
            <a:ext cx="643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 </a:t>
            </a:r>
            <a:r>
              <a:rPr lang="en-US" sz="1200">
                <a:solidFill>
                  <a:schemeClr val="dk1"/>
                </a:solidFill>
              </a:rPr>
              <a:t>S</a:t>
            </a: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ource(</a:t>
            </a:r>
            <a:r>
              <a:rPr lang="en-US" sz="1200">
                <a:solidFill>
                  <a:schemeClr val="dk1"/>
                </a:solidFill>
              </a:rPr>
              <a:t>s</a:t>
            </a: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): NESDB, OECD</a:t>
            </a:r>
            <a:r>
              <a:rPr lang="en-US" sz="1200">
                <a:solidFill>
                  <a:srgbClr val="3F3F3F"/>
                </a:solidFill>
              </a:rPr>
              <a:t>, Trading Economics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96" name="Google Shape;696;p65"/>
          <p:cNvGrpSpPr/>
          <p:nvPr/>
        </p:nvGrpSpPr>
        <p:grpSpPr>
          <a:xfrm>
            <a:off x="410534" y="1447712"/>
            <a:ext cx="373965" cy="3962591"/>
            <a:chOff x="348734" y="1371600"/>
            <a:chExt cx="373965" cy="4191000"/>
          </a:xfrm>
        </p:grpSpPr>
        <p:cxnSp>
          <p:nvCxnSpPr>
            <p:cNvPr id="697" name="Google Shape;697;p65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noFill/>
            <a:ln w="38100" cap="flat" cmpd="sng">
              <a:solidFill>
                <a:srgbClr val="008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698" name="Google Shape;698;p65"/>
            <p:cNvCxnSpPr/>
            <p:nvPr/>
          </p:nvCxnSpPr>
          <p:spPr>
            <a:xfrm rot="10800000">
              <a:off x="534955" y="1371600"/>
              <a:ext cx="0" cy="1143000"/>
            </a:xfrm>
            <a:prstGeom prst="straightConnector1">
              <a:avLst/>
            </a:prstGeom>
            <a:noFill/>
            <a:ln w="38100" cap="flat" cmpd="sng">
              <a:solidFill>
                <a:srgbClr val="C00000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699" name="Google Shape;699;p65"/>
            <p:cNvSpPr txBox="1"/>
            <p:nvPr/>
          </p:nvSpPr>
          <p:spPr>
            <a:xfrm rot="-5400000">
              <a:off x="-16" y="3701550"/>
              <a:ext cx="10668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rgbClr val="008000"/>
                  </a:solidFill>
                  <a:latin typeface="Arial"/>
                  <a:ea typeface="Arial"/>
                  <a:cs typeface="Arial"/>
                  <a:sym typeface="Arial"/>
                </a:rPr>
                <a:t>Good</a:t>
              </a:r>
              <a:endParaRPr sz="1800" b="1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65"/>
            <p:cNvSpPr txBox="1"/>
            <p:nvPr/>
          </p:nvSpPr>
          <p:spPr>
            <a:xfrm rot="-5400000">
              <a:off x="4649" y="2710950"/>
              <a:ext cx="10668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rPr>
                <a:t>Bad</a:t>
              </a:r>
              <a:endParaRPr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701" name="Google Shape;701;p65"/>
            <p:cNvCxnSpPr/>
            <p:nvPr/>
          </p:nvCxnSpPr>
          <p:spPr>
            <a:xfrm>
              <a:off x="533400" y="3200400"/>
              <a:ext cx="0" cy="30480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702" name="Google Shape;702;p65"/>
          <p:cNvSpPr/>
          <p:nvPr/>
        </p:nvSpPr>
        <p:spPr>
          <a:xfrm>
            <a:off x="0" y="381000"/>
            <a:ext cx="9144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Gini-Coefficient of Income,</a:t>
            </a:r>
            <a:endParaRPr>
              <a:solidFill>
                <a:srgbClr val="0B5394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Thailand and other countries</a:t>
            </a:r>
            <a:r>
              <a:rPr lang="en-US" sz="1800" b="1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1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200</a:t>
            </a:r>
            <a:r>
              <a:rPr lang="en-US" sz="2200" b="1">
                <a:solidFill>
                  <a:srgbClr val="0B5394"/>
                </a:solidFill>
              </a:rPr>
              <a:t>4</a:t>
            </a:r>
            <a:r>
              <a:rPr lang="en-US" sz="2200" b="1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-201</a:t>
            </a:r>
            <a:r>
              <a:rPr lang="en-US" sz="2200" b="1">
                <a:solidFill>
                  <a:srgbClr val="0B5394"/>
                </a:solidFill>
              </a:rPr>
              <a:t>7</a:t>
            </a:r>
            <a:endParaRPr sz="2200" b="1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03" name="Google Shape;703;p65" title="Points score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9165" y="1042958"/>
            <a:ext cx="7601151" cy="47000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028750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66"/>
          <p:cNvSpPr txBox="1">
            <a:spLocks noGrp="1"/>
          </p:cNvSpPr>
          <p:nvPr>
            <p:ph type="sldNum" idx="12"/>
          </p:nvPr>
        </p:nvSpPr>
        <p:spPr>
          <a:xfrm>
            <a:off x="8686800" y="6553200"/>
            <a:ext cx="457200" cy="30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/>
              <a:t>55</a:t>
            </a:fld>
            <a:endParaRPr sz="1400"/>
          </a:p>
        </p:txBody>
      </p:sp>
      <p:sp>
        <p:nvSpPr>
          <p:cNvPr id="709" name="Google Shape;709;p66"/>
          <p:cNvSpPr/>
          <p:nvPr/>
        </p:nvSpPr>
        <p:spPr>
          <a:xfrm>
            <a:off x="152400" y="6396335"/>
            <a:ext cx="17967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Data source: </a:t>
            </a:r>
            <a:r>
              <a:rPr lang="en-US" sz="1200">
                <a:solidFill>
                  <a:schemeClr val="dk1"/>
                </a:solidFill>
              </a:rPr>
              <a:t>NESDB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0" name="Google Shape;710;p66"/>
          <p:cNvSpPr/>
          <p:nvPr/>
        </p:nvSpPr>
        <p:spPr>
          <a:xfrm>
            <a:off x="0" y="381000"/>
            <a:ext cx="9144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Poverty Headcount Ratio at National Poverty Line, </a:t>
            </a:r>
            <a:endParaRPr dirty="0">
              <a:solidFill>
                <a:srgbClr val="0B5394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Thailand</a:t>
            </a:r>
            <a:r>
              <a:rPr lang="en-US" sz="1800" b="1" dirty="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200" b="1" dirty="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200</a:t>
            </a:r>
            <a:r>
              <a:rPr lang="en-US" sz="2200" b="1" dirty="0">
                <a:solidFill>
                  <a:srgbClr val="0B5394"/>
                </a:solidFill>
              </a:rPr>
              <a:t>0</a:t>
            </a:r>
            <a:r>
              <a:rPr lang="en-US" sz="2200" b="1" dirty="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-2019, (% of population)</a:t>
            </a:r>
            <a:endParaRPr sz="2200" b="1" dirty="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E9FC7954-E9A6-4183-AA24-27A88BFE6F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3902941"/>
              </p:ext>
            </p:extLst>
          </p:nvPr>
        </p:nvGraphicFramePr>
        <p:xfrm>
          <a:off x="666694" y="1217866"/>
          <a:ext cx="7810611" cy="50187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07550547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13417</TotalTime>
  <Words>3870</Words>
  <Application>Microsoft Office PowerPoint</Application>
  <PresentationFormat>On-screen Show (4:3)</PresentationFormat>
  <Paragraphs>1009</Paragraphs>
  <Slides>55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55</vt:i4>
      </vt:variant>
    </vt:vector>
  </HeadingPairs>
  <TitlesOfParts>
    <vt:vector size="70" baseType="lpstr">
      <vt:lpstr>Cordia New</vt:lpstr>
      <vt:lpstr>Arial Narrow</vt:lpstr>
      <vt:lpstr>Times New Roman</vt:lpstr>
      <vt:lpstr>Wingdings</vt:lpstr>
      <vt:lpstr>Arial</vt:lpstr>
      <vt:lpstr>Merriweather</vt:lpstr>
      <vt:lpstr>CopprplGoth Bd BT</vt:lpstr>
      <vt:lpstr>Libre Franklin Medium</vt:lpstr>
      <vt:lpstr>Browallia New</vt:lpstr>
      <vt:lpstr>Noto Sans Symbols</vt:lpstr>
      <vt:lpstr>Courier New</vt:lpstr>
      <vt:lpstr>Angsana New</vt:lpstr>
      <vt:lpstr>Default Design</vt:lpstr>
      <vt:lpstr>1_Default Design</vt:lpstr>
      <vt:lpstr>2_Default Design</vt:lpstr>
      <vt:lpstr>National Income and Product Account</vt:lpstr>
      <vt:lpstr>2.1 The component of Macroeconomy</vt:lpstr>
      <vt:lpstr>2.2 Circular flow diagram</vt:lpstr>
      <vt:lpstr>PowerPoint Presentation</vt:lpstr>
      <vt:lpstr>2.3 National Income and Product Account</vt:lpstr>
      <vt:lpstr>Gross Domestic Product</vt:lpstr>
      <vt:lpstr>Concept of final goods and services</vt:lpstr>
      <vt:lpstr>2.4 GDP  versus GNP</vt:lpstr>
      <vt:lpstr>2.4 GDP  versus GNP</vt:lpstr>
      <vt:lpstr>2.5 Measurement of GDP</vt:lpstr>
      <vt:lpstr>2.5.1 Production Approach</vt:lpstr>
      <vt:lpstr>PowerPoint Presentation</vt:lpstr>
      <vt:lpstr>PowerPoint Presentation</vt:lpstr>
      <vt:lpstr>PowerPoint Presentation</vt:lpstr>
      <vt:lpstr>PowerPoint Presentation</vt:lpstr>
      <vt:lpstr>2.5.2 Expenditure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of changes in inventories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GDP, GNP, NNP, NI, PI and DI</vt:lpstr>
      <vt:lpstr>Variables in English and Thai</vt:lpstr>
      <vt:lpstr>PowerPoint Presentation</vt:lpstr>
      <vt:lpstr>PowerPoint Presentation</vt:lpstr>
      <vt:lpstr>PowerPoint Presentation</vt:lpstr>
      <vt:lpstr>Example: NOMINAL GDP vs. REAL GDP calculation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1.5.6 Income distribution (Lorenz Curve and Gini-coefficient)</vt:lpstr>
      <vt:lpstr>1.5.6 Income distribution (Lorenz Curve and Gini-coefficient)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 Income and Product Account</dc:title>
  <dc:creator>windows</dc:creator>
  <cp:lastModifiedBy>Nessara  Sukpanich</cp:lastModifiedBy>
  <cp:revision>79</cp:revision>
  <dcterms:modified xsi:type="dcterms:W3CDTF">2021-08-31T02:05:42Z</dcterms:modified>
</cp:coreProperties>
</file>