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7"/>
  </p:handoutMasterIdLst>
  <p:sldIdLst>
    <p:sldId id="256" r:id="rId2"/>
    <p:sldId id="263" r:id="rId3"/>
    <p:sldId id="257" r:id="rId4"/>
    <p:sldId id="261" r:id="rId5"/>
    <p:sldId id="262" r:id="rId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handoutMaster" Target="handoutMasters/handout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955" cy="4956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245" y="1"/>
            <a:ext cx="2945955" cy="4956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515C9-2157-49FB-9299-526EBA6A231A}" type="datetimeFigureOut">
              <a:rPr lang="en-US" smtClean="0"/>
              <a:t>9/14/17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323"/>
            <a:ext cx="2945955" cy="4956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245" y="9429323"/>
            <a:ext cx="2945955" cy="4956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F2B8B-42F2-40A6-BE76-0CD7624947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605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9/14/17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Public Policy and Industrialization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Discussion Week 5</a:t>
            </a:r>
          </a:p>
          <a:p>
            <a:r>
              <a:rPr lang="en-US" dirty="0" smtClean="0"/>
              <a:t>D. Fuller </a:t>
            </a:r>
          </a:p>
          <a:p>
            <a:r>
              <a:rPr lang="en-US" dirty="0" smtClean="0"/>
              <a:t>Globalization for Nation Building: Industrial Policy for High-Technology Products in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IC</a:t>
            </a:r>
            <a:r>
              <a:rPr lang="en-US" dirty="0" smtClean="0"/>
              <a:t> = integrated circuits</a:t>
            </a:r>
          </a:p>
          <a:p>
            <a:pPr lvl="1"/>
            <a:r>
              <a:rPr lang="en-US" dirty="0" smtClean="0"/>
              <a:t>also called chips or microchips</a:t>
            </a:r>
          </a:p>
          <a:p>
            <a:r>
              <a:rPr lang="en-US" b="1" dirty="0" smtClean="0"/>
              <a:t>Chipset</a:t>
            </a:r>
            <a:r>
              <a:rPr lang="en-US" dirty="0" smtClean="0"/>
              <a:t> = set or group of ICs </a:t>
            </a:r>
          </a:p>
          <a:p>
            <a:pPr lvl="1"/>
            <a:r>
              <a:rPr lang="en-US" dirty="0" smtClean="0"/>
              <a:t>in your computer or phone</a:t>
            </a:r>
          </a:p>
          <a:p>
            <a:r>
              <a:rPr lang="en-US" b="1" dirty="0" smtClean="0"/>
              <a:t>DRAM</a:t>
            </a:r>
            <a:r>
              <a:rPr lang="en-US" dirty="0" smtClean="0"/>
              <a:t> = dynamic random access memory</a:t>
            </a:r>
          </a:p>
          <a:p>
            <a:pPr lvl="1"/>
            <a:r>
              <a:rPr lang="en-US" dirty="0" smtClean="0"/>
              <a:t>Memory component of computer, etc. </a:t>
            </a:r>
          </a:p>
          <a:p>
            <a:pPr lvl="1"/>
            <a:endParaRPr lang="en-US" dirty="0"/>
          </a:p>
          <a:p>
            <a:r>
              <a:rPr lang="en-US" dirty="0" smtClean="0"/>
              <a:t>Design = designing the IC or DRAM</a:t>
            </a:r>
          </a:p>
          <a:p>
            <a:r>
              <a:rPr lang="en-US" dirty="0" smtClean="0"/>
              <a:t>Fab or fabrication = making the IC </a:t>
            </a:r>
            <a:r>
              <a:rPr lang="en-US" smtClean="0"/>
              <a:t>or DRAM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256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does Fuller mean by: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Technoglobal</a:t>
            </a:r>
            <a:r>
              <a:rPr lang="en-US" dirty="0" smtClean="0"/>
              <a:t>? Rely on foreign firms </a:t>
            </a:r>
            <a:r>
              <a:rPr lang="en-US" dirty="0" smtClean="0"/>
              <a:t>(multinational corporations, MNCs) providing foreign direct investment (FDI) </a:t>
            </a:r>
            <a:r>
              <a:rPr lang="en-US" dirty="0" smtClean="0"/>
              <a:t>to provide </a:t>
            </a:r>
            <a:r>
              <a:rPr lang="en-US" dirty="0" smtClean="0"/>
              <a:t>and develop technology in your country 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Technonational</a:t>
            </a:r>
            <a:r>
              <a:rPr lang="en-US" dirty="0" smtClean="0"/>
              <a:t>? Generate technology by domestic firms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Technohybrid</a:t>
            </a:r>
            <a:r>
              <a:rPr lang="en-US" dirty="0" smtClean="0"/>
              <a:t>? A combination of the two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Which approach has been the basis for Taiwan’s development of the advanced electronics sector?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 smtClean="0"/>
              <a:t>Technohybrid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Which strategy has been used by Japan, Korea and </a:t>
            </a:r>
            <a:r>
              <a:rPr lang="en-US" dirty="0"/>
              <a:t>S</a:t>
            </a:r>
            <a:r>
              <a:rPr lang="en-US" dirty="0" smtClean="0"/>
              <a:t>ingapore?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Singapore: </a:t>
            </a:r>
            <a:r>
              <a:rPr lang="en-US" dirty="0" err="1" smtClean="0"/>
              <a:t>technoglobal</a:t>
            </a:r>
            <a:r>
              <a:rPr lang="en-US" dirty="0" smtClean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Japan and Korea: </a:t>
            </a:r>
            <a:r>
              <a:rPr lang="en-US" dirty="0" err="1" smtClean="0"/>
              <a:t>technolnational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2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How did the first Taiwanese IC (integrated circuit) makers get established?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Spinoffs (i.e. companies set up by) Taiwan government research institutions, notably the </a:t>
            </a:r>
            <a:r>
              <a:rPr lang="en-US" dirty="0" smtClean="0"/>
              <a:t>Electronics </a:t>
            </a:r>
            <a:r>
              <a:rPr lang="en-US" dirty="0" smtClean="0"/>
              <a:t>Research Services </a:t>
            </a:r>
            <a:r>
              <a:rPr lang="en-US" dirty="0" smtClean="0"/>
              <a:t>Organization(ERSO)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role did government play?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foreign technology acquisition</a:t>
            </a:r>
            <a:r>
              <a:rPr lang="en-US" dirty="0" smtClean="0"/>
              <a:t>: gov’t acquired </a:t>
            </a:r>
            <a:r>
              <a:rPr lang="en-US" dirty="0" smtClean="0"/>
              <a:t>(by/through ERSO) foreign technology or </a:t>
            </a:r>
            <a:r>
              <a:rPr lang="en-US" dirty="0" smtClean="0"/>
              <a:t>help negotiate technology licensing agreement between </a:t>
            </a:r>
            <a:r>
              <a:rPr lang="en-US" dirty="0" smtClean="0"/>
              <a:t>foreigners and Taiwanese firms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R&amp;D</a:t>
            </a:r>
            <a:r>
              <a:rPr lang="en-US" dirty="0" smtClean="0"/>
              <a:t>: gov’t research institutions and through subsidies to firms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investment</a:t>
            </a:r>
            <a:r>
              <a:rPr lang="en-US" dirty="0" smtClean="0"/>
              <a:t>: through state owned banks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skilled personnel: (</a:t>
            </a:r>
            <a:r>
              <a:rPr lang="en-US" b="1" dirty="0" err="1" smtClean="0"/>
              <a:t>i</a:t>
            </a:r>
            <a:r>
              <a:rPr lang="en-US" b="1" dirty="0" smtClean="0"/>
              <a:t>) </a:t>
            </a:r>
            <a:r>
              <a:rPr lang="en-US" dirty="0" smtClean="0"/>
              <a:t>personnel from ERSO were moved to the new companies it set up; (ii) local universities; (iii) Taiwanese who studied and worked abroad and then came back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 smtClean="0"/>
              <a:t>In infrastructure</a:t>
            </a:r>
            <a:r>
              <a:rPr lang="en-US" dirty="0" smtClean="0"/>
              <a:t>: built industrial parks, with electricity and water, where firms could set </a:t>
            </a:r>
            <a:r>
              <a:rPr lang="en-US" dirty="0" smtClean="0"/>
              <a:t>up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constrained the government from playing a larger role?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Money: there was resistance within the government and among legislators to not spend too much money on the various industrial policy activities, including investments in new firms. 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Why was separating design from fab(</a:t>
            </a:r>
            <a:r>
              <a:rPr lang="en-US" dirty="0" err="1" smtClean="0"/>
              <a:t>rication</a:t>
            </a:r>
            <a:r>
              <a:rPr lang="en-US" dirty="0" smtClean="0"/>
              <a:t>) important?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Taiwanese firms could complete on fab but not in doing both, too complicated to be competitive in design</a:t>
            </a:r>
            <a:r>
              <a:rPr lang="en-US" smtClean="0"/>
              <a:t>. 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170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3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is full-</a:t>
            </a:r>
            <a:r>
              <a:rPr lang="en-US" dirty="0" err="1" smtClean="0"/>
              <a:t>setism</a:t>
            </a:r>
            <a:r>
              <a:rPr lang="en-US" dirty="0" smtClean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Producing the full set of products for a given </a:t>
            </a:r>
            <a:r>
              <a:rPr lang="en-US" dirty="0" smtClean="0"/>
              <a:t>sector,</a:t>
            </a:r>
            <a:r>
              <a:rPr lang="en-US" dirty="0"/>
              <a:t> </a:t>
            </a:r>
            <a:r>
              <a:rPr lang="en-US" dirty="0" smtClean="0"/>
              <a:t>such as electronics</a:t>
            </a:r>
            <a:r>
              <a:rPr lang="en-US" dirty="0" smtClean="0"/>
              <a:t>.  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How did Taiwan seek to achieve full-</a:t>
            </a:r>
            <a:r>
              <a:rPr lang="en-US" dirty="0" err="1" smtClean="0"/>
              <a:t>setism</a:t>
            </a:r>
            <a:r>
              <a:rPr lang="en-US" dirty="0" smtClean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By producing DRAM (dynamic random access memory) which it felt was needed to complete the </a:t>
            </a:r>
            <a:r>
              <a:rPr lang="en-US" dirty="0" smtClean="0"/>
              <a:t>electronics industry 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Was it a success</a:t>
            </a:r>
            <a:r>
              <a:rPr lang="en-US" dirty="0" smtClean="0"/>
              <a:t>? Why </a:t>
            </a:r>
            <a:r>
              <a:rPr lang="en-US" dirty="0" smtClean="0"/>
              <a:t>or why not?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Joint </a:t>
            </a:r>
            <a:r>
              <a:rPr lang="en-US" dirty="0" smtClean="0"/>
              <a:t>ventures in Taiwan were dependent on technology from and sales to </a:t>
            </a:r>
            <a:r>
              <a:rPr lang="en-US" dirty="0" smtClean="0"/>
              <a:t>MNCs. (ii) Profit </a:t>
            </a:r>
            <a:r>
              <a:rPr lang="en-US" dirty="0" smtClean="0"/>
              <a:t>margins were small, scale was not large enough to fund domestic R&amp;D. </a:t>
            </a:r>
            <a:r>
              <a:rPr lang="en-US" dirty="0" smtClean="0"/>
              <a:t>(iii) Joint </a:t>
            </a:r>
            <a:r>
              <a:rPr lang="en-US" dirty="0" smtClean="0"/>
              <a:t>venture </a:t>
            </a:r>
            <a:r>
              <a:rPr lang="en-US" dirty="0" smtClean="0"/>
              <a:t>(MNC) partners </a:t>
            </a:r>
            <a:r>
              <a:rPr lang="en-US" dirty="0" smtClean="0"/>
              <a:t>pulled out and local firms had difficulty getting the new generation technology from </a:t>
            </a:r>
            <a:r>
              <a:rPr lang="en-US" dirty="0" smtClean="0"/>
              <a:t>other MNCs. 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639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505</Words>
  <Application>Microsoft Macintosh PowerPoint</Application>
  <PresentationFormat>On-screen Show (4:3)</PresentationFormat>
  <Paragraphs>49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Public Policy and Industrialization</vt:lpstr>
      <vt:lpstr>Terms</vt:lpstr>
      <vt:lpstr>Questions for Discussion Round 1 </vt:lpstr>
      <vt:lpstr>Questions for Discussion Round 2 </vt:lpstr>
      <vt:lpstr>Questions for Discussion Round 3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25</cp:revision>
  <cp:lastPrinted>2017-02-02T02:00:26Z</cp:lastPrinted>
  <dcterms:created xsi:type="dcterms:W3CDTF">2016-08-17T11:19:23Z</dcterms:created>
  <dcterms:modified xsi:type="dcterms:W3CDTF">2017-09-14T11:51:10Z</dcterms:modified>
</cp:coreProperties>
</file>