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05" r:id="rId2"/>
    <p:sldId id="258" r:id="rId3"/>
    <p:sldId id="332" r:id="rId4"/>
    <p:sldId id="333" r:id="rId5"/>
    <p:sldId id="334" r:id="rId6"/>
    <p:sldId id="335" r:id="rId7"/>
    <p:sldId id="336" r:id="rId8"/>
    <p:sldId id="337" r:id="rId9"/>
    <p:sldId id="338" r:id="rId10"/>
    <p:sldId id="339" r:id="rId11"/>
    <p:sldId id="340" r:id="rId12"/>
    <p:sldId id="341" r:id="rId13"/>
    <p:sldId id="343" r:id="rId14"/>
    <p:sldId id="345" r:id="rId15"/>
    <p:sldId id="346" r:id="rId16"/>
    <p:sldId id="350" r:id="rId17"/>
    <p:sldId id="348" r:id="rId18"/>
    <p:sldId id="349" r:id="rId19"/>
    <p:sldId id="351" r:id="rId20"/>
    <p:sldId id="352" r:id="rId21"/>
    <p:sldId id="354" r:id="rId22"/>
    <p:sldId id="360" r:id="rId23"/>
    <p:sldId id="356" r:id="rId24"/>
    <p:sldId id="355" r:id="rId25"/>
    <p:sldId id="358" r:id="rId26"/>
    <p:sldId id="361" r:id="rId27"/>
    <p:sldId id="363" r:id="rId28"/>
    <p:sldId id="362"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10" autoAdjust="0"/>
    <p:restoredTop sz="94660"/>
  </p:normalViewPr>
  <p:slideViewPr>
    <p:cSldViewPr>
      <p:cViewPr varScale="1">
        <p:scale>
          <a:sx n="108" d="100"/>
          <a:sy n="108" d="100"/>
        </p:scale>
        <p:origin x="186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571D899-A47C-4401-B667-A85AF592B276}" type="datetimeFigureOut">
              <a:rPr lang="en-US" altLang="en-US"/>
              <a:pPr>
                <a:defRPr/>
              </a:pPr>
              <a:t>1/23/2020</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F5516CA2-0DB5-4518-B5DE-E7E750F12277}" type="slidenum">
              <a:rPr lang="en-US" altLang="en-US"/>
              <a:pPr>
                <a:defRPr/>
              </a:pPr>
              <a:t>‹#›</a:t>
            </a:fld>
            <a:endParaRPr lang="en-US" altLang="en-US"/>
          </a:p>
        </p:txBody>
      </p:sp>
    </p:spTree>
    <p:extLst>
      <p:ext uri="{BB962C8B-B14F-4D97-AF65-F5344CB8AC3E}">
        <p14:creationId xmlns:p14="http://schemas.microsoft.com/office/powerpoint/2010/main" val="12615952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770F61B-41A0-4C82-8E34-256F8698E51D}" type="slidenum">
              <a:rPr lang="en-US" altLang="en-US" smtClean="0"/>
              <a:pPr eaLnBrk="1" hangingPunct="1">
                <a:spcBef>
                  <a:spcPct val="0"/>
                </a:spcBef>
              </a:pPr>
              <a:t>1</a:t>
            </a:fld>
            <a:endParaRPr lang="en-US" altLang="en-US"/>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9DCA4B4-2BCC-4454-AAEE-1BDF37561D60}" type="datetimeFigureOut">
              <a:rPr lang="en-US" altLang="en-US"/>
              <a:pPr>
                <a:defRPr/>
              </a:pPr>
              <a:t>1/23/2020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B97C6BFE-1DF1-4F27-8958-D98F1B45B698}" type="slidenum">
              <a:rPr lang="en-US" altLang="en-US"/>
              <a:pPr>
                <a:defRPr/>
              </a:pPr>
              <a:t>‹#›</a:t>
            </a:fld>
            <a:endParaRPr lang="en-US" altLang="en-US"/>
          </a:p>
        </p:txBody>
      </p:sp>
    </p:spTree>
    <p:extLst>
      <p:ext uri="{BB962C8B-B14F-4D97-AF65-F5344CB8AC3E}">
        <p14:creationId xmlns:p14="http://schemas.microsoft.com/office/powerpoint/2010/main" val="3315821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34DA45D-1C0C-458D-8243-D134A6CCB5E4}" type="datetimeFigureOut">
              <a:rPr lang="en-US" altLang="en-US"/>
              <a:pPr>
                <a:defRPr/>
              </a:pPr>
              <a:t>1/23/2020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2F318C4F-5ED4-4F51-8298-7BE5F24C067D}" type="slidenum">
              <a:rPr lang="en-US" altLang="en-US"/>
              <a:pPr>
                <a:defRPr/>
              </a:pPr>
              <a:t>‹#›</a:t>
            </a:fld>
            <a:endParaRPr lang="en-US" altLang="en-US"/>
          </a:p>
        </p:txBody>
      </p:sp>
    </p:spTree>
    <p:extLst>
      <p:ext uri="{BB962C8B-B14F-4D97-AF65-F5344CB8AC3E}">
        <p14:creationId xmlns:p14="http://schemas.microsoft.com/office/powerpoint/2010/main" val="948424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4C350D7-ED73-46A4-815C-5A95EC2075A9}" type="datetimeFigureOut">
              <a:rPr lang="en-US" altLang="en-US"/>
              <a:pPr>
                <a:defRPr/>
              </a:pPr>
              <a:t>1/23/2020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00FC42BA-D8F3-4E42-9479-C0EBDCEAEF84}" type="slidenum">
              <a:rPr lang="en-US" altLang="en-US"/>
              <a:pPr>
                <a:defRPr/>
              </a:pPr>
              <a:t>‹#›</a:t>
            </a:fld>
            <a:endParaRPr lang="en-US" altLang="en-US"/>
          </a:p>
        </p:txBody>
      </p:sp>
    </p:spTree>
    <p:extLst>
      <p:ext uri="{BB962C8B-B14F-4D97-AF65-F5344CB8AC3E}">
        <p14:creationId xmlns:p14="http://schemas.microsoft.com/office/powerpoint/2010/main" val="1189585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C0F01F5D-A054-42DB-B52E-067E295E8845}" type="datetimeFigureOut">
              <a:rPr lang="en-US" altLang="en-US"/>
              <a:pPr>
                <a:defRPr/>
              </a:pPr>
              <a:t>1/23/2020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4E516BF9-616E-41E6-A1F3-78A8D5A1683E}" type="slidenum">
              <a:rPr lang="en-US" altLang="en-US"/>
              <a:pPr>
                <a:defRPr/>
              </a:pPr>
              <a:t>‹#›</a:t>
            </a:fld>
            <a:endParaRPr lang="en-US" altLang="en-US"/>
          </a:p>
        </p:txBody>
      </p:sp>
    </p:spTree>
    <p:extLst>
      <p:ext uri="{BB962C8B-B14F-4D97-AF65-F5344CB8AC3E}">
        <p14:creationId xmlns:p14="http://schemas.microsoft.com/office/powerpoint/2010/main" val="2367900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1FFCCC4-BF9E-4C60-8A61-8935BC8AD5AE}" type="datetimeFigureOut">
              <a:rPr lang="en-US" altLang="en-US"/>
              <a:pPr>
                <a:defRPr/>
              </a:pPr>
              <a:t>1/23/2020</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ltLang="en-US"/>
          </a:p>
        </p:txBody>
      </p:sp>
      <p:sp>
        <p:nvSpPr>
          <p:cNvPr id="9" name="Slide Number Placeholder 5"/>
          <p:cNvSpPr>
            <a:spLocks noGrp="1"/>
          </p:cNvSpPr>
          <p:nvPr>
            <p:ph type="sldNum" sz="quarter" idx="12"/>
          </p:nvPr>
        </p:nvSpPr>
        <p:spPr/>
        <p:txBody>
          <a:bodyPr/>
          <a:lstStyle>
            <a:lvl1pPr>
              <a:defRPr/>
            </a:lvl1pPr>
          </a:lstStyle>
          <a:p>
            <a:pPr>
              <a:defRPr/>
            </a:pPr>
            <a:fld id="{04A055F4-831B-4EB3-9262-3CB188D8F4D6}" type="slidenum">
              <a:rPr lang="en-US" altLang="en-US"/>
              <a:pPr>
                <a:defRPr/>
              </a:pPr>
              <a:t>‹#›</a:t>
            </a:fld>
            <a:endParaRPr lang="en-US" altLang="en-US"/>
          </a:p>
        </p:txBody>
      </p:sp>
    </p:spTree>
    <p:extLst>
      <p:ext uri="{BB962C8B-B14F-4D97-AF65-F5344CB8AC3E}">
        <p14:creationId xmlns:p14="http://schemas.microsoft.com/office/powerpoint/2010/main" val="124135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B01BA5E-866B-4BE4-AF32-DB3296D9E1D7}" type="datetimeFigureOut">
              <a:rPr lang="en-US" altLang="en-US"/>
              <a:pPr>
                <a:defRPr/>
              </a:pPr>
              <a:t>1/23/2020</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ltLang="en-US"/>
          </a:p>
        </p:txBody>
      </p:sp>
      <p:sp>
        <p:nvSpPr>
          <p:cNvPr id="5" name="Slide Number Placeholder 5"/>
          <p:cNvSpPr>
            <a:spLocks noGrp="1"/>
          </p:cNvSpPr>
          <p:nvPr>
            <p:ph type="sldNum" sz="quarter" idx="12"/>
          </p:nvPr>
        </p:nvSpPr>
        <p:spPr/>
        <p:txBody>
          <a:bodyPr/>
          <a:lstStyle>
            <a:lvl1pPr>
              <a:defRPr/>
            </a:lvl1pPr>
          </a:lstStyle>
          <a:p>
            <a:pPr>
              <a:defRPr/>
            </a:pPr>
            <a:fld id="{AB5889D5-814D-4F6B-80C5-A1F0D35C8B4A}" type="slidenum">
              <a:rPr lang="en-US" altLang="en-US"/>
              <a:pPr>
                <a:defRPr/>
              </a:pPr>
              <a:t>‹#›</a:t>
            </a:fld>
            <a:endParaRPr lang="en-US" altLang="en-US"/>
          </a:p>
        </p:txBody>
      </p:sp>
    </p:spTree>
    <p:extLst>
      <p:ext uri="{BB962C8B-B14F-4D97-AF65-F5344CB8AC3E}">
        <p14:creationId xmlns:p14="http://schemas.microsoft.com/office/powerpoint/2010/main" val="2885868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C39EA93-9BDA-4CCA-8147-23B17B5D33EE}" type="datetimeFigureOut">
              <a:rPr lang="en-US" altLang="en-US"/>
              <a:pPr>
                <a:defRPr/>
              </a:pPr>
              <a:t>1/23/2020</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pPr>
              <a:defRPr/>
            </a:pPr>
            <a:fld id="{3FCDCC6A-ED79-4F29-A0A9-90F1B76CCF92}" type="slidenum">
              <a:rPr lang="en-US" altLang="en-US"/>
              <a:pPr>
                <a:defRPr/>
              </a:pPr>
              <a:t>‹#›</a:t>
            </a:fld>
            <a:endParaRPr lang="en-US" altLang="en-US"/>
          </a:p>
        </p:txBody>
      </p:sp>
    </p:spTree>
    <p:extLst>
      <p:ext uri="{BB962C8B-B14F-4D97-AF65-F5344CB8AC3E}">
        <p14:creationId xmlns:p14="http://schemas.microsoft.com/office/powerpoint/2010/main" val="255197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06C35FA-AFC0-4D8C-9A86-0C7F2B4BD691}" type="datetimeFigureOut">
              <a:rPr lang="en-US" altLang="en-US"/>
              <a:pPr>
                <a:defRPr/>
              </a:pPr>
              <a:t>1/23/2020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953034F8-BB49-450B-851F-DC49DDB02F64}" type="slidenum">
              <a:rPr lang="en-US" altLang="en-US"/>
              <a:pPr>
                <a:defRPr/>
              </a:pPr>
              <a:t>‹#›</a:t>
            </a:fld>
            <a:endParaRPr lang="en-US" altLang="en-US"/>
          </a:p>
        </p:txBody>
      </p:sp>
    </p:spTree>
    <p:extLst>
      <p:ext uri="{BB962C8B-B14F-4D97-AF65-F5344CB8AC3E}">
        <p14:creationId xmlns:p14="http://schemas.microsoft.com/office/powerpoint/2010/main" val="37602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D5F0DE6-6F82-4FA6-9838-BC2031756A08}" type="datetimeFigureOut">
              <a:rPr lang="en-US" altLang="en-US"/>
              <a:pPr>
                <a:defRPr/>
              </a:pPr>
              <a:t>1/23/2020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29F67C30-8E8A-4C55-9A41-7FC8F1E765E2}" type="slidenum">
              <a:rPr lang="en-US" altLang="en-US"/>
              <a:pPr>
                <a:defRPr/>
              </a:pPr>
              <a:t>‹#›</a:t>
            </a:fld>
            <a:endParaRPr lang="en-US" altLang="en-US"/>
          </a:p>
        </p:txBody>
      </p:sp>
    </p:spTree>
    <p:extLst>
      <p:ext uri="{BB962C8B-B14F-4D97-AF65-F5344CB8AC3E}">
        <p14:creationId xmlns:p14="http://schemas.microsoft.com/office/powerpoint/2010/main" val="422217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DB901D-761E-4B59-A666-F8E53C7A1C5B}" type="datetimeFigureOut">
              <a:rPr lang="en-US" altLang="en-US"/>
              <a:pPr>
                <a:defRPr/>
              </a:pPr>
              <a:t>1/23/2020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E39BD0FB-0E04-46E2-BB6F-0A2193CDF911}" type="slidenum">
              <a:rPr lang="en-US" altLang="en-US"/>
              <a:pPr>
                <a:defRPr/>
              </a:pPr>
              <a:t>‹#›</a:t>
            </a:fld>
            <a:endParaRPr lang="en-US" altLang="en-US"/>
          </a:p>
        </p:txBody>
      </p:sp>
    </p:spTree>
    <p:extLst>
      <p:ext uri="{BB962C8B-B14F-4D97-AF65-F5344CB8AC3E}">
        <p14:creationId xmlns:p14="http://schemas.microsoft.com/office/powerpoint/2010/main" val="409297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6CE85BD-2A5C-4AFC-BF11-66B8B531423B}" type="datetimeFigureOut">
              <a:rPr lang="en-US" altLang="en-US"/>
              <a:pPr>
                <a:defRPr/>
              </a:pPr>
              <a:t>1/23/2020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93276000-4190-4C8C-A05E-CFE63B43A9E1}" type="slidenum">
              <a:rPr lang="en-US" altLang="en-US"/>
              <a:pPr>
                <a:defRPr/>
              </a:pPr>
              <a:t>‹#›</a:t>
            </a:fld>
            <a:endParaRPr lang="en-US" altLang="en-US"/>
          </a:p>
        </p:txBody>
      </p:sp>
    </p:spTree>
    <p:extLst>
      <p:ext uri="{BB962C8B-B14F-4D97-AF65-F5344CB8AC3E}">
        <p14:creationId xmlns:p14="http://schemas.microsoft.com/office/powerpoint/2010/main" val="1915124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a:defRPr/>
            </a:pPr>
            <a:fld id="{430929B5-CD6C-4535-8B8D-ABFD307184CE}" type="datetimeFigureOut">
              <a:rPr lang="en-US" altLang="en-US"/>
              <a:pPr>
                <a:defRPr/>
              </a:pPr>
              <a:t>1/23/2020</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n-US"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23735E06-F04E-4D58-8851-5860B7E06BC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B7076AF5-6A7D-4816-BB60-FCCFA1004B69}" type="slidenum">
              <a:rPr lang="en-US" altLang="en-US" sz="1200" smtClean="0">
                <a:solidFill>
                  <a:srgbClr val="898989"/>
                </a:solidFill>
              </a:rPr>
              <a:pPr eaLnBrk="1" hangingPunct="1">
                <a:spcBef>
                  <a:spcPct val="0"/>
                </a:spcBef>
                <a:buFontTx/>
                <a:buNone/>
              </a:pPr>
              <a:t>1</a:t>
            </a:fld>
            <a:endParaRPr lang="en-US" altLang="en-US" sz="1200">
              <a:solidFill>
                <a:srgbClr val="898989"/>
              </a:solidFill>
            </a:endParaRPr>
          </a:p>
        </p:txBody>
      </p:sp>
      <p:sp>
        <p:nvSpPr>
          <p:cNvPr id="2051" name="Rectangle 2" descr="Recycled paper"/>
          <p:cNvSpPr>
            <a:spLocks noChangeArrowheads="1"/>
          </p:cNvSpPr>
          <p:nvPr/>
        </p:nvSpPr>
        <p:spPr bwMode="auto">
          <a:xfrm>
            <a:off x="1331913" y="3206750"/>
            <a:ext cx="6477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en-US" altLang="en-US" sz="4400" b="1"/>
              <a:t>Consumer Choice</a:t>
            </a:r>
          </a:p>
          <a:p>
            <a:pPr algn="ctr">
              <a:spcBef>
                <a:spcPct val="0"/>
              </a:spcBef>
              <a:buFontTx/>
              <a:buNone/>
            </a:pPr>
            <a:r>
              <a:rPr lang="en-US" altLang="en-US" sz="4400" b="1"/>
              <a:t>(Chapter 4)</a:t>
            </a:r>
          </a:p>
        </p:txBody>
      </p:sp>
      <p:sp>
        <p:nvSpPr>
          <p:cNvPr id="15" name="Title 14"/>
          <p:cNvSpPr txBox="1">
            <a:spLocks/>
          </p:cNvSpPr>
          <p:nvPr/>
        </p:nvSpPr>
        <p:spPr>
          <a:xfrm>
            <a:off x="2627313" y="1752600"/>
            <a:ext cx="3886200" cy="914400"/>
          </a:xfrm>
          <a:prstGeom prst="rect">
            <a:avLst/>
          </a:prstGeom>
          <a:solidFill>
            <a:srgbClr val="C00000"/>
          </a:solidFill>
        </p:spPr>
        <p:txBody>
          <a:bodyPr/>
          <a:lstStyle/>
          <a:p>
            <a:pPr algn="ctr" eaLnBrk="0" hangingPunct="0">
              <a:defRPr/>
            </a:pPr>
            <a:r>
              <a:rPr lang="en-US" sz="4400" b="1" dirty="0">
                <a:solidFill>
                  <a:schemeClr val="bg1"/>
                </a:solidFill>
                <a:latin typeface="+mj-lt"/>
                <a:ea typeface="+mj-ea"/>
                <a:cs typeface="+mj-cs"/>
              </a:rPr>
              <a:t>Topic 2 Part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Generally, people consume </a:t>
            </a:r>
            <a:r>
              <a:rPr lang="en-US" altLang="en-US" sz="2600" b="1" dirty="0"/>
              <a:t>positive amounts of X and Y</a:t>
            </a:r>
            <a:r>
              <a:rPr lang="en-US" altLang="en-US" sz="2600" dirty="0"/>
              <a:t>.</a:t>
            </a:r>
          </a:p>
          <a:p>
            <a:r>
              <a:rPr lang="en-US" altLang="en-US" sz="2600" dirty="0"/>
              <a:t>In this case, such bundle is said to be an </a:t>
            </a:r>
            <a:r>
              <a:rPr lang="en-US" altLang="en-US" sz="2600" b="1" dirty="0"/>
              <a:t>interior</a:t>
            </a:r>
            <a:r>
              <a:rPr lang="en-US" altLang="en-US" sz="2600" dirty="0"/>
              <a:t> solution.</a:t>
            </a:r>
          </a:p>
          <a:p>
            <a:endParaRPr lang="en-US" altLang="en-US" sz="2600" dirty="0"/>
          </a:p>
          <a:p>
            <a:r>
              <a:rPr lang="en-US" altLang="en-US" sz="2600" dirty="0"/>
              <a:t>But, some people choose to consume </a:t>
            </a:r>
            <a:r>
              <a:rPr lang="en-US" altLang="en-US" sz="2600" b="1" dirty="0"/>
              <a:t>ONLY one good</a:t>
            </a:r>
            <a:r>
              <a:rPr lang="en-US" altLang="en-US" sz="2600" dirty="0"/>
              <a:t>.</a:t>
            </a:r>
          </a:p>
          <a:p>
            <a:r>
              <a:rPr lang="en-US" altLang="en-US" sz="2600" dirty="0"/>
              <a:t>In this case, such bundle is said to be a </a:t>
            </a:r>
            <a:r>
              <a:rPr lang="en-US" altLang="en-US" sz="2600" b="1" dirty="0"/>
              <a:t>corner</a:t>
            </a:r>
            <a:r>
              <a:rPr lang="en-US" altLang="en-US" sz="2600" dirty="0"/>
              <a:t> solution.</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When the optimality condition “</a:t>
            </a: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holds, we will have an interior solution.</a:t>
            </a:r>
          </a:p>
          <a:p>
            <a:endParaRPr lang="en-US" altLang="en-US" sz="2600" dirty="0"/>
          </a:p>
          <a:p>
            <a:r>
              <a:rPr lang="en-US" altLang="en-US" sz="2600" dirty="0"/>
              <a:t>This is because this condition implies the bundle where the IC and BL are </a:t>
            </a:r>
            <a:r>
              <a:rPr lang="en-US" altLang="en-US" sz="2600" b="1" dirty="0"/>
              <a:t>tangent (their slopes are equal)</a:t>
            </a:r>
            <a:r>
              <a:rPr lang="en-US" altLang="en-US" sz="2600" dirty="0"/>
              <a:t>.</a:t>
            </a:r>
          </a:p>
          <a:p>
            <a:endParaRPr lang="en-US" altLang="en-US" sz="2600" dirty="0"/>
          </a:p>
          <a:p>
            <a:r>
              <a:rPr lang="en-US" altLang="en-US" sz="2600" dirty="0"/>
              <a:t>This in turn implies that such bundle is </a:t>
            </a:r>
            <a:r>
              <a:rPr lang="en-US" altLang="en-US" sz="2600" b="1" dirty="0"/>
              <a:t>affordable</a:t>
            </a:r>
            <a:r>
              <a:rPr lang="en-US" altLang="en-US" sz="2600" dirty="0"/>
              <a:t> and gives the </a:t>
            </a:r>
            <a:r>
              <a:rPr lang="en-US" altLang="en-US" sz="2600" b="1" dirty="0"/>
              <a:t>highest utility</a:t>
            </a:r>
            <a:r>
              <a:rPr lang="en-US" altLang="en-US" sz="2600"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a:t>
            </a:r>
          </a:p>
          <a:p>
            <a:r>
              <a:rPr lang="en-US" altLang="en-US" sz="2600" dirty="0"/>
              <a:t>This means spending one dollar on X will give higher MU.</a:t>
            </a:r>
          </a:p>
          <a:p>
            <a:r>
              <a:rPr lang="en-US" altLang="en-US" sz="2600" dirty="0"/>
              <a:t>Hence, we should consume more X.</a:t>
            </a:r>
          </a:p>
          <a:p>
            <a:endParaRPr lang="en-US" altLang="en-US" sz="2600" dirty="0"/>
          </a:p>
          <a:p>
            <a:r>
              <a:rPr lang="en-US" altLang="en-US" sz="2600" dirty="0"/>
              <a:t>Note that when X increase, </a:t>
            </a:r>
            <a:r>
              <a:rPr lang="en-US" altLang="en-US" sz="2600" dirty="0" err="1"/>
              <a:t>MUx</a:t>
            </a:r>
            <a:r>
              <a:rPr lang="en-US" altLang="en-US" sz="2600" dirty="0"/>
              <a:t> falls, equating</a:t>
            </a:r>
            <a:br>
              <a:rPr lang="en-US" altLang="en-US" sz="2600" dirty="0"/>
            </a:b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and the optimal bundle is reached.</a:t>
            </a:r>
          </a:p>
          <a:p>
            <a:endParaRPr lang="en-US" altLang="en-US" sz="2600" dirty="0"/>
          </a:p>
          <a:p>
            <a:r>
              <a:rPr lang="en-US" altLang="en-US" sz="2600" b="1" dirty="0"/>
              <a:t>What if there is NO bundle such that</a:t>
            </a:r>
            <a:br>
              <a:rPr lang="en-US" altLang="en-US" sz="2600" b="1" dirty="0"/>
            </a:br>
            <a:r>
              <a:rPr lang="en-US" altLang="en-US" sz="2600" b="1" dirty="0" err="1"/>
              <a:t>MUx</a:t>
            </a:r>
            <a:r>
              <a:rPr lang="en-US" altLang="en-US" sz="2600" b="1" dirty="0"/>
              <a:t>/</a:t>
            </a:r>
            <a:r>
              <a:rPr lang="en-US" altLang="en-US" sz="2600" b="1" dirty="0" err="1"/>
              <a:t>Px</a:t>
            </a:r>
            <a:r>
              <a:rPr lang="en-US" altLang="en-US" sz="2600" b="1" dirty="0"/>
              <a:t> = </a:t>
            </a:r>
            <a:r>
              <a:rPr lang="en-US" altLang="en-US" sz="2600" b="1" dirty="0" err="1"/>
              <a:t>MUy</a:t>
            </a:r>
            <a:r>
              <a:rPr lang="en-US" altLang="en-US" sz="2600" b="1" dirty="0"/>
              <a:t>/</a:t>
            </a:r>
            <a:r>
              <a:rPr lang="en-US" altLang="en-US" sz="2600" b="1" dirty="0" err="1"/>
              <a:t>Py</a:t>
            </a:r>
            <a:r>
              <a:rPr lang="en-US" altLang="en-US" sz="2600" b="1"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 for all affordable bundles.</a:t>
            </a:r>
          </a:p>
          <a:p>
            <a:endParaRPr lang="en-US" altLang="en-US" sz="2600" dirty="0"/>
          </a:p>
          <a:p>
            <a:r>
              <a:rPr lang="en-US" altLang="en-US" sz="2600" dirty="0"/>
              <a:t>This means that, </a:t>
            </a:r>
            <a:r>
              <a:rPr lang="en-US" altLang="en-US" sz="2600" b="1" dirty="0"/>
              <a:t>for every bundle we can buy</a:t>
            </a:r>
            <a:r>
              <a:rPr lang="en-US" altLang="en-US" sz="2600" dirty="0"/>
              <a:t>, $1 spent on X will ALWAYS give higher MU than $1 spent on Y.</a:t>
            </a:r>
          </a:p>
          <a:p>
            <a:endParaRPr lang="en-US" altLang="en-US" sz="2600" dirty="0"/>
          </a:p>
          <a:p>
            <a:r>
              <a:rPr lang="en-US" altLang="en-US" sz="2600" dirty="0"/>
              <a:t>Therefore, we should spend money on X, i.e. we should consume only X.</a:t>
            </a:r>
          </a:p>
          <a:p>
            <a:endParaRPr lang="en-US" altLang="en-US" sz="2600" dirty="0"/>
          </a:p>
          <a:p>
            <a:r>
              <a:rPr lang="en-US" altLang="en-US" sz="2600" dirty="0"/>
              <a:t>This is what a corner solution means. </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2670054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a:xfrm>
            <a:off x="228600" y="1600200"/>
            <a:ext cx="8686800" cy="4525963"/>
          </a:xfrm>
        </p:spPr>
        <p:txBody>
          <a:bodyPr/>
          <a:lstStyle/>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lgn="ctr">
              <a:buNone/>
            </a:pPr>
            <a:r>
              <a:rPr lang="en-US" sz="2600" dirty="0"/>
              <a:t>Recall the </a:t>
            </a:r>
            <a:r>
              <a:rPr lang="en-US" sz="2600" b="1" dirty="0"/>
              <a:t>INSENSIBLE</a:t>
            </a:r>
            <a:r>
              <a:rPr lang="en-US" sz="2600" dirty="0"/>
              <a:t> interior solution of X = 15 and Y = -2.5.</a:t>
            </a:r>
          </a:p>
          <a:p>
            <a:pPr marL="0" indent="0" algn="ctr">
              <a:buNone/>
            </a:pPr>
            <a:r>
              <a:rPr lang="en-US" sz="2600" b="1" dirty="0"/>
              <a:t>Hence, an interior solution is ruled out.</a:t>
            </a:r>
          </a:p>
          <a:p>
            <a:pPr marL="0" indent="0" algn="ctr">
              <a:buNone/>
            </a:pPr>
            <a:r>
              <a:rPr lang="en-US" sz="2600" b="1" dirty="0"/>
              <a:t>But how can we find the corner solution?</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0787" y="1466850"/>
            <a:ext cx="6715125" cy="287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B9C80DE8-8734-4E34-9788-7674B614F805}"/>
              </a:ext>
            </a:extLst>
          </p:cNvPr>
          <p:cNvSpPr/>
          <p:nvPr/>
        </p:nvSpPr>
        <p:spPr>
          <a:xfrm>
            <a:off x="6477000" y="2743200"/>
            <a:ext cx="1458912" cy="1600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4066372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p:txBody>
          <a:bodyPr/>
          <a:lstStyle/>
          <a:p>
            <a:pPr marL="0" indent="0">
              <a:buNone/>
            </a:pPr>
            <a:r>
              <a:rPr lang="en-US" b="1" dirty="0"/>
              <a:t>Finding the Corner Solution</a:t>
            </a:r>
          </a:p>
          <a:p>
            <a:pPr marL="0" indent="0">
              <a:buNone/>
            </a:pPr>
            <a:endParaRPr lang="en-US" b="1" dirty="0"/>
          </a:p>
          <a:p>
            <a:r>
              <a:rPr lang="en-US" dirty="0"/>
              <a:t>To do so, we need to compare </a:t>
            </a:r>
            <a:r>
              <a:rPr lang="en-US" altLang="en-US" dirty="0" err="1"/>
              <a:t>MUx</a:t>
            </a:r>
            <a:r>
              <a:rPr lang="en-US" altLang="en-US" dirty="0"/>
              <a:t>/</a:t>
            </a:r>
            <a:r>
              <a:rPr lang="en-US" altLang="en-US" dirty="0" err="1"/>
              <a:t>Px</a:t>
            </a:r>
            <a:r>
              <a:rPr lang="en-US" altLang="en-US" dirty="0"/>
              <a:t> and </a:t>
            </a:r>
            <a:r>
              <a:rPr lang="en-US" altLang="en-US" dirty="0" err="1"/>
              <a:t>MUy</a:t>
            </a:r>
            <a:r>
              <a:rPr lang="en-US" altLang="en-US" dirty="0"/>
              <a:t>/</a:t>
            </a:r>
            <a:r>
              <a:rPr lang="en-US" altLang="en-US" dirty="0" err="1"/>
              <a:t>Py</a:t>
            </a:r>
            <a:r>
              <a:rPr lang="en-US" altLang="en-US" dirty="0"/>
              <a:t>.</a:t>
            </a:r>
          </a:p>
          <a:p>
            <a:endParaRPr lang="en-US" altLang="en-US" dirty="0"/>
          </a:p>
          <a:p>
            <a:r>
              <a:rPr lang="en-US" dirty="0"/>
              <a:t>If </a:t>
            </a:r>
            <a:r>
              <a:rPr lang="en-US" altLang="en-US" dirty="0" err="1"/>
              <a:t>MUx</a:t>
            </a:r>
            <a:r>
              <a:rPr lang="en-US" altLang="en-US" dirty="0"/>
              <a:t>/</a:t>
            </a:r>
            <a:r>
              <a:rPr lang="en-US" altLang="en-US" dirty="0" err="1"/>
              <a:t>Px</a:t>
            </a:r>
            <a:r>
              <a:rPr lang="en-US" altLang="en-US" dirty="0"/>
              <a:t> &gt; </a:t>
            </a:r>
            <a:r>
              <a:rPr lang="en-US" altLang="en-US" dirty="0" err="1"/>
              <a:t>MUy</a:t>
            </a:r>
            <a:r>
              <a:rPr lang="en-US" altLang="en-US" dirty="0"/>
              <a:t>/</a:t>
            </a:r>
            <a:r>
              <a:rPr lang="en-US" altLang="en-US" dirty="0" err="1"/>
              <a:t>Py</a:t>
            </a:r>
            <a:r>
              <a:rPr lang="en-US" altLang="en-US" dirty="0"/>
              <a:t>, we consume only X.</a:t>
            </a:r>
          </a:p>
          <a:p>
            <a:r>
              <a:rPr lang="en-US" dirty="0"/>
              <a:t>If </a:t>
            </a:r>
            <a:r>
              <a:rPr lang="en-US" altLang="en-US" dirty="0" err="1"/>
              <a:t>MUx</a:t>
            </a:r>
            <a:r>
              <a:rPr lang="en-US" altLang="en-US" dirty="0"/>
              <a:t>/</a:t>
            </a:r>
            <a:r>
              <a:rPr lang="en-US" altLang="en-US" dirty="0" err="1"/>
              <a:t>Px</a:t>
            </a:r>
            <a:r>
              <a:rPr lang="en-US" altLang="en-US" dirty="0"/>
              <a:t> &lt; </a:t>
            </a:r>
            <a:r>
              <a:rPr lang="en-US" altLang="en-US" dirty="0" err="1"/>
              <a:t>MUy</a:t>
            </a:r>
            <a:r>
              <a:rPr lang="en-US" altLang="en-US" dirty="0"/>
              <a:t>/</a:t>
            </a:r>
            <a:r>
              <a:rPr lang="en-US" altLang="en-US" dirty="0" err="1"/>
              <a:t>Py</a:t>
            </a:r>
            <a:r>
              <a:rPr lang="en-US" altLang="en-US" dirty="0"/>
              <a:t>, we consume only Y.</a:t>
            </a:r>
            <a:endParaRPr lang="en-US" dirty="0"/>
          </a:p>
        </p:txBody>
      </p:sp>
    </p:spTree>
    <p:extLst>
      <p:ext uri="{BB962C8B-B14F-4D97-AF65-F5344CB8AC3E}">
        <p14:creationId xmlns:p14="http://schemas.microsoft.com/office/powerpoint/2010/main" val="1719110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p:txBody>
              <a:bodyPr/>
              <a:lstStyle/>
              <a:p>
                <a:pPr marL="0" indent="0">
                  <a:buNone/>
                </a:pPr>
                <a:r>
                  <a:rPr lang="en-US" sz="2600" dirty="0">
                    <a:latin typeface="+mj-lt"/>
                  </a:rPr>
                  <a:t>From the example, we have</a:t>
                </a:r>
              </a:p>
              <a:p>
                <a:pPr marL="0" indent="0">
                  <a:buNone/>
                </a:pPr>
                <a:r>
                  <a:rPr lang="en-US" sz="2600" dirty="0" err="1">
                    <a:latin typeface="+mj-lt"/>
                  </a:rPr>
                  <a:t>MUx</a:t>
                </a:r>
                <a:r>
                  <a:rPr lang="en-US" sz="2600" dirty="0">
                    <a:latin typeface="+mj-lt"/>
                  </a:rPr>
                  <a:t> = y + 10, </a:t>
                </a:r>
                <a:r>
                  <a:rPr lang="en-US" sz="2600" dirty="0" err="1">
                    <a:latin typeface="+mj-lt"/>
                  </a:rPr>
                  <a:t>MUy</a:t>
                </a:r>
                <a:r>
                  <a:rPr lang="en-US" sz="2600" dirty="0">
                    <a:latin typeface="+mj-lt"/>
                  </a:rPr>
                  <a:t> = x, </a:t>
                </a:r>
                <a:r>
                  <a:rPr lang="en-US" sz="2600" dirty="0" err="1">
                    <a:latin typeface="+mj-lt"/>
                  </a:rPr>
                  <a:t>Px</a:t>
                </a:r>
                <a:r>
                  <a:rPr lang="en-US" sz="2600" dirty="0">
                    <a:latin typeface="+mj-lt"/>
                  </a:rPr>
                  <a:t> = $1, </a:t>
                </a:r>
                <a:r>
                  <a:rPr lang="en-US" sz="2600" dirty="0" err="1">
                    <a:latin typeface="+mj-lt"/>
                  </a:rPr>
                  <a:t>Py</a:t>
                </a:r>
                <a:r>
                  <a:rPr lang="en-US" sz="2600" dirty="0">
                    <a:latin typeface="+mj-lt"/>
                  </a:rPr>
                  <a:t> = $2.</a:t>
                </a:r>
              </a:p>
              <a:p>
                <a:pPr marL="0" indent="0">
                  <a:buNone/>
                </a:pPr>
                <a:endParaRPr lang="en-US" sz="2600" dirty="0">
                  <a:latin typeface="+mj-lt"/>
                </a:endParaRPr>
              </a:p>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f>
                      <m:fPr>
                        <m:ctrlPr>
                          <a:rPr lang="en-US" sz="2600" b="0" i="1" smtClean="0">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𝑀𝑈𝑥</m:t>
                        </m:r>
                      </m:num>
                      <m:den>
                        <m:r>
                          <a:rPr lang="en-US" sz="2600" b="0" i="1" smtClean="0">
                            <a:latin typeface="Cambria Math" panose="02040503050406030204" pitchFamily="18" charset="0"/>
                            <a:ea typeface="Cambria Math" panose="02040503050406030204" pitchFamily="18" charset="0"/>
                          </a:rPr>
                          <m:t>𝑃𝑥</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i="1">
                            <a:latin typeface="Cambria Math" panose="02040503050406030204" pitchFamily="18" charset="0"/>
                            <a:ea typeface="Cambria Math" panose="02040503050406030204" pitchFamily="18" charset="0"/>
                          </a:rPr>
                          <m:t>𝑀𝑈</m:t>
                        </m:r>
                        <m:r>
                          <a:rPr lang="en-US" sz="2600" b="0" i="1" smtClean="0">
                            <a:latin typeface="Cambria Math" panose="02040503050406030204" pitchFamily="18" charset="0"/>
                            <a:ea typeface="Cambria Math" panose="02040503050406030204" pitchFamily="18" charset="0"/>
                          </a:rPr>
                          <m:t>𝑦</m:t>
                        </m:r>
                      </m:num>
                      <m:den>
                        <m:r>
                          <a:rPr lang="en-US" sz="2600" i="1">
                            <a:latin typeface="Cambria Math" panose="02040503050406030204" pitchFamily="18" charset="0"/>
                            <a:ea typeface="Cambria Math" panose="02040503050406030204" pitchFamily="18" charset="0"/>
                          </a:rPr>
                          <m:t>𝑃</m:t>
                        </m:r>
                        <m:r>
                          <a:rPr lang="en-US" sz="2600" b="0" i="1" smtClean="0">
                            <a:latin typeface="Cambria Math" panose="02040503050406030204" pitchFamily="18" charset="0"/>
                            <a:ea typeface="Cambria Math" panose="02040503050406030204" pitchFamily="18" charset="0"/>
                          </a:rPr>
                          <m:t>𝑦</m:t>
                        </m:r>
                      </m:den>
                    </m:f>
                  </m:oMath>
                </a14:m>
                <a:endParaRPr lang="en-US" sz="2600" i="1" dirty="0">
                  <a:latin typeface="+mj-lt"/>
                  <a:ea typeface="Cambria Math" panose="02040503050406030204" pitchFamily="18" charset="0"/>
                </a:endParaRPr>
              </a:p>
              <a:p>
                <a:pPr marL="0" indent="0">
                  <a:buNone/>
                </a:pPr>
                <a:r>
                  <a:rPr lang="en-US" sz="2600" i="1"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+10</m:t>
                        </m:r>
                      </m:num>
                      <m:den>
                        <m:r>
                          <a:rPr lang="en-US" sz="2600" b="0" i="1" smtClean="0">
                            <a:latin typeface="Cambria Math" panose="02040503050406030204" pitchFamily="18" charset="0"/>
                            <a:ea typeface="Cambria Math" panose="02040503050406030204" pitchFamily="18" charset="0"/>
                          </a:rPr>
                          <m:t>1</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𝑥</m:t>
                        </m:r>
                      </m:num>
                      <m:den>
                        <m:r>
                          <a:rPr lang="en-US" sz="2600" b="0" i="1" smtClean="0">
                            <a:latin typeface="Cambria Math" panose="02040503050406030204" pitchFamily="18" charset="0"/>
                            <a:ea typeface="Cambria Math" panose="02040503050406030204" pitchFamily="18" charset="0"/>
                          </a:rPr>
                          <m:t>2</m:t>
                        </m:r>
                      </m:den>
                    </m:f>
                  </m:oMath>
                </a14:m>
                <a:endParaRPr lang="en-US" sz="260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blipFill rotWithShape="1">
                <a:blip r:embed="rId2"/>
                <a:stretch>
                  <a:fillRect l="-1259" t="-1078"/>
                </a:stretch>
              </a:blipFill>
            </p:spPr>
            <p:txBody>
              <a:bodyPr/>
              <a:lstStyle/>
              <a:p>
                <a:r>
                  <a:rPr lang="en-US">
                    <a:noFill/>
                  </a:rPr>
                  <a:t> </a:t>
                </a:r>
              </a:p>
            </p:txBody>
          </p:sp>
        </mc:Fallback>
      </mc:AlternateContent>
      <p:sp>
        <p:nvSpPr>
          <p:cNvPr id="2" name="สี่เหลี่ยมผืนผ้า 1"/>
          <p:cNvSpPr/>
          <p:nvPr/>
        </p:nvSpPr>
        <p:spPr>
          <a:xfrm>
            <a:off x="4191000" y="3505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สี่เหลี่ยมผืนผ้า 5"/>
          <p:cNvSpPr/>
          <p:nvPr/>
        </p:nvSpPr>
        <p:spPr>
          <a:xfrm>
            <a:off x="4191000" y="4267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สี่เหลี่ยมผืนผ้า 6"/>
          <p:cNvSpPr/>
          <p:nvPr/>
        </p:nvSpPr>
        <p:spPr>
          <a:xfrm>
            <a:off x="4191000" y="5257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933825" y="3124199"/>
            <a:ext cx="1276350" cy="461665"/>
          </a:xfrm>
          <a:prstGeom prst="rect">
            <a:avLst/>
          </a:prstGeom>
          <a:noFill/>
        </p:spPr>
        <p:txBody>
          <a:bodyPr wrap="square" rtlCol="0">
            <a:spAutoFit/>
          </a:bodyPr>
          <a:lstStyle/>
          <a:p>
            <a:pPr algn="ctr"/>
            <a:r>
              <a:rPr lang="en-US" sz="2400" b="1" dirty="0">
                <a:solidFill>
                  <a:srgbClr val="FF0000"/>
                </a:solidFill>
              </a:rPr>
              <a:t>&gt; OR &lt;</a:t>
            </a:r>
          </a:p>
        </p:txBody>
      </p:sp>
    </p:spTree>
    <p:extLst>
      <p:ext uri="{BB962C8B-B14F-4D97-AF65-F5344CB8AC3E}">
        <p14:creationId xmlns:p14="http://schemas.microsoft.com/office/powerpoint/2010/main" val="3469978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a:xfrm>
                <a:off x="457200" y="1447800"/>
                <a:ext cx="8229600" cy="4525963"/>
              </a:xfrm>
            </p:spPr>
            <p:txBody>
              <a:bodyPr/>
              <a:lstStyle/>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b="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From the BL: 10 = 1X + 2Y, we know that Y ≤ 5 and X ≤ 10.</a:t>
                </a: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Hence, we can conclude that </a:t>
                </a:r>
                <a14:m>
                  <m:oMath xmlns:m="http://schemas.openxmlformats.org/officeDocument/2006/math">
                    <m:r>
                      <a:rPr lang="en-US" sz="2600" b="1" i="1" smtClean="0">
                        <a:solidFill>
                          <a:srgbClr val="FF0000"/>
                        </a:solidFill>
                        <a:latin typeface="Cambria Math"/>
                        <a:ea typeface="Cambria Math" panose="02040503050406030204" pitchFamily="18" charset="0"/>
                      </a:rPr>
                      <m:t>𝟐</m:t>
                    </m:r>
                    <m:r>
                      <a:rPr lang="en-US" sz="2600" b="1" i="1" smtClean="0">
                        <a:solidFill>
                          <a:srgbClr val="FF0000"/>
                        </a:solidFill>
                        <a:latin typeface="Cambria Math"/>
                        <a:ea typeface="Cambria Math" panose="02040503050406030204" pitchFamily="18" charset="0"/>
                      </a:rPr>
                      <m:t>𝒚</m:t>
                    </m:r>
                    <m:r>
                      <a:rPr lang="en-US" sz="2600" b="1" i="1" smtClean="0">
                        <a:solidFill>
                          <a:srgbClr val="FF0000"/>
                        </a:solidFill>
                        <a:latin typeface="Cambria Math"/>
                        <a:ea typeface="Cambria Math" panose="02040503050406030204" pitchFamily="18" charset="0"/>
                      </a:rPr>
                      <m:t>+</m:t>
                    </m:r>
                    <m:r>
                      <a:rPr lang="en-US" sz="2600" b="1" i="1" smtClean="0">
                        <a:solidFill>
                          <a:srgbClr val="FF0000"/>
                        </a:solidFill>
                        <a:latin typeface="Cambria Math"/>
                        <a:ea typeface="Cambria Math" panose="02040503050406030204" pitchFamily="18" charset="0"/>
                      </a:rPr>
                      <m:t>𝟐𝟎</m:t>
                    </m:r>
                    <m:r>
                      <a:rPr lang="en-US" sz="2600" b="1" i="1" smtClean="0">
                        <a:solidFill>
                          <a:srgbClr val="FF0000"/>
                        </a:solidFill>
                        <a:latin typeface="Cambria Math"/>
                        <a:ea typeface="Cambria Math" panose="02040503050406030204" pitchFamily="18" charset="0"/>
                      </a:rPr>
                      <m:t>&gt;</m:t>
                    </m:r>
                    <m:r>
                      <a:rPr lang="en-US" sz="2600" b="1" i="1">
                        <a:solidFill>
                          <a:srgbClr val="FF0000"/>
                        </a:solidFill>
                        <a:latin typeface="Cambria Math"/>
                        <a:ea typeface="Cambria Math" panose="02040503050406030204" pitchFamily="18" charset="0"/>
                      </a:rPr>
                      <m:t>𝒙</m:t>
                    </m:r>
                  </m:oMath>
                </a14:m>
                <a:r>
                  <a:rPr lang="en-US" sz="2600" dirty="0">
                    <a:ea typeface="Cambria Math" panose="02040503050406030204" pitchFamily="18" charset="0"/>
                  </a:rPr>
                  <a:t>.</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a:t>
                </a:r>
                <a:r>
                  <a:rPr lang="en-US" sz="2600" b="1" dirty="0" err="1">
                    <a:solidFill>
                      <a:srgbClr val="FF0000"/>
                    </a:solidFill>
                    <a:ea typeface="Cambria Math" panose="02040503050406030204" pitchFamily="18" charset="0"/>
                  </a:rPr>
                  <a:t>MUx</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Px</a:t>
                </a:r>
                <a:r>
                  <a:rPr lang="en-US" sz="2600" b="1" dirty="0">
                    <a:solidFill>
                      <a:srgbClr val="FF0000"/>
                    </a:solidFill>
                    <a:ea typeface="Cambria Math" panose="02040503050406030204" pitchFamily="18" charset="0"/>
                  </a:rPr>
                  <a:t> &gt; </a:t>
                </a:r>
                <a:r>
                  <a:rPr lang="en-US" sz="2600" b="1" dirty="0" err="1">
                    <a:solidFill>
                      <a:srgbClr val="FF0000"/>
                    </a:solidFill>
                    <a:ea typeface="Cambria Math" panose="02040503050406030204" pitchFamily="18" charset="0"/>
                  </a:rPr>
                  <a:t>MUy</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Py</a:t>
                </a:r>
                <a:r>
                  <a:rPr lang="en-US" sz="2600" dirty="0">
                    <a:ea typeface="Cambria Math" panose="02040503050406030204" pitchFamily="18" charset="0"/>
                  </a:rPr>
                  <a:t>, and we consume only X.</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the corner solution where X = 10 and Y = 0.</a:t>
                </a:r>
              </a:p>
              <a:p>
                <a:pPr marL="0" indent="0">
                  <a:buNone/>
                </a:pPr>
                <a:endParaRPr lang="en-US" sz="2600" dirty="0">
                  <a:ea typeface="Cambria Math" panose="02040503050406030204" pitchFamily="18" charset="0"/>
                </a:endParaRPr>
              </a:p>
              <a:p>
                <a:pPr marL="0" indent="0">
                  <a:buNone/>
                </a:pPr>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xfrm>
                <a:off x="457200" y="1447800"/>
                <a:ext cx="8229600" cy="4525963"/>
              </a:xfrm>
              <a:blipFill rotWithShape="1">
                <a:blip r:embed="rId2"/>
                <a:stretch>
                  <a:fillRect l="-1259" t="-1078" b="-8760"/>
                </a:stretch>
              </a:blipFill>
            </p:spPr>
            <p:txBody>
              <a:bodyPr/>
              <a:lstStyle/>
              <a:p>
                <a:r>
                  <a:rPr lang="en-US">
                    <a:noFill/>
                  </a:rPr>
                  <a:t> </a:t>
                </a:r>
              </a:p>
            </p:txBody>
          </p:sp>
        </mc:Fallback>
      </mc:AlternateContent>
      <p:sp>
        <p:nvSpPr>
          <p:cNvPr id="2" name="สี่เหลี่ยมผืนผ้า 1"/>
          <p:cNvSpPr/>
          <p:nvPr/>
        </p:nvSpPr>
        <p:spPr>
          <a:xfrm>
            <a:off x="4572000" y="1828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0381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10</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In previous analysis, a consumer has two choices: good X and good Y.</a:t>
            </a:r>
          </a:p>
          <a:p>
            <a:endParaRPr lang="en-US" dirty="0"/>
          </a:p>
          <a:p>
            <a:r>
              <a:rPr lang="en-US" dirty="0"/>
              <a:t>We will introduce a </a:t>
            </a:r>
            <a:r>
              <a:rPr lang="en-US" b="1" dirty="0"/>
              <a:t>Composite Good</a:t>
            </a:r>
            <a:r>
              <a:rPr lang="en-US" dirty="0"/>
              <a:t>.</a:t>
            </a:r>
          </a:p>
          <a:p>
            <a:endParaRPr lang="en-US" dirty="0"/>
          </a:p>
          <a:p>
            <a:r>
              <a:rPr lang="en-US" dirty="0"/>
              <a:t>Suppose that </a:t>
            </a:r>
            <a:r>
              <a:rPr lang="en-US" b="1" dirty="0"/>
              <a:t>good Y represents a composite good, then good Y includes every other good except good X.</a:t>
            </a:r>
          </a:p>
        </p:txBody>
      </p:sp>
    </p:spTree>
    <p:extLst>
      <p:ext uri="{BB962C8B-B14F-4D97-AF65-F5344CB8AC3E}">
        <p14:creationId xmlns:p14="http://schemas.microsoft.com/office/powerpoint/2010/main" val="465670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We will plot a composite good in place of good Y, i.e. on the vertical axis.</a:t>
            </a:r>
          </a:p>
          <a:p>
            <a:endParaRPr lang="en-US" dirty="0"/>
          </a:p>
          <a:p>
            <a:r>
              <a:rPr lang="en-US" dirty="0"/>
              <a:t>We assume that its price is $1, i.e. </a:t>
            </a:r>
            <a:r>
              <a:rPr lang="en-US" dirty="0" err="1"/>
              <a:t>Py</a:t>
            </a:r>
            <a:r>
              <a:rPr lang="en-US" dirty="0"/>
              <a:t> = 1.</a:t>
            </a:r>
          </a:p>
          <a:p>
            <a:endParaRPr lang="en-US" dirty="0"/>
          </a:p>
          <a:p>
            <a:r>
              <a:rPr lang="en-US" dirty="0"/>
              <a:t>Hence, the slope of the budget line becomes</a:t>
            </a:r>
            <a:br>
              <a:rPr lang="en-US" dirty="0"/>
            </a:br>
            <a:r>
              <a:rPr lang="en-US" dirty="0"/>
              <a:t>–</a:t>
            </a:r>
            <a:r>
              <a:rPr lang="en-US" dirty="0" err="1"/>
              <a:t>Px</a:t>
            </a:r>
            <a:r>
              <a:rPr lang="en-US" dirty="0"/>
              <a:t>/</a:t>
            </a:r>
            <a:r>
              <a:rPr lang="en-US" dirty="0" err="1"/>
              <a:t>Py</a:t>
            </a:r>
            <a:r>
              <a:rPr lang="en-US" dirty="0"/>
              <a:t> = –</a:t>
            </a:r>
            <a:r>
              <a:rPr lang="en-US" dirty="0" err="1"/>
              <a:t>Px</a:t>
            </a:r>
            <a:r>
              <a:rPr lang="en-US" dirty="0"/>
              <a:t>/1 = –</a:t>
            </a:r>
            <a:r>
              <a:rPr lang="en-US" dirty="0" err="1"/>
              <a:t>Px</a:t>
            </a:r>
            <a:r>
              <a:rPr lang="en-US" dirty="0"/>
              <a:t>.</a:t>
            </a:r>
          </a:p>
        </p:txBody>
      </p:sp>
    </p:spTree>
    <p:extLst>
      <p:ext uri="{BB962C8B-B14F-4D97-AF65-F5344CB8AC3E}">
        <p14:creationId xmlns:p14="http://schemas.microsoft.com/office/powerpoint/2010/main" val="1879832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495425"/>
            <a:ext cx="8353425" cy="460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9832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r>
              <a:rPr lang="en-US" sz="2600" dirty="0"/>
              <a:t>Governments often have programs (coupons and subsidies) aimed at helping the poor purchase more essential goods, e.g. food, housing, and education.</a:t>
            </a:r>
          </a:p>
          <a:p>
            <a:endParaRPr lang="en-US" sz="2600" dirty="0"/>
          </a:p>
          <a:p>
            <a:r>
              <a:rPr lang="en-US" sz="2600" b="1" dirty="0"/>
              <a:t>Cash Subsidies is essentially an increase in income of a consumer</a:t>
            </a:r>
            <a:r>
              <a:rPr lang="en-US" sz="2600" dirty="0"/>
              <a:t>, shifting his/her BL to the right.</a:t>
            </a:r>
          </a:p>
          <a:p>
            <a:endParaRPr lang="en-US" sz="2600" dirty="0"/>
          </a:p>
          <a:p>
            <a:r>
              <a:rPr lang="en-US" sz="2600" b="1" dirty="0"/>
              <a:t>Coupons/Vouchers permit consumers to buy more of a specific good only</a:t>
            </a:r>
            <a:r>
              <a:rPr lang="en-US" sz="2600" dirty="0"/>
              <a:t>, </a:t>
            </a:r>
            <a:r>
              <a:rPr lang="en-US" sz="2600" b="1" u="sng" dirty="0">
                <a:solidFill>
                  <a:srgbClr val="FF0000"/>
                </a:solidFill>
              </a:rPr>
              <a:t>partly</a:t>
            </a:r>
            <a:r>
              <a:rPr lang="en-US" sz="2600" dirty="0"/>
              <a:t> shifting his/her BL to the right.</a:t>
            </a:r>
          </a:p>
          <a:p>
            <a:endParaRPr lang="en-US" sz="2600" dirty="0"/>
          </a:p>
        </p:txBody>
      </p:sp>
    </p:spTree>
    <p:extLst>
      <p:ext uri="{BB962C8B-B14F-4D97-AF65-F5344CB8AC3E}">
        <p14:creationId xmlns:p14="http://schemas.microsoft.com/office/powerpoint/2010/main" val="2914635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15406"/>
            <a:ext cx="9143999" cy="5285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15</a:t>
            </a:fld>
            <a:endParaRPr lang="en-US" altLang="en-US" sz="1200">
              <a:solidFill>
                <a:srgbClr val="898989"/>
              </a:solidFill>
            </a:endParaRPr>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492" y="4588552"/>
            <a:ext cx="7467600"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5092" y="112572"/>
            <a:ext cx="4953000" cy="4365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492" y="2011069"/>
            <a:ext cx="2447925"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16</a:t>
            </a:fld>
            <a:endParaRPr lang="en-US" altLang="en-US" sz="1200">
              <a:solidFill>
                <a:srgbClr val="898989"/>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6354561" cy="563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029200" y="381000"/>
            <a:ext cx="3886200" cy="2862322"/>
          </a:xfrm>
          <a:prstGeom prst="rect">
            <a:avLst/>
          </a:prstGeom>
          <a:solidFill>
            <a:schemeClr val="accent6">
              <a:lumMod val="20000"/>
              <a:lumOff val="80000"/>
            </a:schemeClr>
          </a:solidFill>
        </p:spPr>
        <p:txBody>
          <a:bodyPr wrap="square" rtlCol="0">
            <a:spAutoFit/>
          </a:bodyPr>
          <a:lstStyle/>
          <a:p>
            <a:r>
              <a:rPr lang="en-US" dirty="0"/>
              <a:t>A is the original bundle.</a:t>
            </a:r>
          </a:p>
          <a:p>
            <a:endParaRPr lang="en-US" dirty="0"/>
          </a:p>
          <a:p>
            <a:r>
              <a:rPr lang="en-US" dirty="0"/>
              <a:t>T</a:t>
            </a:r>
            <a:r>
              <a:rPr lang="en-US"/>
              <a:t> </a:t>
            </a:r>
            <a:r>
              <a:rPr lang="en-US" dirty="0"/>
              <a:t>is the bundle when the </a:t>
            </a:r>
            <a:r>
              <a:rPr lang="en-US" dirty="0" err="1"/>
              <a:t>govt</a:t>
            </a:r>
            <a:r>
              <a:rPr lang="en-US" dirty="0"/>
              <a:t> gives a cash subsidy of S.</a:t>
            </a:r>
          </a:p>
          <a:p>
            <a:endParaRPr lang="en-US" dirty="0"/>
          </a:p>
          <a:p>
            <a:r>
              <a:rPr lang="en-US" dirty="0"/>
              <a:t>F is the bundle when the </a:t>
            </a:r>
            <a:r>
              <a:rPr lang="en-US" dirty="0" err="1"/>
              <a:t>govt</a:t>
            </a:r>
            <a:r>
              <a:rPr lang="en-US" dirty="0"/>
              <a:t> gives a cash subsidy of V.</a:t>
            </a:r>
          </a:p>
          <a:p>
            <a:endParaRPr lang="en-US" dirty="0"/>
          </a:p>
          <a:p>
            <a:r>
              <a:rPr lang="en-US" dirty="0"/>
              <a:t>R is a bundle when the </a:t>
            </a:r>
            <a:r>
              <a:rPr lang="en-US" dirty="0" err="1"/>
              <a:t>govt</a:t>
            </a:r>
            <a:r>
              <a:rPr lang="en-US" dirty="0"/>
              <a:t> gives a housing voucher of V.</a:t>
            </a:r>
          </a:p>
        </p:txBody>
      </p:sp>
      <p:sp>
        <p:nvSpPr>
          <p:cNvPr id="5" name="TextBox 4"/>
          <p:cNvSpPr txBox="1"/>
          <p:nvPr/>
        </p:nvSpPr>
        <p:spPr>
          <a:xfrm>
            <a:off x="6556900" y="3905071"/>
            <a:ext cx="2362199" cy="1200329"/>
          </a:xfrm>
          <a:prstGeom prst="rect">
            <a:avLst/>
          </a:prstGeom>
          <a:solidFill>
            <a:schemeClr val="accent1">
              <a:lumMod val="20000"/>
              <a:lumOff val="80000"/>
            </a:schemeClr>
          </a:solidFill>
        </p:spPr>
        <p:txBody>
          <a:bodyPr wrap="square" rtlCol="0">
            <a:spAutoFit/>
          </a:bodyPr>
          <a:lstStyle/>
          <a:p>
            <a:r>
              <a:rPr lang="en-US" dirty="0"/>
              <a:t>F gives higher utility than R. But, at F, the consumer buys less housing.</a:t>
            </a:r>
          </a:p>
        </p:txBody>
      </p:sp>
      <p:sp>
        <p:nvSpPr>
          <p:cNvPr id="12" name="TextBox 11"/>
          <p:cNvSpPr txBox="1"/>
          <p:nvPr/>
        </p:nvSpPr>
        <p:spPr>
          <a:xfrm>
            <a:off x="76200" y="5867400"/>
            <a:ext cx="7543800" cy="646331"/>
          </a:xfrm>
          <a:prstGeom prst="rect">
            <a:avLst/>
          </a:prstGeom>
          <a:solidFill>
            <a:schemeClr val="accent3">
              <a:lumMod val="40000"/>
              <a:lumOff val="60000"/>
            </a:schemeClr>
          </a:solidFill>
        </p:spPr>
        <p:txBody>
          <a:bodyPr wrap="square" rtlCol="0">
            <a:spAutoFit/>
          </a:bodyPr>
          <a:lstStyle/>
          <a:p>
            <a:r>
              <a:rPr lang="en-US" dirty="0"/>
              <a:t>Suppose the </a:t>
            </a:r>
            <a:r>
              <a:rPr lang="en-US" dirty="0" err="1"/>
              <a:t>govt</a:t>
            </a:r>
            <a:r>
              <a:rPr lang="en-US" dirty="0"/>
              <a:t> wants </a:t>
            </a:r>
            <a:r>
              <a:rPr lang="en-US" dirty="0" err="1"/>
              <a:t>h</a:t>
            </a:r>
            <a:r>
              <a:rPr lang="en-US" baseline="-25000" dirty="0" err="1"/>
              <a:t>B</a:t>
            </a:r>
            <a:r>
              <a:rPr lang="en-US" dirty="0"/>
              <a:t> units of housing to be consumed. It can save money of S-V if it chooses a voucher program instead of a cash subsidy.</a:t>
            </a:r>
          </a:p>
        </p:txBody>
      </p:sp>
      <p:cxnSp>
        <p:nvCxnSpPr>
          <p:cNvPr id="10" name="ลูกศรเชื่อมต่อแบบตรง 9"/>
          <p:cNvCxnSpPr/>
          <p:nvPr/>
        </p:nvCxnSpPr>
        <p:spPr>
          <a:xfrm>
            <a:off x="2362200" y="5181600"/>
            <a:ext cx="304800" cy="7620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214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pPr marL="0" indent="0">
              <a:buNone/>
            </a:pPr>
            <a:r>
              <a:rPr lang="en-US" b="1" dirty="0"/>
              <a:t>Key Points</a:t>
            </a:r>
          </a:p>
          <a:p>
            <a:r>
              <a:rPr lang="en-US" dirty="0"/>
              <a:t>Since a cash subsidy allows a consumer to buy whatever he wants and whatever he needs, </a:t>
            </a:r>
            <a:r>
              <a:rPr lang="en-US" u="sng" dirty="0"/>
              <a:t>this program tends to give higher utility</a:t>
            </a:r>
            <a:r>
              <a:rPr lang="en-US" dirty="0"/>
              <a:t>.</a:t>
            </a:r>
          </a:p>
          <a:p>
            <a:r>
              <a:rPr lang="en-US" u="sng" dirty="0"/>
              <a:t>Coupons/Vouchers will save cost for the government</a:t>
            </a:r>
            <a:r>
              <a:rPr lang="en-US" dirty="0"/>
              <a:t>, and are effective when the government wants to increase the consumption of a specific good.</a:t>
            </a:r>
          </a:p>
        </p:txBody>
      </p:sp>
    </p:spTree>
    <p:extLst>
      <p:ext uri="{BB962C8B-B14F-4D97-AF65-F5344CB8AC3E}">
        <p14:creationId xmlns:p14="http://schemas.microsoft.com/office/powerpoint/2010/main" val="1467334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A consumer can pay a membership fee to join a club (e.g. restaurants), and gets some discount (e.g. on food).</a:t>
            </a:r>
          </a:p>
          <a:p>
            <a:pPr marL="0" indent="0">
              <a:buNone/>
            </a:pPr>
            <a:endParaRPr lang="en-US" sz="2600" dirty="0"/>
          </a:p>
          <a:p>
            <a:r>
              <a:rPr lang="en-US" sz="2600" dirty="0"/>
              <a:t>Suppose that a consumer has income of $300.</a:t>
            </a:r>
          </a:p>
          <a:p>
            <a:pPr marL="0" indent="0">
              <a:buNone/>
            </a:pPr>
            <a:endParaRPr lang="en-US" sz="2600" dirty="0"/>
          </a:p>
          <a:p>
            <a:r>
              <a:rPr lang="en-US" sz="2600" dirty="0"/>
              <a:t>With $300, he can buy the maximum amount of</a:t>
            </a:r>
            <a:br>
              <a:rPr lang="en-US" sz="2600" dirty="0"/>
            </a:br>
            <a:r>
              <a:rPr lang="en-US" sz="2600" dirty="0"/>
              <a:t>300 units of Y (composite good).</a:t>
            </a:r>
          </a:p>
          <a:p>
            <a:pPr marL="0" indent="0">
              <a:buNone/>
            </a:pPr>
            <a:endParaRPr lang="en-US" sz="2600" dirty="0"/>
          </a:p>
          <a:p>
            <a:r>
              <a:rPr lang="en-US" sz="2600" dirty="0"/>
              <a:t>He can buy X for 20$ each. With $300, he can buy the maximum amount of 15 units of X.</a:t>
            </a:r>
          </a:p>
        </p:txBody>
      </p:sp>
    </p:spTree>
    <p:extLst>
      <p:ext uri="{BB962C8B-B14F-4D97-AF65-F5344CB8AC3E}">
        <p14:creationId xmlns:p14="http://schemas.microsoft.com/office/powerpoint/2010/main" val="361630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He can pay a membership fee of $100 to get the discounted price of X from $20 to $10 each.</a:t>
            </a:r>
          </a:p>
          <a:p>
            <a:endParaRPr lang="en-US" sz="2600" dirty="0"/>
          </a:p>
          <a:p>
            <a:r>
              <a:rPr lang="en-US" sz="2600" dirty="0"/>
              <a:t>Now, he has $200 to spend on Y. </a:t>
            </a:r>
            <a:r>
              <a:rPr lang="en-US" sz="2600" b="1" dirty="0"/>
              <a:t>This decreases the</a:t>
            </a:r>
            <a:br>
              <a:rPr lang="en-US" sz="2600" b="1" dirty="0"/>
            </a:br>
            <a:r>
              <a:rPr lang="en-US" sz="2600" b="1" dirty="0"/>
              <a:t>Y-intercept of the budget line.</a:t>
            </a:r>
          </a:p>
          <a:p>
            <a:endParaRPr lang="en-US" sz="2600" dirty="0"/>
          </a:p>
          <a:p>
            <a:r>
              <a:rPr lang="en-US" sz="2600" dirty="0"/>
              <a:t>Since X is cheaper, he can buy more X (up to 20 units). </a:t>
            </a:r>
            <a:r>
              <a:rPr lang="en-US" sz="2600" b="1" dirty="0"/>
              <a:t>This increases the X-intercept of the budget line.</a:t>
            </a:r>
          </a:p>
        </p:txBody>
      </p:sp>
    </p:spTree>
    <p:extLst>
      <p:ext uri="{BB962C8B-B14F-4D97-AF65-F5344CB8AC3E}">
        <p14:creationId xmlns:p14="http://schemas.microsoft.com/office/powerpoint/2010/main" val="1278839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04" y="1421722"/>
            <a:ext cx="5581650" cy="5391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142" y="152400"/>
            <a:ext cx="4627329" cy="1997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715000" y="786712"/>
            <a:ext cx="3276600" cy="5355312"/>
          </a:xfrm>
          <a:prstGeom prst="rect">
            <a:avLst/>
          </a:prstGeom>
          <a:solidFill>
            <a:schemeClr val="accent1">
              <a:lumMod val="20000"/>
              <a:lumOff val="80000"/>
            </a:schemeClr>
          </a:solidFill>
        </p:spPr>
        <p:txBody>
          <a:bodyPr wrap="square" rtlCol="0">
            <a:spAutoFit/>
          </a:bodyPr>
          <a:lstStyle/>
          <a:p>
            <a:r>
              <a:rPr lang="en-US" b="1" dirty="0">
                <a:solidFill>
                  <a:srgbClr val="7030A0"/>
                </a:solidFill>
                <a:latin typeface="Arial" panose="020B0604020202020204" pitchFamily="34" charset="0"/>
                <a:cs typeface="Arial" panose="020B0604020202020204" pitchFamily="34" charset="0"/>
              </a:rPr>
              <a:t>Before joining a club…</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(original optimal bundle), we have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That is,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/20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b="1" dirty="0">
                <a:solidFill>
                  <a:srgbClr val="7030A0"/>
                </a:solidFill>
                <a:latin typeface="Arial" panose="020B0604020202020204" pitchFamily="34" charset="0"/>
                <a:cs typeface="Arial" panose="020B0604020202020204" pitchFamily="34" charset="0"/>
              </a:rPr>
              <a:t>After joining a club…</a:t>
            </a:r>
          </a:p>
          <a:p>
            <a:endParaRPr lang="en-US"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falls from $20 to $10.</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now we have</a:t>
            </a:r>
            <a:br>
              <a:rPr lang="en-US" dirty="0">
                <a:solidFill>
                  <a:srgbClr val="FF0000"/>
                </a:solidFill>
                <a:latin typeface="Arial" panose="020B0604020202020204" pitchFamily="34" charset="0"/>
                <a:cs typeface="Arial" panose="020B0604020202020204" pitchFamily="34" charset="0"/>
              </a:rPr>
            </a:br>
            <a:r>
              <a:rPr lang="en-US" b="1" dirty="0" err="1">
                <a:solidFill>
                  <a:srgbClr val="FF0000"/>
                </a:solidFill>
                <a:latin typeface="Arial" panose="020B0604020202020204" pitchFamily="34" charset="0"/>
                <a:cs typeface="Arial" panose="020B0604020202020204" pitchFamily="34" charset="0"/>
              </a:rPr>
              <a:t>MUx</a:t>
            </a:r>
            <a:r>
              <a:rPr lang="en-US" b="1" dirty="0">
                <a:solidFill>
                  <a:srgbClr val="FF0000"/>
                </a:solidFill>
                <a:latin typeface="Arial" panose="020B0604020202020204" pitchFamily="34" charset="0"/>
                <a:cs typeface="Arial" panose="020B0604020202020204" pitchFamily="34" charset="0"/>
              </a:rPr>
              <a:t>/10 &gt; </a:t>
            </a:r>
            <a:r>
              <a:rPr lang="en-US" b="1" dirty="0" err="1">
                <a:solidFill>
                  <a:srgbClr val="FF0000"/>
                </a:solidFill>
                <a:latin typeface="Arial" panose="020B0604020202020204" pitchFamily="34" charset="0"/>
                <a:cs typeface="Arial" panose="020B0604020202020204" pitchFamily="34" charset="0"/>
              </a:rPr>
              <a:t>MUy</a:t>
            </a:r>
            <a:r>
              <a:rPr lang="en-US" b="1" dirty="0">
                <a:solidFill>
                  <a:srgbClr val="FF0000"/>
                </a:solidFill>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 this case, </a:t>
            </a:r>
            <a:r>
              <a:rPr lang="en-US" b="1" dirty="0">
                <a:latin typeface="Arial" panose="020B0604020202020204" pitchFamily="34" charset="0"/>
                <a:cs typeface="Arial" panose="020B0604020202020204" pitchFamily="34" charset="0"/>
              </a:rPr>
              <a:t>we should buy more X</a:t>
            </a:r>
            <a:r>
              <a:rPr lang="en-US" dirty="0">
                <a:latin typeface="Arial" panose="020B0604020202020204" pitchFamily="34" charset="0"/>
                <a:cs typeface="Arial" panose="020B0604020202020204" pitchFamily="34" charset="0"/>
              </a:rPr>
              <a:t>, i.e. move to B (new optimal bundle).</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This will give us higher utility.</a:t>
            </a:r>
          </a:p>
        </p:txBody>
      </p:sp>
      <p:cxnSp>
        <p:nvCxnSpPr>
          <p:cNvPr id="23" name="ตัวเชื่อมต่อตรง 22"/>
          <p:cNvCxnSpPr/>
          <p:nvPr/>
        </p:nvCxnSpPr>
        <p:spPr>
          <a:xfrm>
            <a:off x="8153400" y="2514600"/>
            <a:ext cx="609600" cy="8382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ลูกศรเชื่อมต่อแบบตรง 24"/>
          <p:cNvCxnSpPr/>
          <p:nvPr/>
        </p:nvCxnSpPr>
        <p:spPr>
          <a:xfrm flipH="1">
            <a:off x="8018016" y="3339042"/>
            <a:ext cx="762000" cy="609600"/>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653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265237"/>
            <a:ext cx="8229600" cy="4525963"/>
          </a:xfrm>
        </p:spPr>
        <p:txBody>
          <a:bodyPr/>
          <a:lstStyle/>
          <a:p>
            <a:pPr marL="0" indent="0">
              <a:buNone/>
            </a:pPr>
            <a:r>
              <a:rPr lang="en-US" sz="2600" dirty="0"/>
              <a:t>We want to “smooth” consumption because we don’t want to be too poor when young and old. We want to have stable income over life. This is why people borrow and save/lend. </a:t>
            </a:r>
          </a:p>
        </p:txBody>
      </p:sp>
      <p:pic>
        <p:nvPicPr>
          <p:cNvPr id="5" name="Picture 2" descr="Image result for life cycle income hypothe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263" y="2705830"/>
            <a:ext cx="6369471" cy="3999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11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Using composite goods, we can modify the model of consumer choice to allow for borrowing and lending.</a:t>
            </a:r>
          </a:p>
          <a:p>
            <a:endParaRPr lang="en-US" sz="2600" dirty="0"/>
          </a:p>
          <a:p>
            <a:r>
              <a:rPr lang="en-US" sz="2600" dirty="0"/>
              <a:t>In the first year, our income is I</a:t>
            </a:r>
            <a:r>
              <a:rPr lang="en-US" sz="2600" baseline="-25000" dirty="0"/>
              <a:t>1</a:t>
            </a:r>
            <a:r>
              <a:rPr lang="en-US" sz="2600" dirty="0"/>
              <a:t>. In the second year, our income is I</a:t>
            </a:r>
            <a:r>
              <a:rPr lang="en-US" sz="2600" baseline="-25000" dirty="0"/>
              <a:t>2</a:t>
            </a:r>
            <a:r>
              <a:rPr lang="en-US" sz="2600" dirty="0"/>
              <a:t>. Assume that I</a:t>
            </a:r>
            <a:r>
              <a:rPr lang="en-US" sz="2600" baseline="-25000" dirty="0"/>
              <a:t>2</a:t>
            </a:r>
            <a:r>
              <a:rPr lang="en-US" sz="2600" dirty="0"/>
              <a:t> &gt; I</a:t>
            </a:r>
            <a:r>
              <a:rPr lang="en-US" sz="2600" baseline="-25000" dirty="0"/>
              <a:t>1</a:t>
            </a:r>
            <a:r>
              <a:rPr lang="en-US" sz="2600" dirty="0"/>
              <a:t>.</a:t>
            </a:r>
          </a:p>
          <a:p>
            <a:endParaRPr lang="en-US" sz="2600" dirty="0"/>
          </a:p>
          <a:p>
            <a:r>
              <a:rPr lang="en-US" sz="2600" dirty="0"/>
              <a:t>Hence, we can buy I</a:t>
            </a:r>
            <a:r>
              <a:rPr lang="en-US" sz="2600" baseline="-25000" dirty="0"/>
              <a:t>1</a:t>
            </a:r>
            <a:r>
              <a:rPr lang="en-US" sz="2600" dirty="0"/>
              <a:t> units of composite goods in the first year, and I</a:t>
            </a:r>
            <a:r>
              <a:rPr lang="en-US" sz="2600" baseline="-25000" dirty="0"/>
              <a:t>2</a:t>
            </a:r>
            <a:r>
              <a:rPr lang="en-US" sz="2600" dirty="0"/>
              <a:t> units of composite goods in the second year.</a:t>
            </a:r>
          </a:p>
          <a:p>
            <a:endParaRPr lang="en-US" sz="2600" dirty="0"/>
          </a:p>
          <a:p>
            <a:r>
              <a:rPr lang="en-US" sz="2600" dirty="0"/>
              <a:t>That is, we consume more in the second year.</a:t>
            </a:r>
          </a:p>
        </p:txBody>
      </p:sp>
    </p:spTree>
    <p:extLst>
      <p:ext uri="{BB962C8B-B14F-4D97-AF65-F5344CB8AC3E}">
        <p14:creationId xmlns:p14="http://schemas.microsoft.com/office/powerpoint/2010/main" val="2893882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Note that I</a:t>
            </a:r>
            <a:r>
              <a:rPr lang="en-US" sz="2600" baseline="-25000" dirty="0"/>
              <a:t>2</a:t>
            </a:r>
            <a:r>
              <a:rPr lang="en-US" sz="2600" dirty="0"/>
              <a:t> &gt; I</a:t>
            </a:r>
            <a:r>
              <a:rPr lang="en-US" sz="2600" baseline="-25000" dirty="0"/>
              <a:t>1</a:t>
            </a:r>
            <a:r>
              <a:rPr lang="en-US" sz="2600" dirty="0"/>
              <a:t> . Without borrowing and lending,</a:t>
            </a:r>
            <a:br>
              <a:rPr lang="en-US" sz="2600" dirty="0"/>
            </a:br>
            <a:r>
              <a:rPr lang="en-US" sz="2600" dirty="0" err="1"/>
              <a:t>MU</a:t>
            </a:r>
            <a:r>
              <a:rPr lang="en-US" sz="2600" baseline="-25000" dirty="0" err="1"/>
              <a:t>first</a:t>
            </a:r>
            <a:r>
              <a:rPr lang="en-US" sz="2600" baseline="-25000" dirty="0"/>
              <a:t> year</a:t>
            </a:r>
            <a:r>
              <a:rPr lang="en-US" sz="2600" dirty="0"/>
              <a:t> &gt; </a:t>
            </a:r>
            <a:r>
              <a:rPr lang="en-US" sz="2600" dirty="0" err="1"/>
              <a:t>MU</a:t>
            </a:r>
            <a:r>
              <a:rPr lang="en-US" sz="2600" baseline="-25000" dirty="0" err="1"/>
              <a:t>second</a:t>
            </a:r>
            <a:r>
              <a:rPr lang="en-US" sz="2600" baseline="-25000" dirty="0"/>
              <a:t> year</a:t>
            </a:r>
            <a:r>
              <a:rPr lang="en-US" sz="2600" dirty="0"/>
              <a:t>/(1+r).</a:t>
            </a:r>
          </a:p>
          <a:p>
            <a:endParaRPr lang="en-US" sz="2600" dirty="0"/>
          </a:p>
          <a:p>
            <a:r>
              <a:rPr lang="en-US" sz="2600" dirty="0"/>
              <a:t>Thus, our utility is not maximized. We should consume more in the first year.</a:t>
            </a:r>
          </a:p>
          <a:p>
            <a:endParaRPr lang="en-US" sz="2600" dirty="0"/>
          </a:p>
          <a:p>
            <a:r>
              <a:rPr lang="en-US" sz="2600" dirty="0"/>
              <a:t>We can smooth consumption by borrowing in the first year and paying back (with interest rate) later.</a:t>
            </a:r>
          </a:p>
          <a:p>
            <a:endParaRPr lang="en-US" sz="2600" dirty="0"/>
          </a:p>
          <a:p>
            <a:r>
              <a:rPr lang="en-US" sz="2600" dirty="0"/>
              <a:t>This is so that </a:t>
            </a:r>
            <a:r>
              <a:rPr lang="en-US" sz="2600" dirty="0" err="1"/>
              <a:t>MU</a:t>
            </a:r>
            <a:r>
              <a:rPr lang="en-US" sz="2600" baseline="-25000" dirty="0" err="1"/>
              <a:t>first</a:t>
            </a:r>
            <a:r>
              <a:rPr lang="en-US" sz="2600" baseline="-25000" dirty="0"/>
              <a:t> year</a:t>
            </a:r>
            <a:r>
              <a:rPr lang="en-US" sz="2600" dirty="0"/>
              <a:t> = </a:t>
            </a:r>
            <a:r>
              <a:rPr lang="en-US" sz="2600" dirty="0" err="1"/>
              <a:t>MU</a:t>
            </a:r>
            <a:r>
              <a:rPr lang="en-US" sz="2600" baseline="-25000" dirty="0" err="1"/>
              <a:t>second</a:t>
            </a:r>
            <a:r>
              <a:rPr lang="en-US" sz="2600" baseline="-25000" dirty="0"/>
              <a:t> year</a:t>
            </a:r>
            <a:r>
              <a:rPr lang="en-US" sz="2600" dirty="0"/>
              <a:t>/(1+r), and our utility will be maximized.</a:t>
            </a:r>
          </a:p>
          <a:p>
            <a:endParaRPr lang="en-US" sz="2600" dirty="0"/>
          </a:p>
          <a:p>
            <a:endParaRPr lang="en-US" sz="2600" dirty="0"/>
          </a:p>
        </p:txBody>
      </p:sp>
    </p:spTree>
    <p:extLst>
      <p:ext uri="{BB962C8B-B14F-4D97-AF65-F5344CB8AC3E}">
        <p14:creationId xmlns:p14="http://schemas.microsoft.com/office/powerpoint/2010/main" val="1697576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41437"/>
            <a:ext cx="8229600" cy="4525963"/>
          </a:xfrm>
        </p:spPr>
        <p:txBody>
          <a:bodyPr/>
          <a:lstStyle/>
          <a:p>
            <a:r>
              <a:rPr lang="en-US" sz="2600" dirty="0"/>
              <a:t>Let  r  denote the interest rate.</a:t>
            </a:r>
          </a:p>
          <a:p>
            <a:endParaRPr lang="en-US" sz="2600" dirty="0"/>
          </a:p>
          <a:p>
            <a:r>
              <a:rPr lang="en-US" sz="2600" dirty="0"/>
              <a:t>If we were to spend all incomes in the second period, we can buy I</a:t>
            </a:r>
            <a:r>
              <a:rPr lang="en-US" sz="2600" baseline="-25000" dirty="0"/>
              <a:t>2</a:t>
            </a:r>
            <a:r>
              <a:rPr lang="en-US" sz="2600" dirty="0"/>
              <a:t> + I</a:t>
            </a:r>
            <a:r>
              <a:rPr lang="en-US" sz="2600" baseline="-25000" dirty="0"/>
              <a:t>1</a:t>
            </a:r>
            <a:r>
              <a:rPr lang="en-US" sz="2600" dirty="0"/>
              <a:t>×(1+r) units of composite good.</a:t>
            </a:r>
          </a:p>
          <a:p>
            <a:endParaRPr lang="en-US" sz="2600" dirty="0"/>
          </a:p>
          <a:p>
            <a:r>
              <a:rPr lang="en-US" sz="2600" dirty="0"/>
              <a:t>If we were to spend all incomes in the first period, we can buy I</a:t>
            </a:r>
            <a:r>
              <a:rPr lang="en-US" sz="2600" baseline="-25000" dirty="0"/>
              <a:t>1</a:t>
            </a:r>
            <a:r>
              <a:rPr lang="en-US" sz="2600" dirty="0"/>
              <a:t> + I</a:t>
            </a:r>
            <a:r>
              <a:rPr lang="en-US" sz="2600" baseline="-25000" dirty="0"/>
              <a:t>2</a:t>
            </a:r>
            <a:r>
              <a:rPr lang="en-US" sz="2600" dirty="0"/>
              <a:t>/(1+r) units of composite good.</a:t>
            </a:r>
          </a:p>
          <a:p>
            <a:endParaRPr lang="en-US" sz="2600" dirty="0"/>
          </a:p>
          <a:p>
            <a:r>
              <a:rPr lang="en-US" sz="2600" dirty="0"/>
              <a:t>Hence, the slope of budget line is</a:t>
            </a:r>
          </a:p>
          <a:p>
            <a:pPr marL="0" indent="0">
              <a:buNone/>
            </a:pPr>
            <a:r>
              <a:rPr lang="en-US" sz="2600" dirty="0"/>
              <a:t>		 I</a:t>
            </a:r>
            <a:r>
              <a:rPr lang="en-US" sz="2600" baseline="-25000" dirty="0"/>
              <a:t>2</a:t>
            </a:r>
            <a:r>
              <a:rPr lang="en-US" sz="2600" dirty="0"/>
              <a:t> + I</a:t>
            </a:r>
            <a:r>
              <a:rPr lang="en-US" sz="2600" baseline="-25000" dirty="0"/>
              <a:t>1</a:t>
            </a:r>
            <a:r>
              <a:rPr lang="en-US" sz="2600" dirty="0"/>
              <a:t>×(1+r)		(1+r)</a:t>
            </a:r>
          </a:p>
          <a:p>
            <a:pPr marL="0" indent="0">
              <a:buNone/>
            </a:pPr>
            <a:r>
              <a:rPr lang="en-US" sz="2600" dirty="0"/>
              <a:t>		 I</a:t>
            </a:r>
            <a:r>
              <a:rPr lang="en-US" sz="2600" baseline="-25000" dirty="0"/>
              <a:t>1</a:t>
            </a:r>
            <a:r>
              <a:rPr lang="en-US" sz="2600" dirty="0"/>
              <a:t> + I</a:t>
            </a:r>
            <a:r>
              <a:rPr lang="en-US" sz="2600" baseline="-25000" dirty="0"/>
              <a:t>2</a:t>
            </a:r>
            <a:r>
              <a:rPr lang="en-US" sz="2600" dirty="0"/>
              <a:t>/(1+r) </a:t>
            </a:r>
          </a:p>
          <a:p>
            <a:pPr marL="0" indent="0">
              <a:buNone/>
            </a:pPr>
            <a:endParaRPr lang="en-US" sz="2600" dirty="0"/>
          </a:p>
          <a:p>
            <a:endParaRPr lang="en-US" sz="2600" dirty="0"/>
          </a:p>
        </p:txBody>
      </p:sp>
      <p:cxnSp>
        <p:nvCxnSpPr>
          <p:cNvPr id="4" name="ตัวเชื่อมต่อตรง 3"/>
          <p:cNvCxnSpPr/>
          <p:nvPr/>
        </p:nvCxnSpPr>
        <p:spPr>
          <a:xfrm>
            <a:off x="2438400" y="5943600"/>
            <a:ext cx="1447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ตัวเชื่อมต่อตรง 7"/>
          <p:cNvCxnSpPr/>
          <p:nvPr/>
        </p:nvCxnSpPr>
        <p:spPr>
          <a:xfrm>
            <a:off x="2091431"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ตัวเชื่อมต่อตรง 13"/>
          <p:cNvCxnSpPr/>
          <p:nvPr/>
        </p:nvCxnSpPr>
        <p:spPr>
          <a:xfrm>
            <a:off x="4800600" y="57150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ตัวเชื่อมต่อตรง 14"/>
          <p:cNvCxnSpPr/>
          <p:nvPr/>
        </p:nvCxnSpPr>
        <p:spPr>
          <a:xfrm>
            <a:off x="4191000" y="582893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ตัวเชื่อมต่อตรง 15"/>
          <p:cNvCxnSpPr/>
          <p:nvPr/>
        </p:nvCxnSpPr>
        <p:spPr>
          <a:xfrm>
            <a:off x="4189150"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60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pic>
        <p:nvPicPr>
          <p:cNvPr id="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9144000" cy="5418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8021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Quantity Discounts</a:t>
            </a:r>
          </a:p>
        </p:txBody>
      </p:sp>
      <p:sp>
        <p:nvSpPr>
          <p:cNvPr id="3" name="ตัวแทนเนื้อหา 2"/>
          <p:cNvSpPr>
            <a:spLocks noGrp="1"/>
          </p:cNvSpPr>
          <p:nvPr>
            <p:ph idx="1"/>
          </p:nvPr>
        </p:nvSpPr>
        <p:spPr>
          <a:xfrm>
            <a:off x="457200" y="1189037"/>
            <a:ext cx="8229600" cy="4525963"/>
          </a:xfrm>
        </p:spPr>
        <p:txBody>
          <a:bodyPr/>
          <a:lstStyle/>
          <a:p>
            <a:r>
              <a:rPr lang="en-US" sz="2600" b="1" dirty="0"/>
              <a:t>A Quantity Discount is offered to buyers to induce them to buy in a larger quantity.</a:t>
            </a:r>
          </a:p>
          <a:p>
            <a:endParaRPr lang="en-US" sz="2600" dirty="0"/>
          </a:p>
          <a:p>
            <a:r>
              <a:rPr lang="en-US" sz="2600" dirty="0"/>
              <a:t>Consider the example of the power company, who charges $11 per unit of X (electricity) for the first 9 units and charges $5.5 per unit for additional units.</a:t>
            </a:r>
          </a:p>
          <a:p>
            <a:endParaRPr lang="en-US" sz="2600" dirty="0"/>
          </a:p>
          <a:p>
            <a:r>
              <a:rPr lang="en-US" sz="2600" dirty="0"/>
              <a:t>Hence, for X ≥ 9, the budget line becomes flatter because more X can be bought. </a:t>
            </a:r>
          </a:p>
          <a:p>
            <a:endParaRPr lang="en-US" sz="2600" dirty="0"/>
          </a:p>
          <a:p>
            <a:r>
              <a:rPr lang="en-US" sz="2600" dirty="0"/>
              <a:t>The consumer has income of $440 to be spent on X and Y (composite goods) whose price is $1 per unit.</a:t>
            </a:r>
          </a:p>
        </p:txBody>
      </p:sp>
    </p:spTree>
    <p:extLst>
      <p:ext uri="{BB962C8B-B14F-4D97-AF65-F5344CB8AC3E}">
        <p14:creationId xmlns:p14="http://schemas.microsoft.com/office/powerpoint/2010/main" val="3347659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27</a:t>
            </a:fld>
            <a:endParaRPr lang="en-US" altLang="en-US" sz="1200">
              <a:solidFill>
                <a:srgbClr val="898989"/>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682" y="119254"/>
            <a:ext cx="7718524" cy="399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57200" y="4168676"/>
            <a:ext cx="4038600" cy="2031325"/>
          </a:xfrm>
          <a:prstGeom prst="rect">
            <a:avLst/>
          </a:prstGeom>
          <a:noFill/>
        </p:spPr>
        <p:txBody>
          <a:bodyPr wrap="square" rtlCol="0">
            <a:spAutoFit/>
          </a:bodyPr>
          <a:lstStyle/>
          <a:p>
            <a:r>
              <a:rPr lang="en-US" b="1" dirty="0">
                <a:solidFill>
                  <a:srgbClr val="7030A0"/>
                </a:solidFill>
              </a:rPr>
              <a:t>Before Quantity Discount…</a:t>
            </a:r>
            <a:r>
              <a:rPr lang="en-US" b="1" dirty="0" err="1">
                <a:solidFill>
                  <a:srgbClr val="7030A0"/>
                </a:solidFill>
              </a:rPr>
              <a:t>Px</a:t>
            </a:r>
            <a:r>
              <a:rPr lang="en-US" b="1" dirty="0">
                <a:solidFill>
                  <a:srgbClr val="7030A0"/>
                </a:solidFill>
              </a:rPr>
              <a:t> = 11</a:t>
            </a:r>
            <a:endParaRPr lang="en-US" dirty="0"/>
          </a:p>
          <a:p>
            <a:endParaRPr lang="en-US" dirty="0"/>
          </a:p>
          <a:p>
            <a:r>
              <a:rPr lang="en-US" dirty="0"/>
              <a:t>At A (original optimal bundle),</a:t>
            </a:r>
            <a:br>
              <a:rPr lang="en-US" dirty="0"/>
            </a:br>
            <a:r>
              <a:rPr lang="en-US" dirty="0" err="1"/>
              <a:t>MUx</a:t>
            </a:r>
            <a:r>
              <a:rPr lang="en-US" dirty="0"/>
              <a:t>/</a:t>
            </a:r>
            <a:r>
              <a:rPr lang="en-US" dirty="0" err="1"/>
              <a:t>Px</a:t>
            </a:r>
            <a:r>
              <a:rPr lang="en-US" dirty="0"/>
              <a:t> = </a:t>
            </a:r>
            <a:r>
              <a:rPr lang="en-US" dirty="0" err="1"/>
              <a:t>MUy</a:t>
            </a:r>
            <a:r>
              <a:rPr lang="en-US" dirty="0"/>
              <a:t>/</a:t>
            </a:r>
            <a:r>
              <a:rPr lang="en-US" dirty="0" err="1"/>
              <a:t>Py</a:t>
            </a:r>
            <a:endParaRPr lang="en-US" dirty="0"/>
          </a:p>
          <a:p>
            <a:endParaRPr lang="en-US" dirty="0"/>
          </a:p>
          <a:p>
            <a:r>
              <a:rPr lang="en-US" dirty="0" err="1"/>
              <a:t>MUx</a:t>
            </a:r>
            <a:r>
              <a:rPr lang="en-US" dirty="0"/>
              <a:t>/11 = </a:t>
            </a:r>
            <a:r>
              <a:rPr lang="en-US" dirty="0" err="1"/>
              <a:t>MUy</a:t>
            </a:r>
            <a:endParaRPr lang="en-US" dirty="0"/>
          </a:p>
          <a:p>
            <a:endParaRPr lang="en-US" dirty="0"/>
          </a:p>
        </p:txBody>
      </p:sp>
      <p:sp>
        <p:nvSpPr>
          <p:cNvPr id="6" name="TextBox 5"/>
          <p:cNvSpPr txBox="1"/>
          <p:nvPr/>
        </p:nvSpPr>
        <p:spPr>
          <a:xfrm>
            <a:off x="4648200" y="4168676"/>
            <a:ext cx="4038600" cy="2308324"/>
          </a:xfrm>
          <a:prstGeom prst="rect">
            <a:avLst/>
          </a:prstGeom>
          <a:noFill/>
        </p:spPr>
        <p:txBody>
          <a:bodyPr wrap="square" rtlCol="0">
            <a:spAutoFit/>
          </a:bodyPr>
          <a:lstStyle/>
          <a:p>
            <a:r>
              <a:rPr lang="en-US" b="1" dirty="0">
                <a:solidFill>
                  <a:srgbClr val="7030A0"/>
                </a:solidFill>
              </a:rPr>
              <a:t>After Quantity Discount…</a:t>
            </a:r>
            <a:r>
              <a:rPr lang="en-US" b="1" dirty="0" err="1">
                <a:solidFill>
                  <a:srgbClr val="7030A0"/>
                </a:solidFill>
              </a:rPr>
              <a:t>Px</a:t>
            </a:r>
            <a:r>
              <a:rPr lang="en-US" b="1" dirty="0">
                <a:solidFill>
                  <a:srgbClr val="7030A0"/>
                </a:solidFill>
              </a:rPr>
              <a:t> = 5.5</a:t>
            </a:r>
            <a:endParaRPr lang="en-US" dirty="0"/>
          </a:p>
          <a:p>
            <a:endParaRPr lang="en-US" dirty="0"/>
          </a:p>
          <a:p>
            <a:r>
              <a:rPr lang="en-US" dirty="0"/>
              <a:t>Now, at A (original optimal bundle),</a:t>
            </a:r>
            <a:br>
              <a:rPr lang="en-US" dirty="0"/>
            </a:br>
            <a:r>
              <a:rPr lang="en-US" dirty="0" err="1"/>
              <a:t>MUx</a:t>
            </a:r>
            <a:r>
              <a:rPr lang="en-US" dirty="0"/>
              <a:t>/5.5 &gt; </a:t>
            </a:r>
            <a:r>
              <a:rPr lang="en-US" dirty="0" err="1"/>
              <a:t>MUy</a:t>
            </a:r>
            <a:endParaRPr lang="en-US" dirty="0"/>
          </a:p>
          <a:p>
            <a:endParaRPr lang="en-US" dirty="0"/>
          </a:p>
          <a:p>
            <a:r>
              <a:rPr lang="en-US" dirty="0"/>
              <a:t>Thus, the consumer should consume more X until </a:t>
            </a:r>
            <a:r>
              <a:rPr lang="en-US" dirty="0" err="1"/>
              <a:t>MUx</a:t>
            </a:r>
            <a:r>
              <a:rPr lang="en-US" dirty="0"/>
              <a:t>/5.5 = </a:t>
            </a:r>
            <a:r>
              <a:rPr lang="en-US" dirty="0" err="1"/>
              <a:t>MUy</a:t>
            </a:r>
            <a:r>
              <a:rPr lang="en-US" dirty="0"/>
              <a:t>,</a:t>
            </a:r>
          </a:p>
          <a:p>
            <a:r>
              <a:rPr lang="en-US" dirty="0"/>
              <a:t>i.e. move from A to B.</a:t>
            </a:r>
          </a:p>
        </p:txBody>
      </p:sp>
    </p:spTree>
    <p:extLst>
      <p:ext uri="{BB962C8B-B14F-4D97-AF65-F5344CB8AC3E}">
        <p14:creationId xmlns:p14="http://schemas.microsoft.com/office/powerpoint/2010/main" val="2165680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28</a:t>
            </a:fld>
            <a:endParaRPr lang="en-US" altLang="en-US" sz="1200">
              <a:solidFill>
                <a:srgbClr val="898989"/>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525" y="385763"/>
            <a:ext cx="7600950" cy="608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8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854</TotalTime>
  <Words>1645</Words>
  <Application>Microsoft Office PowerPoint</Application>
  <PresentationFormat>On-screen Show (4:3)</PresentationFormat>
  <Paragraphs>207</Paragraphs>
  <Slides>28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Cambria Math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UC Riverside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Economics</dc:creator>
  <cp:lastModifiedBy>LENOVO</cp:lastModifiedBy>
  <cp:revision>84</cp:revision>
  <dcterms:created xsi:type="dcterms:W3CDTF">2010-04-07T23:51:55Z</dcterms:created>
  <dcterms:modified xsi:type="dcterms:W3CDTF">2020-01-23T13:39:10Z</dcterms:modified>
</cp:coreProperties>
</file>