
<file path=[Content_Types].xml><?xml version="1.0" encoding="utf-8"?>
<Types xmlns="http://schemas.openxmlformats.org/package/2006/content-types">
  <Default Extension="png" ContentType="image/png"/>
  <Default Extension="jpeg" ContentType="image/jpeg"/>
  <Default Extension="wmf" ContentType="image/x-wmf"/>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notesMasterIdLst>
    <p:notesMasterId r:id="rId61"/>
  </p:notesMasterIdLst>
  <p:sldIdLst>
    <p:sldId id="256" r:id="rId2"/>
    <p:sldId id="365" r:id="rId3"/>
    <p:sldId id="366" r:id="rId4"/>
    <p:sldId id="367" r:id="rId5"/>
    <p:sldId id="368" r:id="rId6"/>
    <p:sldId id="369" r:id="rId7"/>
    <p:sldId id="370" r:id="rId8"/>
    <p:sldId id="371" r:id="rId9"/>
    <p:sldId id="393" r:id="rId10"/>
    <p:sldId id="394" r:id="rId11"/>
    <p:sldId id="395" r:id="rId12"/>
    <p:sldId id="396" r:id="rId13"/>
    <p:sldId id="397" r:id="rId14"/>
    <p:sldId id="398" r:id="rId15"/>
    <p:sldId id="399" r:id="rId16"/>
    <p:sldId id="372" r:id="rId17"/>
    <p:sldId id="373" r:id="rId18"/>
    <p:sldId id="374" r:id="rId19"/>
    <p:sldId id="375" r:id="rId20"/>
    <p:sldId id="376" r:id="rId21"/>
    <p:sldId id="377" r:id="rId22"/>
    <p:sldId id="378" r:id="rId23"/>
    <p:sldId id="379" r:id="rId24"/>
    <p:sldId id="380" r:id="rId25"/>
    <p:sldId id="405" r:id="rId26"/>
    <p:sldId id="406" r:id="rId27"/>
    <p:sldId id="381" r:id="rId28"/>
    <p:sldId id="382" r:id="rId29"/>
    <p:sldId id="383" r:id="rId30"/>
    <p:sldId id="384" r:id="rId31"/>
    <p:sldId id="385" r:id="rId32"/>
    <p:sldId id="407" r:id="rId33"/>
    <p:sldId id="408" r:id="rId34"/>
    <p:sldId id="400" r:id="rId35"/>
    <p:sldId id="386" r:id="rId36"/>
    <p:sldId id="387" r:id="rId37"/>
    <p:sldId id="388" r:id="rId38"/>
    <p:sldId id="389" r:id="rId39"/>
    <p:sldId id="390" r:id="rId40"/>
    <p:sldId id="391" r:id="rId41"/>
    <p:sldId id="409" r:id="rId42"/>
    <p:sldId id="410" r:id="rId43"/>
    <p:sldId id="411" r:id="rId44"/>
    <p:sldId id="412" r:id="rId45"/>
    <p:sldId id="321" r:id="rId46"/>
    <p:sldId id="322" r:id="rId47"/>
    <p:sldId id="323" r:id="rId48"/>
    <p:sldId id="324" r:id="rId49"/>
    <p:sldId id="329" r:id="rId50"/>
    <p:sldId id="325" r:id="rId51"/>
    <p:sldId id="326" r:id="rId52"/>
    <p:sldId id="327" r:id="rId53"/>
    <p:sldId id="392" r:id="rId54"/>
    <p:sldId id="328" r:id="rId55"/>
    <p:sldId id="330" r:id="rId56"/>
    <p:sldId id="331" r:id="rId57"/>
    <p:sldId id="332" r:id="rId58"/>
    <p:sldId id="334" r:id="rId59"/>
    <p:sldId id="320" r:id="rId6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6" d="100"/>
          <a:sy n="76" d="100"/>
        </p:scale>
        <p:origin x="1357" y="27"/>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F6170D8-79F3-47E8-AABF-3546422B4182}" type="datetimeFigureOut">
              <a:rPr lang="en-US" smtClean="0"/>
              <a:t>02-01-18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65097B3-C1B6-4468-B554-69E32C22EF59}" type="slidenum">
              <a:rPr lang="en-US" smtClean="0"/>
              <a:t>‹#›</a:t>
            </a:fld>
            <a:endParaRPr lang="en-US"/>
          </a:p>
        </p:txBody>
      </p:sp>
    </p:spTree>
    <p:extLst>
      <p:ext uri="{BB962C8B-B14F-4D97-AF65-F5344CB8AC3E}">
        <p14:creationId xmlns:p14="http://schemas.microsoft.com/office/powerpoint/2010/main" val="31317283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D3960A6-C9B4-44E4-B4B3-B10FAE16AFE3}" type="datetime1">
              <a:rPr lang="en-US" smtClean="0"/>
              <a:t>02-01-18</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6927E05-E856-48A0-B98F-C2137A2F72A0}" type="datetime1">
              <a:rPr lang="en-US" smtClean="0"/>
              <a:t>02-01-18</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1334A6A-876E-43E4-BD14-FF03D47D6695}" type="datetime1">
              <a:rPr lang="en-US" smtClean="0"/>
              <a:t>02-01-18</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4F4FCB9-C58B-404B-A411-83050C8A1E3C}" type="datetime1">
              <a:rPr lang="en-US" smtClean="0"/>
              <a:t>02-01-18</a:t>
            </a:fld>
            <a:endParaRPr lang="en-US"/>
          </a:p>
        </p:txBody>
      </p:sp>
      <p:sp>
        <p:nvSpPr>
          <p:cNvPr id="6" name="Footer Placeholder 5"/>
          <p:cNvSpPr>
            <a:spLocks noGrp="1"/>
          </p:cNvSpPr>
          <p:nvPr>
            <p:ph type="ftr" sz="quarter" idx="11"/>
          </p:nvPr>
        </p:nvSpPr>
        <p:spPr/>
        <p:txBody>
          <a:bodyPr/>
          <a:lstStyle/>
          <a:p>
            <a:r>
              <a:rPr lang="en-US"/>
              <a:t>FN 281: Personal Finance</a:t>
            </a:r>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9FEB7E5-BE4A-47D9-8B51-3135AEE06B29}" type="datetime1">
              <a:rPr lang="en-US" smtClean="0"/>
              <a:t>02-01-18</a:t>
            </a:fld>
            <a:endParaRPr lang="en-US"/>
          </a:p>
        </p:txBody>
      </p:sp>
      <p:sp>
        <p:nvSpPr>
          <p:cNvPr id="8" name="Footer Placeholder 7"/>
          <p:cNvSpPr>
            <a:spLocks noGrp="1"/>
          </p:cNvSpPr>
          <p:nvPr>
            <p:ph type="ftr" sz="quarter" idx="11"/>
          </p:nvPr>
        </p:nvSpPr>
        <p:spPr/>
        <p:txBody>
          <a:bodyPr/>
          <a:lstStyle/>
          <a:p>
            <a:r>
              <a:rPr lang="en-US"/>
              <a:t>FN 281: Personal Finance</a:t>
            </a:r>
          </a:p>
        </p:txBody>
      </p:sp>
      <p:sp>
        <p:nvSpPr>
          <p:cNvPr id="9" name="Slide Number Placeholder 8"/>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5D35A0D-F919-43F7-AC17-D4D0DEB92B83}" type="datetime1">
              <a:rPr lang="en-US" smtClean="0"/>
              <a:t>02-01-18</a:t>
            </a:fld>
            <a:endParaRPr lang="en-US"/>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AB212C-6344-471A-B348-7CCC1A1B3996}" type="datetime1">
              <a:rPr lang="en-US" smtClean="0"/>
              <a:t>02-01-18</a:t>
            </a:fld>
            <a:endParaRPr lang="en-US"/>
          </a:p>
        </p:txBody>
      </p:sp>
      <p:sp>
        <p:nvSpPr>
          <p:cNvPr id="3" name="Footer Placeholder 2"/>
          <p:cNvSpPr>
            <a:spLocks noGrp="1"/>
          </p:cNvSpPr>
          <p:nvPr>
            <p:ph type="ftr" sz="quarter" idx="11"/>
          </p:nvPr>
        </p:nvSpPr>
        <p:spPr/>
        <p:txBody>
          <a:bodyPr/>
          <a:lstStyle/>
          <a:p>
            <a:r>
              <a:rPr lang="en-US"/>
              <a:t>FN 281: Personal Finance</a:t>
            </a:r>
          </a:p>
        </p:txBody>
      </p:sp>
      <p:sp>
        <p:nvSpPr>
          <p:cNvPr id="4" name="Slide Number Placeholder 3"/>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1265030-5549-456F-B9FE-956FF3EBCFD7}" type="datetime1">
              <a:rPr lang="en-US" smtClean="0"/>
              <a:t>02-01-18</a:t>
            </a:fld>
            <a:endParaRPr lang="en-US"/>
          </a:p>
        </p:txBody>
      </p:sp>
      <p:sp>
        <p:nvSpPr>
          <p:cNvPr id="6" name="Footer Placeholder 5"/>
          <p:cNvSpPr>
            <a:spLocks noGrp="1"/>
          </p:cNvSpPr>
          <p:nvPr>
            <p:ph type="ftr" sz="quarter" idx="11"/>
          </p:nvPr>
        </p:nvSpPr>
        <p:spPr/>
        <p:txBody>
          <a:bodyPr/>
          <a:lstStyle/>
          <a:p>
            <a:r>
              <a:rPr lang="en-US"/>
              <a:t>FN 281: Personal Finance</a:t>
            </a:r>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
        <p:nvSpPr>
          <p:cNvPr id="9" name="Content Placeholder 8"/>
          <p:cNvSpPr>
            <a:spLocks noGrp="1"/>
          </p:cNvSpPr>
          <p:nvPr>
            <p:ph sz="quarter" idx="13"/>
          </p:nvPr>
        </p:nvSpPr>
        <p:spPr>
          <a:xfrm>
            <a:off x="304800" y="381000"/>
            <a:ext cx="7772400" cy="49428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0CD06366-A20E-4AD0-B6C9-DF49B321C4E6}" type="datetime1">
              <a:rPr lang="en-US" smtClean="0"/>
              <a:t>02-01-18</a:t>
            </a:fld>
            <a:endParaRPr lang="en-US"/>
          </a:p>
        </p:txBody>
      </p:sp>
      <p:sp>
        <p:nvSpPr>
          <p:cNvPr id="9" name="Slide Number Placeholder 8"/>
          <p:cNvSpPr>
            <a:spLocks noGrp="1"/>
          </p:cNvSpPr>
          <p:nvPr>
            <p:ph type="sldNum" sz="quarter" idx="11"/>
          </p:nvPr>
        </p:nvSpPr>
        <p:spPr/>
        <p:txBody>
          <a:bodyPr/>
          <a:lstStyle/>
          <a:p>
            <a:fld id="{304EA3A7-80BF-408A-9BAF-2337D606B151}" type="slidenum">
              <a:rPr lang="en-US" smtClean="0"/>
              <a:t>‹#›</a:t>
            </a:fld>
            <a:endParaRPr lang="en-US"/>
          </a:p>
        </p:txBody>
      </p:sp>
      <p:sp>
        <p:nvSpPr>
          <p:cNvPr id="10" name="Footer Placeholder 9"/>
          <p:cNvSpPr>
            <a:spLocks noGrp="1"/>
          </p:cNvSpPr>
          <p:nvPr>
            <p:ph type="ftr" sz="quarter" idx="12"/>
          </p:nvPr>
        </p:nvSpPr>
        <p:spPr/>
        <p:txBody>
          <a:bodyPr/>
          <a:lstStyle/>
          <a:p>
            <a:r>
              <a:rPr lang="en-US"/>
              <a:t>FN 281: Personal Finance</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8D12DEC-0F1C-4C0E-AFD4-3D7A8961AE85}" type="datetime1">
              <a:rPr lang="en-US" smtClean="0"/>
              <a:t>02-01-18</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F052B8F-E1B5-4245-960D-9C0173A4452B}" type="datetime1">
              <a:rPr lang="en-US" smtClean="0"/>
              <a:t>02-01-18</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304EA3A7-80BF-408A-9BAF-2337D606B151}" type="slidenum">
              <a:rPr lang="en-US" smtClean="0"/>
              <a:t>‹#›</a:t>
            </a:fld>
            <a:endParaRPr lang="en-US"/>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r>
              <a:rPr lang="en-US"/>
              <a:t>FN 281: Personal Finance</a:t>
            </a:r>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7C092C7B-6D0F-4CF4-945B-C04D8D3AA681}" type="datetime1">
              <a:rPr lang="en-US" smtClean="0"/>
              <a:t>02-01-18</a:t>
            </a:fld>
            <a:endParaRPr lang="en-US"/>
          </a:p>
        </p:txBody>
      </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hf hdr="0" dt="0"/>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a:t>FN 281: Personal Finance</a:t>
            </a:r>
          </a:p>
        </p:txBody>
      </p:sp>
      <p:sp>
        <p:nvSpPr>
          <p:cNvPr id="3" name="Subtitle 2"/>
          <p:cNvSpPr>
            <a:spLocks noGrp="1"/>
          </p:cNvSpPr>
          <p:nvPr>
            <p:ph type="subTitle" idx="1"/>
          </p:nvPr>
        </p:nvSpPr>
        <p:spPr/>
        <p:txBody>
          <a:bodyPr/>
          <a:lstStyle/>
          <a:p>
            <a:r>
              <a:rPr lang="en-US" dirty="0"/>
              <a:t>Thanachote </a:t>
            </a:r>
            <a:r>
              <a:rPr lang="en-US" dirty="0" err="1"/>
              <a:t>Rungsitivat</a:t>
            </a:r>
            <a:r>
              <a:rPr lang="en-US" dirty="0"/>
              <a:t>, CFA, FRM</a:t>
            </a:r>
          </a:p>
        </p:txBody>
      </p:sp>
      <p:sp>
        <p:nvSpPr>
          <p:cNvPr id="4" name="Footer Placeholder 3"/>
          <p:cNvSpPr>
            <a:spLocks noGrp="1"/>
          </p:cNvSpPr>
          <p:nvPr>
            <p:ph type="ftr" sz="quarter" idx="11"/>
          </p:nvPr>
        </p:nvSpPr>
        <p:spPr/>
        <p:txBody>
          <a:bodyPr/>
          <a:lstStyle/>
          <a:p>
            <a:r>
              <a:rPr lang="en-US" dirty="0"/>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a:t>
            </a:fld>
            <a:endParaRPr lang="en-US"/>
          </a:p>
        </p:txBody>
      </p:sp>
    </p:spTree>
    <p:extLst>
      <p:ext uri="{BB962C8B-B14F-4D97-AF65-F5344CB8AC3E}">
        <p14:creationId xmlns:p14="http://schemas.microsoft.com/office/powerpoint/2010/main" val="6360204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Successful Money Management</a:t>
            </a:r>
          </a:p>
        </p:txBody>
      </p:sp>
      <p:sp>
        <p:nvSpPr>
          <p:cNvPr id="3" name="Content Placeholder 2"/>
          <p:cNvSpPr>
            <a:spLocks noGrp="1"/>
          </p:cNvSpPr>
          <p:nvPr>
            <p:ph idx="1"/>
          </p:nvPr>
        </p:nvSpPr>
        <p:spPr/>
        <p:txBody>
          <a:bodyPr/>
          <a:lstStyle/>
          <a:p>
            <a:r>
              <a:rPr lang="en-US" dirty="0"/>
              <a:t>Spending money now reduces saving and investing for long term goals</a:t>
            </a:r>
          </a:p>
          <a:p>
            <a:r>
              <a:rPr lang="en-US" dirty="0"/>
              <a:t>Buying on credit results in payments later and reduces the amount of future income available for spending.</a:t>
            </a:r>
          </a:p>
          <a:p>
            <a:r>
              <a:rPr lang="en-US" dirty="0"/>
              <a:t>Using savings for purchases results in lost interest earnings and inability to use savings for other purposes</a:t>
            </a:r>
          </a:p>
          <a:p>
            <a:r>
              <a:rPr lang="en-US" dirty="0"/>
              <a:t>Comparison shopping can save you money and improve the quality of your purchases but uses up something of value you cannot replace: your time</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a:t>
            </a:fld>
            <a:endParaRPr lang="en-US"/>
          </a:p>
        </p:txBody>
      </p:sp>
    </p:spTree>
    <p:extLst>
      <p:ext uri="{BB962C8B-B14F-4D97-AF65-F5344CB8AC3E}">
        <p14:creationId xmlns:p14="http://schemas.microsoft.com/office/powerpoint/2010/main" val="4831475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Money Management Activities</a:t>
            </a:r>
          </a:p>
        </p:txBody>
      </p:sp>
      <p:sp>
        <p:nvSpPr>
          <p:cNvPr id="3" name="Content Placeholder 2"/>
          <p:cNvSpPr>
            <a:spLocks noGrp="1"/>
          </p:cNvSpPr>
          <p:nvPr>
            <p:ph idx="1"/>
          </p:nvPr>
        </p:nvSpPr>
        <p:spPr/>
        <p:txBody>
          <a:bodyPr/>
          <a:lstStyle/>
          <a:p>
            <a:r>
              <a:rPr lang="en-US" dirty="0"/>
              <a:t>Storing and Maintaining Personal Financial Records and Documents</a:t>
            </a:r>
          </a:p>
          <a:p>
            <a:r>
              <a:rPr lang="en-US" dirty="0"/>
              <a:t>Creating Personal Financial Statements</a:t>
            </a:r>
          </a:p>
          <a:p>
            <a:r>
              <a:rPr lang="en-US" dirty="0"/>
              <a:t>Creating and Implementing a Plan for Spending and Saving</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a:t>
            </a:fld>
            <a:endParaRPr lang="en-US"/>
          </a:p>
        </p:txBody>
      </p:sp>
    </p:spTree>
    <p:extLst>
      <p:ext uri="{BB962C8B-B14F-4D97-AF65-F5344CB8AC3E}">
        <p14:creationId xmlns:p14="http://schemas.microsoft.com/office/powerpoint/2010/main" val="32643118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Situation</a:t>
            </a:r>
          </a:p>
        </p:txBody>
      </p:sp>
      <p:sp>
        <p:nvSpPr>
          <p:cNvPr id="3" name="Content Placeholder 2"/>
          <p:cNvSpPr>
            <a:spLocks noGrp="1"/>
          </p:cNvSpPr>
          <p:nvPr>
            <p:ph idx="1"/>
          </p:nvPr>
        </p:nvSpPr>
        <p:spPr/>
        <p:txBody>
          <a:bodyPr/>
          <a:lstStyle/>
          <a:p>
            <a:r>
              <a:rPr lang="en-US" dirty="0"/>
              <a:t>Jane wants to follow the three money management activities to begin the process of long-term financial planning. Jane has just graduated from university and has found a job working in an accounts receivables department of a small company. Jane wants to be able to save for a home and other goals but does not know where she stands today.</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a:t>
            </a:fld>
            <a:endParaRPr lang="en-US"/>
          </a:p>
        </p:txBody>
      </p:sp>
    </p:spTree>
    <p:extLst>
      <p:ext uri="{BB962C8B-B14F-4D97-AF65-F5344CB8AC3E}">
        <p14:creationId xmlns:p14="http://schemas.microsoft.com/office/powerpoint/2010/main" val="37012676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Storing and Maintaining Personal Financial Records and Documents</a:t>
            </a:r>
            <a:br>
              <a:rPr lang="en-US" sz="3600" dirty="0"/>
            </a:br>
            <a:endParaRPr lang="en-US" sz="3600" dirty="0"/>
          </a:p>
        </p:txBody>
      </p:sp>
      <p:sp>
        <p:nvSpPr>
          <p:cNvPr id="3" name="Content Placeholder 2"/>
          <p:cNvSpPr>
            <a:spLocks noGrp="1"/>
          </p:cNvSpPr>
          <p:nvPr>
            <p:ph idx="1"/>
          </p:nvPr>
        </p:nvSpPr>
        <p:spPr/>
        <p:txBody>
          <a:bodyPr/>
          <a:lstStyle/>
          <a:p>
            <a:r>
              <a:rPr lang="en-US" dirty="0"/>
              <a:t>Jane has never been very systematic about maintaining her financial records. She keeps her bank and credit card statements but throws everything else into a bag in the corner of her apartment along with other important financial documents. She realizes the she will never understand what her current financial position is until she organizes her records.</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a:t>
            </a:fld>
            <a:endParaRPr lang="en-US"/>
          </a:p>
        </p:txBody>
      </p:sp>
    </p:spTree>
    <p:extLst>
      <p:ext uri="{BB962C8B-B14F-4D97-AF65-F5344CB8AC3E}">
        <p14:creationId xmlns:p14="http://schemas.microsoft.com/office/powerpoint/2010/main" val="23278069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Jane’s Home File</a:t>
            </a:r>
          </a:p>
        </p:txBody>
      </p:sp>
      <p:sp>
        <p:nvSpPr>
          <p:cNvPr id="3" name="Content Placeholder 2"/>
          <p:cNvSpPr>
            <a:spLocks noGrp="1"/>
          </p:cNvSpPr>
          <p:nvPr>
            <p:ph idx="1"/>
          </p:nvPr>
        </p:nvSpPr>
        <p:spPr/>
        <p:txBody>
          <a:bodyPr/>
          <a:lstStyle/>
          <a:p>
            <a:r>
              <a:rPr lang="en-US" dirty="0"/>
              <a:t>Personal and Employment Records</a:t>
            </a:r>
          </a:p>
          <a:p>
            <a:r>
              <a:rPr lang="en-US" dirty="0"/>
              <a:t>Tax Records</a:t>
            </a:r>
          </a:p>
          <a:p>
            <a:r>
              <a:rPr lang="en-US" dirty="0"/>
              <a:t>Credit Records</a:t>
            </a:r>
          </a:p>
          <a:p>
            <a:r>
              <a:rPr lang="en-US" dirty="0"/>
              <a:t>Housing Records</a:t>
            </a:r>
          </a:p>
          <a:p>
            <a:r>
              <a:rPr lang="en-US" dirty="0"/>
              <a:t>Investment Records</a:t>
            </a:r>
          </a:p>
          <a:p>
            <a:r>
              <a:rPr lang="en-US" dirty="0"/>
              <a:t>Estate and Retirement Planning Records</a:t>
            </a:r>
          </a:p>
          <a:p>
            <a:r>
              <a:rPr lang="en-US" dirty="0"/>
              <a:t>Money Management Records</a:t>
            </a:r>
          </a:p>
          <a:p>
            <a:r>
              <a:rPr lang="en-US" dirty="0"/>
              <a:t>Financial Services Records</a:t>
            </a:r>
          </a:p>
          <a:p>
            <a:r>
              <a:rPr lang="en-US" dirty="0"/>
              <a:t>Consumer Purchases and Automobile Records</a:t>
            </a:r>
          </a:p>
          <a:p>
            <a:r>
              <a:rPr lang="en-US" dirty="0"/>
              <a:t>Insurance Records</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6</a:t>
            </a:fld>
            <a:endParaRPr lang="en-US"/>
          </a:p>
        </p:txBody>
      </p:sp>
    </p:spTree>
    <p:extLst>
      <p:ext uri="{BB962C8B-B14F-4D97-AF65-F5344CB8AC3E}">
        <p14:creationId xmlns:p14="http://schemas.microsoft.com/office/powerpoint/2010/main" val="36563876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Jane’s Safe Deposit Box</a:t>
            </a:r>
          </a:p>
        </p:txBody>
      </p:sp>
      <p:sp>
        <p:nvSpPr>
          <p:cNvPr id="3" name="Content Placeholder 2"/>
          <p:cNvSpPr>
            <a:spLocks noGrp="1"/>
          </p:cNvSpPr>
          <p:nvPr>
            <p:ph idx="1"/>
          </p:nvPr>
        </p:nvSpPr>
        <p:spPr/>
        <p:txBody>
          <a:bodyPr/>
          <a:lstStyle/>
          <a:p>
            <a:r>
              <a:rPr lang="en-US" dirty="0"/>
              <a:t>Birth, marriage, and death certificates</a:t>
            </a:r>
          </a:p>
          <a:p>
            <a:r>
              <a:rPr lang="en-US" dirty="0"/>
              <a:t>List of bank account numbers</a:t>
            </a:r>
          </a:p>
          <a:p>
            <a:r>
              <a:rPr lang="en-US" dirty="0"/>
              <a:t>Automobile title, copies of insurance policies</a:t>
            </a:r>
          </a:p>
          <a:p>
            <a:r>
              <a:rPr lang="en-US" dirty="0"/>
              <a:t>Serial numbers of expensive equipment (TVs, stereo, etc.)</a:t>
            </a:r>
          </a:p>
          <a:p>
            <a:r>
              <a:rPr lang="en-US" dirty="0"/>
              <a:t>List of credit card numbers and contacts</a:t>
            </a:r>
          </a:p>
          <a:p>
            <a:r>
              <a:rPr lang="en-US" dirty="0"/>
              <a:t>Investment accounts and contacts</a:t>
            </a:r>
          </a:p>
          <a:p>
            <a:r>
              <a:rPr lang="en-US" dirty="0"/>
              <a:t>Tax form (LTF, RMF, </a:t>
            </a:r>
            <a:r>
              <a:rPr lang="en-US" dirty="0" err="1"/>
              <a:t>etc</a:t>
            </a:r>
            <a:r>
              <a:rPr lang="en-US" dirty="0"/>
              <a:t>) to be used for filing tax refund</a:t>
            </a:r>
          </a:p>
          <a:p>
            <a:r>
              <a:rPr lang="en-US" dirty="0"/>
              <a:t>Copy of her Will</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7</a:t>
            </a:fld>
            <a:endParaRPr lang="en-US"/>
          </a:p>
        </p:txBody>
      </p:sp>
    </p:spTree>
    <p:extLst>
      <p:ext uri="{BB962C8B-B14F-4D97-AF65-F5344CB8AC3E}">
        <p14:creationId xmlns:p14="http://schemas.microsoft.com/office/powerpoint/2010/main" val="31420016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Jane’s Electronic System</a:t>
            </a:r>
          </a:p>
        </p:txBody>
      </p:sp>
      <p:sp>
        <p:nvSpPr>
          <p:cNvPr id="3" name="Content Placeholder 2"/>
          <p:cNvSpPr>
            <a:spLocks noGrp="1"/>
          </p:cNvSpPr>
          <p:nvPr>
            <p:ph idx="1"/>
          </p:nvPr>
        </p:nvSpPr>
        <p:spPr/>
        <p:txBody>
          <a:bodyPr/>
          <a:lstStyle/>
          <a:p>
            <a:r>
              <a:rPr lang="en-US" dirty="0"/>
              <a:t>Computer or Smartphone</a:t>
            </a:r>
          </a:p>
          <a:p>
            <a:r>
              <a:rPr lang="en-US" dirty="0"/>
              <a:t>List of all checks written and other banking transactions</a:t>
            </a:r>
          </a:p>
          <a:p>
            <a:r>
              <a:rPr lang="en-US" dirty="0"/>
              <a:t>List of all credit card transactions (keep hard copy as well!!!)</a:t>
            </a:r>
          </a:p>
          <a:p>
            <a:r>
              <a:rPr lang="en-US" dirty="0"/>
              <a:t>List of all investment accounts and performance results of investments</a:t>
            </a:r>
          </a:p>
          <a:p>
            <a:r>
              <a:rPr lang="en-US" dirty="0"/>
              <a:t>Electronic versions of Will and other Financial Documents</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8</a:t>
            </a:fld>
            <a:endParaRPr lang="en-US"/>
          </a:p>
        </p:txBody>
      </p:sp>
    </p:spTree>
    <p:extLst>
      <p:ext uri="{BB962C8B-B14F-4D97-AF65-F5344CB8AC3E}">
        <p14:creationId xmlns:p14="http://schemas.microsoft.com/office/powerpoint/2010/main" val="41299023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1095375" y="228600"/>
            <a:ext cx="8048625" cy="823913"/>
          </a:xfrm>
          <a:noFill/>
        </p:spPr>
        <p:txBody>
          <a:bodyPr lIns="90488" tIns="44450" rIns="90488" bIns="44450"/>
          <a:lstStyle/>
          <a:p>
            <a:r>
              <a:rPr lang="en-US" sz="3800" b="1"/>
              <a:t>Personal Financial Statements</a:t>
            </a:r>
          </a:p>
        </p:txBody>
      </p:sp>
      <p:sp>
        <p:nvSpPr>
          <p:cNvPr id="13315" name="Rectangle 3"/>
          <p:cNvSpPr>
            <a:spLocks noGrp="1" noChangeArrowheads="1"/>
          </p:cNvSpPr>
          <p:nvPr>
            <p:ph idx="1"/>
          </p:nvPr>
        </p:nvSpPr>
        <p:spPr>
          <a:xfrm>
            <a:off x="592618" y="1402556"/>
            <a:ext cx="7772400" cy="4724400"/>
          </a:xfrm>
        </p:spPr>
        <p:txBody>
          <a:bodyPr lIns="90488" tIns="44450" rIns="90488" bIns="44450"/>
          <a:lstStyle/>
          <a:p>
            <a:pPr marL="533400" indent="-533400">
              <a:lnSpc>
                <a:spcPct val="80000"/>
              </a:lnSpc>
              <a:buSzPct val="90000"/>
              <a:buFontTx/>
              <a:buNone/>
            </a:pPr>
            <a:endParaRPr lang="en-US" sz="1000" b="1" dirty="0"/>
          </a:p>
          <a:p>
            <a:pPr marL="533400" indent="-533400">
              <a:lnSpc>
                <a:spcPct val="80000"/>
              </a:lnSpc>
              <a:buSzPct val="90000"/>
              <a:buFontTx/>
              <a:buNone/>
            </a:pPr>
            <a:r>
              <a:rPr lang="en-US" sz="2600" b="1" dirty="0"/>
              <a:t>Purpose of Personal Financial Statements</a:t>
            </a:r>
          </a:p>
          <a:p>
            <a:pPr marL="533400" indent="-533400">
              <a:lnSpc>
                <a:spcPct val="80000"/>
              </a:lnSpc>
              <a:buSzPct val="90000"/>
              <a:buFontTx/>
              <a:buNone/>
            </a:pPr>
            <a:endParaRPr lang="en-US" sz="500" b="1" dirty="0"/>
          </a:p>
          <a:p>
            <a:pPr marL="533400" indent="-533400">
              <a:lnSpc>
                <a:spcPct val="80000"/>
              </a:lnSpc>
              <a:buSzPct val="90000"/>
            </a:pPr>
            <a:r>
              <a:rPr lang="en-US" sz="2600" dirty="0"/>
              <a:t>Report your current financial position in relation to the value of the items you own and the amounts you owe</a:t>
            </a:r>
          </a:p>
          <a:p>
            <a:pPr marL="533400" indent="-533400">
              <a:lnSpc>
                <a:spcPct val="80000"/>
              </a:lnSpc>
              <a:buSzPct val="90000"/>
            </a:pPr>
            <a:endParaRPr lang="en-US" sz="500" dirty="0"/>
          </a:p>
          <a:p>
            <a:pPr marL="533400" indent="-533400">
              <a:lnSpc>
                <a:spcPct val="80000"/>
              </a:lnSpc>
              <a:buSzPct val="90000"/>
            </a:pPr>
            <a:r>
              <a:rPr lang="en-US" sz="2600" dirty="0"/>
              <a:t>Measure your progress toward your financial goals</a:t>
            </a:r>
          </a:p>
          <a:p>
            <a:pPr marL="533400" indent="-533400">
              <a:lnSpc>
                <a:spcPct val="80000"/>
              </a:lnSpc>
              <a:buSzPct val="90000"/>
            </a:pPr>
            <a:endParaRPr lang="en-US" sz="500" dirty="0"/>
          </a:p>
          <a:p>
            <a:pPr marL="533400" indent="-533400">
              <a:lnSpc>
                <a:spcPct val="80000"/>
              </a:lnSpc>
              <a:buSzPct val="90000"/>
            </a:pPr>
            <a:r>
              <a:rPr lang="en-US" sz="2600" dirty="0"/>
              <a:t>Maintain information on your financial activities</a:t>
            </a:r>
          </a:p>
          <a:p>
            <a:pPr marL="533400" indent="-533400">
              <a:lnSpc>
                <a:spcPct val="80000"/>
              </a:lnSpc>
              <a:buSzPct val="90000"/>
            </a:pPr>
            <a:endParaRPr lang="en-US" sz="500" dirty="0"/>
          </a:p>
          <a:p>
            <a:pPr marL="533400" indent="-533400">
              <a:lnSpc>
                <a:spcPct val="80000"/>
              </a:lnSpc>
              <a:buSzPct val="90000"/>
            </a:pPr>
            <a:r>
              <a:rPr lang="en-US" sz="2600" dirty="0"/>
              <a:t>Provide data you can use when preparing tax forms or applying for credit</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9</a:t>
            </a:fld>
            <a:endParaRPr lang="en-US"/>
          </a:p>
        </p:txBody>
      </p:sp>
    </p:spTree>
    <p:extLst>
      <p:ext uri="{BB962C8B-B14F-4D97-AF65-F5344CB8AC3E}">
        <p14:creationId xmlns:p14="http://schemas.microsoft.com/office/powerpoint/2010/main" val="2759471716"/>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762000" y="152400"/>
            <a:ext cx="8116888" cy="1101725"/>
          </a:xfrm>
          <a:noFill/>
        </p:spPr>
        <p:txBody>
          <a:bodyPr lIns="90488" tIns="44450" rIns="90488" bIns="44450"/>
          <a:lstStyle/>
          <a:p>
            <a:r>
              <a:rPr lang="en-US" sz="3800"/>
              <a:t>Personal Financial Statements </a:t>
            </a:r>
            <a:r>
              <a:rPr lang="en-US" sz="2200">
                <a:solidFill>
                  <a:schemeClr val="tx1"/>
                </a:solidFill>
              </a:rPr>
              <a:t>(continued)</a:t>
            </a:r>
          </a:p>
        </p:txBody>
      </p:sp>
      <p:sp>
        <p:nvSpPr>
          <p:cNvPr id="14339" name="Rectangle 3"/>
          <p:cNvSpPr>
            <a:spLocks noGrp="1" noChangeArrowheads="1"/>
          </p:cNvSpPr>
          <p:nvPr>
            <p:ph idx="1"/>
          </p:nvPr>
        </p:nvSpPr>
        <p:spPr>
          <a:xfrm>
            <a:off x="609600" y="1371600"/>
            <a:ext cx="7467600" cy="4953000"/>
          </a:xfrm>
        </p:spPr>
        <p:txBody>
          <a:bodyPr lIns="90488" tIns="44450" rIns="90488" bIns="44450">
            <a:normAutofit lnSpcReduction="10000"/>
          </a:bodyPr>
          <a:lstStyle/>
          <a:p>
            <a:pPr algn="ctr">
              <a:buSzPct val="90000"/>
              <a:buFontTx/>
              <a:buNone/>
            </a:pPr>
            <a:r>
              <a:rPr lang="en-US" sz="2600" dirty="0"/>
              <a:t>BALANCE SHEET: WHERE ARE YOU NOW?</a:t>
            </a:r>
          </a:p>
          <a:p>
            <a:pPr>
              <a:buSzPct val="90000"/>
              <a:buFontTx/>
              <a:buNone/>
            </a:pPr>
            <a:r>
              <a:rPr lang="en-US" sz="2400" dirty="0"/>
              <a:t>	Also called the </a:t>
            </a:r>
            <a:r>
              <a:rPr lang="en-US" sz="2400" b="1" dirty="0"/>
              <a:t>Net Worth Statement </a:t>
            </a:r>
            <a:r>
              <a:rPr lang="en-US" sz="2400" dirty="0"/>
              <a:t>or </a:t>
            </a:r>
            <a:r>
              <a:rPr lang="en-US" sz="2400" b="1" dirty="0"/>
              <a:t>Statement of Financial Planning</a:t>
            </a:r>
          </a:p>
          <a:p>
            <a:pPr>
              <a:buSzPct val="90000"/>
            </a:pPr>
            <a:endParaRPr lang="en-US" sz="500" b="1" dirty="0"/>
          </a:p>
          <a:p>
            <a:pPr>
              <a:buSzPct val="90000"/>
              <a:buFontTx/>
              <a:buNone/>
            </a:pPr>
            <a:r>
              <a:rPr lang="en-US" sz="2400" dirty="0"/>
              <a:t>	Preparation of Balance Sheet requires using the following Steps</a:t>
            </a:r>
          </a:p>
          <a:p>
            <a:pPr>
              <a:buSzPct val="90000"/>
            </a:pPr>
            <a:endParaRPr lang="en-US" sz="500" dirty="0"/>
          </a:p>
          <a:p>
            <a:pPr>
              <a:buSzPct val="90000"/>
              <a:buFontTx/>
              <a:buNone/>
            </a:pPr>
            <a:r>
              <a:rPr lang="en-US" sz="2400" b="1" dirty="0"/>
              <a:t>STEP 1</a:t>
            </a:r>
            <a:r>
              <a:rPr lang="en-US" sz="2400" dirty="0"/>
              <a:t>: LISTING ITEMS OF VALUE</a:t>
            </a:r>
          </a:p>
          <a:p>
            <a:pPr>
              <a:buSzPct val="90000"/>
            </a:pPr>
            <a:endParaRPr lang="en-US" sz="500" dirty="0"/>
          </a:p>
          <a:p>
            <a:pPr>
              <a:buSzPct val="90000"/>
            </a:pPr>
            <a:r>
              <a:rPr lang="en-US" sz="2400" dirty="0"/>
              <a:t>Assets - what you own</a:t>
            </a:r>
          </a:p>
          <a:p>
            <a:pPr>
              <a:buSzPct val="90000"/>
            </a:pPr>
            <a:endParaRPr lang="en-US" sz="500" dirty="0"/>
          </a:p>
          <a:p>
            <a:pPr>
              <a:buSzPct val="80000"/>
            </a:pPr>
            <a:r>
              <a:rPr lang="en-US" sz="2400" dirty="0"/>
              <a:t>Liquid assets</a:t>
            </a:r>
          </a:p>
          <a:p>
            <a:pPr lvl="1">
              <a:buSzPct val="80000"/>
            </a:pPr>
            <a:r>
              <a:rPr lang="en-US" sz="2400" dirty="0"/>
              <a:t>Real estate</a:t>
            </a:r>
          </a:p>
          <a:p>
            <a:pPr lvl="1">
              <a:buSzPct val="80000"/>
            </a:pPr>
            <a:r>
              <a:rPr lang="en-US" sz="2400" dirty="0"/>
              <a:t>Personal possessions</a:t>
            </a:r>
          </a:p>
          <a:p>
            <a:pPr lvl="1">
              <a:buSzPct val="80000"/>
            </a:pPr>
            <a:r>
              <a:rPr lang="en-US" sz="2400" dirty="0"/>
              <a:t>Investment assets</a:t>
            </a:r>
          </a:p>
        </p:txBody>
      </p:sp>
      <p:pic>
        <p:nvPicPr>
          <p:cNvPr id="14342" name="Picture 7" descr="C:\Program Files\Microsoft Office\MEDIA\CAGCAT10\j0090386.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638800" y="4419600"/>
            <a:ext cx="2514600" cy="2152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10</a:t>
            </a:fld>
            <a:endParaRPr lang="en-US"/>
          </a:p>
        </p:txBody>
      </p:sp>
    </p:spTree>
    <p:extLst>
      <p:ext uri="{BB962C8B-B14F-4D97-AF65-F5344CB8AC3E}">
        <p14:creationId xmlns:p14="http://schemas.microsoft.com/office/powerpoint/2010/main" val="3146848773"/>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1143000" y="228600"/>
            <a:ext cx="7354888" cy="1143000"/>
          </a:xfrm>
        </p:spPr>
        <p:txBody>
          <a:bodyPr/>
          <a:lstStyle/>
          <a:p>
            <a:r>
              <a:rPr lang="en-US" sz="3800"/>
              <a:t>Personal Financial Statements </a:t>
            </a:r>
            <a:r>
              <a:rPr lang="en-US" sz="2200">
                <a:solidFill>
                  <a:schemeClr val="tx1"/>
                </a:solidFill>
              </a:rPr>
              <a:t>(continued)</a:t>
            </a:r>
          </a:p>
        </p:txBody>
      </p:sp>
      <p:sp>
        <p:nvSpPr>
          <p:cNvPr id="15363" name="Rectangle 3"/>
          <p:cNvSpPr>
            <a:spLocks noGrp="1" noChangeArrowheads="1"/>
          </p:cNvSpPr>
          <p:nvPr>
            <p:ph idx="1"/>
          </p:nvPr>
        </p:nvSpPr>
        <p:spPr>
          <a:xfrm>
            <a:off x="457200" y="1676400"/>
            <a:ext cx="7620000" cy="4648200"/>
          </a:xfrm>
        </p:spPr>
        <p:txBody>
          <a:bodyPr/>
          <a:lstStyle/>
          <a:p>
            <a:pPr>
              <a:buFontTx/>
              <a:buNone/>
            </a:pPr>
            <a:r>
              <a:rPr lang="en-US" sz="2600" b="1" dirty="0"/>
              <a:t>STEP 2</a:t>
            </a:r>
            <a:r>
              <a:rPr lang="en-US" sz="2600" dirty="0"/>
              <a:t>: DETERMINING THE AMOUNTS OWED</a:t>
            </a:r>
          </a:p>
          <a:p>
            <a:pPr>
              <a:buSzPct val="90000"/>
            </a:pPr>
            <a:r>
              <a:rPr lang="en-US" sz="2600" b="1" dirty="0"/>
              <a:t>Liabilities</a:t>
            </a:r>
            <a:r>
              <a:rPr lang="en-US" sz="2600" dirty="0"/>
              <a:t> - what you owe</a:t>
            </a:r>
          </a:p>
          <a:p>
            <a:pPr lvl="1">
              <a:buSzPct val="80000"/>
            </a:pPr>
            <a:r>
              <a:rPr lang="en-US" sz="2600" dirty="0"/>
              <a:t>Current liabilities (&lt; 1 year) </a:t>
            </a:r>
          </a:p>
          <a:p>
            <a:pPr lvl="1">
              <a:buSzPct val="80000"/>
            </a:pPr>
            <a:r>
              <a:rPr lang="en-US" sz="2600" dirty="0"/>
              <a:t>Long term liabilities</a:t>
            </a:r>
          </a:p>
          <a:p>
            <a:pPr lvl="1">
              <a:buSzPct val="80000"/>
            </a:pPr>
            <a:endParaRPr lang="en-US" sz="1000" dirty="0"/>
          </a:p>
          <a:p>
            <a:pPr>
              <a:buSzPct val="80000"/>
              <a:buFontTx/>
              <a:buNone/>
            </a:pPr>
            <a:r>
              <a:rPr lang="en-US" sz="2600" b="1" dirty="0"/>
              <a:t>STEP 3</a:t>
            </a:r>
            <a:r>
              <a:rPr lang="en-US" sz="2600" dirty="0"/>
              <a:t>: COMPUTING NET WORTH</a:t>
            </a:r>
          </a:p>
          <a:p>
            <a:pPr>
              <a:buSzPct val="90000"/>
            </a:pPr>
            <a:r>
              <a:rPr lang="en-US" sz="2600" dirty="0"/>
              <a:t>Assets – Liabilities = Net Worth</a:t>
            </a:r>
          </a:p>
          <a:p>
            <a:pPr>
              <a:buSzPct val="90000"/>
            </a:pPr>
            <a:r>
              <a:rPr lang="en-US" sz="2600" dirty="0"/>
              <a:t>Assets = Net Worth + Liabilities</a:t>
            </a:r>
          </a:p>
          <a:p>
            <a:pPr>
              <a:buSzPct val="90000"/>
            </a:pPr>
            <a:r>
              <a:rPr lang="en-US" sz="2600" b="1" dirty="0"/>
              <a:t>Insolvency</a:t>
            </a:r>
            <a:r>
              <a:rPr lang="en-US" sz="2600" dirty="0"/>
              <a:t> is the inability to pay debts when they are due</a:t>
            </a:r>
          </a:p>
          <a:p>
            <a:pPr>
              <a:buSzPct val="90000"/>
              <a:buFontTx/>
              <a:buNone/>
            </a:pPr>
            <a:endParaRPr lang="en-US" sz="2600" dirty="0"/>
          </a:p>
          <a:p>
            <a:pPr lvl="1">
              <a:buSzPct val="80000"/>
              <a:buFontTx/>
              <a:buNone/>
            </a:pPr>
            <a:endParaRPr lang="en-US" dirty="0"/>
          </a:p>
          <a:p>
            <a:pPr>
              <a:buFontTx/>
              <a:buNone/>
            </a:pPr>
            <a:endParaRPr lang="en-US" sz="2800" dirty="0"/>
          </a:p>
          <a:p>
            <a:pPr>
              <a:buFontTx/>
              <a:buNone/>
            </a:pPr>
            <a:endParaRPr lang="en-US" dirty="0"/>
          </a:p>
        </p:txBody>
      </p:sp>
      <p:pic>
        <p:nvPicPr>
          <p:cNvPr id="15366" name="Picture 5" descr="C:\Users\Melissa\AppData\Local\Microsoft\Windows\Temporary Internet Files\Content.IE5\I0OYOZ9M\MP900387492[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72200" y="2133600"/>
            <a:ext cx="2149475" cy="153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11</a:t>
            </a:fld>
            <a:endParaRPr lang="en-US"/>
          </a:p>
        </p:txBody>
      </p:sp>
    </p:spTree>
    <p:extLst>
      <p:ext uri="{BB962C8B-B14F-4D97-AF65-F5344CB8AC3E}">
        <p14:creationId xmlns:p14="http://schemas.microsoft.com/office/powerpoint/2010/main" val="31800273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1143000" y="152400"/>
            <a:ext cx="7354888" cy="1143000"/>
          </a:xfrm>
        </p:spPr>
        <p:txBody>
          <a:bodyPr/>
          <a:lstStyle/>
          <a:p>
            <a:r>
              <a:rPr lang="en-US" sz="3800"/>
              <a:t>Personal Financial Statements </a:t>
            </a:r>
            <a:r>
              <a:rPr lang="en-US" sz="2200">
                <a:solidFill>
                  <a:schemeClr val="tx1"/>
                </a:solidFill>
              </a:rPr>
              <a:t>(continued)</a:t>
            </a:r>
          </a:p>
        </p:txBody>
      </p:sp>
      <p:sp>
        <p:nvSpPr>
          <p:cNvPr id="16387" name="Rectangle 3"/>
          <p:cNvSpPr>
            <a:spLocks noGrp="1" noChangeArrowheads="1"/>
          </p:cNvSpPr>
          <p:nvPr>
            <p:ph idx="1"/>
          </p:nvPr>
        </p:nvSpPr>
        <p:spPr>
          <a:xfrm>
            <a:off x="838200" y="1660525"/>
            <a:ext cx="7315200" cy="4525963"/>
          </a:xfrm>
        </p:spPr>
        <p:txBody>
          <a:bodyPr>
            <a:normAutofit fontScale="92500" lnSpcReduction="10000"/>
          </a:bodyPr>
          <a:lstStyle/>
          <a:p>
            <a:pPr>
              <a:buFontTx/>
              <a:buNone/>
            </a:pPr>
            <a:r>
              <a:rPr lang="en-US" sz="2600" i="1" dirty="0"/>
              <a:t>	Net Worth</a:t>
            </a:r>
            <a:r>
              <a:rPr lang="en-US" sz="2600" dirty="0"/>
              <a:t> is an indication of the financial position at any given date</a:t>
            </a:r>
          </a:p>
          <a:p>
            <a:pPr>
              <a:buFontTx/>
              <a:buNone/>
            </a:pPr>
            <a:endParaRPr lang="en-US" sz="1000" dirty="0"/>
          </a:p>
          <a:p>
            <a:pPr>
              <a:buFontTx/>
              <a:buNone/>
            </a:pPr>
            <a:endParaRPr lang="en-US" sz="2800" b="1" dirty="0"/>
          </a:p>
          <a:p>
            <a:pPr>
              <a:buFontTx/>
              <a:buNone/>
            </a:pPr>
            <a:endParaRPr lang="en-US" sz="2800" b="1" dirty="0"/>
          </a:p>
          <a:p>
            <a:pPr>
              <a:buFontTx/>
              <a:buNone/>
            </a:pPr>
            <a:r>
              <a:rPr lang="en-US" sz="2800" b="1" dirty="0"/>
              <a:t>Ways to increase Net Worth</a:t>
            </a:r>
          </a:p>
          <a:p>
            <a:pPr>
              <a:buFontTx/>
              <a:buNone/>
            </a:pPr>
            <a:endParaRPr lang="en-US" sz="500" b="1" dirty="0"/>
          </a:p>
          <a:p>
            <a:r>
              <a:rPr lang="en-US" sz="2600" dirty="0"/>
              <a:t>Increasing your savings</a:t>
            </a:r>
          </a:p>
          <a:p>
            <a:r>
              <a:rPr lang="en-US" sz="2600" dirty="0"/>
              <a:t>Reducing spending</a:t>
            </a:r>
          </a:p>
          <a:p>
            <a:r>
              <a:rPr lang="en-US" sz="2600" dirty="0"/>
              <a:t>Increasing the value of investments and other possessions</a:t>
            </a:r>
          </a:p>
          <a:p>
            <a:r>
              <a:rPr lang="en-US" sz="2600" dirty="0"/>
              <a:t>Reducing the amounts you owe</a:t>
            </a:r>
          </a:p>
          <a:p>
            <a:pPr>
              <a:buFontTx/>
              <a:buNone/>
            </a:pPr>
            <a:endParaRPr lang="en-US" sz="2600" dirty="0"/>
          </a:p>
          <a:p>
            <a:pPr>
              <a:buFontTx/>
              <a:buNone/>
            </a:pPr>
            <a:endParaRPr lang="en-US" sz="2600" dirty="0"/>
          </a:p>
        </p:txBody>
      </p:sp>
      <p:sp>
        <p:nvSpPr>
          <p:cNvPr id="16389" name="Rectangle 4"/>
          <p:cNvSpPr>
            <a:spLocks noChangeArrowheads="1"/>
          </p:cNvSpPr>
          <p:nvPr/>
        </p:nvSpPr>
        <p:spPr bwMode="auto">
          <a:xfrm>
            <a:off x="7188200" y="5957888"/>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a:endParaRPr lang="th-TH" sz="1600" b="1">
              <a:latin typeface="BankGothic Md BT"/>
            </a:endParaRPr>
          </a:p>
        </p:txBody>
      </p:sp>
      <p:pic>
        <p:nvPicPr>
          <p:cNvPr id="16390"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6879" y="2590800"/>
            <a:ext cx="75438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1035" name="Text Box 11"/>
          <p:cNvSpPr txBox="1">
            <a:spLocks noChangeArrowheads="1"/>
          </p:cNvSpPr>
          <p:nvPr/>
        </p:nvSpPr>
        <p:spPr bwMode="auto">
          <a:xfrm>
            <a:off x="8382000" y="6477000"/>
            <a:ext cx="439738" cy="304800"/>
          </a:xfrm>
          <a:prstGeom prst="rect">
            <a:avLst/>
          </a:prstGeom>
          <a:noFill/>
          <a:ln w="9525">
            <a:noFill/>
            <a:miter lim="800000"/>
            <a:headEnd/>
            <a:tailEnd/>
          </a:ln>
          <a:effec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sz="1400">
                <a:cs typeface="Arial" panose="020B0604020202020204" pitchFamily="34" charset="0"/>
              </a:rPr>
              <a:t>3-</a:t>
            </a:r>
            <a:fld id="{68DC9084-B635-44BC-939E-175C0181EA15}" type="slidenum">
              <a:rPr lang="en-US" sz="1400">
                <a:cs typeface="Arial" panose="020B0604020202020204" pitchFamily="34" charset="0"/>
              </a:rPr>
              <a:pPr eaLnBrk="1" hangingPunct="1"/>
              <a:t>12</a:t>
            </a:fld>
            <a:endParaRPr lang="en-US" sz="1400">
              <a:cs typeface="Arial" panose="020B0604020202020204" pitchFamily="34" charset="0"/>
            </a:endParaRP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12</a:t>
            </a:fld>
            <a:endParaRPr lang="en-US"/>
          </a:p>
        </p:txBody>
      </p:sp>
    </p:spTree>
    <p:extLst>
      <p:ext uri="{BB962C8B-B14F-4D97-AF65-F5344CB8AC3E}">
        <p14:creationId xmlns:p14="http://schemas.microsoft.com/office/powerpoint/2010/main" val="41193852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838200" y="228600"/>
            <a:ext cx="8074025" cy="1066800"/>
          </a:xfrm>
          <a:noFill/>
        </p:spPr>
        <p:txBody>
          <a:bodyPr lIns="90488" tIns="44450" rIns="90488" bIns="44450"/>
          <a:lstStyle/>
          <a:p>
            <a:r>
              <a:rPr lang="en-US" sz="3800"/>
              <a:t>Personal Financial Statements </a:t>
            </a:r>
            <a:r>
              <a:rPr lang="en-US" sz="2200">
                <a:solidFill>
                  <a:schemeClr val="tx1"/>
                </a:solidFill>
              </a:rPr>
              <a:t>(continued)</a:t>
            </a:r>
          </a:p>
        </p:txBody>
      </p:sp>
      <p:sp>
        <p:nvSpPr>
          <p:cNvPr id="17411" name="Rectangle 3"/>
          <p:cNvSpPr>
            <a:spLocks noGrp="1" noChangeArrowheads="1"/>
          </p:cNvSpPr>
          <p:nvPr>
            <p:ph idx="1"/>
          </p:nvPr>
        </p:nvSpPr>
        <p:spPr>
          <a:xfrm>
            <a:off x="457200" y="1066800"/>
            <a:ext cx="7162800" cy="5181600"/>
          </a:xfrm>
        </p:spPr>
        <p:txBody>
          <a:bodyPr lIns="90488" tIns="44450" rIns="90488" bIns="44450"/>
          <a:lstStyle/>
          <a:p>
            <a:pPr algn="ctr">
              <a:buSzPct val="90000"/>
              <a:buFontTx/>
              <a:buNone/>
            </a:pPr>
            <a:endParaRPr lang="en-US" sz="1000" b="1" dirty="0"/>
          </a:p>
          <a:p>
            <a:pPr algn="ctr">
              <a:buSzPct val="90000"/>
              <a:buFontTx/>
              <a:buNone/>
            </a:pPr>
            <a:r>
              <a:rPr lang="en-US" sz="2800" b="1" dirty="0"/>
              <a:t>THE CASH FLOW STATEMENT</a:t>
            </a:r>
          </a:p>
          <a:p>
            <a:pPr algn="ctr">
              <a:buSzPct val="90000"/>
              <a:buFontTx/>
              <a:buNone/>
            </a:pPr>
            <a:endParaRPr lang="en-US" sz="1000" b="1" dirty="0"/>
          </a:p>
          <a:p>
            <a:pPr>
              <a:buSzPct val="90000"/>
            </a:pPr>
            <a:r>
              <a:rPr lang="en-US" sz="2800" dirty="0"/>
              <a:t>Cash Flow is the actual inflow, outflow for a given time period</a:t>
            </a:r>
          </a:p>
          <a:p>
            <a:pPr>
              <a:buSzPct val="90000"/>
            </a:pPr>
            <a:endParaRPr lang="en-US" sz="1500" dirty="0"/>
          </a:p>
          <a:p>
            <a:pPr>
              <a:buSzPct val="90000"/>
            </a:pPr>
            <a:endParaRPr lang="en-US" sz="2800" dirty="0"/>
          </a:p>
          <a:p>
            <a:pPr>
              <a:buSzPct val="90000"/>
            </a:pPr>
            <a:endParaRPr lang="en-US" sz="2800" dirty="0"/>
          </a:p>
          <a:p>
            <a:pPr>
              <a:buSzPct val="90000"/>
            </a:pPr>
            <a:endParaRPr lang="en-US" sz="2800" dirty="0"/>
          </a:p>
          <a:p>
            <a:pPr>
              <a:buSzPct val="90000"/>
            </a:pPr>
            <a:r>
              <a:rPr lang="en-US" sz="2800" dirty="0"/>
              <a:t>The Cash Flow statement is also called </a:t>
            </a:r>
            <a:r>
              <a:rPr lang="en-US" sz="2800" b="1" i="1" dirty="0"/>
              <a:t>personal income and expenditure statement</a:t>
            </a:r>
          </a:p>
          <a:p>
            <a:pPr>
              <a:buSzPct val="90000"/>
              <a:buFontTx/>
              <a:buNone/>
            </a:pPr>
            <a:endParaRPr lang="en-US" sz="2800" i="1" dirty="0"/>
          </a:p>
        </p:txBody>
      </p:sp>
      <p:pic>
        <p:nvPicPr>
          <p:cNvPr id="17414"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4296" y="3282950"/>
            <a:ext cx="7315200" cy="120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1035" name="Text Box 11"/>
          <p:cNvSpPr txBox="1">
            <a:spLocks noChangeArrowheads="1"/>
          </p:cNvSpPr>
          <p:nvPr/>
        </p:nvSpPr>
        <p:spPr bwMode="auto">
          <a:xfrm>
            <a:off x="8382000" y="6477000"/>
            <a:ext cx="439738" cy="304800"/>
          </a:xfrm>
          <a:prstGeom prst="rect">
            <a:avLst/>
          </a:prstGeom>
          <a:noFill/>
          <a:ln w="9525">
            <a:noFill/>
            <a:miter lim="800000"/>
            <a:headEnd/>
            <a:tailEnd/>
          </a:ln>
          <a:effec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sz="1400">
                <a:cs typeface="Arial" panose="020B0604020202020204" pitchFamily="34" charset="0"/>
              </a:rPr>
              <a:t>3-</a:t>
            </a:r>
            <a:fld id="{65295299-231E-4924-A5C7-BBC8B8920403}" type="slidenum">
              <a:rPr lang="en-US" sz="1400">
                <a:cs typeface="Arial" panose="020B0604020202020204" pitchFamily="34" charset="0"/>
              </a:rPr>
              <a:pPr eaLnBrk="1" hangingPunct="1"/>
              <a:t>13</a:t>
            </a:fld>
            <a:endParaRPr lang="en-US" sz="1400">
              <a:cs typeface="Arial" panose="020B0604020202020204" pitchFamily="34" charset="0"/>
            </a:endParaRP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13</a:t>
            </a:fld>
            <a:endParaRPr lang="en-US"/>
          </a:p>
        </p:txBody>
      </p:sp>
    </p:spTree>
    <p:extLst>
      <p:ext uri="{BB962C8B-B14F-4D97-AF65-F5344CB8AC3E}">
        <p14:creationId xmlns:p14="http://schemas.microsoft.com/office/powerpoint/2010/main" val="176724496"/>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1295400" y="228600"/>
            <a:ext cx="7354888" cy="1143000"/>
          </a:xfrm>
        </p:spPr>
        <p:txBody>
          <a:bodyPr/>
          <a:lstStyle/>
          <a:p>
            <a:r>
              <a:rPr lang="en-US" sz="3800"/>
              <a:t>Personal Financial Statements </a:t>
            </a:r>
            <a:r>
              <a:rPr lang="en-US" sz="2200">
                <a:solidFill>
                  <a:schemeClr val="tx1"/>
                </a:solidFill>
              </a:rPr>
              <a:t>(continued)</a:t>
            </a:r>
          </a:p>
        </p:txBody>
      </p:sp>
      <p:sp>
        <p:nvSpPr>
          <p:cNvPr id="18435" name="Rectangle 3"/>
          <p:cNvSpPr>
            <a:spLocks noGrp="1" noChangeArrowheads="1"/>
          </p:cNvSpPr>
          <p:nvPr>
            <p:ph idx="1"/>
          </p:nvPr>
        </p:nvSpPr>
        <p:spPr>
          <a:xfrm>
            <a:off x="609600" y="1454331"/>
            <a:ext cx="7772400" cy="5029200"/>
          </a:xfrm>
        </p:spPr>
        <p:txBody>
          <a:bodyPr/>
          <a:lstStyle/>
          <a:p>
            <a:pPr algn="ctr">
              <a:lnSpc>
                <a:spcPct val="80000"/>
              </a:lnSpc>
              <a:buSzPct val="90000"/>
              <a:buFontTx/>
              <a:buNone/>
            </a:pPr>
            <a:r>
              <a:rPr lang="en-US" sz="2600" b="1" dirty="0"/>
              <a:t>THE CASH FLOW STATEMENT</a:t>
            </a:r>
          </a:p>
          <a:p>
            <a:pPr>
              <a:lnSpc>
                <a:spcPct val="80000"/>
              </a:lnSpc>
              <a:buSzPct val="90000"/>
              <a:buFontTx/>
              <a:buNone/>
            </a:pPr>
            <a:r>
              <a:rPr lang="en-US" sz="2600" dirty="0"/>
              <a:t>The process of preparing cash flows statement follows these steps</a:t>
            </a:r>
          </a:p>
          <a:p>
            <a:pPr>
              <a:lnSpc>
                <a:spcPct val="80000"/>
              </a:lnSpc>
              <a:buSzPct val="90000"/>
              <a:buFontTx/>
              <a:buNone/>
            </a:pPr>
            <a:endParaRPr lang="en-US" sz="600" dirty="0"/>
          </a:p>
          <a:p>
            <a:pPr>
              <a:lnSpc>
                <a:spcPct val="80000"/>
              </a:lnSpc>
              <a:buSzPct val="90000"/>
              <a:buFontTx/>
              <a:buNone/>
            </a:pPr>
            <a:endParaRPr lang="en-US" sz="600" b="1" dirty="0"/>
          </a:p>
          <a:p>
            <a:pPr>
              <a:lnSpc>
                <a:spcPct val="80000"/>
              </a:lnSpc>
              <a:buSzPct val="90000"/>
              <a:buFontTx/>
              <a:buNone/>
            </a:pPr>
            <a:r>
              <a:rPr lang="en-US" sz="2600" b="1" dirty="0"/>
              <a:t>STEP 1</a:t>
            </a:r>
            <a:r>
              <a:rPr lang="en-US" sz="2600" dirty="0"/>
              <a:t>: RECORD INCOME</a:t>
            </a:r>
          </a:p>
          <a:p>
            <a:pPr lvl="1">
              <a:lnSpc>
                <a:spcPct val="80000"/>
              </a:lnSpc>
              <a:buSzPct val="90000"/>
            </a:pPr>
            <a:r>
              <a:rPr lang="en-US" sz="2400" dirty="0"/>
              <a:t>Wages, salaries, and commissions</a:t>
            </a:r>
          </a:p>
          <a:p>
            <a:pPr lvl="1">
              <a:lnSpc>
                <a:spcPct val="80000"/>
              </a:lnSpc>
              <a:buSzPct val="90000"/>
            </a:pPr>
            <a:r>
              <a:rPr lang="en-US" sz="2400" dirty="0"/>
              <a:t>Self-employment business income</a:t>
            </a:r>
          </a:p>
          <a:p>
            <a:pPr lvl="1">
              <a:lnSpc>
                <a:spcPct val="80000"/>
              </a:lnSpc>
              <a:buSzPct val="90000"/>
            </a:pPr>
            <a:r>
              <a:rPr lang="en-US" sz="2400" dirty="0"/>
              <a:t>Savings and investment income</a:t>
            </a:r>
          </a:p>
          <a:p>
            <a:pPr lvl="1">
              <a:lnSpc>
                <a:spcPct val="80000"/>
              </a:lnSpc>
              <a:buSzPct val="90000"/>
            </a:pPr>
            <a:r>
              <a:rPr lang="en-US" sz="2400" dirty="0"/>
              <a:t>Gifts, grants, scholarships and educational loans</a:t>
            </a:r>
          </a:p>
          <a:p>
            <a:pPr lvl="1">
              <a:lnSpc>
                <a:spcPct val="80000"/>
              </a:lnSpc>
              <a:buSzPct val="90000"/>
            </a:pPr>
            <a:r>
              <a:rPr lang="en-US" sz="2400" dirty="0"/>
              <a:t>Government payments, such as Social Security, public assistance, and unemployment benefits</a:t>
            </a:r>
          </a:p>
          <a:p>
            <a:pPr lvl="1">
              <a:lnSpc>
                <a:spcPct val="80000"/>
              </a:lnSpc>
              <a:buSzPct val="90000"/>
            </a:pPr>
            <a:r>
              <a:rPr lang="en-US" sz="2400" dirty="0"/>
              <a:t>Amounts received from pension and retirement programs</a:t>
            </a:r>
          </a:p>
          <a:p>
            <a:pPr lvl="1">
              <a:lnSpc>
                <a:spcPct val="80000"/>
              </a:lnSpc>
              <a:buSzPct val="90000"/>
            </a:pPr>
            <a:r>
              <a:rPr lang="en-US" sz="2400" dirty="0"/>
              <a:t>Alimony and child support payments</a:t>
            </a:r>
          </a:p>
          <a:p>
            <a:pPr>
              <a:lnSpc>
                <a:spcPct val="80000"/>
              </a:lnSpc>
            </a:pPr>
            <a:endParaRPr lang="en-US" sz="2800" dirty="0"/>
          </a:p>
        </p:txBody>
      </p:sp>
      <p:sp>
        <p:nvSpPr>
          <p:cNvPr id="1035" name="Text Box 11"/>
          <p:cNvSpPr txBox="1">
            <a:spLocks noChangeArrowheads="1"/>
          </p:cNvSpPr>
          <p:nvPr/>
        </p:nvSpPr>
        <p:spPr bwMode="auto">
          <a:xfrm>
            <a:off x="8382000" y="6477000"/>
            <a:ext cx="439738" cy="304800"/>
          </a:xfrm>
          <a:prstGeom prst="rect">
            <a:avLst/>
          </a:prstGeom>
          <a:noFill/>
          <a:ln w="9525">
            <a:noFill/>
            <a:miter lim="800000"/>
            <a:headEnd/>
            <a:tailEnd/>
          </a:ln>
          <a:effec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sz="1400">
                <a:cs typeface="Arial" panose="020B0604020202020204" pitchFamily="34" charset="0"/>
              </a:rPr>
              <a:t>3-</a:t>
            </a:r>
            <a:fld id="{12086785-50F9-403F-A519-D0AA1C641FD3}" type="slidenum">
              <a:rPr lang="en-US" sz="1400">
                <a:cs typeface="Arial" panose="020B0604020202020204" pitchFamily="34" charset="0"/>
              </a:rPr>
              <a:pPr eaLnBrk="1" hangingPunct="1"/>
              <a:t>14</a:t>
            </a:fld>
            <a:endParaRPr lang="en-US" sz="1400">
              <a:cs typeface="Arial" panose="020B0604020202020204" pitchFamily="34" charset="0"/>
            </a:endParaRP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14</a:t>
            </a:fld>
            <a:endParaRPr lang="en-US"/>
          </a:p>
        </p:txBody>
      </p:sp>
    </p:spTree>
    <p:extLst>
      <p:ext uri="{BB962C8B-B14F-4D97-AF65-F5344CB8AC3E}">
        <p14:creationId xmlns:p14="http://schemas.microsoft.com/office/powerpoint/2010/main" val="2394919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1295400" y="228600"/>
            <a:ext cx="7354888" cy="1143000"/>
          </a:xfrm>
        </p:spPr>
        <p:txBody>
          <a:bodyPr/>
          <a:lstStyle/>
          <a:p>
            <a:r>
              <a:rPr lang="en-US" sz="3800"/>
              <a:t>Personal Financial Statements </a:t>
            </a:r>
            <a:r>
              <a:rPr lang="en-US" sz="2200">
                <a:solidFill>
                  <a:schemeClr val="tx1"/>
                </a:solidFill>
              </a:rPr>
              <a:t>(continued)</a:t>
            </a:r>
          </a:p>
        </p:txBody>
      </p:sp>
      <p:sp>
        <p:nvSpPr>
          <p:cNvPr id="19459" name="Rectangle 3"/>
          <p:cNvSpPr>
            <a:spLocks noGrp="1" noChangeArrowheads="1"/>
          </p:cNvSpPr>
          <p:nvPr>
            <p:ph idx="1"/>
          </p:nvPr>
        </p:nvSpPr>
        <p:spPr/>
        <p:txBody>
          <a:bodyPr/>
          <a:lstStyle/>
          <a:p>
            <a:pPr>
              <a:lnSpc>
                <a:spcPct val="90000"/>
              </a:lnSpc>
              <a:buFontTx/>
              <a:buNone/>
            </a:pPr>
            <a:endParaRPr lang="en-US" sz="1200" b="1"/>
          </a:p>
          <a:p>
            <a:pPr>
              <a:lnSpc>
                <a:spcPct val="90000"/>
              </a:lnSpc>
              <a:buFontTx/>
              <a:buNone/>
            </a:pPr>
            <a:r>
              <a:rPr lang="en-US" sz="2600" b="1"/>
              <a:t>STEP 2</a:t>
            </a:r>
            <a:r>
              <a:rPr lang="en-US" sz="2600"/>
              <a:t>: RECORD CASH OUTFLOWS</a:t>
            </a:r>
          </a:p>
          <a:p>
            <a:pPr lvl="1">
              <a:lnSpc>
                <a:spcPct val="90000"/>
              </a:lnSpc>
            </a:pPr>
            <a:r>
              <a:rPr lang="en-US" sz="2600"/>
              <a:t>Fixed Expenses</a:t>
            </a:r>
          </a:p>
          <a:p>
            <a:pPr lvl="1">
              <a:lnSpc>
                <a:spcPct val="90000"/>
              </a:lnSpc>
            </a:pPr>
            <a:endParaRPr lang="en-US" sz="600"/>
          </a:p>
          <a:p>
            <a:pPr lvl="1">
              <a:lnSpc>
                <a:spcPct val="90000"/>
              </a:lnSpc>
            </a:pPr>
            <a:r>
              <a:rPr lang="en-US" sz="2600"/>
              <a:t>Variable expenses</a:t>
            </a:r>
          </a:p>
          <a:p>
            <a:pPr lvl="1">
              <a:lnSpc>
                <a:spcPct val="90000"/>
              </a:lnSpc>
            </a:pPr>
            <a:endParaRPr lang="en-US" sz="1500"/>
          </a:p>
          <a:p>
            <a:pPr>
              <a:lnSpc>
                <a:spcPct val="90000"/>
              </a:lnSpc>
              <a:buFontTx/>
              <a:buNone/>
            </a:pPr>
            <a:r>
              <a:rPr lang="en-US" sz="2600" b="1"/>
              <a:t>STEP 3</a:t>
            </a:r>
            <a:r>
              <a:rPr lang="en-US" sz="2600"/>
              <a:t>: DETERMINE NET CASH FLOWS</a:t>
            </a:r>
          </a:p>
          <a:p>
            <a:pPr lvl="1">
              <a:lnSpc>
                <a:spcPct val="90000"/>
              </a:lnSpc>
            </a:pPr>
            <a:r>
              <a:rPr lang="en-US" sz="2600"/>
              <a:t>The difference between income and outflows can either be positive or negative</a:t>
            </a:r>
          </a:p>
          <a:p>
            <a:pPr lvl="1">
              <a:lnSpc>
                <a:spcPct val="90000"/>
              </a:lnSpc>
            </a:pPr>
            <a:endParaRPr lang="en-US" sz="600"/>
          </a:p>
          <a:p>
            <a:pPr lvl="1">
              <a:lnSpc>
                <a:spcPct val="90000"/>
              </a:lnSpc>
            </a:pPr>
            <a:r>
              <a:rPr lang="en-US" sz="2600"/>
              <a:t>Cash flow statement provides the foundation for preparing and implementing a spending, saving, and investment plan</a:t>
            </a:r>
          </a:p>
          <a:p>
            <a:pPr lvl="1">
              <a:lnSpc>
                <a:spcPct val="90000"/>
              </a:lnSpc>
              <a:buFontTx/>
              <a:buNone/>
            </a:pPr>
            <a:endParaRPr lang="en-US" sz="2600"/>
          </a:p>
        </p:txBody>
      </p:sp>
      <p:sp>
        <p:nvSpPr>
          <p:cNvPr id="1035" name="Text Box 11"/>
          <p:cNvSpPr txBox="1">
            <a:spLocks noChangeArrowheads="1"/>
          </p:cNvSpPr>
          <p:nvPr/>
        </p:nvSpPr>
        <p:spPr bwMode="auto">
          <a:xfrm>
            <a:off x="8382000" y="6477000"/>
            <a:ext cx="439738" cy="304800"/>
          </a:xfrm>
          <a:prstGeom prst="rect">
            <a:avLst/>
          </a:prstGeom>
          <a:noFill/>
          <a:ln w="9525">
            <a:noFill/>
            <a:miter lim="800000"/>
            <a:headEnd/>
            <a:tailEnd/>
          </a:ln>
          <a:effec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sz="1400">
                <a:cs typeface="Arial" panose="020B0604020202020204" pitchFamily="34" charset="0"/>
              </a:rPr>
              <a:t>3-</a:t>
            </a:r>
            <a:fld id="{FB7BF298-0DF1-4A90-B563-3DB833A8D18F}" type="slidenum">
              <a:rPr lang="en-US" sz="1400">
                <a:cs typeface="Arial" panose="020B0604020202020204" pitchFamily="34" charset="0"/>
              </a:rPr>
              <a:pPr eaLnBrk="1" hangingPunct="1"/>
              <a:t>15</a:t>
            </a:fld>
            <a:endParaRPr lang="en-US" sz="1400">
              <a:cs typeface="Arial" panose="020B0604020202020204" pitchFamily="34" charset="0"/>
            </a:endParaRP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15</a:t>
            </a:fld>
            <a:endParaRPr lang="en-US"/>
          </a:p>
        </p:txBody>
      </p:sp>
    </p:spTree>
    <p:extLst>
      <p:ext uri="{BB962C8B-B14F-4D97-AF65-F5344CB8AC3E}">
        <p14:creationId xmlns:p14="http://schemas.microsoft.com/office/powerpoint/2010/main" val="6876246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Jane’s Balance Sheet</a:t>
            </a:r>
          </a:p>
        </p:txBody>
      </p:sp>
      <p:sp>
        <p:nvSpPr>
          <p:cNvPr id="3" name="Content Placeholder 2"/>
          <p:cNvSpPr>
            <a:spLocks noGrp="1"/>
          </p:cNvSpPr>
          <p:nvPr>
            <p:ph sz="half" idx="1"/>
          </p:nvPr>
        </p:nvSpPr>
        <p:spPr/>
        <p:txBody>
          <a:bodyPr/>
          <a:lstStyle/>
          <a:p>
            <a:r>
              <a:rPr lang="en-US" b="1" dirty="0"/>
              <a:t>Assets</a:t>
            </a:r>
          </a:p>
          <a:p>
            <a:r>
              <a:rPr lang="en-US" dirty="0"/>
              <a:t>Liquid Assets</a:t>
            </a:r>
          </a:p>
          <a:p>
            <a:r>
              <a:rPr lang="en-US" dirty="0"/>
              <a:t>Real Estate</a:t>
            </a:r>
          </a:p>
          <a:p>
            <a:r>
              <a:rPr lang="en-US" dirty="0"/>
              <a:t>Personal Possessions</a:t>
            </a:r>
          </a:p>
          <a:p>
            <a:r>
              <a:rPr lang="en-US" dirty="0"/>
              <a:t>Investments and Retirement Assets</a:t>
            </a:r>
          </a:p>
        </p:txBody>
      </p:sp>
      <p:sp>
        <p:nvSpPr>
          <p:cNvPr id="4" name="Content Placeholder 3"/>
          <p:cNvSpPr>
            <a:spLocks noGrp="1"/>
          </p:cNvSpPr>
          <p:nvPr>
            <p:ph sz="half" idx="2"/>
          </p:nvPr>
        </p:nvSpPr>
        <p:spPr/>
        <p:txBody>
          <a:bodyPr/>
          <a:lstStyle/>
          <a:p>
            <a:r>
              <a:rPr lang="en-US" b="1" dirty="0"/>
              <a:t>Liabilities</a:t>
            </a:r>
          </a:p>
          <a:p>
            <a:r>
              <a:rPr lang="en-US" dirty="0"/>
              <a:t>Current Liabilities</a:t>
            </a:r>
          </a:p>
          <a:p>
            <a:r>
              <a:rPr lang="en-US" dirty="0"/>
              <a:t>Long-Term Liabilities</a:t>
            </a:r>
          </a:p>
          <a:p>
            <a:endParaRPr lang="en-US" dirty="0"/>
          </a:p>
          <a:p>
            <a:r>
              <a:rPr lang="en-US" b="1" dirty="0"/>
              <a:t>Net Worth</a:t>
            </a:r>
            <a:endParaRPr lang="en-US" dirty="0"/>
          </a:p>
          <a:p>
            <a:r>
              <a:rPr lang="en-US" dirty="0"/>
              <a:t>Assets - Liabilities</a:t>
            </a:r>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16</a:t>
            </a:fld>
            <a:endParaRPr lang="en-US"/>
          </a:p>
        </p:txBody>
      </p:sp>
    </p:spTree>
    <p:extLst>
      <p:ext uri="{BB962C8B-B14F-4D97-AF65-F5344CB8AC3E}">
        <p14:creationId xmlns:p14="http://schemas.microsoft.com/office/powerpoint/2010/main" val="25468005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Jane’s Liquid Assets</a:t>
            </a:r>
          </a:p>
        </p:txBody>
      </p:sp>
      <p:sp>
        <p:nvSpPr>
          <p:cNvPr id="3" name="Content Placeholder 2"/>
          <p:cNvSpPr>
            <a:spLocks noGrp="1"/>
          </p:cNvSpPr>
          <p:nvPr>
            <p:ph idx="1"/>
          </p:nvPr>
        </p:nvSpPr>
        <p:spPr/>
        <p:txBody>
          <a:bodyPr/>
          <a:lstStyle/>
          <a:p>
            <a:r>
              <a:rPr lang="en-US" dirty="0"/>
              <a:t>Jane has a current account that currently has THB 6,750 in it.</a:t>
            </a:r>
          </a:p>
          <a:p>
            <a:r>
              <a:rPr lang="en-US" dirty="0"/>
              <a:t>Jane has a savings account with a THB 15,000 balance</a:t>
            </a:r>
          </a:p>
          <a:p>
            <a:endParaRPr lang="en-US" dirty="0"/>
          </a:p>
          <a:p>
            <a:r>
              <a:rPr lang="en-US" b="1" dirty="0"/>
              <a:t>Total Liquid Assets = THB 21,750 (6,750 + 15,000)</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17</a:t>
            </a:fld>
            <a:endParaRPr lang="en-US"/>
          </a:p>
        </p:txBody>
      </p:sp>
    </p:spTree>
    <p:extLst>
      <p:ext uri="{BB962C8B-B14F-4D97-AF65-F5344CB8AC3E}">
        <p14:creationId xmlns:p14="http://schemas.microsoft.com/office/powerpoint/2010/main" val="33326046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Jane’s Personal Possessions</a:t>
            </a:r>
          </a:p>
        </p:txBody>
      </p:sp>
      <p:sp>
        <p:nvSpPr>
          <p:cNvPr id="3" name="Content Placeholder 2"/>
          <p:cNvSpPr>
            <a:spLocks noGrp="1"/>
          </p:cNvSpPr>
          <p:nvPr>
            <p:ph idx="1"/>
          </p:nvPr>
        </p:nvSpPr>
        <p:spPr/>
        <p:txBody>
          <a:bodyPr/>
          <a:lstStyle/>
          <a:p>
            <a:r>
              <a:rPr lang="en-US" dirty="0"/>
              <a:t>Toyota year 2000 valued at THB 98,000</a:t>
            </a:r>
          </a:p>
          <a:p>
            <a:r>
              <a:rPr lang="en-US" dirty="0"/>
              <a:t>Laptop at THB 35,000</a:t>
            </a:r>
          </a:p>
          <a:p>
            <a:r>
              <a:rPr lang="en-US" dirty="0"/>
              <a:t>iPad at THB 22,000</a:t>
            </a:r>
          </a:p>
          <a:p>
            <a:r>
              <a:rPr lang="en-US" dirty="0"/>
              <a:t>Jewelry worth THB 88,000</a:t>
            </a:r>
          </a:p>
          <a:p>
            <a:endParaRPr lang="en-US" dirty="0"/>
          </a:p>
          <a:p>
            <a:r>
              <a:rPr lang="en-US" b="1" dirty="0"/>
              <a:t>Total Value of Personal Possessions</a:t>
            </a:r>
            <a:r>
              <a:rPr lang="en-US" dirty="0"/>
              <a:t> </a:t>
            </a:r>
            <a:r>
              <a:rPr lang="en-US" b="1" dirty="0"/>
              <a:t>THB 243,000</a:t>
            </a:r>
          </a:p>
          <a:p>
            <a:endParaRPr lang="en-US"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18</a:t>
            </a:fld>
            <a:endParaRPr lang="en-US"/>
          </a:p>
        </p:txBody>
      </p:sp>
    </p:spTree>
    <p:extLst>
      <p:ext uri="{BB962C8B-B14F-4D97-AF65-F5344CB8AC3E}">
        <p14:creationId xmlns:p14="http://schemas.microsoft.com/office/powerpoint/2010/main" val="38568214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Jane’s Investment Assets</a:t>
            </a:r>
          </a:p>
        </p:txBody>
      </p:sp>
      <p:sp>
        <p:nvSpPr>
          <p:cNvPr id="3" name="Content Placeholder 2"/>
          <p:cNvSpPr>
            <a:spLocks noGrp="1"/>
          </p:cNvSpPr>
          <p:nvPr>
            <p:ph idx="1"/>
          </p:nvPr>
        </p:nvSpPr>
        <p:spPr/>
        <p:txBody>
          <a:bodyPr/>
          <a:lstStyle/>
          <a:p>
            <a:r>
              <a:rPr lang="en-US" dirty="0"/>
              <a:t>Mutual Fund Account 	THB 55,000</a:t>
            </a:r>
          </a:p>
          <a:p>
            <a:r>
              <a:rPr lang="en-US" dirty="0"/>
              <a:t>Retirement Account at Work	THB 21,000</a:t>
            </a:r>
          </a:p>
          <a:p>
            <a:r>
              <a:rPr lang="en-US" dirty="0"/>
              <a:t>Equity Account		THB 30,000</a:t>
            </a:r>
          </a:p>
          <a:p>
            <a:endParaRPr lang="en-US" dirty="0"/>
          </a:p>
          <a:p>
            <a:r>
              <a:rPr lang="en-US" b="1" dirty="0"/>
              <a:t>Total Value			THB 106,000</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19</a:t>
            </a:fld>
            <a:endParaRPr lang="en-US"/>
          </a:p>
        </p:txBody>
      </p:sp>
    </p:spTree>
    <p:extLst>
      <p:ext uri="{BB962C8B-B14F-4D97-AF65-F5344CB8AC3E}">
        <p14:creationId xmlns:p14="http://schemas.microsoft.com/office/powerpoint/2010/main" val="5948238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Value of Jane’s Assets</a:t>
            </a:r>
          </a:p>
        </p:txBody>
      </p:sp>
      <p:sp>
        <p:nvSpPr>
          <p:cNvPr id="3" name="Content Placeholder 2"/>
          <p:cNvSpPr>
            <a:spLocks noGrp="1"/>
          </p:cNvSpPr>
          <p:nvPr>
            <p:ph idx="1"/>
          </p:nvPr>
        </p:nvSpPr>
        <p:spPr/>
        <p:txBody>
          <a:bodyPr/>
          <a:lstStyle/>
          <a:p>
            <a:r>
              <a:rPr lang="en-US" dirty="0"/>
              <a:t>Liquid Assets 	THB 21,750</a:t>
            </a:r>
          </a:p>
          <a:p>
            <a:r>
              <a:rPr lang="en-US" dirty="0"/>
              <a:t>Personal Possessions	THB 243,000</a:t>
            </a:r>
          </a:p>
          <a:p>
            <a:r>
              <a:rPr lang="en-US" dirty="0"/>
              <a:t>Investments		THB 106,000</a:t>
            </a:r>
          </a:p>
          <a:p>
            <a:endParaRPr lang="en-US" dirty="0"/>
          </a:p>
          <a:p>
            <a:r>
              <a:rPr lang="en-US" b="1" dirty="0"/>
              <a:t>Total Assets		THB 370,750</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20</a:t>
            </a:fld>
            <a:endParaRPr lang="en-US"/>
          </a:p>
        </p:txBody>
      </p:sp>
    </p:spTree>
    <p:extLst>
      <p:ext uri="{BB962C8B-B14F-4D97-AF65-F5344CB8AC3E}">
        <p14:creationId xmlns:p14="http://schemas.microsoft.com/office/powerpoint/2010/main" val="20429213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Jane’s Current Liabilities</a:t>
            </a:r>
          </a:p>
        </p:txBody>
      </p:sp>
      <p:sp>
        <p:nvSpPr>
          <p:cNvPr id="3" name="Content Placeholder 2"/>
          <p:cNvSpPr>
            <a:spLocks noGrp="1"/>
          </p:cNvSpPr>
          <p:nvPr>
            <p:ph idx="1"/>
          </p:nvPr>
        </p:nvSpPr>
        <p:spPr/>
        <p:txBody>
          <a:bodyPr/>
          <a:lstStyle/>
          <a:p>
            <a:r>
              <a:rPr lang="en-US" dirty="0"/>
              <a:t>Credit Card Balance				THB 41,000</a:t>
            </a:r>
          </a:p>
          <a:p>
            <a:r>
              <a:rPr lang="en-US" dirty="0"/>
              <a:t>Balance on Automobile loan			THB 75,000</a:t>
            </a:r>
          </a:p>
          <a:p>
            <a:r>
              <a:rPr lang="en-US" dirty="0"/>
              <a:t>Installment Loans on Computer and iPad	THB 35,000</a:t>
            </a:r>
          </a:p>
          <a:p>
            <a:endParaRPr lang="en-US" dirty="0"/>
          </a:p>
          <a:p>
            <a:r>
              <a:rPr lang="en-US" b="1" dirty="0"/>
              <a:t>Total Current Liabilities			THB 151,000</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21</a:t>
            </a:fld>
            <a:endParaRPr lang="en-US"/>
          </a:p>
        </p:txBody>
      </p:sp>
    </p:spTree>
    <p:extLst>
      <p:ext uri="{BB962C8B-B14F-4D97-AF65-F5344CB8AC3E}">
        <p14:creationId xmlns:p14="http://schemas.microsoft.com/office/powerpoint/2010/main" val="62043654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Jane’s Long-Term Liabilities</a:t>
            </a:r>
          </a:p>
        </p:txBody>
      </p:sp>
      <p:sp>
        <p:nvSpPr>
          <p:cNvPr id="3" name="Content Placeholder 2"/>
          <p:cNvSpPr>
            <a:spLocks noGrp="1"/>
          </p:cNvSpPr>
          <p:nvPr>
            <p:ph idx="1"/>
          </p:nvPr>
        </p:nvSpPr>
        <p:spPr/>
        <p:txBody>
          <a:bodyPr/>
          <a:lstStyle/>
          <a:p>
            <a:r>
              <a:rPr lang="en-US" dirty="0"/>
              <a:t>Student Loan Balance		THB 85,000</a:t>
            </a:r>
          </a:p>
          <a:p>
            <a:endParaRPr lang="en-US" dirty="0"/>
          </a:p>
          <a:p>
            <a:r>
              <a:rPr lang="en-US" b="1" dirty="0"/>
              <a:t>Total Long-Term Liabilities		THB 85,000</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22</a:t>
            </a:fld>
            <a:endParaRPr lang="en-US"/>
          </a:p>
        </p:txBody>
      </p:sp>
    </p:spTree>
    <p:extLst>
      <p:ext uri="{BB962C8B-B14F-4D97-AF65-F5344CB8AC3E}">
        <p14:creationId xmlns:p14="http://schemas.microsoft.com/office/powerpoint/2010/main" val="18771262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Jane’s Total Liabilities</a:t>
            </a:r>
          </a:p>
        </p:txBody>
      </p:sp>
      <p:sp>
        <p:nvSpPr>
          <p:cNvPr id="3" name="Content Placeholder 2"/>
          <p:cNvSpPr>
            <a:spLocks noGrp="1"/>
          </p:cNvSpPr>
          <p:nvPr>
            <p:ph idx="1"/>
          </p:nvPr>
        </p:nvSpPr>
        <p:spPr/>
        <p:txBody>
          <a:bodyPr/>
          <a:lstStyle/>
          <a:p>
            <a:r>
              <a:rPr lang="en-US" dirty="0"/>
              <a:t>Jane’s Current Liabilities		THB 151,000</a:t>
            </a:r>
          </a:p>
          <a:p>
            <a:r>
              <a:rPr lang="en-US" dirty="0"/>
              <a:t>Jane’s Long-Term Liabilities		THB 85,000</a:t>
            </a:r>
          </a:p>
          <a:p>
            <a:endParaRPr lang="en-US" dirty="0"/>
          </a:p>
          <a:p>
            <a:endParaRPr lang="en-US" dirty="0"/>
          </a:p>
          <a:p>
            <a:r>
              <a:rPr lang="en-US" b="1" dirty="0"/>
              <a:t>Total Liabilities			THB 236,000</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23</a:t>
            </a:fld>
            <a:endParaRPr lang="en-US"/>
          </a:p>
        </p:txBody>
      </p:sp>
    </p:spTree>
    <p:extLst>
      <p:ext uri="{BB962C8B-B14F-4D97-AF65-F5344CB8AC3E}">
        <p14:creationId xmlns:p14="http://schemas.microsoft.com/office/powerpoint/2010/main" val="27949737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Jane’s Net Worth</a:t>
            </a:r>
          </a:p>
        </p:txBody>
      </p:sp>
      <p:sp>
        <p:nvSpPr>
          <p:cNvPr id="3" name="Content Placeholder 2"/>
          <p:cNvSpPr>
            <a:spLocks noGrp="1"/>
          </p:cNvSpPr>
          <p:nvPr>
            <p:ph idx="1"/>
          </p:nvPr>
        </p:nvSpPr>
        <p:spPr/>
        <p:txBody>
          <a:bodyPr/>
          <a:lstStyle/>
          <a:p>
            <a:r>
              <a:rPr lang="en-US" dirty="0"/>
              <a:t>Net Worth = Assets – Liabilities</a:t>
            </a:r>
          </a:p>
          <a:p>
            <a:endParaRPr lang="en-US" dirty="0"/>
          </a:p>
          <a:p>
            <a:r>
              <a:rPr lang="en-US" dirty="0"/>
              <a:t>Jane’s Net Worth = THB 370,750 – THB 236,000</a:t>
            </a:r>
          </a:p>
          <a:p>
            <a:pPr marL="114300" indent="0">
              <a:buNone/>
            </a:pPr>
            <a:r>
              <a:rPr lang="en-US" dirty="0"/>
              <a:t>		        = </a:t>
            </a:r>
            <a:r>
              <a:rPr lang="en-US" b="1" dirty="0"/>
              <a:t>THB 134,750</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24</a:t>
            </a:fld>
            <a:endParaRPr lang="en-US"/>
          </a:p>
        </p:txBody>
      </p:sp>
    </p:spTree>
    <p:extLst>
      <p:ext uri="{BB962C8B-B14F-4D97-AF65-F5344CB8AC3E}">
        <p14:creationId xmlns:p14="http://schemas.microsoft.com/office/powerpoint/2010/main" val="16230829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AutoShape 2">
            <a:extLst>
              <a:ext uri="{FF2B5EF4-FFF2-40B4-BE49-F238E27FC236}">
                <a16:creationId xmlns:a16="http://schemas.microsoft.com/office/drawing/2014/main" id="{9BFD69AE-3DC6-4450-B1B4-5EAE8E013F6E}"/>
              </a:ext>
            </a:extLst>
          </p:cNvPr>
          <p:cNvSpPr>
            <a:spLocks noGrp="1" noChangeArrowheads="1"/>
          </p:cNvSpPr>
          <p:nvPr>
            <p:ph type="title"/>
          </p:nvPr>
        </p:nvSpPr>
        <p:spPr>
          <a:xfrm>
            <a:off x="1143000" y="228600"/>
            <a:ext cx="7772400" cy="914400"/>
          </a:xfrm>
        </p:spPr>
        <p:txBody>
          <a:bodyPr/>
          <a:lstStyle/>
          <a:p>
            <a:pPr eaLnBrk="1" hangingPunct="1"/>
            <a:r>
              <a:rPr lang="en-US" altLang="en-US">
                <a:ea typeface="ヒラギノ角ゴ Pro W3" pitchFamily="112" charset="-128"/>
              </a:rPr>
              <a:t>Using a Balance Sheet to Measure Your Wealth</a:t>
            </a:r>
          </a:p>
        </p:txBody>
      </p:sp>
      <p:sp>
        <p:nvSpPr>
          <p:cNvPr id="27651" name="Rectangle 3">
            <a:extLst>
              <a:ext uri="{FF2B5EF4-FFF2-40B4-BE49-F238E27FC236}">
                <a16:creationId xmlns:a16="http://schemas.microsoft.com/office/drawing/2014/main" id="{CA3AC977-3DF5-4066-924C-20E36D829FCF}"/>
              </a:ext>
            </a:extLst>
          </p:cNvPr>
          <p:cNvSpPr>
            <a:spLocks noGrp="1" noChangeArrowheads="1"/>
          </p:cNvSpPr>
          <p:nvPr>
            <p:ph idx="1"/>
          </p:nvPr>
        </p:nvSpPr>
        <p:spPr>
          <a:xfrm>
            <a:off x="457200" y="1828800"/>
            <a:ext cx="8074025" cy="4257675"/>
          </a:xfrm>
        </p:spPr>
        <p:txBody>
          <a:bodyPr/>
          <a:lstStyle/>
          <a:p>
            <a:pPr eaLnBrk="1" hangingPunct="1">
              <a:spcAft>
                <a:spcPts val="1800"/>
              </a:spcAft>
            </a:pPr>
            <a:r>
              <a:rPr lang="en-US" altLang="en-US">
                <a:ea typeface="ヒラギノ角ゴ Pro W3" pitchFamily="112" charset="-128"/>
              </a:rPr>
              <a:t>A snapshot of your financial status at a particular time.   </a:t>
            </a:r>
          </a:p>
          <a:p>
            <a:pPr eaLnBrk="1" hangingPunct="1">
              <a:spcAft>
                <a:spcPts val="1800"/>
              </a:spcAft>
            </a:pPr>
            <a:r>
              <a:rPr lang="en-US" altLang="en-US">
                <a:ea typeface="ヒラギノ角ゴ Pro W3" pitchFamily="112" charset="-128"/>
              </a:rPr>
              <a:t>Assets you own</a:t>
            </a:r>
          </a:p>
          <a:p>
            <a:pPr eaLnBrk="1" hangingPunct="1">
              <a:spcAft>
                <a:spcPts val="1800"/>
              </a:spcAft>
            </a:pPr>
            <a:r>
              <a:rPr lang="en-US" altLang="en-US">
                <a:ea typeface="ヒラギノ角ゴ Pro W3" pitchFamily="112" charset="-128"/>
              </a:rPr>
              <a:t>Debt or liabilities you’ve incurred</a:t>
            </a:r>
          </a:p>
          <a:p>
            <a:pPr eaLnBrk="1" hangingPunct="1">
              <a:spcAft>
                <a:spcPts val="1800"/>
              </a:spcAft>
            </a:pPr>
            <a:r>
              <a:rPr lang="en-US" altLang="en-US">
                <a:ea typeface="ヒラギノ角ゴ Pro W3" pitchFamily="112" charset="-128"/>
              </a:rPr>
              <a:t>Your net worth or equity</a:t>
            </a:r>
          </a:p>
        </p:txBody>
      </p:sp>
    </p:spTree>
    <p:extLst>
      <p:ext uri="{BB962C8B-B14F-4D97-AF65-F5344CB8AC3E}">
        <p14:creationId xmlns:p14="http://schemas.microsoft.com/office/powerpoint/2010/main" val="113697143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3">
            <a:extLst>
              <a:ext uri="{FF2B5EF4-FFF2-40B4-BE49-F238E27FC236}">
                <a16:creationId xmlns:a16="http://schemas.microsoft.com/office/drawing/2014/main" id="{EF8FE036-C00B-4C4F-9B1B-BA8543C02DF9}"/>
              </a:ext>
            </a:extLst>
          </p:cNvPr>
          <p:cNvSpPr>
            <a:spLocks noGrp="1"/>
          </p:cNvSpPr>
          <p:nvPr>
            <p:ph type="title"/>
          </p:nvPr>
        </p:nvSpPr>
        <p:spPr/>
        <p:txBody>
          <a:bodyPr/>
          <a:lstStyle/>
          <a:p>
            <a:pPr eaLnBrk="1" hangingPunct="1"/>
            <a:r>
              <a:rPr lang="en-US" altLang="en-US" dirty="0">
                <a:ea typeface="ヒラギノ角ゴ Pro W3" pitchFamily="112" charset="-128"/>
              </a:rPr>
              <a:t>Personal Balance Sheet</a:t>
            </a:r>
          </a:p>
        </p:txBody>
      </p:sp>
      <p:pic>
        <p:nvPicPr>
          <p:cNvPr id="28675" name="Picture 5" descr="fig02_02.gif">
            <a:extLst>
              <a:ext uri="{FF2B5EF4-FFF2-40B4-BE49-F238E27FC236}">
                <a16:creationId xmlns:a16="http://schemas.microsoft.com/office/drawing/2014/main" id="{148847D2-6FF3-4693-A3F4-3221883F2B0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76312" y="1371600"/>
            <a:ext cx="6581775" cy="489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637576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Jane’s Personal Cash Flow</a:t>
            </a:r>
          </a:p>
        </p:txBody>
      </p:sp>
      <p:sp>
        <p:nvSpPr>
          <p:cNvPr id="3" name="Content Placeholder 2"/>
          <p:cNvSpPr>
            <a:spLocks noGrp="1"/>
          </p:cNvSpPr>
          <p:nvPr>
            <p:ph idx="1"/>
          </p:nvPr>
        </p:nvSpPr>
        <p:spPr/>
        <p:txBody>
          <a:bodyPr/>
          <a:lstStyle/>
          <a:p>
            <a:r>
              <a:rPr lang="en-US" dirty="0"/>
              <a:t>Jane has a pretty good understanding of what income she can expect for a month. However, she realizes that she does not understand completely where her money is going. </a:t>
            </a:r>
          </a:p>
          <a:p>
            <a:endParaRPr lang="en-US" dirty="0"/>
          </a:p>
          <a:p>
            <a:r>
              <a:rPr lang="en-US" dirty="0"/>
              <a:t>She knows she stops by the ATM about once a week but does not know where her cash goes. She knows it will not be easy, but she decides to track her cash expenditures for at least one month to determine what she spends.</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27</a:t>
            </a:fld>
            <a:endParaRPr lang="en-US"/>
          </a:p>
        </p:txBody>
      </p:sp>
    </p:spTree>
    <p:extLst>
      <p:ext uri="{BB962C8B-B14F-4D97-AF65-F5344CB8AC3E}">
        <p14:creationId xmlns:p14="http://schemas.microsoft.com/office/powerpoint/2010/main" val="3403275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Jane’s Monthly Income</a:t>
            </a:r>
          </a:p>
        </p:txBody>
      </p:sp>
      <p:sp>
        <p:nvSpPr>
          <p:cNvPr id="3" name="Content Placeholder 2"/>
          <p:cNvSpPr>
            <a:spLocks noGrp="1"/>
          </p:cNvSpPr>
          <p:nvPr>
            <p:ph idx="1"/>
          </p:nvPr>
        </p:nvSpPr>
        <p:spPr/>
        <p:txBody>
          <a:bodyPr/>
          <a:lstStyle/>
          <a:p>
            <a:r>
              <a:rPr lang="en-US" dirty="0"/>
              <a:t>Salary Gross			THB 21,000</a:t>
            </a:r>
          </a:p>
          <a:p>
            <a:r>
              <a:rPr lang="en-US" dirty="0"/>
              <a:t>Less Deductions</a:t>
            </a:r>
          </a:p>
          <a:p>
            <a:pPr lvl="1"/>
            <a:r>
              <a:rPr lang="en-US" dirty="0"/>
              <a:t>Personal Income Tax		THB 1,760</a:t>
            </a:r>
          </a:p>
          <a:p>
            <a:pPr lvl="1"/>
            <a:r>
              <a:rPr lang="en-US" dirty="0"/>
              <a:t>Social Security		THB 750</a:t>
            </a:r>
          </a:p>
          <a:p>
            <a:pPr lvl="1"/>
            <a:endParaRPr lang="en-US" dirty="0"/>
          </a:p>
          <a:p>
            <a:pPr algn="thaiDist"/>
            <a:r>
              <a:rPr lang="en-US" b="1" dirty="0"/>
              <a:t>Salary Net			THB 18,490</a:t>
            </a:r>
          </a:p>
          <a:p>
            <a:pPr algn="thaiDist"/>
            <a:r>
              <a:rPr lang="en-US" dirty="0"/>
              <a:t>Interest Income		THB 60</a:t>
            </a:r>
          </a:p>
          <a:p>
            <a:pPr algn="thaiDist"/>
            <a:r>
              <a:rPr lang="en-US" dirty="0"/>
              <a:t>Income on Investments	THB 420</a:t>
            </a:r>
          </a:p>
          <a:p>
            <a:pPr algn="thaiDist"/>
            <a:endParaRPr lang="en-US" dirty="0"/>
          </a:p>
          <a:p>
            <a:pPr algn="thaiDist"/>
            <a:r>
              <a:rPr lang="en-US" b="1" dirty="0"/>
              <a:t>Total Income 		THB 18,970</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28</a:t>
            </a:fld>
            <a:endParaRPr lang="en-US"/>
          </a:p>
        </p:txBody>
      </p:sp>
    </p:spTree>
    <p:extLst>
      <p:ext uri="{BB962C8B-B14F-4D97-AF65-F5344CB8AC3E}">
        <p14:creationId xmlns:p14="http://schemas.microsoft.com/office/powerpoint/2010/main" val="7537884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Fixed Monthly Expenses</a:t>
            </a:r>
          </a:p>
        </p:txBody>
      </p:sp>
      <p:sp>
        <p:nvSpPr>
          <p:cNvPr id="3" name="Content Placeholder 2"/>
          <p:cNvSpPr>
            <a:spLocks noGrp="1"/>
          </p:cNvSpPr>
          <p:nvPr>
            <p:ph idx="1"/>
          </p:nvPr>
        </p:nvSpPr>
        <p:spPr/>
        <p:txBody>
          <a:bodyPr/>
          <a:lstStyle/>
          <a:p>
            <a:r>
              <a:rPr lang="en-US" dirty="0"/>
              <a:t>Rent					THB 5,500</a:t>
            </a:r>
          </a:p>
          <a:p>
            <a:r>
              <a:rPr lang="en-US" dirty="0"/>
              <a:t>Automobile Loan Payment		THB 3,320</a:t>
            </a:r>
          </a:p>
          <a:p>
            <a:r>
              <a:rPr lang="en-US" dirty="0"/>
              <a:t>Student Loan Payment		THB 860</a:t>
            </a:r>
          </a:p>
          <a:p>
            <a:r>
              <a:rPr lang="en-US" dirty="0"/>
              <a:t>Internet				THB 520</a:t>
            </a:r>
          </a:p>
          <a:p>
            <a:r>
              <a:rPr lang="en-US" dirty="0"/>
              <a:t>Automobile Insurance		THB 230</a:t>
            </a:r>
          </a:p>
          <a:p>
            <a:r>
              <a:rPr lang="en-US" dirty="0"/>
              <a:t>Credit Card Payment			THB 400</a:t>
            </a:r>
          </a:p>
          <a:p>
            <a:endParaRPr lang="en-US" dirty="0"/>
          </a:p>
          <a:p>
            <a:r>
              <a:rPr lang="en-US" b="1" dirty="0"/>
              <a:t>Total Fixed Expenses			THB 10,830</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29</a:t>
            </a:fld>
            <a:endParaRPr lang="en-US"/>
          </a:p>
        </p:txBody>
      </p:sp>
    </p:spTree>
    <p:extLst>
      <p:ext uri="{BB962C8B-B14F-4D97-AF65-F5344CB8AC3E}">
        <p14:creationId xmlns:p14="http://schemas.microsoft.com/office/powerpoint/2010/main" val="249663386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Variable Monthly Expenses</a:t>
            </a:r>
          </a:p>
        </p:txBody>
      </p:sp>
      <p:sp>
        <p:nvSpPr>
          <p:cNvPr id="3" name="Content Placeholder 2"/>
          <p:cNvSpPr>
            <a:spLocks noGrp="1"/>
          </p:cNvSpPr>
          <p:nvPr>
            <p:ph idx="1"/>
          </p:nvPr>
        </p:nvSpPr>
        <p:spPr/>
        <p:txBody>
          <a:bodyPr/>
          <a:lstStyle/>
          <a:p>
            <a:r>
              <a:rPr lang="en-US" dirty="0"/>
              <a:t>Food at Home			THB 1,100</a:t>
            </a:r>
          </a:p>
          <a:p>
            <a:r>
              <a:rPr lang="en-US" dirty="0"/>
              <a:t>Food away from Home		THB 3,680</a:t>
            </a:r>
          </a:p>
          <a:p>
            <a:r>
              <a:rPr lang="en-US" dirty="0"/>
              <a:t>Clothing				THB 1,250</a:t>
            </a:r>
          </a:p>
          <a:p>
            <a:r>
              <a:rPr lang="en-US" dirty="0"/>
              <a:t>Cell Phone				THB 460</a:t>
            </a:r>
          </a:p>
          <a:p>
            <a:r>
              <a:rPr lang="en-US" dirty="0"/>
              <a:t>Utilities				THB 790</a:t>
            </a:r>
          </a:p>
          <a:p>
            <a:r>
              <a:rPr lang="en-US" dirty="0"/>
              <a:t>Personal Care			THB 1,200</a:t>
            </a:r>
          </a:p>
          <a:p>
            <a:r>
              <a:rPr lang="en-US" dirty="0"/>
              <a:t>Gas					THB 590</a:t>
            </a:r>
          </a:p>
          <a:p>
            <a:endParaRPr lang="en-US" dirty="0"/>
          </a:p>
          <a:p>
            <a:r>
              <a:rPr lang="en-US" b="1" dirty="0"/>
              <a:t>Total Variable Expenses		THB 9,070</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30</a:t>
            </a:fld>
            <a:endParaRPr lang="en-US"/>
          </a:p>
        </p:txBody>
      </p:sp>
    </p:spTree>
    <p:extLst>
      <p:ext uri="{BB962C8B-B14F-4D97-AF65-F5344CB8AC3E}">
        <p14:creationId xmlns:p14="http://schemas.microsoft.com/office/powerpoint/2010/main" val="222970795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Jane’s Monthly Cash Surplus or Deficit</a:t>
            </a:r>
          </a:p>
        </p:txBody>
      </p:sp>
      <p:sp>
        <p:nvSpPr>
          <p:cNvPr id="3" name="Content Placeholder 2"/>
          <p:cNvSpPr>
            <a:spLocks noGrp="1"/>
          </p:cNvSpPr>
          <p:nvPr>
            <p:ph idx="1"/>
          </p:nvPr>
        </p:nvSpPr>
        <p:spPr/>
        <p:txBody>
          <a:bodyPr/>
          <a:lstStyle/>
          <a:p>
            <a:r>
              <a:rPr lang="en-US" dirty="0"/>
              <a:t>Cash Surplus (Deficit) = + Monthly Net Income </a:t>
            </a:r>
          </a:p>
          <a:p>
            <a:pPr marL="114300" indent="0">
              <a:buNone/>
            </a:pPr>
            <a:r>
              <a:rPr lang="en-US" dirty="0"/>
              <a:t>			    – Monthly Fixed Expenses </a:t>
            </a:r>
          </a:p>
          <a:p>
            <a:pPr marL="114300" indent="0">
              <a:buNone/>
            </a:pPr>
            <a:r>
              <a:rPr lang="en-US" dirty="0"/>
              <a:t>			    – Monthly Variable Expenses</a:t>
            </a:r>
          </a:p>
          <a:p>
            <a:pPr marL="114300" indent="0">
              <a:buNone/>
            </a:pPr>
            <a:endParaRPr lang="en-US" dirty="0"/>
          </a:p>
          <a:p>
            <a:pPr marL="114300" indent="0">
              <a:buNone/>
            </a:pPr>
            <a:endParaRPr lang="en-US" dirty="0"/>
          </a:p>
          <a:p>
            <a:pPr marL="114300" indent="0">
              <a:buNone/>
            </a:pPr>
            <a:endParaRPr lang="en-US" dirty="0"/>
          </a:p>
          <a:p>
            <a:pPr marL="114300" indent="0">
              <a:buNone/>
            </a:pPr>
            <a:r>
              <a:rPr lang="en-US" b="1" dirty="0"/>
              <a:t>Jane’s (Deficit) = + THB 18,970 – THB 10,830 – THB 9,070</a:t>
            </a:r>
          </a:p>
          <a:p>
            <a:pPr marL="114300" indent="0">
              <a:buNone/>
            </a:pPr>
            <a:r>
              <a:rPr lang="en-US" b="1" dirty="0"/>
              <a:t>		= (THB 930)</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31</a:t>
            </a:fld>
            <a:endParaRPr lang="en-US"/>
          </a:p>
        </p:txBody>
      </p:sp>
    </p:spTree>
    <p:extLst>
      <p:ext uri="{BB962C8B-B14F-4D97-AF65-F5344CB8AC3E}">
        <p14:creationId xmlns:p14="http://schemas.microsoft.com/office/powerpoint/2010/main" val="119709436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AutoShape 2">
            <a:extLst>
              <a:ext uri="{FF2B5EF4-FFF2-40B4-BE49-F238E27FC236}">
                <a16:creationId xmlns:a16="http://schemas.microsoft.com/office/drawing/2014/main" id="{175D928E-1AD9-4760-95FF-16A5D4F4B77F}"/>
              </a:ext>
            </a:extLst>
          </p:cNvPr>
          <p:cNvSpPr>
            <a:spLocks noGrp="1" noChangeArrowheads="1"/>
          </p:cNvSpPr>
          <p:nvPr>
            <p:ph type="title"/>
          </p:nvPr>
        </p:nvSpPr>
        <p:spPr>
          <a:xfrm>
            <a:off x="1143000" y="228600"/>
            <a:ext cx="7620000" cy="914400"/>
          </a:xfrm>
        </p:spPr>
        <p:txBody>
          <a:bodyPr/>
          <a:lstStyle/>
          <a:p>
            <a:pPr eaLnBrk="1" hangingPunct="1"/>
            <a:r>
              <a:rPr lang="en-US" altLang="en-US">
                <a:ea typeface="ヒラギノ角ゴ Pro W3" pitchFamily="112" charset="-128"/>
              </a:rPr>
              <a:t>Using an Income Statement</a:t>
            </a:r>
            <a:br>
              <a:rPr lang="en-US" altLang="en-US">
                <a:ea typeface="ヒラギノ角ゴ Pro W3" pitchFamily="112" charset="-128"/>
              </a:rPr>
            </a:br>
            <a:r>
              <a:rPr lang="en-US" altLang="en-US">
                <a:ea typeface="ヒラギノ角ゴ Pro W3" pitchFamily="112" charset="-128"/>
              </a:rPr>
              <a:t>to Trace Your Money</a:t>
            </a:r>
          </a:p>
        </p:txBody>
      </p:sp>
      <p:sp>
        <p:nvSpPr>
          <p:cNvPr id="37891" name="Rectangle 3">
            <a:extLst>
              <a:ext uri="{FF2B5EF4-FFF2-40B4-BE49-F238E27FC236}">
                <a16:creationId xmlns:a16="http://schemas.microsoft.com/office/drawing/2014/main" id="{3E6AF7F7-0AAC-439D-AEBD-7DB16CE94A78}"/>
              </a:ext>
            </a:extLst>
          </p:cNvPr>
          <p:cNvSpPr>
            <a:spLocks noGrp="1" noChangeArrowheads="1"/>
          </p:cNvSpPr>
          <p:nvPr>
            <p:ph idx="1"/>
          </p:nvPr>
        </p:nvSpPr>
        <p:spPr/>
        <p:txBody>
          <a:bodyPr/>
          <a:lstStyle/>
          <a:p>
            <a:pPr eaLnBrk="1" hangingPunct="1">
              <a:lnSpc>
                <a:spcPct val="90000"/>
              </a:lnSpc>
              <a:spcAft>
                <a:spcPts val="1800"/>
              </a:spcAft>
            </a:pPr>
            <a:r>
              <a:rPr lang="en-US" altLang="en-US">
                <a:ea typeface="ヒラギノ角ゴ Pro W3" pitchFamily="112" charset="-128"/>
              </a:rPr>
              <a:t>Financial motion picture—tells you where your money has come from and where it has gone over some period of time. </a:t>
            </a:r>
          </a:p>
          <a:p>
            <a:pPr eaLnBrk="1" hangingPunct="1">
              <a:lnSpc>
                <a:spcPct val="90000"/>
              </a:lnSpc>
              <a:spcAft>
                <a:spcPts val="1800"/>
              </a:spcAft>
            </a:pPr>
            <a:r>
              <a:rPr lang="en-US" altLang="en-US">
                <a:ea typeface="ヒラギノ角ゴ Pro W3" pitchFamily="112" charset="-128"/>
              </a:rPr>
              <a:t>Income and expenditure, net income statement</a:t>
            </a:r>
          </a:p>
          <a:p>
            <a:pPr eaLnBrk="1" hangingPunct="1">
              <a:lnSpc>
                <a:spcPct val="90000"/>
              </a:lnSpc>
              <a:spcAft>
                <a:spcPts val="1800"/>
              </a:spcAft>
            </a:pPr>
            <a:r>
              <a:rPr lang="en-US" altLang="en-US">
                <a:ea typeface="ヒラギノ角ゴ Pro W3" pitchFamily="112" charset="-128"/>
              </a:rPr>
              <a:t>Cash basis—based on actual cash flows</a:t>
            </a:r>
          </a:p>
          <a:p>
            <a:pPr eaLnBrk="1" hangingPunct="1">
              <a:lnSpc>
                <a:spcPct val="90000"/>
              </a:lnSpc>
              <a:spcAft>
                <a:spcPts val="1800"/>
              </a:spcAft>
            </a:pPr>
            <a:r>
              <a:rPr lang="en-US" altLang="en-US">
                <a:ea typeface="ヒラギノ角ゴ Pro W3" pitchFamily="112" charset="-128"/>
              </a:rPr>
              <a:t>Income – expenses (over given time period)</a:t>
            </a:r>
          </a:p>
          <a:p>
            <a:pPr eaLnBrk="1" hangingPunct="1">
              <a:lnSpc>
                <a:spcPct val="90000"/>
              </a:lnSpc>
            </a:pPr>
            <a:endParaRPr lang="en-US" altLang="en-US">
              <a:ea typeface="ヒラギノ角ゴ Pro W3" pitchFamily="112" charset="-128"/>
            </a:endParaRPr>
          </a:p>
          <a:p>
            <a:pPr eaLnBrk="1" hangingPunct="1">
              <a:lnSpc>
                <a:spcPct val="90000"/>
              </a:lnSpc>
            </a:pPr>
            <a:endParaRPr lang="en-US" altLang="en-US">
              <a:ea typeface="ヒラギノ角ゴ Pro W3" pitchFamily="112" charset="-128"/>
            </a:endParaRPr>
          </a:p>
        </p:txBody>
      </p:sp>
    </p:spTree>
    <p:extLst>
      <p:ext uri="{BB962C8B-B14F-4D97-AF65-F5344CB8AC3E}">
        <p14:creationId xmlns:p14="http://schemas.microsoft.com/office/powerpoint/2010/main" val="385916571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3">
            <a:extLst>
              <a:ext uri="{FF2B5EF4-FFF2-40B4-BE49-F238E27FC236}">
                <a16:creationId xmlns:a16="http://schemas.microsoft.com/office/drawing/2014/main" id="{8EA1383A-82DF-4D1F-A2D3-086304ADF3D3}"/>
              </a:ext>
            </a:extLst>
          </p:cNvPr>
          <p:cNvSpPr>
            <a:spLocks noGrp="1"/>
          </p:cNvSpPr>
          <p:nvPr>
            <p:ph type="title"/>
          </p:nvPr>
        </p:nvSpPr>
        <p:spPr/>
        <p:txBody>
          <a:bodyPr/>
          <a:lstStyle/>
          <a:p>
            <a:pPr eaLnBrk="1" hangingPunct="1"/>
            <a:r>
              <a:rPr lang="en-US" altLang="en-US" dirty="0">
                <a:ea typeface="ヒラギノ角ゴ Pro W3" pitchFamily="112" charset="-128"/>
              </a:rPr>
              <a:t>A Simplified Income Statement</a:t>
            </a:r>
          </a:p>
        </p:txBody>
      </p:sp>
      <p:pic>
        <p:nvPicPr>
          <p:cNvPr id="38915" name="Picture 4" descr="fig02_04.gif">
            <a:extLst>
              <a:ext uri="{FF2B5EF4-FFF2-40B4-BE49-F238E27FC236}">
                <a16:creationId xmlns:a16="http://schemas.microsoft.com/office/drawing/2014/main" id="{BE0BAFE5-57BA-4CFA-82CE-A01CD5AB5E2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85800" y="1371600"/>
            <a:ext cx="7659688"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8911079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827088" y="260350"/>
            <a:ext cx="7783512" cy="1143000"/>
          </a:xfrm>
        </p:spPr>
        <p:txBody>
          <a:bodyPr/>
          <a:lstStyle/>
          <a:p>
            <a:r>
              <a:rPr lang="en-US" sz="3800" dirty="0"/>
              <a:t>Budgeting for Skilled Money Management </a:t>
            </a:r>
            <a:endParaRPr lang="en-US" sz="2200" dirty="0">
              <a:solidFill>
                <a:schemeClr val="tx1"/>
              </a:solidFill>
            </a:endParaRPr>
          </a:p>
        </p:txBody>
      </p:sp>
      <p:sp>
        <p:nvSpPr>
          <p:cNvPr id="22531" name="Rectangle 3"/>
          <p:cNvSpPr>
            <a:spLocks noGrp="1" noChangeArrowheads="1"/>
          </p:cNvSpPr>
          <p:nvPr>
            <p:ph idx="1"/>
          </p:nvPr>
        </p:nvSpPr>
        <p:spPr>
          <a:xfrm>
            <a:off x="457200" y="1676400"/>
            <a:ext cx="7772400" cy="4373563"/>
          </a:xfrm>
        </p:spPr>
        <p:txBody>
          <a:bodyPr/>
          <a:lstStyle/>
          <a:p>
            <a:pPr marL="609600" indent="-609600" algn="ctr">
              <a:buFontTx/>
              <a:buNone/>
            </a:pPr>
            <a:r>
              <a:rPr lang="en-US" sz="2600" b="1"/>
              <a:t>CHARACTERISTICS OF SUCCESSFUL BUDGETING</a:t>
            </a:r>
          </a:p>
          <a:p>
            <a:pPr marL="609600" indent="-609600" algn="ctr">
              <a:buFontTx/>
              <a:buNone/>
            </a:pPr>
            <a:endParaRPr lang="en-US" sz="1000" b="1"/>
          </a:p>
          <a:p>
            <a:pPr marL="990600" lvl="1" indent="-533400"/>
            <a:r>
              <a:rPr lang="en-US" sz="2600"/>
              <a:t>Well-planned</a:t>
            </a:r>
          </a:p>
          <a:p>
            <a:pPr marL="990600" lvl="1" indent="-533400"/>
            <a:r>
              <a:rPr lang="en-US" sz="2600"/>
              <a:t>Realistic</a:t>
            </a:r>
          </a:p>
          <a:p>
            <a:pPr marL="990600" lvl="1" indent="-533400"/>
            <a:r>
              <a:rPr lang="en-US" sz="2600"/>
              <a:t>Flexible </a:t>
            </a:r>
          </a:p>
          <a:p>
            <a:pPr marL="990600" lvl="1" indent="-533400"/>
            <a:r>
              <a:rPr lang="en-US" sz="2600"/>
              <a:t>Clearly communicated</a:t>
            </a:r>
          </a:p>
          <a:p>
            <a:pPr marL="990600" lvl="1" indent="-533400">
              <a:buFontTx/>
              <a:buNone/>
            </a:pPr>
            <a:endParaRPr lang="en-US" sz="2600"/>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34</a:t>
            </a:fld>
            <a:endParaRPr lang="en-US"/>
          </a:p>
        </p:txBody>
      </p:sp>
    </p:spTree>
    <p:extLst>
      <p:ext uri="{BB962C8B-B14F-4D97-AF65-F5344CB8AC3E}">
        <p14:creationId xmlns:p14="http://schemas.microsoft.com/office/powerpoint/2010/main" val="178084806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Creating and Implementing a Budget</a:t>
            </a:r>
          </a:p>
        </p:txBody>
      </p:sp>
      <p:sp>
        <p:nvSpPr>
          <p:cNvPr id="3" name="Content Placeholder 2"/>
          <p:cNvSpPr>
            <a:spLocks noGrp="1"/>
          </p:cNvSpPr>
          <p:nvPr>
            <p:ph idx="1"/>
          </p:nvPr>
        </p:nvSpPr>
        <p:spPr/>
        <p:txBody>
          <a:bodyPr/>
          <a:lstStyle/>
          <a:p>
            <a:r>
              <a:rPr lang="en-US" dirty="0"/>
              <a:t>Assessing Jane’s Current Situation</a:t>
            </a:r>
          </a:p>
          <a:p>
            <a:r>
              <a:rPr lang="en-US" dirty="0"/>
              <a:t>Planning her Financial Direction</a:t>
            </a:r>
          </a:p>
          <a:p>
            <a:r>
              <a:rPr lang="en-US" dirty="0"/>
              <a:t>Implementing Her Budget</a:t>
            </a:r>
          </a:p>
          <a:p>
            <a:r>
              <a:rPr lang="en-US" dirty="0"/>
              <a:t>Evaluating Her Budget Program</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35</a:t>
            </a:fld>
            <a:endParaRPr lang="en-US"/>
          </a:p>
        </p:txBody>
      </p:sp>
    </p:spTree>
    <p:extLst>
      <p:ext uri="{BB962C8B-B14F-4D97-AF65-F5344CB8AC3E}">
        <p14:creationId xmlns:p14="http://schemas.microsoft.com/office/powerpoint/2010/main" val="143360399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Jane’s Budget Strategies</a:t>
            </a:r>
          </a:p>
        </p:txBody>
      </p:sp>
      <p:sp>
        <p:nvSpPr>
          <p:cNvPr id="3" name="Content Placeholder 2"/>
          <p:cNvSpPr>
            <a:spLocks noGrp="1"/>
          </p:cNvSpPr>
          <p:nvPr>
            <p:ph idx="1"/>
          </p:nvPr>
        </p:nvSpPr>
        <p:spPr/>
        <p:txBody>
          <a:bodyPr/>
          <a:lstStyle/>
          <a:p>
            <a:r>
              <a:rPr lang="en-US" dirty="0"/>
              <a:t>Jane realizes she needs to cut back on her spending if she wants to reach her financial goals. She looks at what she spent this last month and realizes there are several places she can save. One of her biggest expenses for the month is eating out  She decides to eat at home more. However, she wants to make sure she can stick to her budget, so she wants to build in some fun activities.</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36</a:t>
            </a:fld>
            <a:endParaRPr lang="en-US"/>
          </a:p>
        </p:txBody>
      </p:sp>
    </p:spTree>
    <p:extLst>
      <p:ext uri="{BB962C8B-B14F-4D97-AF65-F5344CB8AC3E}">
        <p14:creationId xmlns:p14="http://schemas.microsoft.com/office/powerpoint/2010/main" val="387142157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Jane’s Budgeted Fixed Expenses</a:t>
            </a:r>
          </a:p>
        </p:txBody>
      </p:sp>
      <p:sp>
        <p:nvSpPr>
          <p:cNvPr id="3" name="Content Placeholder 2"/>
          <p:cNvSpPr>
            <a:spLocks noGrp="1"/>
          </p:cNvSpPr>
          <p:nvPr>
            <p:ph idx="1"/>
          </p:nvPr>
        </p:nvSpPr>
        <p:spPr/>
        <p:txBody>
          <a:bodyPr/>
          <a:lstStyle/>
          <a:p>
            <a:r>
              <a:rPr lang="en-US" dirty="0"/>
              <a:t>Rent					THB 5,500</a:t>
            </a:r>
          </a:p>
          <a:p>
            <a:r>
              <a:rPr lang="en-US" dirty="0"/>
              <a:t>Automobile Loan Payment		THB 3,320</a:t>
            </a:r>
          </a:p>
          <a:p>
            <a:r>
              <a:rPr lang="en-US" dirty="0"/>
              <a:t>Student Loan Payment		THB 860</a:t>
            </a:r>
          </a:p>
          <a:p>
            <a:r>
              <a:rPr lang="en-US" b="1" dirty="0"/>
              <a:t>Internet				THB 280</a:t>
            </a:r>
          </a:p>
          <a:p>
            <a:r>
              <a:rPr lang="en-US" dirty="0"/>
              <a:t>Automobile Insurance		THB 230</a:t>
            </a:r>
          </a:p>
          <a:p>
            <a:r>
              <a:rPr lang="en-US" b="1" dirty="0"/>
              <a:t>Credit Card Payment			THB 800</a:t>
            </a:r>
          </a:p>
          <a:p>
            <a:endParaRPr lang="en-US" dirty="0"/>
          </a:p>
          <a:p>
            <a:r>
              <a:rPr lang="en-US" b="1" dirty="0"/>
              <a:t>Total Fixed Expenses			THB 10,990</a:t>
            </a:r>
          </a:p>
          <a:p>
            <a:endParaRPr lang="en-US"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37</a:t>
            </a:fld>
            <a:endParaRPr lang="en-US"/>
          </a:p>
        </p:txBody>
      </p:sp>
    </p:spTree>
    <p:extLst>
      <p:ext uri="{BB962C8B-B14F-4D97-AF65-F5344CB8AC3E}">
        <p14:creationId xmlns:p14="http://schemas.microsoft.com/office/powerpoint/2010/main" val="411468405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Jane’s Budgeted Variable Expenses</a:t>
            </a:r>
          </a:p>
        </p:txBody>
      </p:sp>
      <p:sp>
        <p:nvSpPr>
          <p:cNvPr id="3" name="Content Placeholder 2"/>
          <p:cNvSpPr>
            <a:spLocks noGrp="1"/>
          </p:cNvSpPr>
          <p:nvPr>
            <p:ph idx="1"/>
          </p:nvPr>
        </p:nvSpPr>
        <p:spPr/>
        <p:txBody>
          <a:bodyPr/>
          <a:lstStyle/>
          <a:p>
            <a:r>
              <a:rPr lang="en-US" dirty="0"/>
              <a:t>Food at Home			THB 3,000</a:t>
            </a:r>
          </a:p>
          <a:p>
            <a:r>
              <a:rPr lang="en-US" dirty="0"/>
              <a:t>Food away from Home		THB 500</a:t>
            </a:r>
          </a:p>
          <a:p>
            <a:r>
              <a:rPr lang="en-US" dirty="0"/>
              <a:t>Clothing				THB 750</a:t>
            </a:r>
          </a:p>
          <a:p>
            <a:r>
              <a:rPr lang="en-US" dirty="0"/>
              <a:t>Cell Phone				THB 400</a:t>
            </a:r>
          </a:p>
          <a:p>
            <a:r>
              <a:rPr lang="en-US" dirty="0"/>
              <a:t>Utilities				THB 800</a:t>
            </a:r>
          </a:p>
          <a:p>
            <a:r>
              <a:rPr lang="en-US" dirty="0"/>
              <a:t>Personal Care			THB 1,000</a:t>
            </a:r>
          </a:p>
          <a:p>
            <a:r>
              <a:rPr lang="en-US" dirty="0"/>
              <a:t>Gas					THB 600</a:t>
            </a:r>
          </a:p>
          <a:p>
            <a:r>
              <a:rPr lang="en-US" dirty="0"/>
              <a:t>Entertainment			THB 400</a:t>
            </a:r>
          </a:p>
          <a:p>
            <a:endParaRPr lang="en-US" dirty="0"/>
          </a:p>
          <a:p>
            <a:r>
              <a:rPr lang="en-US" b="1" dirty="0"/>
              <a:t>Total Variable Expenses		THB 7,450</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38</a:t>
            </a:fld>
            <a:endParaRPr lang="en-US"/>
          </a:p>
        </p:txBody>
      </p:sp>
    </p:spTree>
    <p:extLst>
      <p:ext uri="{BB962C8B-B14F-4D97-AF65-F5344CB8AC3E}">
        <p14:creationId xmlns:p14="http://schemas.microsoft.com/office/powerpoint/2010/main" val="158210554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Jane’s Budgeted Surplus</a:t>
            </a:r>
          </a:p>
        </p:txBody>
      </p:sp>
      <p:sp>
        <p:nvSpPr>
          <p:cNvPr id="3" name="Content Placeholder 2"/>
          <p:cNvSpPr>
            <a:spLocks noGrp="1"/>
          </p:cNvSpPr>
          <p:nvPr>
            <p:ph idx="1"/>
          </p:nvPr>
        </p:nvSpPr>
        <p:spPr/>
        <p:txBody>
          <a:bodyPr/>
          <a:lstStyle/>
          <a:p>
            <a:r>
              <a:rPr lang="en-US" dirty="0"/>
              <a:t>Cash Surplus (Deficit) = + Net Income </a:t>
            </a:r>
          </a:p>
          <a:p>
            <a:pPr marL="114300" indent="0">
              <a:buNone/>
            </a:pPr>
            <a:r>
              <a:rPr lang="en-US" dirty="0"/>
              <a:t>			    – Fixed Expenses </a:t>
            </a:r>
          </a:p>
          <a:p>
            <a:pPr marL="114300" indent="0">
              <a:buNone/>
            </a:pPr>
            <a:r>
              <a:rPr lang="en-US" dirty="0"/>
              <a:t>			    – Variable Expenses</a:t>
            </a:r>
          </a:p>
          <a:p>
            <a:pPr marL="114300" indent="0">
              <a:buNone/>
            </a:pPr>
            <a:endParaRPr lang="en-US" dirty="0"/>
          </a:p>
          <a:p>
            <a:pPr marL="114300" indent="0">
              <a:buNone/>
            </a:pPr>
            <a:endParaRPr lang="en-US" dirty="0"/>
          </a:p>
          <a:p>
            <a:pPr marL="114300" indent="0">
              <a:buNone/>
            </a:pPr>
            <a:endParaRPr lang="en-US" dirty="0"/>
          </a:p>
          <a:p>
            <a:pPr marL="114300" indent="0">
              <a:buNone/>
            </a:pPr>
            <a:r>
              <a:rPr lang="en-US" b="1" dirty="0"/>
              <a:t>Jane’s (Deficit) = + THB 18,970 – THB 10,990 – THB 7,450</a:t>
            </a:r>
          </a:p>
          <a:p>
            <a:pPr marL="114300" indent="0">
              <a:buNone/>
            </a:pPr>
            <a:r>
              <a:rPr lang="en-US" b="1" dirty="0"/>
              <a:t>		= THB 530</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39</a:t>
            </a:fld>
            <a:endParaRPr lang="en-US"/>
          </a:p>
        </p:txBody>
      </p:sp>
    </p:spTree>
    <p:extLst>
      <p:ext uri="{BB962C8B-B14F-4D97-AF65-F5344CB8AC3E}">
        <p14:creationId xmlns:p14="http://schemas.microsoft.com/office/powerpoint/2010/main" val="366218593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Jane’s Conclusions Regarding Money Management</a:t>
            </a:r>
          </a:p>
        </p:txBody>
      </p:sp>
      <p:sp>
        <p:nvSpPr>
          <p:cNvPr id="3" name="Content Placeholder 2"/>
          <p:cNvSpPr>
            <a:spLocks noGrp="1"/>
          </p:cNvSpPr>
          <p:nvPr>
            <p:ph idx="1"/>
          </p:nvPr>
        </p:nvSpPr>
        <p:spPr/>
        <p:txBody>
          <a:bodyPr/>
          <a:lstStyle/>
          <a:p>
            <a:pPr marL="114300" indent="0">
              <a:buNone/>
            </a:pPr>
            <a:r>
              <a:rPr lang="en-US" dirty="0"/>
              <a:t>Jane realizes that the following will help her achieve her financial goals:</a:t>
            </a:r>
          </a:p>
          <a:p>
            <a:pPr marL="114300" indent="0">
              <a:buNone/>
            </a:pPr>
            <a:endParaRPr lang="en-US" dirty="0"/>
          </a:p>
          <a:p>
            <a:r>
              <a:rPr lang="en-US" dirty="0"/>
              <a:t>Balance Sheet</a:t>
            </a:r>
          </a:p>
          <a:p>
            <a:r>
              <a:rPr lang="en-US" dirty="0"/>
              <a:t>Cash Flow Statement</a:t>
            </a:r>
          </a:p>
          <a:p>
            <a:r>
              <a:rPr lang="en-US" dirty="0"/>
              <a:t>Budget</a:t>
            </a:r>
          </a:p>
          <a:p>
            <a:r>
              <a:rPr lang="en-US" dirty="0"/>
              <a:t>Identify savings goals</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40</a:t>
            </a:fld>
            <a:endParaRPr lang="en-US"/>
          </a:p>
        </p:txBody>
      </p:sp>
    </p:spTree>
    <p:extLst>
      <p:ext uri="{BB962C8B-B14F-4D97-AF65-F5344CB8AC3E}">
        <p14:creationId xmlns:p14="http://schemas.microsoft.com/office/powerpoint/2010/main" val="350665594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AutoShape 2">
            <a:extLst>
              <a:ext uri="{FF2B5EF4-FFF2-40B4-BE49-F238E27FC236}">
                <a16:creationId xmlns:a16="http://schemas.microsoft.com/office/drawing/2014/main" id="{75E35DD5-0044-459D-BEEB-B83480E7E359}"/>
              </a:ext>
            </a:extLst>
          </p:cNvPr>
          <p:cNvSpPr>
            <a:spLocks noGrp="1" noChangeArrowheads="1"/>
          </p:cNvSpPr>
          <p:nvPr>
            <p:ph type="title"/>
          </p:nvPr>
        </p:nvSpPr>
        <p:spPr/>
        <p:txBody>
          <a:bodyPr/>
          <a:lstStyle/>
          <a:p>
            <a:pPr eaLnBrk="1" hangingPunct="1"/>
            <a:r>
              <a:rPr lang="en-US" altLang="en-US">
                <a:ea typeface="ヒラギノ角ゴ Pro W3" pitchFamily="112" charset="-128"/>
              </a:rPr>
              <a:t>Using Ratios: Financial Thermometers</a:t>
            </a:r>
          </a:p>
        </p:txBody>
      </p:sp>
      <p:sp>
        <p:nvSpPr>
          <p:cNvPr id="45059" name="Rectangle 3">
            <a:extLst>
              <a:ext uri="{FF2B5EF4-FFF2-40B4-BE49-F238E27FC236}">
                <a16:creationId xmlns:a16="http://schemas.microsoft.com/office/drawing/2014/main" id="{CEC85BD2-74E0-40BB-8C17-A60155DBE51D}"/>
              </a:ext>
            </a:extLst>
          </p:cNvPr>
          <p:cNvSpPr>
            <a:spLocks noGrp="1" noChangeArrowheads="1"/>
          </p:cNvSpPr>
          <p:nvPr>
            <p:ph idx="1"/>
          </p:nvPr>
        </p:nvSpPr>
        <p:spPr/>
        <p:txBody>
          <a:bodyPr/>
          <a:lstStyle/>
          <a:p>
            <a:pPr eaLnBrk="1" hangingPunct="1">
              <a:spcAft>
                <a:spcPts val="1800"/>
              </a:spcAft>
            </a:pPr>
            <a:r>
              <a:rPr lang="en-US" altLang="en-US">
                <a:ea typeface="ヒラギノ角ゴ Pro W3" pitchFamily="112" charset="-128"/>
              </a:rPr>
              <a:t>Financial ratios allow you analyze raw data in the balance sheet or income statement then compare it to targets.  </a:t>
            </a:r>
          </a:p>
          <a:p>
            <a:pPr eaLnBrk="1" hangingPunct="1">
              <a:spcAft>
                <a:spcPts val="1800"/>
              </a:spcAft>
            </a:pPr>
            <a:r>
              <a:rPr lang="en-US" altLang="en-US">
                <a:ea typeface="ヒラギノ角ゴ Pro W3" pitchFamily="112" charset="-128"/>
              </a:rPr>
              <a:t>Ratios help you understand how you are managing financial resources.   </a:t>
            </a:r>
          </a:p>
        </p:txBody>
      </p:sp>
    </p:spTree>
    <p:extLst>
      <p:ext uri="{BB962C8B-B14F-4D97-AF65-F5344CB8AC3E}">
        <p14:creationId xmlns:p14="http://schemas.microsoft.com/office/powerpoint/2010/main" val="267362609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AutoShape 2">
            <a:extLst>
              <a:ext uri="{FF2B5EF4-FFF2-40B4-BE49-F238E27FC236}">
                <a16:creationId xmlns:a16="http://schemas.microsoft.com/office/drawing/2014/main" id="{0E711F89-34DD-42A4-93E8-09AACEFAF993}"/>
              </a:ext>
            </a:extLst>
          </p:cNvPr>
          <p:cNvSpPr>
            <a:spLocks noGrp="1" noChangeArrowheads="1"/>
          </p:cNvSpPr>
          <p:nvPr>
            <p:ph type="title"/>
          </p:nvPr>
        </p:nvSpPr>
        <p:spPr/>
        <p:txBody>
          <a:bodyPr/>
          <a:lstStyle/>
          <a:p>
            <a:pPr eaLnBrk="1" hangingPunct="1"/>
            <a:r>
              <a:rPr lang="en-US" altLang="en-US">
                <a:ea typeface="ヒラギノ角ゴ Pro W3" pitchFamily="112" charset="-128"/>
              </a:rPr>
              <a:t>Question 1: Do I Have Enough Liquidity to Meet Emergencies?</a:t>
            </a:r>
          </a:p>
        </p:txBody>
      </p:sp>
      <p:sp>
        <p:nvSpPr>
          <p:cNvPr id="46083" name="Rectangle 3">
            <a:extLst>
              <a:ext uri="{FF2B5EF4-FFF2-40B4-BE49-F238E27FC236}">
                <a16:creationId xmlns:a16="http://schemas.microsoft.com/office/drawing/2014/main" id="{5D384130-E0EB-4F25-B6FF-9BB018601FDC}"/>
              </a:ext>
            </a:extLst>
          </p:cNvPr>
          <p:cNvSpPr>
            <a:spLocks noGrp="1" noChangeArrowheads="1"/>
          </p:cNvSpPr>
          <p:nvPr>
            <p:ph idx="1"/>
          </p:nvPr>
        </p:nvSpPr>
        <p:spPr>
          <a:xfrm>
            <a:off x="381000" y="2133600"/>
            <a:ext cx="7620000" cy="4267200"/>
          </a:xfrm>
        </p:spPr>
        <p:txBody>
          <a:bodyPr/>
          <a:lstStyle/>
          <a:p>
            <a:pPr eaLnBrk="1" hangingPunct="1">
              <a:lnSpc>
                <a:spcPct val="90000"/>
              </a:lnSpc>
            </a:pPr>
            <a:r>
              <a:rPr lang="en-US" altLang="en-US" b="1" dirty="0">
                <a:ea typeface="ヒラギノ角ゴ Pro W3" pitchFamily="112" charset="-128"/>
              </a:rPr>
              <a:t>Current ratio: </a:t>
            </a:r>
            <a:r>
              <a:rPr lang="en-US" altLang="en-US" dirty="0">
                <a:ea typeface="ヒラギノ角ゴ Pro W3" pitchFamily="112" charset="-128"/>
              </a:rPr>
              <a:t>monetary assets divided by current liabilities</a:t>
            </a:r>
          </a:p>
          <a:p>
            <a:pPr lvl="1" eaLnBrk="1" hangingPunct="1">
              <a:lnSpc>
                <a:spcPct val="90000"/>
              </a:lnSpc>
            </a:pPr>
            <a:r>
              <a:rPr lang="en-US" altLang="en-US" dirty="0">
                <a:ea typeface="ヒラギノ角ゴ Pro W3" pitchFamily="112" charset="-128"/>
              </a:rPr>
              <a:t>Should be greater than 1.0</a:t>
            </a:r>
          </a:p>
          <a:p>
            <a:pPr lvl="1" eaLnBrk="1" hangingPunct="1">
              <a:lnSpc>
                <a:spcPct val="90000"/>
              </a:lnSpc>
            </a:pPr>
            <a:r>
              <a:rPr lang="en-US" altLang="en-US" dirty="0">
                <a:ea typeface="ヒラギノ角ゴ Pro W3" pitchFamily="112" charset="-128"/>
              </a:rPr>
              <a:t>Aim for above 2.0</a:t>
            </a:r>
          </a:p>
          <a:p>
            <a:pPr lvl="1" eaLnBrk="1" hangingPunct="1">
              <a:lnSpc>
                <a:spcPct val="90000"/>
              </a:lnSpc>
            </a:pPr>
            <a:endParaRPr lang="en-US" altLang="en-US" b="1" dirty="0">
              <a:ea typeface="ヒラギノ角ゴ Pro W3" pitchFamily="112" charset="-128"/>
            </a:endParaRPr>
          </a:p>
          <a:p>
            <a:pPr eaLnBrk="1" hangingPunct="1">
              <a:lnSpc>
                <a:spcPct val="90000"/>
              </a:lnSpc>
            </a:pPr>
            <a:r>
              <a:rPr lang="en-US" altLang="en-US" b="1" dirty="0">
                <a:ea typeface="ヒラギノ角ゴ Pro W3" pitchFamily="112" charset="-128"/>
              </a:rPr>
              <a:t>Month’s Living Expenses Covered Ratio:</a:t>
            </a:r>
            <a:r>
              <a:rPr lang="en-US" altLang="en-US" dirty="0">
                <a:ea typeface="ヒラギノ角ゴ Pro W3" pitchFamily="112" charset="-128"/>
              </a:rPr>
              <a:t> monetary assets divided by annual living expenditures divided by 12</a:t>
            </a:r>
          </a:p>
          <a:p>
            <a:pPr lvl="1" eaLnBrk="1" hangingPunct="1">
              <a:lnSpc>
                <a:spcPct val="90000"/>
              </a:lnSpc>
            </a:pPr>
            <a:r>
              <a:rPr lang="en-US" altLang="en-US" dirty="0">
                <a:ea typeface="ヒラギノ角ゴ Pro W3" pitchFamily="112" charset="-128"/>
              </a:rPr>
              <a:t>Should aim for 3 to 6 months of liquid assets</a:t>
            </a:r>
          </a:p>
          <a:p>
            <a:pPr lvl="1" eaLnBrk="1" hangingPunct="1">
              <a:lnSpc>
                <a:spcPct val="90000"/>
              </a:lnSpc>
            </a:pPr>
            <a:r>
              <a:rPr lang="en-US" altLang="en-US" dirty="0">
                <a:ea typeface="ヒラギノ角ゴ Pro W3" pitchFamily="112" charset="-128"/>
              </a:rPr>
              <a:t>Less if enough credit and insurance</a:t>
            </a:r>
          </a:p>
          <a:p>
            <a:pPr lvl="1" eaLnBrk="1" hangingPunct="1">
              <a:lnSpc>
                <a:spcPct val="90000"/>
              </a:lnSpc>
            </a:pPr>
            <a:endParaRPr lang="en-US" altLang="en-US" dirty="0">
              <a:ea typeface="ヒラギノ角ゴ Pro W3" pitchFamily="112" charset="-128"/>
            </a:endParaRPr>
          </a:p>
        </p:txBody>
      </p:sp>
    </p:spTree>
    <p:extLst>
      <p:ext uri="{BB962C8B-B14F-4D97-AF65-F5344CB8AC3E}">
        <p14:creationId xmlns:p14="http://schemas.microsoft.com/office/powerpoint/2010/main" val="391975891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AutoShape 2">
            <a:extLst>
              <a:ext uri="{FF2B5EF4-FFF2-40B4-BE49-F238E27FC236}">
                <a16:creationId xmlns:a16="http://schemas.microsoft.com/office/drawing/2014/main" id="{F75DE4E7-B84B-4E99-873C-6A456803543D}"/>
              </a:ext>
            </a:extLst>
          </p:cNvPr>
          <p:cNvSpPr>
            <a:spLocks noGrp="1" noChangeArrowheads="1"/>
          </p:cNvSpPr>
          <p:nvPr>
            <p:ph type="title"/>
          </p:nvPr>
        </p:nvSpPr>
        <p:spPr>
          <a:xfrm>
            <a:off x="1219200" y="152400"/>
            <a:ext cx="7543800" cy="914400"/>
          </a:xfrm>
        </p:spPr>
        <p:txBody>
          <a:bodyPr/>
          <a:lstStyle/>
          <a:p>
            <a:pPr eaLnBrk="1" hangingPunct="1"/>
            <a:r>
              <a:rPr lang="en-US" altLang="en-US">
                <a:ea typeface="ヒラギノ角ゴ Pro W3" pitchFamily="112" charset="-128"/>
              </a:rPr>
              <a:t>Question 2: Can I Meet</a:t>
            </a:r>
            <a:br>
              <a:rPr lang="en-US" altLang="en-US">
                <a:ea typeface="ヒラギノ角ゴ Pro W3" pitchFamily="112" charset="-128"/>
              </a:rPr>
            </a:br>
            <a:r>
              <a:rPr lang="en-US" altLang="en-US">
                <a:ea typeface="ヒラギノ角ゴ Pro W3" pitchFamily="112" charset="-128"/>
              </a:rPr>
              <a:t>My Debt Obligations?</a:t>
            </a:r>
          </a:p>
        </p:txBody>
      </p:sp>
      <p:sp>
        <p:nvSpPr>
          <p:cNvPr id="47107" name="Rectangle 3">
            <a:extLst>
              <a:ext uri="{FF2B5EF4-FFF2-40B4-BE49-F238E27FC236}">
                <a16:creationId xmlns:a16="http://schemas.microsoft.com/office/drawing/2014/main" id="{A8D48580-C441-4E80-89D1-7F9F78E06DCD}"/>
              </a:ext>
            </a:extLst>
          </p:cNvPr>
          <p:cNvSpPr>
            <a:spLocks noGrp="1" noChangeArrowheads="1"/>
          </p:cNvSpPr>
          <p:nvPr>
            <p:ph idx="1"/>
          </p:nvPr>
        </p:nvSpPr>
        <p:spPr>
          <a:xfrm>
            <a:off x="457200" y="1828800"/>
            <a:ext cx="8229600" cy="4876800"/>
          </a:xfrm>
        </p:spPr>
        <p:txBody>
          <a:bodyPr/>
          <a:lstStyle/>
          <a:p>
            <a:pPr eaLnBrk="1" hangingPunct="1"/>
            <a:r>
              <a:rPr lang="en-US" altLang="en-US" b="1" dirty="0">
                <a:ea typeface="ヒラギノ角ゴ Pro W3" pitchFamily="112" charset="-128"/>
              </a:rPr>
              <a:t>Debt Ratio: </a:t>
            </a:r>
            <a:r>
              <a:rPr lang="en-US" altLang="en-US" dirty="0">
                <a:ea typeface="ヒラギノ角ゴ Pro W3" pitchFamily="112" charset="-128"/>
              </a:rPr>
              <a:t>total debt or liabilities divided by total assets</a:t>
            </a:r>
          </a:p>
          <a:p>
            <a:pPr lvl="1" eaLnBrk="1" hangingPunct="1"/>
            <a:r>
              <a:rPr lang="en-US" altLang="en-US" dirty="0">
                <a:ea typeface="ヒラギノ角ゴ Pro W3" pitchFamily="112" charset="-128"/>
              </a:rPr>
              <a:t>Should decrease as you get older.</a:t>
            </a:r>
          </a:p>
          <a:p>
            <a:pPr lvl="1" eaLnBrk="1" hangingPunct="1"/>
            <a:endParaRPr lang="en-US" altLang="en-US" dirty="0">
              <a:ea typeface="ヒラギノ角ゴ Pro W3" pitchFamily="112" charset="-128"/>
            </a:endParaRPr>
          </a:p>
          <a:p>
            <a:pPr eaLnBrk="1" hangingPunct="1"/>
            <a:r>
              <a:rPr lang="en-US" altLang="en-US" b="1" dirty="0">
                <a:ea typeface="ヒラギノ角ゴ Pro W3" pitchFamily="112" charset="-128"/>
              </a:rPr>
              <a:t>Long-term Debt Coverage Ratio:</a:t>
            </a:r>
            <a:r>
              <a:rPr lang="en-US" altLang="en-US" dirty="0">
                <a:ea typeface="ヒラギノ角ゴ Pro W3" pitchFamily="112" charset="-128"/>
              </a:rPr>
              <a:t> total income available for living expenses divided by total long-term debt payments</a:t>
            </a:r>
            <a:r>
              <a:rPr lang="en-US" altLang="en-US" b="1" dirty="0">
                <a:ea typeface="ヒラギノ角ゴ Pro W3" pitchFamily="112" charset="-128"/>
              </a:rPr>
              <a:t> </a:t>
            </a:r>
          </a:p>
          <a:p>
            <a:pPr eaLnBrk="1" hangingPunct="1"/>
            <a:endParaRPr lang="en-US" altLang="en-US" dirty="0">
              <a:ea typeface="ヒラギノ角ゴ Pro W3" pitchFamily="112" charset="-128"/>
            </a:endParaRPr>
          </a:p>
          <a:p>
            <a:pPr eaLnBrk="1" hangingPunct="1"/>
            <a:endParaRPr lang="en-US" altLang="en-US" dirty="0">
              <a:ea typeface="ヒラギノ角ゴ Pro W3" pitchFamily="112" charset="-128"/>
            </a:endParaRPr>
          </a:p>
          <a:p>
            <a:pPr eaLnBrk="1" hangingPunct="1"/>
            <a:endParaRPr lang="en-US" altLang="en-US" dirty="0">
              <a:ea typeface="ヒラギノ角ゴ Pro W3" pitchFamily="112" charset="-128"/>
            </a:endParaRPr>
          </a:p>
        </p:txBody>
      </p:sp>
    </p:spTree>
    <p:extLst>
      <p:ext uri="{BB962C8B-B14F-4D97-AF65-F5344CB8AC3E}">
        <p14:creationId xmlns:p14="http://schemas.microsoft.com/office/powerpoint/2010/main" val="93105792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AutoShape 2">
            <a:extLst>
              <a:ext uri="{FF2B5EF4-FFF2-40B4-BE49-F238E27FC236}">
                <a16:creationId xmlns:a16="http://schemas.microsoft.com/office/drawing/2014/main" id="{64D64B19-048C-4C7B-A1EF-B9962ADEE22F}"/>
              </a:ext>
            </a:extLst>
          </p:cNvPr>
          <p:cNvSpPr>
            <a:spLocks noGrp="1" noChangeArrowheads="1"/>
          </p:cNvSpPr>
          <p:nvPr>
            <p:ph type="title"/>
          </p:nvPr>
        </p:nvSpPr>
        <p:spPr>
          <a:xfrm>
            <a:off x="1143000" y="152400"/>
            <a:ext cx="7620000" cy="1066800"/>
          </a:xfrm>
        </p:spPr>
        <p:txBody>
          <a:bodyPr/>
          <a:lstStyle/>
          <a:p>
            <a:pPr eaLnBrk="1" hangingPunct="1"/>
            <a:r>
              <a:rPr lang="en-US" altLang="en-US">
                <a:ea typeface="ヒラギノ角ゴ Pro W3" pitchFamily="112" charset="-128"/>
              </a:rPr>
              <a:t>Question 3: Am I Saving as Much as I Think I Am?</a:t>
            </a:r>
          </a:p>
        </p:txBody>
      </p:sp>
      <p:sp>
        <p:nvSpPr>
          <p:cNvPr id="33795" name="Rectangle 3">
            <a:extLst>
              <a:ext uri="{FF2B5EF4-FFF2-40B4-BE49-F238E27FC236}">
                <a16:creationId xmlns:a16="http://schemas.microsoft.com/office/drawing/2014/main" id="{84086740-1F06-4818-A7CC-5B7015321740}"/>
              </a:ext>
            </a:extLst>
          </p:cNvPr>
          <p:cNvSpPr>
            <a:spLocks noGrp="1" noChangeArrowheads="1"/>
          </p:cNvSpPr>
          <p:nvPr>
            <p:ph idx="1"/>
          </p:nvPr>
        </p:nvSpPr>
        <p:spPr>
          <a:xfrm>
            <a:off x="457200" y="1905000"/>
            <a:ext cx="8229600" cy="3581400"/>
          </a:xfrm>
        </p:spPr>
        <p:txBody>
          <a:bodyPr/>
          <a:lstStyle/>
          <a:p>
            <a:pPr marL="0" indent="0" eaLnBrk="1" hangingPunct="1">
              <a:lnSpc>
                <a:spcPct val="90000"/>
              </a:lnSpc>
              <a:spcAft>
                <a:spcPts val="2400"/>
              </a:spcAft>
              <a:buFont typeface="Wingdings 2" panose="05020102010507070707" pitchFamily="18" charset="2"/>
              <a:buNone/>
            </a:pPr>
            <a:r>
              <a:rPr lang="en-US" altLang="en-US" b="1">
                <a:ea typeface="ヒラギノ角ゴ Pro W3" pitchFamily="112" charset="-128"/>
              </a:rPr>
              <a:t>Savings Ratio: </a:t>
            </a:r>
            <a:r>
              <a:rPr lang="en-US" altLang="en-US">
                <a:ea typeface="ヒラギノ角ゴ Pro W3" pitchFamily="112" charset="-128"/>
              </a:rPr>
              <a:t>income available for saving and investments divided by income available for living expenses</a:t>
            </a:r>
          </a:p>
          <a:p>
            <a:pPr marL="0" indent="0" eaLnBrk="1" hangingPunct="1">
              <a:lnSpc>
                <a:spcPct val="90000"/>
              </a:lnSpc>
              <a:spcAft>
                <a:spcPts val="2400"/>
              </a:spcAft>
            </a:pPr>
            <a:r>
              <a:rPr lang="en-US" altLang="en-US">
                <a:ea typeface="ヒラギノ角ゴ Pro W3" pitchFamily="112" charset="-128"/>
              </a:rPr>
              <a:t>Effective saving is by paying yourself first</a:t>
            </a:r>
          </a:p>
        </p:txBody>
      </p:sp>
    </p:spTree>
    <p:extLst>
      <p:ext uri="{BB962C8B-B14F-4D97-AF65-F5344CB8AC3E}">
        <p14:creationId xmlns:p14="http://schemas.microsoft.com/office/powerpoint/2010/main" val="336785555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Tax</a:t>
            </a:r>
          </a:p>
        </p:txBody>
      </p:sp>
      <p:sp>
        <p:nvSpPr>
          <p:cNvPr id="3" name="Content Placeholder 2"/>
          <p:cNvSpPr>
            <a:spLocks noGrp="1"/>
          </p:cNvSpPr>
          <p:nvPr>
            <p:ph idx="1"/>
          </p:nvPr>
        </p:nvSpPr>
        <p:spPr/>
        <p:txBody>
          <a:bodyPr/>
          <a:lstStyle/>
          <a:p>
            <a:pPr marL="571500" indent="-457200">
              <a:buFont typeface="+mj-lt"/>
              <a:buAutoNum type="arabicPeriod"/>
            </a:pPr>
            <a:r>
              <a:rPr lang="en-US" dirty="0"/>
              <a:t>Personal Income Tax</a:t>
            </a:r>
          </a:p>
          <a:p>
            <a:pPr marL="571500" indent="-457200">
              <a:buFont typeface="+mj-lt"/>
              <a:buAutoNum type="arabicPeriod"/>
            </a:pPr>
            <a:r>
              <a:rPr lang="en-US" dirty="0"/>
              <a:t>Corporate Income Tax</a:t>
            </a:r>
          </a:p>
          <a:p>
            <a:pPr marL="571500" indent="-457200">
              <a:buFont typeface="+mj-lt"/>
              <a:buAutoNum type="arabicPeriod"/>
            </a:pPr>
            <a:r>
              <a:rPr lang="en-US" dirty="0"/>
              <a:t>Excise Tax</a:t>
            </a:r>
          </a:p>
          <a:p>
            <a:pPr marL="571500" indent="-457200">
              <a:buFont typeface="+mj-lt"/>
              <a:buAutoNum type="arabicPeriod"/>
            </a:pPr>
            <a:r>
              <a:rPr lang="en-US" dirty="0"/>
              <a:t>Value Added Tax</a:t>
            </a:r>
          </a:p>
          <a:p>
            <a:pPr marL="571500" indent="-457200">
              <a:buFont typeface="+mj-lt"/>
              <a:buAutoNum type="arabicPeriod"/>
            </a:pPr>
            <a:r>
              <a:rPr lang="en-US" dirty="0"/>
              <a:t>Etc.</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45</a:t>
            </a:fld>
            <a:endParaRPr lang="en-US"/>
          </a:p>
        </p:txBody>
      </p:sp>
    </p:spTree>
    <p:extLst>
      <p:ext uri="{BB962C8B-B14F-4D97-AF65-F5344CB8AC3E}">
        <p14:creationId xmlns:p14="http://schemas.microsoft.com/office/powerpoint/2010/main" val="136490147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Personal Income Tax</a:t>
            </a:r>
            <a:endParaRPr lang="th-TH" dirty="0"/>
          </a:p>
        </p:txBody>
      </p:sp>
      <p:sp>
        <p:nvSpPr>
          <p:cNvPr id="3" name="Content Placeholder 2"/>
          <p:cNvSpPr>
            <a:spLocks noGrp="1"/>
          </p:cNvSpPr>
          <p:nvPr>
            <p:ph idx="1"/>
          </p:nvPr>
        </p:nvSpPr>
        <p:spPr/>
        <p:txBody>
          <a:bodyPr/>
          <a:lstStyle/>
          <a:p>
            <a:r>
              <a:rPr lang="en-US" dirty="0"/>
              <a:t>Personal Income Tax (PIT) is a direct tax levied on income of a person. </a:t>
            </a:r>
          </a:p>
          <a:p>
            <a:endParaRPr lang="en-US" dirty="0"/>
          </a:p>
          <a:p>
            <a:endParaRPr lang="en-US" dirty="0"/>
          </a:p>
          <a:p>
            <a:r>
              <a:rPr lang="en-US" dirty="0"/>
              <a:t>A person means an individual, an ordinary partnership, a non-juristic body of person and an undivided estate. In general, a person liable to PIT has to compute his tax liability, file tax return and pay tax, if any, accordingly on a calendar year basis.</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46</a:t>
            </a:fld>
            <a:endParaRPr lang="en-US"/>
          </a:p>
        </p:txBody>
      </p:sp>
    </p:spTree>
    <p:extLst>
      <p:ext uri="{BB962C8B-B14F-4D97-AF65-F5344CB8AC3E}">
        <p14:creationId xmlns:p14="http://schemas.microsoft.com/office/powerpoint/2010/main" val="325098982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Taxable Person</a:t>
            </a:r>
            <a:endParaRPr lang="th-TH" dirty="0"/>
          </a:p>
        </p:txBody>
      </p:sp>
      <p:sp>
        <p:nvSpPr>
          <p:cNvPr id="3" name="Content Placeholder 2"/>
          <p:cNvSpPr>
            <a:spLocks noGrp="1"/>
          </p:cNvSpPr>
          <p:nvPr>
            <p:ph idx="1"/>
          </p:nvPr>
        </p:nvSpPr>
        <p:spPr/>
        <p:txBody>
          <a:bodyPr/>
          <a:lstStyle/>
          <a:p>
            <a:r>
              <a:rPr lang="en-US" dirty="0"/>
              <a:t> Taxpayers are classified into “resident” and “non-resident”. “Resident” means any person residing in Thailand for a period or periods aggregating more than 180 days in any tax (calendar) year. A resident of Thailand is liable to pay tax on income from sources in Thailand as well as on the portion of income from foreign sources that is brought into Thailand. A non-resident is, however, subject to tax only on income from sources in Thailand. </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47</a:t>
            </a:fld>
            <a:endParaRPr lang="en-US"/>
          </a:p>
        </p:txBody>
      </p:sp>
    </p:spTree>
    <p:extLst>
      <p:ext uri="{BB962C8B-B14F-4D97-AF65-F5344CB8AC3E}">
        <p14:creationId xmlns:p14="http://schemas.microsoft.com/office/powerpoint/2010/main" val="377396164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Assessable Income</a:t>
            </a:r>
            <a:endParaRPr lang="th-TH" dirty="0"/>
          </a:p>
        </p:txBody>
      </p:sp>
      <p:sp>
        <p:nvSpPr>
          <p:cNvPr id="3" name="Content Placeholder 2"/>
          <p:cNvSpPr>
            <a:spLocks noGrp="1"/>
          </p:cNvSpPr>
          <p:nvPr>
            <p:ph idx="1"/>
          </p:nvPr>
        </p:nvSpPr>
        <p:spPr/>
        <p:txBody>
          <a:bodyPr>
            <a:normAutofit fontScale="70000" lnSpcReduction="20000"/>
          </a:bodyPr>
          <a:lstStyle/>
          <a:p>
            <a:pPr marL="114300" indent="0" fontAlgn="t">
              <a:buNone/>
            </a:pPr>
            <a:r>
              <a:rPr lang="en-US" dirty="0"/>
              <a:t>Income chargeable to the PIT is called “assessable income”. The term covers income both in cash and in kind. Therefore, any benefits provided by an employer or other persons, such as a rent-free house or the amount of tax paid by the employer on behalf of the employee, is also treated as assessable income of the employee for the purpose of PIT. Assessable income is divided into 8 categories as follows : </a:t>
            </a:r>
            <a:br>
              <a:rPr lang="en-US" dirty="0"/>
            </a:br>
            <a:r>
              <a:rPr lang="en-US" dirty="0"/>
              <a:t>income from personal services rendered to employers; </a:t>
            </a:r>
          </a:p>
          <a:p>
            <a:pPr fontAlgn="t"/>
            <a:r>
              <a:rPr lang="en-US" dirty="0"/>
              <a:t>income by virtue of jobs, positions or services rendered;</a:t>
            </a:r>
          </a:p>
          <a:p>
            <a:pPr fontAlgn="t"/>
            <a:r>
              <a:rPr lang="en-US" dirty="0"/>
              <a:t>income from goodwill, copyright, franchise, other rights, annuity or income in the nature of yearly payments derived from a will or any other juristic Act or judgment of the Court; </a:t>
            </a:r>
          </a:p>
          <a:p>
            <a:pPr fontAlgn="t"/>
            <a:r>
              <a:rPr lang="en-US" dirty="0"/>
              <a:t>income in the nature of dividends, interest on deposits with banks in Thailand, shares of profits or other benefits from a juristic company, juristic partnership, or mutual fund, payments received as a result of the reduction of capital, a bonus, an increased capital holdings, gains from amalgamation, acquisition or dissolution of juristic companies or partnerships, and gains from transferring of shares or partnership holdings; </a:t>
            </a:r>
          </a:p>
          <a:p>
            <a:pPr fontAlgn="t"/>
            <a:r>
              <a:rPr lang="en-US" dirty="0"/>
              <a:t>income from letting of property and from breaches of contracts, installment sales or hire-purchase contracts; </a:t>
            </a:r>
          </a:p>
          <a:p>
            <a:pPr fontAlgn="t"/>
            <a:r>
              <a:rPr lang="en-US" dirty="0"/>
              <a:t>income from liberal professions; </a:t>
            </a:r>
          </a:p>
          <a:p>
            <a:pPr fontAlgn="t"/>
            <a:r>
              <a:rPr lang="en-US" dirty="0"/>
              <a:t>income from construction and other contracts of work; </a:t>
            </a:r>
          </a:p>
          <a:p>
            <a:pPr fontAlgn="t"/>
            <a:r>
              <a:rPr lang="en-US" dirty="0"/>
              <a:t>income from business, commerce, agriculture, industry, transport or any other activity not specified earlier. </a:t>
            </a:r>
          </a:p>
          <a:p>
            <a:endParaRPr lang="en-US" dirty="0"/>
          </a:p>
          <a:p>
            <a:pPr marL="114300" indent="0">
              <a:buNone/>
            </a:pP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48</a:t>
            </a:fld>
            <a:endParaRPr lang="en-US"/>
          </a:p>
        </p:txBody>
      </p:sp>
    </p:spTree>
    <p:extLst>
      <p:ext uri="{BB962C8B-B14F-4D97-AF65-F5344CB8AC3E}">
        <p14:creationId xmlns:p14="http://schemas.microsoft.com/office/powerpoint/2010/main" val="334067414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Progressive Tax Rates</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49</a:t>
            </a:fld>
            <a:endParaRPr lang="en-US"/>
          </a:p>
        </p:txBody>
      </p:sp>
      <p:sp>
        <p:nvSpPr>
          <p:cNvPr id="7" name="Content Placeholder 6">
            <a:extLst>
              <a:ext uri="{FF2B5EF4-FFF2-40B4-BE49-F238E27FC236}">
                <a16:creationId xmlns:a16="http://schemas.microsoft.com/office/drawing/2014/main" id="{6F6F5C9A-C373-47C8-AC60-5597D7606B3C}"/>
              </a:ext>
            </a:extLst>
          </p:cNvPr>
          <p:cNvSpPr>
            <a:spLocks noGrp="1"/>
          </p:cNvSpPr>
          <p:nvPr>
            <p:ph idx="1"/>
          </p:nvPr>
        </p:nvSpPr>
        <p:spPr/>
        <p:txBody>
          <a:bodyPr/>
          <a:lstStyle/>
          <a:p>
            <a:endParaRPr lang="en-US"/>
          </a:p>
        </p:txBody>
      </p:sp>
      <p:pic>
        <p:nvPicPr>
          <p:cNvPr id="8" name="Picture 7">
            <a:extLst>
              <a:ext uri="{FF2B5EF4-FFF2-40B4-BE49-F238E27FC236}">
                <a16:creationId xmlns:a16="http://schemas.microsoft.com/office/drawing/2014/main" id="{0F38B7EA-B811-4D7F-895F-2D1FB039460F}"/>
              </a:ext>
            </a:extLst>
          </p:cNvPr>
          <p:cNvPicPr>
            <a:picLocks noChangeAspect="1"/>
          </p:cNvPicPr>
          <p:nvPr/>
        </p:nvPicPr>
        <p:blipFill>
          <a:blip r:embed="rId2"/>
          <a:stretch>
            <a:fillRect/>
          </a:stretch>
        </p:blipFill>
        <p:spPr>
          <a:xfrm>
            <a:off x="152400" y="1600200"/>
            <a:ext cx="7873790" cy="4661503"/>
          </a:xfrm>
          <a:prstGeom prst="rect">
            <a:avLst/>
          </a:prstGeom>
        </p:spPr>
      </p:pic>
    </p:spTree>
    <p:extLst>
      <p:ext uri="{BB962C8B-B14F-4D97-AF65-F5344CB8AC3E}">
        <p14:creationId xmlns:p14="http://schemas.microsoft.com/office/powerpoint/2010/main" val="277427367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Deduction and Allowances</a:t>
            </a:r>
            <a:endParaRPr lang="th-TH" dirty="0"/>
          </a:p>
        </p:txBody>
      </p:sp>
      <p:sp>
        <p:nvSpPr>
          <p:cNvPr id="3" name="Content Placeholder 2"/>
          <p:cNvSpPr>
            <a:spLocks noGrp="1"/>
          </p:cNvSpPr>
          <p:nvPr>
            <p:ph idx="1"/>
          </p:nvPr>
        </p:nvSpPr>
        <p:spPr/>
        <p:txBody>
          <a:bodyPr/>
          <a:lstStyle/>
          <a:p>
            <a:r>
              <a:rPr lang="en-US" dirty="0"/>
              <a:t> Certain deductions and allowances are allowed in the calculation of the taxable income. Taxpayer shall make deductions from assessable income before the allowances are granted. Therefore, taxable income is calculated by :</a:t>
            </a:r>
          </a:p>
          <a:p>
            <a:endParaRPr lang="en-US" dirty="0"/>
          </a:p>
          <a:p>
            <a:pPr marL="114300" indent="0">
              <a:buNone/>
            </a:pPr>
            <a:endParaRPr lang="en-US" dirty="0"/>
          </a:p>
          <a:p>
            <a:pPr marL="114300" indent="0">
              <a:buNone/>
            </a:pPr>
            <a:r>
              <a:rPr lang="en-US" b="1" dirty="0"/>
              <a:t>TAXABLE INCOME = Assessable Income - deductions - allowances </a:t>
            </a:r>
            <a:endParaRPr lang="th-TH" b="1"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50</a:t>
            </a:fld>
            <a:endParaRPr lang="en-US"/>
          </a:p>
        </p:txBody>
      </p:sp>
    </p:spTree>
    <p:extLst>
      <p:ext uri="{BB962C8B-B14F-4D97-AF65-F5344CB8AC3E}">
        <p14:creationId xmlns:p14="http://schemas.microsoft.com/office/powerpoint/2010/main" val="325237613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Deductions allowed for the calculation of PIT</a:t>
            </a:r>
            <a:endParaRPr lang="th-TH" dirty="0"/>
          </a:p>
        </p:txBody>
      </p:sp>
      <p:graphicFrame>
        <p:nvGraphicFramePr>
          <p:cNvPr id="8" name="Content Placeholder 7"/>
          <p:cNvGraphicFramePr>
            <a:graphicFrameLocks noGrp="1"/>
          </p:cNvGraphicFramePr>
          <p:nvPr>
            <p:ph idx="1"/>
            <p:extLst>
              <p:ext uri="{D42A27DB-BD31-4B8C-83A1-F6EECF244321}">
                <p14:modId xmlns:p14="http://schemas.microsoft.com/office/powerpoint/2010/main" val="977595789"/>
              </p:ext>
            </p:extLst>
          </p:nvPr>
        </p:nvGraphicFramePr>
        <p:xfrm>
          <a:off x="152400" y="1514184"/>
          <a:ext cx="8153400" cy="5267616"/>
        </p:xfrm>
        <a:graphic>
          <a:graphicData uri="http://schemas.openxmlformats.org/drawingml/2006/table">
            <a:tbl>
              <a:tblPr/>
              <a:tblGrid>
                <a:gridCol w="4918872">
                  <a:extLst>
                    <a:ext uri="{9D8B030D-6E8A-4147-A177-3AD203B41FA5}">
                      <a16:colId xmlns:a16="http://schemas.microsoft.com/office/drawing/2014/main" val="20000"/>
                    </a:ext>
                  </a:extLst>
                </a:gridCol>
                <a:gridCol w="3234528">
                  <a:extLst>
                    <a:ext uri="{9D8B030D-6E8A-4147-A177-3AD203B41FA5}">
                      <a16:colId xmlns:a16="http://schemas.microsoft.com/office/drawing/2014/main" val="20001"/>
                    </a:ext>
                  </a:extLst>
                </a:gridCol>
              </a:tblGrid>
              <a:tr h="162281">
                <a:tc>
                  <a:txBody>
                    <a:bodyPr/>
                    <a:lstStyle/>
                    <a:p>
                      <a:pPr algn="ctr"/>
                      <a:r>
                        <a:rPr lang="en-US" sz="900" b="1" u="none" strike="noStrike" dirty="0">
                          <a:effectLst/>
                          <a:latin typeface="MS Sans Serif"/>
                        </a:rPr>
                        <a:t>Type of Income</a:t>
                      </a:r>
                      <a:endParaRPr lang="en-US" sz="900" u="none" strike="noStrike" dirty="0">
                        <a:effectLst/>
                        <a:latin typeface="MS Sans Serif"/>
                      </a:endParaRPr>
                    </a:p>
                  </a:txBody>
                  <a:tcPr marL="10205" marR="10205" marT="10205" marB="10205" anchor="ctr">
                    <a:lnL>
                      <a:noFill/>
                    </a:lnL>
                    <a:lnR>
                      <a:noFill/>
                    </a:lnR>
                    <a:lnT>
                      <a:noFill/>
                    </a:lnT>
                    <a:lnB>
                      <a:noFill/>
                    </a:lnB>
                    <a:solidFill>
                      <a:srgbClr val="CEEDFD"/>
                    </a:solidFill>
                  </a:tcPr>
                </a:tc>
                <a:tc>
                  <a:txBody>
                    <a:bodyPr/>
                    <a:lstStyle/>
                    <a:p>
                      <a:pPr algn="ctr"/>
                      <a:r>
                        <a:rPr lang="en-US" sz="900" b="1" u="none" strike="noStrike">
                          <a:effectLst/>
                          <a:latin typeface="MS Sans Serif"/>
                        </a:rPr>
                        <a:t>Deduction</a:t>
                      </a:r>
                      <a:endParaRPr lang="en-US" sz="900" u="none" strike="noStrike">
                        <a:effectLst/>
                        <a:latin typeface="MS Sans Serif"/>
                      </a:endParaRPr>
                    </a:p>
                  </a:txBody>
                  <a:tcPr marL="10205" marR="10205" marT="10205" marB="10205" anchor="ctr">
                    <a:lnL>
                      <a:noFill/>
                    </a:lnL>
                    <a:lnR>
                      <a:noFill/>
                    </a:lnR>
                    <a:lnT>
                      <a:noFill/>
                    </a:lnT>
                    <a:lnB>
                      <a:noFill/>
                    </a:lnB>
                    <a:solidFill>
                      <a:srgbClr val="CEEDFD"/>
                    </a:solidFill>
                  </a:tcPr>
                </a:tc>
                <a:extLst>
                  <a:ext uri="{0D108BD9-81ED-4DB2-BD59-A6C34878D82A}">
                    <a16:rowId xmlns:a16="http://schemas.microsoft.com/office/drawing/2014/main" val="10000"/>
                  </a:ext>
                </a:extLst>
              </a:tr>
              <a:tr h="534377">
                <a:tc>
                  <a:txBody>
                    <a:bodyPr/>
                    <a:lstStyle/>
                    <a:p>
                      <a:pPr algn="l"/>
                      <a:r>
                        <a:rPr lang="en-US" sz="1600" b="1" u="none" strike="noStrike" dirty="0">
                          <a:effectLst/>
                          <a:latin typeface="MS Sans Serif"/>
                        </a:rPr>
                        <a:t>a. Income from employment</a:t>
                      </a:r>
                      <a:endParaRPr lang="en-US" sz="1600" u="none" strike="noStrike" dirty="0">
                        <a:effectLst/>
                        <a:latin typeface="MS Sans Serif"/>
                      </a:endParaRPr>
                    </a:p>
                  </a:txBody>
                  <a:tcPr marL="10205" marR="10205" marT="10205" marB="10205">
                    <a:lnL>
                      <a:noFill/>
                    </a:lnL>
                    <a:lnR>
                      <a:noFill/>
                    </a:lnR>
                    <a:lnT>
                      <a:noFill/>
                    </a:lnT>
                    <a:lnB>
                      <a:noFill/>
                    </a:lnB>
                    <a:solidFill>
                      <a:srgbClr val="FFFFFF"/>
                    </a:solidFill>
                  </a:tcPr>
                </a:tc>
                <a:tc>
                  <a:txBody>
                    <a:bodyPr/>
                    <a:lstStyle/>
                    <a:p>
                      <a:pPr algn="l"/>
                      <a:r>
                        <a:rPr lang="en-US" sz="1600" u="none" strike="noStrike" dirty="0">
                          <a:effectLst/>
                          <a:latin typeface="MS Sans Serif"/>
                        </a:rPr>
                        <a:t>50% but not exceeding 100,000 baht</a:t>
                      </a:r>
                    </a:p>
                  </a:txBody>
                  <a:tcPr marL="10205" marR="10205" marT="10205" marB="10205">
                    <a:lnL>
                      <a:noFill/>
                    </a:lnL>
                    <a:lnR>
                      <a:noFill/>
                    </a:lnR>
                    <a:lnT>
                      <a:noFill/>
                    </a:lnT>
                    <a:lnB>
                      <a:noFill/>
                    </a:lnB>
                    <a:solidFill>
                      <a:srgbClr val="FFFFFF"/>
                    </a:solidFill>
                  </a:tcPr>
                </a:tc>
                <a:extLst>
                  <a:ext uri="{0D108BD9-81ED-4DB2-BD59-A6C34878D82A}">
                    <a16:rowId xmlns:a16="http://schemas.microsoft.com/office/drawing/2014/main" val="10001"/>
                  </a:ext>
                </a:extLst>
              </a:tr>
              <a:tr h="534377">
                <a:tc>
                  <a:txBody>
                    <a:bodyPr/>
                    <a:lstStyle/>
                    <a:p>
                      <a:pPr algn="l"/>
                      <a:r>
                        <a:rPr lang="en-US" sz="1600" b="1" u="none" strike="noStrike">
                          <a:effectLst/>
                          <a:latin typeface="MS Sans Serif"/>
                        </a:rPr>
                        <a:t>b. Income received from copyright</a:t>
                      </a:r>
                      <a:endParaRPr lang="en-US" sz="1600" u="none" strike="noStrike">
                        <a:effectLst/>
                        <a:latin typeface="MS Sans Serif"/>
                      </a:endParaRPr>
                    </a:p>
                  </a:txBody>
                  <a:tcPr marL="10205" marR="10205" marT="10205" marB="10205">
                    <a:lnL>
                      <a:noFill/>
                    </a:lnL>
                    <a:lnR>
                      <a:noFill/>
                    </a:lnR>
                    <a:lnT>
                      <a:noFill/>
                    </a:lnT>
                    <a:lnB>
                      <a:noFill/>
                    </a:lnB>
                    <a:solidFill>
                      <a:srgbClr val="FFFFFF"/>
                    </a:solidFill>
                  </a:tcPr>
                </a:tc>
                <a:tc>
                  <a:txBody>
                    <a:bodyPr/>
                    <a:lstStyle/>
                    <a:p>
                      <a:pPr algn="l"/>
                      <a:r>
                        <a:rPr lang="en-US" sz="1600" u="none" strike="noStrike" dirty="0">
                          <a:effectLst/>
                          <a:latin typeface="MS Sans Serif"/>
                        </a:rPr>
                        <a:t>50% but not exceeding 100,000 baht</a:t>
                      </a:r>
                    </a:p>
                  </a:txBody>
                  <a:tcPr marL="10205" marR="10205" marT="10205" marB="10205">
                    <a:lnL>
                      <a:noFill/>
                    </a:lnL>
                    <a:lnR>
                      <a:noFill/>
                    </a:lnR>
                    <a:lnT>
                      <a:noFill/>
                    </a:lnT>
                    <a:lnB>
                      <a:noFill/>
                    </a:lnB>
                    <a:solidFill>
                      <a:srgbClr val="FFFFFF"/>
                    </a:solidFill>
                  </a:tcPr>
                </a:tc>
                <a:extLst>
                  <a:ext uri="{0D108BD9-81ED-4DB2-BD59-A6C34878D82A}">
                    <a16:rowId xmlns:a16="http://schemas.microsoft.com/office/drawing/2014/main" val="10002"/>
                  </a:ext>
                </a:extLst>
              </a:tr>
              <a:tr h="276772">
                <a:tc>
                  <a:txBody>
                    <a:bodyPr/>
                    <a:lstStyle/>
                    <a:p>
                      <a:pPr algn="l"/>
                      <a:r>
                        <a:rPr lang="en-US" sz="1600" b="1" u="none" strike="noStrike" dirty="0">
                          <a:effectLst/>
                          <a:latin typeface="MS Sans Serif"/>
                        </a:rPr>
                        <a:t>c. Income from letting out of property on hire</a:t>
                      </a:r>
                      <a:endParaRPr lang="en-US" sz="1600" u="none" strike="noStrike" dirty="0">
                        <a:effectLst/>
                        <a:latin typeface="MS Sans Serif"/>
                      </a:endParaRPr>
                    </a:p>
                  </a:txBody>
                  <a:tcPr marL="10205" marR="10205" marT="10205" marB="10205">
                    <a:lnL>
                      <a:noFill/>
                    </a:lnL>
                    <a:lnR>
                      <a:noFill/>
                    </a:lnR>
                    <a:lnT>
                      <a:noFill/>
                    </a:lnT>
                    <a:lnB>
                      <a:noFill/>
                    </a:lnB>
                    <a:solidFill>
                      <a:srgbClr val="FFFFFF"/>
                    </a:solidFill>
                  </a:tcPr>
                </a:tc>
                <a:tc>
                  <a:txBody>
                    <a:bodyPr/>
                    <a:lstStyle/>
                    <a:p>
                      <a:pPr algn="l"/>
                      <a:r>
                        <a:rPr lang="th-TH" sz="1600" u="none" strike="noStrike">
                          <a:effectLst/>
                          <a:latin typeface="MS Sans Serif"/>
                        </a:rPr>
                        <a:t> </a:t>
                      </a:r>
                    </a:p>
                  </a:txBody>
                  <a:tcPr marL="10205" marR="10205" marT="10205" marB="10205">
                    <a:lnL>
                      <a:noFill/>
                    </a:lnL>
                    <a:lnR>
                      <a:noFill/>
                    </a:lnR>
                    <a:lnT>
                      <a:noFill/>
                    </a:lnT>
                    <a:lnB>
                      <a:noFill/>
                    </a:lnB>
                    <a:solidFill>
                      <a:srgbClr val="FFFFFF"/>
                    </a:solidFill>
                  </a:tcPr>
                </a:tc>
                <a:extLst>
                  <a:ext uri="{0D108BD9-81ED-4DB2-BD59-A6C34878D82A}">
                    <a16:rowId xmlns:a16="http://schemas.microsoft.com/office/drawing/2014/main" val="10003"/>
                  </a:ext>
                </a:extLst>
              </a:tr>
              <a:tr h="276772">
                <a:tc>
                  <a:txBody>
                    <a:bodyPr/>
                    <a:lstStyle/>
                    <a:p>
                      <a:pPr algn="l"/>
                      <a:r>
                        <a:rPr lang="en-US" sz="1600" u="none" strike="noStrike">
                          <a:effectLst/>
                          <a:latin typeface="MS Sans Serif"/>
                        </a:rPr>
                        <a:t>            1) Building and wharves</a:t>
                      </a:r>
                    </a:p>
                  </a:txBody>
                  <a:tcPr marL="10205" marR="10205" marT="10205" marB="10205">
                    <a:lnL>
                      <a:noFill/>
                    </a:lnL>
                    <a:lnR>
                      <a:noFill/>
                    </a:lnR>
                    <a:lnT>
                      <a:noFill/>
                    </a:lnT>
                    <a:lnB>
                      <a:noFill/>
                    </a:lnB>
                    <a:solidFill>
                      <a:srgbClr val="FFFFFF"/>
                    </a:solidFill>
                  </a:tcPr>
                </a:tc>
                <a:tc>
                  <a:txBody>
                    <a:bodyPr/>
                    <a:lstStyle/>
                    <a:p>
                      <a:pPr algn="l"/>
                      <a:r>
                        <a:rPr lang="th-TH" sz="1600" u="none" strike="noStrike">
                          <a:effectLst/>
                          <a:latin typeface="MS Sans Serif"/>
                        </a:rPr>
                        <a:t>30%</a:t>
                      </a:r>
                    </a:p>
                  </a:txBody>
                  <a:tcPr marL="10205" marR="10205" marT="10205" marB="10205">
                    <a:lnL>
                      <a:noFill/>
                    </a:lnL>
                    <a:lnR>
                      <a:noFill/>
                    </a:lnR>
                    <a:lnT>
                      <a:noFill/>
                    </a:lnT>
                    <a:lnB>
                      <a:noFill/>
                    </a:lnB>
                    <a:solidFill>
                      <a:srgbClr val="FFFFFF"/>
                    </a:solidFill>
                  </a:tcPr>
                </a:tc>
                <a:extLst>
                  <a:ext uri="{0D108BD9-81ED-4DB2-BD59-A6C34878D82A}">
                    <a16:rowId xmlns:a16="http://schemas.microsoft.com/office/drawing/2014/main" val="10004"/>
                  </a:ext>
                </a:extLst>
              </a:tr>
              <a:tr h="276772">
                <a:tc>
                  <a:txBody>
                    <a:bodyPr/>
                    <a:lstStyle/>
                    <a:p>
                      <a:pPr algn="l"/>
                      <a:r>
                        <a:rPr lang="en-US" sz="1600" u="none" strike="noStrike" dirty="0">
                          <a:effectLst/>
                          <a:latin typeface="MS Sans Serif"/>
                        </a:rPr>
                        <a:t>            2) Agricultural land</a:t>
                      </a:r>
                    </a:p>
                  </a:txBody>
                  <a:tcPr marL="10205" marR="10205" marT="10205" marB="10205">
                    <a:lnL>
                      <a:noFill/>
                    </a:lnL>
                    <a:lnR>
                      <a:noFill/>
                    </a:lnR>
                    <a:lnT>
                      <a:noFill/>
                    </a:lnT>
                    <a:lnB>
                      <a:noFill/>
                    </a:lnB>
                    <a:solidFill>
                      <a:srgbClr val="FFFFFF"/>
                    </a:solidFill>
                  </a:tcPr>
                </a:tc>
                <a:tc>
                  <a:txBody>
                    <a:bodyPr/>
                    <a:lstStyle/>
                    <a:p>
                      <a:pPr algn="l"/>
                      <a:r>
                        <a:rPr lang="th-TH" sz="1600" u="none" strike="noStrike">
                          <a:effectLst/>
                          <a:latin typeface="MS Sans Serif"/>
                        </a:rPr>
                        <a:t>20%</a:t>
                      </a:r>
                    </a:p>
                  </a:txBody>
                  <a:tcPr marL="10205" marR="10205" marT="10205" marB="10205">
                    <a:lnL>
                      <a:noFill/>
                    </a:lnL>
                    <a:lnR>
                      <a:noFill/>
                    </a:lnR>
                    <a:lnT>
                      <a:noFill/>
                    </a:lnT>
                    <a:lnB>
                      <a:noFill/>
                    </a:lnB>
                    <a:solidFill>
                      <a:srgbClr val="FFFFFF"/>
                    </a:solidFill>
                  </a:tcPr>
                </a:tc>
                <a:extLst>
                  <a:ext uri="{0D108BD9-81ED-4DB2-BD59-A6C34878D82A}">
                    <a16:rowId xmlns:a16="http://schemas.microsoft.com/office/drawing/2014/main" val="10005"/>
                  </a:ext>
                </a:extLst>
              </a:tr>
              <a:tr h="276772">
                <a:tc>
                  <a:txBody>
                    <a:bodyPr/>
                    <a:lstStyle/>
                    <a:p>
                      <a:pPr algn="l"/>
                      <a:r>
                        <a:rPr lang="en-US" sz="1600" u="none" strike="noStrike">
                          <a:effectLst/>
                          <a:latin typeface="MS Sans Serif"/>
                        </a:rPr>
                        <a:t>            3) All other types of land</a:t>
                      </a:r>
                    </a:p>
                  </a:txBody>
                  <a:tcPr marL="10205" marR="10205" marT="10205" marB="10205">
                    <a:lnL>
                      <a:noFill/>
                    </a:lnL>
                    <a:lnR>
                      <a:noFill/>
                    </a:lnR>
                    <a:lnT>
                      <a:noFill/>
                    </a:lnT>
                    <a:lnB>
                      <a:noFill/>
                    </a:lnB>
                    <a:solidFill>
                      <a:srgbClr val="FFFFFF"/>
                    </a:solidFill>
                  </a:tcPr>
                </a:tc>
                <a:tc>
                  <a:txBody>
                    <a:bodyPr/>
                    <a:lstStyle/>
                    <a:p>
                      <a:pPr algn="l"/>
                      <a:r>
                        <a:rPr lang="th-TH" sz="1600" u="none" strike="noStrike">
                          <a:effectLst/>
                          <a:latin typeface="MS Sans Serif"/>
                        </a:rPr>
                        <a:t>15%</a:t>
                      </a:r>
                    </a:p>
                  </a:txBody>
                  <a:tcPr marL="10205" marR="10205" marT="10205" marB="10205">
                    <a:lnL>
                      <a:noFill/>
                    </a:lnL>
                    <a:lnR>
                      <a:noFill/>
                    </a:lnR>
                    <a:lnT>
                      <a:noFill/>
                    </a:lnT>
                    <a:lnB>
                      <a:noFill/>
                    </a:lnB>
                    <a:solidFill>
                      <a:srgbClr val="FFFFFF"/>
                    </a:solidFill>
                  </a:tcPr>
                </a:tc>
                <a:extLst>
                  <a:ext uri="{0D108BD9-81ED-4DB2-BD59-A6C34878D82A}">
                    <a16:rowId xmlns:a16="http://schemas.microsoft.com/office/drawing/2014/main" val="10006"/>
                  </a:ext>
                </a:extLst>
              </a:tr>
              <a:tr h="276772">
                <a:tc>
                  <a:txBody>
                    <a:bodyPr/>
                    <a:lstStyle/>
                    <a:p>
                      <a:pPr algn="l"/>
                      <a:r>
                        <a:rPr lang="en-US" sz="1600" u="none" strike="noStrike">
                          <a:effectLst/>
                          <a:latin typeface="MS Sans Serif"/>
                        </a:rPr>
                        <a:t>            4) Vehicles</a:t>
                      </a:r>
                    </a:p>
                  </a:txBody>
                  <a:tcPr marL="10205" marR="10205" marT="10205" marB="10205">
                    <a:lnL>
                      <a:noFill/>
                    </a:lnL>
                    <a:lnR>
                      <a:noFill/>
                    </a:lnR>
                    <a:lnT>
                      <a:noFill/>
                    </a:lnT>
                    <a:lnB>
                      <a:noFill/>
                    </a:lnB>
                    <a:solidFill>
                      <a:srgbClr val="FFFFFF"/>
                    </a:solidFill>
                  </a:tcPr>
                </a:tc>
                <a:tc>
                  <a:txBody>
                    <a:bodyPr/>
                    <a:lstStyle/>
                    <a:p>
                      <a:pPr algn="l"/>
                      <a:r>
                        <a:rPr lang="th-TH" sz="1600" u="none" strike="noStrike" dirty="0">
                          <a:effectLst/>
                          <a:latin typeface="MS Sans Serif"/>
                        </a:rPr>
                        <a:t>30</a:t>
                      </a:r>
                    </a:p>
                  </a:txBody>
                  <a:tcPr marL="10205" marR="10205" marT="10205" marB="10205">
                    <a:lnL>
                      <a:noFill/>
                    </a:lnL>
                    <a:lnR>
                      <a:noFill/>
                    </a:lnR>
                    <a:lnT>
                      <a:noFill/>
                    </a:lnT>
                    <a:lnB>
                      <a:noFill/>
                    </a:lnB>
                    <a:solidFill>
                      <a:srgbClr val="FFFFFF"/>
                    </a:solidFill>
                  </a:tcPr>
                </a:tc>
                <a:extLst>
                  <a:ext uri="{0D108BD9-81ED-4DB2-BD59-A6C34878D82A}">
                    <a16:rowId xmlns:a16="http://schemas.microsoft.com/office/drawing/2014/main" val="10007"/>
                  </a:ext>
                </a:extLst>
              </a:tr>
              <a:tr h="276772">
                <a:tc>
                  <a:txBody>
                    <a:bodyPr/>
                    <a:lstStyle/>
                    <a:p>
                      <a:pPr algn="l"/>
                      <a:r>
                        <a:rPr lang="en-US" sz="1600" u="none" strike="noStrike">
                          <a:effectLst/>
                          <a:latin typeface="MS Sans Serif"/>
                        </a:rPr>
                        <a:t>            5) Any other type of property</a:t>
                      </a:r>
                    </a:p>
                  </a:txBody>
                  <a:tcPr marL="10205" marR="10205" marT="10205" marB="10205">
                    <a:lnL>
                      <a:noFill/>
                    </a:lnL>
                    <a:lnR>
                      <a:noFill/>
                    </a:lnR>
                    <a:lnT>
                      <a:noFill/>
                    </a:lnT>
                    <a:lnB>
                      <a:noFill/>
                    </a:lnB>
                    <a:solidFill>
                      <a:srgbClr val="FFFFFF"/>
                    </a:solidFill>
                  </a:tcPr>
                </a:tc>
                <a:tc>
                  <a:txBody>
                    <a:bodyPr/>
                    <a:lstStyle/>
                    <a:p>
                      <a:pPr algn="l"/>
                      <a:r>
                        <a:rPr lang="th-TH" sz="1600" u="none" strike="noStrike">
                          <a:effectLst/>
                          <a:latin typeface="MS Sans Serif"/>
                        </a:rPr>
                        <a:t>10%</a:t>
                      </a:r>
                    </a:p>
                  </a:txBody>
                  <a:tcPr marL="10205" marR="10205" marT="10205" marB="10205">
                    <a:lnL>
                      <a:noFill/>
                    </a:lnL>
                    <a:lnR>
                      <a:noFill/>
                    </a:lnR>
                    <a:lnT>
                      <a:noFill/>
                    </a:lnT>
                    <a:lnB>
                      <a:noFill/>
                    </a:lnB>
                    <a:solidFill>
                      <a:srgbClr val="FFFFFF"/>
                    </a:solidFill>
                  </a:tcPr>
                </a:tc>
                <a:extLst>
                  <a:ext uri="{0D108BD9-81ED-4DB2-BD59-A6C34878D82A}">
                    <a16:rowId xmlns:a16="http://schemas.microsoft.com/office/drawing/2014/main" val="10008"/>
                  </a:ext>
                </a:extLst>
              </a:tr>
              <a:tr h="791983">
                <a:tc>
                  <a:txBody>
                    <a:bodyPr/>
                    <a:lstStyle/>
                    <a:p>
                      <a:pPr algn="l"/>
                      <a:r>
                        <a:rPr lang="en-US" sz="1600" b="1" u="none" strike="noStrike" dirty="0">
                          <a:effectLst/>
                          <a:latin typeface="MS Sans Serif"/>
                        </a:rPr>
                        <a:t>d. Income from liberal professions</a:t>
                      </a:r>
                      <a:endParaRPr lang="en-US" sz="1600" u="none" strike="noStrike" dirty="0">
                        <a:effectLst/>
                        <a:latin typeface="MS Sans Serif"/>
                      </a:endParaRPr>
                    </a:p>
                  </a:txBody>
                  <a:tcPr marL="10205" marR="10205" marT="10205" marB="10205">
                    <a:lnL>
                      <a:noFill/>
                    </a:lnL>
                    <a:lnR>
                      <a:noFill/>
                    </a:lnR>
                    <a:lnT>
                      <a:noFill/>
                    </a:lnT>
                    <a:lnB>
                      <a:noFill/>
                    </a:lnB>
                    <a:solidFill>
                      <a:srgbClr val="FFFFFF"/>
                    </a:solidFill>
                  </a:tcPr>
                </a:tc>
                <a:tc>
                  <a:txBody>
                    <a:bodyPr/>
                    <a:lstStyle/>
                    <a:p>
                      <a:pPr algn="l"/>
                      <a:r>
                        <a:rPr lang="en-US" sz="1600" u="none" strike="noStrike" dirty="0">
                          <a:effectLst/>
                          <a:latin typeface="MS Sans Serif"/>
                        </a:rPr>
                        <a:t>30% except for the medical profession where 60% is allowed</a:t>
                      </a:r>
                    </a:p>
                  </a:txBody>
                  <a:tcPr marL="10205" marR="10205" marT="10205" marB="10205">
                    <a:lnL>
                      <a:noFill/>
                    </a:lnL>
                    <a:lnR>
                      <a:noFill/>
                    </a:lnR>
                    <a:lnT>
                      <a:noFill/>
                    </a:lnT>
                    <a:lnB>
                      <a:noFill/>
                    </a:lnB>
                    <a:solidFill>
                      <a:srgbClr val="FFFFFF"/>
                    </a:solidFill>
                  </a:tcPr>
                </a:tc>
                <a:extLst>
                  <a:ext uri="{0D108BD9-81ED-4DB2-BD59-A6C34878D82A}">
                    <a16:rowId xmlns:a16="http://schemas.microsoft.com/office/drawing/2014/main" val="10009"/>
                  </a:ext>
                </a:extLst>
              </a:tr>
              <a:tr h="791983">
                <a:tc>
                  <a:txBody>
                    <a:bodyPr/>
                    <a:lstStyle/>
                    <a:p>
                      <a:pPr algn="l"/>
                      <a:r>
                        <a:rPr lang="en-US" sz="1600" b="1" u="none" strike="noStrike" dirty="0">
                          <a:effectLst/>
                          <a:latin typeface="MS Sans Serif"/>
                        </a:rPr>
                        <a:t>e. Income derived from contract of work whereby the contractor provides essential materials besides tools</a:t>
                      </a:r>
                      <a:endParaRPr lang="en-US" sz="1600" u="none" strike="noStrike" dirty="0">
                        <a:effectLst/>
                        <a:latin typeface="MS Sans Serif"/>
                      </a:endParaRPr>
                    </a:p>
                  </a:txBody>
                  <a:tcPr marL="10205" marR="10205" marT="10205" marB="10205">
                    <a:lnL>
                      <a:noFill/>
                    </a:lnL>
                    <a:lnR>
                      <a:noFill/>
                    </a:lnR>
                    <a:lnT>
                      <a:noFill/>
                    </a:lnT>
                    <a:lnB>
                      <a:noFill/>
                    </a:lnB>
                    <a:solidFill>
                      <a:srgbClr val="FFFFFF"/>
                    </a:solidFill>
                  </a:tcPr>
                </a:tc>
                <a:tc>
                  <a:txBody>
                    <a:bodyPr/>
                    <a:lstStyle/>
                    <a:p>
                      <a:pPr algn="l"/>
                      <a:r>
                        <a:rPr lang="en-US" sz="1600" u="none" strike="noStrike" dirty="0">
                          <a:effectLst/>
                          <a:latin typeface="MS Sans Serif"/>
                        </a:rPr>
                        <a:t>actual expense or 70%</a:t>
                      </a:r>
                    </a:p>
                  </a:txBody>
                  <a:tcPr marL="10205" marR="10205" marT="10205" marB="10205">
                    <a:lnL>
                      <a:noFill/>
                    </a:lnL>
                    <a:lnR>
                      <a:noFill/>
                    </a:lnR>
                    <a:lnT>
                      <a:noFill/>
                    </a:lnT>
                    <a:lnB>
                      <a:noFill/>
                    </a:lnB>
                    <a:solidFill>
                      <a:srgbClr val="FFFFFF"/>
                    </a:solidFill>
                  </a:tcPr>
                </a:tc>
                <a:extLst>
                  <a:ext uri="{0D108BD9-81ED-4DB2-BD59-A6C34878D82A}">
                    <a16:rowId xmlns:a16="http://schemas.microsoft.com/office/drawing/2014/main" val="10010"/>
                  </a:ext>
                </a:extLst>
              </a:tr>
              <a:tr h="791983">
                <a:tc>
                  <a:txBody>
                    <a:bodyPr/>
                    <a:lstStyle/>
                    <a:p>
                      <a:pPr algn="l"/>
                      <a:r>
                        <a:rPr lang="en-US" sz="1600" b="1" u="none" strike="noStrike">
                          <a:effectLst/>
                          <a:latin typeface="MS Sans Serif"/>
                        </a:rPr>
                        <a:t>f. Income derived from business, commerce, agriculture, industry, transport, or any other activities not specified in a. to e.</a:t>
                      </a:r>
                      <a:endParaRPr lang="en-US" sz="1600" u="none" strike="noStrike">
                        <a:effectLst/>
                        <a:latin typeface="MS Sans Serif"/>
                      </a:endParaRPr>
                    </a:p>
                  </a:txBody>
                  <a:tcPr marL="10205" marR="10205" marT="10205" marB="10205">
                    <a:lnL>
                      <a:noFill/>
                    </a:lnL>
                    <a:lnR>
                      <a:noFill/>
                    </a:lnR>
                    <a:lnT>
                      <a:noFill/>
                    </a:lnT>
                    <a:lnB>
                      <a:noFill/>
                    </a:lnB>
                    <a:solidFill>
                      <a:srgbClr val="FFFFFF"/>
                    </a:solidFill>
                  </a:tcPr>
                </a:tc>
                <a:tc>
                  <a:txBody>
                    <a:bodyPr/>
                    <a:lstStyle/>
                    <a:p>
                      <a:pPr algn="l"/>
                      <a:r>
                        <a:rPr lang="en-US" sz="1600" u="none" strike="noStrike" dirty="0">
                          <a:effectLst/>
                          <a:latin typeface="MS Sans Serif"/>
                        </a:rPr>
                        <a:t>actual expense or 65% - 85% depending on the </a:t>
                      </a:r>
                      <a:r>
                        <a:rPr lang="en-US" sz="1600" b="0" u="none" strike="noStrike" dirty="0">
                          <a:solidFill>
                            <a:schemeClr val="tx1"/>
                          </a:solidFill>
                          <a:effectLst/>
                          <a:latin typeface="MS Sans Serif"/>
                        </a:rPr>
                        <a:t>types of income</a:t>
                      </a:r>
                      <a:endParaRPr lang="en-US" sz="1600" u="none" strike="noStrike" dirty="0">
                        <a:solidFill>
                          <a:schemeClr val="tx1"/>
                        </a:solidFill>
                        <a:effectLst/>
                        <a:latin typeface="MS Sans Serif"/>
                      </a:endParaRPr>
                    </a:p>
                  </a:txBody>
                  <a:tcPr marL="10205" marR="10205" marT="10205" marB="10205">
                    <a:lnL>
                      <a:noFill/>
                    </a:lnL>
                    <a:lnR>
                      <a:noFill/>
                    </a:lnR>
                    <a:lnT>
                      <a:noFill/>
                    </a:lnT>
                    <a:lnB>
                      <a:noFill/>
                    </a:lnB>
                    <a:solidFill>
                      <a:srgbClr val="FFFFFF"/>
                    </a:solidFill>
                  </a:tcPr>
                </a:tc>
                <a:extLst>
                  <a:ext uri="{0D108BD9-81ED-4DB2-BD59-A6C34878D82A}">
                    <a16:rowId xmlns:a16="http://schemas.microsoft.com/office/drawing/2014/main" val="10011"/>
                  </a:ext>
                </a:extLst>
              </a:tr>
            </a:tbl>
          </a:graphicData>
        </a:graphic>
      </p:graphicFrame>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51</a:t>
            </a:fld>
            <a:endParaRPr lang="en-US"/>
          </a:p>
        </p:txBody>
      </p:sp>
      <p:sp>
        <p:nvSpPr>
          <p:cNvPr id="9" name="Rectangle 2"/>
          <p:cNvSpPr>
            <a:spLocks noChangeArrowheads="1"/>
          </p:cNvSpPr>
          <p:nvPr/>
        </p:nvSpPr>
        <p:spPr bwMode="auto">
          <a:xfrm>
            <a:off x="3336925" y="151606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br>
              <a:rPr kumimoji="0" lang="th-TH" sz="2800" b="0" i="0" u="none" strike="noStrike" cap="none" normalizeH="0" baseline="0">
                <a:ln>
                  <a:noFill/>
                </a:ln>
                <a:solidFill>
                  <a:schemeClr val="tx1"/>
                </a:solidFill>
                <a:effectLst/>
                <a:latin typeface="Arial" pitchFamily="34" charset="0"/>
                <a:cs typeface="Angsana New" pitchFamily="18" charset="-34"/>
              </a:rPr>
            </a:br>
            <a:endParaRPr kumimoji="0" lang="th-TH" sz="2800" b="0" i="0" u="none" strike="noStrike" cap="none" normalizeH="0" baseline="0">
              <a:ln>
                <a:noFill/>
              </a:ln>
              <a:solidFill>
                <a:schemeClr val="tx1"/>
              </a:solidFill>
              <a:effectLst/>
              <a:latin typeface="Arial" pitchFamily="34" charset="0"/>
              <a:cs typeface="Angsana New" pitchFamily="18" charset="-34"/>
            </a:endParaRPr>
          </a:p>
        </p:txBody>
      </p:sp>
    </p:spTree>
    <p:extLst>
      <p:ext uri="{BB962C8B-B14F-4D97-AF65-F5344CB8AC3E}">
        <p14:creationId xmlns:p14="http://schemas.microsoft.com/office/powerpoint/2010/main" val="291270660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dirty="0"/>
              <a:t>Allowances (Exemptions) allowed for the calculation of PIT</a:t>
            </a:r>
            <a:endParaRPr lang="th-TH" sz="3600"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1512157448"/>
              </p:ext>
            </p:extLst>
          </p:nvPr>
        </p:nvGraphicFramePr>
        <p:xfrm>
          <a:off x="228600" y="1311444"/>
          <a:ext cx="8077200" cy="5497633"/>
        </p:xfrm>
        <a:graphic>
          <a:graphicData uri="http://schemas.openxmlformats.org/drawingml/2006/table">
            <a:tbl>
              <a:tblPr/>
              <a:tblGrid>
                <a:gridCol w="4872900">
                  <a:extLst>
                    <a:ext uri="{9D8B030D-6E8A-4147-A177-3AD203B41FA5}">
                      <a16:colId xmlns:a16="http://schemas.microsoft.com/office/drawing/2014/main" val="20000"/>
                    </a:ext>
                  </a:extLst>
                </a:gridCol>
                <a:gridCol w="3204300">
                  <a:extLst>
                    <a:ext uri="{9D8B030D-6E8A-4147-A177-3AD203B41FA5}">
                      <a16:colId xmlns:a16="http://schemas.microsoft.com/office/drawing/2014/main" val="20001"/>
                    </a:ext>
                  </a:extLst>
                </a:gridCol>
              </a:tblGrid>
              <a:tr h="183486">
                <a:tc>
                  <a:txBody>
                    <a:bodyPr/>
                    <a:lstStyle/>
                    <a:p>
                      <a:pPr algn="ctr"/>
                      <a:r>
                        <a:rPr lang="en-US" sz="1200" b="1" u="none" strike="noStrike" dirty="0">
                          <a:effectLst/>
                          <a:latin typeface="MS Sans Serif"/>
                        </a:rPr>
                        <a:t>Types of Allowances</a:t>
                      </a:r>
                      <a:endParaRPr lang="en-US" sz="1200" u="none" strike="noStrike" dirty="0">
                        <a:effectLst/>
                        <a:latin typeface="MS Sans Serif"/>
                      </a:endParaRPr>
                    </a:p>
                  </a:txBody>
                  <a:tcPr marL="6052" marR="6052" marT="6052" marB="6052" anchor="ctr">
                    <a:lnL>
                      <a:noFill/>
                    </a:lnL>
                    <a:lnR>
                      <a:noFill/>
                    </a:lnR>
                    <a:lnT>
                      <a:noFill/>
                    </a:lnT>
                    <a:lnB>
                      <a:noFill/>
                    </a:lnB>
                    <a:solidFill>
                      <a:srgbClr val="CEEDFD"/>
                    </a:solidFill>
                  </a:tcPr>
                </a:tc>
                <a:tc>
                  <a:txBody>
                    <a:bodyPr/>
                    <a:lstStyle/>
                    <a:p>
                      <a:pPr algn="ctr"/>
                      <a:r>
                        <a:rPr lang="en-US" sz="1200" b="1" u="none" strike="noStrike">
                          <a:effectLst/>
                          <a:latin typeface="MS Sans Serif"/>
                        </a:rPr>
                        <a:t>Amount</a:t>
                      </a:r>
                      <a:endParaRPr lang="en-US" sz="1200" u="none" strike="noStrike">
                        <a:effectLst/>
                        <a:latin typeface="MS Sans Serif"/>
                      </a:endParaRPr>
                    </a:p>
                  </a:txBody>
                  <a:tcPr marL="6052" marR="6052" marT="6052" marB="6052" anchor="ctr">
                    <a:lnL>
                      <a:noFill/>
                    </a:lnL>
                    <a:lnR>
                      <a:noFill/>
                    </a:lnR>
                    <a:lnT>
                      <a:noFill/>
                    </a:lnT>
                    <a:lnB>
                      <a:noFill/>
                    </a:lnB>
                    <a:solidFill>
                      <a:srgbClr val="CEEDFD"/>
                    </a:solidFill>
                  </a:tcPr>
                </a:tc>
                <a:extLst>
                  <a:ext uri="{0D108BD9-81ED-4DB2-BD59-A6C34878D82A}">
                    <a16:rowId xmlns:a16="http://schemas.microsoft.com/office/drawing/2014/main" val="10000"/>
                  </a:ext>
                </a:extLst>
              </a:tr>
              <a:tr h="183486">
                <a:tc>
                  <a:txBody>
                    <a:bodyPr/>
                    <a:lstStyle/>
                    <a:p>
                      <a:pPr algn="l"/>
                      <a:r>
                        <a:rPr lang="en-US" sz="1200" b="1" u="none" strike="noStrike" dirty="0">
                          <a:effectLst/>
                          <a:latin typeface="MS Sans Serif"/>
                        </a:rPr>
                        <a:t>Personal allowance</a:t>
                      </a:r>
                      <a:endParaRPr lang="en-US" sz="1200" u="none" strike="noStrike" dirty="0">
                        <a:effectLst/>
                        <a:latin typeface="MS Sans Serif"/>
                      </a:endParaRPr>
                    </a:p>
                  </a:txBody>
                  <a:tcPr marL="6052" marR="6052" marT="6052" marB="6052">
                    <a:lnL>
                      <a:noFill/>
                    </a:lnL>
                    <a:lnR>
                      <a:noFill/>
                    </a:lnR>
                    <a:lnT>
                      <a:noFill/>
                    </a:lnT>
                    <a:lnB>
                      <a:noFill/>
                    </a:lnB>
                    <a:solidFill>
                      <a:srgbClr val="FFFFFF"/>
                    </a:solidFill>
                  </a:tcPr>
                </a:tc>
                <a:tc>
                  <a:txBody>
                    <a:bodyPr/>
                    <a:lstStyle/>
                    <a:p>
                      <a:pPr algn="l"/>
                      <a:r>
                        <a:rPr lang="th-TH" sz="1200" u="none" strike="noStrike">
                          <a:effectLst/>
                          <a:latin typeface="MS Sans Serif"/>
                        </a:rPr>
                        <a:t> </a:t>
                      </a:r>
                    </a:p>
                  </a:txBody>
                  <a:tcPr marL="6052" marR="6052" marT="6052" marB="6052">
                    <a:lnL>
                      <a:noFill/>
                    </a:lnL>
                    <a:lnR>
                      <a:noFill/>
                    </a:lnR>
                    <a:lnT>
                      <a:noFill/>
                    </a:lnT>
                    <a:lnB>
                      <a:noFill/>
                    </a:lnB>
                    <a:solidFill>
                      <a:srgbClr val="FFFFFF"/>
                    </a:solidFill>
                  </a:tcPr>
                </a:tc>
                <a:extLst>
                  <a:ext uri="{0D108BD9-81ED-4DB2-BD59-A6C34878D82A}">
                    <a16:rowId xmlns:a16="http://schemas.microsoft.com/office/drawing/2014/main" val="10001"/>
                  </a:ext>
                </a:extLst>
              </a:tr>
              <a:tr h="183486">
                <a:tc>
                  <a:txBody>
                    <a:bodyPr/>
                    <a:lstStyle/>
                    <a:p>
                      <a:pPr algn="l"/>
                      <a:r>
                        <a:rPr lang="en-US" sz="1200" u="none" strike="noStrike" dirty="0">
                          <a:effectLst/>
                          <a:latin typeface="MS Sans Serif"/>
                        </a:rPr>
                        <a:t>            Single taxpayer</a:t>
                      </a:r>
                    </a:p>
                  </a:txBody>
                  <a:tcPr marL="6052" marR="6052" marT="6052" marB="6052">
                    <a:lnL>
                      <a:noFill/>
                    </a:lnL>
                    <a:lnR>
                      <a:noFill/>
                    </a:lnR>
                    <a:lnT>
                      <a:noFill/>
                    </a:lnT>
                    <a:lnB>
                      <a:noFill/>
                    </a:lnB>
                    <a:solidFill>
                      <a:srgbClr val="FFFFFF"/>
                    </a:solidFill>
                  </a:tcPr>
                </a:tc>
                <a:tc>
                  <a:txBody>
                    <a:bodyPr/>
                    <a:lstStyle/>
                    <a:p>
                      <a:pPr algn="l"/>
                      <a:r>
                        <a:rPr lang="en-US" sz="1200" u="none" strike="noStrike" dirty="0">
                          <a:effectLst/>
                          <a:latin typeface="MS Sans Serif"/>
                        </a:rPr>
                        <a:t>60,000 baht for the taxpayer</a:t>
                      </a:r>
                    </a:p>
                  </a:txBody>
                  <a:tcPr marL="6052" marR="6052" marT="6052" marB="6052">
                    <a:lnL>
                      <a:noFill/>
                    </a:lnL>
                    <a:lnR>
                      <a:noFill/>
                    </a:lnR>
                    <a:lnT>
                      <a:noFill/>
                    </a:lnT>
                    <a:lnB>
                      <a:noFill/>
                    </a:lnB>
                    <a:solidFill>
                      <a:srgbClr val="FFFFFF"/>
                    </a:solidFill>
                  </a:tcPr>
                </a:tc>
                <a:extLst>
                  <a:ext uri="{0D108BD9-81ED-4DB2-BD59-A6C34878D82A}">
                    <a16:rowId xmlns:a16="http://schemas.microsoft.com/office/drawing/2014/main" val="10002"/>
                  </a:ext>
                </a:extLst>
              </a:tr>
              <a:tr h="183486">
                <a:tc>
                  <a:txBody>
                    <a:bodyPr/>
                    <a:lstStyle/>
                    <a:p>
                      <a:pPr algn="l"/>
                      <a:r>
                        <a:rPr lang="en-US" sz="1200" u="none" strike="noStrike" dirty="0">
                          <a:effectLst/>
                          <a:latin typeface="MS Sans Serif"/>
                        </a:rPr>
                        <a:t>            Undivided estate</a:t>
                      </a:r>
                    </a:p>
                  </a:txBody>
                  <a:tcPr marL="6052" marR="6052" marT="6052" marB="6052">
                    <a:lnL>
                      <a:noFill/>
                    </a:lnL>
                    <a:lnR>
                      <a:noFill/>
                    </a:lnR>
                    <a:lnT>
                      <a:noFill/>
                    </a:lnT>
                    <a:lnB>
                      <a:noFill/>
                    </a:lnB>
                    <a:solidFill>
                      <a:srgbClr val="FFFFFF"/>
                    </a:solidFill>
                  </a:tcPr>
                </a:tc>
                <a:tc>
                  <a:txBody>
                    <a:bodyPr/>
                    <a:lstStyle/>
                    <a:p>
                      <a:pPr algn="l"/>
                      <a:r>
                        <a:rPr lang="en-US" sz="1200" u="none" strike="noStrike" dirty="0">
                          <a:effectLst/>
                          <a:latin typeface="MS Sans Serif"/>
                        </a:rPr>
                        <a:t>60,000 baht for the taxpayer’s spouse</a:t>
                      </a:r>
                    </a:p>
                  </a:txBody>
                  <a:tcPr marL="6052" marR="6052" marT="6052" marB="6052">
                    <a:lnL>
                      <a:noFill/>
                    </a:lnL>
                    <a:lnR>
                      <a:noFill/>
                    </a:lnR>
                    <a:lnT>
                      <a:noFill/>
                    </a:lnT>
                    <a:lnB>
                      <a:noFill/>
                    </a:lnB>
                    <a:solidFill>
                      <a:srgbClr val="FFFFFF"/>
                    </a:solidFill>
                  </a:tcPr>
                </a:tc>
                <a:extLst>
                  <a:ext uri="{0D108BD9-81ED-4DB2-BD59-A6C34878D82A}">
                    <a16:rowId xmlns:a16="http://schemas.microsoft.com/office/drawing/2014/main" val="10003"/>
                  </a:ext>
                </a:extLst>
              </a:tr>
              <a:tr h="355583">
                <a:tc>
                  <a:txBody>
                    <a:bodyPr/>
                    <a:lstStyle/>
                    <a:p>
                      <a:pPr algn="l"/>
                      <a:r>
                        <a:rPr lang="en-US" sz="1200" u="none" strike="noStrike" dirty="0">
                          <a:effectLst/>
                          <a:latin typeface="MS Sans Serif"/>
                        </a:rPr>
                        <a:t>            Non-juristic partnership or body of persons</a:t>
                      </a:r>
                    </a:p>
                  </a:txBody>
                  <a:tcPr marL="6052" marR="6052" marT="6052" marB="6052">
                    <a:lnL>
                      <a:noFill/>
                    </a:lnL>
                    <a:lnR>
                      <a:noFill/>
                    </a:lnR>
                    <a:lnT>
                      <a:noFill/>
                    </a:lnT>
                    <a:lnB>
                      <a:noFill/>
                    </a:lnB>
                    <a:solidFill>
                      <a:srgbClr val="FFFFFF"/>
                    </a:solidFill>
                  </a:tcPr>
                </a:tc>
                <a:tc>
                  <a:txBody>
                    <a:bodyPr/>
                    <a:lstStyle/>
                    <a:p>
                      <a:pPr algn="l"/>
                      <a:r>
                        <a:rPr lang="en-US" sz="1200" u="none" strike="noStrike" dirty="0">
                          <a:effectLst/>
                          <a:latin typeface="MS Sans Serif"/>
                        </a:rPr>
                        <a:t>60,000 baht for each partner but not exceeding 120,000 baht in total</a:t>
                      </a:r>
                    </a:p>
                  </a:txBody>
                  <a:tcPr marL="6052" marR="6052" marT="6052" marB="6052">
                    <a:lnL>
                      <a:noFill/>
                    </a:lnL>
                    <a:lnR>
                      <a:noFill/>
                    </a:lnR>
                    <a:lnT>
                      <a:noFill/>
                    </a:lnT>
                    <a:lnB>
                      <a:noFill/>
                    </a:lnB>
                    <a:solidFill>
                      <a:srgbClr val="FFFFFF"/>
                    </a:solidFill>
                  </a:tcPr>
                </a:tc>
                <a:extLst>
                  <a:ext uri="{0D108BD9-81ED-4DB2-BD59-A6C34878D82A}">
                    <a16:rowId xmlns:a16="http://schemas.microsoft.com/office/drawing/2014/main" val="10004"/>
                  </a:ext>
                </a:extLst>
              </a:tr>
              <a:tr h="183486">
                <a:tc>
                  <a:txBody>
                    <a:bodyPr/>
                    <a:lstStyle/>
                    <a:p>
                      <a:pPr algn="l"/>
                      <a:r>
                        <a:rPr lang="en-US" sz="1200" b="1" u="none" strike="noStrike" dirty="0">
                          <a:effectLst/>
                          <a:latin typeface="MS Sans Serif"/>
                        </a:rPr>
                        <a:t>Spouse allowance</a:t>
                      </a:r>
                      <a:endParaRPr lang="en-US" sz="1200" u="none" strike="noStrike" dirty="0">
                        <a:effectLst/>
                        <a:latin typeface="MS Sans Serif"/>
                      </a:endParaRPr>
                    </a:p>
                  </a:txBody>
                  <a:tcPr marL="6052" marR="6052" marT="6052" marB="6052">
                    <a:lnL>
                      <a:noFill/>
                    </a:lnL>
                    <a:lnR>
                      <a:noFill/>
                    </a:lnR>
                    <a:lnT>
                      <a:noFill/>
                    </a:lnT>
                    <a:lnB>
                      <a:noFill/>
                    </a:lnB>
                    <a:solidFill>
                      <a:srgbClr val="FFFFFF"/>
                    </a:solidFill>
                  </a:tcPr>
                </a:tc>
                <a:tc>
                  <a:txBody>
                    <a:bodyPr/>
                    <a:lstStyle/>
                    <a:p>
                      <a:pPr algn="l"/>
                      <a:r>
                        <a:rPr lang="en-US" sz="1200" u="none" strike="noStrike" dirty="0">
                          <a:effectLst/>
                          <a:latin typeface="MS Sans Serif"/>
                        </a:rPr>
                        <a:t>60,000 baht</a:t>
                      </a:r>
                    </a:p>
                  </a:txBody>
                  <a:tcPr marL="6052" marR="6052" marT="6052" marB="6052">
                    <a:lnL>
                      <a:noFill/>
                    </a:lnL>
                    <a:lnR>
                      <a:noFill/>
                    </a:lnR>
                    <a:lnT>
                      <a:noFill/>
                    </a:lnT>
                    <a:lnB>
                      <a:noFill/>
                    </a:lnB>
                    <a:solidFill>
                      <a:srgbClr val="FFFFFF"/>
                    </a:solidFill>
                  </a:tcPr>
                </a:tc>
                <a:extLst>
                  <a:ext uri="{0D108BD9-81ED-4DB2-BD59-A6C34878D82A}">
                    <a16:rowId xmlns:a16="http://schemas.microsoft.com/office/drawing/2014/main" val="10005"/>
                  </a:ext>
                </a:extLst>
              </a:tr>
              <a:tr h="527679">
                <a:tc>
                  <a:txBody>
                    <a:bodyPr/>
                    <a:lstStyle/>
                    <a:p>
                      <a:pPr algn="l"/>
                      <a:r>
                        <a:rPr lang="en-US" sz="1200" b="1" u="none" strike="noStrike">
                          <a:effectLst/>
                          <a:latin typeface="MS Sans Serif"/>
                        </a:rPr>
                        <a:t>Child allowance </a:t>
                      </a:r>
                      <a:r>
                        <a:rPr lang="en-US" sz="1200" u="none" strike="noStrike">
                          <a:effectLst/>
                          <a:latin typeface="MS Sans Serif"/>
                        </a:rPr>
                        <a:t>(child under 25 years of age and studying at educational institution, or a minor, or an adjusted incompetent or quasi-incompetent person)</a:t>
                      </a:r>
                    </a:p>
                  </a:txBody>
                  <a:tcPr marL="6052" marR="6052" marT="6052" marB="6052">
                    <a:lnL>
                      <a:noFill/>
                    </a:lnL>
                    <a:lnR>
                      <a:noFill/>
                    </a:lnR>
                    <a:lnT>
                      <a:noFill/>
                    </a:lnT>
                    <a:lnB>
                      <a:noFill/>
                    </a:lnB>
                    <a:solidFill>
                      <a:srgbClr val="FFFFFF"/>
                    </a:solidFill>
                  </a:tcPr>
                </a:tc>
                <a:tc>
                  <a:txBody>
                    <a:bodyPr/>
                    <a:lstStyle/>
                    <a:p>
                      <a:pPr algn="l"/>
                      <a:r>
                        <a:rPr lang="en-US" sz="1200" u="none" strike="noStrike" dirty="0">
                          <a:effectLst/>
                          <a:latin typeface="MS Sans Serif"/>
                        </a:rPr>
                        <a:t>30,000 baht each</a:t>
                      </a:r>
                      <a:br>
                        <a:rPr lang="en-US" sz="1200" u="none" strike="noStrike" dirty="0">
                          <a:effectLst/>
                          <a:latin typeface="MS Sans Serif"/>
                        </a:rPr>
                      </a:br>
                      <a:endParaRPr lang="en-US" sz="1200" u="none" strike="noStrike" dirty="0">
                        <a:effectLst/>
                        <a:latin typeface="MS Sans Serif"/>
                      </a:endParaRPr>
                    </a:p>
                  </a:txBody>
                  <a:tcPr marL="6052" marR="6052" marT="6052" marB="6052">
                    <a:lnL>
                      <a:noFill/>
                    </a:lnL>
                    <a:lnR>
                      <a:noFill/>
                    </a:lnR>
                    <a:lnT>
                      <a:noFill/>
                    </a:lnT>
                    <a:lnB>
                      <a:noFill/>
                    </a:lnB>
                    <a:solidFill>
                      <a:srgbClr val="FFFFFF"/>
                    </a:solidFill>
                  </a:tcPr>
                </a:tc>
                <a:extLst>
                  <a:ext uri="{0D108BD9-81ED-4DB2-BD59-A6C34878D82A}">
                    <a16:rowId xmlns:a16="http://schemas.microsoft.com/office/drawing/2014/main" val="10006"/>
                  </a:ext>
                </a:extLst>
              </a:tr>
              <a:tr h="355583">
                <a:tc>
                  <a:txBody>
                    <a:bodyPr/>
                    <a:lstStyle/>
                    <a:p>
                      <a:pPr algn="l"/>
                      <a:r>
                        <a:rPr lang="en-US" sz="1200" b="1" u="none" strike="noStrike">
                          <a:effectLst/>
                          <a:latin typeface="MS Sans Serif"/>
                        </a:rPr>
                        <a:t>Education </a:t>
                      </a:r>
                      <a:r>
                        <a:rPr lang="en-US" sz="1200" u="none" strike="noStrike">
                          <a:effectLst/>
                          <a:latin typeface="MS Sans Serif"/>
                        </a:rPr>
                        <a:t>(additional allowance for child studying in educational institution in Thailand)</a:t>
                      </a:r>
                    </a:p>
                  </a:txBody>
                  <a:tcPr marL="6052" marR="6052" marT="6052" marB="6052">
                    <a:lnL>
                      <a:noFill/>
                    </a:lnL>
                    <a:lnR>
                      <a:noFill/>
                    </a:lnR>
                    <a:lnT>
                      <a:noFill/>
                    </a:lnT>
                    <a:lnB>
                      <a:noFill/>
                    </a:lnB>
                    <a:solidFill>
                      <a:srgbClr val="FFFFFF"/>
                    </a:solidFill>
                  </a:tcPr>
                </a:tc>
                <a:tc>
                  <a:txBody>
                    <a:bodyPr/>
                    <a:lstStyle/>
                    <a:p>
                      <a:pPr algn="l"/>
                      <a:r>
                        <a:rPr lang="en-US" sz="1200" u="none" strike="noStrike" dirty="0">
                          <a:effectLst/>
                          <a:latin typeface="MS Sans Serif"/>
                        </a:rPr>
                        <a:t>none</a:t>
                      </a:r>
                    </a:p>
                  </a:txBody>
                  <a:tcPr marL="6052" marR="6052" marT="6052" marB="6052">
                    <a:lnL>
                      <a:noFill/>
                    </a:lnL>
                    <a:lnR>
                      <a:noFill/>
                    </a:lnR>
                    <a:lnT>
                      <a:noFill/>
                    </a:lnT>
                    <a:lnB>
                      <a:noFill/>
                    </a:lnB>
                    <a:solidFill>
                      <a:srgbClr val="FFFFFF"/>
                    </a:solidFill>
                  </a:tcPr>
                </a:tc>
                <a:extLst>
                  <a:ext uri="{0D108BD9-81ED-4DB2-BD59-A6C34878D82A}">
                    <a16:rowId xmlns:a16="http://schemas.microsoft.com/office/drawing/2014/main" val="10007"/>
                  </a:ext>
                </a:extLst>
              </a:tr>
              <a:tr h="635789">
                <a:tc>
                  <a:txBody>
                    <a:bodyPr/>
                    <a:lstStyle/>
                    <a:p>
                      <a:pPr algn="l"/>
                      <a:r>
                        <a:rPr lang="en-US" sz="1200" b="1" u="none" strike="noStrike" dirty="0">
                          <a:effectLst/>
                          <a:latin typeface="MS Sans Serif"/>
                        </a:rPr>
                        <a:t>Parents allowance</a:t>
                      </a:r>
                      <a:endParaRPr lang="en-US" sz="1200" u="none" strike="noStrike" dirty="0">
                        <a:effectLst/>
                        <a:latin typeface="MS Sans Serif"/>
                      </a:endParaRPr>
                    </a:p>
                  </a:txBody>
                  <a:tcPr marL="6052" marR="6052" marT="6052" marB="6052">
                    <a:lnL>
                      <a:noFill/>
                    </a:lnL>
                    <a:lnR>
                      <a:noFill/>
                    </a:lnR>
                    <a:lnT>
                      <a:noFill/>
                    </a:lnT>
                    <a:lnB>
                      <a:noFill/>
                    </a:lnB>
                    <a:solidFill>
                      <a:srgbClr val="FFFFFF"/>
                    </a:solidFill>
                  </a:tcPr>
                </a:tc>
                <a:tc>
                  <a:txBody>
                    <a:bodyPr/>
                    <a:lstStyle/>
                    <a:p>
                      <a:pPr algn="l"/>
                      <a:r>
                        <a:rPr lang="en-US" sz="1200" u="none" strike="noStrike" dirty="0">
                          <a:effectLst/>
                          <a:latin typeface="MS Sans Serif"/>
                        </a:rPr>
                        <a:t>30,000 baht for each of taxpayer’s and spouse’s parents if such parent is above 60 years old and earns less than 30,000 baht</a:t>
                      </a:r>
                    </a:p>
                  </a:txBody>
                  <a:tcPr marL="6052" marR="6052" marT="6052" marB="6052">
                    <a:lnL>
                      <a:noFill/>
                    </a:lnL>
                    <a:lnR>
                      <a:noFill/>
                    </a:lnR>
                    <a:lnT>
                      <a:noFill/>
                    </a:lnT>
                    <a:lnB>
                      <a:noFill/>
                    </a:lnB>
                    <a:solidFill>
                      <a:srgbClr val="FFFFFF"/>
                    </a:solidFill>
                  </a:tcPr>
                </a:tc>
                <a:extLst>
                  <a:ext uri="{0D108BD9-81ED-4DB2-BD59-A6C34878D82A}">
                    <a16:rowId xmlns:a16="http://schemas.microsoft.com/office/drawing/2014/main" val="10008"/>
                  </a:ext>
                </a:extLst>
              </a:tr>
              <a:tr h="355583">
                <a:tc>
                  <a:txBody>
                    <a:bodyPr/>
                    <a:lstStyle/>
                    <a:p>
                      <a:pPr algn="l"/>
                      <a:r>
                        <a:rPr lang="en-US" sz="1200" b="1" u="none" strike="noStrike">
                          <a:effectLst/>
                          <a:latin typeface="MS Sans Serif"/>
                        </a:rPr>
                        <a:t>Life insurance premium</a:t>
                      </a:r>
                      <a:r>
                        <a:rPr lang="en-US" sz="1200" u="none" strike="noStrike">
                          <a:effectLst/>
                          <a:latin typeface="MS Sans Serif"/>
                        </a:rPr>
                        <a:t> paid by taxpayer or spouse</a:t>
                      </a:r>
                    </a:p>
                  </a:txBody>
                  <a:tcPr marL="6052" marR="6052" marT="6052" marB="6052">
                    <a:lnL>
                      <a:noFill/>
                    </a:lnL>
                    <a:lnR>
                      <a:noFill/>
                    </a:lnR>
                    <a:lnT>
                      <a:noFill/>
                    </a:lnT>
                    <a:lnB>
                      <a:noFill/>
                    </a:lnB>
                    <a:solidFill>
                      <a:srgbClr val="FFFFFF"/>
                    </a:solidFill>
                  </a:tcPr>
                </a:tc>
                <a:tc>
                  <a:txBody>
                    <a:bodyPr/>
                    <a:lstStyle/>
                    <a:p>
                      <a:pPr algn="l"/>
                      <a:r>
                        <a:rPr lang="en-US" sz="1200" u="none" strike="noStrike" dirty="0">
                          <a:effectLst/>
                          <a:latin typeface="MS Sans Serif"/>
                        </a:rPr>
                        <a:t>Amount actually paid but not exceeding 100,000 baht each</a:t>
                      </a:r>
                    </a:p>
                  </a:txBody>
                  <a:tcPr marL="6052" marR="6052" marT="6052" marB="6052">
                    <a:lnL>
                      <a:noFill/>
                    </a:lnL>
                    <a:lnR>
                      <a:noFill/>
                    </a:lnR>
                    <a:lnT>
                      <a:noFill/>
                    </a:lnT>
                    <a:lnB>
                      <a:noFill/>
                    </a:lnB>
                    <a:solidFill>
                      <a:srgbClr val="FFFFFF"/>
                    </a:solidFill>
                  </a:tcPr>
                </a:tc>
                <a:extLst>
                  <a:ext uri="{0D108BD9-81ED-4DB2-BD59-A6C34878D82A}">
                    <a16:rowId xmlns:a16="http://schemas.microsoft.com/office/drawing/2014/main" val="10009"/>
                  </a:ext>
                </a:extLst>
              </a:tr>
              <a:tr h="479429">
                <a:tc>
                  <a:txBody>
                    <a:bodyPr/>
                    <a:lstStyle/>
                    <a:p>
                      <a:pPr algn="l"/>
                      <a:r>
                        <a:rPr lang="en-US" sz="1200" b="1" u="none" strike="noStrike">
                          <a:effectLst/>
                          <a:latin typeface="MS Sans Serif"/>
                        </a:rPr>
                        <a:t>Approved provident fund contributions </a:t>
                      </a:r>
                      <a:r>
                        <a:rPr lang="en-US" sz="1200" u="none" strike="noStrike">
                          <a:effectLst/>
                          <a:latin typeface="MS Sans Serif"/>
                        </a:rPr>
                        <a:t>paid by taxpayer or spouse</a:t>
                      </a:r>
                    </a:p>
                  </a:txBody>
                  <a:tcPr marL="6052" marR="6052" marT="6052" marB="6052">
                    <a:lnL>
                      <a:noFill/>
                    </a:lnL>
                    <a:lnR>
                      <a:noFill/>
                    </a:lnR>
                    <a:lnT>
                      <a:noFill/>
                    </a:lnT>
                    <a:lnB>
                      <a:noFill/>
                    </a:lnB>
                    <a:solidFill>
                      <a:srgbClr val="FFFFFF"/>
                    </a:solidFill>
                  </a:tcPr>
                </a:tc>
                <a:tc>
                  <a:txBody>
                    <a:bodyPr/>
                    <a:lstStyle/>
                    <a:p>
                      <a:pPr algn="l"/>
                      <a:r>
                        <a:rPr lang="en-US" sz="1200" u="none" strike="noStrike">
                          <a:effectLst/>
                          <a:latin typeface="MS Sans Serif"/>
                        </a:rPr>
                        <a:t>Amount actually paid at the rate not more than 15% of wage, but not exceeding 500,000 baht</a:t>
                      </a:r>
                    </a:p>
                  </a:txBody>
                  <a:tcPr marL="6052" marR="6052" marT="6052" marB="6052">
                    <a:lnL>
                      <a:noFill/>
                    </a:lnL>
                    <a:lnR>
                      <a:noFill/>
                    </a:lnR>
                    <a:lnT>
                      <a:noFill/>
                    </a:lnT>
                    <a:lnB>
                      <a:noFill/>
                    </a:lnB>
                    <a:solidFill>
                      <a:srgbClr val="FFFFFF"/>
                    </a:solidFill>
                  </a:tcPr>
                </a:tc>
                <a:extLst>
                  <a:ext uri="{0D108BD9-81ED-4DB2-BD59-A6C34878D82A}">
                    <a16:rowId xmlns:a16="http://schemas.microsoft.com/office/drawing/2014/main" val="10010"/>
                  </a:ext>
                </a:extLst>
              </a:tr>
              <a:tr h="479429">
                <a:tc>
                  <a:txBody>
                    <a:bodyPr/>
                    <a:lstStyle/>
                    <a:p>
                      <a:pPr algn="l"/>
                      <a:r>
                        <a:rPr lang="en-US" sz="1200" b="1" u="none" strike="noStrike">
                          <a:effectLst/>
                          <a:latin typeface="MS Sans Serif"/>
                        </a:rPr>
                        <a:t>Long term equity fund</a:t>
                      </a:r>
                      <a:endParaRPr lang="en-US" sz="1200" u="none" strike="noStrike">
                        <a:effectLst/>
                        <a:latin typeface="MS Sans Serif"/>
                      </a:endParaRPr>
                    </a:p>
                  </a:txBody>
                  <a:tcPr marL="6052" marR="6052" marT="6052" marB="6052">
                    <a:lnL>
                      <a:noFill/>
                    </a:lnL>
                    <a:lnR>
                      <a:noFill/>
                    </a:lnR>
                    <a:lnT>
                      <a:noFill/>
                    </a:lnT>
                    <a:lnB>
                      <a:noFill/>
                    </a:lnB>
                    <a:solidFill>
                      <a:srgbClr val="FFFFFF"/>
                    </a:solidFill>
                  </a:tcPr>
                </a:tc>
                <a:tc>
                  <a:txBody>
                    <a:bodyPr/>
                    <a:lstStyle/>
                    <a:p>
                      <a:pPr algn="l"/>
                      <a:r>
                        <a:rPr lang="en-US" sz="1200" u="none" strike="noStrike" dirty="0">
                          <a:effectLst/>
                          <a:latin typeface="MS Sans Serif"/>
                        </a:rPr>
                        <a:t>Amount actually paid at the rate not more than 15% of wage, but not exceeding 500,000 baht</a:t>
                      </a:r>
                    </a:p>
                  </a:txBody>
                  <a:tcPr marL="6052" marR="6052" marT="6052" marB="6052">
                    <a:lnL>
                      <a:noFill/>
                    </a:lnL>
                    <a:lnR>
                      <a:noFill/>
                    </a:lnR>
                    <a:lnT>
                      <a:noFill/>
                    </a:lnT>
                    <a:lnB>
                      <a:noFill/>
                    </a:lnB>
                    <a:solidFill>
                      <a:srgbClr val="FFFFFF"/>
                    </a:solidFill>
                  </a:tcPr>
                </a:tc>
                <a:extLst>
                  <a:ext uri="{0D108BD9-81ED-4DB2-BD59-A6C34878D82A}">
                    <a16:rowId xmlns:a16="http://schemas.microsoft.com/office/drawing/2014/main" val="10011"/>
                  </a:ext>
                </a:extLst>
              </a:tr>
              <a:tr h="355583">
                <a:tc>
                  <a:txBody>
                    <a:bodyPr/>
                    <a:lstStyle/>
                    <a:p>
                      <a:pPr algn="l"/>
                      <a:r>
                        <a:rPr lang="en-US" sz="1200" b="1" u="none" strike="noStrike">
                          <a:effectLst/>
                          <a:latin typeface="MS Sans Serif"/>
                        </a:rPr>
                        <a:t>Home mortgage interest</a:t>
                      </a:r>
                      <a:endParaRPr lang="en-US" sz="1200" u="none" strike="noStrike">
                        <a:effectLst/>
                        <a:latin typeface="MS Sans Serif"/>
                      </a:endParaRPr>
                    </a:p>
                  </a:txBody>
                  <a:tcPr marL="6052" marR="6052" marT="6052" marB="6052">
                    <a:lnL>
                      <a:noFill/>
                    </a:lnL>
                    <a:lnR>
                      <a:noFill/>
                    </a:lnR>
                    <a:lnT>
                      <a:noFill/>
                    </a:lnT>
                    <a:lnB>
                      <a:noFill/>
                    </a:lnB>
                    <a:solidFill>
                      <a:srgbClr val="FFFFFF"/>
                    </a:solidFill>
                  </a:tcPr>
                </a:tc>
                <a:tc>
                  <a:txBody>
                    <a:bodyPr/>
                    <a:lstStyle/>
                    <a:p>
                      <a:pPr algn="l"/>
                      <a:r>
                        <a:rPr lang="en-US" sz="1200" u="none" strike="noStrike" dirty="0">
                          <a:effectLst/>
                          <a:latin typeface="MS Sans Serif"/>
                        </a:rPr>
                        <a:t>Amount actually paid but not exceeding 100,000 baht</a:t>
                      </a:r>
                    </a:p>
                  </a:txBody>
                  <a:tcPr marL="6052" marR="6052" marT="6052" marB="6052">
                    <a:lnL>
                      <a:noFill/>
                    </a:lnL>
                    <a:lnR>
                      <a:noFill/>
                    </a:lnR>
                    <a:lnT>
                      <a:noFill/>
                    </a:lnT>
                    <a:lnB>
                      <a:noFill/>
                    </a:lnB>
                    <a:solidFill>
                      <a:srgbClr val="FFFFFF"/>
                    </a:solidFill>
                  </a:tcPr>
                </a:tc>
                <a:extLst>
                  <a:ext uri="{0D108BD9-81ED-4DB2-BD59-A6C34878D82A}">
                    <a16:rowId xmlns:a16="http://schemas.microsoft.com/office/drawing/2014/main" val="10012"/>
                  </a:ext>
                </a:extLst>
              </a:tr>
              <a:tr h="220077">
                <a:tc>
                  <a:txBody>
                    <a:bodyPr/>
                    <a:lstStyle/>
                    <a:p>
                      <a:pPr algn="l"/>
                      <a:r>
                        <a:rPr lang="en-US" sz="1200" b="1" u="none" strike="noStrike">
                          <a:effectLst/>
                          <a:latin typeface="MS Sans Serif"/>
                        </a:rPr>
                        <a:t>Social insurance contributions</a:t>
                      </a:r>
                      <a:r>
                        <a:rPr lang="en-US" sz="1200" u="none" strike="noStrike">
                          <a:effectLst/>
                          <a:latin typeface="MS Sans Serif"/>
                        </a:rPr>
                        <a:t> paid by taxpayer or spouse</a:t>
                      </a:r>
                    </a:p>
                  </a:txBody>
                  <a:tcPr marL="6052" marR="6052" marT="6052" marB="6052">
                    <a:lnL>
                      <a:noFill/>
                    </a:lnL>
                    <a:lnR>
                      <a:noFill/>
                    </a:lnR>
                    <a:lnT>
                      <a:noFill/>
                    </a:lnT>
                    <a:lnB>
                      <a:noFill/>
                    </a:lnB>
                    <a:solidFill>
                      <a:srgbClr val="FFFFFF"/>
                    </a:solidFill>
                  </a:tcPr>
                </a:tc>
                <a:tc>
                  <a:txBody>
                    <a:bodyPr/>
                    <a:lstStyle/>
                    <a:p>
                      <a:pPr algn="l"/>
                      <a:r>
                        <a:rPr lang="en-US" sz="1200" u="none" strike="noStrike" dirty="0">
                          <a:effectLst/>
                          <a:latin typeface="MS Sans Serif"/>
                        </a:rPr>
                        <a:t>Amount actually paid each</a:t>
                      </a:r>
                    </a:p>
                  </a:txBody>
                  <a:tcPr marL="6052" marR="6052" marT="6052" marB="6052">
                    <a:lnL>
                      <a:noFill/>
                    </a:lnL>
                    <a:lnR>
                      <a:noFill/>
                    </a:lnR>
                    <a:lnT>
                      <a:noFill/>
                    </a:lnT>
                    <a:lnB>
                      <a:noFill/>
                    </a:lnB>
                    <a:solidFill>
                      <a:srgbClr val="FFFFFF"/>
                    </a:solidFill>
                  </a:tcPr>
                </a:tc>
                <a:extLst>
                  <a:ext uri="{0D108BD9-81ED-4DB2-BD59-A6C34878D82A}">
                    <a16:rowId xmlns:a16="http://schemas.microsoft.com/office/drawing/2014/main" val="10013"/>
                  </a:ext>
                </a:extLst>
              </a:tr>
              <a:tr h="635789">
                <a:tc>
                  <a:txBody>
                    <a:bodyPr/>
                    <a:lstStyle/>
                    <a:p>
                      <a:pPr algn="l"/>
                      <a:r>
                        <a:rPr lang="en-US" sz="1200" b="1" u="none" strike="noStrike" dirty="0">
                          <a:effectLst/>
                          <a:latin typeface="MS Sans Serif"/>
                        </a:rPr>
                        <a:t>Charitable contributions</a:t>
                      </a:r>
                      <a:endParaRPr lang="en-US" sz="1200" u="none" strike="noStrike" dirty="0">
                        <a:effectLst/>
                        <a:latin typeface="MS Sans Serif"/>
                      </a:endParaRPr>
                    </a:p>
                  </a:txBody>
                  <a:tcPr marL="6052" marR="6052" marT="6052" marB="6052">
                    <a:lnL>
                      <a:noFill/>
                    </a:lnL>
                    <a:lnR>
                      <a:noFill/>
                    </a:lnR>
                    <a:lnT>
                      <a:noFill/>
                    </a:lnT>
                    <a:lnB>
                      <a:noFill/>
                    </a:lnB>
                    <a:solidFill>
                      <a:srgbClr val="FFFFFF"/>
                    </a:solidFill>
                  </a:tcPr>
                </a:tc>
                <a:tc>
                  <a:txBody>
                    <a:bodyPr/>
                    <a:lstStyle/>
                    <a:p>
                      <a:pPr algn="l"/>
                      <a:r>
                        <a:rPr lang="en-US" sz="1200" u="none" strike="noStrike" dirty="0">
                          <a:effectLst/>
                          <a:latin typeface="MS Sans Serif"/>
                        </a:rPr>
                        <a:t>Amount actually donated but not exceeding 10% of the income after standard deductions and the above allowances</a:t>
                      </a:r>
                    </a:p>
                  </a:txBody>
                  <a:tcPr marL="6052" marR="6052" marT="6052" marB="6052">
                    <a:lnL>
                      <a:noFill/>
                    </a:lnL>
                    <a:lnR>
                      <a:noFill/>
                    </a:lnR>
                    <a:lnT>
                      <a:noFill/>
                    </a:lnT>
                    <a:lnB>
                      <a:noFill/>
                    </a:lnB>
                    <a:solidFill>
                      <a:srgbClr val="FFFFFF"/>
                    </a:solidFill>
                  </a:tcPr>
                </a:tc>
                <a:extLst>
                  <a:ext uri="{0D108BD9-81ED-4DB2-BD59-A6C34878D82A}">
                    <a16:rowId xmlns:a16="http://schemas.microsoft.com/office/drawing/2014/main" val="10014"/>
                  </a:ext>
                </a:extLst>
              </a:tr>
            </a:tbl>
          </a:graphicData>
        </a:graphic>
      </p:graphicFrame>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52</a:t>
            </a:fld>
            <a:endParaRPr lang="en-US"/>
          </a:p>
        </p:txBody>
      </p:sp>
      <p:sp>
        <p:nvSpPr>
          <p:cNvPr id="7" name="Rectangle 1"/>
          <p:cNvSpPr>
            <a:spLocks noChangeArrowheads="1"/>
          </p:cNvSpPr>
          <p:nvPr/>
        </p:nvSpPr>
        <p:spPr bwMode="auto">
          <a:xfrm>
            <a:off x="3714750" y="12573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br>
              <a:rPr kumimoji="0" lang="th-TH" sz="2800" b="0" i="0" u="none" strike="noStrike" cap="none" normalizeH="0" baseline="0">
                <a:ln>
                  <a:noFill/>
                </a:ln>
                <a:solidFill>
                  <a:schemeClr val="tx1"/>
                </a:solidFill>
                <a:effectLst/>
                <a:latin typeface="Arial" pitchFamily="34" charset="0"/>
                <a:cs typeface="Angsana New" pitchFamily="18" charset="-34"/>
              </a:rPr>
            </a:br>
            <a:endParaRPr kumimoji="0" lang="th-TH" sz="2800" b="0" i="0" u="none" strike="noStrike" cap="none" normalizeH="0" baseline="0">
              <a:ln>
                <a:noFill/>
              </a:ln>
              <a:solidFill>
                <a:schemeClr val="tx1"/>
              </a:solidFill>
              <a:effectLst/>
              <a:latin typeface="Arial" pitchFamily="34" charset="0"/>
              <a:cs typeface="Angsana New" pitchFamily="18" charset="-34"/>
            </a:endParaRPr>
          </a:p>
        </p:txBody>
      </p:sp>
    </p:spTree>
    <p:extLst>
      <p:ext uri="{BB962C8B-B14F-4D97-AF65-F5344CB8AC3E}">
        <p14:creationId xmlns:p14="http://schemas.microsoft.com/office/powerpoint/2010/main" val="33736840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Exercise</a:t>
            </a:r>
            <a:endParaRPr lang="th-TH" dirty="0"/>
          </a:p>
        </p:txBody>
      </p:sp>
      <p:sp>
        <p:nvSpPr>
          <p:cNvPr id="3" name="Content Placeholder 2"/>
          <p:cNvSpPr>
            <a:spLocks noGrp="1"/>
          </p:cNvSpPr>
          <p:nvPr>
            <p:ph idx="1"/>
          </p:nvPr>
        </p:nvSpPr>
        <p:spPr/>
        <p:txBody>
          <a:bodyPr/>
          <a:lstStyle/>
          <a:p>
            <a:r>
              <a:rPr lang="en-US" dirty="0"/>
              <a:t>Calculate Personal Income Tax for:</a:t>
            </a:r>
          </a:p>
          <a:p>
            <a:r>
              <a:rPr lang="en-US" dirty="0"/>
              <a:t>Calculate How much LTF/RMF can be bought for:</a:t>
            </a:r>
          </a:p>
          <a:p>
            <a:r>
              <a:rPr lang="en-US" dirty="0"/>
              <a:t>What is the reduction in Tax from such investment</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53</a:t>
            </a:fld>
            <a:endParaRPr lang="en-US"/>
          </a:p>
        </p:txBody>
      </p:sp>
    </p:spTree>
    <p:extLst>
      <p:ext uri="{BB962C8B-B14F-4D97-AF65-F5344CB8AC3E}">
        <p14:creationId xmlns:p14="http://schemas.microsoft.com/office/powerpoint/2010/main" val="349623621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Tax Credit for dividends</a:t>
            </a:r>
            <a:endParaRPr lang="th-TH" dirty="0"/>
          </a:p>
        </p:txBody>
      </p:sp>
      <p:sp>
        <p:nvSpPr>
          <p:cNvPr id="3" name="Content Placeholder 2"/>
          <p:cNvSpPr>
            <a:spLocks noGrp="1"/>
          </p:cNvSpPr>
          <p:nvPr>
            <p:ph idx="1"/>
          </p:nvPr>
        </p:nvSpPr>
        <p:spPr/>
        <p:txBody>
          <a:bodyPr/>
          <a:lstStyle/>
          <a:p>
            <a:r>
              <a:rPr lang="en-US" dirty="0"/>
              <a:t>Any taxpayer who domiciles in Thailand and receives dividends from a juristic company or partnership incorporated in Thailand is entitled to a tax credit of 3/7 of the amount of dividends received. In computing assessable income, taxpayer shall gross up his dividends by the amount of the tax credit received. The amount of tax credit is creditable against his tax liability. </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54</a:t>
            </a:fld>
            <a:endParaRPr lang="en-US"/>
          </a:p>
        </p:txBody>
      </p:sp>
    </p:spTree>
    <p:extLst>
      <p:ext uri="{BB962C8B-B14F-4D97-AF65-F5344CB8AC3E}">
        <p14:creationId xmlns:p14="http://schemas.microsoft.com/office/powerpoint/2010/main" val="72771650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Separate taxation</a:t>
            </a:r>
            <a:endParaRPr lang="th-TH" dirty="0"/>
          </a:p>
        </p:txBody>
      </p:sp>
      <p:sp>
        <p:nvSpPr>
          <p:cNvPr id="3" name="Content Placeholder 2"/>
          <p:cNvSpPr>
            <a:spLocks noGrp="1"/>
          </p:cNvSpPr>
          <p:nvPr>
            <p:ph idx="1"/>
          </p:nvPr>
        </p:nvSpPr>
        <p:spPr/>
        <p:txBody>
          <a:bodyPr>
            <a:normAutofit fontScale="55000" lnSpcReduction="20000"/>
          </a:bodyPr>
          <a:lstStyle/>
          <a:p>
            <a:r>
              <a:rPr lang="en-US" dirty="0"/>
              <a:t>There are several types of income that the taxpayer shall not include or may not choose to include such income to the assessable income in calculating the tax liability. </a:t>
            </a:r>
            <a:br>
              <a:rPr lang="en-US" dirty="0"/>
            </a:br>
            <a:br>
              <a:rPr lang="en-US" dirty="0"/>
            </a:br>
            <a:r>
              <a:rPr lang="en-US" b="1" dirty="0"/>
              <a:t>Income from sale of immovable property</a:t>
            </a:r>
          </a:p>
          <a:p>
            <a:br>
              <a:rPr lang="en-US" dirty="0"/>
            </a:br>
            <a:r>
              <a:rPr lang="en-US" dirty="0"/>
              <a:t>            Taxpayer shall not include income from sales of immovable property acquired by bequest or by way of gift to the assessable income when calculating PIT. However, if the sale is made for a commercial purpose, it is essential that such income must be included as the assessable income and be subject to PIT.</a:t>
            </a:r>
            <a:br>
              <a:rPr lang="en-US" dirty="0"/>
            </a:br>
            <a:br>
              <a:rPr lang="en-US" dirty="0"/>
            </a:br>
            <a:br>
              <a:rPr lang="en-US" dirty="0"/>
            </a:br>
            <a:r>
              <a:rPr lang="en-US" b="1" dirty="0"/>
              <a:t>Interest</a:t>
            </a:r>
          </a:p>
          <a:p>
            <a:br>
              <a:rPr lang="en-US" dirty="0"/>
            </a:br>
            <a:r>
              <a:rPr lang="en-US" dirty="0"/>
              <a:t>            The following forms of interest income may, at the taxpayer’s selection, be excluded from the computation of PIT provided that a tax of 15 per cent is withheld at source: </a:t>
            </a:r>
            <a:br>
              <a:rPr lang="en-US" dirty="0"/>
            </a:br>
            <a:br>
              <a:rPr lang="en-US" dirty="0"/>
            </a:br>
            <a:br>
              <a:rPr lang="en-US" dirty="0"/>
            </a:br>
            <a:br>
              <a:rPr lang="en-US" dirty="0"/>
            </a:br>
            <a:r>
              <a:rPr lang="en-US" dirty="0"/>
              <a:t>interest on bonds or debentures issued by a government organization;</a:t>
            </a:r>
          </a:p>
          <a:p>
            <a:r>
              <a:rPr lang="en-US" dirty="0"/>
              <a:t>interest on saving deposits in commercial banks if the aggregate amount of interest received is not more than 20,000 baht during a taxable year;</a:t>
            </a:r>
          </a:p>
          <a:p>
            <a:r>
              <a:rPr lang="en-US" dirty="0"/>
              <a:t>interest on loans paid by a finance company;</a:t>
            </a:r>
          </a:p>
          <a:p>
            <a:r>
              <a:rPr lang="en-US" dirty="0"/>
              <a:t>interest received from any financial institution organized by a specific law of Thailand for the purpose of lending money to promote agriculture, commerce or industry.</a:t>
            </a:r>
          </a:p>
          <a:p>
            <a:br>
              <a:rPr lang="en-US" dirty="0"/>
            </a:br>
            <a:br>
              <a:rPr lang="en-US" dirty="0"/>
            </a:br>
            <a:r>
              <a:rPr lang="en-US" b="1" dirty="0"/>
              <a:t>Dividends</a:t>
            </a:r>
          </a:p>
          <a:p>
            <a:br>
              <a:rPr lang="en-US" dirty="0"/>
            </a:br>
            <a:r>
              <a:rPr lang="en-US" dirty="0"/>
              <a:t>            Taxpayer who resides in Thailand and receives dividends or shares of profits from a registered company or a mutual fund which tax has been withheld at source at the rate of 10 per cent, may opt to exclude such dividend from the assessable income when calculating PIT.</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55</a:t>
            </a:fld>
            <a:endParaRPr lang="en-US"/>
          </a:p>
        </p:txBody>
      </p:sp>
    </p:spTree>
    <p:extLst>
      <p:ext uri="{BB962C8B-B14F-4D97-AF65-F5344CB8AC3E}">
        <p14:creationId xmlns:p14="http://schemas.microsoft.com/office/powerpoint/2010/main" val="341731974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Withholding Tax</a:t>
            </a:r>
            <a:endParaRPr lang="th-TH" dirty="0"/>
          </a:p>
        </p:txBody>
      </p:sp>
      <p:graphicFrame>
        <p:nvGraphicFramePr>
          <p:cNvPr id="10" name="Content Placeholder 9"/>
          <p:cNvGraphicFramePr>
            <a:graphicFrameLocks noGrp="1"/>
          </p:cNvGraphicFramePr>
          <p:nvPr>
            <p:ph idx="1"/>
            <p:extLst>
              <p:ext uri="{D42A27DB-BD31-4B8C-83A1-F6EECF244321}">
                <p14:modId xmlns:p14="http://schemas.microsoft.com/office/powerpoint/2010/main" val="667727782"/>
              </p:ext>
            </p:extLst>
          </p:nvPr>
        </p:nvGraphicFramePr>
        <p:xfrm>
          <a:off x="901700" y="2495550"/>
          <a:ext cx="6731000" cy="2948940"/>
        </p:xfrm>
        <a:graphic>
          <a:graphicData uri="http://schemas.openxmlformats.org/drawingml/2006/table">
            <a:tbl>
              <a:tblPr/>
              <a:tblGrid>
                <a:gridCol w="3368721">
                  <a:extLst>
                    <a:ext uri="{9D8B030D-6E8A-4147-A177-3AD203B41FA5}">
                      <a16:colId xmlns:a16="http://schemas.microsoft.com/office/drawing/2014/main" val="20000"/>
                    </a:ext>
                  </a:extLst>
                </a:gridCol>
                <a:gridCol w="3362279">
                  <a:extLst>
                    <a:ext uri="{9D8B030D-6E8A-4147-A177-3AD203B41FA5}">
                      <a16:colId xmlns:a16="http://schemas.microsoft.com/office/drawing/2014/main" val="20001"/>
                    </a:ext>
                  </a:extLst>
                </a:gridCol>
              </a:tblGrid>
              <a:tr h="102870">
                <a:tc>
                  <a:txBody>
                    <a:bodyPr/>
                    <a:lstStyle/>
                    <a:p>
                      <a:pPr algn="ctr"/>
                      <a:r>
                        <a:rPr lang="en-US" sz="1600" b="1" u="none" strike="noStrike">
                          <a:effectLst/>
                          <a:latin typeface="MS Sans Serif"/>
                        </a:rPr>
                        <a:t>Types of income </a:t>
                      </a:r>
                      <a:br>
                        <a:rPr lang="en-US" sz="1600" b="1" u="none" strike="noStrike">
                          <a:effectLst/>
                          <a:latin typeface="MS Sans Serif"/>
                        </a:rPr>
                      </a:br>
                      <a:r>
                        <a:rPr lang="en-US" sz="1600" b="1" u="none" strike="noStrike">
                          <a:effectLst/>
                          <a:latin typeface="MS Sans Serif"/>
                        </a:rPr>
                        <a:t>(baht)</a:t>
                      </a:r>
                      <a:endParaRPr lang="en-US" sz="1600" u="none" strike="noStrike">
                        <a:effectLst/>
                        <a:latin typeface="MS Sans Serif"/>
                      </a:endParaRPr>
                    </a:p>
                  </a:txBody>
                  <a:tcPr marL="19050" marR="19050" marT="19050" marB="19050" anchor="ctr">
                    <a:lnL>
                      <a:noFill/>
                    </a:lnL>
                    <a:lnR>
                      <a:noFill/>
                    </a:lnR>
                    <a:lnT>
                      <a:noFill/>
                    </a:lnT>
                    <a:lnB>
                      <a:noFill/>
                    </a:lnB>
                    <a:solidFill>
                      <a:srgbClr val="BEFCF9"/>
                    </a:solidFill>
                  </a:tcPr>
                </a:tc>
                <a:tc>
                  <a:txBody>
                    <a:bodyPr/>
                    <a:lstStyle/>
                    <a:p>
                      <a:pPr algn="ctr"/>
                      <a:r>
                        <a:rPr lang="en-US" sz="1600" b="1" u="none" strike="noStrike">
                          <a:effectLst/>
                          <a:latin typeface="MS Sans Serif"/>
                        </a:rPr>
                        <a:t>Withholding tax rate</a:t>
                      </a:r>
                      <a:br>
                        <a:rPr lang="en-US" sz="1600" b="1" u="none" strike="noStrike">
                          <a:effectLst/>
                          <a:latin typeface="MS Sans Serif"/>
                        </a:rPr>
                      </a:br>
                      <a:r>
                        <a:rPr lang="en-US" sz="1600" b="1" u="none" strike="noStrike">
                          <a:effectLst/>
                          <a:latin typeface="MS Sans Serif"/>
                        </a:rPr>
                        <a:t>(baht)</a:t>
                      </a:r>
                      <a:endParaRPr lang="en-US" sz="1600" u="none" strike="noStrike">
                        <a:effectLst/>
                        <a:latin typeface="MS Sans Serif"/>
                      </a:endParaRPr>
                    </a:p>
                  </a:txBody>
                  <a:tcPr marL="19050" marR="19050" marT="19050" marB="19050" anchor="ctr">
                    <a:lnL>
                      <a:noFill/>
                    </a:lnL>
                    <a:lnR>
                      <a:noFill/>
                    </a:lnR>
                    <a:lnT>
                      <a:noFill/>
                    </a:lnT>
                    <a:lnB>
                      <a:noFill/>
                    </a:lnB>
                    <a:solidFill>
                      <a:srgbClr val="BEFCF9"/>
                    </a:solidFill>
                  </a:tcPr>
                </a:tc>
                <a:extLst>
                  <a:ext uri="{0D108BD9-81ED-4DB2-BD59-A6C34878D82A}">
                    <a16:rowId xmlns:a16="http://schemas.microsoft.com/office/drawing/2014/main" val="10000"/>
                  </a:ext>
                </a:extLst>
              </a:tr>
              <a:tr h="0">
                <a:tc>
                  <a:txBody>
                    <a:bodyPr/>
                    <a:lstStyle/>
                    <a:p>
                      <a:pPr algn="l"/>
                      <a:r>
                        <a:rPr lang="en-US" sz="1600" u="none" strike="noStrike">
                          <a:effectLst/>
                          <a:latin typeface="MS Sans Serif"/>
                        </a:rPr>
                        <a:t>1. Employment income</a:t>
                      </a:r>
                    </a:p>
                  </a:txBody>
                  <a:tcPr marL="19050" marR="19050" marT="19050" marB="19050">
                    <a:lnL>
                      <a:noFill/>
                    </a:lnL>
                    <a:lnR>
                      <a:noFill/>
                    </a:lnR>
                    <a:lnT>
                      <a:noFill/>
                    </a:lnT>
                    <a:lnB>
                      <a:noFill/>
                    </a:lnB>
                    <a:solidFill>
                      <a:srgbClr val="F0F4F4"/>
                    </a:solidFill>
                  </a:tcPr>
                </a:tc>
                <a:tc>
                  <a:txBody>
                    <a:bodyPr/>
                    <a:lstStyle/>
                    <a:p>
                      <a:pPr algn="ctr"/>
                      <a:r>
                        <a:rPr lang="th-TH" sz="1800" b="1" u="none" strike="noStrike" dirty="0">
                          <a:effectLst/>
                          <a:latin typeface="MS Sans Serif"/>
                        </a:rPr>
                        <a:t>5 - </a:t>
                      </a:r>
                      <a:r>
                        <a:rPr lang="en-US" sz="1800" b="1" u="none" strike="noStrike" kern="1200" dirty="0">
                          <a:solidFill>
                            <a:schemeClr val="tx1"/>
                          </a:solidFill>
                          <a:effectLst/>
                          <a:latin typeface="Cordia New" panose="020B0304020202020204" pitchFamily="34" charset="-34"/>
                          <a:ea typeface="+mn-ea"/>
                          <a:cs typeface="Cordia New" panose="020B0304020202020204" pitchFamily="34" charset="-34"/>
                        </a:rPr>
                        <a:t>3</a:t>
                      </a:r>
                      <a:r>
                        <a:rPr lang="th-TH" sz="1800" b="1" u="none" strike="noStrike" dirty="0">
                          <a:effectLst/>
                          <a:latin typeface="MS Sans Serif"/>
                        </a:rPr>
                        <a:t>5 %</a:t>
                      </a:r>
                    </a:p>
                  </a:txBody>
                  <a:tcPr marL="19050" marR="19050" marT="19050" marB="19050">
                    <a:lnL>
                      <a:noFill/>
                    </a:lnL>
                    <a:lnR>
                      <a:noFill/>
                    </a:lnR>
                    <a:lnT>
                      <a:noFill/>
                    </a:lnT>
                    <a:lnB>
                      <a:noFill/>
                    </a:lnB>
                    <a:solidFill>
                      <a:srgbClr val="F0F4F4"/>
                    </a:solidFill>
                  </a:tcPr>
                </a:tc>
                <a:extLst>
                  <a:ext uri="{0D108BD9-81ED-4DB2-BD59-A6C34878D82A}">
                    <a16:rowId xmlns:a16="http://schemas.microsoft.com/office/drawing/2014/main" val="10001"/>
                  </a:ext>
                </a:extLst>
              </a:tr>
              <a:tr h="0">
                <a:tc>
                  <a:txBody>
                    <a:bodyPr/>
                    <a:lstStyle/>
                    <a:p>
                      <a:pPr algn="l"/>
                      <a:r>
                        <a:rPr lang="en-US" sz="1600" u="none" strike="noStrike">
                          <a:effectLst/>
                          <a:latin typeface="MS Sans Serif"/>
                        </a:rPr>
                        <a:t>2. Rents and prizes</a:t>
                      </a:r>
                    </a:p>
                  </a:txBody>
                  <a:tcPr marL="19050" marR="19050" marT="19050" marB="19050">
                    <a:lnL>
                      <a:noFill/>
                    </a:lnL>
                    <a:lnR>
                      <a:noFill/>
                    </a:lnR>
                    <a:lnT>
                      <a:noFill/>
                    </a:lnT>
                    <a:lnB>
                      <a:noFill/>
                    </a:lnB>
                    <a:solidFill>
                      <a:srgbClr val="D1FCFC"/>
                    </a:solidFill>
                  </a:tcPr>
                </a:tc>
                <a:tc>
                  <a:txBody>
                    <a:bodyPr/>
                    <a:lstStyle/>
                    <a:p>
                      <a:pPr algn="ctr"/>
                      <a:r>
                        <a:rPr lang="th-TH" sz="1800" b="1" u="none" strike="noStrike" dirty="0">
                          <a:effectLst/>
                          <a:latin typeface="MS Sans Serif"/>
                        </a:rPr>
                        <a:t>5 %</a:t>
                      </a:r>
                    </a:p>
                  </a:txBody>
                  <a:tcPr marL="19050" marR="19050" marT="19050" marB="19050">
                    <a:lnL>
                      <a:noFill/>
                    </a:lnL>
                    <a:lnR>
                      <a:noFill/>
                    </a:lnR>
                    <a:lnT>
                      <a:noFill/>
                    </a:lnT>
                    <a:lnB>
                      <a:noFill/>
                    </a:lnB>
                    <a:solidFill>
                      <a:srgbClr val="D1FCFC"/>
                    </a:solidFill>
                  </a:tcPr>
                </a:tc>
                <a:extLst>
                  <a:ext uri="{0D108BD9-81ED-4DB2-BD59-A6C34878D82A}">
                    <a16:rowId xmlns:a16="http://schemas.microsoft.com/office/drawing/2014/main" val="10002"/>
                  </a:ext>
                </a:extLst>
              </a:tr>
              <a:tr h="0">
                <a:tc>
                  <a:txBody>
                    <a:bodyPr/>
                    <a:lstStyle/>
                    <a:p>
                      <a:pPr algn="l"/>
                      <a:r>
                        <a:rPr lang="en-US" sz="1600" u="none" strike="noStrike">
                          <a:effectLst/>
                          <a:latin typeface="MS Sans Serif"/>
                        </a:rPr>
                        <a:t>3. Ship rental charges</a:t>
                      </a:r>
                    </a:p>
                  </a:txBody>
                  <a:tcPr marL="19050" marR="19050" marT="19050" marB="19050">
                    <a:lnL>
                      <a:noFill/>
                    </a:lnL>
                    <a:lnR>
                      <a:noFill/>
                    </a:lnR>
                    <a:lnT>
                      <a:noFill/>
                    </a:lnT>
                    <a:lnB>
                      <a:noFill/>
                    </a:lnB>
                    <a:solidFill>
                      <a:srgbClr val="F0F4F4"/>
                    </a:solidFill>
                  </a:tcPr>
                </a:tc>
                <a:tc>
                  <a:txBody>
                    <a:bodyPr/>
                    <a:lstStyle/>
                    <a:p>
                      <a:pPr algn="ctr"/>
                      <a:r>
                        <a:rPr lang="th-TH" sz="1800" b="1" u="none" strike="noStrike" dirty="0">
                          <a:effectLst/>
                          <a:latin typeface="MS Sans Serif"/>
                        </a:rPr>
                        <a:t>1 %</a:t>
                      </a:r>
                    </a:p>
                  </a:txBody>
                  <a:tcPr marL="19050" marR="19050" marT="19050" marB="19050">
                    <a:lnL>
                      <a:noFill/>
                    </a:lnL>
                    <a:lnR>
                      <a:noFill/>
                    </a:lnR>
                    <a:lnT>
                      <a:noFill/>
                    </a:lnT>
                    <a:lnB>
                      <a:noFill/>
                    </a:lnB>
                    <a:solidFill>
                      <a:srgbClr val="F0F4F4"/>
                    </a:solidFill>
                  </a:tcPr>
                </a:tc>
                <a:extLst>
                  <a:ext uri="{0D108BD9-81ED-4DB2-BD59-A6C34878D82A}">
                    <a16:rowId xmlns:a16="http://schemas.microsoft.com/office/drawing/2014/main" val="10003"/>
                  </a:ext>
                </a:extLst>
              </a:tr>
              <a:tr h="0">
                <a:tc>
                  <a:txBody>
                    <a:bodyPr/>
                    <a:lstStyle/>
                    <a:p>
                      <a:pPr algn="l"/>
                      <a:r>
                        <a:rPr lang="en-US" sz="1600" u="none" strike="noStrike">
                          <a:effectLst/>
                          <a:latin typeface="MS Sans Serif"/>
                        </a:rPr>
                        <a:t>4. Service and professional fees</a:t>
                      </a:r>
                    </a:p>
                  </a:txBody>
                  <a:tcPr marL="19050" marR="19050" marT="19050" marB="19050">
                    <a:lnL>
                      <a:noFill/>
                    </a:lnL>
                    <a:lnR>
                      <a:noFill/>
                    </a:lnR>
                    <a:lnT>
                      <a:noFill/>
                    </a:lnT>
                    <a:lnB>
                      <a:noFill/>
                    </a:lnB>
                    <a:solidFill>
                      <a:srgbClr val="D1FCFC"/>
                    </a:solidFill>
                  </a:tcPr>
                </a:tc>
                <a:tc>
                  <a:txBody>
                    <a:bodyPr/>
                    <a:lstStyle/>
                    <a:p>
                      <a:pPr algn="ctr"/>
                      <a:r>
                        <a:rPr lang="th-TH" sz="1800" b="1" u="none" strike="noStrike" dirty="0">
                          <a:effectLst/>
                          <a:latin typeface="MS Sans Serif"/>
                        </a:rPr>
                        <a:t>3 %</a:t>
                      </a:r>
                    </a:p>
                  </a:txBody>
                  <a:tcPr marL="19050" marR="19050" marT="19050" marB="19050">
                    <a:lnL>
                      <a:noFill/>
                    </a:lnL>
                    <a:lnR>
                      <a:noFill/>
                    </a:lnR>
                    <a:lnT>
                      <a:noFill/>
                    </a:lnT>
                    <a:lnB>
                      <a:noFill/>
                    </a:lnB>
                    <a:solidFill>
                      <a:srgbClr val="D1FCFC"/>
                    </a:solidFill>
                  </a:tcPr>
                </a:tc>
                <a:extLst>
                  <a:ext uri="{0D108BD9-81ED-4DB2-BD59-A6C34878D82A}">
                    <a16:rowId xmlns:a16="http://schemas.microsoft.com/office/drawing/2014/main" val="10004"/>
                  </a:ext>
                </a:extLst>
              </a:tr>
              <a:tr h="0">
                <a:tc>
                  <a:txBody>
                    <a:bodyPr/>
                    <a:lstStyle/>
                    <a:p>
                      <a:pPr algn="l"/>
                      <a:r>
                        <a:rPr lang="en-US" sz="1600" u="none" strike="noStrike" dirty="0">
                          <a:effectLst/>
                          <a:latin typeface="MS Sans Serif"/>
                        </a:rPr>
                        <a:t>5. Public entertainer remuneration</a:t>
                      </a:r>
                      <a:br>
                        <a:rPr lang="en-US" sz="1600" u="none" strike="noStrike" dirty="0">
                          <a:effectLst/>
                          <a:latin typeface="MS Sans Serif"/>
                        </a:rPr>
                      </a:br>
                      <a:r>
                        <a:rPr lang="en-US" sz="1600" u="none" strike="noStrike" dirty="0">
                          <a:effectLst/>
                          <a:latin typeface="MS Sans Serif"/>
                        </a:rPr>
                        <a:t>    -  Thai resident </a:t>
                      </a:r>
                      <a:br>
                        <a:rPr lang="en-US" sz="1600" u="none" strike="noStrike" dirty="0">
                          <a:effectLst/>
                          <a:latin typeface="MS Sans Serif"/>
                        </a:rPr>
                      </a:br>
                      <a:r>
                        <a:rPr lang="en-US" sz="1600" u="none" strike="noStrike" dirty="0">
                          <a:effectLst/>
                          <a:latin typeface="MS Sans Serif"/>
                        </a:rPr>
                        <a:t>    - </a:t>
                      </a:r>
                      <a:r>
                        <a:rPr lang="en-US" sz="1600" u="none" strike="noStrike" dirty="0">
                          <a:solidFill>
                            <a:schemeClr val="tx1"/>
                          </a:solidFill>
                          <a:effectLst/>
                          <a:latin typeface="MS Sans Serif"/>
                        </a:rPr>
                        <a:t> </a:t>
                      </a:r>
                      <a:r>
                        <a:rPr lang="en-US" sz="1600" b="0" u="none" strike="noStrike" dirty="0">
                          <a:solidFill>
                            <a:schemeClr val="tx1"/>
                          </a:solidFill>
                          <a:effectLst/>
                          <a:latin typeface="MS Sans Serif"/>
                        </a:rPr>
                        <a:t>non resident</a:t>
                      </a:r>
                      <a:endParaRPr lang="en-US" sz="1600" u="none" strike="noStrike" dirty="0">
                        <a:solidFill>
                          <a:schemeClr val="tx1"/>
                        </a:solidFill>
                        <a:effectLst/>
                        <a:latin typeface="MS Sans Serif"/>
                      </a:endParaRPr>
                    </a:p>
                  </a:txBody>
                  <a:tcPr marL="19050" marR="19050" marT="19050" marB="19050">
                    <a:lnL>
                      <a:noFill/>
                    </a:lnL>
                    <a:lnR>
                      <a:noFill/>
                    </a:lnR>
                    <a:lnT>
                      <a:noFill/>
                    </a:lnT>
                    <a:lnB>
                      <a:noFill/>
                    </a:lnB>
                    <a:solidFill>
                      <a:srgbClr val="F0F4F4"/>
                    </a:solidFill>
                  </a:tcPr>
                </a:tc>
                <a:tc>
                  <a:txBody>
                    <a:bodyPr/>
                    <a:lstStyle/>
                    <a:p>
                      <a:pPr algn="ctr"/>
                      <a:r>
                        <a:rPr lang="th-TH" sz="1800" b="1" u="none" strike="noStrike" dirty="0">
                          <a:effectLst/>
                          <a:latin typeface="MS Sans Serif"/>
                        </a:rPr>
                        <a:t> </a:t>
                      </a:r>
                      <a:br>
                        <a:rPr lang="th-TH" sz="1800" b="1" u="none" strike="noStrike" dirty="0">
                          <a:effectLst/>
                          <a:latin typeface="MS Sans Serif"/>
                        </a:rPr>
                      </a:br>
                      <a:r>
                        <a:rPr lang="th-TH" sz="1800" b="1" u="none" strike="noStrike" dirty="0">
                          <a:effectLst/>
                          <a:latin typeface="MS Sans Serif"/>
                        </a:rPr>
                        <a:t>5 % </a:t>
                      </a:r>
                      <a:br>
                        <a:rPr lang="th-TH" sz="1800" b="1" u="none" strike="noStrike" dirty="0">
                          <a:effectLst/>
                          <a:latin typeface="MS Sans Serif"/>
                        </a:rPr>
                      </a:br>
                      <a:r>
                        <a:rPr lang="th-TH" sz="1800" b="1" u="none" strike="noStrike" dirty="0">
                          <a:effectLst/>
                          <a:latin typeface="MS Sans Serif"/>
                        </a:rPr>
                        <a:t>5 - 37 %</a:t>
                      </a:r>
                    </a:p>
                  </a:txBody>
                  <a:tcPr marL="19050" marR="19050" marT="19050" marB="19050">
                    <a:lnL>
                      <a:noFill/>
                    </a:lnL>
                    <a:lnR>
                      <a:noFill/>
                    </a:lnR>
                    <a:lnT>
                      <a:noFill/>
                    </a:lnT>
                    <a:lnB>
                      <a:noFill/>
                    </a:lnB>
                    <a:solidFill>
                      <a:srgbClr val="F0F4F4"/>
                    </a:solidFill>
                  </a:tcPr>
                </a:tc>
                <a:extLst>
                  <a:ext uri="{0D108BD9-81ED-4DB2-BD59-A6C34878D82A}">
                    <a16:rowId xmlns:a16="http://schemas.microsoft.com/office/drawing/2014/main" val="10005"/>
                  </a:ext>
                </a:extLst>
              </a:tr>
              <a:tr h="0">
                <a:tc>
                  <a:txBody>
                    <a:bodyPr/>
                    <a:lstStyle/>
                    <a:p>
                      <a:pPr algn="l"/>
                      <a:r>
                        <a:rPr lang="en-US" sz="1600" u="none" strike="noStrike">
                          <a:effectLst/>
                          <a:latin typeface="MS Sans Serif"/>
                        </a:rPr>
                        <a:t>6. Advertising fees</a:t>
                      </a:r>
                    </a:p>
                  </a:txBody>
                  <a:tcPr marL="19050" marR="19050" marT="19050" marB="19050">
                    <a:lnL>
                      <a:noFill/>
                    </a:lnL>
                    <a:lnR>
                      <a:noFill/>
                    </a:lnR>
                    <a:lnT>
                      <a:noFill/>
                    </a:lnT>
                    <a:lnB>
                      <a:noFill/>
                    </a:lnB>
                    <a:solidFill>
                      <a:srgbClr val="D1FCFC"/>
                    </a:solidFill>
                  </a:tcPr>
                </a:tc>
                <a:tc>
                  <a:txBody>
                    <a:bodyPr/>
                    <a:lstStyle/>
                    <a:p>
                      <a:pPr algn="ctr"/>
                      <a:r>
                        <a:rPr lang="th-TH" sz="1800" b="1" u="none" strike="noStrike" dirty="0">
                          <a:effectLst/>
                          <a:latin typeface="MS Sans Serif"/>
                        </a:rPr>
                        <a:t>2 %</a:t>
                      </a:r>
                    </a:p>
                  </a:txBody>
                  <a:tcPr marL="19050" marR="19050" marT="19050" marB="19050">
                    <a:lnL>
                      <a:noFill/>
                    </a:lnL>
                    <a:lnR>
                      <a:noFill/>
                    </a:lnR>
                    <a:lnT>
                      <a:noFill/>
                    </a:lnT>
                    <a:lnB>
                      <a:noFill/>
                    </a:lnB>
                    <a:solidFill>
                      <a:srgbClr val="D1FCFC"/>
                    </a:solidFill>
                  </a:tcPr>
                </a:tc>
                <a:extLst>
                  <a:ext uri="{0D108BD9-81ED-4DB2-BD59-A6C34878D82A}">
                    <a16:rowId xmlns:a16="http://schemas.microsoft.com/office/drawing/2014/main" val="10006"/>
                  </a:ext>
                </a:extLst>
              </a:tr>
            </a:tbl>
          </a:graphicData>
        </a:graphic>
      </p:graphicFrame>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56</a:t>
            </a:fld>
            <a:endParaRPr lang="en-US"/>
          </a:p>
        </p:txBody>
      </p:sp>
      <p:sp>
        <p:nvSpPr>
          <p:cNvPr id="11" name="Rectangle 3"/>
          <p:cNvSpPr>
            <a:spLocks noChangeArrowheads="1"/>
          </p:cNvSpPr>
          <p:nvPr/>
        </p:nvSpPr>
        <p:spPr bwMode="auto">
          <a:xfrm>
            <a:off x="901700" y="2495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br>
              <a:rPr kumimoji="0" lang="th-TH" sz="2800" b="0" i="0" u="none" strike="noStrike" cap="none" normalizeH="0" baseline="0">
                <a:ln>
                  <a:noFill/>
                </a:ln>
                <a:solidFill>
                  <a:schemeClr val="tx1"/>
                </a:solidFill>
                <a:effectLst/>
                <a:latin typeface="Arial" pitchFamily="34" charset="0"/>
                <a:cs typeface="Angsana New" pitchFamily="18" charset="-34"/>
              </a:rPr>
            </a:br>
            <a:endParaRPr kumimoji="0" lang="th-TH" sz="2800" b="0" i="0" u="none" strike="noStrike" cap="none" normalizeH="0" baseline="0">
              <a:ln>
                <a:noFill/>
              </a:ln>
              <a:solidFill>
                <a:schemeClr val="tx1"/>
              </a:solidFill>
              <a:effectLst/>
              <a:latin typeface="Arial" pitchFamily="34" charset="0"/>
              <a:cs typeface="Angsana New" pitchFamily="18" charset="-34"/>
            </a:endParaRPr>
          </a:p>
        </p:txBody>
      </p:sp>
    </p:spTree>
    <p:extLst>
      <p:ext uri="{BB962C8B-B14F-4D97-AF65-F5344CB8AC3E}">
        <p14:creationId xmlns:p14="http://schemas.microsoft.com/office/powerpoint/2010/main" val="236933724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pic>
        <p:nvPicPr>
          <p:cNvPr id="6" name="Content Placeholder 5" descr="Screen Clipping"/>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752600" y="76200"/>
            <a:ext cx="4876800" cy="6777926"/>
          </a:xfrm>
        </p:spPr>
      </p:pic>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57</a:t>
            </a:fld>
            <a:endParaRPr lang="en-US"/>
          </a:p>
        </p:txBody>
      </p:sp>
    </p:spTree>
    <p:extLst>
      <p:ext uri="{BB962C8B-B14F-4D97-AF65-F5344CB8AC3E}">
        <p14:creationId xmlns:p14="http://schemas.microsoft.com/office/powerpoint/2010/main" val="350130950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Tax Planning Strategies</a:t>
            </a:r>
            <a:endParaRPr lang="th-TH" dirty="0"/>
          </a:p>
        </p:txBody>
      </p:sp>
      <p:sp>
        <p:nvSpPr>
          <p:cNvPr id="3" name="Content Placeholder 2"/>
          <p:cNvSpPr>
            <a:spLocks noGrp="1"/>
          </p:cNvSpPr>
          <p:nvPr>
            <p:ph idx="1"/>
          </p:nvPr>
        </p:nvSpPr>
        <p:spPr/>
        <p:txBody>
          <a:bodyPr/>
          <a:lstStyle/>
          <a:p>
            <a:r>
              <a:rPr lang="en-US" dirty="0"/>
              <a:t>Consumer Purchasing</a:t>
            </a:r>
          </a:p>
          <a:p>
            <a:pPr lvl="1"/>
            <a:r>
              <a:rPr lang="en-US" dirty="0"/>
              <a:t>Consumer debt</a:t>
            </a:r>
          </a:p>
          <a:p>
            <a:pPr lvl="1"/>
            <a:r>
              <a:rPr lang="en-US" dirty="0"/>
              <a:t>Job-related expenses</a:t>
            </a:r>
          </a:p>
          <a:p>
            <a:pPr lvl="1"/>
            <a:r>
              <a:rPr lang="en-US" dirty="0"/>
              <a:t>Health care expenses</a:t>
            </a:r>
          </a:p>
          <a:p>
            <a:pPr lvl="1"/>
            <a:r>
              <a:rPr lang="en-US" dirty="0"/>
              <a:t>Housing expenses</a:t>
            </a:r>
          </a:p>
          <a:p>
            <a:pPr lvl="1"/>
            <a:r>
              <a:rPr lang="en-US" dirty="0"/>
              <a:t>Donations</a:t>
            </a:r>
          </a:p>
          <a:p>
            <a:r>
              <a:rPr lang="en-US" dirty="0"/>
              <a:t>Investment Decisions</a:t>
            </a:r>
          </a:p>
          <a:p>
            <a:pPr lvl="1"/>
            <a:r>
              <a:rPr lang="en-US" dirty="0"/>
              <a:t>Tax-exempt investments</a:t>
            </a:r>
          </a:p>
          <a:p>
            <a:pPr lvl="1"/>
            <a:r>
              <a:rPr lang="en-US" dirty="0"/>
              <a:t>LTF and RMF</a:t>
            </a:r>
          </a:p>
          <a:p>
            <a:r>
              <a:rPr lang="en-US" dirty="0"/>
              <a:t>Retirement Plans</a:t>
            </a:r>
          </a:p>
          <a:p>
            <a:pPr lvl="1"/>
            <a:r>
              <a:rPr lang="en-US" dirty="0"/>
              <a:t>RMF</a:t>
            </a:r>
          </a:p>
          <a:p>
            <a:pPr lvl="1"/>
            <a:r>
              <a:rPr lang="en-US" dirty="0"/>
              <a:t>Provident/Pension Fund</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58</a:t>
            </a:fld>
            <a:endParaRPr lang="en-US"/>
          </a:p>
        </p:txBody>
      </p:sp>
    </p:spTree>
    <p:extLst>
      <p:ext uri="{BB962C8B-B14F-4D97-AF65-F5344CB8AC3E}">
        <p14:creationId xmlns:p14="http://schemas.microsoft.com/office/powerpoint/2010/main" val="113159063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a:t>
            </a:r>
          </a:p>
        </p:txBody>
      </p:sp>
      <p:sp>
        <p:nvSpPr>
          <p:cNvPr id="3" name="Content Placeholder 2"/>
          <p:cNvSpPr>
            <a:spLocks noGrp="1"/>
          </p:cNvSpPr>
          <p:nvPr>
            <p:ph idx="1"/>
          </p:nvPr>
        </p:nvSpPr>
        <p:spPr/>
        <p:txBody>
          <a:bodyPr/>
          <a:lstStyle/>
          <a:p>
            <a:endParaRPr lang="en-US"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59</a:t>
            </a:fld>
            <a:endParaRPr lang="en-US"/>
          </a:p>
        </p:txBody>
      </p:sp>
    </p:spTree>
    <p:extLst>
      <p:ext uri="{BB962C8B-B14F-4D97-AF65-F5344CB8AC3E}">
        <p14:creationId xmlns:p14="http://schemas.microsoft.com/office/powerpoint/2010/main" val="236549443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6343</TotalTime>
  <Words>2492</Words>
  <Application>Microsoft Office PowerPoint</Application>
  <PresentationFormat>On-screen Show (4:3)</PresentationFormat>
  <Paragraphs>542</Paragraphs>
  <Slides>59</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59</vt:i4>
      </vt:variant>
    </vt:vector>
  </HeadingPairs>
  <TitlesOfParts>
    <vt:vector size="69" baseType="lpstr">
      <vt:lpstr>Angsana New</vt:lpstr>
      <vt:lpstr>Arial</vt:lpstr>
      <vt:lpstr>BankGothic Md BT</vt:lpstr>
      <vt:lpstr>Calibri</vt:lpstr>
      <vt:lpstr>Cambria</vt:lpstr>
      <vt:lpstr>Cordia New</vt:lpstr>
      <vt:lpstr>MS Sans Serif</vt:lpstr>
      <vt:lpstr>Wingdings 2</vt:lpstr>
      <vt:lpstr>ヒラギノ角ゴ Pro W3</vt:lpstr>
      <vt:lpstr>Adjacency</vt:lpstr>
      <vt:lpstr>FN 281: Personal Finance</vt:lpstr>
      <vt:lpstr>Successful Money Management</vt:lpstr>
      <vt:lpstr>Money Management Activities</vt:lpstr>
      <vt:lpstr>The Situation</vt:lpstr>
      <vt:lpstr>Storing and Maintaining Personal Financial Records and Documents </vt:lpstr>
      <vt:lpstr>Jane’s Home File</vt:lpstr>
      <vt:lpstr>Jane’s Safe Deposit Box</vt:lpstr>
      <vt:lpstr>Jane’s Electronic System</vt:lpstr>
      <vt:lpstr>Personal Financial Statements</vt:lpstr>
      <vt:lpstr>Personal Financial Statements (continued)</vt:lpstr>
      <vt:lpstr>Personal Financial Statements (continued)</vt:lpstr>
      <vt:lpstr>Personal Financial Statements (continued)</vt:lpstr>
      <vt:lpstr>Personal Financial Statements (continued)</vt:lpstr>
      <vt:lpstr>Personal Financial Statements (continued)</vt:lpstr>
      <vt:lpstr>Personal Financial Statements (continued)</vt:lpstr>
      <vt:lpstr>Jane’s Balance Sheet</vt:lpstr>
      <vt:lpstr>Jane’s Liquid Assets</vt:lpstr>
      <vt:lpstr>Jane’s Personal Possessions</vt:lpstr>
      <vt:lpstr>Jane’s Investment Assets</vt:lpstr>
      <vt:lpstr>Value of Jane’s Assets</vt:lpstr>
      <vt:lpstr>Jane’s Current Liabilities</vt:lpstr>
      <vt:lpstr>Jane’s Long-Term Liabilities</vt:lpstr>
      <vt:lpstr>Jane’s Total Liabilities</vt:lpstr>
      <vt:lpstr>Jane’s Net Worth</vt:lpstr>
      <vt:lpstr>Using a Balance Sheet to Measure Your Wealth</vt:lpstr>
      <vt:lpstr>Personal Balance Sheet</vt:lpstr>
      <vt:lpstr>Jane’s Personal Cash Flow</vt:lpstr>
      <vt:lpstr>Jane’s Monthly Income</vt:lpstr>
      <vt:lpstr>Fixed Monthly Expenses</vt:lpstr>
      <vt:lpstr>Variable Monthly Expenses</vt:lpstr>
      <vt:lpstr>Jane’s Monthly Cash Surplus or Deficit</vt:lpstr>
      <vt:lpstr>Using an Income Statement to Trace Your Money</vt:lpstr>
      <vt:lpstr>A Simplified Income Statement</vt:lpstr>
      <vt:lpstr>Budgeting for Skilled Money Management </vt:lpstr>
      <vt:lpstr>Creating and Implementing a Budget</vt:lpstr>
      <vt:lpstr>Jane’s Budget Strategies</vt:lpstr>
      <vt:lpstr>Jane’s Budgeted Fixed Expenses</vt:lpstr>
      <vt:lpstr>Jane’s Budgeted Variable Expenses</vt:lpstr>
      <vt:lpstr>Jane’s Budgeted Surplus</vt:lpstr>
      <vt:lpstr>Jane’s Conclusions Regarding Money Management</vt:lpstr>
      <vt:lpstr>Using Ratios: Financial Thermometers</vt:lpstr>
      <vt:lpstr>Question 1: Do I Have Enough Liquidity to Meet Emergencies?</vt:lpstr>
      <vt:lpstr>Question 2: Can I Meet My Debt Obligations?</vt:lpstr>
      <vt:lpstr>Question 3: Am I Saving as Much as I Think I Am?</vt:lpstr>
      <vt:lpstr>Tax</vt:lpstr>
      <vt:lpstr>Personal Income Tax</vt:lpstr>
      <vt:lpstr>Taxable Person</vt:lpstr>
      <vt:lpstr>Assessable Income</vt:lpstr>
      <vt:lpstr>Progressive Tax Rates</vt:lpstr>
      <vt:lpstr>Deduction and Allowances</vt:lpstr>
      <vt:lpstr>Deductions allowed for the calculation of PIT</vt:lpstr>
      <vt:lpstr>Allowances (Exemptions) allowed for the calculation of PIT</vt:lpstr>
      <vt:lpstr>Exercise</vt:lpstr>
      <vt:lpstr>Tax Credit for dividends</vt:lpstr>
      <vt:lpstr>Separate taxation</vt:lpstr>
      <vt:lpstr>Withholding Tax</vt:lpstr>
      <vt:lpstr>PowerPoint Presentation</vt:lpstr>
      <vt:lpstr>Tax Planning Strategies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Thanachote</dc:creator>
  <cp:lastModifiedBy>Thanachote R</cp:lastModifiedBy>
  <cp:revision>75</cp:revision>
  <dcterms:created xsi:type="dcterms:W3CDTF">2013-11-23T06:38:33Z</dcterms:created>
  <dcterms:modified xsi:type="dcterms:W3CDTF">2018-01-02T05:21:49Z</dcterms:modified>
</cp:coreProperties>
</file>