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  <p:sldMasterId id="2147483723" r:id="rId2"/>
  </p:sldMasterIdLst>
  <p:notesMasterIdLst>
    <p:notesMasterId r:id="rId18"/>
  </p:notesMasterIdLst>
  <p:sldIdLst>
    <p:sldId id="317" r:id="rId3"/>
    <p:sldId id="325" r:id="rId4"/>
    <p:sldId id="322" r:id="rId5"/>
    <p:sldId id="323" r:id="rId6"/>
    <p:sldId id="324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0B5C4D-90A1-4E48-B9A4-FBD307E24457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99020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th-TH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99536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Consequence of Breach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28800"/>
            <a:ext cx="8715436" cy="522919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Breach imposed the cost on the innocent party since the expected benefit is not </a:t>
            </a: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materialised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One is better off; another is worse off.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However, it is not naturally a breaching party’s fault because the decision is rational (</a:t>
            </a: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maximising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own utility)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One’s benefit is earned at the other’s expense</a:t>
            </a:r>
          </a:p>
          <a:p>
            <a:pPr>
              <a:lnSpc>
                <a:spcPct val="90000"/>
              </a:lnSpc>
            </a:pP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Internalisation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of other’s cost of breach – </a:t>
            </a: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another role of contract law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13792"/>
            <a:ext cx="8229600" cy="1143000"/>
          </a:xfrm>
        </p:spPr>
        <p:txBody>
          <a:bodyPr/>
          <a:lstStyle/>
          <a:p>
            <a:pPr eaLnBrk="1" hangingPunct="1"/>
            <a:r>
              <a:rPr lang="en-US" b="1" dirty="0" smtClean="0"/>
              <a:t>Concept of Efficient Breach</a:t>
            </a:r>
            <a:endParaRPr lang="th-TH" b="1" dirty="0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457325"/>
            <a:ext cx="8820150" cy="5140325"/>
          </a:xfrm>
        </p:spPr>
        <p:txBody>
          <a:bodyPr>
            <a:normAutofit lnSpcReduction="10000"/>
          </a:bodyPr>
          <a:lstStyle/>
          <a:p>
            <a:pPr eaLnBrk="1" hangingPunct="1">
              <a:spcAft>
                <a:spcPts val="700"/>
              </a:spcAft>
            </a:pPr>
            <a:r>
              <a:rPr lang="en-US" sz="2500" dirty="0" smtClean="0">
                <a:latin typeface="+mj-lt"/>
              </a:rPr>
              <a:t>Breach is efficient if and only if it is ‘potentially’ </a:t>
            </a:r>
            <a:r>
              <a:rPr lang="en-US" sz="2500" i="1" u="sng" dirty="0" smtClean="0">
                <a:latin typeface="+mj-lt"/>
              </a:rPr>
              <a:t>Pareto improvement</a:t>
            </a:r>
          </a:p>
          <a:p>
            <a:pPr eaLnBrk="1" hangingPunct="1">
              <a:spcAft>
                <a:spcPts val="700"/>
              </a:spcAft>
            </a:pPr>
            <a:r>
              <a:rPr lang="en-US" sz="2500" dirty="0" smtClean="0">
                <a:latin typeface="+mj-lt"/>
              </a:rPr>
              <a:t>Pareto improvement means </a:t>
            </a:r>
            <a:r>
              <a:rPr lang="en-US" sz="2500" i="1" dirty="0" smtClean="0">
                <a:latin typeface="+mj-lt"/>
              </a:rPr>
              <a:t>‘at least one better off </a:t>
            </a:r>
            <a:r>
              <a:rPr lang="en-US" sz="2500" b="1" i="1" dirty="0" smtClean="0">
                <a:latin typeface="+mj-lt"/>
              </a:rPr>
              <a:t>AND</a:t>
            </a:r>
            <a:r>
              <a:rPr lang="en-US" sz="2500" i="1" dirty="0" smtClean="0">
                <a:latin typeface="+mj-lt"/>
              </a:rPr>
              <a:t> no one worse off’</a:t>
            </a:r>
          </a:p>
          <a:p>
            <a:pPr eaLnBrk="1" hangingPunct="1">
              <a:spcAft>
                <a:spcPts val="700"/>
              </a:spcAft>
            </a:pPr>
            <a:r>
              <a:rPr lang="en-US" sz="2500" dirty="0" smtClean="0">
                <a:latin typeface="+mj-lt"/>
              </a:rPr>
              <a:t>Clearly, breach of contract made </a:t>
            </a:r>
            <a:r>
              <a:rPr lang="en-US" sz="2500" b="1" dirty="0" smtClean="0">
                <a:latin typeface="+mj-lt"/>
              </a:rPr>
              <a:t>innocent party </a:t>
            </a:r>
            <a:r>
              <a:rPr lang="en-US" sz="2500" b="1" i="1" dirty="0" smtClean="0">
                <a:latin typeface="+mj-lt"/>
              </a:rPr>
              <a:t>worse off</a:t>
            </a:r>
            <a:r>
              <a:rPr lang="en-US" sz="2500" dirty="0" smtClean="0">
                <a:latin typeface="+mj-lt"/>
              </a:rPr>
              <a:t> but </a:t>
            </a:r>
            <a:r>
              <a:rPr lang="en-US" sz="2500" b="1" dirty="0" smtClean="0">
                <a:latin typeface="+mj-lt"/>
              </a:rPr>
              <a:t>breaching party </a:t>
            </a:r>
            <a:r>
              <a:rPr lang="en-US" sz="2500" b="1" i="1" dirty="0" smtClean="0">
                <a:latin typeface="+mj-lt"/>
              </a:rPr>
              <a:t>better off</a:t>
            </a:r>
          </a:p>
          <a:p>
            <a:pPr eaLnBrk="1" hangingPunct="1">
              <a:spcAft>
                <a:spcPts val="700"/>
              </a:spcAft>
            </a:pPr>
            <a:r>
              <a:rPr lang="en-US" sz="2500" dirty="0" smtClean="0">
                <a:latin typeface="+mj-lt"/>
              </a:rPr>
              <a:t>Potential of Pareto improvement implies the ‘better off’ must be </a:t>
            </a:r>
            <a:r>
              <a:rPr lang="en-US" sz="2500" b="1" i="1" dirty="0" smtClean="0">
                <a:latin typeface="+mj-lt"/>
              </a:rPr>
              <a:t>sufficiently larger</a:t>
            </a:r>
            <a:r>
              <a:rPr lang="en-US" sz="2500" dirty="0" smtClean="0">
                <a:latin typeface="+mj-lt"/>
              </a:rPr>
              <a:t> than ‘worse off’</a:t>
            </a:r>
            <a:endParaRPr lang="th-TH" sz="2500" dirty="0" smtClean="0">
              <a:latin typeface="+mj-lt"/>
            </a:endParaRPr>
          </a:p>
          <a:p>
            <a:pPr eaLnBrk="1" hangingPunct="1">
              <a:spcAft>
                <a:spcPts val="700"/>
              </a:spcAft>
            </a:pPr>
            <a:r>
              <a:rPr lang="en-US" sz="2500" dirty="0" smtClean="0">
                <a:latin typeface="+mj-lt"/>
              </a:rPr>
              <a:t>Thus, potentially, the breaching party can compensate the innocent party; therefore, both are better off or at least the innocent is not worse off</a:t>
            </a:r>
            <a:endParaRPr lang="th-TH" sz="2500" dirty="0" smtClean="0">
              <a:latin typeface="+mj-lt"/>
            </a:endParaRPr>
          </a:p>
          <a:p>
            <a:pPr eaLnBrk="1" hangingPunct="1">
              <a:spcAft>
                <a:spcPts val="700"/>
              </a:spcAft>
            </a:pPr>
            <a:r>
              <a:rPr lang="en-US" sz="2500" b="1" u="sng" dirty="0" err="1" smtClean="0">
                <a:latin typeface="+mj-lt"/>
              </a:rPr>
              <a:t>Kaldor</a:t>
            </a:r>
            <a:r>
              <a:rPr lang="en-US" sz="2500" b="1" u="sng" dirty="0" smtClean="0">
                <a:latin typeface="+mj-lt"/>
              </a:rPr>
              <a:t>-Hicks Efficiency</a:t>
            </a:r>
            <a:endParaRPr lang="th-TH" sz="2500" b="1" u="sng" dirty="0" smtClean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ee301-kheff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925809" y="1"/>
            <a:ext cx="74361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>
          <a:xfrm>
            <a:off x="277688" y="197768"/>
            <a:ext cx="8866312" cy="1143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3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Compensation: To breach or not to breach…</a:t>
            </a:r>
            <a:endParaRPr lang="th-TH" sz="38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484784"/>
            <a:ext cx="8785101" cy="5184304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Compensation is an instrument to </a:t>
            </a:r>
            <a:r>
              <a:rPr lang="en-US" sz="2800" dirty="0" err="1" smtClean="0">
                <a:latin typeface="Calibri" pitchFamily="34" charset="0"/>
                <a:cs typeface="Calibri" pitchFamily="34" charset="0"/>
              </a:rPr>
              <a:t>internalise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 the cost of innocent party to the decision making process of the breaching party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Breaching party will decide to breach or not to breach by observing the benefit of breaching and the cost of compensation</a:t>
            </a:r>
            <a:endParaRPr lang="th-TH" sz="2800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400" b="1" dirty="0" smtClean="0">
                <a:latin typeface="Calibri" pitchFamily="34" charset="0"/>
                <a:cs typeface="Calibri" pitchFamily="34" charset="0"/>
              </a:rPr>
              <a:t>Breach</a:t>
            </a:r>
            <a:r>
              <a:rPr lang="en-US" sz="2400" dirty="0" smtClean="0">
                <a:latin typeface="Calibri" pitchFamily="34" charset="0"/>
                <a:cs typeface="Calibri" pitchFamily="34" charset="0"/>
              </a:rPr>
              <a:t> if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Benefit of breaching &gt; Benefit of performing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Cost of performing &gt; Cost of breaching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400" b="1" dirty="0" smtClean="0">
                <a:latin typeface="Calibri" pitchFamily="34" charset="0"/>
                <a:cs typeface="Calibri" pitchFamily="34" charset="0"/>
              </a:rPr>
              <a:t>Perform</a:t>
            </a:r>
            <a:r>
              <a:rPr lang="en-US" sz="2400" dirty="0" smtClean="0">
                <a:latin typeface="Calibri" pitchFamily="34" charset="0"/>
                <a:cs typeface="Calibri" pitchFamily="34" charset="0"/>
              </a:rPr>
              <a:t> if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Benefit of breaching &lt; Benefit of performing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Cost of performing &lt; Cost of breaching</a:t>
            </a:r>
            <a:endParaRPr lang="th-TH" sz="2000" i="1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600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What does the breaching party know..?</a:t>
            </a:r>
            <a:endParaRPr lang="th-TH" sz="3600" i="1" dirty="0" smtClean="0"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eaLnBrk="1" hangingPunct="1">
              <a:spcAft>
                <a:spcPts val="800"/>
              </a:spcAft>
              <a:buNone/>
            </a:pPr>
            <a:r>
              <a:rPr lang="en-US" sz="2800" dirty="0" smtClean="0">
                <a:latin typeface="Calibri" pitchFamily="34" charset="0"/>
                <a:cs typeface="Calibri" pitchFamily="34" charset="0"/>
                <a:sym typeface="Wingdings"/>
              </a:rPr>
              <a:t>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Benefit of performing</a:t>
            </a:r>
          </a:p>
          <a:p>
            <a:pPr>
              <a:spcAft>
                <a:spcPts val="800"/>
              </a:spcAft>
              <a:buNone/>
            </a:pPr>
            <a:r>
              <a:rPr lang="en-US" sz="2800" dirty="0" smtClean="0">
                <a:latin typeface="Calibri" pitchFamily="34" charset="0"/>
                <a:cs typeface="Calibri" pitchFamily="34" charset="0"/>
                <a:sym typeface="Wingdings"/>
              </a:rPr>
              <a:t> 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Benefit of breaching</a:t>
            </a:r>
          </a:p>
          <a:p>
            <a:pPr>
              <a:spcAft>
                <a:spcPts val="800"/>
              </a:spcAft>
              <a:buNone/>
            </a:pPr>
            <a:r>
              <a:rPr lang="en-US" sz="2800" dirty="0" smtClean="0">
                <a:latin typeface="Calibri" pitchFamily="34" charset="0"/>
                <a:cs typeface="Calibri" pitchFamily="34" charset="0"/>
                <a:sym typeface="Wingdings"/>
              </a:rPr>
              <a:t> 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Cost of performing</a:t>
            </a:r>
          </a:p>
          <a:p>
            <a:pPr eaLnBrk="1" hangingPunct="1">
              <a:spcAft>
                <a:spcPts val="800"/>
              </a:spcAft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The only thing that the breaching party does not know is</a:t>
            </a:r>
          </a:p>
          <a:p>
            <a:pPr lvl="1" eaLnBrk="1" hangingPunct="1">
              <a:spcAft>
                <a:spcPts val="800"/>
              </a:spcAft>
            </a:pPr>
            <a:r>
              <a:rPr lang="en-US" sz="2800" b="1" dirty="0" smtClean="0">
                <a:latin typeface="Calibri" pitchFamily="34" charset="0"/>
                <a:cs typeface="Calibri" pitchFamily="34" charset="0"/>
                <a:sym typeface="Wingdings"/>
              </a:rPr>
              <a:t></a:t>
            </a:r>
            <a:r>
              <a:rPr lang="en-US" sz="2800" b="1" dirty="0" smtClean="0">
                <a:latin typeface="Calibri" pitchFamily="34" charset="0"/>
                <a:cs typeface="Calibri" pitchFamily="34" charset="0"/>
              </a:rPr>
              <a:t>Cost of breaching</a:t>
            </a:r>
          </a:p>
          <a:p>
            <a:pPr eaLnBrk="1" hangingPunct="1">
              <a:spcAft>
                <a:spcPts val="800"/>
              </a:spcAft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The task of contract law is to determine the cost of breaching</a:t>
            </a:r>
            <a:endParaRPr lang="th-TH" sz="28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/>
          <p:cNvSpPr>
            <a:spLocks noGrp="1" noChangeArrowheads="1"/>
          </p:cNvSpPr>
          <p:nvPr>
            <p:ph type="title"/>
          </p:nvPr>
        </p:nvSpPr>
        <p:spPr>
          <a:xfrm>
            <a:off x="482103" y="277813"/>
            <a:ext cx="7834313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Determination of Compensation</a:t>
            </a:r>
            <a:endParaRPr lang="th-TH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412875"/>
            <a:ext cx="8964488" cy="5256213"/>
          </a:xfrm>
        </p:spPr>
        <p:txBody>
          <a:bodyPr>
            <a:noAutofit/>
          </a:bodyPr>
          <a:lstStyle/>
          <a:p>
            <a:pPr eaLnBrk="1" hangingPunct="1"/>
            <a:r>
              <a:rPr lang="en-US" sz="3200" dirty="0" smtClean="0">
                <a:latin typeface="+mj-lt"/>
              </a:rPr>
              <a:t>Compensation is the cost of breaching imposed on the breaching party</a:t>
            </a:r>
          </a:p>
          <a:p>
            <a:pPr eaLnBrk="1" hangingPunct="1"/>
            <a:r>
              <a:rPr lang="en-US" sz="3200" dirty="0" smtClean="0">
                <a:latin typeface="+mj-lt"/>
              </a:rPr>
              <a:t>Compensation that induce the efficient breach is optimal</a:t>
            </a:r>
          </a:p>
          <a:p>
            <a:pPr eaLnBrk="1" hangingPunct="1"/>
            <a:r>
              <a:rPr lang="en-US" sz="3200" b="1" u="sng" dirty="0" smtClean="0">
                <a:latin typeface="+mj-lt"/>
              </a:rPr>
              <a:t>Social perspective</a:t>
            </a:r>
            <a:r>
              <a:rPr lang="en-US" sz="3200" dirty="0" smtClean="0">
                <a:latin typeface="+mj-lt"/>
              </a:rPr>
              <a:t>: breach should occur if </a:t>
            </a:r>
          </a:p>
          <a:p>
            <a:pPr lvl="1" eaLnBrk="1" hangingPunct="1"/>
            <a:r>
              <a:rPr lang="en-US" sz="3200" dirty="0" smtClean="0">
                <a:latin typeface="+mj-lt"/>
              </a:rPr>
              <a:t>Cost of performing (by a breaching party) &gt; Benefit of performing (to an innocent party)</a:t>
            </a:r>
            <a:endParaRPr lang="th-TH" sz="3200" dirty="0" smtClean="0">
              <a:latin typeface="+mj-lt"/>
            </a:endParaRPr>
          </a:p>
          <a:p>
            <a:pPr eaLnBrk="1" hangingPunct="1"/>
            <a:r>
              <a:rPr lang="en-US" sz="3200" b="1" u="sng" dirty="0" smtClean="0">
                <a:latin typeface="+mj-lt"/>
              </a:rPr>
              <a:t>Private perspective</a:t>
            </a:r>
            <a:r>
              <a:rPr lang="en-US" sz="3200" dirty="0" smtClean="0">
                <a:latin typeface="+mj-lt"/>
              </a:rPr>
              <a:t>:</a:t>
            </a:r>
          </a:p>
          <a:p>
            <a:pPr lvl="1" eaLnBrk="1" hangingPunct="1"/>
            <a:r>
              <a:rPr lang="en-US" sz="3200" dirty="0" smtClean="0">
                <a:latin typeface="+mj-lt"/>
              </a:rPr>
              <a:t>Cost of performing (by a breaching party) &gt; </a:t>
            </a:r>
            <a:r>
              <a:rPr lang="en-US" sz="3200" i="1" dirty="0" smtClean="0">
                <a:latin typeface="+mj-lt"/>
              </a:rPr>
              <a:t>Cost of breaching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smtClean="0">
                <a:latin typeface="+mj-lt"/>
                <a:sym typeface="Wingdings" pitchFamily="2" charset="2"/>
              </a:rPr>
              <a:t> </a:t>
            </a:r>
            <a:r>
              <a:rPr lang="en-US" sz="3200" u="sng" dirty="0" smtClean="0">
                <a:latin typeface="+mj-lt"/>
                <a:sym typeface="Wingdings" pitchFamily="2" charset="2"/>
              </a:rPr>
              <a:t>breach by a breaching party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 noChangeArrowheads="1"/>
          </p:cNvSpPr>
          <p:nvPr>
            <p:ph type="title"/>
          </p:nvPr>
        </p:nvSpPr>
        <p:spPr>
          <a:xfrm>
            <a:off x="338708" y="277813"/>
            <a:ext cx="7834313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Determination of Compensation</a:t>
            </a:r>
            <a:endParaRPr lang="th-TH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496" y="1412875"/>
            <a:ext cx="8532812" cy="5256213"/>
          </a:xfrm>
        </p:spPr>
        <p:txBody>
          <a:bodyPr>
            <a:noAutofit/>
          </a:bodyPr>
          <a:lstStyle/>
          <a:p>
            <a:pPr eaLnBrk="1" hangingPunct="1"/>
            <a:r>
              <a:rPr lang="en-US" sz="3200" dirty="0" smtClean="0">
                <a:latin typeface="+mj-lt"/>
              </a:rPr>
              <a:t>Both will happen simultaneously if</a:t>
            </a:r>
          </a:p>
          <a:p>
            <a:pPr eaLnBrk="1" hangingPunct="1">
              <a:buFont typeface="Wingdings" pitchFamily="2" charset="2"/>
              <a:buNone/>
            </a:pPr>
            <a:endParaRPr lang="en-US" sz="3200" dirty="0" smtClean="0">
              <a:latin typeface="+mj-lt"/>
            </a:endParaRPr>
          </a:p>
          <a:p>
            <a:pPr eaLnBrk="1" hangingPunct="1"/>
            <a:r>
              <a:rPr lang="en-US" sz="3200" dirty="0" smtClean="0">
                <a:latin typeface="+mj-lt"/>
              </a:rPr>
              <a:t>Cost of breaching (</a:t>
            </a:r>
            <a:r>
              <a:rPr lang="en-US" sz="3200" b="1" dirty="0" smtClean="0">
                <a:latin typeface="+mj-lt"/>
              </a:rPr>
              <a:t>by breaching party</a:t>
            </a:r>
            <a:r>
              <a:rPr lang="en-US" sz="3200" dirty="0" smtClean="0">
                <a:latin typeface="+mj-lt"/>
              </a:rPr>
              <a:t>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200" b="1" dirty="0" smtClean="0">
                <a:latin typeface="+mj-lt"/>
              </a:rPr>
              <a:t>	=</a:t>
            </a:r>
            <a:r>
              <a:rPr lang="en-US" sz="3200" dirty="0" smtClean="0">
                <a:latin typeface="+mj-lt"/>
              </a:rPr>
              <a:t> Benefit of performing (</a:t>
            </a:r>
            <a:r>
              <a:rPr lang="en-US" sz="3200" b="1" dirty="0" smtClean="0">
                <a:latin typeface="+mj-lt"/>
              </a:rPr>
              <a:t>to innocent party</a:t>
            </a:r>
            <a:r>
              <a:rPr lang="en-US" sz="3200" dirty="0" smtClean="0">
                <a:latin typeface="+mj-lt"/>
              </a:rPr>
              <a:t>)</a:t>
            </a:r>
          </a:p>
          <a:p>
            <a:pPr eaLnBrk="1" hangingPunct="1">
              <a:buFont typeface="Wingdings" pitchFamily="2" charset="2"/>
              <a:buNone/>
            </a:pPr>
            <a:endParaRPr lang="en-US" sz="3200" dirty="0" smtClean="0">
              <a:latin typeface="+mj-lt"/>
            </a:endParaRPr>
          </a:p>
          <a:p>
            <a:pPr eaLnBrk="1" hangingPunct="1"/>
            <a:r>
              <a:rPr lang="en-US" sz="3200" dirty="0" smtClean="0">
                <a:latin typeface="+mj-lt"/>
              </a:rPr>
              <a:t>Thus, the compensation that contract law requires the breaching party to pay to the innocent party equal to the benefit earned by the innocent party if the breaching is not occurred. </a:t>
            </a:r>
            <a:endParaRPr lang="th-TH" sz="3200" dirty="0" smtClean="0">
              <a:latin typeface="+mj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332656"/>
            <a:ext cx="8229600" cy="1143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4000" dirty="0" smtClean="0"/>
              <a:t>What is the </a:t>
            </a:r>
            <a:r>
              <a:rPr lang="en-US" sz="4000" b="1" dirty="0" smtClean="0"/>
              <a:t>Benefit of Innocent Party</a:t>
            </a:r>
            <a:r>
              <a:rPr lang="en-US" sz="4000" dirty="0" smtClean="0"/>
              <a:t>?</a:t>
            </a:r>
            <a:endParaRPr lang="th-TH" sz="4000" dirty="0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557338"/>
            <a:ext cx="8532812" cy="5111750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+mj-lt"/>
              </a:rPr>
              <a:t>Benefit that the innocent get if the contract had been performed (as if no breach has even occurred)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+mj-lt"/>
              </a:rPr>
              <a:t>Should the law gives ‘immunity’ to the innocent always?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+mj-lt"/>
              </a:rPr>
              <a:t>Breach of contract induces breaching party to find better alternative than existing contract. Even without compensation, it implies that the resource is always being allocated to the higher valuation</a:t>
            </a:r>
            <a:endParaRPr lang="th-TH" sz="2800" dirty="0" smtClean="0">
              <a:latin typeface="+mj-lt"/>
            </a:endParaRP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u="sng" dirty="0" smtClean="0">
                <a:latin typeface="+mj-lt"/>
              </a:rPr>
              <a:t>Dilemma of Efficiency</a:t>
            </a:r>
            <a:r>
              <a:rPr lang="en-US" sz="2800" dirty="0" smtClean="0">
                <a:latin typeface="+mj-lt"/>
              </a:rPr>
              <a:t>: </a:t>
            </a:r>
            <a:r>
              <a:rPr lang="en-US" sz="2800" dirty="0" err="1" smtClean="0">
                <a:latin typeface="+mj-lt"/>
              </a:rPr>
              <a:t>Allocative</a:t>
            </a:r>
            <a:r>
              <a:rPr lang="en-US" sz="2800" dirty="0" smtClean="0">
                <a:latin typeface="+mj-lt"/>
              </a:rPr>
              <a:t> efficiency </a:t>
            </a:r>
            <a:r>
              <a:rPr lang="en-US" sz="2800" i="1" dirty="0" err="1" smtClean="0">
                <a:latin typeface="+mj-lt"/>
              </a:rPr>
              <a:t>vs</a:t>
            </a:r>
            <a:r>
              <a:rPr lang="en-US" sz="2800" dirty="0" smtClean="0">
                <a:latin typeface="+mj-lt"/>
              </a:rPr>
              <a:t> Distributive efficiency</a:t>
            </a:r>
            <a:endParaRPr lang="th-TH" sz="2800" dirty="0" smtClean="0">
              <a:latin typeface="+mj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/>
          <p:cNvSpPr>
            <a:spLocks noGrp="1" noChangeArrowheads="1"/>
          </p:cNvSpPr>
          <p:nvPr>
            <p:ph type="title"/>
          </p:nvPr>
        </p:nvSpPr>
        <p:spPr>
          <a:xfrm>
            <a:off x="14808" y="404664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Remedies/Compensation for Breach</a:t>
            </a:r>
            <a:endParaRPr lang="th-TH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891" name="AutoShape 3"/>
          <p:cNvSpPr>
            <a:spLocks noGrp="1" noChangeArrowheads="1"/>
          </p:cNvSpPr>
          <p:nvPr>
            <p:ph idx="1"/>
          </p:nvPr>
        </p:nvSpPr>
        <p:spPr>
          <a:xfrm>
            <a:off x="179388" y="1485726"/>
            <a:ext cx="8856662" cy="5327650"/>
          </a:xfrm>
        </p:spPr>
        <p:txBody>
          <a:bodyPr>
            <a:normAutofit/>
          </a:bodyPr>
          <a:lstStyle/>
          <a:p>
            <a:pPr eaLnBrk="1" hangingPunct="1">
              <a:spcAft>
                <a:spcPts val="800"/>
              </a:spcAft>
            </a:pPr>
            <a:r>
              <a:rPr lang="en-GB" sz="3600" dirty="0" smtClean="0">
                <a:latin typeface="Calibri" pitchFamily="34" charset="0"/>
                <a:cs typeface="Calibri" pitchFamily="34" charset="0"/>
              </a:rPr>
              <a:t>Specific Performance</a:t>
            </a:r>
          </a:p>
          <a:p>
            <a:pPr eaLnBrk="1" hangingPunct="1">
              <a:spcAft>
                <a:spcPts val="800"/>
              </a:spcAft>
            </a:pPr>
            <a:r>
              <a:rPr lang="en-GB" sz="3600" dirty="0" smtClean="0">
                <a:latin typeface="Calibri" pitchFamily="34" charset="0"/>
                <a:cs typeface="Calibri" pitchFamily="34" charset="0"/>
              </a:rPr>
              <a:t>Perfect Expectation Damages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Liquidated damages</a:t>
            </a:r>
          </a:p>
          <a:p>
            <a:pPr eaLnBrk="1" hangingPunct="1">
              <a:spcAft>
                <a:spcPts val="800"/>
              </a:spcAft>
            </a:pPr>
            <a:r>
              <a:rPr lang="en-GB" sz="3600" dirty="0" smtClean="0">
                <a:latin typeface="Calibri" pitchFamily="34" charset="0"/>
                <a:cs typeface="Calibri" pitchFamily="34" charset="0"/>
              </a:rPr>
              <a:t>Reliance Damages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Negative damages</a:t>
            </a:r>
          </a:p>
          <a:p>
            <a:pPr eaLnBrk="1" hangingPunct="1">
              <a:spcAft>
                <a:spcPts val="800"/>
              </a:spcAft>
            </a:pPr>
            <a:r>
              <a:rPr lang="en-GB" sz="3600" dirty="0" smtClean="0">
                <a:latin typeface="Calibri" pitchFamily="34" charset="0"/>
                <a:cs typeface="Calibri" pitchFamily="34" charset="0"/>
              </a:rPr>
              <a:t>Opportunity Cost Damages</a:t>
            </a:r>
            <a:endParaRPr lang="th-TH" sz="36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58824" y="332656"/>
            <a:ext cx="8229600" cy="1066800"/>
          </a:xfrm>
        </p:spPr>
        <p:txBody>
          <a:bodyPr>
            <a:normAutofit/>
          </a:bodyPr>
          <a:lstStyle/>
          <a:p>
            <a:pPr eaLnBrk="1" hangingPunct="1"/>
            <a:r>
              <a:rPr lang="en-GB" b="1" dirty="0" smtClean="0">
                <a:latin typeface="Calibri" pitchFamily="34" charset="0"/>
                <a:cs typeface="Calibri" pitchFamily="34" charset="0"/>
              </a:rPr>
              <a:t>Perfect Expectation Damages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	</a:t>
            </a:r>
            <a:endParaRPr lang="th-TH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915" name="AutoShape 3"/>
          <p:cNvSpPr>
            <a:spLocks noGrp="1" noChangeArrowheads="1"/>
          </p:cNvSpPr>
          <p:nvPr>
            <p:ph idx="1"/>
          </p:nvPr>
        </p:nvSpPr>
        <p:spPr>
          <a:xfrm>
            <a:off x="0" y="1484313"/>
            <a:ext cx="8964613" cy="5184775"/>
          </a:xfrm>
        </p:spPr>
        <p:txBody>
          <a:bodyPr>
            <a:normAutofit/>
          </a:bodyPr>
          <a:lstStyle/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Restore the innocent to the status as if the breach had never occurred.</a:t>
            </a:r>
          </a:p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Full value of expectation the innocent would get if the contract has been performed.</a:t>
            </a:r>
          </a:p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The innocent is </a:t>
            </a:r>
            <a:r>
              <a:rPr lang="en-GB" sz="3200" b="1" dirty="0" smtClean="0">
                <a:latin typeface="Calibri" pitchFamily="34" charset="0"/>
                <a:cs typeface="Calibri" pitchFamily="34" charset="0"/>
              </a:rPr>
              <a:t>indifferent</a:t>
            </a:r>
            <a:r>
              <a:rPr lang="en-GB" sz="3200" dirty="0" smtClean="0">
                <a:latin typeface="Calibri" pitchFamily="34" charset="0"/>
                <a:cs typeface="Calibri" pitchFamily="34" charset="0"/>
              </a:rPr>
              <a:t> between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u="sng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Breach of contract and receive the compensation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u="sng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Performance</a:t>
            </a:r>
          </a:p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Breach is irrelevant for the innocent</a:t>
            </a:r>
            <a:endParaRPr lang="th-TH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5496" y="404664"/>
            <a:ext cx="8229600" cy="1066800"/>
          </a:xfrm>
        </p:spPr>
        <p:txBody>
          <a:bodyPr/>
          <a:lstStyle/>
          <a:p>
            <a:pPr eaLnBrk="1" hangingPunct="1"/>
            <a:r>
              <a:rPr lang="en-GB" b="1" smtClean="0">
                <a:latin typeface="Calibri" pitchFamily="34" charset="0"/>
                <a:cs typeface="Calibri" pitchFamily="34" charset="0"/>
              </a:rPr>
              <a:t>Reliance Damages</a:t>
            </a:r>
            <a:endParaRPr lang="th-TH" b="1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9939" name="AutoShape 3"/>
          <p:cNvSpPr>
            <a:spLocks noGrp="1" noChangeArrowheads="1"/>
          </p:cNvSpPr>
          <p:nvPr>
            <p:ph idx="1"/>
          </p:nvPr>
        </p:nvSpPr>
        <p:spPr>
          <a:xfrm>
            <a:off x="0" y="1394049"/>
            <a:ext cx="8964613" cy="5184775"/>
          </a:xfrm>
        </p:spPr>
        <p:txBody>
          <a:bodyPr/>
          <a:lstStyle/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Reliance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Costs incurred to the innocent party by relying on the fact that the contract would be performed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i.e., build the garage by believing that the seller would eventually sell the car; resign from the job by relying on the fact that she would marry a chap.</a:t>
            </a:r>
          </a:p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The innocent is </a:t>
            </a:r>
            <a:r>
              <a:rPr lang="en-GB" sz="3200" b="1" dirty="0" smtClean="0">
                <a:latin typeface="Calibri" pitchFamily="34" charset="0"/>
                <a:cs typeface="Calibri" pitchFamily="34" charset="0"/>
              </a:rPr>
              <a:t>indifferent</a:t>
            </a:r>
            <a:r>
              <a:rPr lang="en-GB" sz="3200" dirty="0" smtClean="0">
                <a:latin typeface="Calibri" pitchFamily="34" charset="0"/>
                <a:cs typeface="Calibri" pitchFamily="34" charset="0"/>
              </a:rPr>
              <a:t> between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u="sng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Original contract had never been formed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u="sng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Breach of contract</a:t>
            </a:r>
          </a:p>
          <a:p>
            <a:pPr eaLnBrk="1" hangingPunct="1">
              <a:spcAft>
                <a:spcPts val="800"/>
              </a:spcAft>
            </a:pPr>
            <a:endParaRPr lang="en-GB" sz="2800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spcAft>
                <a:spcPts val="800"/>
              </a:spcAft>
            </a:pPr>
            <a:endParaRPr lang="th-TH" sz="28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5496" y="476672"/>
            <a:ext cx="8229600" cy="1066800"/>
          </a:xfrm>
        </p:spPr>
        <p:txBody>
          <a:bodyPr/>
          <a:lstStyle/>
          <a:p>
            <a:pPr eaLnBrk="1" hangingPunct="1"/>
            <a:r>
              <a:rPr lang="en-GB" b="1" smtClean="0">
                <a:latin typeface="Calibri" pitchFamily="34" charset="0"/>
                <a:cs typeface="Calibri" pitchFamily="34" charset="0"/>
              </a:rPr>
              <a:t>Opportunity Cost Damages</a:t>
            </a:r>
            <a:endParaRPr lang="th-TH" b="1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963" name="AutoShape 3"/>
          <p:cNvSpPr>
            <a:spLocks noGrp="1" noChangeArrowheads="1"/>
          </p:cNvSpPr>
          <p:nvPr>
            <p:ph idx="1"/>
          </p:nvPr>
        </p:nvSpPr>
        <p:spPr>
          <a:xfrm>
            <a:off x="0" y="1484313"/>
            <a:ext cx="8964613" cy="518477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Engaging in a particular contract implies the contracting party losses an opportunity to be in other contracts.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Damage is the opportunity cost of the best alternative forgone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The innocent is </a:t>
            </a:r>
            <a:r>
              <a:rPr lang="en-GB" sz="3200" b="1" dirty="0" smtClean="0">
                <a:latin typeface="Calibri" pitchFamily="34" charset="0"/>
                <a:cs typeface="Calibri" pitchFamily="34" charset="0"/>
              </a:rPr>
              <a:t>indifferent</a:t>
            </a:r>
            <a:r>
              <a:rPr lang="en-GB" sz="3200" dirty="0" smtClean="0">
                <a:latin typeface="Calibri" pitchFamily="34" charset="0"/>
                <a:cs typeface="Calibri" pitchFamily="34" charset="0"/>
              </a:rPr>
              <a:t> between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2800" u="sng" dirty="0" smtClean="0">
                <a:latin typeface="Calibri" pitchFamily="34" charset="0"/>
                <a:cs typeface="Calibri" pitchFamily="34" charset="0"/>
              </a:rPr>
              <a:t>Engage in the next best contract </a:t>
            </a:r>
            <a:r>
              <a:rPr lang="en-GB" sz="2800" dirty="0" smtClean="0">
                <a:latin typeface="Calibri" pitchFamily="34" charset="0"/>
                <a:cs typeface="Calibri" pitchFamily="34" charset="0"/>
              </a:rPr>
              <a:t>(not the one actually engaged)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2800" u="sng" dirty="0" smtClean="0">
                <a:latin typeface="Calibri" pitchFamily="34" charset="0"/>
                <a:cs typeface="Calibri" pitchFamily="34" charset="0"/>
              </a:rPr>
              <a:t>Breach of contract</a:t>
            </a:r>
            <a:endParaRPr lang="th-TH" sz="2800" u="sng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08038"/>
          </a:xfrm>
        </p:spPr>
        <p:txBody>
          <a:bodyPr/>
          <a:lstStyle/>
          <a:p>
            <a:pPr eaLnBrk="1" hangingPunct="1"/>
            <a:r>
              <a:rPr lang="en-GB" i="1" smtClean="0">
                <a:latin typeface="Calibri" pitchFamily="34" charset="0"/>
                <a:cs typeface="Calibri" pitchFamily="34" charset="0"/>
              </a:rPr>
              <a:t>Example I</a:t>
            </a:r>
            <a:endParaRPr lang="en-US" i="1" smtClean="0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914400" y="2133600"/>
            <a:ext cx="7010400" cy="152400"/>
            <a:chOff x="576" y="1104"/>
            <a:chExt cx="4416" cy="96"/>
          </a:xfrm>
        </p:grpSpPr>
        <p:sp>
          <p:nvSpPr>
            <p:cNvPr id="41992" name="Line 7"/>
            <p:cNvSpPr>
              <a:spLocks noChangeShapeType="1"/>
            </p:cNvSpPr>
            <p:nvPr/>
          </p:nvSpPr>
          <p:spPr bwMode="auto">
            <a:xfrm>
              <a:off x="576" y="1152"/>
              <a:ext cx="44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1993" name="Line 8"/>
            <p:cNvSpPr>
              <a:spLocks noChangeShapeType="1"/>
            </p:cNvSpPr>
            <p:nvPr/>
          </p:nvSpPr>
          <p:spPr bwMode="auto">
            <a:xfrm>
              <a:off x="1536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1994" name="Line 9"/>
            <p:cNvSpPr>
              <a:spLocks noChangeShapeType="1"/>
            </p:cNvSpPr>
            <p:nvPr/>
          </p:nvSpPr>
          <p:spPr bwMode="auto">
            <a:xfrm>
              <a:off x="2832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1995" name="Line 10"/>
            <p:cNvSpPr>
              <a:spLocks noChangeShapeType="1"/>
            </p:cNvSpPr>
            <p:nvPr/>
          </p:nvSpPr>
          <p:spPr bwMode="auto">
            <a:xfrm>
              <a:off x="3888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41988" name="Text Box 11"/>
          <p:cNvSpPr txBox="1">
            <a:spLocks noChangeArrowheads="1"/>
          </p:cNvSpPr>
          <p:nvPr/>
        </p:nvSpPr>
        <p:spPr bwMode="auto">
          <a:xfrm>
            <a:off x="2057400" y="2293938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1</a:t>
            </a:r>
          </a:p>
        </p:txBody>
      </p:sp>
      <p:sp>
        <p:nvSpPr>
          <p:cNvPr id="41989" name="Text Box 12"/>
          <p:cNvSpPr txBox="1">
            <a:spLocks noChangeArrowheads="1"/>
          </p:cNvSpPr>
          <p:nvPr/>
        </p:nvSpPr>
        <p:spPr bwMode="auto">
          <a:xfrm>
            <a:off x="4114800" y="2293938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2</a:t>
            </a:r>
          </a:p>
        </p:txBody>
      </p:sp>
      <p:sp>
        <p:nvSpPr>
          <p:cNvPr id="41990" name="Text Box 13"/>
          <p:cNvSpPr txBox="1">
            <a:spLocks noChangeArrowheads="1"/>
          </p:cNvSpPr>
          <p:nvPr/>
        </p:nvSpPr>
        <p:spPr bwMode="auto">
          <a:xfrm>
            <a:off x="5791200" y="2293938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3</a:t>
            </a:r>
          </a:p>
        </p:txBody>
      </p:sp>
      <p:sp>
        <p:nvSpPr>
          <p:cNvPr id="41991" name="Rectangle 14"/>
          <p:cNvSpPr>
            <a:spLocks noChangeArrowheads="1"/>
          </p:cNvSpPr>
          <p:nvPr/>
        </p:nvSpPr>
        <p:spPr bwMode="auto">
          <a:xfrm>
            <a:off x="611188" y="2924175"/>
            <a:ext cx="8229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Agreed price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 seller breached, the buyer has to buy from somewhere else at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Perfect expectation damages: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 – 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i="1" smtClean="0">
                <a:latin typeface="Calibri" pitchFamily="34" charset="0"/>
                <a:cs typeface="Calibri" pitchFamily="34" charset="0"/>
              </a:rPr>
              <a:t>Example II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229600" cy="5257800"/>
          </a:xfrm>
        </p:spPr>
        <p:txBody>
          <a:bodyPr/>
          <a:lstStyle/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14400" y="2252663"/>
            <a:ext cx="7010400" cy="152400"/>
            <a:chOff x="576" y="1104"/>
            <a:chExt cx="4416" cy="96"/>
          </a:xfrm>
        </p:grpSpPr>
        <p:sp>
          <p:nvSpPr>
            <p:cNvPr id="43017" name="Line 5"/>
            <p:cNvSpPr>
              <a:spLocks noChangeShapeType="1"/>
            </p:cNvSpPr>
            <p:nvPr/>
          </p:nvSpPr>
          <p:spPr bwMode="auto">
            <a:xfrm>
              <a:off x="576" y="1152"/>
              <a:ext cx="44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3018" name="Line 6"/>
            <p:cNvSpPr>
              <a:spLocks noChangeShapeType="1"/>
            </p:cNvSpPr>
            <p:nvPr/>
          </p:nvSpPr>
          <p:spPr bwMode="auto">
            <a:xfrm>
              <a:off x="1536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3019" name="Line 7"/>
            <p:cNvSpPr>
              <a:spLocks noChangeShapeType="1"/>
            </p:cNvSpPr>
            <p:nvPr/>
          </p:nvSpPr>
          <p:spPr bwMode="auto">
            <a:xfrm>
              <a:off x="2832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3020" name="Line 8"/>
            <p:cNvSpPr>
              <a:spLocks noChangeShapeType="1"/>
            </p:cNvSpPr>
            <p:nvPr/>
          </p:nvSpPr>
          <p:spPr bwMode="auto">
            <a:xfrm>
              <a:off x="3888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43013" name="Text Box 9"/>
          <p:cNvSpPr txBox="1">
            <a:spLocks noChangeArrowheads="1"/>
          </p:cNvSpPr>
          <p:nvPr/>
        </p:nvSpPr>
        <p:spPr bwMode="auto">
          <a:xfrm>
            <a:off x="20574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1</a:t>
            </a:r>
          </a:p>
        </p:txBody>
      </p:sp>
      <p:sp>
        <p:nvSpPr>
          <p:cNvPr id="43014" name="Text Box 10"/>
          <p:cNvSpPr txBox="1">
            <a:spLocks noChangeArrowheads="1"/>
          </p:cNvSpPr>
          <p:nvPr/>
        </p:nvSpPr>
        <p:spPr bwMode="auto">
          <a:xfrm>
            <a:off x="41148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2</a:t>
            </a:r>
          </a:p>
        </p:txBody>
      </p:sp>
      <p:sp>
        <p:nvSpPr>
          <p:cNvPr id="43015" name="Text Box 11"/>
          <p:cNvSpPr txBox="1">
            <a:spLocks noChangeArrowheads="1"/>
          </p:cNvSpPr>
          <p:nvPr/>
        </p:nvSpPr>
        <p:spPr bwMode="auto">
          <a:xfrm>
            <a:off x="57912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3</a:t>
            </a:r>
          </a:p>
        </p:txBody>
      </p:sp>
      <p:sp>
        <p:nvSpPr>
          <p:cNvPr id="43016" name="Rectangle 12"/>
          <p:cNvSpPr>
            <a:spLocks noChangeArrowheads="1"/>
          </p:cNvSpPr>
          <p:nvPr/>
        </p:nvSpPr>
        <p:spPr bwMode="auto">
          <a:xfrm>
            <a:off x="609600" y="3284538"/>
            <a:ext cx="82296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Agree Price: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</a:p>
          <a:p>
            <a:pPr marL="342900" indent="-342900" algn="l">
              <a:spcBef>
                <a:spcPct val="20000"/>
              </a:spcBef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 seller bought at wholesale price: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  <a:endParaRPr lang="en-US" sz="3200" dirty="0">
              <a:latin typeface="Calibri" pitchFamily="34" charset="0"/>
              <a:cs typeface="Calibri" pitchFamily="34" charset="0"/>
            </a:endParaRPr>
          </a:p>
          <a:p>
            <a:pPr marL="342900" indent="-342900" algn="l">
              <a:spcBef>
                <a:spcPct val="20000"/>
              </a:spcBef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 buyer breaches</a:t>
            </a:r>
          </a:p>
          <a:p>
            <a:pPr marL="342900" indent="-342900" algn="l">
              <a:spcBef>
                <a:spcPct val="20000"/>
              </a:spcBef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Reliance damages: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i="1" smtClean="0">
                <a:latin typeface="Calibri" pitchFamily="34" charset="0"/>
                <a:cs typeface="Calibri" pitchFamily="34" charset="0"/>
              </a:rPr>
              <a:t>Example III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229600" cy="5257800"/>
          </a:xfrm>
        </p:spPr>
        <p:txBody>
          <a:bodyPr/>
          <a:lstStyle/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14400" y="2252663"/>
            <a:ext cx="7010400" cy="152400"/>
            <a:chOff x="576" y="1104"/>
            <a:chExt cx="4416" cy="96"/>
          </a:xfrm>
        </p:grpSpPr>
        <p:sp>
          <p:nvSpPr>
            <p:cNvPr id="44041" name="Line 5"/>
            <p:cNvSpPr>
              <a:spLocks noChangeShapeType="1"/>
            </p:cNvSpPr>
            <p:nvPr/>
          </p:nvSpPr>
          <p:spPr bwMode="auto">
            <a:xfrm>
              <a:off x="576" y="1152"/>
              <a:ext cx="44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4042" name="Line 6"/>
            <p:cNvSpPr>
              <a:spLocks noChangeShapeType="1"/>
            </p:cNvSpPr>
            <p:nvPr/>
          </p:nvSpPr>
          <p:spPr bwMode="auto">
            <a:xfrm>
              <a:off x="1536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4043" name="Line 7"/>
            <p:cNvSpPr>
              <a:spLocks noChangeShapeType="1"/>
            </p:cNvSpPr>
            <p:nvPr/>
          </p:nvSpPr>
          <p:spPr bwMode="auto">
            <a:xfrm>
              <a:off x="2832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4044" name="Line 8"/>
            <p:cNvSpPr>
              <a:spLocks noChangeShapeType="1"/>
            </p:cNvSpPr>
            <p:nvPr/>
          </p:nvSpPr>
          <p:spPr bwMode="auto">
            <a:xfrm>
              <a:off x="3888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44037" name="Text Box 9"/>
          <p:cNvSpPr txBox="1">
            <a:spLocks noChangeArrowheads="1"/>
          </p:cNvSpPr>
          <p:nvPr/>
        </p:nvSpPr>
        <p:spPr bwMode="auto">
          <a:xfrm>
            <a:off x="20574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1</a:t>
            </a:r>
          </a:p>
        </p:txBody>
      </p:sp>
      <p:sp>
        <p:nvSpPr>
          <p:cNvPr id="44038" name="Text Box 10"/>
          <p:cNvSpPr txBox="1">
            <a:spLocks noChangeArrowheads="1"/>
          </p:cNvSpPr>
          <p:nvPr/>
        </p:nvSpPr>
        <p:spPr bwMode="auto">
          <a:xfrm>
            <a:off x="41148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2</a:t>
            </a:r>
          </a:p>
        </p:txBody>
      </p:sp>
      <p:sp>
        <p:nvSpPr>
          <p:cNvPr id="44039" name="Text Box 11"/>
          <p:cNvSpPr txBox="1">
            <a:spLocks noChangeArrowheads="1"/>
          </p:cNvSpPr>
          <p:nvPr/>
        </p:nvSpPr>
        <p:spPr bwMode="auto">
          <a:xfrm>
            <a:off x="57912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3</a:t>
            </a:r>
          </a:p>
        </p:txBody>
      </p:sp>
      <p:sp>
        <p:nvSpPr>
          <p:cNvPr id="44040" name="Rectangle 12"/>
          <p:cNvSpPr>
            <a:spLocks noChangeArrowheads="1"/>
          </p:cNvSpPr>
          <p:nvPr/>
        </p:nvSpPr>
        <p:spPr bwMode="auto">
          <a:xfrm>
            <a:off x="611188" y="2997200"/>
            <a:ext cx="8229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Agreed Price: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There is an alternative seller sells at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  <a:endParaRPr lang="en-US" sz="3200" dirty="0">
              <a:latin typeface="Calibri" pitchFamily="34" charset="0"/>
              <a:cs typeface="Calibri" pitchFamily="34" charset="0"/>
            </a:endParaRP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 seller breached, the buyer has to buy at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3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Opportunity Cost Damages is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3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– 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Flow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2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3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4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5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6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7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669</TotalTime>
  <Words>734</Words>
  <Application>Microsoft Office PowerPoint</Application>
  <PresentationFormat>On-screen Show (4:3)</PresentationFormat>
  <Paragraphs>102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Flow</vt:lpstr>
      <vt:lpstr>Urban</vt:lpstr>
      <vt:lpstr>Consequence of Breach</vt:lpstr>
      <vt:lpstr>Concept of Efficient Breach</vt:lpstr>
      <vt:lpstr>PowerPoint Presentation</vt:lpstr>
      <vt:lpstr>Compensation: To breach or not to breach…</vt:lpstr>
      <vt:lpstr>What does the breaching party know..?</vt:lpstr>
      <vt:lpstr>Determination of Compensation</vt:lpstr>
      <vt:lpstr>Determination of Compensation</vt:lpstr>
      <vt:lpstr>What is the Benefit of Innocent Party?</vt:lpstr>
      <vt:lpstr>Remedies/Compensation for Breach</vt:lpstr>
      <vt:lpstr>Perfect Expectation Damages </vt:lpstr>
      <vt:lpstr>Reliance Damages</vt:lpstr>
      <vt:lpstr>Opportunity Cost Damages</vt:lpstr>
      <vt:lpstr>Example I</vt:lpstr>
      <vt:lpstr>Example II</vt:lpstr>
      <vt:lpstr>Example III</vt:lpstr>
    </vt:vector>
  </TitlesOfParts>
  <Company>econlab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Law and Economics</dc:title>
  <dc:creator>supruet</dc:creator>
  <cp:lastModifiedBy>ImageY</cp:lastModifiedBy>
  <cp:revision>104</cp:revision>
  <dcterms:created xsi:type="dcterms:W3CDTF">2008-01-10T11:28:32Z</dcterms:created>
  <dcterms:modified xsi:type="dcterms:W3CDTF">2012-09-10T08:33:27Z</dcterms:modified>
</cp:coreProperties>
</file>