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256" r:id="rId2"/>
    <p:sldId id="277" r:id="rId3"/>
    <p:sldId id="278" r:id="rId4"/>
    <p:sldId id="284" r:id="rId5"/>
    <p:sldId id="310" r:id="rId6"/>
    <p:sldId id="257" r:id="rId7"/>
    <p:sldId id="311" r:id="rId8"/>
    <p:sldId id="312" r:id="rId9"/>
    <p:sldId id="313" r:id="rId10"/>
    <p:sldId id="261" r:id="rId11"/>
    <p:sldId id="262" r:id="rId12"/>
    <p:sldId id="264" r:id="rId13"/>
    <p:sldId id="266" r:id="rId14"/>
    <p:sldId id="267" r:id="rId15"/>
    <p:sldId id="268" r:id="rId16"/>
    <p:sldId id="327" r:id="rId17"/>
    <p:sldId id="280" r:id="rId18"/>
    <p:sldId id="269" r:id="rId19"/>
    <p:sldId id="322" r:id="rId20"/>
    <p:sldId id="323" r:id="rId21"/>
    <p:sldId id="324" r:id="rId22"/>
    <p:sldId id="325" r:id="rId23"/>
    <p:sldId id="270" r:id="rId24"/>
    <p:sldId id="304" r:id="rId25"/>
    <p:sldId id="293" r:id="rId26"/>
    <p:sldId id="328" r:id="rId27"/>
    <p:sldId id="291" r:id="rId28"/>
    <p:sldId id="307" r:id="rId29"/>
    <p:sldId id="295" r:id="rId30"/>
    <p:sldId id="331" r:id="rId31"/>
    <p:sldId id="297" r:id="rId32"/>
    <p:sldId id="309" r:id="rId33"/>
    <p:sldId id="330" r:id="rId34"/>
    <p:sldId id="314" r:id="rId35"/>
    <p:sldId id="316" r:id="rId36"/>
    <p:sldId id="315" r:id="rId37"/>
    <p:sldId id="317" r:id="rId38"/>
    <p:sldId id="318" r:id="rId39"/>
    <p:sldId id="334" r:id="rId40"/>
    <p:sldId id="335" r:id="rId41"/>
    <p:sldId id="336" r:id="rId42"/>
    <p:sldId id="319" r:id="rId43"/>
    <p:sldId id="332" r:id="rId44"/>
    <p:sldId id="338" r:id="rId45"/>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1" d="100"/>
          <a:sy n="91" d="100"/>
        </p:scale>
        <p:origin x="137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oleObject" Target="file:///E:\A%20BA%20Rangsit%20EE460%20August%202016\Lecture%209%20Hard%20Road%20Ahead.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E:\A%20BA%20Rangsit%20EE460%20August%202016\Lecture%209%20Hard%20Road%20Ahead.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E:\A%20BA%20Rangsit%20EE460%20August%202016\Lecture%209%20Hard%20Road%20Ahead.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E:\A%20BA%20Rangsit%20EE460%20August%202016\Lecture%209%20Hard%20Road%20Ahead.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E:\A%20BA%20Rangsit%20EE460%20August%202016\Lecture%209%20Hard%20Road%20Ahead.xls" TargetMode="Externa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8.xml.rels><?xml version="1.0" encoding="UTF-8" standalone="yes"?>
<Relationships xmlns="http://schemas.openxmlformats.org/package/2006/relationships"><Relationship Id="rId1" Type="http://schemas.openxmlformats.org/officeDocument/2006/relationships/oleObject" Target="file:///E:\A%20BA%20Rangsit%20EE460%20August%202016\Lecture%209%20Hard%20Road%20Ahead.xls" TargetMode="Externa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10.xml.rels><?xml version="1.0" encoding="UTF-8" standalone="yes"?>
<Relationships xmlns="http://schemas.openxmlformats.org/package/2006/relationships"><Relationship Id="rId1" Type="http://schemas.openxmlformats.org/officeDocument/2006/relationships/oleObject" Target="file:///C:\Documents%20and%20Settings\bhanupong\Local%20Settings\Temp\Temporary%20Internet%20Files\Content.IE5\VCRKQLF8\Export_and_World_GDP%5b1%5d.xls"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dirty="0" smtClean="0"/>
              <a:t>Collapses of growth engines</a:t>
            </a:r>
            <a:r>
              <a:rPr lang="en-US" sz="2800" baseline="0" dirty="0" smtClean="0"/>
              <a:t> </a:t>
            </a:r>
            <a:endParaRPr lang="en-US" sz="2800" dirty="0"/>
          </a:p>
        </c:rich>
      </c:tx>
      <c:layout/>
      <c:overlay val="0"/>
    </c:title>
    <c:autoTitleDeleted val="0"/>
    <c:plotArea>
      <c:layout/>
      <c:lineChart>
        <c:grouping val="standard"/>
        <c:varyColors val="0"/>
        <c:ser>
          <c:idx val="0"/>
          <c:order val="0"/>
          <c:tx>
            <c:strRef>
              <c:f>'Fig '!$B$3</c:f>
              <c:strCache>
                <c:ptCount val="1"/>
                <c:pt idx="0">
                  <c:v>   Imports at 2000 prices (Million baht)</c:v>
                </c:pt>
              </c:strCache>
            </c:strRef>
          </c:tx>
          <c:spPr>
            <a:ln w="41275" cmpd="dbl"/>
          </c:spPr>
          <c:marker>
            <c:symbol val="none"/>
          </c:marker>
          <c:cat>
            <c:strRef>
              <c:f>'Fig '!$C$2:$GS$2</c:f>
              <c:strCache>
                <c:ptCount val="199"/>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r</c:v>
                </c:pt>
                <c:pt idx="60">
                  <c:v>JAN 2005 r</c:v>
                </c:pt>
                <c:pt idx="61">
                  <c:v>FEB 2005 r</c:v>
                </c:pt>
                <c:pt idx="62">
                  <c:v>MAR 2005 r</c:v>
                </c:pt>
                <c:pt idx="63">
                  <c:v>APR 2005 r</c:v>
                </c:pt>
                <c:pt idx="64">
                  <c:v>MAY 2005 r</c:v>
                </c:pt>
                <c:pt idx="65">
                  <c:v>JUN 2005 r</c:v>
                </c:pt>
                <c:pt idx="66">
                  <c:v>JUL 2005 r</c:v>
                </c:pt>
                <c:pt idx="67">
                  <c:v>AUG 2005 r</c:v>
                </c:pt>
                <c:pt idx="68">
                  <c:v>SEP 2005 r</c:v>
                </c:pt>
                <c:pt idx="69">
                  <c:v>OCT 2005 r</c:v>
                </c:pt>
                <c:pt idx="70">
                  <c:v>NOV 2005 r</c:v>
                </c:pt>
                <c:pt idx="71">
                  <c:v>DEC 2005 r</c:v>
                </c:pt>
                <c:pt idx="72">
                  <c:v>JAN 2006 r</c:v>
                </c:pt>
                <c:pt idx="73">
                  <c:v>FEB 2006 r</c:v>
                </c:pt>
                <c:pt idx="74">
                  <c:v>MAR 2006 r</c:v>
                </c:pt>
                <c:pt idx="75">
                  <c:v>APR 2006 r</c:v>
                </c:pt>
                <c:pt idx="76">
                  <c:v>MAY 2006 r</c:v>
                </c:pt>
                <c:pt idx="77">
                  <c:v>JUN 2006 r</c:v>
                </c:pt>
                <c:pt idx="78">
                  <c:v>JUL 2006 r</c:v>
                </c:pt>
                <c:pt idx="79">
                  <c:v>AUG 2006 r</c:v>
                </c:pt>
                <c:pt idx="80">
                  <c:v>SEP 2006 r</c:v>
                </c:pt>
                <c:pt idx="81">
                  <c:v>OCT 2006 r</c:v>
                </c:pt>
                <c:pt idx="82">
                  <c:v>NOV 2006 r</c:v>
                </c:pt>
                <c:pt idx="83">
                  <c:v>DEC 2006 r</c:v>
                </c:pt>
                <c:pt idx="84">
                  <c:v>JAN 2007 r</c:v>
                </c:pt>
                <c:pt idx="85">
                  <c:v>FEB 2007 r</c:v>
                </c:pt>
                <c:pt idx="86">
                  <c:v>MAR 2007 r</c:v>
                </c:pt>
                <c:pt idx="87">
                  <c:v>APR 2007 r</c:v>
                </c:pt>
                <c:pt idx="88">
                  <c:v>MAY 2007 r</c:v>
                </c:pt>
                <c:pt idx="89">
                  <c:v>JUN 2007 r</c:v>
                </c:pt>
                <c:pt idx="90">
                  <c:v>JUL 2007 r</c:v>
                </c:pt>
                <c:pt idx="91">
                  <c:v>AUG 2007 r</c:v>
                </c:pt>
                <c:pt idx="92">
                  <c:v>SEP 2007 r</c:v>
                </c:pt>
                <c:pt idx="93">
                  <c:v>OCT 2007 r</c:v>
                </c:pt>
                <c:pt idx="94">
                  <c:v>NOV 2007 r</c:v>
                </c:pt>
                <c:pt idx="95">
                  <c:v>DEC 2007 r</c:v>
                </c:pt>
                <c:pt idx="96">
                  <c:v>JAN 2008 r</c:v>
                </c:pt>
                <c:pt idx="97">
                  <c:v>FEB 2008 r</c:v>
                </c:pt>
                <c:pt idx="98">
                  <c:v>MAR 2008 r</c:v>
                </c:pt>
                <c:pt idx="99">
                  <c:v>APR 2008 r</c:v>
                </c:pt>
                <c:pt idx="100">
                  <c:v>MAY 2008 r</c:v>
                </c:pt>
                <c:pt idx="101">
                  <c:v>JUN 2008 r</c:v>
                </c:pt>
                <c:pt idx="102">
                  <c:v>JUL 2008 r</c:v>
                </c:pt>
                <c:pt idx="103">
                  <c:v>AUG 2008 r</c:v>
                </c:pt>
                <c:pt idx="104">
                  <c:v>SEP 2008 r</c:v>
                </c:pt>
                <c:pt idx="105">
                  <c:v>OCT 2008 r</c:v>
                </c:pt>
                <c:pt idx="106">
                  <c:v>NOV 2008 r</c:v>
                </c:pt>
                <c:pt idx="107">
                  <c:v>DEC 2008 r</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r</c:v>
                </c:pt>
                <c:pt idx="127">
                  <c:v>AUG 2010 r</c:v>
                </c:pt>
                <c:pt idx="128">
                  <c:v>SEP 2010 r</c:v>
                </c:pt>
                <c:pt idx="129">
                  <c:v>OCT 2010 r</c:v>
                </c:pt>
                <c:pt idx="130">
                  <c:v>NOV 2010 r</c:v>
                </c:pt>
                <c:pt idx="131">
                  <c:v>DEC 2010 r</c:v>
                </c:pt>
                <c:pt idx="132">
                  <c:v>JAN 2011 r</c:v>
                </c:pt>
                <c:pt idx="133">
                  <c:v>FEB 2011 r</c:v>
                </c:pt>
                <c:pt idx="134">
                  <c:v>MAR 2011 r</c:v>
                </c:pt>
                <c:pt idx="135">
                  <c:v>APR 2011 r</c:v>
                </c:pt>
                <c:pt idx="136">
                  <c:v>MAY 2011 r</c:v>
                </c:pt>
                <c:pt idx="137">
                  <c:v>JUN 2011 r</c:v>
                </c:pt>
                <c:pt idx="138">
                  <c:v>JUL 2011 r</c:v>
                </c:pt>
                <c:pt idx="139">
                  <c:v>AUG 2011 r</c:v>
                </c:pt>
                <c:pt idx="140">
                  <c:v>SEP 2011 r</c:v>
                </c:pt>
                <c:pt idx="141">
                  <c:v>OCT 2011 r</c:v>
                </c:pt>
                <c:pt idx="142">
                  <c:v>NOV 2011 r</c:v>
                </c:pt>
                <c:pt idx="143">
                  <c:v>DEC 2011 r</c:v>
                </c:pt>
                <c:pt idx="144">
                  <c:v>JAN 2012 r</c:v>
                </c:pt>
                <c:pt idx="145">
                  <c:v>FEB 2012 r</c:v>
                </c:pt>
                <c:pt idx="146">
                  <c:v>MAR 2012 r</c:v>
                </c:pt>
                <c:pt idx="147">
                  <c:v>APR 2012 r</c:v>
                </c:pt>
                <c:pt idx="148">
                  <c:v>MAY 2012 r</c:v>
                </c:pt>
                <c:pt idx="149">
                  <c:v>JUN 2012 r</c:v>
                </c:pt>
                <c:pt idx="150">
                  <c:v>JUL 2012 r</c:v>
                </c:pt>
                <c:pt idx="151">
                  <c:v>AUG 2012 r</c:v>
                </c:pt>
                <c:pt idx="152">
                  <c:v>SEP 2012 r</c:v>
                </c:pt>
                <c:pt idx="153">
                  <c:v>OCT 2012 r</c:v>
                </c:pt>
                <c:pt idx="154">
                  <c:v>NOV 2012 r</c:v>
                </c:pt>
                <c:pt idx="155">
                  <c:v>DEC 2012 r</c:v>
                </c:pt>
                <c:pt idx="156">
                  <c:v>JAN 2013 r</c:v>
                </c:pt>
                <c:pt idx="157">
                  <c:v>FEB 2013 r</c:v>
                </c:pt>
                <c:pt idx="158">
                  <c:v>MAR 2013 r</c:v>
                </c:pt>
                <c:pt idx="159">
                  <c:v>APR 2013 r</c:v>
                </c:pt>
                <c:pt idx="160">
                  <c:v>MAY 2013 r</c:v>
                </c:pt>
                <c:pt idx="161">
                  <c:v>JUN 2013 r</c:v>
                </c:pt>
                <c:pt idx="162">
                  <c:v>JUL 2013 r</c:v>
                </c:pt>
                <c:pt idx="163">
                  <c:v>AUG 2013 r</c:v>
                </c:pt>
                <c:pt idx="164">
                  <c:v>SEP 2013 r</c:v>
                </c:pt>
                <c:pt idx="165">
                  <c:v>OCT 2013 r</c:v>
                </c:pt>
                <c:pt idx="166">
                  <c:v>NOV 2013 r</c:v>
                </c:pt>
                <c:pt idx="167">
                  <c:v>DEC 2013 r</c:v>
                </c:pt>
                <c:pt idx="168">
                  <c:v>JAN 2014 r</c:v>
                </c:pt>
                <c:pt idx="169">
                  <c:v>FEB 2014 r</c:v>
                </c:pt>
                <c:pt idx="170">
                  <c:v>MAR 2014 r</c:v>
                </c:pt>
                <c:pt idx="171">
                  <c:v>APR 2014 r</c:v>
                </c:pt>
                <c:pt idx="172">
                  <c:v>MAY 2014 r</c:v>
                </c:pt>
                <c:pt idx="173">
                  <c:v>JUN 2014 r</c:v>
                </c:pt>
                <c:pt idx="174">
                  <c:v>JUL 2014 r</c:v>
                </c:pt>
                <c:pt idx="175">
                  <c:v>AUG 2014 r</c:v>
                </c:pt>
                <c:pt idx="176">
                  <c:v>SEP 2014 r</c:v>
                </c:pt>
                <c:pt idx="177">
                  <c:v>OCT 2014 r</c:v>
                </c:pt>
                <c:pt idx="178">
                  <c:v>NOV 2014 r</c:v>
                </c:pt>
                <c:pt idx="179">
                  <c:v>DEC 2014 r</c:v>
                </c:pt>
                <c:pt idx="180">
                  <c:v>JAN 2015 r</c:v>
                </c:pt>
                <c:pt idx="181">
                  <c:v>FEB 2015 r</c:v>
                </c:pt>
                <c:pt idx="182">
                  <c:v>MAR 2015 r</c:v>
                </c:pt>
                <c:pt idx="183">
                  <c:v>APR 2015 r</c:v>
                </c:pt>
                <c:pt idx="184">
                  <c:v>MAY 2015 r</c:v>
                </c:pt>
                <c:pt idx="185">
                  <c:v>JUN 2015 r</c:v>
                </c:pt>
                <c:pt idx="186">
                  <c:v>JUL 2015 r</c:v>
                </c:pt>
                <c:pt idx="187">
                  <c:v>AUG 2015 r</c:v>
                </c:pt>
                <c:pt idx="188">
                  <c:v>SEP 2015 r</c:v>
                </c:pt>
                <c:pt idx="189">
                  <c:v>OCT 2015 r</c:v>
                </c:pt>
                <c:pt idx="190">
                  <c:v>NOV 2015 r</c:v>
                </c:pt>
                <c:pt idx="191">
                  <c:v>DEC 2015 r</c:v>
                </c:pt>
                <c:pt idx="192">
                  <c:v>JAN 2016 r</c:v>
                </c:pt>
                <c:pt idx="193">
                  <c:v>FEB 2016 r</c:v>
                </c:pt>
                <c:pt idx="194">
                  <c:v>MAR 2016 r</c:v>
                </c:pt>
                <c:pt idx="195">
                  <c:v>APR 2016 r</c:v>
                </c:pt>
                <c:pt idx="196">
                  <c:v>MAY 2016 r</c:v>
                </c:pt>
                <c:pt idx="197">
                  <c:v>JUN 2016 r</c:v>
                </c:pt>
                <c:pt idx="198">
                  <c:v>JUL 2016 p</c:v>
                </c:pt>
              </c:strCache>
            </c:strRef>
          </c:cat>
          <c:val>
            <c:numRef>
              <c:f>'Fig '!$C$3:$GS$3</c:f>
              <c:numCache>
                <c:formatCode>#,##0.00_);\(#,##0.00\)</c:formatCode>
                <c:ptCount val="199"/>
                <c:pt idx="0">
                  <c:v>173182.83</c:v>
                </c:pt>
                <c:pt idx="1">
                  <c:v>239116.7</c:v>
                </c:pt>
                <c:pt idx="2">
                  <c:v>176667.15</c:v>
                </c:pt>
                <c:pt idx="3">
                  <c:v>205647.59</c:v>
                </c:pt>
                <c:pt idx="4">
                  <c:v>186363.66</c:v>
                </c:pt>
                <c:pt idx="5">
                  <c:v>209318.27</c:v>
                </c:pt>
                <c:pt idx="6">
                  <c:v>219585.06</c:v>
                </c:pt>
                <c:pt idx="7">
                  <c:v>215125.58</c:v>
                </c:pt>
                <c:pt idx="8">
                  <c:v>216199.57</c:v>
                </c:pt>
                <c:pt idx="9">
                  <c:v>227310.24</c:v>
                </c:pt>
                <c:pt idx="10">
                  <c:v>213428.7</c:v>
                </c:pt>
                <c:pt idx="11">
                  <c:v>227087.82</c:v>
                </c:pt>
                <c:pt idx="12">
                  <c:v>210323.21</c:v>
                </c:pt>
                <c:pt idx="13">
                  <c:v>218330.89</c:v>
                </c:pt>
                <c:pt idx="14">
                  <c:v>218239.92</c:v>
                </c:pt>
                <c:pt idx="15">
                  <c:v>203792.59</c:v>
                </c:pt>
                <c:pt idx="16">
                  <c:v>210381.08</c:v>
                </c:pt>
                <c:pt idx="17">
                  <c:v>196814.1</c:v>
                </c:pt>
                <c:pt idx="18">
                  <c:v>202296.56</c:v>
                </c:pt>
                <c:pt idx="19">
                  <c:v>178978.54</c:v>
                </c:pt>
                <c:pt idx="20">
                  <c:v>209577.32</c:v>
                </c:pt>
                <c:pt idx="21">
                  <c:v>187561.93</c:v>
                </c:pt>
                <c:pt idx="22">
                  <c:v>195701.49</c:v>
                </c:pt>
                <c:pt idx="23">
                  <c:v>190033.34</c:v>
                </c:pt>
                <c:pt idx="24">
                  <c:v>196598.18</c:v>
                </c:pt>
                <c:pt idx="25">
                  <c:v>189295.95</c:v>
                </c:pt>
                <c:pt idx="26">
                  <c:v>208105.32</c:v>
                </c:pt>
                <c:pt idx="27">
                  <c:v>204164.8</c:v>
                </c:pt>
                <c:pt idx="28">
                  <c:v>201962.13</c:v>
                </c:pt>
                <c:pt idx="29">
                  <c:v>212765.05</c:v>
                </c:pt>
                <c:pt idx="30">
                  <c:v>213030.83</c:v>
                </c:pt>
                <c:pt idx="31">
                  <c:v>221420.15</c:v>
                </c:pt>
                <c:pt idx="32">
                  <c:v>216732.07</c:v>
                </c:pt>
                <c:pt idx="33">
                  <c:v>211458.72</c:v>
                </c:pt>
                <c:pt idx="34">
                  <c:v>227704.26</c:v>
                </c:pt>
                <c:pt idx="35">
                  <c:v>208291.95</c:v>
                </c:pt>
                <c:pt idx="36">
                  <c:v>232719.53</c:v>
                </c:pt>
                <c:pt idx="37">
                  <c:v>226230.2</c:v>
                </c:pt>
                <c:pt idx="38">
                  <c:v>231747.19</c:v>
                </c:pt>
                <c:pt idx="39">
                  <c:v>221950.38</c:v>
                </c:pt>
                <c:pt idx="40">
                  <c:v>228155.98</c:v>
                </c:pt>
                <c:pt idx="41">
                  <c:v>219317.36</c:v>
                </c:pt>
                <c:pt idx="42">
                  <c:v>233126.24</c:v>
                </c:pt>
                <c:pt idx="43">
                  <c:v>234751.82</c:v>
                </c:pt>
                <c:pt idx="44">
                  <c:v>236314.93</c:v>
                </c:pt>
                <c:pt idx="45">
                  <c:v>255157.44</c:v>
                </c:pt>
                <c:pt idx="46">
                  <c:v>259676.6</c:v>
                </c:pt>
                <c:pt idx="47">
                  <c:v>271237.17</c:v>
                </c:pt>
                <c:pt idx="48">
                  <c:v>275112.39</c:v>
                </c:pt>
                <c:pt idx="49">
                  <c:v>274958.78000000003</c:v>
                </c:pt>
                <c:pt idx="50">
                  <c:v>285467.3</c:v>
                </c:pt>
                <c:pt idx="51">
                  <c:v>278853.09000000003</c:v>
                </c:pt>
                <c:pt idx="52">
                  <c:v>294392.68</c:v>
                </c:pt>
                <c:pt idx="53">
                  <c:v>283046.59000000003</c:v>
                </c:pt>
                <c:pt idx="54">
                  <c:v>276290.90999999997</c:v>
                </c:pt>
                <c:pt idx="55">
                  <c:v>290990.36</c:v>
                </c:pt>
                <c:pt idx="56">
                  <c:v>284673.14</c:v>
                </c:pt>
                <c:pt idx="57">
                  <c:v>295835.5</c:v>
                </c:pt>
                <c:pt idx="58">
                  <c:v>306270.68</c:v>
                </c:pt>
                <c:pt idx="59">
                  <c:v>275505.15999999997</c:v>
                </c:pt>
                <c:pt idx="60">
                  <c:v>361586.98</c:v>
                </c:pt>
                <c:pt idx="61">
                  <c:v>323361.12</c:v>
                </c:pt>
                <c:pt idx="62">
                  <c:v>347618</c:v>
                </c:pt>
                <c:pt idx="63">
                  <c:v>358414.68</c:v>
                </c:pt>
                <c:pt idx="64">
                  <c:v>362316</c:v>
                </c:pt>
                <c:pt idx="65">
                  <c:v>360365.02</c:v>
                </c:pt>
                <c:pt idx="66">
                  <c:v>330206.65000000002</c:v>
                </c:pt>
                <c:pt idx="67">
                  <c:v>321369.67</c:v>
                </c:pt>
                <c:pt idx="68">
                  <c:v>318961.3</c:v>
                </c:pt>
                <c:pt idx="69">
                  <c:v>334949.40999999997</c:v>
                </c:pt>
                <c:pt idx="70">
                  <c:v>326733.02</c:v>
                </c:pt>
                <c:pt idx="71">
                  <c:v>336038.89</c:v>
                </c:pt>
                <c:pt idx="72">
                  <c:v>329297.88</c:v>
                </c:pt>
                <c:pt idx="73">
                  <c:v>348688.67</c:v>
                </c:pt>
                <c:pt idx="74">
                  <c:v>330629.03999999998</c:v>
                </c:pt>
                <c:pt idx="75">
                  <c:v>339190.38</c:v>
                </c:pt>
                <c:pt idx="76">
                  <c:v>349568.66</c:v>
                </c:pt>
                <c:pt idx="77">
                  <c:v>341047.9</c:v>
                </c:pt>
                <c:pt idx="78">
                  <c:v>355633.42</c:v>
                </c:pt>
                <c:pt idx="79">
                  <c:v>335470.77</c:v>
                </c:pt>
                <c:pt idx="80">
                  <c:v>341438.25</c:v>
                </c:pt>
                <c:pt idx="81">
                  <c:v>339606.47</c:v>
                </c:pt>
                <c:pt idx="82">
                  <c:v>342417.94</c:v>
                </c:pt>
                <c:pt idx="83">
                  <c:v>380197.7</c:v>
                </c:pt>
                <c:pt idx="84">
                  <c:v>324507.34000000003</c:v>
                </c:pt>
                <c:pt idx="85">
                  <c:v>360968.41</c:v>
                </c:pt>
                <c:pt idx="86">
                  <c:v>341550.44</c:v>
                </c:pt>
                <c:pt idx="87">
                  <c:v>353322.37</c:v>
                </c:pt>
                <c:pt idx="88">
                  <c:v>356349.22</c:v>
                </c:pt>
                <c:pt idx="89">
                  <c:v>353113.94</c:v>
                </c:pt>
                <c:pt idx="90">
                  <c:v>333851.90000000002</c:v>
                </c:pt>
                <c:pt idx="91">
                  <c:v>368078.88</c:v>
                </c:pt>
                <c:pt idx="92">
                  <c:v>364159.19</c:v>
                </c:pt>
                <c:pt idx="93">
                  <c:v>368223.99</c:v>
                </c:pt>
                <c:pt idx="94">
                  <c:v>362316.01</c:v>
                </c:pt>
                <c:pt idx="95">
                  <c:v>372481.49</c:v>
                </c:pt>
                <c:pt idx="96">
                  <c:v>380174.8</c:v>
                </c:pt>
                <c:pt idx="97">
                  <c:v>394790.17</c:v>
                </c:pt>
                <c:pt idx="98">
                  <c:v>400411.04</c:v>
                </c:pt>
                <c:pt idx="99">
                  <c:v>409335.41</c:v>
                </c:pt>
                <c:pt idx="100">
                  <c:v>361174.98</c:v>
                </c:pt>
                <c:pt idx="101">
                  <c:v>398668.54</c:v>
                </c:pt>
                <c:pt idx="102">
                  <c:v>417735.71</c:v>
                </c:pt>
                <c:pt idx="103">
                  <c:v>432192.43</c:v>
                </c:pt>
                <c:pt idx="104">
                  <c:v>418746.11</c:v>
                </c:pt>
                <c:pt idx="105">
                  <c:v>423945.27</c:v>
                </c:pt>
                <c:pt idx="106">
                  <c:v>383825.08</c:v>
                </c:pt>
                <c:pt idx="107">
                  <c:v>323261.14</c:v>
                </c:pt>
                <c:pt idx="108">
                  <c:v>265842.42</c:v>
                </c:pt>
                <c:pt idx="109">
                  <c:v>247088.61</c:v>
                </c:pt>
                <c:pt idx="110">
                  <c:v>271795.92</c:v>
                </c:pt>
                <c:pt idx="111">
                  <c:v>292122.38</c:v>
                </c:pt>
                <c:pt idx="112">
                  <c:v>268594.81</c:v>
                </c:pt>
                <c:pt idx="113">
                  <c:v>288504.61</c:v>
                </c:pt>
                <c:pt idx="114">
                  <c:v>300675.21000000002</c:v>
                </c:pt>
                <c:pt idx="115">
                  <c:v>291833.76</c:v>
                </c:pt>
                <c:pt idx="116">
                  <c:v>335884.49</c:v>
                </c:pt>
                <c:pt idx="117">
                  <c:v>334509.40000000002</c:v>
                </c:pt>
                <c:pt idx="118">
                  <c:v>331302.40000000002</c:v>
                </c:pt>
                <c:pt idx="119">
                  <c:v>369335.6</c:v>
                </c:pt>
                <c:pt idx="120">
                  <c:v>350177.01</c:v>
                </c:pt>
                <c:pt idx="121">
                  <c:v>382127.33</c:v>
                </c:pt>
                <c:pt idx="122">
                  <c:v>362350.97</c:v>
                </c:pt>
                <c:pt idx="123">
                  <c:v>342771.59</c:v>
                </c:pt>
                <c:pt idx="124">
                  <c:v>348530.9</c:v>
                </c:pt>
                <c:pt idx="125">
                  <c:v>357277.13</c:v>
                </c:pt>
                <c:pt idx="126">
                  <c:v>382908.8</c:v>
                </c:pt>
                <c:pt idx="127">
                  <c:v>363449.23</c:v>
                </c:pt>
                <c:pt idx="128">
                  <c:v>345721.85</c:v>
                </c:pt>
                <c:pt idx="129">
                  <c:v>346327.49</c:v>
                </c:pt>
                <c:pt idx="130">
                  <c:v>374603.19</c:v>
                </c:pt>
                <c:pt idx="131">
                  <c:v>347811.08</c:v>
                </c:pt>
                <c:pt idx="132">
                  <c:v>390985.66</c:v>
                </c:pt>
                <c:pt idx="133">
                  <c:v>390220.2</c:v>
                </c:pt>
                <c:pt idx="134">
                  <c:v>390758.58</c:v>
                </c:pt>
                <c:pt idx="135">
                  <c:v>381991.29</c:v>
                </c:pt>
                <c:pt idx="136">
                  <c:v>385131.08</c:v>
                </c:pt>
                <c:pt idx="137">
                  <c:v>375126.78</c:v>
                </c:pt>
                <c:pt idx="138">
                  <c:v>378531.18</c:v>
                </c:pt>
                <c:pt idx="139">
                  <c:v>433007.66</c:v>
                </c:pt>
                <c:pt idx="140">
                  <c:v>424022.65</c:v>
                </c:pt>
                <c:pt idx="141">
                  <c:v>370828.52</c:v>
                </c:pt>
                <c:pt idx="142">
                  <c:v>335898.92</c:v>
                </c:pt>
                <c:pt idx="143">
                  <c:v>411183.08</c:v>
                </c:pt>
                <c:pt idx="144">
                  <c:v>342853.8</c:v>
                </c:pt>
                <c:pt idx="145">
                  <c:v>382864.83</c:v>
                </c:pt>
                <c:pt idx="146">
                  <c:v>475453.48</c:v>
                </c:pt>
                <c:pt idx="147">
                  <c:v>412645.03</c:v>
                </c:pt>
                <c:pt idx="148">
                  <c:v>434230.63</c:v>
                </c:pt>
                <c:pt idx="149">
                  <c:v>412032.79</c:v>
                </c:pt>
                <c:pt idx="150">
                  <c:v>413680.35</c:v>
                </c:pt>
                <c:pt idx="151">
                  <c:v>394707.59</c:v>
                </c:pt>
                <c:pt idx="152">
                  <c:v>425457.03</c:v>
                </c:pt>
                <c:pt idx="153">
                  <c:v>426697.64</c:v>
                </c:pt>
                <c:pt idx="154">
                  <c:v>419116.64</c:v>
                </c:pt>
                <c:pt idx="155">
                  <c:v>439697.39</c:v>
                </c:pt>
                <c:pt idx="156">
                  <c:v>468891.87</c:v>
                </c:pt>
                <c:pt idx="157">
                  <c:v>433058.67</c:v>
                </c:pt>
                <c:pt idx="158">
                  <c:v>443609.79</c:v>
                </c:pt>
                <c:pt idx="159">
                  <c:v>447857.91</c:v>
                </c:pt>
                <c:pt idx="160">
                  <c:v>424307.84</c:v>
                </c:pt>
                <c:pt idx="161">
                  <c:v>442203.07</c:v>
                </c:pt>
                <c:pt idx="162">
                  <c:v>396521.74</c:v>
                </c:pt>
                <c:pt idx="163">
                  <c:v>411521.26</c:v>
                </c:pt>
                <c:pt idx="164">
                  <c:v>397559.7</c:v>
                </c:pt>
                <c:pt idx="165">
                  <c:v>413830.97</c:v>
                </c:pt>
                <c:pt idx="166">
                  <c:v>398712.02</c:v>
                </c:pt>
                <c:pt idx="167">
                  <c:v>394496.07</c:v>
                </c:pt>
                <c:pt idx="168">
                  <c:v>415769.06</c:v>
                </c:pt>
                <c:pt idx="169">
                  <c:v>358725.9</c:v>
                </c:pt>
                <c:pt idx="170">
                  <c:v>389152.04</c:v>
                </c:pt>
                <c:pt idx="171">
                  <c:v>391774.51</c:v>
                </c:pt>
                <c:pt idx="172">
                  <c:v>407983.97</c:v>
                </c:pt>
                <c:pt idx="173">
                  <c:v>364276.76</c:v>
                </c:pt>
                <c:pt idx="174">
                  <c:v>381145.46</c:v>
                </c:pt>
                <c:pt idx="175">
                  <c:v>390166.84</c:v>
                </c:pt>
                <c:pt idx="176">
                  <c:v>427535.85</c:v>
                </c:pt>
                <c:pt idx="177">
                  <c:v>402678.6</c:v>
                </c:pt>
                <c:pt idx="178">
                  <c:v>413913.29</c:v>
                </c:pt>
                <c:pt idx="179">
                  <c:v>376957.49</c:v>
                </c:pt>
                <c:pt idx="180">
                  <c:v>407389.69</c:v>
                </c:pt>
                <c:pt idx="181">
                  <c:v>410086.53</c:v>
                </c:pt>
                <c:pt idx="182">
                  <c:v>397602.34</c:v>
                </c:pt>
                <c:pt idx="183">
                  <c:v>397755.82</c:v>
                </c:pt>
                <c:pt idx="184">
                  <c:v>371425.82</c:v>
                </c:pt>
                <c:pt idx="185">
                  <c:v>390646.09</c:v>
                </c:pt>
                <c:pt idx="186">
                  <c:v>381578.53</c:v>
                </c:pt>
                <c:pt idx="187">
                  <c:v>394981.71</c:v>
                </c:pt>
                <c:pt idx="188">
                  <c:v>383378.03</c:v>
                </c:pt>
                <c:pt idx="189">
                  <c:v>369421.67</c:v>
                </c:pt>
                <c:pt idx="190">
                  <c:v>409286.02</c:v>
                </c:pt>
                <c:pt idx="191">
                  <c:v>385638.02</c:v>
                </c:pt>
                <c:pt idx="192">
                  <c:v>378312.24</c:v>
                </c:pt>
                <c:pt idx="193">
                  <c:v>360426.18</c:v>
                </c:pt>
                <c:pt idx="194">
                  <c:v>374578.63</c:v>
                </c:pt>
                <c:pt idx="195">
                  <c:v>377968.99</c:v>
                </c:pt>
                <c:pt idx="196">
                  <c:v>378796.11</c:v>
                </c:pt>
                <c:pt idx="197">
                  <c:v>369866.13</c:v>
                </c:pt>
                <c:pt idx="198">
                  <c:v>387239.92</c:v>
                </c:pt>
              </c:numCache>
            </c:numRef>
          </c:val>
          <c:smooth val="0"/>
          <c:extLst>
            <c:ext xmlns:c16="http://schemas.microsoft.com/office/drawing/2014/chart" uri="{C3380CC4-5D6E-409C-BE32-E72D297353CC}">
              <c16:uniqueId val="{00000000-FF05-4300-95FD-8170BE3EBAFB}"/>
            </c:ext>
          </c:extLst>
        </c:ser>
        <c:ser>
          <c:idx val="1"/>
          <c:order val="1"/>
          <c:tx>
            <c:strRef>
              <c:f>'Fig '!$B$4</c:f>
              <c:strCache>
                <c:ptCount val="1"/>
                <c:pt idx="0">
                  <c:v>Exports</c:v>
                </c:pt>
              </c:strCache>
            </c:strRef>
          </c:tx>
          <c:spPr>
            <a:ln w="34925"/>
          </c:spPr>
          <c:marker>
            <c:symbol val="none"/>
          </c:marker>
          <c:cat>
            <c:strRef>
              <c:f>'Fig '!$C$2:$GS$2</c:f>
              <c:strCache>
                <c:ptCount val="199"/>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r</c:v>
                </c:pt>
                <c:pt idx="60">
                  <c:v>JAN 2005 r</c:v>
                </c:pt>
                <c:pt idx="61">
                  <c:v>FEB 2005 r</c:v>
                </c:pt>
                <c:pt idx="62">
                  <c:v>MAR 2005 r</c:v>
                </c:pt>
                <c:pt idx="63">
                  <c:v>APR 2005 r</c:v>
                </c:pt>
                <c:pt idx="64">
                  <c:v>MAY 2005 r</c:v>
                </c:pt>
                <c:pt idx="65">
                  <c:v>JUN 2005 r</c:v>
                </c:pt>
                <c:pt idx="66">
                  <c:v>JUL 2005 r</c:v>
                </c:pt>
                <c:pt idx="67">
                  <c:v>AUG 2005 r</c:v>
                </c:pt>
                <c:pt idx="68">
                  <c:v>SEP 2005 r</c:v>
                </c:pt>
                <c:pt idx="69">
                  <c:v>OCT 2005 r</c:v>
                </c:pt>
                <c:pt idx="70">
                  <c:v>NOV 2005 r</c:v>
                </c:pt>
                <c:pt idx="71">
                  <c:v>DEC 2005 r</c:v>
                </c:pt>
                <c:pt idx="72">
                  <c:v>JAN 2006 r</c:v>
                </c:pt>
                <c:pt idx="73">
                  <c:v>FEB 2006 r</c:v>
                </c:pt>
                <c:pt idx="74">
                  <c:v>MAR 2006 r</c:v>
                </c:pt>
                <c:pt idx="75">
                  <c:v>APR 2006 r</c:v>
                </c:pt>
                <c:pt idx="76">
                  <c:v>MAY 2006 r</c:v>
                </c:pt>
                <c:pt idx="77">
                  <c:v>JUN 2006 r</c:v>
                </c:pt>
                <c:pt idx="78">
                  <c:v>JUL 2006 r</c:v>
                </c:pt>
                <c:pt idx="79">
                  <c:v>AUG 2006 r</c:v>
                </c:pt>
                <c:pt idx="80">
                  <c:v>SEP 2006 r</c:v>
                </c:pt>
                <c:pt idx="81">
                  <c:v>OCT 2006 r</c:v>
                </c:pt>
                <c:pt idx="82">
                  <c:v>NOV 2006 r</c:v>
                </c:pt>
                <c:pt idx="83">
                  <c:v>DEC 2006 r</c:v>
                </c:pt>
                <c:pt idx="84">
                  <c:v>JAN 2007 r</c:v>
                </c:pt>
                <c:pt idx="85">
                  <c:v>FEB 2007 r</c:v>
                </c:pt>
                <c:pt idx="86">
                  <c:v>MAR 2007 r</c:v>
                </c:pt>
                <c:pt idx="87">
                  <c:v>APR 2007 r</c:v>
                </c:pt>
                <c:pt idx="88">
                  <c:v>MAY 2007 r</c:v>
                </c:pt>
                <c:pt idx="89">
                  <c:v>JUN 2007 r</c:v>
                </c:pt>
                <c:pt idx="90">
                  <c:v>JUL 2007 r</c:v>
                </c:pt>
                <c:pt idx="91">
                  <c:v>AUG 2007 r</c:v>
                </c:pt>
                <c:pt idx="92">
                  <c:v>SEP 2007 r</c:v>
                </c:pt>
                <c:pt idx="93">
                  <c:v>OCT 2007 r</c:v>
                </c:pt>
                <c:pt idx="94">
                  <c:v>NOV 2007 r</c:v>
                </c:pt>
                <c:pt idx="95">
                  <c:v>DEC 2007 r</c:v>
                </c:pt>
                <c:pt idx="96">
                  <c:v>JAN 2008 r</c:v>
                </c:pt>
                <c:pt idx="97">
                  <c:v>FEB 2008 r</c:v>
                </c:pt>
                <c:pt idx="98">
                  <c:v>MAR 2008 r</c:v>
                </c:pt>
                <c:pt idx="99">
                  <c:v>APR 2008 r</c:v>
                </c:pt>
                <c:pt idx="100">
                  <c:v>MAY 2008 r</c:v>
                </c:pt>
                <c:pt idx="101">
                  <c:v>JUN 2008 r</c:v>
                </c:pt>
                <c:pt idx="102">
                  <c:v>JUL 2008 r</c:v>
                </c:pt>
                <c:pt idx="103">
                  <c:v>AUG 2008 r</c:v>
                </c:pt>
                <c:pt idx="104">
                  <c:v>SEP 2008 r</c:v>
                </c:pt>
                <c:pt idx="105">
                  <c:v>OCT 2008 r</c:v>
                </c:pt>
                <c:pt idx="106">
                  <c:v>NOV 2008 r</c:v>
                </c:pt>
                <c:pt idx="107">
                  <c:v>DEC 2008 r</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r</c:v>
                </c:pt>
                <c:pt idx="127">
                  <c:v>AUG 2010 r</c:v>
                </c:pt>
                <c:pt idx="128">
                  <c:v>SEP 2010 r</c:v>
                </c:pt>
                <c:pt idx="129">
                  <c:v>OCT 2010 r</c:v>
                </c:pt>
                <c:pt idx="130">
                  <c:v>NOV 2010 r</c:v>
                </c:pt>
                <c:pt idx="131">
                  <c:v>DEC 2010 r</c:v>
                </c:pt>
                <c:pt idx="132">
                  <c:v>JAN 2011 r</c:v>
                </c:pt>
                <c:pt idx="133">
                  <c:v>FEB 2011 r</c:v>
                </c:pt>
                <c:pt idx="134">
                  <c:v>MAR 2011 r</c:v>
                </c:pt>
                <c:pt idx="135">
                  <c:v>APR 2011 r</c:v>
                </c:pt>
                <c:pt idx="136">
                  <c:v>MAY 2011 r</c:v>
                </c:pt>
                <c:pt idx="137">
                  <c:v>JUN 2011 r</c:v>
                </c:pt>
                <c:pt idx="138">
                  <c:v>JUL 2011 r</c:v>
                </c:pt>
                <c:pt idx="139">
                  <c:v>AUG 2011 r</c:v>
                </c:pt>
                <c:pt idx="140">
                  <c:v>SEP 2011 r</c:v>
                </c:pt>
                <c:pt idx="141">
                  <c:v>OCT 2011 r</c:v>
                </c:pt>
                <c:pt idx="142">
                  <c:v>NOV 2011 r</c:v>
                </c:pt>
                <c:pt idx="143">
                  <c:v>DEC 2011 r</c:v>
                </c:pt>
                <c:pt idx="144">
                  <c:v>JAN 2012 r</c:v>
                </c:pt>
                <c:pt idx="145">
                  <c:v>FEB 2012 r</c:v>
                </c:pt>
                <c:pt idx="146">
                  <c:v>MAR 2012 r</c:v>
                </c:pt>
                <c:pt idx="147">
                  <c:v>APR 2012 r</c:v>
                </c:pt>
                <c:pt idx="148">
                  <c:v>MAY 2012 r</c:v>
                </c:pt>
                <c:pt idx="149">
                  <c:v>JUN 2012 r</c:v>
                </c:pt>
                <c:pt idx="150">
                  <c:v>JUL 2012 r</c:v>
                </c:pt>
                <c:pt idx="151">
                  <c:v>AUG 2012 r</c:v>
                </c:pt>
                <c:pt idx="152">
                  <c:v>SEP 2012 r</c:v>
                </c:pt>
                <c:pt idx="153">
                  <c:v>OCT 2012 r</c:v>
                </c:pt>
                <c:pt idx="154">
                  <c:v>NOV 2012 r</c:v>
                </c:pt>
                <c:pt idx="155">
                  <c:v>DEC 2012 r</c:v>
                </c:pt>
                <c:pt idx="156">
                  <c:v>JAN 2013 r</c:v>
                </c:pt>
                <c:pt idx="157">
                  <c:v>FEB 2013 r</c:v>
                </c:pt>
                <c:pt idx="158">
                  <c:v>MAR 2013 r</c:v>
                </c:pt>
                <c:pt idx="159">
                  <c:v>APR 2013 r</c:v>
                </c:pt>
                <c:pt idx="160">
                  <c:v>MAY 2013 r</c:v>
                </c:pt>
                <c:pt idx="161">
                  <c:v>JUN 2013 r</c:v>
                </c:pt>
                <c:pt idx="162">
                  <c:v>JUL 2013 r</c:v>
                </c:pt>
                <c:pt idx="163">
                  <c:v>AUG 2013 r</c:v>
                </c:pt>
                <c:pt idx="164">
                  <c:v>SEP 2013 r</c:v>
                </c:pt>
                <c:pt idx="165">
                  <c:v>OCT 2013 r</c:v>
                </c:pt>
                <c:pt idx="166">
                  <c:v>NOV 2013 r</c:v>
                </c:pt>
                <c:pt idx="167">
                  <c:v>DEC 2013 r</c:v>
                </c:pt>
                <c:pt idx="168">
                  <c:v>JAN 2014 r</c:v>
                </c:pt>
                <c:pt idx="169">
                  <c:v>FEB 2014 r</c:v>
                </c:pt>
                <c:pt idx="170">
                  <c:v>MAR 2014 r</c:v>
                </c:pt>
                <c:pt idx="171">
                  <c:v>APR 2014 r</c:v>
                </c:pt>
                <c:pt idx="172">
                  <c:v>MAY 2014 r</c:v>
                </c:pt>
                <c:pt idx="173">
                  <c:v>JUN 2014 r</c:v>
                </c:pt>
                <c:pt idx="174">
                  <c:v>JUL 2014 r</c:v>
                </c:pt>
                <c:pt idx="175">
                  <c:v>AUG 2014 r</c:v>
                </c:pt>
                <c:pt idx="176">
                  <c:v>SEP 2014 r</c:v>
                </c:pt>
                <c:pt idx="177">
                  <c:v>OCT 2014 r</c:v>
                </c:pt>
                <c:pt idx="178">
                  <c:v>NOV 2014 r</c:v>
                </c:pt>
                <c:pt idx="179">
                  <c:v>DEC 2014 r</c:v>
                </c:pt>
                <c:pt idx="180">
                  <c:v>JAN 2015 r</c:v>
                </c:pt>
                <c:pt idx="181">
                  <c:v>FEB 2015 r</c:v>
                </c:pt>
                <c:pt idx="182">
                  <c:v>MAR 2015 r</c:v>
                </c:pt>
                <c:pt idx="183">
                  <c:v>APR 2015 r</c:v>
                </c:pt>
                <c:pt idx="184">
                  <c:v>MAY 2015 r</c:v>
                </c:pt>
                <c:pt idx="185">
                  <c:v>JUN 2015 r</c:v>
                </c:pt>
                <c:pt idx="186">
                  <c:v>JUL 2015 r</c:v>
                </c:pt>
                <c:pt idx="187">
                  <c:v>AUG 2015 r</c:v>
                </c:pt>
                <c:pt idx="188">
                  <c:v>SEP 2015 r</c:v>
                </c:pt>
                <c:pt idx="189">
                  <c:v>OCT 2015 r</c:v>
                </c:pt>
                <c:pt idx="190">
                  <c:v>NOV 2015 r</c:v>
                </c:pt>
                <c:pt idx="191">
                  <c:v>DEC 2015 r</c:v>
                </c:pt>
                <c:pt idx="192">
                  <c:v>JAN 2016 r</c:v>
                </c:pt>
                <c:pt idx="193">
                  <c:v>FEB 2016 r</c:v>
                </c:pt>
                <c:pt idx="194">
                  <c:v>MAR 2016 r</c:v>
                </c:pt>
                <c:pt idx="195">
                  <c:v>APR 2016 r</c:v>
                </c:pt>
                <c:pt idx="196">
                  <c:v>MAY 2016 r</c:v>
                </c:pt>
                <c:pt idx="197">
                  <c:v>JUN 2016 r</c:v>
                </c:pt>
                <c:pt idx="198">
                  <c:v>JUL 2016 p</c:v>
                </c:pt>
              </c:strCache>
            </c:strRef>
          </c:cat>
          <c:val>
            <c:numRef>
              <c:f>'Fig '!$C$4:$GS$4</c:f>
              <c:numCache>
                <c:formatCode>#,##0.00_);\(#,##0.00\)</c:formatCode>
                <c:ptCount val="199"/>
                <c:pt idx="0">
                  <c:v>224165.24</c:v>
                </c:pt>
                <c:pt idx="1">
                  <c:v>215873.25</c:v>
                </c:pt>
                <c:pt idx="2">
                  <c:v>209703.19</c:v>
                </c:pt>
                <c:pt idx="3">
                  <c:v>229262.96</c:v>
                </c:pt>
                <c:pt idx="4">
                  <c:v>200838.8</c:v>
                </c:pt>
                <c:pt idx="5">
                  <c:v>213237.43</c:v>
                </c:pt>
                <c:pt idx="6">
                  <c:v>243121.35</c:v>
                </c:pt>
                <c:pt idx="7">
                  <c:v>229714.32</c:v>
                </c:pt>
                <c:pt idx="8">
                  <c:v>231996.66</c:v>
                </c:pt>
                <c:pt idx="9">
                  <c:v>240961.99</c:v>
                </c:pt>
                <c:pt idx="10">
                  <c:v>242449.7</c:v>
                </c:pt>
                <c:pt idx="11">
                  <c:v>243571.06</c:v>
                </c:pt>
                <c:pt idx="12">
                  <c:v>217948.29</c:v>
                </c:pt>
                <c:pt idx="13">
                  <c:v>232483.74</c:v>
                </c:pt>
                <c:pt idx="14">
                  <c:v>240452.64</c:v>
                </c:pt>
                <c:pt idx="15">
                  <c:v>228552.56</c:v>
                </c:pt>
                <c:pt idx="16">
                  <c:v>234230.76</c:v>
                </c:pt>
                <c:pt idx="17">
                  <c:v>235398.27</c:v>
                </c:pt>
                <c:pt idx="18">
                  <c:v>224411.75</c:v>
                </c:pt>
                <c:pt idx="19">
                  <c:v>231096.18</c:v>
                </c:pt>
                <c:pt idx="20">
                  <c:v>225263.53</c:v>
                </c:pt>
                <c:pt idx="21">
                  <c:v>216289.6</c:v>
                </c:pt>
                <c:pt idx="22">
                  <c:v>221922.57</c:v>
                </c:pt>
                <c:pt idx="23">
                  <c:v>225752</c:v>
                </c:pt>
                <c:pt idx="24">
                  <c:v>218982.32</c:v>
                </c:pt>
                <c:pt idx="25">
                  <c:v>227121.1</c:v>
                </c:pt>
                <c:pt idx="26">
                  <c:v>243021.18</c:v>
                </c:pt>
                <c:pt idx="27">
                  <c:v>223111.9</c:v>
                </c:pt>
                <c:pt idx="28">
                  <c:v>237446.11</c:v>
                </c:pt>
                <c:pt idx="29">
                  <c:v>245061.77</c:v>
                </c:pt>
                <c:pt idx="30">
                  <c:v>226086.91</c:v>
                </c:pt>
                <c:pt idx="31">
                  <c:v>245370.31</c:v>
                </c:pt>
                <c:pt idx="32">
                  <c:v>252574.15</c:v>
                </c:pt>
                <c:pt idx="33">
                  <c:v>250539.79</c:v>
                </c:pt>
                <c:pt idx="34">
                  <c:v>256600.77</c:v>
                </c:pt>
                <c:pt idx="35">
                  <c:v>236314.72</c:v>
                </c:pt>
                <c:pt idx="36">
                  <c:v>258430.56</c:v>
                </c:pt>
                <c:pt idx="37">
                  <c:v>261484.05</c:v>
                </c:pt>
                <c:pt idx="38">
                  <c:v>256543.93</c:v>
                </c:pt>
                <c:pt idx="39">
                  <c:v>263718.19</c:v>
                </c:pt>
                <c:pt idx="40">
                  <c:v>264353.01</c:v>
                </c:pt>
                <c:pt idx="41">
                  <c:v>261105.54</c:v>
                </c:pt>
                <c:pt idx="42">
                  <c:v>253901.98</c:v>
                </c:pt>
                <c:pt idx="43">
                  <c:v>256470.65</c:v>
                </c:pt>
                <c:pt idx="44">
                  <c:v>257644.52</c:v>
                </c:pt>
                <c:pt idx="45">
                  <c:v>269911.48</c:v>
                </c:pt>
                <c:pt idx="46">
                  <c:v>281976.45</c:v>
                </c:pt>
                <c:pt idx="47">
                  <c:v>280543.38</c:v>
                </c:pt>
                <c:pt idx="48">
                  <c:v>294856.15999999997</c:v>
                </c:pt>
                <c:pt idx="49">
                  <c:v>298138.57</c:v>
                </c:pt>
                <c:pt idx="50">
                  <c:v>287102.45</c:v>
                </c:pt>
                <c:pt idx="51">
                  <c:v>297239.57</c:v>
                </c:pt>
                <c:pt idx="52">
                  <c:v>308375.18</c:v>
                </c:pt>
                <c:pt idx="53">
                  <c:v>306310.45</c:v>
                </c:pt>
                <c:pt idx="54">
                  <c:v>299757.18</c:v>
                </c:pt>
                <c:pt idx="55">
                  <c:v>295904.43</c:v>
                </c:pt>
                <c:pt idx="56">
                  <c:v>290670.95</c:v>
                </c:pt>
                <c:pt idx="57">
                  <c:v>323890.48</c:v>
                </c:pt>
                <c:pt idx="58">
                  <c:v>300986.96000000002</c:v>
                </c:pt>
                <c:pt idx="59">
                  <c:v>307970.86</c:v>
                </c:pt>
                <c:pt idx="60">
                  <c:v>321281.36</c:v>
                </c:pt>
                <c:pt idx="61">
                  <c:v>298306.09999999998</c:v>
                </c:pt>
                <c:pt idx="62">
                  <c:v>320741.36</c:v>
                </c:pt>
                <c:pt idx="63">
                  <c:v>330225.91999999998</c:v>
                </c:pt>
                <c:pt idx="64">
                  <c:v>321607.40999999997</c:v>
                </c:pt>
                <c:pt idx="65">
                  <c:v>317425.2</c:v>
                </c:pt>
                <c:pt idx="66">
                  <c:v>333025.65000000002</c:v>
                </c:pt>
                <c:pt idx="67">
                  <c:v>331880.75</c:v>
                </c:pt>
                <c:pt idx="68">
                  <c:v>335897.73</c:v>
                </c:pt>
                <c:pt idx="69">
                  <c:v>326308.32</c:v>
                </c:pt>
                <c:pt idx="70">
                  <c:v>326231.24</c:v>
                </c:pt>
                <c:pt idx="71">
                  <c:v>333423.03999999998</c:v>
                </c:pt>
                <c:pt idx="72">
                  <c:v>337505.38</c:v>
                </c:pt>
                <c:pt idx="73">
                  <c:v>345692.57</c:v>
                </c:pt>
                <c:pt idx="74">
                  <c:v>354928.63</c:v>
                </c:pt>
                <c:pt idx="75">
                  <c:v>358312.62</c:v>
                </c:pt>
                <c:pt idx="76">
                  <c:v>347718.23</c:v>
                </c:pt>
                <c:pt idx="77">
                  <c:v>344677.55</c:v>
                </c:pt>
                <c:pt idx="78">
                  <c:v>362649.93</c:v>
                </c:pt>
                <c:pt idx="79">
                  <c:v>361204.97</c:v>
                </c:pt>
                <c:pt idx="80">
                  <c:v>375833.74</c:v>
                </c:pt>
                <c:pt idx="81">
                  <c:v>364977.06</c:v>
                </c:pt>
                <c:pt idx="82">
                  <c:v>384068.46</c:v>
                </c:pt>
                <c:pt idx="83">
                  <c:v>386224</c:v>
                </c:pt>
                <c:pt idx="84">
                  <c:v>366377.31</c:v>
                </c:pt>
                <c:pt idx="85">
                  <c:v>379763.73</c:v>
                </c:pt>
                <c:pt idx="86">
                  <c:v>403401.66</c:v>
                </c:pt>
                <c:pt idx="87">
                  <c:v>388938.47</c:v>
                </c:pt>
                <c:pt idx="88">
                  <c:v>390414.68</c:v>
                </c:pt>
                <c:pt idx="89">
                  <c:v>395935.72</c:v>
                </c:pt>
                <c:pt idx="90">
                  <c:v>367568.25</c:v>
                </c:pt>
                <c:pt idx="91">
                  <c:v>412853.15</c:v>
                </c:pt>
                <c:pt idx="92">
                  <c:v>413926.52</c:v>
                </c:pt>
                <c:pt idx="93">
                  <c:v>428031.56</c:v>
                </c:pt>
                <c:pt idx="94">
                  <c:v>443030.91</c:v>
                </c:pt>
                <c:pt idx="95">
                  <c:v>430805.39</c:v>
                </c:pt>
                <c:pt idx="96">
                  <c:v>453561.88</c:v>
                </c:pt>
                <c:pt idx="97">
                  <c:v>392705.07</c:v>
                </c:pt>
                <c:pt idx="98">
                  <c:v>437492.53</c:v>
                </c:pt>
                <c:pt idx="99">
                  <c:v>443583.62</c:v>
                </c:pt>
                <c:pt idx="100">
                  <c:v>443630.31</c:v>
                </c:pt>
                <c:pt idx="101">
                  <c:v>452414.4</c:v>
                </c:pt>
                <c:pt idx="102">
                  <c:v>450173.04</c:v>
                </c:pt>
                <c:pt idx="103">
                  <c:v>434914.55</c:v>
                </c:pt>
                <c:pt idx="104">
                  <c:v>417185.26</c:v>
                </c:pt>
                <c:pt idx="105">
                  <c:v>406476.32</c:v>
                </c:pt>
                <c:pt idx="106">
                  <c:v>361115.44</c:v>
                </c:pt>
                <c:pt idx="107">
                  <c:v>348369.89</c:v>
                </c:pt>
                <c:pt idx="108">
                  <c:v>343291.79</c:v>
                </c:pt>
                <c:pt idx="109">
                  <c:v>360492.67</c:v>
                </c:pt>
                <c:pt idx="110">
                  <c:v>339127.17</c:v>
                </c:pt>
                <c:pt idx="111">
                  <c:v>351108.67</c:v>
                </c:pt>
                <c:pt idx="112">
                  <c:v>346996.09</c:v>
                </c:pt>
                <c:pt idx="113">
                  <c:v>329931.98</c:v>
                </c:pt>
                <c:pt idx="114">
                  <c:v>341452.94</c:v>
                </c:pt>
                <c:pt idx="115">
                  <c:v>358049.64</c:v>
                </c:pt>
                <c:pt idx="116">
                  <c:v>374629.58</c:v>
                </c:pt>
                <c:pt idx="117">
                  <c:v>378384.6</c:v>
                </c:pt>
                <c:pt idx="118">
                  <c:v>368390.3</c:v>
                </c:pt>
                <c:pt idx="119">
                  <c:v>377727.83</c:v>
                </c:pt>
                <c:pt idx="120">
                  <c:v>385373.42</c:v>
                </c:pt>
                <c:pt idx="121">
                  <c:v>369853.81</c:v>
                </c:pt>
                <c:pt idx="122">
                  <c:v>382090.58</c:v>
                </c:pt>
                <c:pt idx="123">
                  <c:v>383293.36</c:v>
                </c:pt>
                <c:pt idx="124">
                  <c:v>410700.56</c:v>
                </c:pt>
                <c:pt idx="125">
                  <c:v>422362.39</c:v>
                </c:pt>
                <c:pt idx="126">
                  <c:v>377498.88</c:v>
                </c:pt>
                <c:pt idx="127">
                  <c:v>390305.88</c:v>
                </c:pt>
                <c:pt idx="128">
                  <c:v>402773.19</c:v>
                </c:pt>
                <c:pt idx="129">
                  <c:v>396935.15</c:v>
                </c:pt>
                <c:pt idx="130">
                  <c:v>400747.01</c:v>
                </c:pt>
                <c:pt idx="131">
                  <c:v>389095.63</c:v>
                </c:pt>
                <c:pt idx="132">
                  <c:v>405352.03</c:v>
                </c:pt>
                <c:pt idx="133">
                  <c:v>418273.01</c:v>
                </c:pt>
                <c:pt idx="134">
                  <c:v>436104.17</c:v>
                </c:pt>
                <c:pt idx="135">
                  <c:v>433685.93</c:v>
                </c:pt>
                <c:pt idx="136">
                  <c:v>413344.69</c:v>
                </c:pt>
                <c:pt idx="137">
                  <c:v>424329.84</c:v>
                </c:pt>
                <c:pt idx="138">
                  <c:v>455885.42</c:v>
                </c:pt>
                <c:pt idx="139">
                  <c:v>440964.13</c:v>
                </c:pt>
                <c:pt idx="140">
                  <c:v>426493.29</c:v>
                </c:pt>
                <c:pt idx="141">
                  <c:v>374629.75</c:v>
                </c:pt>
                <c:pt idx="142">
                  <c:v>341698.15</c:v>
                </c:pt>
                <c:pt idx="143">
                  <c:v>369245.31</c:v>
                </c:pt>
                <c:pt idx="144">
                  <c:v>378662.95</c:v>
                </c:pt>
                <c:pt idx="145">
                  <c:v>412707.23</c:v>
                </c:pt>
                <c:pt idx="146">
                  <c:v>416709.93</c:v>
                </c:pt>
                <c:pt idx="147">
                  <c:v>421443.28</c:v>
                </c:pt>
                <c:pt idx="148">
                  <c:v>436682.78</c:v>
                </c:pt>
                <c:pt idx="149">
                  <c:v>425099.12</c:v>
                </c:pt>
                <c:pt idx="150">
                  <c:v>427155.86</c:v>
                </c:pt>
                <c:pt idx="151">
                  <c:v>419796.21</c:v>
                </c:pt>
                <c:pt idx="152">
                  <c:v>445009.47</c:v>
                </c:pt>
                <c:pt idx="153">
                  <c:v>405216.99</c:v>
                </c:pt>
                <c:pt idx="154">
                  <c:v>427866.04</c:v>
                </c:pt>
                <c:pt idx="155">
                  <c:v>422917.05</c:v>
                </c:pt>
                <c:pt idx="156">
                  <c:v>421796.52</c:v>
                </c:pt>
                <c:pt idx="157">
                  <c:v>411233.52</c:v>
                </c:pt>
                <c:pt idx="158">
                  <c:v>441949.78</c:v>
                </c:pt>
                <c:pt idx="159">
                  <c:v>429587.97</c:v>
                </c:pt>
                <c:pt idx="160">
                  <c:v>415934.51</c:v>
                </c:pt>
                <c:pt idx="161">
                  <c:v>420573.67</c:v>
                </c:pt>
                <c:pt idx="162">
                  <c:v>414831.64</c:v>
                </c:pt>
                <c:pt idx="163">
                  <c:v>443149.79</c:v>
                </c:pt>
                <c:pt idx="164">
                  <c:v>413837.66</c:v>
                </c:pt>
                <c:pt idx="165">
                  <c:v>405855.19</c:v>
                </c:pt>
                <c:pt idx="166">
                  <c:v>423661.01</c:v>
                </c:pt>
                <c:pt idx="167">
                  <c:v>423727.12</c:v>
                </c:pt>
                <c:pt idx="168">
                  <c:v>418961.36</c:v>
                </c:pt>
                <c:pt idx="169">
                  <c:v>428332.09</c:v>
                </c:pt>
                <c:pt idx="170">
                  <c:v>432977.41</c:v>
                </c:pt>
                <c:pt idx="171">
                  <c:v>427595.04</c:v>
                </c:pt>
                <c:pt idx="172">
                  <c:v>426000.49</c:v>
                </c:pt>
                <c:pt idx="173">
                  <c:v>425351.52</c:v>
                </c:pt>
                <c:pt idx="174">
                  <c:v>414264.73</c:v>
                </c:pt>
                <c:pt idx="175">
                  <c:v>421855.17</c:v>
                </c:pt>
                <c:pt idx="176">
                  <c:v>413646.12</c:v>
                </c:pt>
                <c:pt idx="177">
                  <c:v>424813.27</c:v>
                </c:pt>
                <c:pt idx="178">
                  <c:v>428461.97</c:v>
                </c:pt>
                <c:pt idx="179">
                  <c:v>425702.63</c:v>
                </c:pt>
                <c:pt idx="180">
                  <c:v>425144.98</c:v>
                </c:pt>
                <c:pt idx="181">
                  <c:v>410529.55</c:v>
                </c:pt>
                <c:pt idx="182">
                  <c:v>414080.27</c:v>
                </c:pt>
                <c:pt idx="183">
                  <c:v>428155.81</c:v>
                </c:pt>
                <c:pt idx="184">
                  <c:v>420073.19</c:v>
                </c:pt>
                <c:pt idx="185">
                  <c:v>386535.6</c:v>
                </c:pt>
                <c:pt idx="186">
                  <c:v>412844.25</c:v>
                </c:pt>
                <c:pt idx="187">
                  <c:v>409196.24</c:v>
                </c:pt>
                <c:pt idx="188">
                  <c:v>404480.99</c:v>
                </c:pt>
                <c:pt idx="189">
                  <c:v>411043.02</c:v>
                </c:pt>
                <c:pt idx="190">
                  <c:v>399781.1</c:v>
                </c:pt>
                <c:pt idx="191">
                  <c:v>398415.47</c:v>
                </c:pt>
                <c:pt idx="192">
                  <c:v>406120.57</c:v>
                </c:pt>
                <c:pt idx="193">
                  <c:v>430550.7</c:v>
                </c:pt>
                <c:pt idx="194">
                  <c:v>410818.13</c:v>
                </c:pt>
                <c:pt idx="195">
                  <c:v>413465.76</c:v>
                </c:pt>
                <c:pt idx="196">
                  <c:v>397846.34</c:v>
                </c:pt>
                <c:pt idx="197">
                  <c:v>415814.53</c:v>
                </c:pt>
                <c:pt idx="198">
                  <c:v>416113.38</c:v>
                </c:pt>
              </c:numCache>
            </c:numRef>
          </c:val>
          <c:smooth val="0"/>
          <c:extLst>
            <c:ext xmlns:c16="http://schemas.microsoft.com/office/drawing/2014/chart" uri="{C3380CC4-5D6E-409C-BE32-E72D297353CC}">
              <c16:uniqueId val="{00000001-FF05-4300-95FD-8170BE3EBAFB}"/>
            </c:ext>
          </c:extLst>
        </c:ser>
        <c:dLbls>
          <c:showLegendKey val="0"/>
          <c:showVal val="0"/>
          <c:showCatName val="0"/>
          <c:showSerName val="0"/>
          <c:showPercent val="0"/>
          <c:showBubbleSize val="0"/>
        </c:dLbls>
        <c:smooth val="0"/>
        <c:axId val="86648704"/>
        <c:axId val="86650240"/>
      </c:lineChart>
      <c:catAx>
        <c:axId val="86648704"/>
        <c:scaling>
          <c:orientation val="minMax"/>
        </c:scaling>
        <c:delete val="0"/>
        <c:axPos val="b"/>
        <c:numFmt formatCode="General" sourceLinked="0"/>
        <c:majorTickMark val="none"/>
        <c:minorTickMark val="none"/>
        <c:tickLblPos val="nextTo"/>
        <c:txPr>
          <a:bodyPr/>
          <a:lstStyle/>
          <a:p>
            <a:pPr>
              <a:defRPr sz="1100" b="1"/>
            </a:pPr>
            <a:endParaRPr lang="en-US"/>
          </a:p>
        </c:txPr>
        <c:crossAx val="86650240"/>
        <c:crosses val="autoZero"/>
        <c:auto val="1"/>
        <c:lblAlgn val="ctr"/>
        <c:lblOffset val="100"/>
        <c:noMultiLvlLbl val="0"/>
      </c:catAx>
      <c:valAx>
        <c:axId val="86650240"/>
        <c:scaling>
          <c:orientation val="minMax"/>
          <c:min val="100000"/>
        </c:scaling>
        <c:delete val="0"/>
        <c:axPos val="l"/>
        <c:majorGridlines/>
        <c:title>
          <c:tx>
            <c:rich>
              <a:bodyPr/>
              <a:lstStyle/>
              <a:p>
                <a:pPr>
                  <a:defRPr sz="2000"/>
                </a:pPr>
                <a:r>
                  <a:rPr lang="en-US" sz="2000"/>
                  <a:t>Million baht</a:t>
                </a:r>
              </a:p>
            </c:rich>
          </c:tx>
          <c:layout/>
          <c:overlay val="0"/>
        </c:title>
        <c:numFmt formatCode="#,##0.00_);\(#,##0.00\)" sourceLinked="1"/>
        <c:majorTickMark val="none"/>
        <c:minorTickMark val="none"/>
        <c:tickLblPos val="nextTo"/>
        <c:crossAx val="86648704"/>
        <c:crosses val="autoZero"/>
        <c:crossBetween val="between"/>
      </c:valAx>
    </c:plotArea>
    <c:legend>
      <c:legendPos val="b"/>
      <c:layout/>
      <c:overlay val="0"/>
      <c:txPr>
        <a:bodyPr/>
        <a:lstStyle/>
        <a:p>
          <a:pPr>
            <a:defRPr sz="1400" b="1"/>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dirty="0"/>
              <a:t>   Manufacturing Production </a:t>
            </a:r>
            <a:r>
              <a:rPr lang="en-US" sz="2400" dirty="0" smtClean="0"/>
              <a:t>Index</a:t>
            </a:r>
          </a:p>
          <a:p>
            <a:pPr>
              <a:defRPr sz="2400"/>
            </a:pPr>
            <a:r>
              <a:rPr lang="en-US" sz="2400" dirty="0" smtClean="0"/>
              <a:t>Jan 2000- July 2016</a:t>
            </a:r>
            <a:endParaRPr lang="en-US" sz="2400" dirty="0"/>
          </a:p>
        </c:rich>
      </c:tx>
      <c:layout/>
      <c:overlay val="0"/>
    </c:title>
    <c:autoTitleDeleted val="0"/>
    <c:plotArea>
      <c:layout/>
      <c:lineChart>
        <c:grouping val="standard"/>
        <c:varyColors val="0"/>
        <c:ser>
          <c:idx val="0"/>
          <c:order val="0"/>
          <c:tx>
            <c:strRef>
              <c:f>'Fig '!$B$8</c:f>
              <c:strCache>
                <c:ptCount val="1"/>
                <c:pt idx="0">
                  <c:v>   Manufacturing Production Index</c:v>
                </c:pt>
              </c:strCache>
            </c:strRef>
          </c:tx>
          <c:spPr>
            <a:ln w="47625"/>
          </c:spPr>
          <c:marker>
            <c:symbol val="none"/>
          </c:marker>
          <c:cat>
            <c:strRef>
              <c:f>'Fig '!$C$7:$GS$7</c:f>
              <c:strCache>
                <c:ptCount val="199"/>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r</c:v>
                </c:pt>
                <c:pt idx="60">
                  <c:v>JAN 2005 r</c:v>
                </c:pt>
                <c:pt idx="61">
                  <c:v>FEB 2005 r</c:v>
                </c:pt>
                <c:pt idx="62">
                  <c:v>MAR 2005 r</c:v>
                </c:pt>
                <c:pt idx="63">
                  <c:v>APR 2005 r</c:v>
                </c:pt>
                <c:pt idx="64">
                  <c:v>MAY 2005 r</c:v>
                </c:pt>
                <c:pt idx="65">
                  <c:v>JUN 2005 r</c:v>
                </c:pt>
                <c:pt idx="66">
                  <c:v>JUL 2005 r</c:v>
                </c:pt>
                <c:pt idx="67">
                  <c:v>AUG 2005 r</c:v>
                </c:pt>
                <c:pt idx="68">
                  <c:v>SEP 2005 r</c:v>
                </c:pt>
                <c:pt idx="69">
                  <c:v>OCT 2005 r</c:v>
                </c:pt>
                <c:pt idx="70">
                  <c:v>NOV 2005 r</c:v>
                </c:pt>
                <c:pt idx="71">
                  <c:v>DEC 2005 r</c:v>
                </c:pt>
                <c:pt idx="72">
                  <c:v>JAN 2006 r</c:v>
                </c:pt>
                <c:pt idx="73">
                  <c:v>FEB 2006 r</c:v>
                </c:pt>
                <c:pt idx="74">
                  <c:v>MAR 2006 r</c:v>
                </c:pt>
                <c:pt idx="75">
                  <c:v>APR 2006 r</c:v>
                </c:pt>
                <c:pt idx="76">
                  <c:v>MAY 2006 r</c:v>
                </c:pt>
                <c:pt idx="77">
                  <c:v>JUN 2006 r</c:v>
                </c:pt>
                <c:pt idx="78">
                  <c:v>JUL 2006 r</c:v>
                </c:pt>
                <c:pt idx="79">
                  <c:v>AUG 2006 r</c:v>
                </c:pt>
                <c:pt idx="80">
                  <c:v>SEP 2006 r</c:v>
                </c:pt>
                <c:pt idx="81">
                  <c:v>OCT 2006 r</c:v>
                </c:pt>
                <c:pt idx="82">
                  <c:v>NOV 2006 r</c:v>
                </c:pt>
                <c:pt idx="83">
                  <c:v>DEC 2006 r</c:v>
                </c:pt>
                <c:pt idx="84">
                  <c:v>JAN 2007 r</c:v>
                </c:pt>
                <c:pt idx="85">
                  <c:v>FEB 2007 r</c:v>
                </c:pt>
                <c:pt idx="86">
                  <c:v>MAR 2007 r</c:v>
                </c:pt>
                <c:pt idx="87">
                  <c:v>APR 2007 r</c:v>
                </c:pt>
                <c:pt idx="88">
                  <c:v>MAY 2007 r</c:v>
                </c:pt>
                <c:pt idx="89">
                  <c:v>JUN 2007 r</c:v>
                </c:pt>
                <c:pt idx="90">
                  <c:v>JUL 2007 r</c:v>
                </c:pt>
                <c:pt idx="91">
                  <c:v>AUG 2007 r</c:v>
                </c:pt>
                <c:pt idx="92">
                  <c:v>SEP 2007 r</c:v>
                </c:pt>
                <c:pt idx="93">
                  <c:v>OCT 2007 r</c:v>
                </c:pt>
                <c:pt idx="94">
                  <c:v>NOV 2007 r</c:v>
                </c:pt>
                <c:pt idx="95">
                  <c:v>DEC 2007 r</c:v>
                </c:pt>
                <c:pt idx="96">
                  <c:v>JAN 2008 r</c:v>
                </c:pt>
                <c:pt idx="97">
                  <c:v>FEB 2008 r</c:v>
                </c:pt>
                <c:pt idx="98">
                  <c:v>MAR 2008 r</c:v>
                </c:pt>
                <c:pt idx="99">
                  <c:v>APR 2008 r</c:v>
                </c:pt>
                <c:pt idx="100">
                  <c:v>MAY 2008 r</c:v>
                </c:pt>
                <c:pt idx="101">
                  <c:v>JUN 2008 r</c:v>
                </c:pt>
                <c:pt idx="102">
                  <c:v>JUL 2008 r</c:v>
                </c:pt>
                <c:pt idx="103">
                  <c:v>AUG 2008 r</c:v>
                </c:pt>
                <c:pt idx="104">
                  <c:v>SEP 2008 r</c:v>
                </c:pt>
                <c:pt idx="105">
                  <c:v>OCT 2008 r</c:v>
                </c:pt>
                <c:pt idx="106">
                  <c:v>NOV 2008 r</c:v>
                </c:pt>
                <c:pt idx="107">
                  <c:v>DEC 2008 r</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r</c:v>
                </c:pt>
                <c:pt idx="127">
                  <c:v>AUG 2010 r</c:v>
                </c:pt>
                <c:pt idx="128">
                  <c:v>SEP 2010 r</c:v>
                </c:pt>
                <c:pt idx="129">
                  <c:v>OCT 2010 r</c:v>
                </c:pt>
                <c:pt idx="130">
                  <c:v>NOV 2010 r</c:v>
                </c:pt>
                <c:pt idx="131">
                  <c:v>DEC 2010 r</c:v>
                </c:pt>
                <c:pt idx="132">
                  <c:v>JAN 2011 r</c:v>
                </c:pt>
                <c:pt idx="133">
                  <c:v>FEB 2011 r</c:v>
                </c:pt>
                <c:pt idx="134">
                  <c:v>MAR 2011 r</c:v>
                </c:pt>
                <c:pt idx="135">
                  <c:v>APR 2011 r</c:v>
                </c:pt>
                <c:pt idx="136">
                  <c:v>MAY 2011 r</c:v>
                </c:pt>
                <c:pt idx="137">
                  <c:v>JUN 2011 r</c:v>
                </c:pt>
                <c:pt idx="138">
                  <c:v>JUL 2011 r</c:v>
                </c:pt>
                <c:pt idx="139">
                  <c:v>AUG 2011 r</c:v>
                </c:pt>
                <c:pt idx="140">
                  <c:v>SEP 2011 r</c:v>
                </c:pt>
                <c:pt idx="141">
                  <c:v>OCT 2011 r</c:v>
                </c:pt>
                <c:pt idx="142">
                  <c:v>NOV 2011 r</c:v>
                </c:pt>
                <c:pt idx="143">
                  <c:v>DEC 2011 r</c:v>
                </c:pt>
                <c:pt idx="144">
                  <c:v>JAN 2012 r</c:v>
                </c:pt>
                <c:pt idx="145">
                  <c:v>FEB 2012 r</c:v>
                </c:pt>
                <c:pt idx="146">
                  <c:v>MAR 2012 r</c:v>
                </c:pt>
                <c:pt idx="147">
                  <c:v>APR 2012 r</c:v>
                </c:pt>
                <c:pt idx="148">
                  <c:v>MAY 2012 r</c:v>
                </c:pt>
                <c:pt idx="149">
                  <c:v>JUN 2012 r</c:v>
                </c:pt>
                <c:pt idx="150">
                  <c:v>JUL 2012 r</c:v>
                </c:pt>
                <c:pt idx="151">
                  <c:v>AUG 2012 r</c:v>
                </c:pt>
                <c:pt idx="152">
                  <c:v>SEP 2012 r</c:v>
                </c:pt>
                <c:pt idx="153">
                  <c:v>OCT 2012 r</c:v>
                </c:pt>
                <c:pt idx="154">
                  <c:v>NOV 2012 r</c:v>
                </c:pt>
                <c:pt idx="155">
                  <c:v>DEC 2012 r</c:v>
                </c:pt>
                <c:pt idx="156">
                  <c:v>JAN 2013 r</c:v>
                </c:pt>
                <c:pt idx="157">
                  <c:v>FEB 2013 r</c:v>
                </c:pt>
                <c:pt idx="158">
                  <c:v>MAR 2013 r</c:v>
                </c:pt>
                <c:pt idx="159">
                  <c:v>APR 2013 r</c:v>
                </c:pt>
                <c:pt idx="160">
                  <c:v>MAY 2013 r</c:v>
                </c:pt>
                <c:pt idx="161">
                  <c:v>JUN 2013 r</c:v>
                </c:pt>
                <c:pt idx="162">
                  <c:v>JUL 2013 r</c:v>
                </c:pt>
                <c:pt idx="163">
                  <c:v>AUG 2013 r</c:v>
                </c:pt>
                <c:pt idx="164">
                  <c:v>SEP 2013 r</c:v>
                </c:pt>
                <c:pt idx="165">
                  <c:v>OCT 2013 r</c:v>
                </c:pt>
                <c:pt idx="166">
                  <c:v>NOV 2013 r</c:v>
                </c:pt>
                <c:pt idx="167">
                  <c:v>DEC 2013 r</c:v>
                </c:pt>
                <c:pt idx="168">
                  <c:v>JAN 2014 r</c:v>
                </c:pt>
                <c:pt idx="169">
                  <c:v>FEB 2014 r</c:v>
                </c:pt>
                <c:pt idx="170">
                  <c:v>MAR 2014 r</c:v>
                </c:pt>
                <c:pt idx="171">
                  <c:v>APR 2014 r</c:v>
                </c:pt>
                <c:pt idx="172">
                  <c:v>MAY 2014 r</c:v>
                </c:pt>
                <c:pt idx="173">
                  <c:v>JUN 2014 r</c:v>
                </c:pt>
                <c:pt idx="174">
                  <c:v>JUL 2014 r</c:v>
                </c:pt>
                <c:pt idx="175">
                  <c:v>AUG 2014 r</c:v>
                </c:pt>
                <c:pt idx="176">
                  <c:v>SEP 2014 r</c:v>
                </c:pt>
                <c:pt idx="177">
                  <c:v>OCT 2014 r</c:v>
                </c:pt>
                <c:pt idx="178">
                  <c:v>NOV 2014 r</c:v>
                </c:pt>
                <c:pt idx="179">
                  <c:v>DEC 2014 r</c:v>
                </c:pt>
                <c:pt idx="180">
                  <c:v>JAN 2015 r</c:v>
                </c:pt>
                <c:pt idx="181">
                  <c:v>FEB 2015 r</c:v>
                </c:pt>
                <c:pt idx="182">
                  <c:v>MAR 2015 r</c:v>
                </c:pt>
                <c:pt idx="183">
                  <c:v>APR 2015 r</c:v>
                </c:pt>
                <c:pt idx="184">
                  <c:v>MAY 2015 r</c:v>
                </c:pt>
                <c:pt idx="185">
                  <c:v>JUN 2015 r</c:v>
                </c:pt>
                <c:pt idx="186">
                  <c:v>JUL 2015 r</c:v>
                </c:pt>
                <c:pt idx="187">
                  <c:v>AUG 2015 r</c:v>
                </c:pt>
                <c:pt idx="188">
                  <c:v>SEP 2015 r</c:v>
                </c:pt>
                <c:pt idx="189">
                  <c:v>OCT 2015 r</c:v>
                </c:pt>
                <c:pt idx="190">
                  <c:v>NOV 2015 r</c:v>
                </c:pt>
                <c:pt idx="191">
                  <c:v>DEC 2015 r</c:v>
                </c:pt>
                <c:pt idx="192">
                  <c:v>JAN 2016 r</c:v>
                </c:pt>
                <c:pt idx="193">
                  <c:v>FEB 2016 r</c:v>
                </c:pt>
                <c:pt idx="194">
                  <c:v>MAR 2016 r</c:v>
                </c:pt>
                <c:pt idx="195">
                  <c:v>APR 2016 r</c:v>
                </c:pt>
                <c:pt idx="196">
                  <c:v>MAY 2016 r</c:v>
                </c:pt>
                <c:pt idx="197">
                  <c:v>JUN 2016 r</c:v>
                </c:pt>
                <c:pt idx="198">
                  <c:v>JUL 2016 p</c:v>
                </c:pt>
              </c:strCache>
            </c:strRef>
          </c:cat>
          <c:val>
            <c:numRef>
              <c:f>'Fig '!$C$8:$GS$8</c:f>
              <c:numCache>
                <c:formatCode>#,##0.00_);\(#,##0.00\)</c:formatCode>
                <c:ptCount val="199"/>
                <c:pt idx="0">
                  <c:v>94.61</c:v>
                </c:pt>
                <c:pt idx="1">
                  <c:v>97.71</c:v>
                </c:pt>
                <c:pt idx="2">
                  <c:v>97.64</c:v>
                </c:pt>
                <c:pt idx="3">
                  <c:v>97.57</c:v>
                </c:pt>
                <c:pt idx="4">
                  <c:v>99.16</c:v>
                </c:pt>
                <c:pt idx="5">
                  <c:v>100.24</c:v>
                </c:pt>
                <c:pt idx="6">
                  <c:v>99.12</c:v>
                </c:pt>
                <c:pt idx="7">
                  <c:v>100.54</c:v>
                </c:pt>
                <c:pt idx="8">
                  <c:v>105.37</c:v>
                </c:pt>
                <c:pt idx="9">
                  <c:v>101.65</c:v>
                </c:pt>
                <c:pt idx="10">
                  <c:v>103.24</c:v>
                </c:pt>
                <c:pt idx="11">
                  <c:v>102.61</c:v>
                </c:pt>
                <c:pt idx="12">
                  <c:v>101.59</c:v>
                </c:pt>
                <c:pt idx="13">
                  <c:v>102.67</c:v>
                </c:pt>
                <c:pt idx="14">
                  <c:v>101</c:v>
                </c:pt>
                <c:pt idx="15">
                  <c:v>99.35</c:v>
                </c:pt>
                <c:pt idx="16">
                  <c:v>101.66</c:v>
                </c:pt>
                <c:pt idx="17">
                  <c:v>104.48</c:v>
                </c:pt>
                <c:pt idx="18">
                  <c:v>103.23</c:v>
                </c:pt>
                <c:pt idx="19">
                  <c:v>105.03</c:v>
                </c:pt>
                <c:pt idx="20">
                  <c:v>105.23</c:v>
                </c:pt>
                <c:pt idx="21">
                  <c:v>104.85</c:v>
                </c:pt>
                <c:pt idx="22">
                  <c:v>101.75</c:v>
                </c:pt>
                <c:pt idx="23">
                  <c:v>101.43</c:v>
                </c:pt>
                <c:pt idx="24">
                  <c:v>103.48</c:v>
                </c:pt>
                <c:pt idx="25">
                  <c:v>105.17</c:v>
                </c:pt>
                <c:pt idx="26">
                  <c:v>109.02</c:v>
                </c:pt>
                <c:pt idx="27">
                  <c:v>108.53</c:v>
                </c:pt>
                <c:pt idx="28">
                  <c:v>113.09</c:v>
                </c:pt>
                <c:pt idx="29">
                  <c:v>111.12</c:v>
                </c:pt>
                <c:pt idx="30">
                  <c:v>111.57</c:v>
                </c:pt>
                <c:pt idx="31">
                  <c:v>116.64</c:v>
                </c:pt>
                <c:pt idx="32">
                  <c:v>114.13</c:v>
                </c:pt>
                <c:pt idx="33">
                  <c:v>116.41</c:v>
                </c:pt>
                <c:pt idx="34">
                  <c:v>120.5</c:v>
                </c:pt>
                <c:pt idx="35">
                  <c:v>114.3</c:v>
                </c:pt>
                <c:pt idx="36">
                  <c:v>124.22</c:v>
                </c:pt>
                <c:pt idx="37">
                  <c:v>120.46</c:v>
                </c:pt>
                <c:pt idx="38">
                  <c:v>124.67</c:v>
                </c:pt>
                <c:pt idx="39">
                  <c:v>129.41</c:v>
                </c:pt>
                <c:pt idx="40">
                  <c:v>126.37</c:v>
                </c:pt>
                <c:pt idx="41">
                  <c:v>125.58</c:v>
                </c:pt>
                <c:pt idx="42">
                  <c:v>127.77</c:v>
                </c:pt>
                <c:pt idx="43">
                  <c:v>124.56</c:v>
                </c:pt>
                <c:pt idx="44">
                  <c:v>128.63999999999999</c:v>
                </c:pt>
                <c:pt idx="45">
                  <c:v>133.05000000000001</c:v>
                </c:pt>
                <c:pt idx="46">
                  <c:v>129.34</c:v>
                </c:pt>
                <c:pt idx="47">
                  <c:v>138.31</c:v>
                </c:pt>
                <c:pt idx="48">
                  <c:v>140.18</c:v>
                </c:pt>
                <c:pt idx="49">
                  <c:v>143.28</c:v>
                </c:pt>
                <c:pt idx="50">
                  <c:v>135.66999999999999</c:v>
                </c:pt>
                <c:pt idx="51">
                  <c:v>141.66999999999999</c:v>
                </c:pt>
                <c:pt idx="52">
                  <c:v>138.55000000000001</c:v>
                </c:pt>
                <c:pt idx="53">
                  <c:v>139.19999999999999</c:v>
                </c:pt>
                <c:pt idx="54">
                  <c:v>144.75</c:v>
                </c:pt>
                <c:pt idx="55">
                  <c:v>137.52000000000001</c:v>
                </c:pt>
                <c:pt idx="56">
                  <c:v>146.01</c:v>
                </c:pt>
                <c:pt idx="57">
                  <c:v>146.97999999999999</c:v>
                </c:pt>
                <c:pt idx="58">
                  <c:v>146.91</c:v>
                </c:pt>
                <c:pt idx="59">
                  <c:v>150.59</c:v>
                </c:pt>
                <c:pt idx="60">
                  <c:v>148.63999999999999</c:v>
                </c:pt>
                <c:pt idx="61">
                  <c:v>144.96</c:v>
                </c:pt>
                <c:pt idx="62">
                  <c:v>151.9</c:v>
                </c:pt>
                <c:pt idx="63">
                  <c:v>155.55000000000001</c:v>
                </c:pt>
                <c:pt idx="64">
                  <c:v>153.99</c:v>
                </c:pt>
                <c:pt idx="65">
                  <c:v>158.85</c:v>
                </c:pt>
                <c:pt idx="66">
                  <c:v>156.94999999999999</c:v>
                </c:pt>
                <c:pt idx="67">
                  <c:v>157.09</c:v>
                </c:pt>
                <c:pt idx="68">
                  <c:v>161.27000000000001</c:v>
                </c:pt>
                <c:pt idx="69">
                  <c:v>158.47</c:v>
                </c:pt>
                <c:pt idx="70">
                  <c:v>158.66</c:v>
                </c:pt>
                <c:pt idx="71">
                  <c:v>159.54</c:v>
                </c:pt>
                <c:pt idx="72">
                  <c:v>157.72</c:v>
                </c:pt>
                <c:pt idx="73">
                  <c:v>164.19</c:v>
                </c:pt>
                <c:pt idx="74">
                  <c:v>168.03</c:v>
                </c:pt>
                <c:pt idx="75">
                  <c:v>162.84</c:v>
                </c:pt>
                <c:pt idx="76">
                  <c:v>167.74</c:v>
                </c:pt>
                <c:pt idx="77">
                  <c:v>169.26</c:v>
                </c:pt>
                <c:pt idx="78">
                  <c:v>166.19</c:v>
                </c:pt>
                <c:pt idx="79">
                  <c:v>168.89</c:v>
                </c:pt>
                <c:pt idx="80">
                  <c:v>168.88</c:v>
                </c:pt>
                <c:pt idx="81">
                  <c:v>166.54</c:v>
                </c:pt>
                <c:pt idx="82">
                  <c:v>171.94</c:v>
                </c:pt>
                <c:pt idx="83">
                  <c:v>170.33</c:v>
                </c:pt>
                <c:pt idx="84">
                  <c:v>173.21</c:v>
                </c:pt>
                <c:pt idx="85">
                  <c:v>172.68</c:v>
                </c:pt>
                <c:pt idx="86">
                  <c:v>174.76</c:v>
                </c:pt>
                <c:pt idx="87">
                  <c:v>174.35</c:v>
                </c:pt>
                <c:pt idx="88">
                  <c:v>178.36</c:v>
                </c:pt>
                <c:pt idx="89">
                  <c:v>175.18</c:v>
                </c:pt>
                <c:pt idx="90">
                  <c:v>178.1</c:v>
                </c:pt>
                <c:pt idx="91">
                  <c:v>185.36</c:v>
                </c:pt>
                <c:pt idx="92">
                  <c:v>182.97</c:v>
                </c:pt>
                <c:pt idx="93">
                  <c:v>187.97</c:v>
                </c:pt>
                <c:pt idx="94">
                  <c:v>193.34</c:v>
                </c:pt>
                <c:pt idx="95">
                  <c:v>190.93</c:v>
                </c:pt>
                <c:pt idx="96">
                  <c:v>197.87</c:v>
                </c:pt>
                <c:pt idx="97">
                  <c:v>199.33</c:v>
                </c:pt>
                <c:pt idx="98">
                  <c:v>190.8</c:v>
                </c:pt>
                <c:pt idx="99">
                  <c:v>192.43</c:v>
                </c:pt>
                <c:pt idx="100">
                  <c:v>194.79</c:v>
                </c:pt>
                <c:pt idx="101">
                  <c:v>193.81</c:v>
                </c:pt>
                <c:pt idx="102">
                  <c:v>196.68</c:v>
                </c:pt>
                <c:pt idx="103">
                  <c:v>199.83</c:v>
                </c:pt>
                <c:pt idx="104">
                  <c:v>190.62</c:v>
                </c:pt>
                <c:pt idx="105">
                  <c:v>192.23</c:v>
                </c:pt>
                <c:pt idx="106">
                  <c:v>178.71</c:v>
                </c:pt>
                <c:pt idx="107">
                  <c:v>156.46</c:v>
                </c:pt>
                <c:pt idx="108">
                  <c:v>155.72999999999999</c:v>
                </c:pt>
                <c:pt idx="109">
                  <c:v>159.6</c:v>
                </c:pt>
                <c:pt idx="110">
                  <c:v>162.6</c:v>
                </c:pt>
                <c:pt idx="111">
                  <c:v>174.76</c:v>
                </c:pt>
                <c:pt idx="112">
                  <c:v>175.98</c:v>
                </c:pt>
                <c:pt idx="113">
                  <c:v>177.06</c:v>
                </c:pt>
                <c:pt idx="114">
                  <c:v>181.58</c:v>
                </c:pt>
                <c:pt idx="115">
                  <c:v>180.61</c:v>
                </c:pt>
                <c:pt idx="116">
                  <c:v>195.01</c:v>
                </c:pt>
                <c:pt idx="117">
                  <c:v>193.07</c:v>
                </c:pt>
                <c:pt idx="118">
                  <c:v>195.63</c:v>
                </c:pt>
                <c:pt idx="119">
                  <c:v>214.75</c:v>
                </c:pt>
                <c:pt idx="120">
                  <c:v>200.15</c:v>
                </c:pt>
                <c:pt idx="121">
                  <c:v>209.01</c:v>
                </c:pt>
                <c:pt idx="122">
                  <c:v>216.3</c:v>
                </c:pt>
                <c:pt idx="123">
                  <c:v>214.03</c:v>
                </c:pt>
                <c:pt idx="124">
                  <c:v>206.13</c:v>
                </c:pt>
                <c:pt idx="125">
                  <c:v>215.1</c:v>
                </c:pt>
                <c:pt idx="126">
                  <c:v>209.81</c:v>
                </c:pt>
                <c:pt idx="127">
                  <c:v>196.22</c:v>
                </c:pt>
                <c:pt idx="128">
                  <c:v>211.25</c:v>
                </c:pt>
                <c:pt idx="129">
                  <c:v>203.85</c:v>
                </c:pt>
                <c:pt idx="130">
                  <c:v>205</c:v>
                </c:pt>
                <c:pt idx="131">
                  <c:v>210.58</c:v>
                </c:pt>
                <c:pt idx="132">
                  <c:v>208.29</c:v>
                </c:pt>
                <c:pt idx="133">
                  <c:v>204.84</c:v>
                </c:pt>
                <c:pt idx="134">
                  <c:v>209.27</c:v>
                </c:pt>
                <c:pt idx="135">
                  <c:v>193.83</c:v>
                </c:pt>
                <c:pt idx="136">
                  <c:v>198.16</c:v>
                </c:pt>
                <c:pt idx="137">
                  <c:v>209.55</c:v>
                </c:pt>
                <c:pt idx="138">
                  <c:v>209.41</c:v>
                </c:pt>
                <c:pt idx="139">
                  <c:v>215.45</c:v>
                </c:pt>
                <c:pt idx="140">
                  <c:v>211.15</c:v>
                </c:pt>
                <c:pt idx="141">
                  <c:v>153.91</c:v>
                </c:pt>
                <c:pt idx="142">
                  <c:v>148.29</c:v>
                </c:pt>
                <c:pt idx="143">
                  <c:v>181.46</c:v>
                </c:pt>
                <c:pt idx="144">
                  <c:v>194.63</c:v>
                </c:pt>
                <c:pt idx="145">
                  <c:v>211.54</c:v>
                </c:pt>
                <c:pt idx="146">
                  <c:v>207.56</c:v>
                </c:pt>
                <c:pt idx="147">
                  <c:v>206.68</c:v>
                </c:pt>
                <c:pt idx="148">
                  <c:v>223.29</c:v>
                </c:pt>
                <c:pt idx="149">
                  <c:v>212.61</c:v>
                </c:pt>
                <c:pt idx="150">
                  <c:v>220.87</c:v>
                </c:pt>
                <c:pt idx="151">
                  <c:v>217.43</c:v>
                </c:pt>
                <c:pt idx="152">
                  <c:v>215.98</c:v>
                </c:pt>
                <c:pt idx="153">
                  <c:v>228.74</c:v>
                </c:pt>
                <c:pt idx="154">
                  <c:v>231.47</c:v>
                </c:pt>
                <c:pt idx="155">
                  <c:v>222.24</c:v>
                </c:pt>
                <c:pt idx="156">
                  <c:v>234.84</c:v>
                </c:pt>
                <c:pt idx="157">
                  <c:v>224.76</c:v>
                </c:pt>
                <c:pt idx="158">
                  <c:v>224.9</c:v>
                </c:pt>
                <c:pt idx="159">
                  <c:v>218.13</c:v>
                </c:pt>
                <c:pt idx="160">
                  <c:v>228.23</c:v>
                </c:pt>
                <c:pt idx="161">
                  <c:v>219.21</c:v>
                </c:pt>
                <c:pt idx="162">
                  <c:v>220.42</c:v>
                </c:pt>
                <c:pt idx="163">
                  <c:v>221.83</c:v>
                </c:pt>
                <c:pt idx="164">
                  <c:v>218.07</c:v>
                </c:pt>
                <c:pt idx="165">
                  <c:v>214.46</c:v>
                </c:pt>
                <c:pt idx="166">
                  <c:v>217.86</c:v>
                </c:pt>
                <c:pt idx="167">
                  <c:v>211.1</c:v>
                </c:pt>
                <c:pt idx="168">
                  <c:v>212.61</c:v>
                </c:pt>
                <c:pt idx="169">
                  <c:v>211.9</c:v>
                </c:pt>
                <c:pt idx="170">
                  <c:v>210.61</c:v>
                </c:pt>
                <c:pt idx="171">
                  <c:v>211.26</c:v>
                </c:pt>
                <c:pt idx="172">
                  <c:v>208.16</c:v>
                </c:pt>
                <c:pt idx="173">
                  <c:v>209.63</c:v>
                </c:pt>
                <c:pt idx="174">
                  <c:v>206.31</c:v>
                </c:pt>
                <c:pt idx="175">
                  <c:v>207.57</c:v>
                </c:pt>
                <c:pt idx="176">
                  <c:v>210.75</c:v>
                </c:pt>
                <c:pt idx="177">
                  <c:v>210.15</c:v>
                </c:pt>
                <c:pt idx="178">
                  <c:v>206.39</c:v>
                </c:pt>
                <c:pt idx="179">
                  <c:v>210.65</c:v>
                </c:pt>
                <c:pt idx="180">
                  <c:v>214.1</c:v>
                </c:pt>
                <c:pt idx="181">
                  <c:v>214.38</c:v>
                </c:pt>
                <c:pt idx="182">
                  <c:v>208.18</c:v>
                </c:pt>
                <c:pt idx="183">
                  <c:v>210.47</c:v>
                </c:pt>
                <c:pt idx="184">
                  <c:v>207.16</c:v>
                </c:pt>
                <c:pt idx="185">
                  <c:v>208.3</c:v>
                </c:pt>
                <c:pt idx="186">
                  <c:v>212.42</c:v>
                </c:pt>
                <c:pt idx="187">
                  <c:v>209.13</c:v>
                </c:pt>
                <c:pt idx="188">
                  <c:v>210.04</c:v>
                </c:pt>
                <c:pt idx="189">
                  <c:v>209.11</c:v>
                </c:pt>
                <c:pt idx="190">
                  <c:v>208.08</c:v>
                </c:pt>
                <c:pt idx="191">
                  <c:v>213.01</c:v>
                </c:pt>
                <c:pt idx="192">
                  <c:v>206.68</c:v>
                </c:pt>
                <c:pt idx="193">
                  <c:v>210</c:v>
                </c:pt>
                <c:pt idx="194">
                  <c:v>212.65</c:v>
                </c:pt>
                <c:pt idx="195">
                  <c:v>211.61</c:v>
                </c:pt>
                <c:pt idx="196">
                  <c:v>212.52</c:v>
                </c:pt>
                <c:pt idx="197">
                  <c:v>210.76</c:v>
                </c:pt>
                <c:pt idx="198">
                  <c:v>202.04</c:v>
                </c:pt>
              </c:numCache>
            </c:numRef>
          </c:val>
          <c:smooth val="0"/>
          <c:extLst>
            <c:ext xmlns:c16="http://schemas.microsoft.com/office/drawing/2014/chart" uri="{C3380CC4-5D6E-409C-BE32-E72D297353CC}">
              <c16:uniqueId val="{00000000-049E-4E15-8DF0-52E7719DC2D7}"/>
            </c:ext>
          </c:extLst>
        </c:ser>
        <c:dLbls>
          <c:showLegendKey val="0"/>
          <c:showVal val="0"/>
          <c:showCatName val="0"/>
          <c:showSerName val="0"/>
          <c:showPercent val="0"/>
          <c:showBubbleSize val="0"/>
        </c:dLbls>
        <c:smooth val="0"/>
        <c:axId val="88794240"/>
        <c:axId val="88795776"/>
      </c:lineChart>
      <c:catAx>
        <c:axId val="88794240"/>
        <c:scaling>
          <c:orientation val="minMax"/>
        </c:scaling>
        <c:delete val="0"/>
        <c:axPos val="b"/>
        <c:numFmt formatCode="General" sourceLinked="0"/>
        <c:majorTickMark val="out"/>
        <c:minorTickMark val="none"/>
        <c:tickLblPos val="nextTo"/>
        <c:crossAx val="88795776"/>
        <c:crosses val="autoZero"/>
        <c:auto val="1"/>
        <c:lblAlgn val="ctr"/>
        <c:lblOffset val="100"/>
        <c:noMultiLvlLbl val="0"/>
      </c:catAx>
      <c:valAx>
        <c:axId val="88795776"/>
        <c:scaling>
          <c:orientation val="minMax"/>
          <c:min val="50"/>
        </c:scaling>
        <c:delete val="0"/>
        <c:axPos val="l"/>
        <c:majorGridlines/>
        <c:numFmt formatCode="#,##0.00_);\(#,##0.00\)" sourceLinked="1"/>
        <c:majorTickMark val="out"/>
        <c:minorTickMark val="none"/>
        <c:tickLblPos val="nextTo"/>
        <c:crossAx val="88794240"/>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a:t>Coincident Economic Indicators</a:t>
            </a:r>
          </a:p>
        </c:rich>
      </c:tx>
      <c:layout/>
      <c:overlay val="0"/>
    </c:title>
    <c:autoTitleDeleted val="0"/>
    <c:plotArea>
      <c:layout/>
      <c:lineChart>
        <c:grouping val="standard"/>
        <c:varyColors val="0"/>
        <c:ser>
          <c:idx val="1"/>
          <c:order val="0"/>
          <c:tx>
            <c:strRef>
              <c:f>'Fig '!$B$9</c:f>
              <c:strCache>
                <c:ptCount val="1"/>
                <c:pt idx="0">
                  <c:v>   Gross Value Added Tax at 2000 prices (Million baht)</c:v>
                </c:pt>
              </c:strCache>
            </c:strRef>
          </c:tx>
          <c:spPr>
            <a:ln w="53975" cmpd="dbl"/>
          </c:spPr>
          <c:marker>
            <c:symbol val="none"/>
          </c:marker>
          <c:cat>
            <c:strRef>
              <c:f>'Fig '!$C$7:$GS$7</c:f>
              <c:strCache>
                <c:ptCount val="199"/>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r</c:v>
                </c:pt>
                <c:pt idx="60">
                  <c:v>JAN 2005 r</c:v>
                </c:pt>
                <c:pt idx="61">
                  <c:v>FEB 2005 r</c:v>
                </c:pt>
                <c:pt idx="62">
                  <c:v>MAR 2005 r</c:v>
                </c:pt>
                <c:pt idx="63">
                  <c:v>APR 2005 r</c:v>
                </c:pt>
                <c:pt idx="64">
                  <c:v>MAY 2005 r</c:v>
                </c:pt>
                <c:pt idx="65">
                  <c:v>JUN 2005 r</c:v>
                </c:pt>
                <c:pt idx="66">
                  <c:v>JUL 2005 r</c:v>
                </c:pt>
                <c:pt idx="67">
                  <c:v>AUG 2005 r</c:v>
                </c:pt>
                <c:pt idx="68">
                  <c:v>SEP 2005 r</c:v>
                </c:pt>
                <c:pt idx="69">
                  <c:v>OCT 2005 r</c:v>
                </c:pt>
                <c:pt idx="70">
                  <c:v>NOV 2005 r</c:v>
                </c:pt>
                <c:pt idx="71">
                  <c:v>DEC 2005 r</c:v>
                </c:pt>
                <c:pt idx="72">
                  <c:v>JAN 2006 r</c:v>
                </c:pt>
                <c:pt idx="73">
                  <c:v>FEB 2006 r</c:v>
                </c:pt>
                <c:pt idx="74">
                  <c:v>MAR 2006 r</c:v>
                </c:pt>
                <c:pt idx="75">
                  <c:v>APR 2006 r</c:v>
                </c:pt>
                <c:pt idx="76">
                  <c:v>MAY 2006 r</c:v>
                </c:pt>
                <c:pt idx="77">
                  <c:v>JUN 2006 r</c:v>
                </c:pt>
                <c:pt idx="78">
                  <c:v>JUL 2006 r</c:v>
                </c:pt>
                <c:pt idx="79">
                  <c:v>AUG 2006 r</c:v>
                </c:pt>
                <c:pt idx="80">
                  <c:v>SEP 2006 r</c:v>
                </c:pt>
                <c:pt idx="81">
                  <c:v>OCT 2006 r</c:v>
                </c:pt>
                <c:pt idx="82">
                  <c:v>NOV 2006 r</c:v>
                </c:pt>
                <c:pt idx="83">
                  <c:v>DEC 2006 r</c:v>
                </c:pt>
                <c:pt idx="84">
                  <c:v>JAN 2007 r</c:v>
                </c:pt>
                <c:pt idx="85">
                  <c:v>FEB 2007 r</c:v>
                </c:pt>
                <c:pt idx="86">
                  <c:v>MAR 2007 r</c:v>
                </c:pt>
                <c:pt idx="87">
                  <c:v>APR 2007 r</c:v>
                </c:pt>
                <c:pt idx="88">
                  <c:v>MAY 2007 r</c:v>
                </c:pt>
                <c:pt idx="89">
                  <c:v>JUN 2007 r</c:v>
                </c:pt>
                <c:pt idx="90">
                  <c:v>JUL 2007 r</c:v>
                </c:pt>
                <c:pt idx="91">
                  <c:v>AUG 2007 r</c:v>
                </c:pt>
                <c:pt idx="92">
                  <c:v>SEP 2007 r</c:v>
                </c:pt>
                <c:pt idx="93">
                  <c:v>OCT 2007 r</c:v>
                </c:pt>
                <c:pt idx="94">
                  <c:v>NOV 2007 r</c:v>
                </c:pt>
                <c:pt idx="95">
                  <c:v>DEC 2007 r</c:v>
                </c:pt>
                <c:pt idx="96">
                  <c:v>JAN 2008 r</c:v>
                </c:pt>
                <c:pt idx="97">
                  <c:v>FEB 2008 r</c:v>
                </c:pt>
                <c:pt idx="98">
                  <c:v>MAR 2008 r</c:v>
                </c:pt>
                <c:pt idx="99">
                  <c:v>APR 2008 r</c:v>
                </c:pt>
                <c:pt idx="100">
                  <c:v>MAY 2008 r</c:v>
                </c:pt>
                <c:pt idx="101">
                  <c:v>JUN 2008 r</c:v>
                </c:pt>
                <c:pt idx="102">
                  <c:v>JUL 2008 r</c:v>
                </c:pt>
                <c:pt idx="103">
                  <c:v>AUG 2008 r</c:v>
                </c:pt>
                <c:pt idx="104">
                  <c:v>SEP 2008 r</c:v>
                </c:pt>
                <c:pt idx="105">
                  <c:v>OCT 2008 r</c:v>
                </c:pt>
                <c:pt idx="106">
                  <c:v>NOV 2008 r</c:v>
                </c:pt>
                <c:pt idx="107">
                  <c:v>DEC 2008 r</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r</c:v>
                </c:pt>
                <c:pt idx="127">
                  <c:v>AUG 2010 r</c:v>
                </c:pt>
                <c:pt idx="128">
                  <c:v>SEP 2010 r</c:v>
                </c:pt>
                <c:pt idx="129">
                  <c:v>OCT 2010 r</c:v>
                </c:pt>
                <c:pt idx="130">
                  <c:v>NOV 2010 r</c:v>
                </c:pt>
                <c:pt idx="131">
                  <c:v>DEC 2010 r</c:v>
                </c:pt>
                <c:pt idx="132">
                  <c:v>JAN 2011 r</c:v>
                </c:pt>
                <c:pt idx="133">
                  <c:v>FEB 2011 r</c:v>
                </c:pt>
                <c:pt idx="134">
                  <c:v>MAR 2011 r</c:v>
                </c:pt>
                <c:pt idx="135">
                  <c:v>APR 2011 r</c:v>
                </c:pt>
                <c:pt idx="136">
                  <c:v>MAY 2011 r</c:v>
                </c:pt>
                <c:pt idx="137">
                  <c:v>JUN 2011 r</c:v>
                </c:pt>
                <c:pt idx="138">
                  <c:v>JUL 2011 r</c:v>
                </c:pt>
                <c:pt idx="139">
                  <c:v>AUG 2011 r</c:v>
                </c:pt>
                <c:pt idx="140">
                  <c:v>SEP 2011 r</c:v>
                </c:pt>
                <c:pt idx="141">
                  <c:v>OCT 2011 r</c:v>
                </c:pt>
                <c:pt idx="142">
                  <c:v>NOV 2011 r</c:v>
                </c:pt>
                <c:pt idx="143">
                  <c:v>DEC 2011 r</c:v>
                </c:pt>
                <c:pt idx="144">
                  <c:v>JAN 2012 r</c:v>
                </c:pt>
                <c:pt idx="145">
                  <c:v>FEB 2012 r</c:v>
                </c:pt>
                <c:pt idx="146">
                  <c:v>MAR 2012 r</c:v>
                </c:pt>
                <c:pt idx="147">
                  <c:v>APR 2012 r</c:v>
                </c:pt>
                <c:pt idx="148">
                  <c:v>MAY 2012 r</c:v>
                </c:pt>
                <c:pt idx="149">
                  <c:v>JUN 2012 r</c:v>
                </c:pt>
                <c:pt idx="150">
                  <c:v>JUL 2012 r</c:v>
                </c:pt>
                <c:pt idx="151">
                  <c:v>AUG 2012 r</c:v>
                </c:pt>
                <c:pt idx="152">
                  <c:v>SEP 2012 r</c:v>
                </c:pt>
                <c:pt idx="153">
                  <c:v>OCT 2012 r</c:v>
                </c:pt>
                <c:pt idx="154">
                  <c:v>NOV 2012 r</c:v>
                </c:pt>
                <c:pt idx="155">
                  <c:v>DEC 2012 r</c:v>
                </c:pt>
                <c:pt idx="156">
                  <c:v>JAN 2013 r</c:v>
                </c:pt>
                <c:pt idx="157">
                  <c:v>FEB 2013 r</c:v>
                </c:pt>
                <c:pt idx="158">
                  <c:v>MAR 2013 r</c:v>
                </c:pt>
                <c:pt idx="159">
                  <c:v>APR 2013 r</c:v>
                </c:pt>
                <c:pt idx="160">
                  <c:v>MAY 2013 r</c:v>
                </c:pt>
                <c:pt idx="161">
                  <c:v>JUN 2013 r</c:v>
                </c:pt>
                <c:pt idx="162">
                  <c:v>JUL 2013 r</c:v>
                </c:pt>
                <c:pt idx="163">
                  <c:v>AUG 2013 r</c:v>
                </c:pt>
                <c:pt idx="164">
                  <c:v>SEP 2013 r</c:v>
                </c:pt>
                <c:pt idx="165">
                  <c:v>OCT 2013 r</c:v>
                </c:pt>
                <c:pt idx="166">
                  <c:v>NOV 2013 r</c:v>
                </c:pt>
                <c:pt idx="167">
                  <c:v>DEC 2013 r</c:v>
                </c:pt>
                <c:pt idx="168">
                  <c:v>JAN 2014 r</c:v>
                </c:pt>
                <c:pt idx="169">
                  <c:v>FEB 2014 r</c:v>
                </c:pt>
                <c:pt idx="170">
                  <c:v>MAR 2014 r</c:v>
                </c:pt>
                <c:pt idx="171">
                  <c:v>APR 2014 r</c:v>
                </c:pt>
                <c:pt idx="172">
                  <c:v>MAY 2014 r</c:v>
                </c:pt>
                <c:pt idx="173">
                  <c:v>JUN 2014 r</c:v>
                </c:pt>
                <c:pt idx="174">
                  <c:v>JUL 2014 r</c:v>
                </c:pt>
                <c:pt idx="175">
                  <c:v>AUG 2014 r</c:v>
                </c:pt>
                <c:pt idx="176">
                  <c:v>SEP 2014 r</c:v>
                </c:pt>
                <c:pt idx="177">
                  <c:v>OCT 2014 r</c:v>
                </c:pt>
                <c:pt idx="178">
                  <c:v>NOV 2014 r</c:v>
                </c:pt>
                <c:pt idx="179">
                  <c:v>DEC 2014 r</c:v>
                </c:pt>
                <c:pt idx="180">
                  <c:v>JAN 2015 r</c:v>
                </c:pt>
                <c:pt idx="181">
                  <c:v>FEB 2015 r</c:v>
                </c:pt>
                <c:pt idx="182">
                  <c:v>MAR 2015 r</c:v>
                </c:pt>
                <c:pt idx="183">
                  <c:v>APR 2015 r</c:v>
                </c:pt>
                <c:pt idx="184">
                  <c:v>MAY 2015 r</c:v>
                </c:pt>
                <c:pt idx="185">
                  <c:v>JUN 2015 r</c:v>
                </c:pt>
                <c:pt idx="186">
                  <c:v>JUL 2015 r</c:v>
                </c:pt>
                <c:pt idx="187">
                  <c:v>AUG 2015 r</c:v>
                </c:pt>
                <c:pt idx="188">
                  <c:v>SEP 2015 r</c:v>
                </c:pt>
                <c:pt idx="189">
                  <c:v>OCT 2015 r</c:v>
                </c:pt>
                <c:pt idx="190">
                  <c:v>NOV 2015 r</c:v>
                </c:pt>
                <c:pt idx="191">
                  <c:v>DEC 2015 r</c:v>
                </c:pt>
                <c:pt idx="192">
                  <c:v>JAN 2016 r</c:v>
                </c:pt>
                <c:pt idx="193">
                  <c:v>FEB 2016 r</c:v>
                </c:pt>
                <c:pt idx="194">
                  <c:v>MAR 2016 r</c:v>
                </c:pt>
                <c:pt idx="195">
                  <c:v>APR 2016 r</c:v>
                </c:pt>
                <c:pt idx="196">
                  <c:v>MAY 2016 r</c:v>
                </c:pt>
                <c:pt idx="197">
                  <c:v>JUN 2016 r</c:v>
                </c:pt>
                <c:pt idx="198">
                  <c:v>JUL 2016 p</c:v>
                </c:pt>
              </c:strCache>
            </c:strRef>
          </c:cat>
          <c:val>
            <c:numRef>
              <c:f>'Fig '!$C$9:$GS$9</c:f>
              <c:numCache>
                <c:formatCode>#,##0.00_);\(#,##0.00\)</c:formatCode>
                <c:ptCount val="199"/>
                <c:pt idx="0">
                  <c:v>14306.76</c:v>
                </c:pt>
                <c:pt idx="1">
                  <c:v>16204.49</c:v>
                </c:pt>
                <c:pt idx="2">
                  <c:v>15784.33</c:v>
                </c:pt>
                <c:pt idx="3">
                  <c:v>16355.67</c:v>
                </c:pt>
                <c:pt idx="4">
                  <c:v>15965.95</c:v>
                </c:pt>
                <c:pt idx="5">
                  <c:v>16223.69</c:v>
                </c:pt>
                <c:pt idx="6">
                  <c:v>16467.84</c:v>
                </c:pt>
                <c:pt idx="7">
                  <c:v>16810.55</c:v>
                </c:pt>
                <c:pt idx="8">
                  <c:v>16641.8</c:v>
                </c:pt>
                <c:pt idx="9">
                  <c:v>18128.2</c:v>
                </c:pt>
                <c:pt idx="10">
                  <c:v>17465.419999999998</c:v>
                </c:pt>
                <c:pt idx="11">
                  <c:v>17892.41</c:v>
                </c:pt>
                <c:pt idx="12">
                  <c:v>17466.810000000001</c:v>
                </c:pt>
                <c:pt idx="13">
                  <c:v>16303.02</c:v>
                </c:pt>
                <c:pt idx="14">
                  <c:v>18195.009999999998</c:v>
                </c:pt>
                <c:pt idx="15">
                  <c:v>16832.849999999999</c:v>
                </c:pt>
                <c:pt idx="16">
                  <c:v>17729.78</c:v>
                </c:pt>
                <c:pt idx="17">
                  <c:v>17985.759999999998</c:v>
                </c:pt>
                <c:pt idx="18">
                  <c:v>19182.47</c:v>
                </c:pt>
                <c:pt idx="19">
                  <c:v>17415.62</c:v>
                </c:pt>
                <c:pt idx="20">
                  <c:v>17966.47</c:v>
                </c:pt>
                <c:pt idx="21">
                  <c:v>17938.09</c:v>
                </c:pt>
                <c:pt idx="22">
                  <c:v>17851.52</c:v>
                </c:pt>
                <c:pt idx="23">
                  <c:v>17668.86</c:v>
                </c:pt>
                <c:pt idx="24">
                  <c:v>17421.419999999998</c:v>
                </c:pt>
                <c:pt idx="25">
                  <c:v>17452.46</c:v>
                </c:pt>
                <c:pt idx="26">
                  <c:v>18220.349999999999</c:v>
                </c:pt>
                <c:pt idx="27">
                  <c:v>19195.28</c:v>
                </c:pt>
                <c:pt idx="28">
                  <c:v>19375.560000000001</c:v>
                </c:pt>
                <c:pt idx="29">
                  <c:v>19128.439999999999</c:v>
                </c:pt>
                <c:pt idx="30">
                  <c:v>19259.759999999998</c:v>
                </c:pt>
                <c:pt idx="31">
                  <c:v>20064.14</c:v>
                </c:pt>
                <c:pt idx="32">
                  <c:v>20065.11</c:v>
                </c:pt>
                <c:pt idx="33">
                  <c:v>19514.29</c:v>
                </c:pt>
                <c:pt idx="34">
                  <c:v>20276.990000000002</c:v>
                </c:pt>
                <c:pt idx="35">
                  <c:v>19876.03</c:v>
                </c:pt>
                <c:pt idx="36">
                  <c:v>21593.19</c:v>
                </c:pt>
                <c:pt idx="37">
                  <c:v>20557.650000000001</c:v>
                </c:pt>
                <c:pt idx="38">
                  <c:v>20834.39</c:v>
                </c:pt>
                <c:pt idx="39">
                  <c:v>20936.310000000001</c:v>
                </c:pt>
                <c:pt idx="40">
                  <c:v>21537.87</c:v>
                </c:pt>
                <c:pt idx="41">
                  <c:v>21624.400000000001</c:v>
                </c:pt>
                <c:pt idx="42">
                  <c:v>22197.96</c:v>
                </c:pt>
                <c:pt idx="43">
                  <c:v>21722.35</c:v>
                </c:pt>
                <c:pt idx="44">
                  <c:v>22901.38</c:v>
                </c:pt>
                <c:pt idx="45">
                  <c:v>22946.14</c:v>
                </c:pt>
                <c:pt idx="46">
                  <c:v>23470.41</c:v>
                </c:pt>
                <c:pt idx="47">
                  <c:v>24995.01</c:v>
                </c:pt>
                <c:pt idx="48">
                  <c:v>25451.4</c:v>
                </c:pt>
                <c:pt idx="49">
                  <c:v>24334.01</c:v>
                </c:pt>
                <c:pt idx="50">
                  <c:v>25709.98</c:v>
                </c:pt>
                <c:pt idx="51">
                  <c:v>25096.47</c:v>
                </c:pt>
                <c:pt idx="52">
                  <c:v>25392.31</c:v>
                </c:pt>
                <c:pt idx="53">
                  <c:v>25520.43</c:v>
                </c:pt>
                <c:pt idx="54">
                  <c:v>26401.42</c:v>
                </c:pt>
                <c:pt idx="55">
                  <c:v>26372.83</c:v>
                </c:pt>
                <c:pt idx="56">
                  <c:v>27140.79</c:v>
                </c:pt>
                <c:pt idx="57">
                  <c:v>27000.83</c:v>
                </c:pt>
                <c:pt idx="58">
                  <c:v>29851.38</c:v>
                </c:pt>
                <c:pt idx="59">
                  <c:v>27471.3</c:v>
                </c:pt>
                <c:pt idx="60">
                  <c:v>27974</c:v>
                </c:pt>
                <c:pt idx="61">
                  <c:v>30013.67</c:v>
                </c:pt>
                <c:pt idx="62">
                  <c:v>28697.35</c:v>
                </c:pt>
                <c:pt idx="63">
                  <c:v>29598.43</c:v>
                </c:pt>
                <c:pt idx="64">
                  <c:v>29042.93</c:v>
                </c:pt>
                <c:pt idx="65">
                  <c:v>29129.55</c:v>
                </c:pt>
                <c:pt idx="66">
                  <c:v>28876.98</c:v>
                </c:pt>
                <c:pt idx="67">
                  <c:v>30119.63</c:v>
                </c:pt>
                <c:pt idx="68">
                  <c:v>29216.6</c:v>
                </c:pt>
                <c:pt idx="69">
                  <c:v>30921.4</c:v>
                </c:pt>
                <c:pt idx="70">
                  <c:v>29508.23</c:v>
                </c:pt>
                <c:pt idx="71">
                  <c:v>30575.46</c:v>
                </c:pt>
                <c:pt idx="72">
                  <c:v>30152.75</c:v>
                </c:pt>
                <c:pt idx="73">
                  <c:v>31377.32</c:v>
                </c:pt>
                <c:pt idx="74">
                  <c:v>30401.51</c:v>
                </c:pt>
                <c:pt idx="75">
                  <c:v>30696.45</c:v>
                </c:pt>
                <c:pt idx="76">
                  <c:v>32350.31</c:v>
                </c:pt>
                <c:pt idx="77">
                  <c:v>32052.880000000001</c:v>
                </c:pt>
                <c:pt idx="78">
                  <c:v>31664.13</c:v>
                </c:pt>
                <c:pt idx="79">
                  <c:v>31616.21</c:v>
                </c:pt>
                <c:pt idx="80">
                  <c:v>31594.86</c:v>
                </c:pt>
                <c:pt idx="81">
                  <c:v>32422.6</c:v>
                </c:pt>
                <c:pt idx="82">
                  <c:v>31212.37</c:v>
                </c:pt>
                <c:pt idx="83">
                  <c:v>32167.86</c:v>
                </c:pt>
                <c:pt idx="84">
                  <c:v>31287.360000000001</c:v>
                </c:pt>
                <c:pt idx="85">
                  <c:v>32387.52</c:v>
                </c:pt>
                <c:pt idx="86">
                  <c:v>31272.27</c:v>
                </c:pt>
                <c:pt idx="87">
                  <c:v>31962.22</c:v>
                </c:pt>
                <c:pt idx="88">
                  <c:v>31458.68</c:v>
                </c:pt>
                <c:pt idx="89">
                  <c:v>32233.52</c:v>
                </c:pt>
                <c:pt idx="90">
                  <c:v>31601.23</c:v>
                </c:pt>
                <c:pt idx="91">
                  <c:v>33151.589999999997</c:v>
                </c:pt>
                <c:pt idx="92">
                  <c:v>33061.06</c:v>
                </c:pt>
                <c:pt idx="93">
                  <c:v>33337.97</c:v>
                </c:pt>
                <c:pt idx="94">
                  <c:v>34035.71</c:v>
                </c:pt>
                <c:pt idx="95">
                  <c:v>33619.31</c:v>
                </c:pt>
                <c:pt idx="96">
                  <c:v>35133.870000000003</c:v>
                </c:pt>
                <c:pt idx="97">
                  <c:v>33337.97</c:v>
                </c:pt>
                <c:pt idx="98">
                  <c:v>35045.08</c:v>
                </c:pt>
                <c:pt idx="99">
                  <c:v>35223.449999999997</c:v>
                </c:pt>
                <c:pt idx="100">
                  <c:v>34901.699999999997</c:v>
                </c:pt>
                <c:pt idx="101">
                  <c:v>34542.36</c:v>
                </c:pt>
                <c:pt idx="102">
                  <c:v>38140.53</c:v>
                </c:pt>
                <c:pt idx="103">
                  <c:v>37639.379999999997</c:v>
                </c:pt>
                <c:pt idx="104">
                  <c:v>37176.18</c:v>
                </c:pt>
                <c:pt idx="105">
                  <c:v>36235.599999999999</c:v>
                </c:pt>
                <c:pt idx="106">
                  <c:v>33446.44</c:v>
                </c:pt>
                <c:pt idx="107">
                  <c:v>32059.16</c:v>
                </c:pt>
                <c:pt idx="108">
                  <c:v>30907.11</c:v>
                </c:pt>
                <c:pt idx="109">
                  <c:v>27453.53</c:v>
                </c:pt>
                <c:pt idx="110">
                  <c:v>28689.45</c:v>
                </c:pt>
                <c:pt idx="111">
                  <c:v>29513.52</c:v>
                </c:pt>
                <c:pt idx="112">
                  <c:v>30122.47</c:v>
                </c:pt>
                <c:pt idx="113">
                  <c:v>30576.1</c:v>
                </c:pt>
                <c:pt idx="114">
                  <c:v>32443.81</c:v>
                </c:pt>
                <c:pt idx="115">
                  <c:v>32358.9</c:v>
                </c:pt>
                <c:pt idx="116">
                  <c:v>34236.18</c:v>
                </c:pt>
                <c:pt idx="117">
                  <c:v>34560.97</c:v>
                </c:pt>
                <c:pt idx="118">
                  <c:v>35283.9</c:v>
                </c:pt>
                <c:pt idx="119">
                  <c:v>34802.720000000001</c:v>
                </c:pt>
                <c:pt idx="120">
                  <c:v>35627.21</c:v>
                </c:pt>
                <c:pt idx="121">
                  <c:v>35013.910000000003</c:v>
                </c:pt>
                <c:pt idx="122">
                  <c:v>35821.86</c:v>
                </c:pt>
                <c:pt idx="123">
                  <c:v>35876.959999999999</c:v>
                </c:pt>
                <c:pt idx="124">
                  <c:v>35646.22</c:v>
                </c:pt>
                <c:pt idx="125">
                  <c:v>36979.07</c:v>
                </c:pt>
                <c:pt idx="126">
                  <c:v>37286.44</c:v>
                </c:pt>
                <c:pt idx="127">
                  <c:v>37779.29</c:v>
                </c:pt>
                <c:pt idx="128">
                  <c:v>36787.9</c:v>
                </c:pt>
                <c:pt idx="129">
                  <c:v>36707.589999999997</c:v>
                </c:pt>
                <c:pt idx="130">
                  <c:v>37930.68</c:v>
                </c:pt>
                <c:pt idx="131">
                  <c:v>38415.06</c:v>
                </c:pt>
                <c:pt idx="132">
                  <c:v>38971.24</c:v>
                </c:pt>
                <c:pt idx="133">
                  <c:v>38677.54</c:v>
                </c:pt>
                <c:pt idx="134">
                  <c:v>39931.19</c:v>
                </c:pt>
                <c:pt idx="135">
                  <c:v>41020.11</c:v>
                </c:pt>
                <c:pt idx="136">
                  <c:v>47593.120000000003</c:v>
                </c:pt>
                <c:pt idx="137">
                  <c:v>41483.79</c:v>
                </c:pt>
                <c:pt idx="138">
                  <c:v>39781.61</c:v>
                </c:pt>
                <c:pt idx="139">
                  <c:v>42010.11</c:v>
                </c:pt>
                <c:pt idx="140">
                  <c:v>41880.74</c:v>
                </c:pt>
                <c:pt idx="141">
                  <c:v>40683.85</c:v>
                </c:pt>
                <c:pt idx="142">
                  <c:v>37512.089999999997</c:v>
                </c:pt>
                <c:pt idx="143">
                  <c:v>42952.78</c:v>
                </c:pt>
                <c:pt idx="144">
                  <c:v>40421.599999999999</c:v>
                </c:pt>
                <c:pt idx="145">
                  <c:v>44388.480000000003</c:v>
                </c:pt>
                <c:pt idx="146">
                  <c:v>45259.83</c:v>
                </c:pt>
                <c:pt idx="147">
                  <c:v>45186.61</c:v>
                </c:pt>
                <c:pt idx="148">
                  <c:v>46505.2</c:v>
                </c:pt>
                <c:pt idx="149">
                  <c:v>46600.13</c:v>
                </c:pt>
                <c:pt idx="150">
                  <c:v>46717.7</c:v>
                </c:pt>
                <c:pt idx="151">
                  <c:v>45791.92</c:v>
                </c:pt>
                <c:pt idx="152">
                  <c:v>58165.18</c:v>
                </c:pt>
                <c:pt idx="153">
                  <c:v>46658.45</c:v>
                </c:pt>
                <c:pt idx="154">
                  <c:v>49003.360000000001</c:v>
                </c:pt>
                <c:pt idx="155">
                  <c:v>46732.05</c:v>
                </c:pt>
                <c:pt idx="156">
                  <c:v>46260.42</c:v>
                </c:pt>
                <c:pt idx="157">
                  <c:v>47737.89</c:v>
                </c:pt>
                <c:pt idx="158">
                  <c:v>46598.7</c:v>
                </c:pt>
                <c:pt idx="159">
                  <c:v>46241.27</c:v>
                </c:pt>
                <c:pt idx="160">
                  <c:v>45557.39</c:v>
                </c:pt>
                <c:pt idx="161">
                  <c:v>46315.199999999997</c:v>
                </c:pt>
                <c:pt idx="162">
                  <c:v>45283.97</c:v>
                </c:pt>
                <c:pt idx="163">
                  <c:v>47247.16</c:v>
                </c:pt>
                <c:pt idx="164">
                  <c:v>45926.41</c:v>
                </c:pt>
                <c:pt idx="165">
                  <c:v>47788.78</c:v>
                </c:pt>
                <c:pt idx="166">
                  <c:v>45682.7</c:v>
                </c:pt>
                <c:pt idx="167">
                  <c:v>47254.04</c:v>
                </c:pt>
                <c:pt idx="168">
                  <c:v>47413.31</c:v>
                </c:pt>
                <c:pt idx="169">
                  <c:v>46669.98</c:v>
                </c:pt>
                <c:pt idx="170">
                  <c:v>46153.23</c:v>
                </c:pt>
                <c:pt idx="171">
                  <c:v>45749.19</c:v>
                </c:pt>
                <c:pt idx="172">
                  <c:v>47382.03</c:v>
                </c:pt>
                <c:pt idx="173">
                  <c:v>45497.81</c:v>
                </c:pt>
                <c:pt idx="174">
                  <c:v>47238.16</c:v>
                </c:pt>
                <c:pt idx="175">
                  <c:v>47611.74</c:v>
                </c:pt>
                <c:pt idx="176">
                  <c:v>46744.22</c:v>
                </c:pt>
                <c:pt idx="177">
                  <c:v>47145.91</c:v>
                </c:pt>
                <c:pt idx="178">
                  <c:v>46777.25</c:v>
                </c:pt>
                <c:pt idx="179">
                  <c:v>45444.62</c:v>
                </c:pt>
                <c:pt idx="180">
                  <c:v>47285.19</c:v>
                </c:pt>
                <c:pt idx="181">
                  <c:v>45838.28</c:v>
                </c:pt>
                <c:pt idx="182">
                  <c:v>48789.56</c:v>
                </c:pt>
                <c:pt idx="183">
                  <c:v>46872.6</c:v>
                </c:pt>
                <c:pt idx="184">
                  <c:v>47007.72</c:v>
                </c:pt>
                <c:pt idx="185">
                  <c:v>47124.98</c:v>
                </c:pt>
                <c:pt idx="186">
                  <c:v>46376.19</c:v>
                </c:pt>
                <c:pt idx="187">
                  <c:v>46415.49</c:v>
                </c:pt>
                <c:pt idx="188">
                  <c:v>47547.43</c:v>
                </c:pt>
                <c:pt idx="189">
                  <c:v>46115.4</c:v>
                </c:pt>
                <c:pt idx="190">
                  <c:v>47506.87</c:v>
                </c:pt>
                <c:pt idx="191">
                  <c:v>48566.36</c:v>
                </c:pt>
                <c:pt idx="192">
                  <c:v>47887.18</c:v>
                </c:pt>
                <c:pt idx="193">
                  <c:v>45508.32</c:v>
                </c:pt>
                <c:pt idx="194">
                  <c:v>47180.32</c:v>
                </c:pt>
                <c:pt idx="195">
                  <c:v>48939.57</c:v>
                </c:pt>
                <c:pt idx="196">
                  <c:v>46962.96</c:v>
                </c:pt>
                <c:pt idx="197">
                  <c:v>50137.53</c:v>
                </c:pt>
                <c:pt idx="198">
                  <c:v>48380.09</c:v>
                </c:pt>
              </c:numCache>
            </c:numRef>
          </c:val>
          <c:smooth val="0"/>
          <c:extLst>
            <c:ext xmlns:c16="http://schemas.microsoft.com/office/drawing/2014/chart" uri="{C3380CC4-5D6E-409C-BE32-E72D297353CC}">
              <c16:uniqueId val="{00000000-23FF-4113-A476-DFD98F304691}"/>
            </c:ext>
          </c:extLst>
        </c:ser>
        <c:ser>
          <c:idx val="2"/>
          <c:order val="1"/>
          <c:tx>
            <c:strRef>
              <c:f>'Fig '!$B$10</c:f>
              <c:strCache>
                <c:ptCount val="1"/>
                <c:pt idx="0">
                  <c:v>   Domestic Automobiles Sales (Unit)</c:v>
                </c:pt>
              </c:strCache>
            </c:strRef>
          </c:tx>
          <c:spPr>
            <a:ln w="53975"/>
          </c:spPr>
          <c:marker>
            <c:symbol val="none"/>
          </c:marker>
          <c:cat>
            <c:strRef>
              <c:f>'Fig '!$C$7:$GS$7</c:f>
              <c:strCache>
                <c:ptCount val="199"/>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r</c:v>
                </c:pt>
                <c:pt idx="60">
                  <c:v>JAN 2005 r</c:v>
                </c:pt>
                <c:pt idx="61">
                  <c:v>FEB 2005 r</c:v>
                </c:pt>
                <c:pt idx="62">
                  <c:v>MAR 2005 r</c:v>
                </c:pt>
                <c:pt idx="63">
                  <c:v>APR 2005 r</c:v>
                </c:pt>
                <c:pt idx="64">
                  <c:v>MAY 2005 r</c:v>
                </c:pt>
                <c:pt idx="65">
                  <c:v>JUN 2005 r</c:v>
                </c:pt>
                <c:pt idx="66">
                  <c:v>JUL 2005 r</c:v>
                </c:pt>
                <c:pt idx="67">
                  <c:v>AUG 2005 r</c:v>
                </c:pt>
                <c:pt idx="68">
                  <c:v>SEP 2005 r</c:v>
                </c:pt>
                <c:pt idx="69">
                  <c:v>OCT 2005 r</c:v>
                </c:pt>
                <c:pt idx="70">
                  <c:v>NOV 2005 r</c:v>
                </c:pt>
                <c:pt idx="71">
                  <c:v>DEC 2005 r</c:v>
                </c:pt>
                <c:pt idx="72">
                  <c:v>JAN 2006 r</c:v>
                </c:pt>
                <c:pt idx="73">
                  <c:v>FEB 2006 r</c:v>
                </c:pt>
                <c:pt idx="74">
                  <c:v>MAR 2006 r</c:v>
                </c:pt>
                <c:pt idx="75">
                  <c:v>APR 2006 r</c:v>
                </c:pt>
                <c:pt idx="76">
                  <c:v>MAY 2006 r</c:v>
                </c:pt>
                <c:pt idx="77">
                  <c:v>JUN 2006 r</c:v>
                </c:pt>
                <c:pt idx="78">
                  <c:v>JUL 2006 r</c:v>
                </c:pt>
                <c:pt idx="79">
                  <c:v>AUG 2006 r</c:v>
                </c:pt>
                <c:pt idx="80">
                  <c:v>SEP 2006 r</c:v>
                </c:pt>
                <c:pt idx="81">
                  <c:v>OCT 2006 r</c:v>
                </c:pt>
                <c:pt idx="82">
                  <c:v>NOV 2006 r</c:v>
                </c:pt>
                <c:pt idx="83">
                  <c:v>DEC 2006 r</c:v>
                </c:pt>
                <c:pt idx="84">
                  <c:v>JAN 2007 r</c:v>
                </c:pt>
                <c:pt idx="85">
                  <c:v>FEB 2007 r</c:v>
                </c:pt>
                <c:pt idx="86">
                  <c:v>MAR 2007 r</c:v>
                </c:pt>
                <c:pt idx="87">
                  <c:v>APR 2007 r</c:v>
                </c:pt>
                <c:pt idx="88">
                  <c:v>MAY 2007 r</c:v>
                </c:pt>
                <c:pt idx="89">
                  <c:v>JUN 2007 r</c:v>
                </c:pt>
                <c:pt idx="90">
                  <c:v>JUL 2007 r</c:v>
                </c:pt>
                <c:pt idx="91">
                  <c:v>AUG 2007 r</c:v>
                </c:pt>
                <c:pt idx="92">
                  <c:v>SEP 2007 r</c:v>
                </c:pt>
                <c:pt idx="93">
                  <c:v>OCT 2007 r</c:v>
                </c:pt>
                <c:pt idx="94">
                  <c:v>NOV 2007 r</c:v>
                </c:pt>
                <c:pt idx="95">
                  <c:v>DEC 2007 r</c:v>
                </c:pt>
                <c:pt idx="96">
                  <c:v>JAN 2008 r</c:v>
                </c:pt>
                <c:pt idx="97">
                  <c:v>FEB 2008 r</c:v>
                </c:pt>
                <c:pt idx="98">
                  <c:v>MAR 2008 r</c:v>
                </c:pt>
                <c:pt idx="99">
                  <c:v>APR 2008 r</c:v>
                </c:pt>
                <c:pt idx="100">
                  <c:v>MAY 2008 r</c:v>
                </c:pt>
                <c:pt idx="101">
                  <c:v>JUN 2008 r</c:v>
                </c:pt>
                <c:pt idx="102">
                  <c:v>JUL 2008 r</c:v>
                </c:pt>
                <c:pt idx="103">
                  <c:v>AUG 2008 r</c:v>
                </c:pt>
                <c:pt idx="104">
                  <c:v>SEP 2008 r</c:v>
                </c:pt>
                <c:pt idx="105">
                  <c:v>OCT 2008 r</c:v>
                </c:pt>
                <c:pt idx="106">
                  <c:v>NOV 2008 r</c:v>
                </c:pt>
                <c:pt idx="107">
                  <c:v>DEC 2008 r</c:v>
                </c:pt>
                <c:pt idx="108">
                  <c:v>JAN 2009 r</c:v>
                </c:pt>
                <c:pt idx="109">
                  <c:v>FEB 2009 r</c:v>
                </c:pt>
                <c:pt idx="110">
                  <c:v>MAR 2009 r</c:v>
                </c:pt>
                <c:pt idx="111">
                  <c:v>APR 2009 r</c:v>
                </c:pt>
                <c:pt idx="112">
                  <c:v>MAY 2009 r</c:v>
                </c:pt>
                <c:pt idx="113">
                  <c:v>JUN 2009 r</c:v>
                </c:pt>
                <c:pt idx="114">
                  <c:v>JUL 2009 r</c:v>
                </c:pt>
                <c:pt idx="115">
                  <c:v>AUG 2009 r</c:v>
                </c:pt>
                <c:pt idx="116">
                  <c:v>SEP 2009 r</c:v>
                </c:pt>
                <c:pt idx="117">
                  <c:v>OCT 2009 r</c:v>
                </c:pt>
                <c:pt idx="118">
                  <c:v>NOV 2009 r</c:v>
                </c:pt>
                <c:pt idx="119">
                  <c:v>DEC 2009 r</c:v>
                </c:pt>
                <c:pt idx="120">
                  <c:v>JAN 2010 r</c:v>
                </c:pt>
                <c:pt idx="121">
                  <c:v>FEB 2010 r</c:v>
                </c:pt>
                <c:pt idx="122">
                  <c:v>MAR 2010 r</c:v>
                </c:pt>
                <c:pt idx="123">
                  <c:v>APR 2010 r</c:v>
                </c:pt>
                <c:pt idx="124">
                  <c:v>MAY 2010 r</c:v>
                </c:pt>
                <c:pt idx="125">
                  <c:v>JUN 2010 r</c:v>
                </c:pt>
                <c:pt idx="126">
                  <c:v>JUL 2010 r</c:v>
                </c:pt>
                <c:pt idx="127">
                  <c:v>AUG 2010 r</c:v>
                </c:pt>
                <c:pt idx="128">
                  <c:v>SEP 2010 r</c:v>
                </c:pt>
                <c:pt idx="129">
                  <c:v>OCT 2010 r</c:v>
                </c:pt>
                <c:pt idx="130">
                  <c:v>NOV 2010 r</c:v>
                </c:pt>
                <c:pt idx="131">
                  <c:v>DEC 2010 r</c:v>
                </c:pt>
                <c:pt idx="132">
                  <c:v>JAN 2011 r</c:v>
                </c:pt>
                <c:pt idx="133">
                  <c:v>FEB 2011 r</c:v>
                </c:pt>
                <c:pt idx="134">
                  <c:v>MAR 2011 r</c:v>
                </c:pt>
                <c:pt idx="135">
                  <c:v>APR 2011 r</c:v>
                </c:pt>
                <c:pt idx="136">
                  <c:v>MAY 2011 r</c:v>
                </c:pt>
                <c:pt idx="137">
                  <c:v>JUN 2011 r</c:v>
                </c:pt>
                <c:pt idx="138">
                  <c:v>JUL 2011 r</c:v>
                </c:pt>
                <c:pt idx="139">
                  <c:v>AUG 2011 r</c:v>
                </c:pt>
                <c:pt idx="140">
                  <c:v>SEP 2011 r</c:v>
                </c:pt>
                <c:pt idx="141">
                  <c:v>OCT 2011 r</c:v>
                </c:pt>
                <c:pt idx="142">
                  <c:v>NOV 2011 r</c:v>
                </c:pt>
                <c:pt idx="143">
                  <c:v>DEC 2011 r</c:v>
                </c:pt>
                <c:pt idx="144">
                  <c:v>JAN 2012 r</c:v>
                </c:pt>
                <c:pt idx="145">
                  <c:v>FEB 2012 r</c:v>
                </c:pt>
                <c:pt idx="146">
                  <c:v>MAR 2012 r</c:v>
                </c:pt>
                <c:pt idx="147">
                  <c:v>APR 2012 r</c:v>
                </c:pt>
                <c:pt idx="148">
                  <c:v>MAY 2012 r</c:v>
                </c:pt>
                <c:pt idx="149">
                  <c:v>JUN 2012 r</c:v>
                </c:pt>
                <c:pt idx="150">
                  <c:v>JUL 2012 r</c:v>
                </c:pt>
                <c:pt idx="151">
                  <c:v>AUG 2012 r</c:v>
                </c:pt>
                <c:pt idx="152">
                  <c:v>SEP 2012 r</c:v>
                </c:pt>
                <c:pt idx="153">
                  <c:v>OCT 2012 r</c:v>
                </c:pt>
                <c:pt idx="154">
                  <c:v>NOV 2012 r</c:v>
                </c:pt>
                <c:pt idx="155">
                  <c:v>DEC 2012 r</c:v>
                </c:pt>
                <c:pt idx="156">
                  <c:v>JAN 2013 r</c:v>
                </c:pt>
                <c:pt idx="157">
                  <c:v>FEB 2013 r</c:v>
                </c:pt>
                <c:pt idx="158">
                  <c:v>MAR 2013 r</c:v>
                </c:pt>
                <c:pt idx="159">
                  <c:v>APR 2013 r</c:v>
                </c:pt>
                <c:pt idx="160">
                  <c:v>MAY 2013 r</c:v>
                </c:pt>
                <c:pt idx="161">
                  <c:v>JUN 2013 r</c:v>
                </c:pt>
                <c:pt idx="162">
                  <c:v>JUL 2013 r</c:v>
                </c:pt>
                <c:pt idx="163">
                  <c:v>AUG 2013 r</c:v>
                </c:pt>
                <c:pt idx="164">
                  <c:v>SEP 2013 r</c:v>
                </c:pt>
                <c:pt idx="165">
                  <c:v>OCT 2013 r</c:v>
                </c:pt>
                <c:pt idx="166">
                  <c:v>NOV 2013 r</c:v>
                </c:pt>
                <c:pt idx="167">
                  <c:v>DEC 2013 r</c:v>
                </c:pt>
                <c:pt idx="168">
                  <c:v>JAN 2014 r</c:v>
                </c:pt>
                <c:pt idx="169">
                  <c:v>FEB 2014 r</c:v>
                </c:pt>
                <c:pt idx="170">
                  <c:v>MAR 2014 r</c:v>
                </c:pt>
                <c:pt idx="171">
                  <c:v>APR 2014 r</c:v>
                </c:pt>
                <c:pt idx="172">
                  <c:v>MAY 2014 r</c:v>
                </c:pt>
                <c:pt idx="173">
                  <c:v>JUN 2014 r</c:v>
                </c:pt>
                <c:pt idx="174">
                  <c:v>JUL 2014 r</c:v>
                </c:pt>
                <c:pt idx="175">
                  <c:v>AUG 2014 r</c:v>
                </c:pt>
                <c:pt idx="176">
                  <c:v>SEP 2014 r</c:v>
                </c:pt>
                <c:pt idx="177">
                  <c:v>OCT 2014 r</c:v>
                </c:pt>
                <c:pt idx="178">
                  <c:v>NOV 2014 r</c:v>
                </c:pt>
                <c:pt idx="179">
                  <c:v>DEC 2014 r</c:v>
                </c:pt>
                <c:pt idx="180">
                  <c:v>JAN 2015 r</c:v>
                </c:pt>
                <c:pt idx="181">
                  <c:v>FEB 2015 r</c:v>
                </c:pt>
                <c:pt idx="182">
                  <c:v>MAR 2015 r</c:v>
                </c:pt>
                <c:pt idx="183">
                  <c:v>APR 2015 r</c:v>
                </c:pt>
                <c:pt idx="184">
                  <c:v>MAY 2015 r</c:v>
                </c:pt>
                <c:pt idx="185">
                  <c:v>JUN 2015 r</c:v>
                </c:pt>
                <c:pt idx="186">
                  <c:v>JUL 2015 r</c:v>
                </c:pt>
                <c:pt idx="187">
                  <c:v>AUG 2015 r</c:v>
                </c:pt>
                <c:pt idx="188">
                  <c:v>SEP 2015 r</c:v>
                </c:pt>
                <c:pt idx="189">
                  <c:v>OCT 2015 r</c:v>
                </c:pt>
                <c:pt idx="190">
                  <c:v>NOV 2015 r</c:v>
                </c:pt>
                <c:pt idx="191">
                  <c:v>DEC 2015 r</c:v>
                </c:pt>
                <c:pt idx="192">
                  <c:v>JAN 2016 r</c:v>
                </c:pt>
                <c:pt idx="193">
                  <c:v>FEB 2016 r</c:v>
                </c:pt>
                <c:pt idx="194">
                  <c:v>MAR 2016 r</c:v>
                </c:pt>
                <c:pt idx="195">
                  <c:v>APR 2016 r</c:v>
                </c:pt>
                <c:pt idx="196">
                  <c:v>MAY 2016 r</c:v>
                </c:pt>
                <c:pt idx="197">
                  <c:v>JUN 2016 r</c:v>
                </c:pt>
                <c:pt idx="198">
                  <c:v>JUL 2016 p</c:v>
                </c:pt>
              </c:strCache>
            </c:strRef>
          </c:cat>
          <c:val>
            <c:numRef>
              <c:f>'Fig '!$C$10:$GS$10</c:f>
              <c:numCache>
                <c:formatCode>#,##0.00_);\(#,##0.00\)</c:formatCode>
                <c:ptCount val="199"/>
                <c:pt idx="0">
                  <c:v>19487.36</c:v>
                </c:pt>
                <c:pt idx="1">
                  <c:v>17819.53</c:v>
                </c:pt>
                <c:pt idx="2">
                  <c:v>20364.38</c:v>
                </c:pt>
                <c:pt idx="3">
                  <c:v>21541.34</c:v>
                </c:pt>
                <c:pt idx="4">
                  <c:v>22568.21</c:v>
                </c:pt>
                <c:pt idx="5">
                  <c:v>21646.26</c:v>
                </c:pt>
                <c:pt idx="6">
                  <c:v>21865.08</c:v>
                </c:pt>
                <c:pt idx="7">
                  <c:v>23430.99</c:v>
                </c:pt>
                <c:pt idx="8">
                  <c:v>20349.39</c:v>
                </c:pt>
                <c:pt idx="9">
                  <c:v>22212.080000000002</c:v>
                </c:pt>
                <c:pt idx="10">
                  <c:v>22497.15</c:v>
                </c:pt>
                <c:pt idx="11">
                  <c:v>26592.77</c:v>
                </c:pt>
                <c:pt idx="12">
                  <c:v>20649.759999999998</c:v>
                </c:pt>
                <c:pt idx="13">
                  <c:v>21737.88</c:v>
                </c:pt>
                <c:pt idx="14">
                  <c:v>23303.68</c:v>
                </c:pt>
                <c:pt idx="15">
                  <c:v>25786.36</c:v>
                </c:pt>
                <c:pt idx="16">
                  <c:v>25007.040000000001</c:v>
                </c:pt>
                <c:pt idx="17">
                  <c:v>25616.97</c:v>
                </c:pt>
                <c:pt idx="18">
                  <c:v>24347.119999999999</c:v>
                </c:pt>
                <c:pt idx="19">
                  <c:v>24507.32</c:v>
                </c:pt>
                <c:pt idx="20">
                  <c:v>24062.93</c:v>
                </c:pt>
                <c:pt idx="21">
                  <c:v>25109.88</c:v>
                </c:pt>
                <c:pt idx="22">
                  <c:v>26145.02</c:v>
                </c:pt>
                <c:pt idx="23">
                  <c:v>28832.68</c:v>
                </c:pt>
                <c:pt idx="24">
                  <c:v>29791.85</c:v>
                </c:pt>
                <c:pt idx="25">
                  <c:v>29563.51</c:v>
                </c:pt>
                <c:pt idx="26">
                  <c:v>30324.7</c:v>
                </c:pt>
                <c:pt idx="27">
                  <c:v>33190.639999999999</c:v>
                </c:pt>
                <c:pt idx="28">
                  <c:v>29028.31</c:v>
                </c:pt>
                <c:pt idx="29">
                  <c:v>33716.92</c:v>
                </c:pt>
                <c:pt idx="30">
                  <c:v>36270.870000000003</c:v>
                </c:pt>
                <c:pt idx="31">
                  <c:v>37377.54</c:v>
                </c:pt>
                <c:pt idx="32">
                  <c:v>38774.550000000003</c:v>
                </c:pt>
                <c:pt idx="33">
                  <c:v>38166.18</c:v>
                </c:pt>
                <c:pt idx="34">
                  <c:v>34363.82</c:v>
                </c:pt>
                <c:pt idx="35">
                  <c:v>38044.93</c:v>
                </c:pt>
                <c:pt idx="36">
                  <c:v>45218.12</c:v>
                </c:pt>
                <c:pt idx="37">
                  <c:v>43520.99</c:v>
                </c:pt>
                <c:pt idx="38">
                  <c:v>39125.230000000003</c:v>
                </c:pt>
                <c:pt idx="39">
                  <c:v>41373.599999999999</c:v>
                </c:pt>
                <c:pt idx="40">
                  <c:v>41976.36</c:v>
                </c:pt>
                <c:pt idx="41">
                  <c:v>42179.9</c:v>
                </c:pt>
                <c:pt idx="42">
                  <c:v>48574.66</c:v>
                </c:pt>
                <c:pt idx="43">
                  <c:v>44834.83</c:v>
                </c:pt>
                <c:pt idx="44">
                  <c:v>47009.56</c:v>
                </c:pt>
                <c:pt idx="45">
                  <c:v>46719.98</c:v>
                </c:pt>
                <c:pt idx="46">
                  <c:v>42793.64</c:v>
                </c:pt>
                <c:pt idx="47">
                  <c:v>49385.18</c:v>
                </c:pt>
                <c:pt idx="48">
                  <c:v>53070.07</c:v>
                </c:pt>
                <c:pt idx="49">
                  <c:v>52568.75</c:v>
                </c:pt>
                <c:pt idx="50">
                  <c:v>49849.08</c:v>
                </c:pt>
                <c:pt idx="51">
                  <c:v>51951.12</c:v>
                </c:pt>
                <c:pt idx="52">
                  <c:v>49548</c:v>
                </c:pt>
                <c:pt idx="53">
                  <c:v>49253.86</c:v>
                </c:pt>
                <c:pt idx="54">
                  <c:v>49210.26</c:v>
                </c:pt>
                <c:pt idx="55">
                  <c:v>45650.62</c:v>
                </c:pt>
                <c:pt idx="56">
                  <c:v>53290.83</c:v>
                </c:pt>
                <c:pt idx="57">
                  <c:v>56695.33</c:v>
                </c:pt>
                <c:pt idx="58">
                  <c:v>56593.97</c:v>
                </c:pt>
                <c:pt idx="59">
                  <c:v>55860.73</c:v>
                </c:pt>
                <c:pt idx="60">
                  <c:v>63010.76</c:v>
                </c:pt>
                <c:pt idx="61">
                  <c:v>51062.080000000002</c:v>
                </c:pt>
                <c:pt idx="62">
                  <c:v>60706.18</c:v>
                </c:pt>
                <c:pt idx="63">
                  <c:v>57670.05</c:v>
                </c:pt>
                <c:pt idx="64">
                  <c:v>60511.69</c:v>
                </c:pt>
                <c:pt idx="65">
                  <c:v>62838.13</c:v>
                </c:pt>
                <c:pt idx="66">
                  <c:v>55967.26</c:v>
                </c:pt>
                <c:pt idx="67">
                  <c:v>54280.26</c:v>
                </c:pt>
                <c:pt idx="68">
                  <c:v>57349.22</c:v>
                </c:pt>
                <c:pt idx="69">
                  <c:v>57761.86</c:v>
                </c:pt>
                <c:pt idx="70">
                  <c:v>60381.760000000002</c:v>
                </c:pt>
                <c:pt idx="71">
                  <c:v>59766.32</c:v>
                </c:pt>
                <c:pt idx="72">
                  <c:v>61596.38</c:v>
                </c:pt>
                <c:pt idx="73">
                  <c:v>58459.37</c:v>
                </c:pt>
                <c:pt idx="74">
                  <c:v>59143.95</c:v>
                </c:pt>
                <c:pt idx="75">
                  <c:v>56253.7</c:v>
                </c:pt>
                <c:pt idx="76">
                  <c:v>55736.38</c:v>
                </c:pt>
                <c:pt idx="77">
                  <c:v>55298.98</c:v>
                </c:pt>
                <c:pt idx="78">
                  <c:v>55589.11</c:v>
                </c:pt>
                <c:pt idx="79">
                  <c:v>55148.639999999999</c:v>
                </c:pt>
                <c:pt idx="80">
                  <c:v>51717.51</c:v>
                </c:pt>
                <c:pt idx="81">
                  <c:v>51047.93</c:v>
                </c:pt>
                <c:pt idx="82">
                  <c:v>54429.87</c:v>
                </c:pt>
                <c:pt idx="83">
                  <c:v>65860.14</c:v>
                </c:pt>
                <c:pt idx="84">
                  <c:v>47297.84</c:v>
                </c:pt>
                <c:pt idx="85">
                  <c:v>48220.99</c:v>
                </c:pt>
                <c:pt idx="86">
                  <c:v>50369.61</c:v>
                </c:pt>
                <c:pt idx="87">
                  <c:v>51985.03</c:v>
                </c:pt>
                <c:pt idx="88">
                  <c:v>51721.3</c:v>
                </c:pt>
                <c:pt idx="89">
                  <c:v>53864.92</c:v>
                </c:pt>
                <c:pt idx="90">
                  <c:v>55050.42</c:v>
                </c:pt>
                <c:pt idx="91">
                  <c:v>55764.98</c:v>
                </c:pt>
                <c:pt idx="92">
                  <c:v>56533.440000000002</c:v>
                </c:pt>
                <c:pt idx="93">
                  <c:v>56311.26</c:v>
                </c:pt>
                <c:pt idx="94">
                  <c:v>53950.2</c:v>
                </c:pt>
                <c:pt idx="95">
                  <c:v>50220.92</c:v>
                </c:pt>
                <c:pt idx="96">
                  <c:v>56229.51</c:v>
                </c:pt>
                <c:pt idx="97">
                  <c:v>53821.42</c:v>
                </c:pt>
                <c:pt idx="98">
                  <c:v>60702.37</c:v>
                </c:pt>
                <c:pt idx="99">
                  <c:v>57149.7</c:v>
                </c:pt>
                <c:pt idx="100">
                  <c:v>55976.38</c:v>
                </c:pt>
                <c:pt idx="101">
                  <c:v>50374.64</c:v>
                </c:pt>
                <c:pt idx="102">
                  <c:v>47062.14</c:v>
                </c:pt>
                <c:pt idx="103">
                  <c:v>49957.54</c:v>
                </c:pt>
                <c:pt idx="104">
                  <c:v>49083.87</c:v>
                </c:pt>
                <c:pt idx="105">
                  <c:v>47820.22</c:v>
                </c:pt>
                <c:pt idx="106">
                  <c:v>44048.14</c:v>
                </c:pt>
                <c:pt idx="107">
                  <c:v>44474.8</c:v>
                </c:pt>
                <c:pt idx="108">
                  <c:v>39495.61</c:v>
                </c:pt>
                <c:pt idx="109">
                  <c:v>38057.83</c:v>
                </c:pt>
                <c:pt idx="110">
                  <c:v>37591.589999999997</c:v>
                </c:pt>
                <c:pt idx="111">
                  <c:v>42548</c:v>
                </c:pt>
                <c:pt idx="112">
                  <c:v>41942.410000000003</c:v>
                </c:pt>
                <c:pt idx="113">
                  <c:v>43294.84</c:v>
                </c:pt>
                <c:pt idx="114">
                  <c:v>44831.27</c:v>
                </c:pt>
                <c:pt idx="115">
                  <c:v>46033.38</c:v>
                </c:pt>
                <c:pt idx="116">
                  <c:v>49637.79</c:v>
                </c:pt>
                <c:pt idx="117">
                  <c:v>52385.04</c:v>
                </c:pt>
                <c:pt idx="118">
                  <c:v>54181.41</c:v>
                </c:pt>
                <c:pt idx="119">
                  <c:v>54596.2</c:v>
                </c:pt>
                <c:pt idx="120">
                  <c:v>60676.51</c:v>
                </c:pt>
                <c:pt idx="121">
                  <c:v>59206.46</c:v>
                </c:pt>
                <c:pt idx="122">
                  <c:v>56727.32</c:v>
                </c:pt>
                <c:pt idx="123">
                  <c:v>62713.760000000002</c:v>
                </c:pt>
                <c:pt idx="124">
                  <c:v>64839.67</c:v>
                </c:pt>
                <c:pt idx="125">
                  <c:v>70235.23</c:v>
                </c:pt>
                <c:pt idx="126">
                  <c:v>68530.06</c:v>
                </c:pt>
                <c:pt idx="127">
                  <c:v>69533.16</c:v>
                </c:pt>
                <c:pt idx="128">
                  <c:v>69370.509999999995</c:v>
                </c:pt>
                <c:pt idx="129">
                  <c:v>71554.080000000002</c:v>
                </c:pt>
                <c:pt idx="130">
                  <c:v>74159.399999999994</c:v>
                </c:pt>
                <c:pt idx="131">
                  <c:v>71008.320000000007</c:v>
                </c:pt>
                <c:pt idx="132">
                  <c:v>82224.69</c:v>
                </c:pt>
                <c:pt idx="133">
                  <c:v>83297.600000000006</c:v>
                </c:pt>
                <c:pt idx="134">
                  <c:v>84008.87</c:v>
                </c:pt>
                <c:pt idx="135">
                  <c:v>75480.13</c:v>
                </c:pt>
                <c:pt idx="136">
                  <c:v>58381.58</c:v>
                </c:pt>
                <c:pt idx="137">
                  <c:v>70079.33</c:v>
                </c:pt>
                <c:pt idx="138">
                  <c:v>76662.34</c:v>
                </c:pt>
                <c:pt idx="139">
                  <c:v>82855.360000000001</c:v>
                </c:pt>
                <c:pt idx="140">
                  <c:v>88421.93</c:v>
                </c:pt>
                <c:pt idx="141">
                  <c:v>42819.89</c:v>
                </c:pt>
                <c:pt idx="142">
                  <c:v>24525.84</c:v>
                </c:pt>
                <c:pt idx="143">
                  <c:v>42548.160000000003</c:v>
                </c:pt>
                <c:pt idx="144">
                  <c:v>90443.27</c:v>
                </c:pt>
                <c:pt idx="145">
                  <c:v>94763.62</c:v>
                </c:pt>
                <c:pt idx="146">
                  <c:v>99793.63</c:v>
                </c:pt>
                <c:pt idx="147">
                  <c:v>98891.48</c:v>
                </c:pt>
                <c:pt idx="148">
                  <c:v>121478.28</c:v>
                </c:pt>
                <c:pt idx="149">
                  <c:v>124683.95</c:v>
                </c:pt>
                <c:pt idx="150">
                  <c:v>137646.79999999999</c:v>
                </c:pt>
                <c:pt idx="151">
                  <c:v>135159.66</c:v>
                </c:pt>
                <c:pt idx="152">
                  <c:v>136581.63</c:v>
                </c:pt>
                <c:pt idx="153">
                  <c:v>140587.78</c:v>
                </c:pt>
                <c:pt idx="154">
                  <c:v>138252.46</c:v>
                </c:pt>
                <c:pt idx="155">
                  <c:v>112099.49</c:v>
                </c:pt>
                <c:pt idx="156">
                  <c:v>146161.38</c:v>
                </c:pt>
                <c:pt idx="157">
                  <c:v>138478.79</c:v>
                </c:pt>
                <c:pt idx="158">
                  <c:v>143520.69</c:v>
                </c:pt>
                <c:pt idx="159">
                  <c:v>122674.32</c:v>
                </c:pt>
                <c:pt idx="160">
                  <c:v>118243.63</c:v>
                </c:pt>
                <c:pt idx="161">
                  <c:v>108930.29</c:v>
                </c:pt>
                <c:pt idx="162">
                  <c:v>102236.88</c:v>
                </c:pt>
                <c:pt idx="163">
                  <c:v>104853.74</c:v>
                </c:pt>
                <c:pt idx="164">
                  <c:v>97289.5</c:v>
                </c:pt>
                <c:pt idx="165">
                  <c:v>87358.1</c:v>
                </c:pt>
                <c:pt idx="166">
                  <c:v>86766.73</c:v>
                </c:pt>
                <c:pt idx="167">
                  <c:v>83372.06</c:v>
                </c:pt>
                <c:pt idx="168">
                  <c:v>78952.25</c:v>
                </c:pt>
                <c:pt idx="169">
                  <c:v>76355.16</c:v>
                </c:pt>
                <c:pt idx="170">
                  <c:v>76095.37</c:v>
                </c:pt>
                <c:pt idx="171">
                  <c:v>81700.2</c:v>
                </c:pt>
                <c:pt idx="172">
                  <c:v>74803.66</c:v>
                </c:pt>
                <c:pt idx="173">
                  <c:v>75752.7</c:v>
                </c:pt>
                <c:pt idx="174">
                  <c:v>72606.86</c:v>
                </c:pt>
                <c:pt idx="175">
                  <c:v>72310.759999999995</c:v>
                </c:pt>
                <c:pt idx="176">
                  <c:v>70363.199999999997</c:v>
                </c:pt>
                <c:pt idx="177">
                  <c:v>69600.19</c:v>
                </c:pt>
                <c:pt idx="178">
                  <c:v>67989.179999999993</c:v>
                </c:pt>
                <c:pt idx="179">
                  <c:v>67813.009999999995</c:v>
                </c:pt>
                <c:pt idx="180">
                  <c:v>69648.58</c:v>
                </c:pt>
                <c:pt idx="181">
                  <c:v>68845.95</c:v>
                </c:pt>
                <c:pt idx="182">
                  <c:v>66858.649999999994</c:v>
                </c:pt>
                <c:pt idx="183">
                  <c:v>60164.37</c:v>
                </c:pt>
                <c:pt idx="184">
                  <c:v>61498.57</c:v>
                </c:pt>
                <c:pt idx="185">
                  <c:v>61388.65</c:v>
                </c:pt>
                <c:pt idx="186">
                  <c:v>64218.05</c:v>
                </c:pt>
                <c:pt idx="187">
                  <c:v>65105.87</c:v>
                </c:pt>
                <c:pt idx="188">
                  <c:v>63698.68</c:v>
                </c:pt>
                <c:pt idx="189">
                  <c:v>67263.12</c:v>
                </c:pt>
                <c:pt idx="190">
                  <c:v>70002.61</c:v>
                </c:pt>
                <c:pt idx="191">
                  <c:v>76729.210000000006</c:v>
                </c:pt>
                <c:pt idx="192">
                  <c:v>60490.44</c:v>
                </c:pt>
                <c:pt idx="193">
                  <c:v>59990.45</c:v>
                </c:pt>
                <c:pt idx="194">
                  <c:v>64564.86</c:v>
                </c:pt>
                <c:pt idx="195">
                  <c:v>61505.279999999999</c:v>
                </c:pt>
                <c:pt idx="196">
                  <c:v>70977.73</c:v>
                </c:pt>
                <c:pt idx="197">
                  <c:v>65449.99</c:v>
                </c:pt>
                <c:pt idx="198">
                  <c:v>65333.79</c:v>
                </c:pt>
              </c:numCache>
            </c:numRef>
          </c:val>
          <c:smooth val="0"/>
          <c:extLst>
            <c:ext xmlns:c16="http://schemas.microsoft.com/office/drawing/2014/chart" uri="{C3380CC4-5D6E-409C-BE32-E72D297353CC}">
              <c16:uniqueId val="{00000001-23FF-4113-A476-DFD98F304691}"/>
            </c:ext>
          </c:extLst>
        </c:ser>
        <c:dLbls>
          <c:showLegendKey val="0"/>
          <c:showVal val="0"/>
          <c:showCatName val="0"/>
          <c:showSerName val="0"/>
          <c:showPercent val="0"/>
          <c:showBubbleSize val="0"/>
        </c:dLbls>
        <c:smooth val="0"/>
        <c:axId val="88834048"/>
        <c:axId val="88835584"/>
      </c:lineChart>
      <c:catAx>
        <c:axId val="88834048"/>
        <c:scaling>
          <c:orientation val="minMax"/>
        </c:scaling>
        <c:delete val="0"/>
        <c:axPos val="b"/>
        <c:numFmt formatCode="General" sourceLinked="0"/>
        <c:majorTickMark val="none"/>
        <c:minorTickMark val="none"/>
        <c:tickLblPos val="nextTo"/>
        <c:crossAx val="88835584"/>
        <c:crosses val="autoZero"/>
        <c:auto val="1"/>
        <c:lblAlgn val="ctr"/>
        <c:lblOffset val="100"/>
        <c:noMultiLvlLbl val="0"/>
      </c:catAx>
      <c:valAx>
        <c:axId val="88835584"/>
        <c:scaling>
          <c:orientation val="minMax"/>
        </c:scaling>
        <c:delete val="0"/>
        <c:axPos val="l"/>
        <c:majorGridlines/>
        <c:title>
          <c:layout/>
          <c:overlay val="0"/>
          <c:txPr>
            <a:bodyPr/>
            <a:lstStyle/>
            <a:p>
              <a:pPr>
                <a:defRPr sz="1400"/>
              </a:pPr>
              <a:endParaRPr lang="en-US"/>
            </a:p>
          </c:txPr>
        </c:title>
        <c:numFmt formatCode="#,##0.00_);\(#,##0.00\)" sourceLinked="1"/>
        <c:majorTickMark val="none"/>
        <c:minorTickMark val="none"/>
        <c:tickLblPos val="nextTo"/>
        <c:crossAx val="88834048"/>
        <c:crosses val="autoZero"/>
        <c:crossBetween val="between"/>
      </c:valAx>
    </c:plotArea>
    <c:legend>
      <c:legendPos val="b"/>
      <c:layout/>
      <c:overlay val="0"/>
      <c:txPr>
        <a:bodyPr/>
        <a:lstStyle/>
        <a:p>
          <a:pPr>
            <a:defRPr sz="1600"/>
          </a:pPr>
          <a:endParaRPr lang="en-US"/>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5"/>
          <c:order val="0"/>
          <c:tx>
            <c:strRef>
              <c:f>BSI!$C$9</c:f>
              <c:strCache>
                <c:ptCount val="1"/>
                <c:pt idx="0">
                  <c:v> Output price</c:v>
                </c:pt>
              </c:strCache>
            </c:strRef>
          </c:tx>
          <c:spPr>
            <a:ln w="50800">
              <a:solidFill>
                <a:srgbClr val="FF0000"/>
              </a:solidFill>
            </a:ln>
          </c:spPr>
          <c:marker>
            <c:symbol val="none"/>
          </c:marker>
          <c:cat>
            <c:strRef>
              <c:f>BSI!$D$2:$DC$3</c:f>
              <c:strCache>
                <c:ptCount val="104"/>
                <c:pt idx="0">
                  <c:v>JAN 2008 </c:v>
                </c:pt>
                <c:pt idx="1">
                  <c:v>FEB 2008 </c:v>
                </c:pt>
                <c:pt idx="2">
                  <c:v>MAR 2008 </c:v>
                </c:pt>
                <c:pt idx="3">
                  <c:v>APR 2008 </c:v>
                </c:pt>
                <c:pt idx="4">
                  <c:v>MAY 2008 </c:v>
                </c:pt>
                <c:pt idx="5">
                  <c:v>JUN 2008 </c:v>
                </c:pt>
                <c:pt idx="6">
                  <c:v>JUL 2008 </c:v>
                </c:pt>
                <c:pt idx="7">
                  <c:v>AUG 2008 </c:v>
                </c:pt>
                <c:pt idx="8">
                  <c:v>SEP 2008 </c:v>
                </c:pt>
                <c:pt idx="9">
                  <c:v>OCT 2008 </c:v>
                </c:pt>
                <c:pt idx="10">
                  <c:v>NOV 2008 </c:v>
                </c:pt>
                <c:pt idx="11">
                  <c:v>DEC 2008 </c:v>
                </c:pt>
                <c:pt idx="12">
                  <c:v>JAN 2009 </c:v>
                </c:pt>
                <c:pt idx="13">
                  <c:v>FEB 2009 </c:v>
                </c:pt>
                <c:pt idx="14">
                  <c:v>MAR 2009 </c:v>
                </c:pt>
                <c:pt idx="15">
                  <c:v>APR 2009 </c:v>
                </c:pt>
                <c:pt idx="16">
                  <c:v>MAY 2009 </c:v>
                </c:pt>
                <c:pt idx="17">
                  <c:v>JUN 2009 </c:v>
                </c:pt>
                <c:pt idx="18">
                  <c:v>JUL 2009 </c:v>
                </c:pt>
                <c:pt idx="19">
                  <c:v>AUG 2009 </c:v>
                </c:pt>
                <c:pt idx="20">
                  <c:v>SEP 2009 </c:v>
                </c:pt>
                <c:pt idx="21">
                  <c:v>OCT 2009 </c:v>
                </c:pt>
                <c:pt idx="22">
                  <c:v>NOV 2009 </c:v>
                </c:pt>
                <c:pt idx="23">
                  <c:v>DEC 2009 </c:v>
                </c:pt>
                <c:pt idx="24">
                  <c:v>JAN 2010 </c:v>
                </c:pt>
                <c:pt idx="25">
                  <c:v>FEB 2010 </c:v>
                </c:pt>
                <c:pt idx="26">
                  <c:v>MAR 2010 </c:v>
                </c:pt>
                <c:pt idx="27">
                  <c:v>APR 2010 </c:v>
                </c:pt>
                <c:pt idx="28">
                  <c:v>MAY 2010 </c:v>
                </c:pt>
                <c:pt idx="29">
                  <c:v>JUN 2010 </c:v>
                </c:pt>
                <c:pt idx="30">
                  <c:v>JUL 2010 </c:v>
                </c:pt>
                <c:pt idx="31">
                  <c:v>AUG 2010 </c:v>
                </c:pt>
                <c:pt idx="32">
                  <c:v>SEP 2010 </c:v>
                </c:pt>
                <c:pt idx="33">
                  <c:v>OCT 2010 </c:v>
                </c:pt>
                <c:pt idx="34">
                  <c:v>NOV 2010 </c:v>
                </c:pt>
                <c:pt idx="35">
                  <c:v>DEC 2010 </c:v>
                </c:pt>
                <c:pt idx="36">
                  <c:v>JAN 2011 </c:v>
                </c:pt>
                <c:pt idx="37">
                  <c:v>FEB 2011 </c:v>
                </c:pt>
                <c:pt idx="38">
                  <c:v>MAR 2011 </c:v>
                </c:pt>
                <c:pt idx="39">
                  <c:v>APR 2011 </c:v>
                </c:pt>
                <c:pt idx="40">
                  <c:v>MAY 2011 </c:v>
                </c:pt>
                <c:pt idx="41">
                  <c:v>JUN 2011 </c:v>
                </c:pt>
                <c:pt idx="42">
                  <c:v>JUL 2011 </c:v>
                </c:pt>
                <c:pt idx="43">
                  <c:v>AUG 2011 </c:v>
                </c:pt>
                <c:pt idx="44">
                  <c:v>SEP 2011 </c:v>
                </c:pt>
                <c:pt idx="45">
                  <c:v>OCT 2011 </c:v>
                </c:pt>
                <c:pt idx="46">
                  <c:v>NOV 2011 </c:v>
                </c:pt>
                <c:pt idx="47">
                  <c:v>DEC 2011 </c:v>
                </c:pt>
                <c:pt idx="48">
                  <c:v>JAN 2012 </c:v>
                </c:pt>
                <c:pt idx="49">
                  <c:v>FEB 2012 </c:v>
                </c:pt>
                <c:pt idx="50">
                  <c:v>MAR 2012 </c:v>
                </c:pt>
                <c:pt idx="51">
                  <c:v>APR 2012 </c:v>
                </c:pt>
                <c:pt idx="52">
                  <c:v>MAY 2012 </c:v>
                </c:pt>
                <c:pt idx="53">
                  <c:v>JUN 2012 </c:v>
                </c:pt>
                <c:pt idx="54">
                  <c:v>JUL 2012 </c:v>
                </c:pt>
                <c:pt idx="55">
                  <c:v>AUG 2012 </c:v>
                </c:pt>
                <c:pt idx="56">
                  <c:v>SEP 2012 </c:v>
                </c:pt>
                <c:pt idx="57">
                  <c:v>OCT 2012 </c:v>
                </c:pt>
                <c:pt idx="58">
                  <c:v>NOV 2012 </c:v>
                </c:pt>
                <c:pt idx="59">
                  <c:v>DEC 2012 </c:v>
                </c:pt>
                <c:pt idx="60">
                  <c:v>JAN 2013 </c:v>
                </c:pt>
                <c:pt idx="61">
                  <c:v>FEB 2013 </c:v>
                </c:pt>
                <c:pt idx="62">
                  <c:v>MAR 2013 </c:v>
                </c:pt>
                <c:pt idx="63">
                  <c:v>APR 2013 </c:v>
                </c:pt>
                <c:pt idx="64">
                  <c:v>MAY 2013 </c:v>
                </c:pt>
                <c:pt idx="65">
                  <c:v>JUN 2013 </c:v>
                </c:pt>
                <c:pt idx="66">
                  <c:v>JUL 2013 </c:v>
                </c:pt>
                <c:pt idx="67">
                  <c:v>AUG 2013 </c:v>
                </c:pt>
                <c:pt idx="68">
                  <c:v>SEP 2013 </c:v>
                </c:pt>
                <c:pt idx="69">
                  <c:v>OCT 2013 </c:v>
                </c:pt>
                <c:pt idx="70">
                  <c:v>NOV 2013 </c:v>
                </c:pt>
                <c:pt idx="71">
                  <c:v>DEC 2013 </c:v>
                </c:pt>
                <c:pt idx="72">
                  <c:v>JAN 2014 </c:v>
                </c:pt>
                <c:pt idx="73">
                  <c:v>FEB 2014 </c:v>
                </c:pt>
                <c:pt idx="74">
                  <c:v>MAR 2014 </c:v>
                </c:pt>
                <c:pt idx="75">
                  <c:v>APR 2014 </c:v>
                </c:pt>
                <c:pt idx="76">
                  <c:v>MAY 2014 </c:v>
                </c:pt>
                <c:pt idx="77">
                  <c:v>JUN 2014 </c:v>
                </c:pt>
                <c:pt idx="78">
                  <c:v>JUL 2014 </c:v>
                </c:pt>
                <c:pt idx="79">
                  <c:v>AUG 2014 </c:v>
                </c:pt>
                <c:pt idx="80">
                  <c:v>SEP 2014 </c:v>
                </c:pt>
                <c:pt idx="81">
                  <c:v>OCT 2014 </c:v>
                </c:pt>
                <c:pt idx="82">
                  <c:v>NOV 2014 </c:v>
                </c:pt>
                <c:pt idx="83">
                  <c:v>DEC 2014 </c:v>
                </c:pt>
                <c:pt idx="84">
                  <c:v>JAN 2015 </c:v>
                </c:pt>
                <c:pt idx="85">
                  <c:v>FEB 2015 </c:v>
                </c:pt>
                <c:pt idx="86">
                  <c:v>MAR 2015 </c:v>
                </c:pt>
                <c:pt idx="87">
                  <c:v>APR 2015 </c:v>
                </c:pt>
                <c:pt idx="88">
                  <c:v>MAY 2015 </c:v>
                </c:pt>
                <c:pt idx="89">
                  <c:v>JUN 2015 </c:v>
                </c:pt>
                <c:pt idx="90">
                  <c:v>JUL 2015 </c:v>
                </c:pt>
                <c:pt idx="91">
                  <c:v>AUG 2015 </c:v>
                </c:pt>
                <c:pt idx="92">
                  <c:v>SEP 2015 </c:v>
                </c:pt>
                <c:pt idx="93">
                  <c:v>OCT 2015 </c:v>
                </c:pt>
                <c:pt idx="94">
                  <c:v>NOV 2015 </c:v>
                </c:pt>
                <c:pt idx="95">
                  <c:v>DEC 2015 </c:v>
                </c:pt>
                <c:pt idx="96">
                  <c:v>JAN 2016 </c:v>
                </c:pt>
                <c:pt idx="97">
                  <c:v>FEB 2016 </c:v>
                </c:pt>
                <c:pt idx="98">
                  <c:v>MAR 2016 </c:v>
                </c:pt>
                <c:pt idx="99">
                  <c:v>APR 2016 </c:v>
                </c:pt>
                <c:pt idx="100">
                  <c:v>MAY 2016 </c:v>
                </c:pt>
                <c:pt idx="101">
                  <c:v>JUN 2016 </c:v>
                </c:pt>
                <c:pt idx="102">
                  <c:v>JUL 2016 </c:v>
                </c:pt>
                <c:pt idx="103">
                  <c:v>AUG 2016 </c:v>
                </c:pt>
              </c:strCache>
            </c:strRef>
          </c:cat>
          <c:val>
            <c:numRef>
              <c:f>BSI!$D$9:$DC$9</c:f>
              <c:numCache>
                <c:formatCode>#,##0.0;\-#,##0.0</c:formatCode>
                <c:ptCount val="104"/>
                <c:pt idx="0">
                  <c:v>55.1</c:v>
                </c:pt>
                <c:pt idx="1">
                  <c:v>56.8</c:v>
                </c:pt>
                <c:pt idx="2">
                  <c:v>56.2</c:v>
                </c:pt>
                <c:pt idx="3">
                  <c:v>55.9</c:v>
                </c:pt>
                <c:pt idx="4">
                  <c:v>56.8</c:v>
                </c:pt>
                <c:pt idx="5">
                  <c:v>57.2</c:v>
                </c:pt>
                <c:pt idx="6">
                  <c:v>57.1</c:v>
                </c:pt>
                <c:pt idx="7">
                  <c:v>49.5</c:v>
                </c:pt>
                <c:pt idx="8">
                  <c:v>47.8</c:v>
                </c:pt>
                <c:pt idx="9">
                  <c:v>41</c:v>
                </c:pt>
                <c:pt idx="10">
                  <c:v>34.6</c:v>
                </c:pt>
                <c:pt idx="11">
                  <c:v>36.799999999999997</c:v>
                </c:pt>
                <c:pt idx="12">
                  <c:v>39.4</c:v>
                </c:pt>
                <c:pt idx="13">
                  <c:v>39.9</c:v>
                </c:pt>
                <c:pt idx="14">
                  <c:v>40.5</c:v>
                </c:pt>
                <c:pt idx="15">
                  <c:v>40.6</c:v>
                </c:pt>
                <c:pt idx="16">
                  <c:v>45.4</c:v>
                </c:pt>
                <c:pt idx="17">
                  <c:v>47.1</c:v>
                </c:pt>
                <c:pt idx="18">
                  <c:v>48.1</c:v>
                </c:pt>
                <c:pt idx="19">
                  <c:v>51</c:v>
                </c:pt>
                <c:pt idx="20">
                  <c:v>51.3</c:v>
                </c:pt>
                <c:pt idx="21">
                  <c:v>50.2</c:v>
                </c:pt>
                <c:pt idx="22">
                  <c:v>51.2</c:v>
                </c:pt>
                <c:pt idx="23">
                  <c:v>52.5</c:v>
                </c:pt>
                <c:pt idx="24">
                  <c:v>53.7</c:v>
                </c:pt>
                <c:pt idx="25">
                  <c:v>54.5</c:v>
                </c:pt>
                <c:pt idx="26">
                  <c:v>53.3</c:v>
                </c:pt>
                <c:pt idx="27">
                  <c:v>52.3</c:v>
                </c:pt>
                <c:pt idx="28">
                  <c:v>50.7</c:v>
                </c:pt>
                <c:pt idx="29">
                  <c:v>51.5</c:v>
                </c:pt>
                <c:pt idx="30">
                  <c:v>50.7</c:v>
                </c:pt>
                <c:pt idx="31">
                  <c:v>51.6</c:v>
                </c:pt>
                <c:pt idx="32">
                  <c:v>50.6</c:v>
                </c:pt>
                <c:pt idx="33">
                  <c:v>51.7</c:v>
                </c:pt>
                <c:pt idx="34">
                  <c:v>50.8</c:v>
                </c:pt>
                <c:pt idx="35">
                  <c:v>52.8</c:v>
                </c:pt>
                <c:pt idx="36">
                  <c:v>57.4</c:v>
                </c:pt>
                <c:pt idx="37">
                  <c:v>56.5</c:v>
                </c:pt>
                <c:pt idx="38">
                  <c:v>57.3</c:v>
                </c:pt>
                <c:pt idx="39">
                  <c:v>56.9</c:v>
                </c:pt>
                <c:pt idx="40">
                  <c:v>52.6</c:v>
                </c:pt>
                <c:pt idx="41">
                  <c:v>52.6</c:v>
                </c:pt>
                <c:pt idx="42">
                  <c:v>54.1</c:v>
                </c:pt>
                <c:pt idx="43">
                  <c:v>51.3</c:v>
                </c:pt>
                <c:pt idx="44">
                  <c:v>49.6</c:v>
                </c:pt>
                <c:pt idx="45">
                  <c:v>47.5</c:v>
                </c:pt>
                <c:pt idx="46">
                  <c:v>46.8</c:v>
                </c:pt>
                <c:pt idx="47">
                  <c:v>48.8</c:v>
                </c:pt>
                <c:pt idx="48">
                  <c:v>52.7</c:v>
                </c:pt>
                <c:pt idx="49">
                  <c:v>53.6</c:v>
                </c:pt>
                <c:pt idx="50">
                  <c:v>54.1</c:v>
                </c:pt>
                <c:pt idx="51">
                  <c:v>53.2</c:v>
                </c:pt>
                <c:pt idx="52">
                  <c:v>51.1</c:v>
                </c:pt>
                <c:pt idx="53">
                  <c:v>50.7</c:v>
                </c:pt>
                <c:pt idx="54">
                  <c:v>50.8</c:v>
                </c:pt>
                <c:pt idx="55">
                  <c:v>51.1</c:v>
                </c:pt>
                <c:pt idx="56">
                  <c:v>50.5</c:v>
                </c:pt>
                <c:pt idx="57">
                  <c:v>48.9</c:v>
                </c:pt>
                <c:pt idx="58">
                  <c:v>50.3</c:v>
                </c:pt>
                <c:pt idx="59">
                  <c:v>48.9</c:v>
                </c:pt>
                <c:pt idx="60">
                  <c:v>51.4</c:v>
                </c:pt>
                <c:pt idx="61">
                  <c:v>52.1</c:v>
                </c:pt>
                <c:pt idx="62">
                  <c:v>50.1</c:v>
                </c:pt>
                <c:pt idx="63">
                  <c:v>48.4</c:v>
                </c:pt>
                <c:pt idx="64">
                  <c:v>49.1</c:v>
                </c:pt>
                <c:pt idx="65">
                  <c:v>50</c:v>
                </c:pt>
                <c:pt idx="66">
                  <c:v>49.5</c:v>
                </c:pt>
                <c:pt idx="67">
                  <c:v>50.3</c:v>
                </c:pt>
                <c:pt idx="68">
                  <c:v>51.5</c:v>
                </c:pt>
                <c:pt idx="69">
                  <c:v>49.1</c:v>
                </c:pt>
                <c:pt idx="70">
                  <c:v>48.5</c:v>
                </c:pt>
                <c:pt idx="71">
                  <c:v>50</c:v>
                </c:pt>
                <c:pt idx="72">
                  <c:v>50.1</c:v>
                </c:pt>
                <c:pt idx="73">
                  <c:v>49.2</c:v>
                </c:pt>
                <c:pt idx="74">
                  <c:v>47.4</c:v>
                </c:pt>
                <c:pt idx="75">
                  <c:v>46.9</c:v>
                </c:pt>
                <c:pt idx="76">
                  <c:v>48.3</c:v>
                </c:pt>
                <c:pt idx="77">
                  <c:v>48.4</c:v>
                </c:pt>
                <c:pt idx="78">
                  <c:v>50.2</c:v>
                </c:pt>
                <c:pt idx="79">
                  <c:v>46.7</c:v>
                </c:pt>
                <c:pt idx="80">
                  <c:v>46.1</c:v>
                </c:pt>
                <c:pt idx="81">
                  <c:v>45.5</c:v>
                </c:pt>
                <c:pt idx="82">
                  <c:v>46.1</c:v>
                </c:pt>
                <c:pt idx="83">
                  <c:v>45.2</c:v>
                </c:pt>
                <c:pt idx="84">
                  <c:v>45</c:v>
                </c:pt>
                <c:pt idx="85">
                  <c:v>44.8</c:v>
                </c:pt>
                <c:pt idx="86">
                  <c:v>45.9</c:v>
                </c:pt>
                <c:pt idx="87">
                  <c:v>46.7</c:v>
                </c:pt>
                <c:pt idx="88">
                  <c:v>47.3</c:v>
                </c:pt>
                <c:pt idx="89">
                  <c:v>48.1</c:v>
                </c:pt>
                <c:pt idx="90">
                  <c:v>43.3</c:v>
                </c:pt>
                <c:pt idx="91">
                  <c:v>43.8</c:v>
                </c:pt>
                <c:pt idx="92">
                  <c:v>43.5</c:v>
                </c:pt>
                <c:pt idx="93">
                  <c:v>45.8</c:v>
                </c:pt>
                <c:pt idx="94">
                  <c:v>44.8</c:v>
                </c:pt>
                <c:pt idx="95">
                  <c:v>47</c:v>
                </c:pt>
                <c:pt idx="96">
                  <c:v>45.7</c:v>
                </c:pt>
                <c:pt idx="97">
                  <c:v>47.5</c:v>
                </c:pt>
                <c:pt idx="98">
                  <c:v>47.6</c:v>
                </c:pt>
                <c:pt idx="99">
                  <c:v>49.8</c:v>
                </c:pt>
                <c:pt idx="100">
                  <c:v>50.9</c:v>
                </c:pt>
                <c:pt idx="101">
                  <c:v>48</c:v>
                </c:pt>
                <c:pt idx="102">
                  <c:v>48.3</c:v>
                </c:pt>
                <c:pt idx="103">
                  <c:v>47.1</c:v>
                </c:pt>
              </c:numCache>
            </c:numRef>
          </c:val>
          <c:smooth val="0"/>
          <c:extLst>
            <c:ext xmlns:c16="http://schemas.microsoft.com/office/drawing/2014/chart" uri="{C3380CC4-5D6E-409C-BE32-E72D297353CC}">
              <c16:uniqueId val="{00000000-1A42-4A29-A693-0BC910083D25}"/>
            </c:ext>
          </c:extLst>
        </c:ser>
        <c:dLbls>
          <c:showLegendKey val="0"/>
          <c:showVal val="0"/>
          <c:showCatName val="0"/>
          <c:showSerName val="0"/>
          <c:showPercent val="0"/>
          <c:showBubbleSize val="0"/>
        </c:dLbls>
        <c:smooth val="0"/>
        <c:axId val="88865408"/>
        <c:axId val="89153920"/>
      </c:lineChart>
      <c:catAx>
        <c:axId val="88865408"/>
        <c:scaling>
          <c:orientation val="minMax"/>
        </c:scaling>
        <c:delete val="0"/>
        <c:axPos val="b"/>
        <c:numFmt formatCode="General" sourceLinked="0"/>
        <c:majorTickMark val="out"/>
        <c:minorTickMark val="none"/>
        <c:tickLblPos val="nextTo"/>
        <c:crossAx val="89153920"/>
        <c:crosses val="autoZero"/>
        <c:auto val="1"/>
        <c:lblAlgn val="ctr"/>
        <c:lblOffset val="100"/>
        <c:noMultiLvlLbl val="0"/>
      </c:catAx>
      <c:valAx>
        <c:axId val="89153920"/>
        <c:scaling>
          <c:orientation val="minMax"/>
        </c:scaling>
        <c:delete val="0"/>
        <c:axPos val="l"/>
        <c:majorGridlines/>
        <c:numFmt formatCode="#,##0" sourceLinked="0"/>
        <c:majorTickMark val="out"/>
        <c:minorTickMark val="none"/>
        <c:tickLblPos val="nextTo"/>
        <c:crossAx val="88865408"/>
        <c:crosses val="autoZero"/>
        <c:crossBetween val="between"/>
      </c:valAx>
    </c:plotArea>
    <c:plotVisOnly val="1"/>
    <c:dispBlanksAs val="gap"/>
    <c:showDLblsOverMax val="0"/>
  </c:chart>
  <c:txPr>
    <a:bodyPr/>
    <a:lstStyle/>
    <a:p>
      <a:pPr>
        <a:defRPr sz="1200" b="1"/>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3200"/>
            </a:pPr>
            <a:r>
              <a:rPr lang="en-US" i="1" dirty="0"/>
              <a:t>Foreign order books</a:t>
            </a:r>
          </a:p>
        </c:rich>
      </c:tx>
      <c:layout/>
      <c:overlay val="0"/>
    </c:title>
    <c:autoTitleDeleted val="0"/>
    <c:plotArea>
      <c:layout/>
      <c:lineChart>
        <c:grouping val="standard"/>
        <c:varyColors val="0"/>
        <c:ser>
          <c:idx val="1"/>
          <c:order val="0"/>
          <c:tx>
            <c:strRef>
              <c:f>BSI!$C$5</c:f>
              <c:strCache>
                <c:ptCount val="1"/>
                <c:pt idx="0">
                  <c:v>Foreign order books</c:v>
                </c:pt>
              </c:strCache>
            </c:strRef>
          </c:tx>
          <c:spPr>
            <a:ln w="47625">
              <a:solidFill>
                <a:srgbClr val="0070C0"/>
              </a:solidFill>
            </a:ln>
          </c:spPr>
          <c:marker>
            <c:symbol val="none"/>
          </c:marker>
          <c:cat>
            <c:strRef>
              <c:f>BSI!$D$2:$DC$3</c:f>
              <c:strCache>
                <c:ptCount val="104"/>
                <c:pt idx="0">
                  <c:v>JAN 2008 </c:v>
                </c:pt>
                <c:pt idx="1">
                  <c:v>FEB 2008 </c:v>
                </c:pt>
                <c:pt idx="2">
                  <c:v>MAR 2008 </c:v>
                </c:pt>
                <c:pt idx="3">
                  <c:v>APR 2008 </c:v>
                </c:pt>
                <c:pt idx="4">
                  <c:v>MAY 2008 </c:v>
                </c:pt>
                <c:pt idx="5">
                  <c:v>JUN 2008 </c:v>
                </c:pt>
                <c:pt idx="6">
                  <c:v>JUL 2008 </c:v>
                </c:pt>
                <c:pt idx="7">
                  <c:v>AUG 2008 </c:v>
                </c:pt>
                <c:pt idx="8">
                  <c:v>SEP 2008 </c:v>
                </c:pt>
                <c:pt idx="9">
                  <c:v>OCT 2008 </c:v>
                </c:pt>
                <c:pt idx="10">
                  <c:v>NOV 2008 </c:v>
                </c:pt>
                <c:pt idx="11">
                  <c:v>DEC 2008 </c:v>
                </c:pt>
                <c:pt idx="12">
                  <c:v>JAN 2009 </c:v>
                </c:pt>
                <c:pt idx="13">
                  <c:v>FEB 2009 </c:v>
                </c:pt>
                <c:pt idx="14">
                  <c:v>MAR 2009 </c:v>
                </c:pt>
                <c:pt idx="15">
                  <c:v>APR 2009 </c:v>
                </c:pt>
                <c:pt idx="16">
                  <c:v>MAY 2009 </c:v>
                </c:pt>
                <c:pt idx="17">
                  <c:v>JUN 2009 </c:v>
                </c:pt>
                <c:pt idx="18">
                  <c:v>JUL 2009 </c:v>
                </c:pt>
                <c:pt idx="19">
                  <c:v>AUG 2009 </c:v>
                </c:pt>
                <c:pt idx="20">
                  <c:v>SEP 2009 </c:v>
                </c:pt>
                <c:pt idx="21">
                  <c:v>OCT 2009 </c:v>
                </c:pt>
                <c:pt idx="22">
                  <c:v>NOV 2009 </c:v>
                </c:pt>
                <c:pt idx="23">
                  <c:v>DEC 2009 </c:v>
                </c:pt>
                <c:pt idx="24">
                  <c:v>JAN 2010 </c:v>
                </c:pt>
                <c:pt idx="25">
                  <c:v>FEB 2010 </c:v>
                </c:pt>
                <c:pt idx="26">
                  <c:v>MAR 2010 </c:v>
                </c:pt>
                <c:pt idx="27">
                  <c:v>APR 2010 </c:v>
                </c:pt>
                <c:pt idx="28">
                  <c:v>MAY 2010 </c:v>
                </c:pt>
                <c:pt idx="29">
                  <c:v>JUN 2010 </c:v>
                </c:pt>
                <c:pt idx="30">
                  <c:v>JUL 2010 </c:v>
                </c:pt>
                <c:pt idx="31">
                  <c:v>AUG 2010 </c:v>
                </c:pt>
                <c:pt idx="32">
                  <c:v>SEP 2010 </c:v>
                </c:pt>
                <c:pt idx="33">
                  <c:v>OCT 2010 </c:v>
                </c:pt>
                <c:pt idx="34">
                  <c:v>NOV 2010 </c:v>
                </c:pt>
                <c:pt idx="35">
                  <c:v>DEC 2010 </c:v>
                </c:pt>
                <c:pt idx="36">
                  <c:v>JAN 2011 </c:v>
                </c:pt>
                <c:pt idx="37">
                  <c:v>FEB 2011 </c:v>
                </c:pt>
                <c:pt idx="38">
                  <c:v>MAR 2011 </c:v>
                </c:pt>
                <c:pt idx="39">
                  <c:v>APR 2011 </c:v>
                </c:pt>
                <c:pt idx="40">
                  <c:v>MAY 2011 </c:v>
                </c:pt>
                <c:pt idx="41">
                  <c:v>JUN 2011 </c:v>
                </c:pt>
                <c:pt idx="42">
                  <c:v>JUL 2011 </c:v>
                </c:pt>
                <c:pt idx="43">
                  <c:v>AUG 2011 </c:v>
                </c:pt>
                <c:pt idx="44">
                  <c:v>SEP 2011 </c:v>
                </c:pt>
                <c:pt idx="45">
                  <c:v>OCT 2011 </c:v>
                </c:pt>
                <c:pt idx="46">
                  <c:v>NOV 2011 </c:v>
                </c:pt>
                <c:pt idx="47">
                  <c:v>DEC 2011 </c:v>
                </c:pt>
                <c:pt idx="48">
                  <c:v>JAN 2012 </c:v>
                </c:pt>
                <c:pt idx="49">
                  <c:v>FEB 2012 </c:v>
                </c:pt>
                <c:pt idx="50">
                  <c:v>MAR 2012 </c:v>
                </c:pt>
                <c:pt idx="51">
                  <c:v>APR 2012 </c:v>
                </c:pt>
                <c:pt idx="52">
                  <c:v>MAY 2012 </c:v>
                </c:pt>
                <c:pt idx="53">
                  <c:v>JUN 2012 </c:v>
                </c:pt>
                <c:pt idx="54">
                  <c:v>JUL 2012 </c:v>
                </c:pt>
                <c:pt idx="55">
                  <c:v>AUG 2012 </c:v>
                </c:pt>
                <c:pt idx="56">
                  <c:v>SEP 2012 </c:v>
                </c:pt>
                <c:pt idx="57">
                  <c:v>OCT 2012 </c:v>
                </c:pt>
                <c:pt idx="58">
                  <c:v>NOV 2012 </c:v>
                </c:pt>
                <c:pt idx="59">
                  <c:v>DEC 2012 </c:v>
                </c:pt>
                <c:pt idx="60">
                  <c:v>JAN 2013 </c:v>
                </c:pt>
                <c:pt idx="61">
                  <c:v>FEB 2013 </c:v>
                </c:pt>
                <c:pt idx="62">
                  <c:v>MAR 2013 </c:v>
                </c:pt>
                <c:pt idx="63">
                  <c:v>APR 2013 </c:v>
                </c:pt>
                <c:pt idx="64">
                  <c:v>MAY 2013 </c:v>
                </c:pt>
                <c:pt idx="65">
                  <c:v>JUN 2013 </c:v>
                </c:pt>
                <c:pt idx="66">
                  <c:v>JUL 2013 </c:v>
                </c:pt>
                <c:pt idx="67">
                  <c:v>AUG 2013 </c:v>
                </c:pt>
                <c:pt idx="68">
                  <c:v>SEP 2013 </c:v>
                </c:pt>
                <c:pt idx="69">
                  <c:v>OCT 2013 </c:v>
                </c:pt>
                <c:pt idx="70">
                  <c:v>NOV 2013 </c:v>
                </c:pt>
                <c:pt idx="71">
                  <c:v>DEC 2013 </c:v>
                </c:pt>
                <c:pt idx="72">
                  <c:v>JAN 2014 </c:v>
                </c:pt>
                <c:pt idx="73">
                  <c:v>FEB 2014 </c:v>
                </c:pt>
                <c:pt idx="74">
                  <c:v>MAR 2014 </c:v>
                </c:pt>
                <c:pt idx="75">
                  <c:v>APR 2014 </c:v>
                </c:pt>
                <c:pt idx="76">
                  <c:v>MAY 2014 </c:v>
                </c:pt>
                <c:pt idx="77">
                  <c:v>JUN 2014 </c:v>
                </c:pt>
                <c:pt idx="78">
                  <c:v>JUL 2014 </c:v>
                </c:pt>
                <c:pt idx="79">
                  <c:v>AUG 2014 </c:v>
                </c:pt>
                <c:pt idx="80">
                  <c:v>SEP 2014 </c:v>
                </c:pt>
                <c:pt idx="81">
                  <c:v>OCT 2014 </c:v>
                </c:pt>
                <c:pt idx="82">
                  <c:v>NOV 2014 </c:v>
                </c:pt>
                <c:pt idx="83">
                  <c:v>DEC 2014 </c:v>
                </c:pt>
                <c:pt idx="84">
                  <c:v>JAN 2015 </c:v>
                </c:pt>
                <c:pt idx="85">
                  <c:v>FEB 2015 </c:v>
                </c:pt>
                <c:pt idx="86">
                  <c:v>MAR 2015 </c:v>
                </c:pt>
                <c:pt idx="87">
                  <c:v>APR 2015 </c:v>
                </c:pt>
                <c:pt idx="88">
                  <c:v>MAY 2015 </c:v>
                </c:pt>
                <c:pt idx="89">
                  <c:v>JUN 2015 </c:v>
                </c:pt>
                <c:pt idx="90">
                  <c:v>JUL 2015 </c:v>
                </c:pt>
                <c:pt idx="91">
                  <c:v>AUG 2015 </c:v>
                </c:pt>
                <c:pt idx="92">
                  <c:v>SEP 2015 </c:v>
                </c:pt>
                <c:pt idx="93">
                  <c:v>OCT 2015 </c:v>
                </c:pt>
                <c:pt idx="94">
                  <c:v>NOV 2015 </c:v>
                </c:pt>
                <c:pt idx="95">
                  <c:v>DEC 2015 </c:v>
                </c:pt>
                <c:pt idx="96">
                  <c:v>JAN 2016 </c:v>
                </c:pt>
                <c:pt idx="97">
                  <c:v>FEB 2016 </c:v>
                </c:pt>
                <c:pt idx="98">
                  <c:v>MAR 2016 </c:v>
                </c:pt>
                <c:pt idx="99">
                  <c:v>APR 2016 </c:v>
                </c:pt>
                <c:pt idx="100">
                  <c:v>MAY 2016 </c:v>
                </c:pt>
                <c:pt idx="101">
                  <c:v>JUN 2016 </c:v>
                </c:pt>
                <c:pt idx="102">
                  <c:v>JUL 2016 </c:v>
                </c:pt>
                <c:pt idx="103">
                  <c:v>AUG 2016 </c:v>
                </c:pt>
              </c:strCache>
            </c:strRef>
          </c:cat>
          <c:val>
            <c:numRef>
              <c:f>BSI!$D$5:$DC$5</c:f>
              <c:numCache>
                <c:formatCode>#,##0.0;\-#,##0.0</c:formatCode>
                <c:ptCount val="104"/>
                <c:pt idx="0">
                  <c:v>37.9</c:v>
                </c:pt>
                <c:pt idx="1">
                  <c:v>40.1</c:v>
                </c:pt>
                <c:pt idx="2">
                  <c:v>41</c:v>
                </c:pt>
                <c:pt idx="3">
                  <c:v>39</c:v>
                </c:pt>
                <c:pt idx="4">
                  <c:v>38.700000000000003</c:v>
                </c:pt>
                <c:pt idx="5">
                  <c:v>38.700000000000003</c:v>
                </c:pt>
                <c:pt idx="6">
                  <c:v>38.700000000000003</c:v>
                </c:pt>
                <c:pt idx="7">
                  <c:v>33.4</c:v>
                </c:pt>
                <c:pt idx="8">
                  <c:v>29.8</c:v>
                </c:pt>
                <c:pt idx="9">
                  <c:v>26.7</c:v>
                </c:pt>
                <c:pt idx="10">
                  <c:v>18.7</c:v>
                </c:pt>
                <c:pt idx="11">
                  <c:v>19.5</c:v>
                </c:pt>
                <c:pt idx="12">
                  <c:v>19.3</c:v>
                </c:pt>
                <c:pt idx="13">
                  <c:v>21.6</c:v>
                </c:pt>
                <c:pt idx="14">
                  <c:v>25.2</c:v>
                </c:pt>
                <c:pt idx="15">
                  <c:v>28.2</c:v>
                </c:pt>
                <c:pt idx="16">
                  <c:v>35.700000000000003</c:v>
                </c:pt>
                <c:pt idx="17">
                  <c:v>35.700000000000003</c:v>
                </c:pt>
                <c:pt idx="18">
                  <c:v>34.299999999999997</c:v>
                </c:pt>
                <c:pt idx="19">
                  <c:v>41</c:v>
                </c:pt>
                <c:pt idx="20">
                  <c:v>39.5</c:v>
                </c:pt>
                <c:pt idx="21">
                  <c:v>41.3</c:v>
                </c:pt>
                <c:pt idx="22">
                  <c:v>40.799999999999997</c:v>
                </c:pt>
                <c:pt idx="23">
                  <c:v>40.299999999999997</c:v>
                </c:pt>
                <c:pt idx="24">
                  <c:v>44.2</c:v>
                </c:pt>
                <c:pt idx="25">
                  <c:v>46.3</c:v>
                </c:pt>
                <c:pt idx="26">
                  <c:v>51.2</c:v>
                </c:pt>
                <c:pt idx="27">
                  <c:v>41.9</c:v>
                </c:pt>
                <c:pt idx="28">
                  <c:v>44</c:v>
                </c:pt>
                <c:pt idx="29">
                  <c:v>45.9</c:v>
                </c:pt>
                <c:pt idx="30">
                  <c:v>47</c:v>
                </c:pt>
                <c:pt idx="31">
                  <c:v>42.9</c:v>
                </c:pt>
                <c:pt idx="32">
                  <c:v>45.1</c:v>
                </c:pt>
                <c:pt idx="33">
                  <c:v>47.8</c:v>
                </c:pt>
                <c:pt idx="34">
                  <c:v>47.8</c:v>
                </c:pt>
                <c:pt idx="35">
                  <c:v>47.4</c:v>
                </c:pt>
                <c:pt idx="36">
                  <c:v>47.8</c:v>
                </c:pt>
                <c:pt idx="37">
                  <c:v>50.7</c:v>
                </c:pt>
                <c:pt idx="38">
                  <c:v>49.8</c:v>
                </c:pt>
                <c:pt idx="39">
                  <c:v>43.8</c:v>
                </c:pt>
                <c:pt idx="40">
                  <c:v>46.5</c:v>
                </c:pt>
                <c:pt idx="41">
                  <c:v>47.5</c:v>
                </c:pt>
                <c:pt idx="42">
                  <c:v>45.2</c:v>
                </c:pt>
                <c:pt idx="43">
                  <c:v>47.9</c:v>
                </c:pt>
                <c:pt idx="44">
                  <c:v>41.5</c:v>
                </c:pt>
                <c:pt idx="45">
                  <c:v>34.200000000000003</c:v>
                </c:pt>
                <c:pt idx="46">
                  <c:v>37.1</c:v>
                </c:pt>
                <c:pt idx="47">
                  <c:v>44.2</c:v>
                </c:pt>
                <c:pt idx="48">
                  <c:v>46.7</c:v>
                </c:pt>
                <c:pt idx="49">
                  <c:v>47.6</c:v>
                </c:pt>
                <c:pt idx="50">
                  <c:v>49.7</c:v>
                </c:pt>
                <c:pt idx="51">
                  <c:v>46.7</c:v>
                </c:pt>
                <c:pt idx="52">
                  <c:v>46.6</c:v>
                </c:pt>
                <c:pt idx="53">
                  <c:v>41.9</c:v>
                </c:pt>
                <c:pt idx="54">
                  <c:v>44.6</c:v>
                </c:pt>
                <c:pt idx="55">
                  <c:v>42.3</c:v>
                </c:pt>
                <c:pt idx="56">
                  <c:v>43</c:v>
                </c:pt>
                <c:pt idx="57">
                  <c:v>43.9</c:v>
                </c:pt>
                <c:pt idx="58">
                  <c:v>43.5</c:v>
                </c:pt>
                <c:pt idx="59">
                  <c:v>44.2</c:v>
                </c:pt>
                <c:pt idx="60">
                  <c:v>49</c:v>
                </c:pt>
                <c:pt idx="61">
                  <c:v>48</c:v>
                </c:pt>
                <c:pt idx="62">
                  <c:v>50.3</c:v>
                </c:pt>
                <c:pt idx="63">
                  <c:v>45.9</c:v>
                </c:pt>
                <c:pt idx="64">
                  <c:v>50.1</c:v>
                </c:pt>
                <c:pt idx="65">
                  <c:v>47</c:v>
                </c:pt>
                <c:pt idx="66">
                  <c:v>43.6</c:v>
                </c:pt>
                <c:pt idx="67">
                  <c:v>45.7</c:v>
                </c:pt>
                <c:pt idx="68">
                  <c:v>45.8</c:v>
                </c:pt>
                <c:pt idx="69">
                  <c:v>46.3</c:v>
                </c:pt>
                <c:pt idx="70">
                  <c:v>42.7</c:v>
                </c:pt>
                <c:pt idx="71">
                  <c:v>45.3</c:v>
                </c:pt>
                <c:pt idx="72">
                  <c:v>46.2</c:v>
                </c:pt>
                <c:pt idx="73">
                  <c:v>48.3</c:v>
                </c:pt>
                <c:pt idx="74">
                  <c:v>48.9</c:v>
                </c:pt>
                <c:pt idx="75">
                  <c:v>47.2</c:v>
                </c:pt>
                <c:pt idx="76">
                  <c:v>51</c:v>
                </c:pt>
                <c:pt idx="77">
                  <c:v>47.3</c:v>
                </c:pt>
                <c:pt idx="78">
                  <c:v>50.8</c:v>
                </c:pt>
                <c:pt idx="79">
                  <c:v>48.9</c:v>
                </c:pt>
                <c:pt idx="80">
                  <c:v>48.3</c:v>
                </c:pt>
                <c:pt idx="81">
                  <c:v>47</c:v>
                </c:pt>
                <c:pt idx="82">
                  <c:v>48.1</c:v>
                </c:pt>
                <c:pt idx="83">
                  <c:v>45.6</c:v>
                </c:pt>
                <c:pt idx="84">
                  <c:v>48.9</c:v>
                </c:pt>
                <c:pt idx="85">
                  <c:v>51.1</c:v>
                </c:pt>
                <c:pt idx="86">
                  <c:v>48</c:v>
                </c:pt>
                <c:pt idx="87">
                  <c:v>48.7</c:v>
                </c:pt>
                <c:pt idx="88">
                  <c:v>54.2</c:v>
                </c:pt>
                <c:pt idx="89">
                  <c:v>45</c:v>
                </c:pt>
                <c:pt idx="90">
                  <c:v>44.9</c:v>
                </c:pt>
                <c:pt idx="91">
                  <c:v>44.9</c:v>
                </c:pt>
                <c:pt idx="92">
                  <c:v>44.9</c:v>
                </c:pt>
                <c:pt idx="93">
                  <c:v>49.1</c:v>
                </c:pt>
                <c:pt idx="94">
                  <c:v>50.8</c:v>
                </c:pt>
                <c:pt idx="95">
                  <c:v>46.6</c:v>
                </c:pt>
                <c:pt idx="96">
                  <c:v>43.5</c:v>
                </c:pt>
                <c:pt idx="97">
                  <c:v>44.6</c:v>
                </c:pt>
                <c:pt idx="98">
                  <c:v>50.3</c:v>
                </c:pt>
                <c:pt idx="99">
                  <c:v>49</c:v>
                </c:pt>
                <c:pt idx="100">
                  <c:v>50.8</c:v>
                </c:pt>
                <c:pt idx="101">
                  <c:v>51</c:v>
                </c:pt>
                <c:pt idx="102">
                  <c:v>48.4</c:v>
                </c:pt>
                <c:pt idx="103">
                  <c:v>47.1</c:v>
                </c:pt>
              </c:numCache>
            </c:numRef>
          </c:val>
          <c:smooth val="0"/>
          <c:extLst>
            <c:ext xmlns:c16="http://schemas.microsoft.com/office/drawing/2014/chart" uri="{C3380CC4-5D6E-409C-BE32-E72D297353CC}">
              <c16:uniqueId val="{00000000-E510-4647-84B6-5154D81B45FF}"/>
            </c:ext>
          </c:extLst>
        </c:ser>
        <c:dLbls>
          <c:showLegendKey val="0"/>
          <c:showVal val="0"/>
          <c:showCatName val="0"/>
          <c:showSerName val="0"/>
          <c:showPercent val="0"/>
          <c:showBubbleSize val="0"/>
        </c:dLbls>
        <c:smooth val="0"/>
        <c:axId val="89183744"/>
        <c:axId val="89185280"/>
      </c:lineChart>
      <c:catAx>
        <c:axId val="89183744"/>
        <c:scaling>
          <c:orientation val="minMax"/>
        </c:scaling>
        <c:delete val="0"/>
        <c:axPos val="b"/>
        <c:numFmt formatCode="General" sourceLinked="0"/>
        <c:majorTickMark val="out"/>
        <c:minorTickMark val="none"/>
        <c:tickLblPos val="nextTo"/>
        <c:crossAx val="89185280"/>
        <c:crosses val="autoZero"/>
        <c:auto val="1"/>
        <c:lblAlgn val="ctr"/>
        <c:lblOffset val="100"/>
        <c:noMultiLvlLbl val="0"/>
      </c:catAx>
      <c:valAx>
        <c:axId val="89185280"/>
        <c:scaling>
          <c:orientation val="minMax"/>
        </c:scaling>
        <c:delete val="0"/>
        <c:axPos val="l"/>
        <c:majorGridlines/>
        <c:numFmt formatCode="#,##0.0;\-#,##0.0" sourceLinked="1"/>
        <c:majorTickMark val="out"/>
        <c:minorTickMark val="none"/>
        <c:tickLblPos val="nextTo"/>
        <c:txPr>
          <a:bodyPr/>
          <a:lstStyle/>
          <a:p>
            <a:pPr>
              <a:defRPr sz="1400" b="1"/>
            </a:pPr>
            <a:endParaRPr lang="en-US"/>
          </a:p>
        </c:txPr>
        <c:crossAx val="89183744"/>
        <c:crosses val="autoZero"/>
        <c:crossBetween val="between"/>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defRPr sz="2800" i="1"/>
          </a:pPr>
          <a:endParaRPr lang="en-US"/>
        </a:p>
      </c:txPr>
    </c:title>
    <c:autoTitleDeleted val="0"/>
    <c:plotArea>
      <c:layout/>
      <c:lineChart>
        <c:grouping val="standard"/>
        <c:varyColors val="0"/>
        <c:ser>
          <c:idx val="0"/>
          <c:order val="0"/>
          <c:tx>
            <c:strRef>
              <c:f>Sheet1!$C$4</c:f>
              <c:strCache>
                <c:ptCount val="1"/>
                <c:pt idx="0">
                  <c:v> Domestic order books</c:v>
                </c:pt>
              </c:strCache>
            </c:strRef>
          </c:tx>
          <c:spPr>
            <a:ln w="38100">
              <a:solidFill>
                <a:srgbClr val="00B050"/>
              </a:solidFill>
            </a:ln>
          </c:spPr>
          <c:marker>
            <c:symbol val="none"/>
          </c:marker>
          <c:cat>
            <c:strRef>
              <c:f>Sheet1!$D$2:$DC$3</c:f>
              <c:strCache>
                <c:ptCount val="104"/>
                <c:pt idx="0">
                  <c:v>JAN 2008 </c:v>
                </c:pt>
                <c:pt idx="1">
                  <c:v>FEB 2008 </c:v>
                </c:pt>
                <c:pt idx="2">
                  <c:v>MAR 2008 </c:v>
                </c:pt>
                <c:pt idx="3">
                  <c:v>APR 2008 </c:v>
                </c:pt>
                <c:pt idx="4">
                  <c:v>MAY 2008 </c:v>
                </c:pt>
                <c:pt idx="5">
                  <c:v>JUN 2008 </c:v>
                </c:pt>
                <c:pt idx="6">
                  <c:v>JUL 2008 </c:v>
                </c:pt>
                <c:pt idx="7">
                  <c:v>AUG 2008 </c:v>
                </c:pt>
                <c:pt idx="8">
                  <c:v>SEP 2008 </c:v>
                </c:pt>
                <c:pt idx="9">
                  <c:v>OCT 2008 </c:v>
                </c:pt>
                <c:pt idx="10">
                  <c:v>NOV 2008 </c:v>
                </c:pt>
                <c:pt idx="11">
                  <c:v>DEC 2008 </c:v>
                </c:pt>
                <c:pt idx="12">
                  <c:v>JAN 2009 </c:v>
                </c:pt>
                <c:pt idx="13">
                  <c:v>FEB 2009 </c:v>
                </c:pt>
                <c:pt idx="14">
                  <c:v>MAR 2009 </c:v>
                </c:pt>
                <c:pt idx="15">
                  <c:v>APR 2009 </c:v>
                </c:pt>
                <c:pt idx="16">
                  <c:v>MAY 2009 </c:v>
                </c:pt>
                <c:pt idx="17">
                  <c:v>JUN 2009 </c:v>
                </c:pt>
                <c:pt idx="18">
                  <c:v>JUL 2009 </c:v>
                </c:pt>
                <c:pt idx="19">
                  <c:v>AUG 2009 </c:v>
                </c:pt>
                <c:pt idx="20">
                  <c:v>SEP 2009 </c:v>
                </c:pt>
                <c:pt idx="21">
                  <c:v>OCT 2009 </c:v>
                </c:pt>
                <c:pt idx="22">
                  <c:v>NOV 2009 </c:v>
                </c:pt>
                <c:pt idx="23">
                  <c:v>DEC 2009 </c:v>
                </c:pt>
                <c:pt idx="24">
                  <c:v>JAN 2010 </c:v>
                </c:pt>
                <c:pt idx="25">
                  <c:v>FEB 2010 </c:v>
                </c:pt>
                <c:pt idx="26">
                  <c:v>MAR 2010 </c:v>
                </c:pt>
                <c:pt idx="27">
                  <c:v>APR 2010 </c:v>
                </c:pt>
                <c:pt idx="28">
                  <c:v>MAY 2010 </c:v>
                </c:pt>
                <c:pt idx="29">
                  <c:v>JUN 2010 </c:v>
                </c:pt>
                <c:pt idx="30">
                  <c:v>JUL 2010 </c:v>
                </c:pt>
                <c:pt idx="31">
                  <c:v>AUG 2010 </c:v>
                </c:pt>
                <c:pt idx="32">
                  <c:v>SEP 2010 </c:v>
                </c:pt>
                <c:pt idx="33">
                  <c:v>OCT 2010 </c:v>
                </c:pt>
                <c:pt idx="34">
                  <c:v>NOV 2010 </c:v>
                </c:pt>
                <c:pt idx="35">
                  <c:v>DEC 2010 </c:v>
                </c:pt>
                <c:pt idx="36">
                  <c:v>JAN 2011 </c:v>
                </c:pt>
                <c:pt idx="37">
                  <c:v>FEB 2011 </c:v>
                </c:pt>
                <c:pt idx="38">
                  <c:v>MAR 2011 </c:v>
                </c:pt>
                <c:pt idx="39">
                  <c:v>APR 2011 </c:v>
                </c:pt>
                <c:pt idx="40">
                  <c:v>MAY 2011 </c:v>
                </c:pt>
                <c:pt idx="41">
                  <c:v>JUN 2011 </c:v>
                </c:pt>
                <c:pt idx="42">
                  <c:v>JUL 2011 </c:v>
                </c:pt>
                <c:pt idx="43">
                  <c:v>AUG 2011 </c:v>
                </c:pt>
                <c:pt idx="44">
                  <c:v>SEP 2011 </c:v>
                </c:pt>
                <c:pt idx="45">
                  <c:v>OCT 2011 </c:v>
                </c:pt>
                <c:pt idx="46">
                  <c:v>NOV 2011 </c:v>
                </c:pt>
                <c:pt idx="47">
                  <c:v>DEC 2011 </c:v>
                </c:pt>
                <c:pt idx="48">
                  <c:v>JAN 2012 </c:v>
                </c:pt>
                <c:pt idx="49">
                  <c:v>FEB 2012 </c:v>
                </c:pt>
                <c:pt idx="50">
                  <c:v>MAR 2012 </c:v>
                </c:pt>
                <c:pt idx="51">
                  <c:v>APR 2012 </c:v>
                </c:pt>
                <c:pt idx="52">
                  <c:v>MAY 2012 </c:v>
                </c:pt>
                <c:pt idx="53">
                  <c:v>JUN 2012 </c:v>
                </c:pt>
                <c:pt idx="54">
                  <c:v>JUL 2012 </c:v>
                </c:pt>
                <c:pt idx="55">
                  <c:v>AUG 2012 </c:v>
                </c:pt>
                <c:pt idx="56">
                  <c:v>SEP 2012 </c:v>
                </c:pt>
                <c:pt idx="57">
                  <c:v>OCT 2012 </c:v>
                </c:pt>
                <c:pt idx="58">
                  <c:v>NOV 2012 </c:v>
                </c:pt>
                <c:pt idx="59">
                  <c:v>DEC 2012 </c:v>
                </c:pt>
                <c:pt idx="60">
                  <c:v>JAN 2013 </c:v>
                </c:pt>
                <c:pt idx="61">
                  <c:v>FEB 2013 </c:v>
                </c:pt>
                <c:pt idx="62">
                  <c:v>MAR 2013 </c:v>
                </c:pt>
                <c:pt idx="63">
                  <c:v>APR 2013 </c:v>
                </c:pt>
                <c:pt idx="64">
                  <c:v>MAY 2013 </c:v>
                </c:pt>
                <c:pt idx="65">
                  <c:v>JUN 2013 </c:v>
                </c:pt>
                <c:pt idx="66">
                  <c:v>JUL 2013 </c:v>
                </c:pt>
                <c:pt idx="67">
                  <c:v>AUG 2013 </c:v>
                </c:pt>
                <c:pt idx="68">
                  <c:v>SEP 2013 </c:v>
                </c:pt>
                <c:pt idx="69">
                  <c:v>OCT 2013 </c:v>
                </c:pt>
                <c:pt idx="70">
                  <c:v>NOV 2013 </c:v>
                </c:pt>
                <c:pt idx="71">
                  <c:v>DEC 2013 </c:v>
                </c:pt>
                <c:pt idx="72">
                  <c:v>JAN 2014 </c:v>
                </c:pt>
                <c:pt idx="73">
                  <c:v>FEB 2014 </c:v>
                </c:pt>
                <c:pt idx="74">
                  <c:v>MAR 2014 </c:v>
                </c:pt>
                <c:pt idx="75">
                  <c:v>APR 2014 </c:v>
                </c:pt>
                <c:pt idx="76">
                  <c:v>MAY 2014 </c:v>
                </c:pt>
                <c:pt idx="77">
                  <c:v>JUN 2014 </c:v>
                </c:pt>
                <c:pt idx="78">
                  <c:v>JUL 2014 </c:v>
                </c:pt>
                <c:pt idx="79">
                  <c:v>AUG 2014 </c:v>
                </c:pt>
                <c:pt idx="80">
                  <c:v>SEP 2014 </c:v>
                </c:pt>
                <c:pt idx="81">
                  <c:v>OCT 2014 </c:v>
                </c:pt>
                <c:pt idx="82">
                  <c:v>NOV 2014 </c:v>
                </c:pt>
                <c:pt idx="83">
                  <c:v>DEC 2014 </c:v>
                </c:pt>
                <c:pt idx="84">
                  <c:v>JAN 2015 </c:v>
                </c:pt>
                <c:pt idx="85">
                  <c:v>FEB 2015 </c:v>
                </c:pt>
                <c:pt idx="86">
                  <c:v>MAR 2015 </c:v>
                </c:pt>
                <c:pt idx="87">
                  <c:v>APR 2015 </c:v>
                </c:pt>
                <c:pt idx="88">
                  <c:v>MAY 2015 </c:v>
                </c:pt>
                <c:pt idx="89">
                  <c:v>JUN 2015 </c:v>
                </c:pt>
                <c:pt idx="90">
                  <c:v>JUL 2015 </c:v>
                </c:pt>
                <c:pt idx="91">
                  <c:v>AUG 2015 </c:v>
                </c:pt>
                <c:pt idx="92">
                  <c:v>SEP 2015 </c:v>
                </c:pt>
                <c:pt idx="93">
                  <c:v>OCT 2015 </c:v>
                </c:pt>
                <c:pt idx="94">
                  <c:v>NOV 2015 </c:v>
                </c:pt>
                <c:pt idx="95">
                  <c:v>DEC 2015 </c:v>
                </c:pt>
                <c:pt idx="96">
                  <c:v>JAN 2016 </c:v>
                </c:pt>
                <c:pt idx="97">
                  <c:v>FEB 2016 </c:v>
                </c:pt>
                <c:pt idx="98">
                  <c:v>MAR 2016 </c:v>
                </c:pt>
                <c:pt idx="99">
                  <c:v>APR 2016 </c:v>
                </c:pt>
                <c:pt idx="100">
                  <c:v>MAY 2016 </c:v>
                </c:pt>
                <c:pt idx="101">
                  <c:v>JUN 2016 </c:v>
                </c:pt>
                <c:pt idx="102">
                  <c:v>JUL 2016 </c:v>
                </c:pt>
                <c:pt idx="103">
                  <c:v>AUG 2016 </c:v>
                </c:pt>
              </c:strCache>
            </c:strRef>
          </c:cat>
          <c:val>
            <c:numRef>
              <c:f>Sheet1!$D$4:$DC$4</c:f>
              <c:numCache>
                <c:formatCode>#,##0.0;\-#,##0.0</c:formatCode>
                <c:ptCount val="104"/>
                <c:pt idx="0">
                  <c:v>40.5</c:v>
                </c:pt>
                <c:pt idx="1">
                  <c:v>40</c:v>
                </c:pt>
                <c:pt idx="2">
                  <c:v>43.4</c:v>
                </c:pt>
                <c:pt idx="3">
                  <c:v>38.9</c:v>
                </c:pt>
                <c:pt idx="4">
                  <c:v>38.5</c:v>
                </c:pt>
                <c:pt idx="5">
                  <c:v>34.799999999999997</c:v>
                </c:pt>
                <c:pt idx="6">
                  <c:v>35.200000000000003</c:v>
                </c:pt>
                <c:pt idx="7">
                  <c:v>31.9</c:v>
                </c:pt>
                <c:pt idx="8">
                  <c:v>31.1</c:v>
                </c:pt>
                <c:pt idx="9">
                  <c:v>25.5</c:v>
                </c:pt>
                <c:pt idx="10">
                  <c:v>19.2</c:v>
                </c:pt>
                <c:pt idx="11">
                  <c:v>22.2</c:v>
                </c:pt>
                <c:pt idx="12">
                  <c:v>21.1</c:v>
                </c:pt>
                <c:pt idx="13">
                  <c:v>24.8</c:v>
                </c:pt>
                <c:pt idx="14">
                  <c:v>27</c:v>
                </c:pt>
                <c:pt idx="15">
                  <c:v>26.9</c:v>
                </c:pt>
                <c:pt idx="16">
                  <c:v>35</c:v>
                </c:pt>
                <c:pt idx="17">
                  <c:v>36.6</c:v>
                </c:pt>
                <c:pt idx="18">
                  <c:v>34.9</c:v>
                </c:pt>
                <c:pt idx="19">
                  <c:v>37.1</c:v>
                </c:pt>
                <c:pt idx="20">
                  <c:v>39.9</c:v>
                </c:pt>
                <c:pt idx="21">
                  <c:v>43.6</c:v>
                </c:pt>
                <c:pt idx="22">
                  <c:v>44.3</c:v>
                </c:pt>
                <c:pt idx="23">
                  <c:v>47.5</c:v>
                </c:pt>
                <c:pt idx="24">
                  <c:v>48</c:v>
                </c:pt>
                <c:pt idx="25">
                  <c:v>49.4</c:v>
                </c:pt>
                <c:pt idx="26">
                  <c:v>54</c:v>
                </c:pt>
                <c:pt idx="27">
                  <c:v>42.8</c:v>
                </c:pt>
                <c:pt idx="28">
                  <c:v>43.4</c:v>
                </c:pt>
                <c:pt idx="29">
                  <c:v>46.9</c:v>
                </c:pt>
                <c:pt idx="30">
                  <c:v>46</c:v>
                </c:pt>
                <c:pt idx="31">
                  <c:v>45.9</c:v>
                </c:pt>
                <c:pt idx="32">
                  <c:v>46.2</c:v>
                </c:pt>
                <c:pt idx="33">
                  <c:v>48</c:v>
                </c:pt>
                <c:pt idx="34">
                  <c:v>52.5</c:v>
                </c:pt>
                <c:pt idx="35">
                  <c:v>49</c:v>
                </c:pt>
                <c:pt idx="36">
                  <c:v>52.8</c:v>
                </c:pt>
                <c:pt idx="37">
                  <c:v>52.2</c:v>
                </c:pt>
                <c:pt idx="38">
                  <c:v>52</c:v>
                </c:pt>
                <c:pt idx="39">
                  <c:v>45.2</c:v>
                </c:pt>
                <c:pt idx="40">
                  <c:v>48</c:v>
                </c:pt>
                <c:pt idx="41">
                  <c:v>50.8</c:v>
                </c:pt>
                <c:pt idx="42">
                  <c:v>48.8</c:v>
                </c:pt>
                <c:pt idx="43">
                  <c:v>50.1</c:v>
                </c:pt>
                <c:pt idx="44">
                  <c:v>43</c:v>
                </c:pt>
                <c:pt idx="45">
                  <c:v>27.4</c:v>
                </c:pt>
                <c:pt idx="46">
                  <c:v>33</c:v>
                </c:pt>
                <c:pt idx="47">
                  <c:v>46.1</c:v>
                </c:pt>
                <c:pt idx="48">
                  <c:v>52.7</c:v>
                </c:pt>
                <c:pt idx="49">
                  <c:v>52.1</c:v>
                </c:pt>
                <c:pt idx="50">
                  <c:v>53.6</c:v>
                </c:pt>
                <c:pt idx="51">
                  <c:v>47.7</c:v>
                </c:pt>
                <c:pt idx="52">
                  <c:v>51.5</c:v>
                </c:pt>
                <c:pt idx="53">
                  <c:v>47.4</c:v>
                </c:pt>
                <c:pt idx="54">
                  <c:v>48.9</c:v>
                </c:pt>
                <c:pt idx="55">
                  <c:v>47.9</c:v>
                </c:pt>
                <c:pt idx="56">
                  <c:v>44.7</c:v>
                </c:pt>
                <c:pt idx="57">
                  <c:v>46.1</c:v>
                </c:pt>
                <c:pt idx="58">
                  <c:v>47.6</c:v>
                </c:pt>
                <c:pt idx="59">
                  <c:v>45.4</c:v>
                </c:pt>
                <c:pt idx="60">
                  <c:v>52.4</c:v>
                </c:pt>
                <c:pt idx="61">
                  <c:v>52.6</c:v>
                </c:pt>
                <c:pt idx="62">
                  <c:v>55.4</c:v>
                </c:pt>
                <c:pt idx="63">
                  <c:v>48.6</c:v>
                </c:pt>
                <c:pt idx="64">
                  <c:v>53.4</c:v>
                </c:pt>
                <c:pt idx="65">
                  <c:v>47.6</c:v>
                </c:pt>
                <c:pt idx="66">
                  <c:v>44.4</c:v>
                </c:pt>
                <c:pt idx="67">
                  <c:v>43.2</c:v>
                </c:pt>
                <c:pt idx="68">
                  <c:v>43.9</c:v>
                </c:pt>
                <c:pt idx="69">
                  <c:v>44</c:v>
                </c:pt>
                <c:pt idx="70">
                  <c:v>42.3</c:v>
                </c:pt>
                <c:pt idx="71">
                  <c:v>41.5</c:v>
                </c:pt>
                <c:pt idx="72">
                  <c:v>41.2</c:v>
                </c:pt>
                <c:pt idx="73">
                  <c:v>44.9</c:v>
                </c:pt>
                <c:pt idx="74">
                  <c:v>46.5</c:v>
                </c:pt>
                <c:pt idx="75">
                  <c:v>41.4</c:v>
                </c:pt>
                <c:pt idx="76">
                  <c:v>47.4</c:v>
                </c:pt>
                <c:pt idx="77">
                  <c:v>47.1</c:v>
                </c:pt>
                <c:pt idx="78">
                  <c:v>47.2</c:v>
                </c:pt>
                <c:pt idx="79">
                  <c:v>47.3</c:v>
                </c:pt>
                <c:pt idx="80">
                  <c:v>46.9</c:v>
                </c:pt>
                <c:pt idx="81">
                  <c:v>45.8</c:v>
                </c:pt>
                <c:pt idx="82">
                  <c:v>45.7</c:v>
                </c:pt>
                <c:pt idx="83">
                  <c:v>46.6</c:v>
                </c:pt>
                <c:pt idx="84">
                  <c:v>46.4</c:v>
                </c:pt>
                <c:pt idx="85">
                  <c:v>47.6</c:v>
                </c:pt>
                <c:pt idx="86">
                  <c:v>50.4</c:v>
                </c:pt>
                <c:pt idx="87">
                  <c:v>44.4</c:v>
                </c:pt>
                <c:pt idx="88">
                  <c:v>46.4</c:v>
                </c:pt>
                <c:pt idx="89">
                  <c:v>43.8</c:v>
                </c:pt>
                <c:pt idx="90">
                  <c:v>42.4</c:v>
                </c:pt>
                <c:pt idx="91">
                  <c:v>42.5</c:v>
                </c:pt>
                <c:pt idx="92">
                  <c:v>44.8</c:v>
                </c:pt>
                <c:pt idx="93">
                  <c:v>47.9</c:v>
                </c:pt>
                <c:pt idx="94">
                  <c:v>48.5</c:v>
                </c:pt>
                <c:pt idx="95">
                  <c:v>47.5</c:v>
                </c:pt>
                <c:pt idx="96">
                  <c:v>46.1</c:v>
                </c:pt>
                <c:pt idx="97">
                  <c:v>46.2</c:v>
                </c:pt>
                <c:pt idx="98">
                  <c:v>51.4</c:v>
                </c:pt>
                <c:pt idx="99">
                  <c:v>46.7</c:v>
                </c:pt>
                <c:pt idx="100">
                  <c:v>49.4</c:v>
                </c:pt>
                <c:pt idx="101">
                  <c:v>45.8</c:v>
                </c:pt>
                <c:pt idx="102">
                  <c:v>47.1</c:v>
                </c:pt>
                <c:pt idx="103">
                  <c:v>45.4</c:v>
                </c:pt>
              </c:numCache>
            </c:numRef>
          </c:val>
          <c:smooth val="0"/>
          <c:extLst>
            <c:ext xmlns:c16="http://schemas.microsoft.com/office/drawing/2014/chart" uri="{C3380CC4-5D6E-409C-BE32-E72D297353CC}">
              <c16:uniqueId val="{00000000-85AC-49C6-A8DD-791A4940E1B6}"/>
            </c:ext>
          </c:extLst>
        </c:ser>
        <c:dLbls>
          <c:showLegendKey val="0"/>
          <c:showVal val="0"/>
          <c:showCatName val="0"/>
          <c:showSerName val="0"/>
          <c:showPercent val="0"/>
          <c:showBubbleSize val="0"/>
        </c:dLbls>
        <c:smooth val="0"/>
        <c:axId val="39383040"/>
        <c:axId val="39384576"/>
      </c:lineChart>
      <c:catAx>
        <c:axId val="39383040"/>
        <c:scaling>
          <c:orientation val="minMax"/>
        </c:scaling>
        <c:delete val="0"/>
        <c:axPos val="b"/>
        <c:numFmt formatCode="General" sourceLinked="0"/>
        <c:majorTickMark val="out"/>
        <c:minorTickMark val="none"/>
        <c:tickLblPos val="nextTo"/>
        <c:crossAx val="39384576"/>
        <c:crosses val="autoZero"/>
        <c:auto val="1"/>
        <c:lblAlgn val="ctr"/>
        <c:lblOffset val="100"/>
        <c:noMultiLvlLbl val="0"/>
      </c:catAx>
      <c:valAx>
        <c:axId val="39384576"/>
        <c:scaling>
          <c:orientation val="minMax"/>
        </c:scaling>
        <c:delete val="0"/>
        <c:axPos val="l"/>
        <c:majorGridlines/>
        <c:numFmt formatCode="#,##0.0;\-#,##0.0" sourceLinked="1"/>
        <c:majorTickMark val="out"/>
        <c:minorTickMark val="none"/>
        <c:tickLblPos val="nextTo"/>
        <c:txPr>
          <a:bodyPr/>
          <a:lstStyle/>
          <a:p>
            <a:pPr>
              <a:defRPr sz="1200"/>
            </a:pPr>
            <a:endParaRPr lang="en-US"/>
          </a:p>
        </c:txPr>
        <c:crossAx val="39383040"/>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defRPr sz="2800"/>
          </a:pPr>
          <a:endParaRPr lang="en-US"/>
        </a:p>
      </c:txPr>
    </c:title>
    <c:autoTitleDeleted val="0"/>
    <c:plotArea>
      <c:layout/>
      <c:lineChart>
        <c:grouping val="standard"/>
        <c:varyColors val="0"/>
        <c:ser>
          <c:idx val="4"/>
          <c:order val="0"/>
          <c:tx>
            <c:strRef>
              <c:f>Sheet1!$C$8</c:f>
              <c:strCache>
                <c:ptCount val="1"/>
                <c:pt idx="0">
                  <c:v> Liquidity</c:v>
                </c:pt>
              </c:strCache>
            </c:strRef>
          </c:tx>
          <c:spPr>
            <a:ln w="53975" cmpd="sng">
              <a:solidFill>
                <a:schemeClr val="tx1">
                  <a:lumMod val="75000"/>
                  <a:lumOff val="25000"/>
                </a:schemeClr>
              </a:solidFill>
            </a:ln>
          </c:spPr>
          <c:marker>
            <c:symbol val="none"/>
          </c:marker>
          <c:cat>
            <c:strRef>
              <c:f>Sheet1!$D$2:$DC$3</c:f>
              <c:strCache>
                <c:ptCount val="104"/>
                <c:pt idx="0">
                  <c:v>JAN 2008 </c:v>
                </c:pt>
                <c:pt idx="1">
                  <c:v>FEB 2008 </c:v>
                </c:pt>
                <c:pt idx="2">
                  <c:v>MAR 2008 </c:v>
                </c:pt>
                <c:pt idx="3">
                  <c:v>APR 2008 </c:v>
                </c:pt>
                <c:pt idx="4">
                  <c:v>MAY 2008 </c:v>
                </c:pt>
                <c:pt idx="5">
                  <c:v>JUN 2008 </c:v>
                </c:pt>
                <c:pt idx="6">
                  <c:v>JUL 2008 </c:v>
                </c:pt>
                <c:pt idx="7">
                  <c:v>AUG 2008 </c:v>
                </c:pt>
                <c:pt idx="8">
                  <c:v>SEP 2008 </c:v>
                </c:pt>
                <c:pt idx="9">
                  <c:v>OCT 2008 </c:v>
                </c:pt>
                <c:pt idx="10">
                  <c:v>NOV 2008 </c:v>
                </c:pt>
                <c:pt idx="11">
                  <c:v>DEC 2008 </c:v>
                </c:pt>
                <c:pt idx="12">
                  <c:v>JAN 2009 </c:v>
                </c:pt>
                <c:pt idx="13">
                  <c:v>FEB 2009 </c:v>
                </c:pt>
                <c:pt idx="14">
                  <c:v>MAR 2009 </c:v>
                </c:pt>
                <c:pt idx="15">
                  <c:v>APR 2009 </c:v>
                </c:pt>
                <c:pt idx="16">
                  <c:v>MAY 2009 </c:v>
                </c:pt>
                <c:pt idx="17">
                  <c:v>JUN 2009 </c:v>
                </c:pt>
                <c:pt idx="18">
                  <c:v>JUL 2009 </c:v>
                </c:pt>
                <c:pt idx="19">
                  <c:v>AUG 2009 </c:v>
                </c:pt>
                <c:pt idx="20">
                  <c:v>SEP 2009 </c:v>
                </c:pt>
                <c:pt idx="21">
                  <c:v>OCT 2009 </c:v>
                </c:pt>
                <c:pt idx="22">
                  <c:v>NOV 2009 </c:v>
                </c:pt>
                <c:pt idx="23">
                  <c:v>DEC 2009 </c:v>
                </c:pt>
                <c:pt idx="24">
                  <c:v>JAN 2010 </c:v>
                </c:pt>
                <c:pt idx="25">
                  <c:v>FEB 2010 </c:v>
                </c:pt>
                <c:pt idx="26">
                  <c:v>MAR 2010 </c:v>
                </c:pt>
                <c:pt idx="27">
                  <c:v>APR 2010 </c:v>
                </c:pt>
                <c:pt idx="28">
                  <c:v>MAY 2010 </c:v>
                </c:pt>
                <c:pt idx="29">
                  <c:v>JUN 2010 </c:v>
                </c:pt>
                <c:pt idx="30">
                  <c:v>JUL 2010 </c:v>
                </c:pt>
                <c:pt idx="31">
                  <c:v>AUG 2010 </c:v>
                </c:pt>
                <c:pt idx="32">
                  <c:v>SEP 2010 </c:v>
                </c:pt>
                <c:pt idx="33">
                  <c:v>OCT 2010 </c:v>
                </c:pt>
                <c:pt idx="34">
                  <c:v>NOV 2010 </c:v>
                </c:pt>
                <c:pt idx="35">
                  <c:v>DEC 2010 </c:v>
                </c:pt>
                <c:pt idx="36">
                  <c:v>JAN 2011 </c:v>
                </c:pt>
                <c:pt idx="37">
                  <c:v>FEB 2011 </c:v>
                </c:pt>
                <c:pt idx="38">
                  <c:v>MAR 2011 </c:v>
                </c:pt>
                <c:pt idx="39">
                  <c:v>APR 2011 </c:v>
                </c:pt>
                <c:pt idx="40">
                  <c:v>MAY 2011 </c:v>
                </c:pt>
                <c:pt idx="41">
                  <c:v>JUN 2011 </c:v>
                </c:pt>
                <c:pt idx="42">
                  <c:v>JUL 2011 </c:v>
                </c:pt>
                <c:pt idx="43">
                  <c:v>AUG 2011 </c:v>
                </c:pt>
                <c:pt idx="44">
                  <c:v>SEP 2011 </c:v>
                </c:pt>
                <c:pt idx="45">
                  <c:v>OCT 2011 </c:v>
                </c:pt>
                <c:pt idx="46">
                  <c:v>NOV 2011 </c:v>
                </c:pt>
                <c:pt idx="47">
                  <c:v>DEC 2011 </c:v>
                </c:pt>
                <c:pt idx="48">
                  <c:v>JAN 2012 </c:v>
                </c:pt>
                <c:pt idx="49">
                  <c:v>FEB 2012 </c:v>
                </c:pt>
                <c:pt idx="50">
                  <c:v>MAR 2012 </c:v>
                </c:pt>
                <c:pt idx="51">
                  <c:v>APR 2012 </c:v>
                </c:pt>
                <c:pt idx="52">
                  <c:v>MAY 2012 </c:v>
                </c:pt>
                <c:pt idx="53">
                  <c:v>JUN 2012 </c:v>
                </c:pt>
                <c:pt idx="54">
                  <c:v>JUL 2012 </c:v>
                </c:pt>
                <c:pt idx="55">
                  <c:v>AUG 2012 </c:v>
                </c:pt>
                <c:pt idx="56">
                  <c:v>SEP 2012 </c:v>
                </c:pt>
                <c:pt idx="57">
                  <c:v>OCT 2012 </c:v>
                </c:pt>
                <c:pt idx="58">
                  <c:v>NOV 2012 </c:v>
                </c:pt>
                <c:pt idx="59">
                  <c:v>DEC 2012 </c:v>
                </c:pt>
                <c:pt idx="60">
                  <c:v>JAN 2013 </c:v>
                </c:pt>
                <c:pt idx="61">
                  <c:v>FEB 2013 </c:v>
                </c:pt>
                <c:pt idx="62">
                  <c:v>MAR 2013 </c:v>
                </c:pt>
                <c:pt idx="63">
                  <c:v>APR 2013 </c:v>
                </c:pt>
                <c:pt idx="64">
                  <c:v>MAY 2013 </c:v>
                </c:pt>
                <c:pt idx="65">
                  <c:v>JUN 2013 </c:v>
                </c:pt>
                <c:pt idx="66">
                  <c:v>JUL 2013 </c:v>
                </c:pt>
                <c:pt idx="67">
                  <c:v>AUG 2013 </c:v>
                </c:pt>
                <c:pt idx="68">
                  <c:v>SEP 2013 </c:v>
                </c:pt>
                <c:pt idx="69">
                  <c:v>OCT 2013 </c:v>
                </c:pt>
                <c:pt idx="70">
                  <c:v>NOV 2013 </c:v>
                </c:pt>
                <c:pt idx="71">
                  <c:v>DEC 2013 </c:v>
                </c:pt>
                <c:pt idx="72">
                  <c:v>JAN 2014 </c:v>
                </c:pt>
                <c:pt idx="73">
                  <c:v>FEB 2014 </c:v>
                </c:pt>
                <c:pt idx="74">
                  <c:v>MAR 2014 </c:v>
                </c:pt>
                <c:pt idx="75">
                  <c:v>APR 2014 </c:v>
                </c:pt>
                <c:pt idx="76">
                  <c:v>MAY 2014 </c:v>
                </c:pt>
                <c:pt idx="77">
                  <c:v>JUN 2014 </c:v>
                </c:pt>
                <c:pt idx="78">
                  <c:v>JUL 2014 </c:v>
                </c:pt>
                <c:pt idx="79">
                  <c:v>AUG 2014 </c:v>
                </c:pt>
                <c:pt idx="80">
                  <c:v>SEP 2014 </c:v>
                </c:pt>
                <c:pt idx="81">
                  <c:v>OCT 2014 </c:v>
                </c:pt>
                <c:pt idx="82">
                  <c:v>NOV 2014 </c:v>
                </c:pt>
                <c:pt idx="83">
                  <c:v>DEC 2014 </c:v>
                </c:pt>
                <c:pt idx="84">
                  <c:v>JAN 2015 </c:v>
                </c:pt>
                <c:pt idx="85">
                  <c:v>FEB 2015 </c:v>
                </c:pt>
                <c:pt idx="86">
                  <c:v>MAR 2015 </c:v>
                </c:pt>
                <c:pt idx="87">
                  <c:v>APR 2015 </c:v>
                </c:pt>
                <c:pt idx="88">
                  <c:v>MAY 2015 </c:v>
                </c:pt>
                <c:pt idx="89">
                  <c:v>JUN 2015 </c:v>
                </c:pt>
                <c:pt idx="90">
                  <c:v>JUL 2015 </c:v>
                </c:pt>
                <c:pt idx="91">
                  <c:v>AUG 2015 </c:v>
                </c:pt>
                <c:pt idx="92">
                  <c:v>SEP 2015 </c:v>
                </c:pt>
                <c:pt idx="93">
                  <c:v>OCT 2015 </c:v>
                </c:pt>
                <c:pt idx="94">
                  <c:v>NOV 2015 </c:v>
                </c:pt>
                <c:pt idx="95">
                  <c:v>DEC 2015 </c:v>
                </c:pt>
                <c:pt idx="96">
                  <c:v>JAN 2016 </c:v>
                </c:pt>
                <c:pt idx="97">
                  <c:v>FEB 2016 </c:v>
                </c:pt>
                <c:pt idx="98">
                  <c:v>MAR 2016 </c:v>
                </c:pt>
                <c:pt idx="99">
                  <c:v>APR 2016 </c:v>
                </c:pt>
                <c:pt idx="100">
                  <c:v>MAY 2016 </c:v>
                </c:pt>
                <c:pt idx="101">
                  <c:v>JUN 2016 </c:v>
                </c:pt>
                <c:pt idx="102">
                  <c:v>JUL 2016 </c:v>
                </c:pt>
                <c:pt idx="103">
                  <c:v>AUG 2016 </c:v>
                </c:pt>
              </c:strCache>
            </c:strRef>
          </c:cat>
          <c:val>
            <c:numRef>
              <c:f>Sheet1!$D$8:$DC$8</c:f>
              <c:numCache>
                <c:formatCode>#,##0.0;\-#,##0.0</c:formatCode>
                <c:ptCount val="104"/>
                <c:pt idx="0">
                  <c:v>44.2</c:v>
                </c:pt>
                <c:pt idx="1">
                  <c:v>44.8</c:v>
                </c:pt>
                <c:pt idx="2">
                  <c:v>44.9</c:v>
                </c:pt>
                <c:pt idx="3">
                  <c:v>43.9</c:v>
                </c:pt>
                <c:pt idx="4">
                  <c:v>42</c:v>
                </c:pt>
                <c:pt idx="5">
                  <c:v>40.700000000000003</c:v>
                </c:pt>
                <c:pt idx="6">
                  <c:v>41</c:v>
                </c:pt>
                <c:pt idx="7">
                  <c:v>40.9</c:v>
                </c:pt>
                <c:pt idx="8">
                  <c:v>39.9</c:v>
                </c:pt>
                <c:pt idx="9">
                  <c:v>38.9</c:v>
                </c:pt>
                <c:pt idx="10">
                  <c:v>35.6</c:v>
                </c:pt>
                <c:pt idx="11">
                  <c:v>35.799999999999997</c:v>
                </c:pt>
                <c:pt idx="12">
                  <c:v>38.1</c:v>
                </c:pt>
                <c:pt idx="13">
                  <c:v>37.799999999999997</c:v>
                </c:pt>
                <c:pt idx="14">
                  <c:v>39</c:v>
                </c:pt>
                <c:pt idx="15">
                  <c:v>41.6</c:v>
                </c:pt>
                <c:pt idx="16">
                  <c:v>45.9</c:v>
                </c:pt>
                <c:pt idx="17">
                  <c:v>46.8</c:v>
                </c:pt>
                <c:pt idx="18">
                  <c:v>47.4</c:v>
                </c:pt>
                <c:pt idx="19">
                  <c:v>47.3</c:v>
                </c:pt>
                <c:pt idx="20">
                  <c:v>48.1</c:v>
                </c:pt>
                <c:pt idx="21">
                  <c:v>48.8</c:v>
                </c:pt>
                <c:pt idx="22">
                  <c:v>49.7</c:v>
                </c:pt>
                <c:pt idx="23">
                  <c:v>51.4</c:v>
                </c:pt>
                <c:pt idx="24">
                  <c:v>51.8</c:v>
                </c:pt>
                <c:pt idx="25">
                  <c:v>51.6</c:v>
                </c:pt>
                <c:pt idx="26">
                  <c:v>53.3</c:v>
                </c:pt>
                <c:pt idx="27">
                  <c:v>50.4</c:v>
                </c:pt>
                <c:pt idx="28">
                  <c:v>47.8</c:v>
                </c:pt>
                <c:pt idx="29">
                  <c:v>48.2</c:v>
                </c:pt>
                <c:pt idx="30">
                  <c:v>48.9</c:v>
                </c:pt>
                <c:pt idx="31">
                  <c:v>50.1</c:v>
                </c:pt>
                <c:pt idx="32">
                  <c:v>48.7</c:v>
                </c:pt>
                <c:pt idx="33">
                  <c:v>51.8</c:v>
                </c:pt>
                <c:pt idx="34">
                  <c:v>50</c:v>
                </c:pt>
                <c:pt idx="35">
                  <c:v>49</c:v>
                </c:pt>
                <c:pt idx="36">
                  <c:v>51.1</c:v>
                </c:pt>
                <c:pt idx="37">
                  <c:v>51.1</c:v>
                </c:pt>
                <c:pt idx="38">
                  <c:v>50.7</c:v>
                </c:pt>
                <c:pt idx="39">
                  <c:v>50.3</c:v>
                </c:pt>
                <c:pt idx="40">
                  <c:v>48.6</c:v>
                </c:pt>
                <c:pt idx="41">
                  <c:v>49.9</c:v>
                </c:pt>
                <c:pt idx="42">
                  <c:v>49.8</c:v>
                </c:pt>
                <c:pt idx="43">
                  <c:v>50.1</c:v>
                </c:pt>
                <c:pt idx="44">
                  <c:v>48.1</c:v>
                </c:pt>
                <c:pt idx="45">
                  <c:v>43.7</c:v>
                </c:pt>
                <c:pt idx="46">
                  <c:v>42.9</c:v>
                </c:pt>
                <c:pt idx="47">
                  <c:v>46.8</c:v>
                </c:pt>
                <c:pt idx="48">
                  <c:v>47.9</c:v>
                </c:pt>
                <c:pt idx="49">
                  <c:v>48.3</c:v>
                </c:pt>
                <c:pt idx="50">
                  <c:v>48.4</c:v>
                </c:pt>
                <c:pt idx="51">
                  <c:v>47.5</c:v>
                </c:pt>
                <c:pt idx="52">
                  <c:v>47.9</c:v>
                </c:pt>
                <c:pt idx="53">
                  <c:v>49.2</c:v>
                </c:pt>
                <c:pt idx="54">
                  <c:v>48.9</c:v>
                </c:pt>
                <c:pt idx="55">
                  <c:v>49.1</c:v>
                </c:pt>
                <c:pt idx="56">
                  <c:v>48.5</c:v>
                </c:pt>
                <c:pt idx="57">
                  <c:v>50.2</c:v>
                </c:pt>
                <c:pt idx="58">
                  <c:v>49</c:v>
                </c:pt>
                <c:pt idx="59">
                  <c:v>49.8</c:v>
                </c:pt>
                <c:pt idx="60">
                  <c:v>49.2</c:v>
                </c:pt>
                <c:pt idx="61">
                  <c:v>49.6</c:v>
                </c:pt>
                <c:pt idx="62">
                  <c:v>48.9</c:v>
                </c:pt>
                <c:pt idx="63">
                  <c:v>48</c:v>
                </c:pt>
                <c:pt idx="64">
                  <c:v>49</c:v>
                </c:pt>
                <c:pt idx="65">
                  <c:v>49.2</c:v>
                </c:pt>
                <c:pt idx="66">
                  <c:v>49.5</c:v>
                </c:pt>
                <c:pt idx="67">
                  <c:v>47.4</c:v>
                </c:pt>
                <c:pt idx="68">
                  <c:v>48.3</c:v>
                </c:pt>
                <c:pt idx="69">
                  <c:v>49.5</c:v>
                </c:pt>
                <c:pt idx="70">
                  <c:v>49</c:v>
                </c:pt>
                <c:pt idx="71">
                  <c:v>48.9</c:v>
                </c:pt>
                <c:pt idx="72">
                  <c:v>49</c:v>
                </c:pt>
                <c:pt idx="73">
                  <c:v>47.5</c:v>
                </c:pt>
                <c:pt idx="74">
                  <c:v>47.9</c:v>
                </c:pt>
                <c:pt idx="75">
                  <c:v>47</c:v>
                </c:pt>
                <c:pt idx="76">
                  <c:v>46.3</c:v>
                </c:pt>
                <c:pt idx="77">
                  <c:v>48</c:v>
                </c:pt>
                <c:pt idx="78">
                  <c:v>49.8</c:v>
                </c:pt>
                <c:pt idx="79">
                  <c:v>51</c:v>
                </c:pt>
                <c:pt idx="80">
                  <c:v>49.1</c:v>
                </c:pt>
                <c:pt idx="81">
                  <c:v>48.1</c:v>
                </c:pt>
                <c:pt idx="82">
                  <c:v>49.3</c:v>
                </c:pt>
                <c:pt idx="83">
                  <c:v>50.2</c:v>
                </c:pt>
                <c:pt idx="84">
                  <c:v>49</c:v>
                </c:pt>
                <c:pt idx="85">
                  <c:v>49.5</c:v>
                </c:pt>
                <c:pt idx="86">
                  <c:v>50.5</c:v>
                </c:pt>
                <c:pt idx="87">
                  <c:v>49</c:v>
                </c:pt>
                <c:pt idx="88">
                  <c:v>49</c:v>
                </c:pt>
                <c:pt idx="89">
                  <c:v>47.7</c:v>
                </c:pt>
                <c:pt idx="90">
                  <c:v>48.1</c:v>
                </c:pt>
                <c:pt idx="91">
                  <c:v>48.8</c:v>
                </c:pt>
                <c:pt idx="92">
                  <c:v>47.9</c:v>
                </c:pt>
                <c:pt idx="93">
                  <c:v>48.4</c:v>
                </c:pt>
                <c:pt idx="94">
                  <c:v>49</c:v>
                </c:pt>
                <c:pt idx="95">
                  <c:v>49.2</c:v>
                </c:pt>
                <c:pt idx="96">
                  <c:v>49.7</c:v>
                </c:pt>
                <c:pt idx="97">
                  <c:v>49.6</c:v>
                </c:pt>
                <c:pt idx="98">
                  <c:v>50.4</c:v>
                </c:pt>
                <c:pt idx="99">
                  <c:v>50.6</c:v>
                </c:pt>
                <c:pt idx="100">
                  <c:v>51.7</c:v>
                </c:pt>
                <c:pt idx="101">
                  <c:v>51.5</c:v>
                </c:pt>
                <c:pt idx="102">
                  <c:v>51.7</c:v>
                </c:pt>
                <c:pt idx="103">
                  <c:v>49.4</c:v>
                </c:pt>
              </c:numCache>
            </c:numRef>
          </c:val>
          <c:smooth val="0"/>
          <c:extLst>
            <c:ext xmlns:c16="http://schemas.microsoft.com/office/drawing/2014/chart" uri="{C3380CC4-5D6E-409C-BE32-E72D297353CC}">
              <c16:uniqueId val="{00000000-3BEC-44DB-9E6B-AA6827835B06}"/>
            </c:ext>
          </c:extLst>
        </c:ser>
        <c:dLbls>
          <c:showLegendKey val="0"/>
          <c:showVal val="0"/>
          <c:showCatName val="0"/>
          <c:showSerName val="0"/>
          <c:showPercent val="0"/>
          <c:showBubbleSize val="0"/>
        </c:dLbls>
        <c:smooth val="0"/>
        <c:axId val="39566336"/>
        <c:axId val="39568128"/>
      </c:lineChart>
      <c:catAx>
        <c:axId val="39566336"/>
        <c:scaling>
          <c:orientation val="minMax"/>
        </c:scaling>
        <c:delete val="0"/>
        <c:axPos val="b"/>
        <c:numFmt formatCode="General" sourceLinked="0"/>
        <c:majorTickMark val="out"/>
        <c:minorTickMark val="none"/>
        <c:tickLblPos val="nextTo"/>
        <c:crossAx val="39568128"/>
        <c:crosses val="autoZero"/>
        <c:auto val="1"/>
        <c:lblAlgn val="ctr"/>
        <c:lblOffset val="100"/>
        <c:noMultiLvlLbl val="0"/>
      </c:catAx>
      <c:valAx>
        <c:axId val="39568128"/>
        <c:scaling>
          <c:orientation val="minMax"/>
          <c:min val="30"/>
        </c:scaling>
        <c:delete val="0"/>
        <c:axPos val="l"/>
        <c:majorGridlines/>
        <c:numFmt formatCode="#,##0.0;\-#,##0.0" sourceLinked="1"/>
        <c:majorTickMark val="out"/>
        <c:minorTickMark val="none"/>
        <c:tickLblPos val="nextTo"/>
        <c:txPr>
          <a:bodyPr/>
          <a:lstStyle/>
          <a:p>
            <a:pPr>
              <a:defRPr sz="1200"/>
            </a:pPr>
            <a:endParaRPr lang="en-US"/>
          </a:p>
        </c:txPr>
        <c:crossAx val="39566336"/>
        <c:crosses val="autoZero"/>
        <c:crossBetween val="between"/>
      </c:valAx>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a:t>Private Consumption Indicators</a:t>
            </a:r>
          </a:p>
        </c:rich>
      </c:tx>
      <c:layout/>
      <c:overlay val="0"/>
    </c:title>
    <c:autoTitleDeleted val="0"/>
    <c:plotArea>
      <c:layout/>
      <c:lineChart>
        <c:grouping val="standard"/>
        <c:varyColors val="0"/>
        <c:ser>
          <c:idx val="0"/>
          <c:order val="0"/>
          <c:tx>
            <c:strRef>
              <c:f>Consmption!$C$4</c:f>
              <c:strCache>
                <c:ptCount val="1"/>
                <c:pt idx="0">
                  <c:v>Retail sales Index (2002=100)</c:v>
                </c:pt>
              </c:strCache>
            </c:strRef>
          </c:tx>
          <c:spPr>
            <a:ln w="57150"/>
          </c:spPr>
          <c:marker>
            <c:spPr>
              <a:ln w="57150"/>
            </c:spPr>
          </c:marker>
          <c:cat>
            <c:strRef>
              <c:f>Consmption!$D$3:$S$3</c:f>
              <c:strCache>
                <c:ptCount val="16"/>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pt idx="13">
                  <c:v>2013 </c:v>
                </c:pt>
                <c:pt idx="14">
                  <c:v>2014 </c:v>
                </c:pt>
                <c:pt idx="15">
                  <c:v>2015 </c:v>
                </c:pt>
              </c:strCache>
            </c:strRef>
          </c:cat>
          <c:val>
            <c:numRef>
              <c:f>Consmption!$D$4:$S$4</c:f>
              <c:numCache>
                <c:formatCode>#,##0.00_);\(#,##0.00\)</c:formatCode>
                <c:ptCount val="16"/>
                <c:pt idx="0">
                  <c:v>78.930000000000007</c:v>
                </c:pt>
                <c:pt idx="1">
                  <c:v>85.99</c:v>
                </c:pt>
                <c:pt idx="2">
                  <c:v>100</c:v>
                </c:pt>
                <c:pt idx="3">
                  <c:v>115.07</c:v>
                </c:pt>
                <c:pt idx="4">
                  <c:v>135.41</c:v>
                </c:pt>
                <c:pt idx="5">
                  <c:v>148.07</c:v>
                </c:pt>
                <c:pt idx="6">
                  <c:v>154.88999999999999</c:v>
                </c:pt>
                <c:pt idx="7">
                  <c:v>157.57</c:v>
                </c:pt>
                <c:pt idx="8">
                  <c:v>163.13</c:v>
                </c:pt>
                <c:pt idx="9">
                  <c:v>152.03</c:v>
                </c:pt>
                <c:pt idx="10">
                  <c:v>175.79</c:v>
                </c:pt>
                <c:pt idx="11">
                  <c:v>185.56</c:v>
                </c:pt>
                <c:pt idx="12">
                  <c:v>220.8</c:v>
                </c:pt>
                <c:pt idx="13">
                  <c:v>220.19</c:v>
                </c:pt>
                <c:pt idx="14">
                  <c:v>206.9</c:v>
                </c:pt>
                <c:pt idx="15">
                  <c:v>206.9</c:v>
                </c:pt>
              </c:numCache>
            </c:numRef>
          </c:val>
          <c:smooth val="0"/>
          <c:extLst>
            <c:ext xmlns:c16="http://schemas.microsoft.com/office/drawing/2014/chart" uri="{C3380CC4-5D6E-409C-BE32-E72D297353CC}">
              <c16:uniqueId val="{00000000-3571-43B5-B075-639974DDEB45}"/>
            </c:ext>
          </c:extLst>
        </c:ser>
        <c:ser>
          <c:idx val="1"/>
          <c:order val="1"/>
          <c:tx>
            <c:strRef>
              <c:f>Consmption!$C$5</c:f>
              <c:strCache>
                <c:ptCount val="1"/>
                <c:pt idx="0">
                  <c:v>Index of car sales for consumption purpose (2010=100)</c:v>
                </c:pt>
              </c:strCache>
            </c:strRef>
          </c:tx>
          <c:spPr>
            <a:ln w="38100"/>
          </c:spPr>
          <c:marker>
            <c:spPr>
              <a:ln w="38100"/>
            </c:spPr>
          </c:marker>
          <c:cat>
            <c:strRef>
              <c:f>Consmption!$D$3:$S$3</c:f>
              <c:strCache>
                <c:ptCount val="16"/>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pt idx="13">
                  <c:v>2013 </c:v>
                </c:pt>
                <c:pt idx="14">
                  <c:v>2014 </c:v>
                </c:pt>
                <c:pt idx="15">
                  <c:v>2015 </c:v>
                </c:pt>
              </c:strCache>
            </c:strRef>
          </c:cat>
          <c:val>
            <c:numRef>
              <c:f>Consmption!$D$5:$S$5</c:f>
              <c:numCache>
                <c:formatCode>#,##0.00_);\(#,##0.00\)</c:formatCode>
                <c:ptCount val="16"/>
                <c:pt idx="0">
                  <c:v>32.799999999999997</c:v>
                </c:pt>
                <c:pt idx="1">
                  <c:v>38.630000000000003</c:v>
                </c:pt>
                <c:pt idx="2">
                  <c:v>52.29</c:v>
                </c:pt>
                <c:pt idx="3">
                  <c:v>68.94</c:v>
                </c:pt>
                <c:pt idx="4">
                  <c:v>80.08</c:v>
                </c:pt>
                <c:pt idx="5">
                  <c:v>82.81</c:v>
                </c:pt>
                <c:pt idx="6">
                  <c:v>80.099999999999994</c:v>
                </c:pt>
                <c:pt idx="7">
                  <c:v>69.88</c:v>
                </c:pt>
                <c:pt idx="8">
                  <c:v>77.88</c:v>
                </c:pt>
                <c:pt idx="9">
                  <c:v>71.650000000000006</c:v>
                </c:pt>
                <c:pt idx="10">
                  <c:v>100</c:v>
                </c:pt>
                <c:pt idx="11">
                  <c:v>103.49</c:v>
                </c:pt>
                <c:pt idx="12">
                  <c:v>165.11</c:v>
                </c:pt>
                <c:pt idx="13">
                  <c:v>153.59</c:v>
                </c:pt>
                <c:pt idx="14">
                  <c:v>103.15</c:v>
                </c:pt>
                <c:pt idx="15">
                  <c:v>91.49</c:v>
                </c:pt>
              </c:numCache>
            </c:numRef>
          </c:val>
          <c:smooth val="0"/>
          <c:extLst>
            <c:ext xmlns:c16="http://schemas.microsoft.com/office/drawing/2014/chart" uri="{C3380CC4-5D6E-409C-BE32-E72D297353CC}">
              <c16:uniqueId val="{00000001-3571-43B5-B075-639974DDEB45}"/>
            </c:ext>
          </c:extLst>
        </c:ser>
        <c:dLbls>
          <c:showLegendKey val="0"/>
          <c:showVal val="0"/>
          <c:showCatName val="0"/>
          <c:showSerName val="0"/>
          <c:showPercent val="0"/>
          <c:showBubbleSize val="0"/>
        </c:dLbls>
        <c:marker val="1"/>
        <c:smooth val="0"/>
        <c:axId val="88626304"/>
        <c:axId val="88627840"/>
      </c:lineChart>
      <c:catAx>
        <c:axId val="88626304"/>
        <c:scaling>
          <c:orientation val="minMax"/>
        </c:scaling>
        <c:delete val="0"/>
        <c:axPos val="b"/>
        <c:numFmt formatCode="General" sourceLinked="0"/>
        <c:majorTickMark val="none"/>
        <c:minorTickMark val="none"/>
        <c:tickLblPos val="nextTo"/>
        <c:txPr>
          <a:bodyPr rot="5400000" vert="horz"/>
          <a:lstStyle/>
          <a:p>
            <a:pPr>
              <a:defRPr sz="2000" b="1"/>
            </a:pPr>
            <a:endParaRPr lang="en-US"/>
          </a:p>
        </c:txPr>
        <c:crossAx val="88627840"/>
        <c:crosses val="autoZero"/>
        <c:auto val="1"/>
        <c:lblAlgn val="ctr"/>
        <c:lblOffset val="100"/>
        <c:noMultiLvlLbl val="0"/>
      </c:catAx>
      <c:valAx>
        <c:axId val="88627840"/>
        <c:scaling>
          <c:orientation val="minMax"/>
        </c:scaling>
        <c:delete val="0"/>
        <c:axPos val="l"/>
        <c:majorGridlines/>
        <c:title>
          <c:tx>
            <c:rich>
              <a:bodyPr/>
              <a:lstStyle/>
              <a:p>
                <a:pPr>
                  <a:defRPr sz="1200"/>
                </a:pPr>
                <a:r>
                  <a:rPr lang="en-US" sz="1200"/>
                  <a:t>Index</a:t>
                </a:r>
              </a:p>
            </c:rich>
          </c:tx>
          <c:layout/>
          <c:overlay val="0"/>
        </c:title>
        <c:numFmt formatCode="#,##0.00_);\(#,##0.00\)" sourceLinked="1"/>
        <c:majorTickMark val="none"/>
        <c:minorTickMark val="none"/>
        <c:tickLblPos val="nextTo"/>
        <c:txPr>
          <a:bodyPr/>
          <a:lstStyle/>
          <a:p>
            <a:pPr>
              <a:defRPr sz="1200" b="1"/>
            </a:pPr>
            <a:endParaRPr lang="en-US"/>
          </a:p>
        </c:txPr>
        <c:crossAx val="88626304"/>
        <c:crosses val="autoZero"/>
        <c:crossBetween val="between"/>
      </c:valAx>
    </c:plotArea>
    <c:legend>
      <c:legendPos val="r"/>
      <c:layout/>
      <c:overlay val="0"/>
      <c:txPr>
        <a:bodyPr/>
        <a:lstStyle/>
        <a:p>
          <a:pPr>
            <a:defRPr sz="1600" b="1"/>
          </a:pPr>
          <a:endParaRPr lang="en-US"/>
        </a:p>
      </c:txPr>
    </c:legend>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Private investment</a:t>
            </a:r>
            <a:r>
              <a:rPr lang="en-US" sz="2000" baseline="0"/>
              <a:t> Indicators</a:t>
            </a:r>
            <a:endParaRPr lang="en-US" sz="2000"/>
          </a:p>
        </c:rich>
      </c:tx>
      <c:layout/>
      <c:overlay val="0"/>
    </c:title>
    <c:autoTitleDeleted val="0"/>
    <c:plotArea>
      <c:layout/>
      <c:lineChart>
        <c:grouping val="standard"/>
        <c:varyColors val="0"/>
        <c:ser>
          <c:idx val="3"/>
          <c:order val="1"/>
          <c:tx>
            <c:strRef>
              <c:f>Investment!$C$6</c:f>
              <c:strCache>
                <c:ptCount val="1"/>
                <c:pt idx="0">
                  <c:v>Domestic machinery sales at 2010 prices (Millions of Baht) LHS</c:v>
                </c:pt>
              </c:strCache>
            </c:strRef>
          </c:tx>
          <c:spPr>
            <a:ln w="57150"/>
          </c:spPr>
          <c:marker>
            <c:spPr>
              <a:ln w="57150"/>
            </c:spPr>
          </c:marker>
          <c:cat>
            <c:strRef>
              <c:f>Investment!$D$2:$S$2</c:f>
              <c:strCache>
                <c:ptCount val="16"/>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pt idx="13">
                  <c:v>2013 </c:v>
                </c:pt>
                <c:pt idx="14">
                  <c:v>2014 </c:v>
                </c:pt>
                <c:pt idx="15">
                  <c:v>2015 </c:v>
                </c:pt>
              </c:strCache>
            </c:strRef>
          </c:cat>
          <c:val>
            <c:numRef>
              <c:f>Investment!$D$6:$S$6</c:f>
              <c:numCache>
                <c:formatCode>#,##0.00_);\(#,##0.00\)</c:formatCode>
                <c:ptCount val="16"/>
                <c:pt idx="0">
                  <c:v>407708.27</c:v>
                </c:pt>
                <c:pt idx="1">
                  <c:v>437819.1</c:v>
                </c:pt>
                <c:pt idx="2">
                  <c:v>430324.56</c:v>
                </c:pt>
                <c:pt idx="3">
                  <c:v>472926.63</c:v>
                </c:pt>
                <c:pt idx="4">
                  <c:v>559425.81999999995</c:v>
                </c:pt>
                <c:pt idx="5">
                  <c:v>627713.99</c:v>
                </c:pt>
                <c:pt idx="6">
                  <c:v>691089.17</c:v>
                </c:pt>
                <c:pt idx="7">
                  <c:v>716837.34</c:v>
                </c:pt>
                <c:pt idx="8">
                  <c:v>710909.82</c:v>
                </c:pt>
                <c:pt idx="9">
                  <c:v>538951.88</c:v>
                </c:pt>
                <c:pt idx="10">
                  <c:v>743414.4</c:v>
                </c:pt>
                <c:pt idx="11">
                  <c:v>797731.05</c:v>
                </c:pt>
                <c:pt idx="12">
                  <c:v>845587.35</c:v>
                </c:pt>
                <c:pt idx="13">
                  <c:v>826868.07</c:v>
                </c:pt>
                <c:pt idx="14">
                  <c:v>879421.51</c:v>
                </c:pt>
                <c:pt idx="15">
                  <c:v>960688.25</c:v>
                </c:pt>
              </c:numCache>
            </c:numRef>
          </c:val>
          <c:smooth val="0"/>
          <c:extLst>
            <c:ext xmlns:c16="http://schemas.microsoft.com/office/drawing/2014/chart" uri="{C3380CC4-5D6E-409C-BE32-E72D297353CC}">
              <c16:uniqueId val="{00000000-9DC1-471D-8B98-9A3E84B6C6BE}"/>
            </c:ext>
          </c:extLst>
        </c:ser>
        <c:dLbls>
          <c:showLegendKey val="0"/>
          <c:showVal val="0"/>
          <c:showCatName val="0"/>
          <c:showSerName val="0"/>
          <c:showPercent val="0"/>
          <c:showBubbleSize val="0"/>
        </c:dLbls>
        <c:marker val="1"/>
        <c:smooth val="0"/>
        <c:axId val="39854464"/>
        <c:axId val="39856000"/>
      </c:lineChart>
      <c:lineChart>
        <c:grouping val="standard"/>
        <c:varyColors val="0"/>
        <c:ser>
          <c:idx val="2"/>
          <c:order val="0"/>
          <c:tx>
            <c:strRef>
              <c:f>Investment!$C$5</c:f>
              <c:strCache>
                <c:ptCount val="1"/>
                <c:pt idx="0">
                  <c:v>Imported capital goods (Millions of  USD) RHS</c:v>
                </c:pt>
              </c:strCache>
            </c:strRef>
          </c:tx>
          <c:spPr>
            <a:ln w="47625"/>
          </c:spPr>
          <c:cat>
            <c:strRef>
              <c:f>Investment!$D$2:$S$2</c:f>
              <c:strCache>
                <c:ptCount val="16"/>
                <c:pt idx="0">
                  <c:v>2000 </c:v>
                </c:pt>
                <c:pt idx="1">
                  <c:v>2001 </c:v>
                </c:pt>
                <c:pt idx="2">
                  <c:v>2002 </c:v>
                </c:pt>
                <c:pt idx="3">
                  <c:v>2003 </c:v>
                </c:pt>
                <c:pt idx="4">
                  <c:v>2004 </c:v>
                </c:pt>
                <c:pt idx="5">
                  <c:v>2005 </c:v>
                </c:pt>
                <c:pt idx="6">
                  <c:v>2006 </c:v>
                </c:pt>
                <c:pt idx="7">
                  <c:v>2007 </c:v>
                </c:pt>
                <c:pt idx="8">
                  <c:v>2008 </c:v>
                </c:pt>
                <c:pt idx="9">
                  <c:v>2009 </c:v>
                </c:pt>
                <c:pt idx="10">
                  <c:v>2010 </c:v>
                </c:pt>
                <c:pt idx="11">
                  <c:v>2011 </c:v>
                </c:pt>
                <c:pt idx="12">
                  <c:v>2012 </c:v>
                </c:pt>
                <c:pt idx="13">
                  <c:v>2013 </c:v>
                </c:pt>
                <c:pt idx="14">
                  <c:v>2014 </c:v>
                </c:pt>
                <c:pt idx="15">
                  <c:v>2015 </c:v>
                </c:pt>
              </c:strCache>
            </c:strRef>
          </c:cat>
          <c:val>
            <c:numRef>
              <c:f>Investment!$D$5:$S$5</c:f>
              <c:numCache>
                <c:formatCode>#,##0.00_);\(#,##0.00\)</c:formatCode>
                <c:ptCount val="16"/>
                <c:pt idx="0">
                  <c:v>16082.28</c:v>
                </c:pt>
                <c:pt idx="1">
                  <c:v>17464.93</c:v>
                </c:pt>
                <c:pt idx="2">
                  <c:v>17896.759999999998</c:v>
                </c:pt>
                <c:pt idx="3">
                  <c:v>19923.919999999998</c:v>
                </c:pt>
                <c:pt idx="4">
                  <c:v>23201.98</c:v>
                </c:pt>
                <c:pt idx="5">
                  <c:v>27291.09</c:v>
                </c:pt>
                <c:pt idx="6">
                  <c:v>28037.06</c:v>
                </c:pt>
                <c:pt idx="7">
                  <c:v>30297.22</c:v>
                </c:pt>
                <c:pt idx="8">
                  <c:v>34093.25</c:v>
                </c:pt>
                <c:pt idx="9">
                  <c:v>29104.95</c:v>
                </c:pt>
                <c:pt idx="10">
                  <c:v>37327.279999999999</c:v>
                </c:pt>
                <c:pt idx="11">
                  <c:v>43425.11</c:v>
                </c:pt>
                <c:pt idx="12">
                  <c:v>54045.81</c:v>
                </c:pt>
                <c:pt idx="13">
                  <c:v>49152.05</c:v>
                </c:pt>
                <c:pt idx="14">
                  <c:v>48178.19</c:v>
                </c:pt>
                <c:pt idx="15">
                  <c:v>47796.92</c:v>
                </c:pt>
              </c:numCache>
            </c:numRef>
          </c:val>
          <c:smooth val="0"/>
          <c:extLst>
            <c:ext xmlns:c16="http://schemas.microsoft.com/office/drawing/2014/chart" uri="{C3380CC4-5D6E-409C-BE32-E72D297353CC}">
              <c16:uniqueId val="{00000001-9DC1-471D-8B98-9A3E84B6C6BE}"/>
            </c:ext>
          </c:extLst>
        </c:ser>
        <c:dLbls>
          <c:showLegendKey val="0"/>
          <c:showVal val="0"/>
          <c:showCatName val="0"/>
          <c:showSerName val="0"/>
          <c:showPercent val="0"/>
          <c:showBubbleSize val="0"/>
        </c:dLbls>
        <c:marker val="1"/>
        <c:smooth val="0"/>
        <c:axId val="39863808"/>
        <c:axId val="39862272"/>
      </c:lineChart>
      <c:catAx>
        <c:axId val="39854464"/>
        <c:scaling>
          <c:orientation val="minMax"/>
        </c:scaling>
        <c:delete val="0"/>
        <c:axPos val="b"/>
        <c:numFmt formatCode="General" sourceLinked="0"/>
        <c:majorTickMark val="none"/>
        <c:minorTickMark val="none"/>
        <c:tickLblPos val="nextTo"/>
        <c:crossAx val="39856000"/>
        <c:crosses val="autoZero"/>
        <c:auto val="1"/>
        <c:lblAlgn val="ctr"/>
        <c:lblOffset val="100"/>
        <c:noMultiLvlLbl val="0"/>
      </c:catAx>
      <c:valAx>
        <c:axId val="39856000"/>
        <c:scaling>
          <c:orientation val="minMax"/>
        </c:scaling>
        <c:delete val="0"/>
        <c:axPos val="l"/>
        <c:majorGridlines/>
        <c:title>
          <c:tx>
            <c:rich>
              <a:bodyPr/>
              <a:lstStyle/>
              <a:p>
                <a:pPr>
                  <a:defRPr/>
                </a:pPr>
                <a:r>
                  <a:rPr lang="en-US"/>
                  <a:t>Milllions of baht</a:t>
                </a:r>
              </a:p>
            </c:rich>
          </c:tx>
          <c:layout/>
          <c:overlay val="0"/>
        </c:title>
        <c:numFmt formatCode="#,##0" sourceLinked="0"/>
        <c:majorTickMark val="none"/>
        <c:minorTickMark val="none"/>
        <c:tickLblPos val="nextTo"/>
        <c:crossAx val="39854464"/>
        <c:crosses val="autoZero"/>
        <c:crossBetween val="between"/>
      </c:valAx>
      <c:valAx>
        <c:axId val="39862272"/>
        <c:scaling>
          <c:orientation val="minMax"/>
        </c:scaling>
        <c:delete val="0"/>
        <c:axPos val="r"/>
        <c:numFmt formatCode="#,##0" sourceLinked="0"/>
        <c:majorTickMark val="out"/>
        <c:minorTickMark val="none"/>
        <c:tickLblPos val="nextTo"/>
        <c:crossAx val="39863808"/>
        <c:crosses val="max"/>
        <c:crossBetween val="between"/>
      </c:valAx>
      <c:catAx>
        <c:axId val="39863808"/>
        <c:scaling>
          <c:orientation val="minMax"/>
        </c:scaling>
        <c:delete val="1"/>
        <c:axPos val="b"/>
        <c:numFmt formatCode="General" sourceLinked="1"/>
        <c:majorTickMark val="out"/>
        <c:minorTickMark val="none"/>
        <c:tickLblPos val="nextTo"/>
        <c:crossAx val="39862272"/>
        <c:crosses val="autoZero"/>
        <c:auto val="1"/>
        <c:lblAlgn val="ctr"/>
        <c:lblOffset val="100"/>
        <c:noMultiLvlLbl val="0"/>
      </c:catAx>
    </c:plotArea>
    <c:legend>
      <c:legendPos val="b"/>
      <c:layout/>
      <c:overlay val="0"/>
      <c:txPr>
        <a:bodyPr/>
        <a:lstStyle/>
        <a:p>
          <a:pPr>
            <a:defRPr sz="1600"/>
          </a:pPr>
          <a:endParaRPr lang="en-US"/>
        </a:p>
      </c:txPr>
    </c:legend>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b="1" i="0" u="none" strike="noStrike" baseline="0">
                <a:solidFill>
                  <a:srgbClr val="000000"/>
                </a:solidFill>
                <a:latin typeface="Arial"/>
                <a:ea typeface="Arial"/>
                <a:cs typeface="Arial"/>
              </a:defRPr>
            </a:pPr>
            <a:r>
              <a:rPr lang="en-US"/>
              <a:t>Thai Export VS World GDP in Dollar</a:t>
            </a:r>
          </a:p>
        </c:rich>
      </c:tx>
      <c:layout>
        <c:manualLayout>
          <c:xMode val="edge"/>
          <c:yMode val="edge"/>
          <c:x val="0.25906057247573178"/>
          <c:y val="3.0634606035675613E-2"/>
        </c:manualLayout>
      </c:layout>
      <c:overlay val="0"/>
      <c:spPr>
        <a:noFill/>
        <a:ln w="25400">
          <a:noFill/>
        </a:ln>
      </c:spPr>
    </c:title>
    <c:autoTitleDeleted val="0"/>
    <c:plotArea>
      <c:layout>
        <c:manualLayout>
          <c:layoutTarget val="inner"/>
          <c:xMode val="edge"/>
          <c:yMode val="edge"/>
          <c:x val="0.10067120692062138"/>
          <c:y val="0.18161945006864794"/>
          <c:w val="0.8778529243478167"/>
          <c:h val="0.68927863580270021"/>
        </c:manualLayout>
      </c:layout>
      <c:lineChart>
        <c:grouping val="standard"/>
        <c:varyColors val="0"/>
        <c:ser>
          <c:idx val="0"/>
          <c:order val="0"/>
          <c:tx>
            <c:strRef>
              <c:f>Sheet1!$B$22</c:f>
              <c:strCache>
                <c:ptCount val="1"/>
                <c:pt idx="0">
                  <c:v>Export (%change)</c:v>
                </c:pt>
              </c:strCache>
            </c:strRef>
          </c:tx>
          <c:spPr>
            <a:ln w="12700">
              <a:solidFill>
                <a:srgbClr val="000080"/>
              </a:solidFill>
              <a:prstDash val="solid"/>
            </a:ln>
          </c:spPr>
          <c:marker>
            <c:symbol val="diamond"/>
            <c:size val="5"/>
            <c:spPr>
              <a:solidFill>
                <a:srgbClr val="000080"/>
              </a:solidFill>
              <a:ln>
                <a:solidFill>
                  <a:srgbClr val="000080"/>
                </a:solidFill>
                <a:prstDash val="solid"/>
              </a:ln>
            </c:spPr>
          </c:marker>
          <c:dLbls>
            <c:numFmt formatCode="#,##0.00" sourceLinked="0"/>
            <c:spPr>
              <a:noFill/>
              <a:ln w="25400">
                <a:noFill/>
              </a:ln>
            </c:spPr>
            <c:txPr>
              <a:bodyPr/>
              <a:lstStyle/>
              <a:p>
                <a:pPr>
                  <a:defRPr sz="1200" b="0" i="0" u="none" strike="noStrike" baseline="0">
                    <a:solidFill>
                      <a:srgbClr val="000000"/>
                    </a:solidFill>
                    <a:latin typeface="Arial"/>
                    <a:ea typeface="Arial"/>
                    <a:cs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Sheet1!$A$22:$A$37</c:f>
              <c:strCache>
                <c:ptCount val="16"/>
                <c:pt idx="0">
                  <c:v>Year</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strCache>
            </c:strRef>
          </c:cat>
          <c:val>
            <c:numRef>
              <c:f>Sheet1!$B$23:$B$37</c:f>
              <c:numCache>
                <c:formatCode>_(* #,##0.00_);_(* \(#,##0.00\);_(* "-"??_);_(@_)</c:formatCode>
                <c:ptCount val="15"/>
                <c:pt idx="0">
                  <c:v>-1.3068419206244919</c:v>
                </c:pt>
                <c:pt idx="1">
                  <c:v>4.3715176428118081</c:v>
                </c:pt>
                <c:pt idx="2">
                  <c:v>-6.7601222220815052</c:v>
                </c:pt>
                <c:pt idx="3">
                  <c:v>7.378585426818848</c:v>
                </c:pt>
                <c:pt idx="4">
                  <c:v>19.27180713714543</c:v>
                </c:pt>
                <c:pt idx="5">
                  <c:v>-6.5766484544505719</c:v>
                </c:pt>
                <c:pt idx="6">
                  <c:v>4.5556894957891858</c:v>
                </c:pt>
                <c:pt idx="7">
                  <c:v>17.435066916758405</c:v>
                </c:pt>
                <c:pt idx="8">
                  <c:v>20.568452395082289</c:v>
                </c:pt>
                <c:pt idx="9">
                  <c:v>14.957292723312568</c:v>
                </c:pt>
                <c:pt idx="10">
                  <c:v>16.933384005000349</c:v>
                </c:pt>
                <c:pt idx="11">
                  <c:v>18.613522748042701</c:v>
                </c:pt>
                <c:pt idx="12">
                  <c:v>15.53942291513302</c:v>
                </c:pt>
                <c:pt idx="13">
                  <c:v>-14.262409085148574</c:v>
                </c:pt>
                <c:pt idx="14">
                  <c:v>28.140224156264875</c:v>
                </c:pt>
              </c:numCache>
            </c:numRef>
          </c:val>
          <c:smooth val="0"/>
          <c:extLst>
            <c:ext xmlns:c16="http://schemas.microsoft.com/office/drawing/2014/chart" uri="{C3380CC4-5D6E-409C-BE32-E72D297353CC}">
              <c16:uniqueId val="{00000000-A310-407B-9C18-E2AD6E4BC2F5}"/>
            </c:ext>
          </c:extLst>
        </c:ser>
        <c:ser>
          <c:idx val="1"/>
          <c:order val="1"/>
          <c:tx>
            <c:strRef>
              <c:f>Sheet1!$C$22</c:f>
              <c:strCache>
                <c:ptCount val="1"/>
                <c:pt idx="0">
                  <c:v>World Income (%change)</c:v>
                </c:pt>
              </c:strCache>
            </c:strRef>
          </c:tx>
          <c:spPr>
            <a:ln w="12700">
              <a:solidFill>
                <a:srgbClr val="FF00FF"/>
              </a:solidFill>
              <a:prstDash val="solid"/>
            </a:ln>
          </c:spPr>
          <c:marker>
            <c:symbol val="square"/>
            <c:size val="5"/>
            <c:spPr>
              <a:solidFill>
                <a:srgbClr val="FF00FF"/>
              </a:solidFill>
              <a:ln>
                <a:solidFill>
                  <a:srgbClr val="FF00FF"/>
                </a:solidFill>
                <a:prstDash val="solid"/>
              </a:ln>
            </c:spPr>
          </c:marker>
          <c:dLbls>
            <c:numFmt formatCode="#,##0.00" sourceLinked="0"/>
            <c:spPr>
              <a:noFill/>
              <a:ln w="25400">
                <a:noFill/>
              </a:ln>
            </c:spPr>
            <c:txPr>
              <a:bodyPr/>
              <a:lstStyle/>
              <a:p>
                <a:pPr>
                  <a:defRPr sz="1200" b="0" i="0" u="none" strike="noStrike" baseline="0">
                    <a:solidFill>
                      <a:srgbClr val="000000"/>
                    </a:solidFill>
                    <a:latin typeface="Arial"/>
                    <a:ea typeface="Arial"/>
                    <a:cs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Sheet1!$A$22:$A$37</c:f>
              <c:strCache>
                <c:ptCount val="16"/>
                <c:pt idx="0">
                  <c:v>Year</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strCache>
            </c:strRef>
          </c:cat>
          <c:val>
            <c:numRef>
              <c:f>Sheet1!$C$23:$C$37</c:f>
              <c:numCache>
                <c:formatCode>_(* #,##0.00_);_(* \(#,##0.00\);_(* "-"??_);_(@_)</c:formatCode>
                <c:ptCount val="15"/>
                <c:pt idx="0">
                  <c:v>2.041510802844261</c:v>
                </c:pt>
                <c:pt idx="1">
                  <c:v>-0.29789850230308473</c:v>
                </c:pt>
                <c:pt idx="2">
                  <c:v>-0.3618396091083243</c:v>
                </c:pt>
                <c:pt idx="3">
                  <c:v>3.7556125273272518</c:v>
                </c:pt>
                <c:pt idx="4">
                  <c:v>3.2144933921462142</c:v>
                </c:pt>
                <c:pt idx="5">
                  <c:v>-0.6233032429043287</c:v>
                </c:pt>
                <c:pt idx="6">
                  <c:v>3.9397359089921502</c:v>
                </c:pt>
                <c:pt idx="7">
                  <c:v>12.531585792706009</c:v>
                </c:pt>
                <c:pt idx="8">
                  <c:v>12.684883374430099</c:v>
                </c:pt>
                <c:pt idx="9">
                  <c:v>8.1311425232644687</c:v>
                </c:pt>
                <c:pt idx="10">
                  <c:v>8.4040904321240628</c:v>
                </c:pt>
                <c:pt idx="11">
                  <c:v>12.840433152970073</c:v>
                </c:pt>
                <c:pt idx="12">
                  <c:v>9.7708002386637727</c:v>
                </c:pt>
                <c:pt idx="13">
                  <c:v>-5.1346954838688914</c:v>
                </c:pt>
                <c:pt idx="14">
                  <c:v>8.49510025325187</c:v>
                </c:pt>
              </c:numCache>
            </c:numRef>
          </c:val>
          <c:smooth val="0"/>
          <c:extLst>
            <c:ext xmlns:c16="http://schemas.microsoft.com/office/drawing/2014/chart" uri="{C3380CC4-5D6E-409C-BE32-E72D297353CC}">
              <c16:uniqueId val="{00000001-A310-407B-9C18-E2AD6E4BC2F5}"/>
            </c:ext>
          </c:extLst>
        </c:ser>
        <c:dLbls>
          <c:showLegendKey val="0"/>
          <c:showVal val="1"/>
          <c:showCatName val="0"/>
          <c:showSerName val="0"/>
          <c:showPercent val="0"/>
          <c:showBubbleSize val="0"/>
        </c:dLbls>
        <c:marker val="1"/>
        <c:smooth val="0"/>
        <c:axId val="88756608"/>
        <c:axId val="88758144"/>
      </c:lineChart>
      <c:catAx>
        <c:axId val="8875660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88758144"/>
        <c:crosses val="autoZero"/>
        <c:auto val="1"/>
        <c:lblAlgn val="ctr"/>
        <c:lblOffset val="100"/>
        <c:tickLblSkip val="1"/>
        <c:tickMarkSkip val="1"/>
        <c:noMultiLvlLbl val="0"/>
      </c:catAx>
      <c:valAx>
        <c:axId val="88758144"/>
        <c:scaling>
          <c:orientation val="minMax"/>
        </c:scaling>
        <c:delete val="0"/>
        <c:axPos val="l"/>
        <c:numFmt formatCode="#,##0.00" sourceLinked="0"/>
        <c:majorTickMark val="out"/>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88756608"/>
        <c:crosses val="autoZero"/>
        <c:crossBetween val="between"/>
      </c:valAx>
      <c:spPr>
        <a:solidFill>
          <a:srgbClr val="FFFFFF"/>
        </a:solidFill>
        <a:ln w="12700">
          <a:solidFill>
            <a:srgbClr val="000000"/>
          </a:solidFill>
          <a:prstDash val="solid"/>
        </a:ln>
      </c:spPr>
    </c:plotArea>
    <c:legend>
      <c:legendPos val="b"/>
      <c:layout>
        <c:manualLayout>
          <c:xMode val="edge"/>
          <c:yMode val="edge"/>
          <c:x val="0.28187937937774049"/>
          <c:y val="0.92560273950648364"/>
          <c:w val="0.51409429667464002"/>
          <c:h val="5.9081025925945913E-2"/>
        </c:manualLayout>
      </c:layout>
      <c:overlay val="0"/>
      <c:spPr>
        <a:solidFill>
          <a:srgbClr val="FFFFFF"/>
        </a:solidFill>
        <a:ln w="3175">
          <a:solidFill>
            <a:srgbClr val="000000"/>
          </a:solidFill>
          <a:prstDash val="solid"/>
        </a:ln>
      </c:spPr>
      <c:txPr>
        <a:bodyPr/>
        <a:lstStyle/>
        <a:p>
          <a:pPr>
            <a:defRPr sz="110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200" b="0" i="0" u="none" strike="noStrike" baseline="0">
          <a:solidFill>
            <a:srgbClr val="000000"/>
          </a:solidFill>
          <a:latin typeface="Arial"/>
          <a:ea typeface="Arial"/>
          <a:cs typeface="Arial"/>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th-TH"/>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BAD7F16F-EAA7-408D-B501-78FFB503DA80}" type="datetimeFigureOut">
              <a:rPr lang="th-TH" smtClean="0"/>
              <a:pPr/>
              <a:t>15/02/60</a:t>
            </a:fld>
            <a:endParaRPr lang="th-TH"/>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th-TH"/>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th-TH"/>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1D14E1E3-1F69-4F71-9413-139A16CD13F5}" type="slidenum">
              <a:rPr lang="th-TH" smtClean="0"/>
              <a:pPr/>
              <a:t>‹#›</a:t>
            </a:fld>
            <a:endParaRPr lang="th-TH"/>
          </a:p>
        </p:txBody>
      </p:sp>
    </p:spTree>
    <p:extLst>
      <p:ext uri="{BB962C8B-B14F-4D97-AF65-F5344CB8AC3E}">
        <p14:creationId xmlns:p14="http://schemas.microsoft.com/office/powerpoint/2010/main" val="223030020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D14E1E3-1F69-4F71-9413-139A16CD13F5}" type="slidenum">
              <a:rPr lang="th-TH" smtClean="0"/>
              <a:pPr/>
              <a:t>1</a:t>
            </a:fld>
            <a:endParaRPr lang="th-TH"/>
          </a:p>
        </p:txBody>
      </p:sp>
    </p:spTree>
    <p:extLst>
      <p:ext uri="{BB962C8B-B14F-4D97-AF65-F5344CB8AC3E}">
        <p14:creationId xmlns:p14="http://schemas.microsoft.com/office/powerpoint/2010/main" val="3664864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93EABC4-028E-4774-B7AB-E4B8A57C9A2E}" type="datetime1">
              <a:rPr lang="th-TH" smtClean="0"/>
              <a:pPr/>
              <a:t>15/02/60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B8C9650-E41A-49FD-9A69-507FD43C242A}" type="datetime1">
              <a:rPr lang="th-TH" smtClean="0"/>
              <a:pPr/>
              <a:t>15/02/60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E827F8-DB6D-4ADC-8C2D-817820EC7C2E}" type="datetime1">
              <a:rPr lang="th-TH" smtClean="0"/>
              <a:pPr/>
              <a:t>15/02/60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DAB2C81E-60C5-4C74-B978-27EB3E5E182B}" type="datetime1">
              <a:rPr lang="th-TH" smtClean="0"/>
              <a:pPr/>
              <a:t>15/02/60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3C5EFD16-4C4B-4458-AE1C-5279D749D4D4}" type="datetime1">
              <a:rPr lang="th-TH" smtClean="0"/>
              <a:pPr/>
              <a:t>15/02/60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D41FFCB0-F635-4A95-BD50-E913EE811287}" type="datetime1">
              <a:rPr lang="th-TH" smtClean="0"/>
              <a:pPr/>
              <a:t>15/02/60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D4E53-87AA-444E-B5B3-E3137F77A9B4}" type="datetime1">
              <a:rPr lang="th-TH" smtClean="0"/>
              <a:pPr/>
              <a:t>15/02/60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C20840-85EB-4E0B-89ED-CF237C9B5269}" type="datetime1">
              <a:rPr lang="th-TH" smtClean="0"/>
              <a:pPr/>
              <a:t>15/02/60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C39579-751A-4396-9A2C-1B11E28B1034}" type="datetime1">
              <a:rPr lang="th-TH" smtClean="0"/>
              <a:pPr/>
              <a:t>15/02/60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C3D43FE7-36E1-4890-AC21-9945033F3379}" type="datetime1">
              <a:rPr lang="th-TH" smtClean="0"/>
              <a:pPr/>
              <a:t>15/02/60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11B2DE6-3609-44A1-84ED-A957D076A2B8}" type="datetime1">
              <a:rPr lang="th-TH" smtClean="0"/>
              <a:pPr/>
              <a:t>15/02/60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3AFEAAD-25CF-4005-A781-6A65A5ED025E}"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E3833-1169-4326-BBF8-C8F652879E3B}" type="datetime1">
              <a:rPr lang="th-TH" smtClean="0"/>
              <a:pPr/>
              <a:t>15/02/60</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AFEAAD-25CF-4005-A781-6A65A5ED025E}"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en.wikipedia.org/wiki/Zombie_company#cite_note-4"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00809"/>
            <a:ext cx="7846640" cy="1899642"/>
          </a:xfrm>
          <a:solidFill>
            <a:schemeClr val="accent1">
              <a:lumMod val="20000"/>
              <a:lumOff val="80000"/>
            </a:schemeClr>
          </a:solidFill>
        </p:spPr>
        <p:txBody>
          <a:bodyPr>
            <a:normAutofit fontScale="90000"/>
          </a:bodyPr>
          <a:lstStyle/>
          <a:p>
            <a:r>
              <a:rPr lang="en-US" dirty="0" smtClean="0"/>
              <a:t>The hard road ahead for Thailand’s economic  recovery</a:t>
            </a:r>
            <a:br>
              <a:rPr lang="en-US" dirty="0" smtClean="0"/>
            </a:br>
            <a:endParaRPr lang="th-TH" dirty="0"/>
          </a:p>
        </p:txBody>
      </p:sp>
      <p:sp>
        <p:nvSpPr>
          <p:cNvPr id="3" name="Subtitle 2"/>
          <p:cNvSpPr>
            <a:spLocks noGrp="1"/>
          </p:cNvSpPr>
          <p:nvPr>
            <p:ph type="subTitle" idx="1"/>
          </p:nvPr>
        </p:nvSpPr>
        <p:spPr/>
        <p:txBody>
          <a:bodyPr/>
          <a:lstStyle/>
          <a:p>
            <a:r>
              <a:rPr lang="en-US" dirty="0" err="1" smtClean="0"/>
              <a:t>Bhanupong</a:t>
            </a:r>
            <a:endParaRPr lang="en-US" dirty="0" smtClean="0"/>
          </a:p>
          <a:p>
            <a:r>
              <a:rPr lang="en-US" dirty="0" smtClean="0"/>
              <a:t>Lecture 9</a:t>
            </a:r>
            <a:endParaRPr lang="th-TH"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2</a:t>
            </a:fld>
            <a:endParaRPr lang="th-TH"/>
          </a:p>
        </p:txBody>
      </p:sp>
      <p:pic>
        <p:nvPicPr>
          <p:cNvPr id="1026" name="Picture 2"/>
          <p:cNvPicPr>
            <a:picLocks noChangeAspect="1" noChangeArrowheads="1"/>
          </p:cNvPicPr>
          <p:nvPr/>
        </p:nvPicPr>
        <p:blipFill>
          <a:blip r:embed="rId2"/>
          <a:srcRect l="13183" t="24414" r="10644" b="18945"/>
          <a:stretch>
            <a:fillRect/>
          </a:stretch>
        </p:blipFill>
        <p:spPr bwMode="auto">
          <a:xfrm>
            <a:off x="4895" y="1071546"/>
            <a:ext cx="8710509" cy="485778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3</a:t>
            </a:fld>
            <a:endParaRPr lang="th-TH"/>
          </a:p>
        </p:txBody>
      </p:sp>
      <p:pic>
        <p:nvPicPr>
          <p:cNvPr id="3" name="Picture 2" descr="http://media.economist.com/sites/default/files/imagecache/original-size/20110820_WOC435.gif"/>
          <p:cNvPicPr/>
          <p:nvPr/>
        </p:nvPicPr>
        <p:blipFill>
          <a:blip r:embed="rId2"/>
          <a:srcRect/>
          <a:stretch>
            <a:fillRect/>
          </a:stretch>
        </p:blipFill>
        <p:spPr bwMode="auto">
          <a:xfrm>
            <a:off x="0" y="0"/>
            <a:ext cx="9001156"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solidFill>
              <a:schemeClr val="tx1">
                <a:lumMod val="75000"/>
                <a:lumOff val="25000"/>
              </a:schemeClr>
            </a:solidFill>
          </a:ln>
        </p:spPr>
        <p:txBody>
          <a:bodyPr/>
          <a:lstStyle/>
          <a:p>
            <a:r>
              <a:rPr lang="en-US" dirty="0" smtClean="0"/>
              <a:t>Unemployment rate in Europe</a:t>
            </a:r>
            <a:endParaRPr lang="th-TH" dirty="0"/>
          </a:p>
        </p:txBody>
      </p:sp>
      <p:sp>
        <p:nvSpPr>
          <p:cNvPr id="2" name="Slide Number Placeholder 1"/>
          <p:cNvSpPr>
            <a:spLocks noGrp="1"/>
          </p:cNvSpPr>
          <p:nvPr>
            <p:ph type="sldNum" sz="quarter" idx="12"/>
          </p:nvPr>
        </p:nvSpPr>
        <p:spPr/>
        <p:txBody>
          <a:bodyPr/>
          <a:lstStyle/>
          <a:p>
            <a:fld id="{53AFEAAD-25CF-4005-A781-6A65A5ED025E}" type="slidenum">
              <a:rPr lang="th-TH" smtClean="0"/>
              <a:pPr/>
              <a:t>4</a:t>
            </a:fld>
            <a:endParaRPr lang="th-TH"/>
          </a:p>
        </p:txBody>
      </p:sp>
      <p:pic>
        <p:nvPicPr>
          <p:cNvPr id="3" name="Content Placeholder 4"/>
          <p:cNvPicPr>
            <a:picLocks/>
          </p:cNvPicPr>
          <p:nvPr/>
        </p:nvPicPr>
        <p:blipFill>
          <a:blip r:embed="rId2">
            <a:extLst>
              <a:ext uri="{28A0092B-C50C-407E-A947-70E740481C1C}">
                <a14:useLocalDpi xmlns:a14="http://schemas.microsoft.com/office/drawing/2010/main" val="0"/>
              </a:ext>
            </a:extLst>
          </a:blip>
          <a:stretch>
            <a:fillRect/>
          </a:stretch>
        </p:blipFill>
        <p:spPr>
          <a:xfrm>
            <a:off x="571500" y="1953419"/>
            <a:ext cx="8001000" cy="381952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3AFEAAD-25CF-4005-A781-6A65A5ED025E}" type="slidenum">
              <a:rPr lang="th-TH" smtClean="0"/>
              <a:pPr/>
              <a:t>5</a:t>
            </a:fld>
            <a:endParaRPr lang="th-TH"/>
          </a:p>
        </p:txBody>
      </p:sp>
      <p:sp>
        <p:nvSpPr>
          <p:cNvPr id="2" name="Title 1"/>
          <p:cNvSpPr>
            <a:spLocks noGrp="1"/>
          </p:cNvSpPr>
          <p:nvPr>
            <p:ph type="title" idx="4294967295"/>
          </p:nvPr>
        </p:nvSpPr>
        <p:spPr>
          <a:xfrm>
            <a:off x="0" y="274638"/>
            <a:ext cx="8820472" cy="1143000"/>
          </a:xfrm>
          <a:solidFill>
            <a:schemeClr val="accent2">
              <a:lumMod val="20000"/>
              <a:lumOff val="80000"/>
            </a:schemeClr>
          </a:solidFill>
        </p:spPr>
        <p:txBody>
          <a:bodyPr>
            <a:normAutofit/>
          </a:bodyPr>
          <a:lstStyle/>
          <a:p>
            <a:r>
              <a:rPr lang="en-US" dirty="0" smtClean="0"/>
              <a:t>Unemployment in Greece and the US</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88840"/>
            <a:ext cx="8651643"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8568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2"/>
          <a:srcRect l="21289" t="17773" r="16601" b="12890"/>
          <a:stretch>
            <a:fillRect/>
          </a:stretch>
        </p:blipFill>
        <p:spPr bwMode="auto">
          <a:xfrm>
            <a:off x="0" y="500042"/>
            <a:ext cx="8891516" cy="5955638"/>
          </a:xfrm>
          <a:prstGeom prst="rect">
            <a:avLst/>
          </a:prstGeom>
          <a:noFill/>
          <a:ln w="9525">
            <a:noFill/>
            <a:miter lim="800000"/>
            <a:headEnd/>
            <a:tailEnd/>
          </a:ln>
          <a:effectLst/>
        </p:spPr>
      </p:pic>
      <p:sp>
        <p:nvSpPr>
          <p:cNvPr id="7" name="Slide Number Placeholder 6"/>
          <p:cNvSpPr>
            <a:spLocks noGrp="1"/>
          </p:cNvSpPr>
          <p:nvPr>
            <p:ph type="sldNum" sz="quarter" idx="12"/>
          </p:nvPr>
        </p:nvSpPr>
        <p:spPr/>
        <p:txBody>
          <a:bodyPr/>
          <a:lstStyle/>
          <a:p>
            <a:fld id="{53AFEAAD-25CF-4005-A781-6A65A5ED025E}" type="slidenum">
              <a:rPr lang="th-TH" smtClean="0"/>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7</a:t>
            </a:fld>
            <a:endParaRPr lang="th-TH"/>
          </a:p>
        </p:txBody>
      </p:sp>
      <p:graphicFrame>
        <p:nvGraphicFramePr>
          <p:cNvPr id="3" name="Chart 2"/>
          <p:cNvGraphicFramePr>
            <a:graphicFrameLocks/>
          </p:cNvGraphicFramePr>
          <p:nvPr>
            <p:extLst>
              <p:ext uri="{D42A27DB-BD31-4B8C-83A1-F6EECF244321}">
                <p14:modId xmlns:p14="http://schemas.microsoft.com/office/powerpoint/2010/main" val="3368804381"/>
              </p:ext>
            </p:extLst>
          </p:nvPr>
        </p:nvGraphicFramePr>
        <p:xfrm>
          <a:off x="395536" y="332656"/>
          <a:ext cx="8352928" cy="57606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911244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8</a:t>
            </a:fld>
            <a:endParaRPr lang="th-TH"/>
          </a:p>
        </p:txBody>
      </p:sp>
      <p:graphicFrame>
        <p:nvGraphicFramePr>
          <p:cNvPr id="3" name="Chart 2"/>
          <p:cNvGraphicFramePr>
            <a:graphicFrameLocks/>
          </p:cNvGraphicFramePr>
          <p:nvPr>
            <p:extLst>
              <p:ext uri="{D42A27DB-BD31-4B8C-83A1-F6EECF244321}">
                <p14:modId xmlns:p14="http://schemas.microsoft.com/office/powerpoint/2010/main" val="2331672785"/>
              </p:ext>
            </p:extLst>
          </p:nvPr>
        </p:nvGraphicFramePr>
        <p:xfrm>
          <a:off x="467544" y="548680"/>
          <a:ext cx="7883202" cy="56886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359781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9</a:t>
            </a:fld>
            <a:endParaRPr lang="th-TH"/>
          </a:p>
        </p:txBody>
      </p:sp>
      <p:graphicFrame>
        <p:nvGraphicFramePr>
          <p:cNvPr id="3" name="Chart 2"/>
          <p:cNvGraphicFramePr>
            <a:graphicFrameLocks/>
          </p:cNvGraphicFramePr>
          <p:nvPr>
            <p:extLst>
              <p:ext uri="{D42A27DB-BD31-4B8C-83A1-F6EECF244321}">
                <p14:modId xmlns:p14="http://schemas.microsoft.com/office/powerpoint/2010/main" val="2136872512"/>
              </p:ext>
            </p:extLst>
          </p:nvPr>
        </p:nvGraphicFramePr>
        <p:xfrm>
          <a:off x="611560" y="352424"/>
          <a:ext cx="8064895" cy="615315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024317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l="14648" t="23437" r="14453" b="33594"/>
          <a:stretch>
            <a:fillRect/>
          </a:stretch>
        </p:blipFill>
        <p:spPr bwMode="auto">
          <a:xfrm>
            <a:off x="138160" y="500042"/>
            <a:ext cx="9005840" cy="6000792"/>
          </a:xfrm>
          <a:prstGeom prst="rect">
            <a:avLst/>
          </a:prstGeom>
          <a:noFill/>
          <a:ln w="9525">
            <a:noFill/>
            <a:miter lim="800000"/>
            <a:headEnd/>
            <a:tailEnd/>
          </a:ln>
          <a:effectLst/>
        </p:spPr>
      </p:pic>
      <p:sp>
        <p:nvSpPr>
          <p:cNvPr id="3" name="Slide Number Placeholder 2"/>
          <p:cNvSpPr>
            <a:spLocks noGrp="1"/>
          </p:cNvSpPr>
          <p:nvPr>
            <p:ph type="sldNum" sz="quarter" idx="12"/>
          </p:nvPr>
        </p:nvSpPr>
        <p:spPr/>
        <p:txBody>
          <a:bodyPr/>
          <a:lstStyle/>
          <a:p>
            <a:fld id="{53AFEAAD-25CF-4005-A781-6A65A5ED025E}" type="slidenum">
              <a:rPr lang="th-TH" smtClean="0"/>
              <a:pPr/>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l="15234" t="18554" r="10937" b="12109"/>
          <a:stretch>
            <a:fillRect/>
          </a:stretch>
        </p:blipFill>
        <p:spPr bwMode="auto">
          <a:xfrm>
            <a:off x="142812" y="928670"/>
            <a:ext cx="9001188" cy="5072098"/>
          </a:xfrm>
          <a:prstGeom prst="rect">
            <a:avLst/>
          </a:prstGeom>
          <a:noFill/>
          <a:ln w="9525">
            <a:noFill/>
            <a:miter lim="800000"/>
            <a:headEnd/>
            <a:tailEnd/>
          </a:ln>
          <a:effectLst/>
        </p:spPr>
      </p:pic>
      <p:sp>
        <p:nvSpPr>
          <p:cNvPr id="3" name="Slide Number Placeholder 2"/>
          <p:cNvSpPr>
            <a:spLocks noGrp="1"/>
          </p:cNvSpPr>
          <p:nvPr>
            <p:ph type="sldNum" sz="quarter" idx="12"/>
          </p:nvPr>
        </p:nvSpPr>
        <p:spPr/>
        <p:txBody>
          <a:bodyPr/>
          <a:lstStyle/>
          <a:p>
            <a:fld id="{53AFEAAD-25CF-4005-A781-6A65A5ED025E}" type="slidenum">
              <a:rPr lang="th-TH" smtClean="0"/>
              <a:pPr/>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srcRect l="15234" t="19531" r="11523" b="25781"/>
          <a:stretch>
            <a:fillRect/>
          </a:stretch>
        </p:blipFill>
        <p:spPr bwMode="auto">
          <a:xfrm>
            <a:off x="151409" y="2204864"/>
            <a:ext cx="8929750" cy="4000528"/>
          </a:xfrm>
          <a:prstGeom prst="rect">
            <a:avLst/>
          </a:prstGeom>
          <a:noFill/>
          <a:ln w="9525">
            <a:noFill/>
            <a:miter lim="800000"/>
            <a:headEnd/>
            <a:tailEnd/>
          </a:ln>
          <a:effectLst/>
        </p:spPr>
      </p:pic>
      <p:sp>
        <p:nvSpPr>
          <p:cNvPr id="3" name="Slide Number Placeholder 2"/>
          <p:cNvSpPr>
            <a:spLocks noGrp="1"/>
          </p:cNvSpPr>
          <p:nvPr>
            <p:ph type="sldNum" sz="quarter" idx="12"/>
          </p:nvPr>
        </p:nvSpPr>
        <p:spPr/>
        <p:txBody>
          <a:bodyPr/>
          <a:lstStyle/>
          <a:p>
            <a:fld id="{53AFEAAD-25CF-4005-A781-6A65A5ED025E}" type="slidenum">
              <a:rPr lang="th-TH" smtClean="0"/>
              <a:pPr/>
              <a:t>12</a:t>
            </a:fld>
            <a:endParaRPr lang="th-TH"/>
          </a:p>
        </p:txBody>
      </p:sp>
      <p:sp>
        <p:nvSpPr>
          <p:cNvPr id="2" name="Title 1"/>
          <p:cNvSpPr>
            <a:spLocks noGrp="1"/>
          </p:cNvSpPr>
          <p:nvPr>
            <p:ph type="title" idx="4294967295"/>
          </p:nvPr>
        </p:nvSpPr>
        <p:spPr>
          <a:xfrm>
            <a:off x="-1" y="274638"/>
            <a:ext cx="9081159" cy="1143000"/>
          </a:xfrm>
          <a:ln>
            <a:solidFill>
              <a:schemeClr val="accent1"/>
            </a:solidFill>
          </a:ln>
        </p:spPr>
        <p:txBody>
          <a:bodyPr>
            <a:normAutofit fontScale="90000"/>
          </a:bodyPr>
          <a:lstStyle/>
          <a:p>
            <a:r>
              <a:rPr lang="en-US" dirty="0" smtClean="0"/>
              <a:t>The Fed and its impact on commercial banks’ prime lending rate</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srcRect l="16406" t="31250" r="15625" b="20898"/>
          <a:stretch>
            <a:fillRect/>
          </a:stretch>
        </p:blipFill>
        <p:spPr bwMode="auto">
          <a:xfrm>
            <a:off x="539552" y="1488530"/>
            <a:ext cx="7992888" cy="5389104"/>
          </a:xfrm>
          <a:prstGeom prst="rect">
            <a:avLst/>
          </a:prstGeom>
          <a:noFill/>
          <a:ln w="9525">
            <a:noFill/>
            <a:miter lim="800000"/>
            <a:headEnd/>
            <a:tailEnd/>
          </a:ln>
          <a:effectLst/>
        </p:spPr>
      </p:pic>
      <p:sp>
        <p:nvSpPr>
          <p:cNvPr id="3" name="Slide Number Placeholder 2"/>
          <p:cNvSpPr>
            <a:spLocks noGrp="1"/>
          </p:cNvSpPr>
          <p:nvPr>
            <p:ph type="sldNum" sz="quarter" idx="12"/>
          </p:nvPr>
        </p:nvSpPr>
        <p:spPr/>
        <p:txBody>
          <a:bodyPr/>
          <a:lstStyle/>
          <a:p>
            <a:fld id="{53AFEAAD-25CF-4005-A781-6A65A5ED025E}" type="slidenum">
              <a:rPr lang="th-TH" smtClean="0"/>
              <a:pPr/>
              <a:t>13</a:t>
            </a:fld>
            <a:endParaRPr lang="th-TH"/>
          </a:p>
        </p:txBody>
      </p:sp>
      <p:sp>
        <p:nvSpPr>
          <p:cNvPr id="2" name="Title 1"/>
          <p:cNvSpPr>
            <a:spLocks noGrp="1"/>
          </p:cNvSpPr>
          <p:nvPr>
            <p:ph type="title" idx="4294967295"/>
          </p:nvPr>
        </p:nvSpPr>
        <p:spPr>
          <a:xfrm>
            <a:off x="0" y="274638"/>
            <a:ext cx="8748464" cy="1143000"/>
          </a:xfrm>
          <a:ln>
            <a:solidFill>
              <a:schemeClr val="accent1"/>
            </a:solidFill>
          </a:ln>
        </p:spPr>
        <p:txBody>
          <a:bodyPr>
            <a:noAutofit/>
          </a:bodyPr>
          <a:lstStyle/>
          <a:p>
            <a:r>
              <a:rPr lang="en-US" sz="3200" dirty="0" smtClean="0"/>
              <a:t>The BOT and </a:t>
            </a:r>
            <a:r>
              <a:rPr lang="en-US" sz="3200" dirty="0"/>
              <a:t>its impact on commercial bank </a:t>
            </a:r>
            <a:r>
              <a:rPr lang="en-US" sz="3200" dirty="0" smtClean="0"/>
              <a:t> Minimum </a:t>
            </a:r>
            <a:r>
              <a:rPr lang="en-US" sz="3200" dirty="0" smtClean="0"/>
              <a:t>Lending Rate </a:t>
            </a:r>
            <a:r>
              <a:rPr lang="en-US" sz="3200" dirty="0" smtClean="0"/>
              <a:t>(MLR)</a:t>
            </a:r>
            <a:endParaRPr lang="en-US"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FFFF00"/>
          </a:solidFill>
        </p:spPr>
        <p:txBody>
          <a:bodyPr>
            <a:normAutofit fontScale="90000"/>
          </a:bodyPr>
          <a:lstStyle/>
          <a:p>
            <a:r>
              <a:rPr lang="en-US" dirty="0" smtClean="0"/>
              <a:t>Pessimism and effectiveness of monetary policy</a:t>
            </a:r>
            <a:endParaRPr lang="th-TH" dirty="0"/>
          </a:p>
        </p:txBody>
      </p:sp>
      <p:sp>
        <p:nvSpPr>
          <p:cNvPr id="4" name="Content Placeholder 3"/>
          <p:cNvSpPr>
            <a:spLocks noGrp="1"/>
          </p:cNvSpPr>
          <p:nvPr>
            <p:ph idx="1"/>
          </p:nvPr>
        </p:nvSpPr>
        <p:spPr/>
        <p:txBody>
          <a:bodyPr>
            <a:normAutofit fontScale="92500"/>
          </a:bodyPr>
          <a:lstStyle/>
          <a:p>
            <a:r>
              <a:rPr lang="en-US" dirty="0" smtClean="0"/>
              <a:t>In a mild business cycle, fear of recession and pessimistic expectations can increase the perception of the fall in future income and it can turn a mild recession into a depression (J.M.K) </a:t>
            </a:r>
          </a:p>
          <a:p>
            <a:r>
              <a:rPr lang="en-US" dirty="0" smtClean="0"/>
              <a:t>During the boom investment would expand in response to strong sales growth.</a:t>
            </a:r>
          </a:p>
          <a:p>
            <a:r>
              <a:rPr lang="en-US" dirty="0" smtClean="0"/>
              <a:t> In turn, capital spending on new plants would generate employment and income that further induce more capital formation.</a:t>
            </a:r>
          </a:p>
          <a:p>
            <a:endParaRPr lang="th-TH" dirty="0"/>
          </a:p>
        </p:txBody>
      </p:sp>
      <p:sp>
        <p:nvSpPr>
          <p:cNvPr id="5" name="Slide Number Placeholder 4"/>
          <p:cNvSpPr>
            <a:spLocks noGrp="1"/>
          </p:cNvSpPr>
          <p:nvPr>
            <p:ph type="sldNum" sz="quarter" idx="12"/>
          </p:nvPr>
        </p:nvSpPr>
        <p:spPr/>
        <p:txBody>
          <a:bodyPr/>
          <a:lstStyle/>
          <a:p>
            <a:fld id="{53AFEAAD-25CF-4005-A781-6A65A5ED025E}" type="slidenum">
              <a:rPr lang="th-TH" smtClean="0"/>
              <a:pPr/>
              <a:t>14</a:t>
            </a:fld>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p:cNvPicPr>
            <a:picLocks noChangeAspect="1" noChangeArrowheads="1"/>
          </p:cNvPicPr>
          <p:nvPr/>
        </p:nvPicPr>
        <p:blipFill>
          <a:blip r:embed="rId2"/>
          <a:srcRect l="15234" t="21484" r="12109" b="13086"/>
          <a:stretch>
            <a:fillRect/>
          </a:stretch>
        </p:blipFill>
        <p:spPr bwMode="auto">
          <a:xfrm>
            <a:off x="285688" y="1285860"/>
            <a:ext cx="8858312" cy="4786346"/>
          </a:xfrm>
          <a:prstGeom prst="rect">
            <a:avLst/>
          </a:prstGeom>
          <a:noFill/>
          <a:ln w="9525">
            <a:noFill/>
            <a:miter lim="800000"/>
            <a:headEnd/>
            <a:tailEnd/>
          </a:ln>
          <a:effectLst/>
        </p:spPr>
      </p:pic>
      <p:sp>
        <p:nvSpPr>
          <p:cNvPr id="6" name="Slide Number Placeholder 5"/>
          <p:cNvSpPr>
            <a:spLocks noGrp="1"/>
          </p:cNvSpPr>
          <p:nvPr>
            <p:ph type="sldNum" sz="quarter" idx="12"/>
          </p:nvPr>
        </p:nvSpPr>
        <p:spPr/>
        <p:txBody>
          <a:bodyPr/>
          <a:lstStyle/>
          <a:p>
            <a:fld id="{53AFEAAD-25CF-4005-A781-6A65A5ED025E}" type="slidenum">
              <a:rPr lang="th-TH" smtClean="0"/>
              <a:pPr/>
              <a:t>15</a:t>
            </a:fld>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smtClean="0"/>
              <a:t>Business Sentiment Index (BSI)  </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smtClean="0"/>
              <a:t>Source</a:t>
            </a:r>
            <a:r>
              <a:rPr lang="en-US" b="1" dirty="0" smtClean="0"/>
              <a:t>: </a:t>
            </a:r>
            <a:r>
              <a:rPr lang="en-US" dirty="0" smtClean="0"/>
              <a:t>Bank </a:t>
            </a:r>
            <a:r>
              <a:rPr lang="en-US" dirty="0"/>
              <a:t>of </a:t>
            </a:r>
            <a:r>
              <a:rPr lang="en-US" dirty="0" smtClean="0"/>
              <a:t>Thailand</a:t>
            </a:r>
          </a:p>
          <a:p>
            <a:pPr marL="0" indent="0">
              <a:buNone/>
            </a:pPr>
            <a:r>
              <a:rPr lang="en-US" dirty="0" smtClean="0"/>
              <a:t>A survey of 1,500 business enterprises</a:t>
            </a:r>
            <a:r>
              <a:rPr lang="en-US" dirty="0"/>
              <a:t/>
            </a:r>
            <a:br>
              <a:rPr lang="en-US" dirty="0"/>
            </a:br>
            <a:r>
              <a:rPr lang="en-US" dirty="0"/>
              <a:t/>
            </a:r>
            <a:br>
              <a:rPr lang="en-US" dirty="0"/>
            </a:br>
            <a:r>
              <a:rPr lang="en-US" dirty="0" smtClean="0"/>
              <a:t>Index </a:t>
            </a:r>
            <a:r>
              <a:rPr lang="en-US" dirty="0"/>
              <a:t>= 50 indicates that business sentiment remains </a:t>
            </a:r>
            <a:r>
              <a:rPr lang="en-US" b="1" i="1" dirty="0"/>
              <a:t>stable</a:t>
            </a:r>
            <a:r>
              <a:rPr lang="en-US" dirty="0" smtClean="0"/>
              <a:t>.</a:t>
            </a:r>
          </a:p>
          <a:p>
            <a:pPr marL="0" indent="0">
              <a:buNone/>
            </a:pPr>
            <a:r>
              <a:rPr lang="en-US" dirty="0"/>
              <a:t/>
            </a:r>
            <a:br>
              <a:rPr lang="en-US" dirty="0"/>
            </a:br>
            <a:r>
              <a:rPr lang="en-US" dirty="0"/>
              <a:t>Index &gt; 50 indicates that business sentiment has </a:t>
            </a:r>
            <a:r>
              <a:rPr lang="en-US" b="1" i="1" dirty="0">
                <a:solidFill>
                  <a:srgbClr val="92D050"/>
                </a:solidFill>
              </a:rPr>
              <a:t>improved</a:t>
            </a:r>
            <a:r>
              <a:rPr lang="en-US" dirty="0" smtClean="0"/>
              <a:t>.</a:t>
            </a:r>
          </a:p>
          <a:p>
            <a:pPr marL="0" indent="0">
              <a:buNone/>
            </a:pPr>
            <a:r>
              <a:rPr lang="en-US" dirty="0"/>
              <a:t/>
            </a:r>
            <a:br>
              <a:rPr lang="en-US" dirty="0"/>
            </a:br>
            <a:r>
              <a:rPr lang="en-US" dirty="0"/>
              <a:t>Index &lt; 50 indicates that business sentiment has </a:t>
            </a:r>
            <a:r>
              <a:rPr lang="en-US" b="1" i="1" dirty="0">
                <a:solidFill>
                  <a:srgbClr val="FF0000"/>
                </a:solidFill>
              </a:rPr>
              <a:t>worsened</a:t>
            </a:r>
            <a:r>
              <a:rPr lang="en-US" dirty="0"/>
              <a:t>.</a:t>
            </a:r>
          </a:p>
        </p:txBody>
      </p:sp>
      <p:sp>
        <p:nvSpPr>
          <p:cNvPr id="4" name="Slide Number Placeholder 3"/>
          <p:cNvSpPr>
            <a:spLocks noGrp="1"/>
          </p:cNvSpPr>
          <p:nvPr>
            <p:ph type="sldNum" sz="quarter" idx="12"/>
          </p:nvPr>
        </p:nvSpPr>
        <p:spPr/>
        <p:txBody>
          <a:bodyPr/>
          <a:lstStyle/>
          <a:p>
            <a:fld id="{53AFEAAD-25CF-4005-A781-6A65A5ED025E}" type="slidenum">
              <a:rPr lang="th-TH" smtClean="0"/>
              <a:pPr/>
              <a:t>16</a:t>
            </a:fld>
            <a:endParaRPr lang="th-TH"/>
          </a:p>
        </p:txBody>
      </p:sp>
    </p:spTree>
    <p:extLst>
      <p:ext uri="{BB962C8B-B14F-4D97-AF65-F5344CB8AC3E}">
        <p14:creationId xmlns:p14="http://schemas.microsoft.com/office/powerpoint/2010/main" val="11983493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17</a:t>
            </a:fld>
            <a:endParaRPr lang="th-TH"/>
          </a:p>
        </p:txBody>
      </p:sp>
      <p:pic>
        <p:nvPicPr>
          <p:cNvPr id="2050" name="Picture 2"/>
          <p:cNvPicPr>
            <a:picLocks noChangeAspect="1" noChangeArrowheads="1"/>
          </p:cNvPicPr>
          <p:nvPr/>
        </p:nvPicPr>
        <p:blipFill>
          <a:blip r:embed="rId2"/>
          <a:srcRect l="19775" t="16601" r="21078" b="33122"/>
          <a:stretch>
            <a:fillRect/>
          </a:stretch>
        </p:blipFill>
        <p:spPr bwMode="auto">
          <a:xfrm>
            <a:off x="-16044" y="500041"/>
            <a:ext cx="8874324" cy="4810381"/>
          </a:xfrm>
          <a:prstGeom prst="rect">
            <a:avLst/>
          </a:prstGeom>
          <a:noFill/>
          <a:ln w="9525">
            <a:noFill/>
            <a:miter lim="800000"/>
            <a:headEnd/>
            <a:tailEnd/>
          </a:ln>
          <a:effectLst/>
        </p:spPr>
      </p:pic>
      <p:sp>
        <p:nvSpPr>
          <p:cNvPr id="3" name="TextBox 2"/>
          <p:cNvSpPr txBox="1"/>
          <p:nvPr/>
        </p:nvSpPr>
        <p:spPr>
          <a:xfrm>
            <a:off x="971600" y="5535977"/>
            <a:ext cx="4966424" cy="523220"/>
          </a:xfrm>
          <a:prstGeom prst="rect">
            <a:avLst/>
          </a:prstGeom>
          <a:solidFill>
            <a:srgbClr val="FFFF00"/>
          </a:solidFill>
        </p:spPr>
        <p:txBody>
          <a:bodyPr wrap="none" rtlCol="0">
            <a:spAutoFit/>
          </a:bodyPr>
          <a:lstStyle/>
          <a:p>
            <a:r>
              <a:rPr lang="en-US" dirty="0" smtClean="0"/>
              <a:t>Transitory vs. Permanent Income</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smtClean="0"/>
              <a:t>Business sentiment and consumer confidence</a:t>
            </a:r>
            <a:endParaRPr lang="th-TH" dirty="0"/>
          </a:p>
        </p:txBody>
      </p:sp>
      <p:sp>
        <p:nvSpPr>
          <p:cNvPr id="3" name="Content Placeholder 2"/>
          <p:cNvSpPr>
            <a:spLocks noGrp="1"/>
          </p:cNvSpPr>
          <p:nvPr>
            <p:ph idx="1"/>
          </p:nvPr>
        </p:nvSpPr>
        <p:spPr/>
        <p:txBody>
          <a:bodyPr>
            <a:normAutofit fontScale="85000" lnSpcReduction="20000"/>
          </a:bodyPr>
          <a:lstStyle/>
          <a:p>
            <a:r>
              <a:rPr lang="en-US" dirty="0"/>
              <a:t>Business sentiment can be restored and maintained by policy consistency. </a:t>
            </a:r>
            <a:endParaRPr lang="en-US" dirty="0" smtClean="0"/>
          </a:p>
          <a:p>
            <a:r>
              <a:rPr lang="en-US" dirty="0" smtClean="0"/>
              <a:t>If </a:t>
            </a:r>
            <a:r>
              <a:rPr lang="en-US" dirty="0"/>
              <a:t>the </a:t>
            </a:r>
            <a:r>
              <a:rPr lang="en-US" dirty="0" smtClean="0"/>
              <a:t>government and </a:t>
            </a:r>
            <a:r>
              <a:rPr lang="en-US" dirty="0"/>
              <a:t>the public adhere to the rule of law, political shocks can be </a:t>
            </a:r>
            <a:r>
              <a:rPr lang="en-US" dirty="0" smtClean="0"/>
              <a:t>minimized as </a:t>
            </a:r>
            <a:r>
              <a:rPr lang="en-US" dirty="0"/>
              <a:t>a concern for fairness would be eased. </a:t>
            </a:r>
            <a:endParaRPr lang="en-US" dirty="0" smtClean="0"/>
          </a:p>
          <a:p>
            <a:r>
              <a:rPr lang="en-US" dirty="0" smtClean="0"/>
              <a:t>Once </a:t>
            </a:r>
            <a:r>
              <a:rPr lang="en-US" dirty="0"/>
              <a:t>we allow elements of unknowns </a:t>
            </a:r>
            <a:r>
              <a:rPr lang="en-US" dirty="0" smtClean="0"/>
              <a:t>to </a:t>
            </a:r>
            <a:r>
              <a:rPr lang="en-US" dirty="0" smtClean="0"/>
              <a:t>violate </a:t>
            </a:r>
            <a:r>
              <a:rPr lang="en-US" dirty="0"/>
              <a:t>established social obligations and contracts, business </a:t>
            </a:r>
            <a:r>
              <a:rPr lang="en-US" dirty="0" smtClean="0"/>
              <a:t>confidence erodes quickly</a:t>
            </a:r>
            <a:r>
              <a:rPr lang="en-US" dirty="0"/>
              <a:t>; eventually it could lead to a </a:t>
            </a:r>
            <a:r>
              <a:rPr lang="en-US" b="1" i="1" dirty="0"/>
              <a:t>negative long-term impact on </a:t>
            </a:r>
            <a:r>
              <a:rPr lang="en-US" b="1" i="1" dirty="0" smtClean="0"/>
              <a:t>economic growth</a:t>
            </a:r>
            <a:r>
              <a:rPr lang="en-US" dirty="0" smtClean="0"/>
              <a:t>.</a:t>
            </a:r>
          </a:p>
          <a:p>
            <a:r>
              <a:rPr lang="en-US" dirty="0" smtClean="0"/>
              <a:t>Business Sentiment </a:t>
            </a:r>
            <a:r>
              <a:rPr lang="en-US" dirty="0" smtClean="0"/>
              <a:t>Index is formulated based on</a:t>
            </a:r>
            <a:r>
              <a:rPr lang="en-US" dirty="0" smtClean="0"/>
              <a:t>: output prices, domestic and foreign orders, and liquidity.</a:t>
            </a:r>
            <a:endParaRPr lang="th-TH"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18</a:t>
            </a:fld>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19</a:t>
            </a:fld>
            <a:endParaRPr lang="th-TH"/>
          </a:p>
        </p:txBody>
      </p:sp>
      <p:sp>
        <p:nvSpPr>
          <p:cNvPr id="4" name="Title 3"/>
          <p:cNvSpPr>
            <a:spLocks noGrp="1"/>
          </p:cNvSpPr>
          <p:nvPr>
            <p:ph type="title" idx="4294967295"/>
          </p:nvPr>
        </p:nvSpPr>
        <p:spPr>
          <a:xfrm>
            <a:off x="0" y="274638"/>
            <a:ext cx="8748464" cy="1143000"/>
          </a:xfrm>
        </p:spPr>
        <p:txBody>
          <a:bodyPr>
            <a:normAutofit fontScale="90000"/>
          </a:bodyPr>
          <a:lstStyle/>
          <a:p>
            <a:r>
              <a:rPr lang="en-US" dirty="0" smtClean="0"/>
              <a:t>Business Sentiment Index</a:t>
            </a:r>
            <a:br>
              <a:rPr lang="en-US" dirty="0" smtClean="0"/>
            </a:br>
            <a:r>
              <a:rPr lang="en-US" b="1" i="1" dirty="0" smtClean="0"/>
              <a:t>output prices</a:t>
            </a:r>
            <a:endParaRPr lang="en-US" b="1" i="1" dirty="0"/>
          </a:p>
        </p:txBody>
      </p:sp>
      <p:graphicFrame>
        <p:nvGraphicFramePr>
          <p:cNvPr id="3" name="Chart 2"/>
          <p:cNvGraphicFramePr>
            <a:graphicFrameLocks/>
          </p:cNvGraphicFramePr>
          <p:nvPr>
            <p:extLst>
              <p:ext uri="{D42A27DB-BD31-4B8C-83A1-F6EECF244321}">
                <p14:modId xmlns:p14="http://schemas.microsoft.com/office/powerpoint/2010/main" val="1425325354"/>
              </p:ext>
            </p:extLst>
          </p:nvPr>
        </p:nvGraphicFramePr>
        <p:xfrm>
          <a:off x="971600" y="1556792"/>
          <a:ext cx="6912768" cy="4896544"/>
        </p:xfrm>
        <a:graphic>
          <a:graphicData uri="http://schemas.openxmlformats.org/drawingml/2006/chart">
            <c:chart xmlns:c="http://schemas.openxmlformats.org/drawingml/2006/chart" xmlns:r="http://schemas.openxmlformats.org/officeDocument/2006/relationships" r:id="rId2"/>
          </a:graphicData>
        </a:graphic>
      </p:graphicFrame>
      <p:cxnSp>
        <p:nvCxnSpPr>
          <p:cNvPr id="7" name="Straight Connector 6"/>
          <p:cNvCxnSpPr/>
          <p:nvPr/>
        </p:nvCxnSpPr>
        <p:spPr>
          <a:xfrm>
            <a:off x="1403648" y="2780928"/>
            <a:ext cx="6840760" cy="0"/>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10337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Business Sentiment Index</a:t>
            </a:r>
          </a:p>
        </p:txBody>
      </p:sp>
      <p:sp>
        <p:nvSpPr>
          <p:cNvPr id="2" name="Slide Number Placeholder 1"/>
          <p:cNvSpPr>
            <a:spLocks noGrp="1"/>
          </p:cNvSpPr>
          <p:nvPr>
            <p:ph type="sldNum" sz="quarter" idx="12"/>
          </p:nvPr>
        </p:nvSpPr>
        <p:spPr/>
        <p:txBody>
          <a:bodyPr/>
          <a:lstStyle/>
          <a:p>
            <a:fld id="{53AFEAAD-25CF-4005-A781-6A65A5ED025E}" type="slidenum">
              <a:rPr lang="th-TH" smtClean="0"/>
              <a:pPr/>
              <a:t>20</a:t>
            </a:fld>
            <a:endParaRPr lang="th-TH"/>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27525084"/>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Straight Connector 8"/>
          <p:cNvCxnSpPr/>
          <p:nvPr/>
        </p:nvCxnSpPr>
        <p:spPr>
          <a:xfrm>
            <a:off x="899592" y="2852936"/>
            <a:ext cx="7776864"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78315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Sentiment Index</a:t>
            </a:r>
            <a:endParaRPr lang="en-US"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21</a:t>
            </a:fld>
            <a:endParaRPr lang="th-TH"/>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8762809"/>
              </p:ext>
            </p:extLst>
          </p:nvPr>
        </p:nvGraphicFramePr>
        <p:xfrm>
          <a:off x="467544" y="1628800"/>
          <a:ext cx="8229600" cy="4525963"/>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Straight Connector 7"/>
          <p:cNvCxnSpPr/>
          <p:nvPr/>
        </p:nvCxnSpPr>
        <p:spPr>
          <a:xfrm>
            <a:off x="827584" y="2852936"/>
            <a:ext cx="6624736"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97832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Sentiment Index</a:t>
            </a:r>
          </a:p>
        </p:txBody>
      </p:sp>
      <p:sp>
        <p:nvSpPr>
          <p:cNvPr id="4" name="Slide Number Placeholder 3"/>
          <p:cNvSpPr>
            <a:spLocks noGrp="1"/>
          </p:cNvSpPr>
          <p:nvPr>
            <p:ph type="sldNum" sz="quarter" idx="12"/>
          </p:nvPr>
        </p:nvSpPr>
        <p:spPr/>
        <p:txBody>
          <a:bodyPr/>
          <a:lstStyle/>
          <a:p>
            <a:fld id="{53AFEAAD-25CF-4005-A781-6A65A5ED025E}" type="slidenum">
              <a:rPr lang="th-TH" smtClean="0"/>
              <a:pPr/>
              <a:t>22</a:t>
            </a:fld>
            <a:endParaRPr lang="th-TH"/>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3573198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Straight Connector 8"/>
          <p:cNvCxnSpPr/>
          <p:nvPr/>
        </p:nvCxnSpPr>
        <p:spPr>
          <a:xfrm>
            <a:off x="899592" y="2924944"/>
            <a:ext cx="813690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01933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smtClean="0"/>
              <a:t>Short-term political </a:t>
            </a:r>
            <a:r>
              <a:rPr lang="en-US" dirty="0" smtClean="0"/>
              <a:t>gain, long-term </a:t>
            </a:r>
            <a:r>
              <a:rPr lang="en-US" dirty="0" smtClean="0"/>
              <a:t>economic losses</a:t>
            </a:r>
            <a:endParaRPr lang="th-TH" dirty="0"/>
          </a:p>
        </p:txBody>
      </p:sp>
      <p:sp>
        <p:nvSpPr>
          <p:cNvPr id="3" name="Content Placeholder 2"/>
          <p:cNvSpPr>
            <a:spLocks noGrp="1"/>
          </p:cNvSpPr>
          <p:nvPr>
            <p:ph idx="1"/>
          </p:nvPr>
        </p:nvSpPr>
        <p:spPr/>
        <p:txBody>
          <a:bodyPr>
            <a:normAutofit fontScale="92500" lnSpcReduction="10000"/>
          </a:bodyPr>
          <a:lstStyle/>
          <a:p>
            <a:r>
              <a:rPr lang="en-US" dirty="0"/>
              <a:t>Fiscal policy is the only option left. </a:t>
            </a:r>
            <a:r>
              <a:rPr lang="en-US" dirty="0" smtClean="0"/>
              <a:t>(Why?)</a:t>
            </a:r>
          </a:p>
          <a:p>
            <a:r>
              <a:rPr lang="en-US" dirty="0" smtClean="0"/>
              <a:t>Unless </a:t>
            </a:r>
            <a:r>
              <a:rPr lang="en-US" dirty="0"/>
              <a:t>the government maintains law and </a:t>
            </a:r>
            <a:r>
              <a:rPr lang="en-US" dirty="0" smtClean="0"/>
              <a:t>order to </a:t>
            </a:r>
            <a:r>
              <a:rPr lang="en-US" dirty="0"/>
              <a:t>restore business sentiment and enhance consumer </a:t>
            </a:r>
            <a:r>
              <a:rPr lang="en-US" dirty="0" smtClean="0"/>
              <a:t>confidence, </a:t>
            </a:r>
            <a:r>
              <a:rPr lang="en-US" dirty="0"/>
              <a:t>both the </a:t>
            </a:r>
            <a:r>
              <a:rPr lang="en-US" dirty="0" smtClean="0"/>
              <a:t>monetary and fiscal </a:t>
            </a:r>
            <a:r>
              <a:rPr lang="en-US" dirty="0"/>
              <a:t>policy package would fail miserably. </a:t>
            </a:r>
            <a:endParaRPr lang="en-US" dirty="0" smtClean="0"/>
          </a:p>
          <a:p>
            <a:r>
              <a:rPr lang="en-US" dirty="0" smtClean="0"/>
              <a:t>Ultra-populist </a:t>
            </a:r>
            <a:r>
              <a:rPr lang="en-US" dirty="0"/>
              <a:t>policy would lead </a:t>
            </a:r>
            <a:r>
              <a:rPr lang="en-US" dirty="0" smtClean="0"/>
              <a:t>to an unsustainable fiscal </a:t>
            </a:r>
            <a:r>
              <a:rPr lang="en-US" dirty="0"/>
              <a:t>position</a:t>
            </a:r>
            <a:r>
              <a:rPr lang="en-US" dirty="0" smtClean="0"/>
              <a:t>.</a:t>
            </a:r>
          </a:p>
          <a:p>
            <a:r>
              <a:rPr lang="en-US" dirty="0" smtClean="0"/>
              <a:t>Fiscal </a:t>
            </a:r>
            <a:r>
              <a:rPr lang="en-US" dirty="0"/>
              <a:t>discipline has been neglected in the </a:t>
            </a:r>
            <a:r>
              <a:rPr lang="en-US" dirty="0" smtClean="0"/>
              <a:t>pursuit of </a:t>
            </a:r>
            <a:r>
              <a:rPr lang="en-US" dirty="0"/>
              <a:t>short-run political gain at the expense of the long-term economic growth and stability</a:t>
            </a:r>
            <a:endParaRPr lang="th-TH"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23</a:t>
            </a:fld>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24</a:t>
            </a:fld>
            <a:endParaRPr lang="th-TH"/>
          </a:p>
        </p:txBody>
      </p:sp>
      <p:pic>
        <p:nvPicPr>
          <p:cNvPr id="3074" name="Picture 2"/>
          <p:cNvPicPr>
            <a:picLocks noChangeAspect="1" noChangeArrowheads="1"/>
          </p:cNvPicPr>
          <p:nvPr/>
        </p:nvPicPr>
        <p:blipFill>
          <a:blip r:embed="rId2"/>
          <a:srcRect l="9521" t="16601" r="6250" b="4297"/>
          <a:stretch>
            <a:fillRect/>
          </a:stretch>
        </p:blipFill>
        <p:spPr bwMode="auto">
          <a:xfrm>
            <a:off x="428596" y="500042"/>
            <a:ext cx="8215338" cy="578647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25</a:t>
            </a:fld>
            <a:endParaRPr lang="th-TH"/>
          </a:p>
        </p:txBody>
      </p:sp>
      <p:sp>
        <p:nvSpPr>
          <p:cNvPr id="5" name="Rectangle 4"/>
          <p:cNvSpPr/>
          <p:nvPr/>
        </p:nvSpPr>
        <p:spPr>
          <a:xfrm>
            <a:off x="1115616" y="1124744"/>
            <a:ext cx="6696744" cy="3970318"/>
          </a:xfrm>
          <a:prstGeom prst="rect">
            <a:avLst/>
          </a:prstGeom>
          <a:solidFill>
            <a:schemeClr val="accent1">
              <a:lumMod val="20000"/>
              <a:lumOff val="80000"/>
            </a:schemeClr>
          </a:solidFill>
        </p:spPr>
        <p:txBody>
          <a:bodyPr wrap="square">
            <a:spAutoFit/>
          </a:bodyPr>
          <a:lstStyle/>
          <a:p>
            <a:r>
              <a:rPr lang="en-US" dirty="0"/>
              <a:t>When consumption and investment spending </a:t>
            </a:r>
            <a:r>
              <a:rPr lang="en-US" dirty="0" smtClean="0"/>
              <a:t>are  constrained </a:t>
            </a:r>
            <a:r>
              <a:rPr lang="en-US" dirty="0"/>
              <a:t>by poor business sentiment and </a:t>
            </a:r>
            <a:r>
              <a:rPr lang="en-US" dirty="0" smtClean="0"/>
              <a:t>weak consumer </a:t>
            </a:r>
            <a:r>
              <a:rPr lang="en-US" dirty="0"/>
              <a:t>confidence, the recovery must </a:t>
            </a:r>
            <a:r>
              <a:rPr lang="en-US" dirty="0" smtClean="0"/>
              <a:t>come from </a:t>
            </a:r>
            <a:r>
              <a:rPr lang="en-US" dirty="0"/>
              <a:t>the rebound of export demand. </a:t>
            </a:r>
            <a:endParaRPr lang="en-US" dirty="0" smtClean="0"/>
          </a:p>
          <a:p>
            <a:endParaRPr lang="en-US" dirty="0" smtClean="0"/>
          </a:p>
          <a:p>
            <a:r>
              <a:rPr lang="en-US" dirty="0" smtClean="0"/>
              <a:t>A sustainable </a:t>
            </a:r>
            <a:r>
              <a:rPr lang="en-US" dirty="0"/>
              <a:t>recovery depends on the resumption </a:t>
            </a:r>
            <a:r>
              <a:rPr lang="en-US" dirty="0" smtClean="0"/>
              <a:t>of world </a:t>
            </a:r>
            <a:r>
              <a:rPr lang="en-US" dirty="0"/>
              <a:t>trade expansion and regained </a:t>
            </a:r>
            <a:r>
              <a:rPr lang="en-US" dirty="0" smtClean="0"/>
              <a:t>consumer confidence</a:t>
            </a:r>
            <a:r>
              <a:rPr lang="en-US" dirty="0"/>
              <a:t>. </a:t>
            </a:r>
            <a:endParaRPr lang="en-US" dirty="0" smtClean="0"/>
          </a:p>
        </p:txBody>
      </p:sp>
    </p:spTree>
    <p:extLst>
      <p:ext uri="{BB962C8B-B14F-4D97-AF65-F5344CB8AC3E}">
        <p14:creationId xmlns:p14="http://schemas.microsoft.com/office/powerpoint/2010/main" val="28535873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26</a:t>
            </a:fld>
            <a:endParaRPr lang="th-TH"/>
          </a:p>
        </p:txBody>
      </p:sp>
      <p:graphicFrame>
        <p:nvGraphicFramePr>
          <p:cNvPr id="3" name="Chart 2"/>
          <p:cNvGraphicFramePr>
            <a:graphicFrameLocks/>
          </p:cNvGraphicFramePr>
          <p:nvPr>
            <p:extLst>
              <p:ext uri="{D42A27DB-BD31-4B8C-83A1-F6EECF244321}">
                <p14:modId xmlns:p14="http://schemas.microsoft.com/office/powerpoint/2010/main" val="2953725060"/>
              </p:ext>
            </p:extLst>
          </p:nvPr>
        </p:nvGraphicFramePr>
        <p:xfrm>
          <a:off x="395536" y="116632"/>
          <a:ext cx="8064896" cy="64087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346423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27</a:t>
            </a:fld>
            <a:endParaRPr lang="th-TH"/>
          </a:p>
        </p:txBody>
      </p:sp>
      <p:sp>
        <p:nvSpPr>
          <p:cNvPr id="5" name="Rectangle 4"/>
          <p:cNvSpPr/>
          <p:nvPr/>
        </p:nvSpPr>
        <p:spPr>
          <a:xfrm>
            <a:off x="527560" y="980728"/>
            <a:ext cx="8004879" cy="5693866"/>
          </a:xfrm>
          <a:prstGeom prst="rect">
            <a:avLst/>
          </a:prstGeom>
          <a:ln>
            <a:solidFill>
              <a:schemeClr val="tx1">
                <a:lumMod val="75000"/>
                <a:lumOff val="25000"/>
              </a:schemeClr>
            </a:solidFill>
          </a:ln>
        </p:spPr>
        <p:txBody>
          <a:bodyPr wrap="square">
            <a:spAutoFit/>
          </a:bodyPr>
          <a:lstStyle/>
          <a:p>
            <a:r>
              <a:rPr lang="en-US" dirty="0"/>
              <a:t>The year 2006 witnessed a fundamental change</a:t>
            </a:r>
          </a:p>
          <a:p>
            <a:r>
              <a:rPr lang="en-US" dirty="0"/>
              <a:t>in Thailand’s politics, which has a profound</a:t>
            </a:r>
          </a:p>
          <a:p>
            <a:r>
              <a:rPr lang="en-US" dirty="0"/>
              <a:t>impact on the previously stable economy</a:t>
            </a:r>
            <a:r>
              <a:rPr lang="en-US" dirty="0" smtClean="0"/>
              <a:t>.</a:t>
            </a:r>
          </a:p>
          <a:p>
            <a:endParaRPr lang="en-US" dirty="0" smtClean="0"/>
          </a:p>
          <a:p>
            <a:r>
              <a:rPr lang="en-US" dirty="0" smtClean="0"/>
              <a:t>The economic outcome of policy responses to external shocks is influenced by the</a:t>
            </a:r>
          </a:p>
          <a:p>
            <a:r>
              <a:rPr lang="en-US" dirty="0" smtClean="0"/>
              <a:t>quality of institutions.</a:t>
            </a:r>
          </a:p>
          <a:p>
            <a:endParaRPr lang="en-US" dirty="0" smtClean="0"/>
          </a:p>
          <a:p>
            <a:r>
              <a:rPr lang="en-US" dirty="0" smtClean="0"/>
              <a:t>Political transformation through </a:t>
            </a:r>
            <a:r>
              <a:rPr lang="en-US" dirty="0"/>
              <a:t>military coups, revolution, and civil </a:t>
            </a:r>
            <a:r>
              <a:rPr lang="en-US" dirty="0" smtClean="0"/>
              <a:t>war cycles </a:t>
            </a:r>
            <a:r>
              <a:rPr lang="en-US" dirty="0"/>
              <a:t>involve high risk exposure to </a:t>
            </a:r>
            <a:r>
              <a:rPr lang="en-US" dirty="0">
                <a:solidFill>
                  <a:srgbClr val="FF0000"/>
                </a:solidFill>
              </a:rPr>
              <a:t>output </a:t>
            </a:r>
            <a:r>
              <a:rPr lang="en-US" dirty="0" smtClean="0">
                <a:solidFill>
                  <a:srgbClr val="FF0000"/>
                </a:solidFill>
              </a:rPr>
              <a:t>and consumption </a:t>
            </a:r>
            <a:r>
              <a:rPr lang="en-US" dirty="0">
                <a:solidFill>
                  <a:srgbClr val="FF0000"/>
                </a:solidFill>
              </a:rPr>
              <a:t>volatility </a:t>
            </a:r>
            <a:r>
              <a:rPr lang="en-US" dirty="0"/>
              <a:t>that would lead to </a:t>
            </a:r>
            <a:r>
              <a:rPr lang="en-US" dirty="0" smtClean="0"/>
              <a:t>serious economic </a:t>
            </a:r>
            <a:r>
              <a:rPr lang="en-US" dirty="0"/>
              <a:t>crises. </a:t>
            </a:r>
            <a:endParaRPr lang="en-US" dirty="0" smtClean="0"/>
          </a:p>
          <a:p>
            <a:endParaRPr lang="th-TH" dirty="0"/>
          </a:p>
        </p:txBody>
      </p:sp>
    </p:spTree>
    <p:extLst>
      <p:ext uri="{BB962C8B-B14F-4D97-AF65-F5344CB8AC3E}">
        <p14:creationId xmlns:p14="http://schemas.microsoft.com/office/powerpoint/2010/main" val="29228812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28</a:t>
            </a:fld>
            <a:endParaRPr lang="th-TH"/>
          </a:p>
        </p:txBody>
      </p:sp>
      <p:pic>
        <p:nvPicPr>
          <p:cNvPr id="6146" name="Picture 2"/>
          <p:cNvPicPr>
            <a:picLocks noChangeAspect="1" noChangeArrowheads="1"/>
          </p:cNvPicPr>
          <p:nvPr/>
        </p:nvPicPr>
        <p:blipFill>
          <a:blip r:embed="rId2"/>
          <a:srcRect l="14648" t="24414" r="47998" b="43359"/>
          <a:stretch>
            <a:fillRect/>
          </a:stretch>
        </p:blipFill>
        <p:spPr bwMode="auto">
          <a:xfrm>
            <a:off x="545493" y="1214422"/>
            <a:ext cx="7065869" cy="45720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29</a:t>
            </a:fld>
            <a:endParaRPr lang="th-TH"/>
          </a:p>
        </p:txBody>
      </p:sp>
      <p:sp>
        <p:nvSpPr>
          <p:cNvPr id="3" name="Rectangle 2"/>
          <p:cNvSpPr/>
          <p:nvPr/>
        </p:nvSpPr>
        <p:spPr>
          <a:xfrm>
            <a:off x="971600" y="1556792"/>
            <a:ext cx="6912768" cy="2677656"/>
          </a:xfrm>
          <a:prstGeom prst="rect">
            <a:avLst/>
          </a:prstGeom>
          <a:ln>
            <a:solidFill>
              <a:schemeClr val="accent1"/>
            </a:solidFill>
          </a:ln>
        </p:spPr>
        <p:txBody>
          <a:bodyPr wrap="square">
            <a:spAutoFit/>
          </a:bodyPr>
          <a:lstStyle/>
          <a:p>
            <a:r>
              <a:rPr lang="en-US" dirty="0" smtClean="0"/>
              <a:t>The </a:t>
            </a:r>
            <a:r>
              <a:rPr lang="en-US" dirty="0"/>
              <a:t>effectiveness of </a:t>
            </a:r>
            <a:r>
              <a:rPr lang="en-US" dirty="0" smtClean="0"/>
              <a:t>policy  responses </a:t>
            </a:r>
            <a:r>
              <a:rPr lang="en-US" dirty="0"/>
              <a:t>depends on the government’s ability to</a:t>
            </a:r>
          </a:p>
          <a:p>
            <a:r>
              <a:rPr lang="en-US" dirty="0"/>
              <a:t>maintain the rule of law, accountability, </a:t>
            </a:r>
            <a:r>
              <a:rPr lang="en-US" dirty="0" smtClean="0"/>
              <a:t>human rights</a:t>
            </a:r>
            <a:r>
              <a:rPr lang="en-US" dirty="0"/>
              <a:t>, and effective legal infrastructure. </a:t>
            </a:r>
            <a:endParaRPr lang="en-US" dirty="0" smtClean="0"/>
          </a:p>
          <a:p>
            <a:endParaRPr lang="en-US" dirty="0" smtClean="0"/>
          </a:p>
        </p:txBody>
      </p:sp>
    </p:spTree>
    <p:extLst>
      <p:ext uri="{BB962C8B-B14F-4D97-AF65-F5344CB8AC3E}">
        <p14:creationId xmlns:p14="http://schemas.microsoft.com/office/powerpoint/2010/main" val="13333842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30</a:t>
            </a:fld>
            <a:endParaRPr lang="th-TH"/>
          </a:p>
        </p:txBody>
      </p:sp>
      <p:sp>
        <p:nvSpPr>
          <p:cNvPr id="5" name="Title 4"/>
          <p:cNvSpPr>
            <a:spLocks noGrp="1"/>
          </p:cNvSpPr>
          <p:nvPr>
            <p:ph type="title" idx="4294967295"/>
          </p:nvPr>
        </p:nvSpPr>
        <p:spPr>
          <a:xfrm>
            <a:off x="0" y="188640"/>
            <a:ext cx="8892480" cy="1228998"/>
          </a:xfrm>
          <a:solidFill>
            <a:srgbClr val="FFFF00"/>
          </a:solidFill>
        </p:spPr>
        <p:txBody>
          <a:bodyPr>
            <a:noAutofit/>
          </a:bodyPr>
          <a:lstStyle/>
          <a:p>
            <a:pPr algn="l"/>
            <a:r>
              <a:rPr lang="en-US" sz="2000" dirty="0"/>
              <a:t>Maintaining  the rule of law implies predictable outcomes from court ruling of legal disputes.  Investors can proceed with less concern about risk and uncertainty that may arise from </a:t>
            </a:r>
            <a:r>
              <a:rPr lang="en-US" sz="2000" dirty="0" smtClean="0"/>
              <a:t>policy  inconsistency</a:t>
            </a:r>
            <a:r>
              <a:rPr lang="en-US" sz="2000" dirty="0"/>
              <a:t>.</a:t>
            </a:r>
            <a:r>
              <a:rPr lang="th-TH" sz="2000" dirty="0"/>
              <a:t/>
            </a:r>
            <a:br>
              <a:rPr lang="th-TH" sz="2000" dirty="0"/>
            </a:br>
            <a:endParaRPr lang="en-US" sz="2000" dirty="0"/>
          </a:p>
        </p:txBody>
      </p:sp>
      <p:graphicFrame>
        <p:nvGraphicFramePr>
          <p:cNvPr id="4" name="Chart 3"/>
          <p:cNvGraphicFramePr>
            <a:graphicFrameLocks/>
          </p:cNvGraphicFramePr>
          <p:nvPr>
            <p:extLst>
              <p:ext uri="{D42A27DB-BD31-4B8C-83A1-F6EECF244321}">
                <p14:modId xmlns:p14="http://schemas.microsoft.com/office/powerpoint/2010/main" val="4147552604"/>
              </p:ext>
            </p:extLst>
          </p:nvPr>
        </p:nvGraphicFramePr>
        <p:xfrm>
          <a:off x="251520" y="1628800"/>
          <a:ext cx="7272808" cy="474417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937746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31</a:t>
            </a:fld>
            <a:endParaRPr lang="th-TH"/>
          </a:p>
        </p:txBody>
      </p:sp>
      <p:sp>
        <p:nvSpPr>
          <p:cNvPr id="3" name="Rectangle 2"/>
          <p:cNvSpPr/>
          <p:nvPr/>
        </p:nvSpPr>
        <p:spPr>
          <a:xfrm>
            <a:off x="683568" y="980727"/>
            <a:ext cx="7776864" cy="3970318"/>
          </a:xfrm>
          <a:prstGeom prst="rect">
            <a:avLst/>
          </a:prstGeom>
        </p:spPr>
        <p:txBody>
          <a:bodyPr wrap="square">
            <a:spAutoFit/>
          </a:bodyPr>
          <a:lstStyle/>
          <a:p>
            <a:r>
              <a:rPr lang="en-US" dirty="0"/>
              <a:t>If those policy stimuli can be used under </a:t>
            </a:r>
            <a:r>
              <a:rPr lang="en-US" dirty="0" smtClean="0"/>
              <a:t>a favorable </a:t>
            </a:r>
            <a:r>
              <a:rPr lang="en-US" dirty="0"/>
              <a:t>investment </a:t>
            </a:r>
            <a:r>
              <a:rPr lang="en-US" dirty="0" smtClean="0"/>
              <a:t>environment</a:t>
            </a:r>
            <a:r>
              <a:rPr lang="en-US" dirty="0"/>
              <a:t>, Thailand </a:t>
            </a:r>
            <a:r>
              <a:rPr lang="en-US" dirty="0" smtClean="0"/>
              <a:t>can recover </a:t>
            </a:r>
            <a:r>
              <a:rPr lang="en-US" dirty="0"/>
              <a:t>quickly from the global financial </a:t>
            </a:r>
            <a:r>
              <a:rPr lang="en-US" dirty="0" smtClean="0"/>
              <a:t>crisis  and </a:t>
            </a:r>
            <a:r>
              <a:rPr lang="en-US" dirty="0"/>
              <a:t>would have been subject to lesser </a:t>
            </a:r>
            <a:r>
              <a:rPr lang="en-US" dirty="0" smtClean="0"/>
              <a:t>adverse consequences </a:t>
            </a:r>
            <a:r>
              <a:rPr lang="en-US" dirty="0"/>
              <a:t>of the global recession</a:t>
            </a:r>
            <a:r>
              <a:rPr lang="en-US" dirty="0" smtClean="0"/>
              <a:t>.</a:t>
            </a:r>
          </a:p>
          <a:p>
            <a:endParaRPr lang="en-US" dirty="0" smtClean="0"/>
          </a:p>
          <a:p>
            <a:endParaRPr lang="en-US" dirty="0" smtClean="0"/>
          </a:p>
          <a:p>
            <a:r>
              <a:rPr lang="en-US" dirty="0" smtClean="0"/>
              <a:t> </a:t>
            </a:r>
            <a:endParaRPr lang="en-US" dirty="0"/>
          </a:p>
          <a:p>
            <a:endParaRPr lang="th-TH" dirty="0"/>
          </a:p>
        </p:txBody>
      </p:sp>
      <p:sp>
        <p:nvSpPr>
          <p:cNvPr id="4" name="Rectangle 3"/>
          <p:cNvSpPr/>
          <p:nvPr/>
        </p:nvSpPr>
        <p:spPr>
          <a:xfrm>
            <a:off x="857224" y="4221088"/>
            <a:ext cx="6858048" cy="2246769"/>
          </a:xfrm>
          <a:prstGeom prst="rect">
            <a:avLst/>
          </a:prstGeom>
          <a:solidFill>
            <a:srgbClr val="FFFF00"/>
          </a:solidFill>
        </p:spPr>
        <p:txBody>
          <a:bodyPr wrap="square">
            <a:spAutoFit/>
          </a:bodyPr>
          <a:lstStyle/>
          <a:p>
            <a:r>
              <a:rPr lang="en-US" dirty="0" smtClean="0"/>
              <a:t>Thailand has sufficient policy instruments to respond to fluctuations in the global export demand, but those policy instruments must be selectively chosen to  ensure maximum impacts on stabilization. </a:t>
            </a:r>
          </a:p>
        </p:txBody>
      </p:sp>
    </p:spTree>
    <p:extLst>
      <p:ext uri="{BB962C8B-B14F-4D97-AF65-F5344CB8AC3E}">
        <p14:creationId xmlns:p14="http://schemas.microsoft.com/office/powerpoint/2010/main" val="39777232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32</a:t>
            </a:fld>
            <a:endParaRPr lang="th-TH"/>
          </a:p>
        </p:txBody>
      </p:sp>
      <p:sp>
        <p:nvSpPr>
          <p:cNvPr id="3" name="Rectangle 2"/>
          <p:cNvSpPr/>
          <p:nvPr/>
        </p:nvSpPr>
        <p:spPr>
          <a:xfrm>
            <a:off x="683568" y="620688"/>
            <a:ext cx="7704856" cy="5262979"/>
          </a:xfrm>
          <a:prstGeom prst="rect">
            <a:avLst/>
          </a:prstGeom>
          <a:ln>
            <a:solidFill>
              <a:schemeClr val="tx1">
                <a:lumMod val="75000"/>
                <a:lumOff val="25000"/>
              </a:schemeClr>
            </a:solidFill>
          </a:ln>
        </p:spPr>
        <p:txBody>
          <a:bodyPr wrap="square">
            <a:spAutoFit/>
          </a:bodyPr>
          <a:lstStyle/>
          <a:p>
            <a:r>
              <a:rPr lang="en-US" dirty="0" smtClean="0"/>
              <a:t>Monetary policy remains </a:t>
            </a:r>
            <a:r>
              <a:rPr lang="en-US" dirty="0"/>
              <a:t>effective despite the high degree of </a:t>
            </a:r>
            <a:r>
              <a:rPr lang="en-US" b="1" dirty="0" smtClean="0"/>
              <a:t>capital convertibility </a:t>
            </a:r>
            <a:r>
              <a:rPr lang="en-US" dirty="0" smtClean="0"/>
              <a:t>because </a:t>
            </a:r>
            <a:r>
              <a:rPr lang="en-US" dirty="0"/>
              <a:t>its impact on the </a:t>
            </a:r>
            <a:r>
              <a:rPr lang="en-US" dirty="0" smtClean="0"/>
              <a:t>exchange rate </a:t>
            </a:r>
            <a:r>
              <a:rPr lang="en-US" dirty="0"/>
              <a:t>intensifies the initial impact of </a:t>
            </a:r>
            <a:r>
              <a:rPr lang="en-US" dirty="0" smtClean="0"/>
              <a:t>monetary policy </a:t>
            </a:r>
            <a:r>
              <a:rPr lang="en-US" dirty="0"/>
              <a:t>on the aggregate demand. </a:t>
            </a:r>
            <a:endParaRPr lang="en-US" dirty="0" smtClean="0"/>
          </a:p>
          <a:p>
            <a:endParaRPr lang="en-US" dirty="0" smtClean="0"/>
          </a:p>
          <a:p>
            <a:r>
              <a:rPr lang="en-US" dirty="0" smtClean="0"/>
              <a:t>Currency appreciation  does </a:t>
            </a:r>
            <a:r>
              <a:rPr lang="en-US" dirty="0"/>
              <a:t>not necessarily lead to output contraction</a:t>
            </a:r>
            <a:r>
              <a:rPr lang="en-US" dirty="0" smtClean="0"/>
              <a:t>.</a:t>
            </a:r>
          </a:p>
          <a:p>
            <a:endParaRPr lang="en-US" dirty="0"/>
          </a:p>
          <a:p>
            <a:r>
              <a:rPr lang="en-US" dirty="0"/>
              <a:t>These macroeconomic policies would be </a:t>
            </a:r>
            <a:r>
              <a:rPr lang="en-US" dirty="0" smtClean="0"/>
              <a:t>more powerful </a:t>
            </a:r>
            <a:r>
              <a:rPr lang="en-US" dirty="0"/>
              <a:t>with accompanying measures to </a:t>
            </a:r>
            <a:r>
              <a:rPr lang="en-US" dirty="0" smtClean="0"/>
              <a:t>boost consumer </a:t>
            </a:r>
            <a:r>
              <a:rPr lang="en-US" dirty="0"/>
              <a:t>confidence and business sentiment </a:t>
            </a:r>
            <a:r>
              <a:rPr lang="en-US" dirty="0" smtClean="0"/>
              <a:t>to nourish </a:t>
            </a:r>
            <a:r>
              <a:rPr lang="en-US" dirty="0"/>
              <a:t>the animal spirits of investors.</a:t>
            </a:r>
            <a:endParaRPr lang="th-TH" dirty="0"/>
          </a:p>
        </p:txBody>
      </p:sp>
    </p:spTree>
    <p:extLst>
      <p:ext uri="{BB962C8B-B14F-4D97-AF65-F5344CB8AC3E}">
        <p14:creationId xmlns:p14="http://schemas.microsoft.com/office/powerpoint/2010/main" val="28131008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33</a:t>
            </a:fld>
            <a:endParaRPr lang="th-TH"/>
          </a:p>
        </p:txBody>
      </p:sp>
      <p:sp>
        <p:nvSpPr>
          <p:cNvPr id="2" name="Title 1"/>
          <p:cNvSpPr>
            <a:spLocks noGrp="1"/>
          </p:cNvSpPr>
          <p:nvPr>
            <p:ph type="title" idx="4294967295"/>
          </p:nvPr>
        </p:nvSpPr>
        <p:spPr>
          <a:xfrm>
            <a:off x="539750" y="274638"/>
            <a:ext cx="7776666" cy="1210146"/>
          </a:xfrm>
          <a:solidFill>
            <a:schemeClr val="accent1">
              <a:lumMod val="20000"/>
              <a:lumOff val="80000"/>
            </a:schemeClr>
          </a:solidFill>
        </p:spPr>
        <p:txBody>
          <a:bodyPr/>
          <a:lstStyle/>
          <a:p>
            <a:r>
              <a:rPr lang="en-US" dirty="0" smtClean="0"/>
              <a:t>Investment  </a:t>
            </a:r>
            <a:r>
              <a:rPr lang="en-US" dirty="0" smtClean="0"/>
              <a:t>slumps </a:t>
            </a:r>
            <a:r>
              <a:rPr lang="en-US" dirty="0" smtClean="0"/>
              <a:t>in Thailand</a:t>
            </a:r>
            <a:endParaRPr lang="en-US" dirty="0"/>
          </a:p>
        </p:txBody>
      </p:sp>
      <p:pic>
        <p:nvPicPr>
          <p:cNvPr id="5" name="Picture 2"/>
          <p:cNvPicPr>
            <a:picLocks noChangeAspect="1" noChangeArrowheads="1"/>
          </p:cNvPicPr>
          <p:nvPr/>
        </p:nvPicPr>
        <p:blipFill>
          <a:blip r:embed="rId2"/>
          <a:srcRect l="15625" t="18750" r="5181" b="29441"/>
          <a:stretch>
            <a:fillRect/>
          </a:stretch>
        </p:blipFill>
        <p:spPr bwMode="auto">
          <a:xfrm>
            <a:off x="479895" y="1916832"/>
            <a:ext cx="8581121" cy="4491054"/>
          </a:xfrm>
          <a:prstGeom prst="rect">
            <a:avLst/>
          </a:prstGeom>
          <a:noFill/>
          <a:ln w="9525">
            <a:noFill/>
            <a:miter lim="800000"/>
            <a:headEnd/>
            <a:tailEnd/>
          </a:ln>
          <a:effectLst/>
        </p:spPr>
      </p:pic>
    </p:spTree>
    <p:extLst>
      <p:ext uri="{BB962C8B-B14F-4D97-AF65-F5344CB8AC3E}">
        <p14:creationId xmlns:p14="http://schemas.microsoft.com/office/powerpoint/2010/main" val="40231617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ln>
            <a:solidFill>
              <a:schemeClr val="tx1">
                <a:lumMod val="75000"/>
                <a:lumOff val="25000"/>
              </a:schemeClr>
            </a:solidFill>
          </a:ln>
        </p:spPr>
        <p:txBody>
          <a:bodyPr/>
          <a:lstStyle/>
          <a:p>
            <a:r>
              <a:rPr lang="en-US" b="1" dirty="0"/>
              <a:t>Slow going: world GDP</a:t>
            </a:r>
            <a:endParaRPr lang="en-US" dirty="0"/>
          </a:p>
        </p:txBody>
      </p:sp>
      <p:sp>
        <p:nvSpPr>
          <p:cNvPr id="4" name="Content Placeholder 3"/>
          <p:cNvSpPr>
            <a:spLocks noGrp="1"/>
          </p:cNvSpPr>
          <p:nvPr>
            <p:ph idx="1"/>
          </p:nvPr>
        </p:nvSpPr>
        <p:spPr>
          <a:xfrm>
            <a:off x="457200" y="1600200"/>
            <a:ext cx="8229600" cy="5257800"/>
          </a:xfrm>
        </p:spPr>
        <p:txBody>
          <a:bodyPr>
            <a:normAutofit fontScale="92500" lnSpcReduction="20000"/>
          </a:bodyPr>
          <a:lstStyle/>
          <a:p>
            <a:r>
              <a:rPr lang="en-US" dirty="0"/>
              <a:t>The second </a:t>
            </a:r>
            <a:r>
              <a:rPr lang="en-US" dirty="0" smtClean="0"/>
              <a:t>quarter of 2016, </a:t>
            </a:r>
            <a:r>
              <a:rPr lang="en-US" dirty="0"/>
              <a:t>according to </a:t>
            </a:r>
            <a:r>
              <a:rPr lang="en-US" i="1" dirty="0"/>
              <a:t>The Economist</a:t>
            </a:r>
            <a:r>
              <a:rPr lang="en-US" dirty="0"/>
              <a:t>’s estimates, was none too exhilarating. </a:t>
            </a:r>
            <a:endParaRPr lang="en-US" dirty="0" smtClean="0"/>
          </a:p>
          <a:p>
            <a:r>
              <a:rPr lang="en-US" dirty="0" smtClean="0"/>
              <a:t>Global </a:t>
            </a:r>
            <a:r>
              <a:rPr lang="en-US" dirty="0"/>
              <a:t>year-on-year economic growth reached 2.7%, a whisker below the previous quarter’s. Blame the slowdown on Asia. </a:t>
            </a:r>
            <a:endParaRPr lang="en-US" dirty="0" smtClean="0"/>
          </a:p>
          <a:p>
            <a:r>
              <a:rPr lang="en-US" dirty="0" smtClean="0"/>
              <a:t>China </a:t>
            </a:r>
            <a:r>
              <a:rPr lang="en-US" dirty="0"/>
              <a:t>clocked in at 6.7%—well below its long-term average, but better than expected, and propped up by a hefty, demand-boosting increase in government spending. </a:t>
            </a:r>
            <a:endParaRPr lang="en-US" dirty="0" smtClean="0"/>
          </a:p>
          <a:p>
            <a:r>
              <a:rPr lang="en-US" dirty="0" smtClean="0"/>
              <a:t>India’s </a:t>
            </a:r>
            <a:r>
              <a:rPr lang="en-US" dirty="0"/>
              <a:t>performance worsened, too, though with growth above 7% it remains the world’s fastest-expanding big economy. Such figures provoke envy in rich countries. </a:t>
            </a:r>
            <a:endParaRPr lang="en-US" dirty="0" smtClean="0"/>
          </a:p>
          <a:p>
            <a:endParaRPr lang="en-US" dirty="0"/>
          </a:p>
        </p:txBody>
      </p:sp>
      <p:sp>
        <p:nvSpPr>
          <p:cNvPr id="2" name="Slide Number Placeholder 1"/>
          <p:cNvSpPr>
            <a:spLocks noGrp="1"/>
          </p:cNvSpPr>
          <p:nvPr>
            <p:ph type="sldNum" sz="quarter" idx="12"/>
          </p:nvPr>
        </p:nvSpPr>
        <p:spPr/>
        <p:txBody>
          <a:bodyPr/>
          <a:lstStyle/>
          <a:p>
            <a:fld id="{53AFEAAD-25CF-4005-A781-6A65A5ED025E}" type="slidenum">
              <a:rPr lang="th-TH" smtClean="0"/>
              <a:pPr/>
              <a:t>34</a:t>
            </a:fld>
            <a:endParaRPr lang="th-TH"/>
          </a:p>
        </p:txBody>
      </p:sp>
    </p:spTree>
    <p:extLst>
      <p:ext uri="{BB962C8B-B14F-4D97-AF65-F5344CB8AC3E}">
        <p14:creationId xmlns:p14="http://schemas.microsoft.com/office/powerpoint/2010/main" val="22111448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35</a:t>
            </a:fld>
            <a:endParaRPr lang="th-TH"/>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28308"/>
            <a:ext cx="7344816" cy="6498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49584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2">
              <a:lumMod val="20000"/>
              <a:lumOff val="80000"/>
            </a:schemeClr>
          </a:solidFill>
        </p:spPr>
        <p:txBody>
          <a:bodyPr/>
          <a:lstStyle/>
          <a:p>
            <a:r>
              <a:rPr lang="en-US" b="1" dirty="0"/>
              <a:t>Slow going: world GDP</a:t>
            </a:r>
            <a:endParaRPr lang="en-US" dirty="0"/>
          </a:p>
        </p:txBody>
      </p:sp>
      <p:sp>
        <p:nvSpPr>
          <p:cNvPr id="4" name="Content Placeholder 3"/>
          <p:cNvSpPr>
            <a:spLocks noGrp="1"/>
          </p:cNvSpPr>
          <p:nvPr>
            <p:ph idx="1"/>
          </p:nvPr>
        </p:nvSpPr>
        <p:spPr/>
        <p:txBody>
          <a:bodyPr>
            <a:normAutofit fontScale="92500" lnSpcReduction="20000"/>
          </a:bodyPr>
          <a:lstStyle/>
          <a:p>
            <a:endParaRPr lang="en-US" dirty="0" smtClean="0"/>
          </a:p>
          <a:p>
            <a:r>
              <a:rPr lang="en-US" dirty="0" smtClean="0"/>
              <a:t>In </a:t>
            </a:r>
            <a:r>
              <a:rPr lang="en-US" dirty="0"/>
              <a:t>America, growth slipped to little more than one-sixth of India’s rate (though strong income numbers this week brought cheer). </a:t>
            </a:r>
            <a:endParaRPr lang="en-US" dirty="0" smtClean="0"/>
          </a:p>
          <a:p>
            <a:r>
              <a:rPr lang="en-US" dirty="0" smtClean="0"/>
              <a:t>Among </a:t>
            </a:r>
            <a:r>
              <a:rPr lang="en-US" dirty="0"/>
              <a:t>advanced economies, the surprising bright spot was Britain: output ticked up at an annual rate of 2.2%, up from 2% in the previous quarter. </a:t>
            </a:r>
            <a:endParaRPr lang="en-US" dirty="0" smtClean="0"/>
          </a:p>
          <a:p>
            <a:r>
              <a:rPr lang="en-US" dirty="0" smtClean="0"/>
              <a:t>All </a:t>
            </a:r>
            <a:r>
              <a:rPr lang="en-US" dirty="0"/>
              <a:t>that uncertainty in the run-up to the Brexit referendum seems not to have greatly affected the economy. Yet.</a:t>
            </a:r>
          </a:p>
        </p:txBody>
      </p:sp>
      <p:sp>
        <p:nvSpPr>
          <p:cNvPr id="2" name="Slide Number Placeholder 1"/>
          <p:cNvSpPr>
            <a:spLocks noGrp="1"/>
          </p:cNvSpPr>
          <p:nvPr>
            <p:ph type="sldNum" sz="quarter" idx="12"/>
          </p:nvPr>
        </p:nvSpPr>
        <p:spPr/>
        <p:txBody>
          <a:bodyPr/>
          <a:lstStyle/>
          <a:p>
            <a:fld id="{53AFEAAD-25CF-4005-A781-6A65A5ED025E}" type="slidenum">
              <a:rPr lang="th-TH" smtClean="0"/>
              <a:pPr/>
              <a:t>36</a:t>
            </a:fld>
            <a:endParaRPr lang="th-TH"/>
          </a:p>
        </p:txBody>
      </p:sp>
    </p:spTree>
    <p:extLst>
      <p:ext uri="{BB962C8B-B14F-4D97-AF65-F5344CB8AC3E}">
        <p14:creationId xmlns:p14="http://schemas.microsoft.com/office/powerpoint/2010/main" val="22111448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363272" cy="1301006"/>
          </a:xfrm>
          <a:solidFill>
            <a:schemeClr val="accent2">
              <a:lumMod val="20000"/>
              <a:lumOff val="80000"/>
            </a:schemeClr>
          </a:solidFill>
        </p:spPr>
        <p:txBody>
          <a:bodyPr>
            <a:noAutofit/>
          </a:bodyPr>
          <a:lstStyle/>
          <a:p>
            <a:r>
              <a:rPr lang="en-US" sz="2800" dirty="0"/>
              <a:t>How China's government strategy to fuel growth is seriously failing:</a:t>
            </a:r>
            <a:br>
              <a:rPr lang="en-US" sz="2800" dirty="0"/>
            </a:br>
            <a:endParaRPr lang="en-US" sz="2800" dirty="0"/>
          </a:p>
        </p:txBody>
      </p:sp>
      <p:sp>
        <p:nvSpPr>
          <p:cNvPr id="3" name="Content Placeholder 2"/>
          <p:cNvSpPr>
            <a:spLocks noGrp="1"/>
          </p:cNvSpPr>
          <p:nvPr>
            <p:ph idx="1"/>
          </p:nvPr>
        </p:nvSpPr>
        <p:spPr>
          <a:xfrm>
            <a:off x="457200" y="1600200"/>
            <a:ext cx="8229600" cy="4853136"/>
          </a:xfrm>
        </p:spPr>
        <p:txBody>
          <a:bodyPr>
            <a:normAutofit fontScale="92500"/>
          </a:bodyPr>
          <a:lstStyle/>
          <a:p>
            <a:r>
              <a:rPr lang="en-US" dirty="0"/>
              <a:t>China has a massive debt problem, its economic growth is slowing, and it is now becoming a major concern for investors around the world</a:t>
            </a:r>
            <a:r>
              <a:rPr lang="en-US" dirty="0" smtClean="0"/>
              <a:t>.</a:t>
            </a:r>
          </a:p>
          <a:p>
            <a:r>
              <a:rPr lang="en-US" dirty="0" smtClean="0"/>
              <a:t>China </a:t>
            </a:r>
            <a:r>
              <a:rPr lang="en-US" dirty="0"/>
              <a:t>takes on huge amounts of debt in order to fuel its ferocious economic growth.</a:t>
            </a:r>
          </a:p>
          <a:p>
            <a:r>
              <a:rPr lang="en-US" dirty="0"/>
              <a:t>In June,  Li Yang, a senior researcher with the China Academy of Social Sciences </a:t>
            </a:r>
            <a:r>
              <a:rPr lang="en-US" dirty="0" smtClean="0"/>
              <a:t>said China’s total borrowings were </a:t>
            </a:r>
            <a:r>
              <a:rPr lang="en-US" i="1" dirty="0" smtClean="0">
                <a:solidFill>
                  <a:srgbClr val="FF0000"/>
                </a:solidFill>
              </a:rPr>
              <a:t>more than double its GDP </a:t>
            </a:r>
            <a:r>
              <a:rPr lang="en-US" dirty="0" smtClean="0"/>
              <a:t>in 2015 </a:t>
            </a:r>
            <a:r>
              <a:rPr lang="en-US" dirty="0"/>
              <a:t>  at 168.48 trillion yuan </a:t>
            </a:r>
            <a:r>
              <a:rPr lang="en-US" dirty="0" smtClean="0"/>
              <a:t>( </a:t>
            </a:r>
            <a:r>
              <a:rPr lang="en-US" dirty="0"/>
              <a:t>$25.6 trillion). </a:t>
            </a:r>
          </a:p>
          <a:p>
            <a:endParaRPr lang="en-US"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37</a:t>
            </a:fld>
            <a:endParaRPr lang="th-TH"/>
          </a:p>
        </p:txBody>
      </p:sp>
    </p:spTree>
    <p:extLst>
      <p:ext uri="{BB962C8B-B14F-4D97-AF65-F5344CB8AC3E}">
        <p14:creationId xmlns:p14="http://schemas.microsoft.com/office/powerpoint/2010/main" val="41424828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20000"/>
              <a:lumOff val="80000"/>
            </a:schemeClr>
          </a:solidFill>
        </p:spPr>
        <p:txBody>
          <a:bodyPr>
            <a:normAutofit fontScale="90000"/>
          </a:bodyPr>
          <a:lstStyle/>
          <a:p>
            <a:r>
              <a:rPr lang="en-US" dirty="0" smtClean="0"/>
              <a:t>More debts, followed by  higher investment (the way it used to be) </a:t>
            </a:r>
            <a:endParaRPr lang="en-US"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38</a:t>
            </a:fld>
            <a:endParaRPr lang="th-TH"/>
          </a:p>
        </p:txBody>
      </p:sp>
      <p:pic>
        <p:nvPicPr>
          <p:cNvPr id="5" name="Content Placeholder 4" descr="hsbcchinachart1"/>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91680" y="1556792"/>
            <a:ext cx="5442873" cy="4569371"/>
          </a:xfrm>
          <a:prstGeom prst="rect">
            <a:avLst/>
          </a:prstGeom>
          <a:noFill/>
          <a:ln>
            <a:noFill/>
          </a:ln>
        </p:spPr>
      </p:pic>
      <p:sp>
        <p:nvSpPr>
          <p:cNvPr id="3" name="TextBox 2"/>
          <p:cNvSpPr txBox="1"/>
          <p:nvPr/>
        </p:nvSpPr>
        <p:spPr>
          <a:xfrm>
            <a:off x="971600" y="6142206"/>
            <a:ext cx="6944530" cy="430887"/>
          </a:xfrm>
          <a:prstGeom prst="rect">
            <a:avLst/>
          </a:prstGeom>
          <a:solidFill>
            <a:srgbClr val="FFFF00"/>
          </a:solidFill>
        </p:spPr>
        <p:txBody>
          <a:bodyPr wrap="none" rtlCol="0">
            <a:spAutoFit/>
          </a:bodyPr>
          <a:lstStyle/>
          <a:p>
            <a:r>
              <a:rPr lang="en-US" sz="1100" b="1" dirty="0"/>
              <a:t>This chart proves that China's strategy of fueling growth by taking on debt and investing in state-owned </a:t>
            </a:r>
            <a:r>
              <a:rPr lang="en-US" sz="1100" b="1" dirty="0" smtClean="0"/>
              <a:t>enterprises</a:t>
            </a:r>
          </a:p>
          <a:p>
            <a:r>
              <a:rPr lang="en-US" sz="1100" b="1" dirty="0" smtClean="0"/>
              <a:t> </a:t>
            </a:r>
            <a:r>
              <a:rPr lang="en-US" sz="1100" b="1" dirty="0"/>
              <a:t>is not working anymore</a:t>
            </a:r>
          </a:p>
        </p:txBody>
      </p:sp>
    </p:spTree>
    <p:extLst>
      <p:ext uri="{BB962C8B-B14F-4D97-AF65-F5344CB8AC3E}">
        <p14:creationId xmlns:p14="http://schemas.microsoft.com/office/powerpoint/2010/main" val="37512873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US" dirty="0" smtClean="0"/>
              <a:t>Ghost cities in China</a:t>
            </a:r>
            <a:endParaRPr lang="en-US" dirty="0"/>
          </a:p>
        </p:txBody>
      </p:sp>
      <p:sp>
        <p:nvSpPr>
          <p:cNvPr id="3" name="Content Placeholder 2"/>
          <p:cNvSpPr>
            <a:spLocks noGrp="1"/>
          </p:cNvSpPr>
          <p:nvPr>
            <p:ph idx="1"/>
          </p:nvPr>
        </p:nvSpPr>
        <p:spPr>
          <a:xfrm>
            <a:off x="457200" y="1600200"/>
            <a:ext cx="8229600" cy="5257800"/>
          </a:xfrm>
        </p:spPr>
        <p:txBody>
          <a:bodyPr>
            <a:normAutofit fontScale="85000" lnSpcReduction="20000"/>
          </a:bodyPr>
          <a:lstStyle/>
          <a:p>
            <a:r>
              <a:rPr lang="en-US" dirty="0"/>
              <a:t>Some Chinese cities are now notoriously known as “ghost cities” for their empty skyscrapers, luxury apartments and magnificent squares. </a:t>
            </a:r>
            <a:endParaRPr lang="en-US" dirty="0" smtClean="0"/>
          </a:p>
          <a:p>
            <a:r>
              <a:rPr lang="en-US" dirty="0" smtClean="0"/>
              <a:t>These </a:t>
            </a:r>
            <a:r>
              <a:rPr lang="en-US" dirty="0"/>
              <a:t>“ghost cities” are a result of excessive housing and infrastructure construction, and speculation on property demand. </a:t>
            </a:r>
            <a:endParaRPr lang="en-US" dirty="0" smtClean="0"/>
          </a:p>
          <a:p>
            <a:r>
              <a:rPr lang="en-US" dirty="0" smtClean="0"/>
              <a:t>The </a:t>
            </a:r>
            <a:r>
              <a:rPr lang="en-US" dirty="0"/>
              <a:t>emergence of ghost cities is a consequence of China's land-</a:t>
            </a:r>
            <a:r>
              <a:rPr lang="en-US" dirty="0" err="1"/>
              <a:t>centred</a:t>
            </a:r>
            <a:r>
              <a:rPr lang="en-US" dirty="0"/>
              <a:t> </a:t>
            </a:r>
            <a:r>
              <a:rPr lang="en-US" dirty="0" smtClean="0"/>
              <a:t>urbanization. </a:t>
            </a:r>
          </a:p>
          <a:p>
            <a:r>
              <a:rPr lang="en-US" dirty="0" smtClean="0"/>
              <a:t>Land-</a:t>
            </a:r>
            <a:r>
              <a:rPr lang="en-US" dirty="0" err="1" smtClean="0"/>
              <a:t>centred</a:t>
            </a:r>
            <a:r>
              <a:rPr lang="en-US" dirty="0" smtClean="0"/>
              <a:t> urbanization </a:t>
            </a:r>
            <a:r>
              <a:rPr lang="en-US" dirty="0"/>
              <a:t>is rooted in local </a:t>
            </a:r>
            <a:r>
              <a:rPr lang="en-US" dirty="0" err="1"/>
              <a:t>GDPism</a:t>
            </a:r>
            <a:r>
              <a:rPr lang="en-US" dirty="0"/>
              <a:t>, which in turn results in aggressive </a:t>
            </a:r>
            <a:r>
              <a:rPr lang="en-US" dirty="0" err="1"/>
              <a:t>developmentalism</a:t>
            </a:r>
            <a:r>
              <a:rPr lang="en-US" dirty="0"/>
              <a:t> and excessive investment among China's local governments.</a:t>
            </a:r>
            <a:br>
              <a:rPr lang="en-US" dirty="0"/>
            </a:br>
            <a:r>
              <a:rPr lang="en-US" dirty="0"/>
              <a:t/>
            </a:r>
            <a:br>
              <a:rPr lang="en-US" dirty="0"/>
            </a:br>
            <a:endParaRPr lang="en-US"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39</a:t>
            </a:fld>
            <a:endParaRPr lang="th-TH" dirty="0"/>
          </a:p>
        </p:txBody>
      </p:sp>
    </p:spTree>
    <p:extLst>
      <p:ext uri="{BB962C8B-B14F-4D97-AF65-F5344CB8AC3E}">
        <p14:creationId xmlns:p14="http://schemas.microsoft.com/office/powerpoint/2010/main" val="101568125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3AFEAAD-25CF-4005-A781-6A65A5ED025E}" type="slidenum">
              <a:rPr lang="th-TH" smtClean="0"/>
              <a:pPr/>
              <a:t>40</a:t>
            </a:fld>
            <a:endParaRPr lang="th-TH"/>
          </a:p>
        </p:txBody>
      </p:sp>
      <p:sp>
        <p:nvSpPr>
          <p:cNvPr id="2" name="Title 1"/>
          <p:cNvSpPr>
            <a:spLocks noGrp="1"/>
          </p:cNvSpPr>
          <p:nvPr>
            <p:ph type="title" idx="4294967295"/>
          </p:nvPr>
        </p:nvSpPr>
        <p:spPr>
          <a:xfrm>
            <a:off x="0" y="274638"/>
            <a:ext cx="8229600" cy="1143000"/>
          </a:xfrm>
        </p:spPr>
        <p:txBody>
          <a:bodyPr/>
          <a:lstStyle/>
          <a:p>
            <a:r>
              <a:rPr lang="en-US" dirty="0" smtClean="0"/>
              <a:t>A Ghost City in China</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556792"/>
            <a:ext cx="5514975" cy="4200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46151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3AFEAAD-25CF-4005-A781-6A65A5ED025E}" type="slidenum">
              <a:rPr lang="th-TH" smtClean="0"/>
              <a:pPr/>
              <a:t>41</a:t>
            </a:fld>
            <a:endParaRPr lang="th-TH"/>
          </a:p>
        </p:txBody>
      </p:sp>
      <p:sp>
        <p:nvSpPr>
          <p:cNvPr id="3" name="Title 2"/>
          <p:cNvSpPr>
            <a:spLocks noGrp="1"/>
          </p:cNvSpPr>
          <p:nvPr>
            <p:ph type="title" idx="4294967295"/>
          </p:nvPr>
        </p:nvSpPr>
        <p:spPr>
          <a:xfrm>
            <a:off x="0" y="274638"/>
            <a:ext cx="8964488" cy="1498178"/>
          </a:xfrm>
          <a:solidFill>
            <a:srgbClr val="FFFF00"/>
          </a:solidFill>
        </p:spPr>
        <p:txBody>
          <a:bodyPr>
            <a:noAutofit/>
          </a:bodyPr>
          <a:lstStyle/>
          <a:p>
            <a:pPr algn="l"/>
            <a:r>
              <a:rPr lang="en-US" sz="1800" dirty="0"/>
              <a:t>As many as </a:t>
            </a:r>
            <a:r>
              <a:rPr lang="en-US" sz="1800" b="1" dirty="0"/>
              <a:t>24 new cities</a:t>
            </a:r>
            <a:r>
              <a:rPr lang="en-US" sz="1800" dirty="0"/>
              <a:t> are being built every year! How is this possible ? </a:t>
            </a:r>
            <a:r>
              <a:rPr lang="en-US" sz="1800" dirty="0" smtClean="0"/>
              <a:t/>
            </a:r>
            <a:br>
              <a:rPr lang="en-US" sz="1800" dirty="0" smtClean="0"/>
            </a:br>
            <a:r>
              <a:rPr lang="en-US" sz="1800" dirty="0" smtClean="0"/>
              <a:t>The </a:t>
            </a:r>
            <a:r>
              <a:rPr lang="en-US" sz="1800" dirty="0"/>
              <a:t>Chinese  Government has allowed for this  this expansion to continue </a:t>
            </a:r>
            <a:r>
              <a:rPr lang="en-US" sz="1800" dirty="0" smtClean="0"/>
              <a:t>in </a:t>
            </a:r>
            <a:r>
              <a:rPr lang="en-US" sz="1800" dirty="0"/>
              <a:t>order  to keep their economy growing but the level of infrastructure development is far ahead of the demand for property.</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686" y="1844824"/>
            <a:ext cx="6262778" cy="47466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56718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US" dirty="0" smtClean="0"/>
              <a:t>Not as effective as before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China's </a:t>
            </a:r>
            <a:r>
              <a:rPr lang="en-US" dirty="0"/>
              <a:t>strategy of fueling growth by taking on debt and investing in state-owned enterprises is not working </a:t>
            </a:r>
            <a:r>
              <a:rPr lang="en-US" dirty="0" smtClean="0"/>
              <a:t>anymore.</a:t>
            </a:r>
            <a:endParaRPr lang="en-US" dirty="0"/>
          </a:p>
          <a:p>
            <a:r>
              <a:rPr lang="en-US" dirty="0" smtClean="0"/>
              <a:t>But </a:t>
            </a:r>
            <a:r>
              <a:rPr lang="en-US" dirty="0"/>
              <a:t>growth is slowing. China no longer puts up double-digit GDP growth, and instead is recording numbers like  6.7 % for the second </a:t>
            </a:r>
            <a:r>
              <a:rPr lang="en-US" dirty="0" smtClean="0"/>
              <a:t>quarter of 2016.</a:t>
            </a:r>
            <a:endParaRPr lang="en-US" dirty="0"/>
          </a:p>
          <a:p>
            <a:r>
              <a:rPr lang="en-US" dirty="0"/>
              <a:t>A number of asset managers and analysts believe the number is lower</a:t>
            </a:r>
            <a:r>
              <a:rPr lang="en-US" dirty="0" smtClean="0"/>
              <a:t>.</a:t>
            </a:r>
          </a:p>
          <a:p>
            <a:r>
              <a:rPr lang="en-US" dirty="0" smtClean="0"/>
              <a:t>Extra </a:t>
            </a:r>
            <a:r>
              <a:rPr lang="en-US" dirty="0"/>
              <a:t>debt is no longer producing the growth it did back in 2005</a:t>
            </a:r>
            <a:r>
              <a:rPr lang="en-US" dirty="0" smtClean="0"/>
              <a:t>.</a:t>
            </a:r>
          </a:p>
          <a:p>
            <a:endParaRPr lang="en-US" dirty="0"/>
          </a:p>
        </p:txBody>
      </p:sp>
      <p:sp>
        <p:nvSpPr>
          <p:cNvPr id="4" name="Slide Number Placeholder 3"/>
          <p:cNvSpPr>
            <a:spLocks noGrp="1"/>
          </p:cNvSpPr>
          <p:nvPr>
            <p:ph type="sldNum" sz="quarter" idx="12"/>
          </p:nvPr>
        </p:nvSpPr>
        <p:spPr/>
        <p:txBody>
          <a:bodyPr/>
          <a:lstStyle/>
          <a:p>
            <a:fld id="{53AFEAAD-25CF-4005-A781-6A65A5ED025E}" type="slidenum">
              <a:rPr lang="th-TH" smtClean="0"/>
              <a:pPr/>
              <a:t>42</a:t>
            </a:fld>
            <a:endParaRPr lang="th-TH"/>
          </a:p>
        </p:txBody>
      </p:sp>
    </p:spTree>
    <p:extLst>
      <p:ext uri="{BB962C8B-B14F-4D97-AF65-F5344CB8AC3E}">
        <p14:creationId xmlns:p14="http://schemas.microsoft.com/office/powerpoint/2010/main" val="150242572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lstStyle/>
          <a:p>
            <a:r>
              <a:rPr lang="en-US" dirty="0" smtClean="0"/>
              <a:t>Zombie firms in China</a:t>
            </a:r>
            <a:endParaRPr lang="en-US" dirty="0"/>
          </a:p>
        </p:txBody>
      </p:sp>
      <p:sp>
        <p:nvSpPr>
          <p:cNvPr id="3" name="Content Placeholder 2"/>
          <p:cNvSpPr>
            <a:spLocks noGrp="1"/>
          </p:cNvSpPr>
          <p:nvPr>
            <p:ph idx="1"/>
          </p:nvPr>
        </p:nvSpPr>
        <p:spPr>
          <a:xfrm>
            <a:off x="457200" y="1600200"/>
            <a:ext cx="8229600" cy="4853136"/>
          </a:xfrm>
        </p:spPr>
        <p:txBody>
          <a:bodyPr>
            <a:normAutofit fontScale="70000" lnSpcReduction="20000"/>
          </a:bodyPr>
          <a:lstStyle/>
          <a:p>
            <a:r>
              <a:rPr lang="en-US" dirty="0" smtClean="0"/>
              <a:t>The </a:t>
            </a:r>
            <a:r>
              <a:rPr lang="en-US" dirty="0"/>
              <a:t>term "Zombie Company" was applied to Japanese firms supported by Japanese banks during the period known as the </a:t>
            </a:r>
            <a:r>
              <a:rPr lang="en-US" dirty="0" smtClean="0"/>
              <a:t> loss decade after </a:t>
            </a:r>
            <a:r>
              <a:rPr lang="en-US" dirty="0"/>
              <a:t>the collapse of </a:t>
            </a:r>
            <a:r>
              <a:rPr lang="en-US" dirty="0" smtClean="0"/>
              <a:t>the Japanese asset price bubble  in </a:t>
            </a:r>
            <a:r>
              <a:rPr lang="en-US" dirty="0" smtClean="0"/>
              <a:t>1990s. </a:t>
            </a:r>
            <a:endParaRPr lang="en-US" dirty="0" smtClean="0"/>
          </a:p>
          <a:p>
            <a:r>
              <a:rPr lang="en-US" dirty="0"/>
              <a:t>By 2016 following economic downturn </a:t>
            </a:r>
            <a:r>
              <a:rPr lang="en-US" dirty="0" smtClean="0"/>
              <a:t>in </a:t>
            </a:r>
            <a:r>
              <a:rPr lang="en-US" dirty="0"/>
              <a:t>Chinese industrial companies (steel, </a:t>
            </a:r>
            <a:r>
              <a:rPr lang="en-US" dirty="0" smtClean="0"/>
              <a:t>aluminum, </a:t>
            </a:r>
            <a:r>
              <a:rPr lang="en-US" dirty="0"/>
              <a:t>paper </a:t>
            </a:r>
            <a:r>
              <a:rPr lang="en-US" dirty="0" smtClean="0"/>
              <a:t>) </a:t>
            </a:r>
            <a:r>
              <a:rPr lang="en-US" dirty="0"/>
              <a:t>had developed gross overproduction capacity problems, with overcapacity rising from 0% in 2007 to an average of 13% by 2015, with figures higher than 30% in some industries (cement, steel in 2014</a:t>
            </a:r>
            <a:r>
              <a:rPr lang="en-US" dirty="0" smtClean="0"/>
              <a:t>).</a:t>
            </a:r>
            <a:endParaRPr lang="en-US" baseline="30000" dirty="0" smtClean="0">
              <a:hlinkClick r:id="rId2"/>
            </a:endParaRPr>
          </a:p>
          <a:p>
            <a:r>
              <a:rPr lang="en-US" dirty="0" smtClean="0"/>
              <a:t>At </a:t>
            </a:r>
            <a:r>
              <a:rPr lang="en-US" dirty="0"/>
              <a:t>the 2016 </a:t>
            </a:r>
            <a:r>
              <a:rPr lang="en-US" dirty="0" smtClean="0"/>
              <a:t> National People’s Congress </a:t>
            </a:r>
            <a:r>
              <a:rPr lang="en-US" dirty="0"/>
              <a:t> the country's government </a:t>
            </a:r>
            <a:r>
              <a:rPr lang="en-US" dirty="0" smtClean="0"/>
              <a:t>recognized </a:t>
            </a:r>
            <a:r>
              <a:rPr lang="en-US" dirty="0"/>
              <a:t>the issue of the 'Zombie Enterprises' and announced that it was to </a:t>
            </a:r>
            <a:r>
              <a:rPr lang="en-US" dirty="0" smtClean="0"/>
              <a:t>close or reorganize </a:t>
            </a:r>
            <a:r>
              <a:rPr lang="en-US" dirty="0"/>
              <a:t>many state owned (public) industrial companies by 2020</a:t>
            </a:r>
            <a:r>
              <a:rPr lang="en-US" dirty="0" smtClean="0"/>
              <a:t>.</a:t>
            </a:r>
          </a:p>
          <a:p>
            <a:r>
              <a:rPr lang="en-US" dirty="0"/>
              <a:t> In coal and steel industries resultant loss of work was expected to result in 1.8 million redundancies (15% of workforce), with total redundancies estimated to be up to 6 million workers</a:t>
            </a:r>
            <a:r>
              <a:rPr lang="en-US" dirty="0" smtClean="0"/>
              <a:t>.</a:t>
            </a:r>
          </a:p>
        </p:txBody>
      </p:sp>
      <p:sp>
        <p:nvSpPr>
          <p:cNvPr id="4" name="Slide Number Placeholder 3"/>
          <p:cNvSpPr>
            <a:spLocks noGrp="1"/>
          </p:cNvSpPr>
          <p:nvPr>
            <p:ph type="sldNum" sz="quarter" idx="12"/>
          </p:nvPr>
        </p:nvSpPr>
        <p:spPr/>
        <p:txBody>
          <a:bodyPr/>
          <a:lstStyle/>
          <a:p>
            <a:fld id="{53AFEAAD-25CF-4005-A781-6A65A5ED025E}" type="slidenum">
              <a:rPr lang="th-TH" smtClean="0"/>
              <a:pPr/>
              <a:t>43</a:t>
            </a:fld>
            <a:endParaRPr lang="th-TH"/>
          </a:p>
        </p:txBody>
      </p:sp>
    </p:spTree>
    <p:extLst>
      <p:ext uri="{BB962C8B-B14F-4D97-AF65-F5344CB8AC3E}">
        <p14:creationId xmlns:p14="http://schemas.microsoft.com/office/powerpoint/2010/main" val="16641741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chemeClr val="accent1">
              <a:lumMod val="20000"/>
              <a:lumOff val="80000"/>
            </a:schemeClr>
          </a:solidFill>
        </p:spPr>
        <p:txBody>
          <a:bodyPr>
            <a:normAutofit fontScale="90000"/>
          </a:bodyPr>
          <a:lstStyle/>
          <a:p>
            <a:r>
              <a:rPr lang="en-US" dirty="0" smtClean="0"/>
              <a:t>Impact of Global Recession on Thailand’s Exports</a:t>
            </a:r>
            <a:endParaRPr lang="th-TH" dirty="0"/>
          </a:p>
        </p:txBody>
      </p:sp>
      <p:sp>
        <p:nvSpPr>
          <p:cNvPr id="2" name="Slide Number Placeholder 1"/>
          <p:cNvSpPr>
            <a:spLocks noGrp="1"/>
          </p:cNvSpPr>
          <p:nvPr>
            <p:ph type="sldNum" sz="quarter" idx="12"/>
          </p:nvPr>
        </p:nvSpPr>
        <p:spPr/>
        <p:txBody>
          <a:bodyPr/>
          <a:lstStyle/>
          <a:p>
            <a:fld id="{53AFEAAD-25CF-4005-A781-6A65A5ED025E}" type="slidenum">
              <a:rPr lang="th-TH" smtClean="0"/>
              <a:pPr/>
              <a:t>44</a:t>
            </a:fld>
            <a:endParaRPr lang="th-TH"/>
          </a:p>
        </p:txBody>
      </p:sp>
      <p:graphicFrame>
        <p:nvGraphicFramePr>
          <p:cNvPr id="3" name="Chart 2"/>
          <p:cNvGraphicFramePr>
            <a:graphicFrameLocks/>
          </p:cNvGraphicFramePr>
          <p:nvPr>
            <p:extLst>
              <p:ext uri="{D42A27DB-BD31-4B8C-83A1-F6EECF244321}">
                <p14:modId xmlns:p14="http://schemas.microsoft.com/office/powerpoint/2010/main" val="4221183082"/>
              </p:ext>
            </p:extLst>
          </p:nvPr>
        </p:nvGraphicFramePr>
        <p:xfrm>
          <a:off x="539552" y="1628800"/>
          <a:ext cx="7526640" cy="472514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139472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315</TotalTime>
  <Words>1042</Words>
  <Application>Microsoft Office PowerPoint</Application>
  <PresentationFormat>On-screen Show (4:3)</PresentationFormat>
  <Paragraphs>149</Paragraphs>
  <Slides>44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Angsana New</vt:lpstr>
      <vt:lpstr>Arial</vt:lpstr>
      <vt:lpstr>Calibri</vt:lpstr>
      <vt:lpstr>Cordia New</vt:lpstr>
      <vt:lpstr>Office Theme</vt:lpstr>
      <vt:lpstr>The hard road ahead for Thailand’s economic  recovery </vt:lpstr>
      <vt:lpstr>PowerPoint Presentation</vt:lpstr>
      <vt:lpstr>PowerPoint Presentation</vt:lpstr>
      <vt:lpstr>Unemployment rate in Europe</vt:lpstr>
      <vt:lpstr>Unemployment in Greece and the US</vt:lpstr>
      <vt:lpstr>PowerPoint Presentation</vt:lpstr>
      <vt:lpstr>PowerPoint Presentation</vt:lpstr>
      <vt:lpstr>PowerPoint Presentation</vt:lpstr>
      <vt:lpstr>PowerPoint Presentation</vt:lpstr>
      <vt:lpstr>PowerPoint Presentation</vt:lpstr>
      <vt:lpstr>PowerPoint Presentation</vt:lpstr>
      <vt:lpstr>The Fed and its impact on commercial banks’ prime lending rate</vt:lpstr>
      <vt:lpstr>The BOT and its impact on commercial bank  Minimum Lending Rate (MLR)</vt:lpstr>
      <vt:lpstr>Pessimism and effectiveness of monetary policy</vt:lpstr>
      <vt:lpstr>PowerPoint Presentation</vt:lpstr>
      <vt:lpstr>Business Sentiment Index (BSI)  </vt:lpstr>
      <vt:lpstr>PowerPoint Presentation</vt:lpstr>
      <vt:lpstr>Business sentiment and consumer confidence</vt:lpstr>
      <vt:lpstr>Business Sentiment Index output prices</vt:lpstr>
      <vt:lpstr>Business Sentiment Index</vt:lpstr>
      <vt:lpstr>Business Sentiment Index</vt:lpstr>
      <vt:lpstr>Business Sentiment Index</vt:lpstr>
      <vt:lpstr>Short-term political gain, long-term economic losses</vt:lpstr>
      <vt:lpstr>PowerPoint Presentation</vt:lpstr>
      <vt:lpstr>PowerPoint Presentation</vt:lpstr>
      <vt:lpstr>PowerPoint Presentation</vt:lpstr>
      <vt:lpstr>PowerPoint Presentation</vt:lpstr>
      <vt:lpstr>PowerPoint Presentation</vt:lpstr>
      <vt:lpstr>PowerPoint Presentation</vt:lpstr>
      <vt:lpstr>Maintaining  the rule of law implies predictable outcomes from court ruling of legal disputes.  Investors can proceed with less concern about risk and uncertainty that may arise from policy  inconsistency. </vt:lpstr>
      <vt:lpstr>PowerPoint Presentation</vt:lpstr>
      <vt:lpstr>PowerPoint Presentation</vt:lpstr>
      <vt:lpstr>Investment  slumps in Thailand</vt:lpstr>
      <vt:lpstr>Slow going: world GDP</vt:lpstr>
      <vt:lpstr>PowerPoint Presentation</vt:lpstr>
      <vt:lpstr>Slow going: world GDP</vt:lpstr>
      <vt:lpstr>How China's government strategy to fuel growth is seriously failing: </vt:lpstr>
      <vt:lpstr>More debts, followed by  higher investment (the way it used to be) </vt:lpstr>
      <vt:lpstr>Ghost cities in China</vt:lpstr>
      <vt:lpstr>A Ghost City in China</vt:lpstr>
      <vt:lpstr>As many as 24 new cities are being built every year! How is this possible ?  The Chinese  Government has allowed for this  this expansion to continue in order  to keep their economy growing but the level of infrastructure development is far ahead of the demand for property.</vt:lpstr>
      <vt:lpstr>Not as effective as before</vt:lpstr>
      <vt:lpstr>Zombie firms in China</vt:lpstr>
      <vt:lpstr>Impact of Global Recession on Thailand’s Exports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recovery after the GFC</dc:title>
  <dc:creator>Bhanupong</dc:creator>
  <cp:lastModifiedBy>Bhanupong  Nidhiprabha</cp:lastModifiedBy>
  <cp:revision>72</cp:revision>
  <dcterms:created xsi:type="dcterms:W3CDTF">2011-09-07T15:02:55Z</dcterms:created>
  <dcterms:modified xsi:type="dcterms:W3CDTF">2017-02-15T02:25:25Z</dcterms:modified>
</cp:coreProperties>
</file>