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1"/>
  </p:notesMasterIdLst>
  <p:sldIdLst>
    <p:sldId id="256" r:id="rId2"/>
    <p:sldId id="274" r:id="rId3"/>
    <p:sldId id="260" r:id="rId4"/>
    <p:sldId id="257" r:id="rId5"/>
    <p:sldId id="275" r:id="rId6"/>
    <p:sldId id="276" r:id="rId7"/>
    <p:sldId id="277" r:id="rId8"/>
    <p:sldId id="278" r:id="rId9"/>
    <p:sldId id="271" r:id="rId10"/>
    <p:sldId id="282" r:id="rId11"/>
    <p:sldId id="283" r:id="rId12"/>
    <p:sldId id="285" r:id="rId13"/>
    <p:sldId id="281" r:id="rId14"/>
    <p:sldId id="270" r:id="rId15"/>
    <p:sldId id="280" r:id="rId16"/>
    <p:sldId id="273" r:id="rId17"/>
    <p:sldId id="286" r:id="rId18"/>
    <p:sldId id="269" r:id="rId19"/>
    <p:sldId id="26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3C309F-0D34-47D7-A5EC-1DA2E6755AB8}" type="datetimeFigureOut">
              <a:rPr lang="en-ID" smtClean="0"/>
              <a:t>03/03/2021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EF651C-32D7-458D-BCD7-1E376D515D24}" type="slidenum">
              <a:rPr lang="en-ID" smtClean="0"/>
              <a:t>‹#›</a:t>
            </a:fld>
            <a:endParaRPr lang="en-ID"/>
          </a:p>
        </p:txBody>
      </p:sp>
    </p:spTree>
    <p:extLst>
      <p:ext uri="{BB962C8B-B14F-4D97-AF65-F5344CB8AC3E}">
        <p14:creationId xmlns:p14="http://schemas.microsoft.com/office/powerpoint/2010/main" val="3606003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A1303F-EA8B-4E3A-8650-86C1C4A1A416}" type="datetime1">
              <a:rPr lang="en-US" smtClean="0"/>
              <a:t>3/3/2021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34E5A2-9974-4C54-A66F-38D43AF1747A}" type="datetime1">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22E66B-6E5D-4CC3-A9C7-9659E3848A40}" type="datetime1">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0A7AEA-E5A4-4589-9B16-55670CBC0FC8}" type="datetime1">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8E7381-59E0-44A7-BC22-568A98432EFA}" type="datetime1">
              <a:rPr lang="en-US" smtClean="0"/>
              <a:t>3/3/2021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E7B282-5F9A-41C8-A4F3-08CDF5B0E1EA}" type="datetime1">
              <a:rPr lang="en-US" smtClean="0"/>
              <a:t>3/3/2021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F1FE67-C6C8-46E5-A782-D7B782EAB0D0}" type="datetime1">
              <a:rPr lang="en-US" smtClean="0"/>
              <a:t>3/3/2021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5DB9DD-B2F1-460A-992E-4107CFB3BAD2}" type="datetime1">
              <a:rPr lang="en-US" smtClean="0"/>
              <a:t>3/3/2021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AAF3AA3E-CDBF-4600-ABD3-21DB90852543}" type="datetime1">
              <a:rPr lang="en-US" smtClean="0"/>
              <a:t>3/3/2021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FF251D-BEFE-4442-AA2B-5656E9C6BB24}" type="datetime1">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B8A7F57-B70D-498B-8FFF-0E1EEE1D74E0}" type="datetime1">
              <a:rPr lang="en-US" smtClean="0"/>
              <a:t>3/3/2021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1D2E5DE-747A-436E-8054-46FF4F96691F}" type="datetime1">
              <a:rPr lang="en-US" smtClean="0"/>
              <a:t>3/3/2021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CC44A-5ACA-4112-91E5-D3CBF143BBA5}"/>
              </a:ext>
            </a:extLst>
          </p:cNvPr>
          <p:cNvSpPr>
            <a:spLocks noGrp="1"/>
          </p:cNvSpPr>
          <p:nvPr>
            <p:ph type="ctrTitle"/>
          </p:nvPr>
        </p:nvSpPr>
        <p:spPr/>
        <p:txBody>
          <a:bodyPr>
            <a:normAutofit/>
          </a:bodyPr>
          <a:lstStyle/>
          <a:p>
            <a:r>
              <a:rPr lang="en-US" sz="3600" dirty="0"/>
              <a:t>Environment and climate change</a:t>
            </a:r>
            <a:endParaRPr lang="en-ID" sz="3600" dirty="0"/>
          </a:p>
        </p:txBody>
      </p:sp>
      <p:sp>
        <p:nvSpPr>
          <p:cNvPr id="4" name="Subtitle 2">
            <a:extLst>
              <a:ext uri="{FF2B5EF4-FFF2-40B4-BE49-F238E27FC236}">
                <a16:creationId xmlns:a16="http://schemas.microsoft.com/office/drawing/2014/main" id="{C835E47D-C83A-4320-B6F0-407C21D6689E}"/>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EE463 Globalization and international development</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448836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BE463-3845-4D68-9233-BA71CCE40EFD}"/>
              </a:ext>
            </a:extLst>
          </p:cNvPr>
          <p:cNvSpPr>
            <a:spLocks noGrp="1"/>
          </p:cNvSpPr>
          <p:nvPr>
            <p:ph type="title"/>
          </p:nvPr>
        </p:nvSpPr>
        <p:spPr/>
        <p:txBody>
          <a:bodyPr/>
          <a:lstStyle/>
          <a:p>
            <a:r>
              <a:rPr lang="en-US" dirty="0"/>
              <a:t>Importance of the environment</a:t>
            </a:r>
            <a:endParaRPr lang="en-ID" dirty="0"/>
          </a:p>
        </p:txBody>
      </p:sp>
      <p:sp>
        <p:nvSpPr>
          <p:cNvPr id="3" name="Slide Number Placeholder 2">
            <a:extLst>
              <a:ext uri="{FF2B5EF4-FFF2-40B4-BE49-F238E27FC236}">
                <a16:creationId xmlns:a16="http://schemas.microsoft.com/office/drawing/2014/main" id="{9F796604-645B-4FB7-AFDC-A332C3C543E0}"/>
              </a:ext>
            </a:extLst>
          </p:cNvPr>
          <p:cNvSpPr>
            <a:spLocks noGrp="1"/>
          </p:cNvSpPr>
          <p:nvPr>
            <p:ph type="sldNum" sz="quarter" idx="12"/>
          </p:nvPr>
        </p:nvSpPr>
        <p:spPr/>
        <p:txBody>
          <a:bodyPr/>
          <a:lstStyle/>
          <a:p>
            <a:fld id="{6D22F896-40B5-4ADD-8801-0D06FADFA095}" type="slidenum">
              <a:rPr lang="en-US" smtClean="0"/>
              <a:t>2</a:t>
            </a:fld>
            <a:endParaRPr lang="en-US" dirty="0"/>
          </a:p>
        </p:txBody>
      </p:sp>
      <p:sp>
        <p:nvSpPr>
          <p:cNvPr id="4" name="TextBox 3">
            <a:extLst>
              <a:ext uri="{FF2B5EF4-FFF2-40B4-BE49-F238E27FC236}">
                <a16:creationId xmlns:a16="http://schemas.microsoft.com/office/drawing/2014/main" id="{483941E0-FF8A-42AE-9D0E-6F2548567504}"/>
              </a:ext>
            </a:extLst>
          </p:cNvPr>
          <p:cNvSpPr txBox="1"/>
          <p:nvPr/>
        </p:nvSpPr>
        <p:spPr>
          <a:xfrm>
            <a:off x="1381836" y="1915747"/>
            <a:ext cx="5979859" cy="4124206"/>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Most human livelihoods depend directly or indirectly on the environment through agriculture, hunting, fishing and forestry</a:t>
            </a:r>
          </a:p>
          <a:p>
            <a:pPr marL="342900" indent="-342900">
              <a:spcAft>
                <a:spcPts val="1200"/>
              </a:spcAft>
              <a:buFont typeface="Arial" panose="020B0604020202020204" pitchFamily="34" charset="0"/>
              <a:buChar char="•"/>
            </a:pPr>
            <a:r>
              <a:rPr lang="en-US" sz="2200" dirty="0"/>
              <a:t>Environmental quality strongly affects and is affected by, economic development</a:t>
            </a:r>
          </a:p>
          <a:p>
            <a:pPr marL="342900" indent="-342900">
              <a:spcAft>
                <a:spcPts val="1200"/>
              </a:spcAft>
              <a:buFont typeface="Arial" panose="020B0604020202020204" pitchFamily="34" charset="0"/>
              <a:buChar char="•"/>
            </a:pPr>
            <a:r>
              <a:rPr lang="en-US" sz="2200" dirty="0">
                <a:solidFill>
                  <a:srgbClr val="202124"/>
                </a:solidFill>
              </a:rPr>
              <a:t>United Nations’ 2030 Sustainable </a:t>
            </a:r>
            <a:r>
              <a:rPr lang="en-US" sz="2200" i="0" dirty="0">
                <a:solidFill>
                  <a:srgbClr val="202124"/>
                </a:solidFill>
                <a:effectLst/>
              </a:rPr>
              <a:t>Development Goals emphasize the importance of the environment  and sustainability of natural resources: poverty, health, food and agriculture</a:t>
            </a:r>
            <a:r>
              <a:rPr lang="en-US" sz="2200" b="0" i="0" dirty="0">
                <a:solidFill>
                  <a:srgbClr val="202124"/>
                </a:solidFill>
                <a:effectLst/>
              </a:rPr>
              <a:t>, water and sanitation, human settlements, energy, and climate change  </a:t>
            </a:r>
            <a:endParaRPr lang="en-ID" sz="2200" dirty="0"/>
          </a:p>
        </p:txBody>
      </p:sp>
      <p:pic>
        <p:nvPicPr>
          <p:cNvPr id="2050" name="Picture 2" descr="2 Technologies Helping Agriculture and Animal Health | Machine Design">
            <a:extLst>
              <a:ext uri="{FF2B5EF4-FFF2-40B4-BE49-F238E27FC236}">
                <a16:creationId xmlns:a16="http://schemas.microsoft.com/office/drawing/2014/main" id="{5D1DD637-D806-46C1-931A-94EBD36903C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51368"/>
          <a:stretch/>
        </p:blipFill>
        <p:spPr bwMode="auto">
          <a:xfrm>
            <a:off x="8234784" y="1853754"/>
            <a:ext cx="4011460" cy="428288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29A8922-4000-44E5-BA2E-5D6A9127D057}"/>
              </a:ext>
            </a:extLst>
          </p:cNvPr>
          <p:cNvSpPr txBox="1"/>
          <p:nvPr/>
        </p:nvSpPr>
        <p:spPr>
          <a:xfrm>
            <a:off x="1451579" y="6280097"/>
            <a:ext cx="6133454" cy="523220"/>
          </a:xfrm>
          <a:prstGeom prst="rect">
            <a:avLst/>
          </a:prstGeom>
          <a:noFill/>
        </p:spPr>
        <p:txBody>
          <a:bodyPr wrap="square">
            <a:spAutoFit/>
          </a:bodyPr>
          <a:lstStyle/>
          <a:p>
            <a:r>
              <a:rPr lang="en-US" sz="1400" b="0" i="0" dirty="0">
                <a:solidFill>
                  <a:schemeClr val="bg1"/>
                </a:solidFill>
                <a:effectLst/>
              </a:rPr>
              <a:t>The 17 Sustainable Development Goals (SDGs) aim to end poverty, protect the planet, and ensure peace and prosperity for all. </a:t>
            </a:r>
            <a:endParaRPr lang="en-ID" sz="1400" dirty="0">
              <a:solidFill>
                <a:schemeClr val="bg1"/>
              </a:solidFill>
            </a:endParaRPr>
          </a:p>
        </p:txBody>
      </p:sp>
    </p:spTree>
    <p:extLst>
      <p:ext uri="{BB962C8B-B14F-4D97-AF65-F5344CB8AC3E}">
        <p14:creationId xmlns:p14="http://schemas.microsoft.com/office/powerpoint/2010/main" val="519281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9C582-6E4C-4498-BB58-2101B329777F}"/>
              </a:ext>
            </a:extLst>
          </p:cNvPr>
          <p:cNvSpPr>
            <a:spLocks noGrp="1"/>
          </p:cNvSpPr>
          <p:nvPr>
            <p:ph type="title"/>
          </p:nvPr>
        </p:nvSpPr>
        <p:spPr/>
        <p:txBody>
          <a:bodyPr/>
          <a:lstStyle/>
          <a:p>
            <a:r>
              <a:rPr lang="en-US" dirty="0"/>
              <a:t>Economics and environment</a:t>
            </a:r>
            <a:endParaRPr lang="en-ID" dirty="0"/>
          </a:p>
        </p:txBody>
      </p:sp>
      <p:sp>
        <p:nvSpPr>
          <p:cNvPr id="3" name="TextBox 2">
            <a:extLst>
              <a:ext uri="{FF2B5EF4-FFF2-40B4-BE49-F238E27FC236}">
                <a16:creationId xmlns:a16="http://schemas.microsoft.com/office/drawing/2014/main" id="{04C1B9B5-C00B-4DA1-BE15-A1E7B8836A22}"/>
              </a:ext>
            </a:extLst>
          </p:cNvPr>
          <p:cNvSpPr txBox="1"/>
          <p:nvPr/>
        </p:nvSpPr>
        <p:spPr>
          <a:xfrm>
            <a:off x="1390618" y="1946743"/>
            <a:ext cx="5715355" cy="3785652"/>
          </a:xfrm>
          <a:prstGeom prst="rect">
            <a:avLst/>
          </a:prstGeom>
          <a:noFill/>
        </p:spPr>
        <p:txBody>
          <a:bodyPr wrap="square" rtlCol="0">
            <a:spAutoFit/>
          </a:bodyPr>
          <a:lstStyle/>
          <a:p>
            <a:pPr>
              <a:spcAft>
                <a:spcPts val="1200"/>
              </a:spcAft>
            </a:pPr>
            <a:r>
              <a:rPr lang="en-US" sz="2200" dirty="0"/>
              <a:t>Development needs natural resources; extraction using unsustainable methods causes environmental degradation, e.g., damage to soil, water supplies and forests</a:t>
            </a:r>
          </a:p>
          <a:p>
            <a:pPr>
              <a:spcAft>
                <a:spcPts val="1200"/>
              </a:spcAft>
            </a:pPr>
            <a:r>
              <a:rPr lang="en-US" sz="2200" dirty="0"/>
              <a:t>Population pressures on marginal land and increased demand for natural resources also accelerates environmental degradation, leading to falling farm productivity and per capita food production</a:t>
            </a:r>
          </a:p>
          <a:p>
            <a:pPr>
              <a:spcAft>
                <a:spcPts val="1200"/>
              </a:spcAft>
            </a:pPr>
            <a:endParaRPr lang="en-US" sz="2200" dirty="0"/>
          </a:p>
        </p:txBody>
      </p:sp>
      <p:sp>
        <p:nvSpPr>
          <p:cNvPr id="4" name="Slide Number Placeholder 3">
            <a:extLst>
              <a:ext uri="{FF2B5EF4-FFF2-40B4-BE49-F238E27FC236}">
                <a16:creationId xmlns:a16="http://schemas.microsoft.com/office/drawing/2014/main" id="{39685EE5-1989-4189-8E53-8AA34813AFEB}"/>
              </a:ext>
            </a:extLst>
          </p:cNvPr>
          <p:cNvSpPr>
            <a:spLocks noGrp="1"/>
          </p:cNvSpPr>
          <p:nvPr>
            <p:ph type="sldNum" sz="quarter" idx="12"/>
          </p:nvPr>
        </p:nvSpPr>
        <p:spPr/>
        <p:txBody>
          <a:bodyPr/>
          <a:lstStyle/>
          <a:p>
            <a:fld id="{6D22F896-40B5-4ADD-8801-0D06FADFA095}" type="slidenum">
              <a:rPr lang="en-US" smtClean="0"/>
              <a:t>3</a:t>
            </a:fld>
            <a:endParaRPr lang="en-US" dirty="0"/>
          </a:p>
        </p:txBody>
      </p:sp>
      <p:pic>
        <p:nvPicPr>
          <p:cNvPr id="1026" name="Picture 2" descr="Seminar in Environmental and Natural Resource Economics | Yale Center for  Business and the Environment">
            <a:extLst>
              <a:ext uri="{FF2B5EF4-FFF2-40B4-BE49-F238E27FC236}">
                <a16:creationId xmlns:a16="http://schemas.microsoft.com/office/drawing/2014/main" id="{530A9252-0497-4DDA-9926-E56E7074180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7041"/>
          <a:stretch/>
        </p:blipFill>
        <p:spPr bwMode="auto">
          <a:xfrm>
            <a:off x="7245331" y="1853752"/>
            <a:ext cx="4917490" cy="42930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081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3E54511-D73C-4C0C-A0F6-FBEF33038BE1}"/>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8" name="Title 1">
            <a:extLst>
              <a:ext uri="{FF2B5EF4-FFF2-40B4-BE49-F238E27FC236}">
                <a16:creationId xmlns:a16="http://schemas.microsoft.com/office/drawing/2014/main" id="{A96A613F-D32E-4D1D-B1F9-4AD3555C78C7}"/>
              </a:ext>
            </a:extLst>
          </p:cNvPr>
          <p:cNvSpPr>
            <a:spLocks noGrp="1"/>
          </p:cNvSpPr>
          <p:nvPr>
            <p:ph type="title"/>
          </p:nvPr>
        </p:nvSpPr>
        <p:spPr>
          <a:xfrm>
            <a:off x="1450975" y="804863"/>
            <a:ext cx="9604375" cy="1049337"/>
          </a:xfrm>
        </p:spPr>
        <p:txBody>
          <a:bodyPr/>
          <a:lstStyle/>
          <a:p>
            <a:r>
              <a:rPr lang="en-US" dirty="0"/>
              <a:t>Economics and environment</a:t>
            </a:r>
            <a:endParaRPr lang="en-ID" dirty="0"/>
          </a:p>
        </p:txBody>
      </p:sp>
      <p:sp>
        <p:nvSpPr>
          <p:cNvPr id="2" name="TextBox 1">
            <a:extLst>
              <a:ext uri="{FF2B5EF4-FFF2-40B4-BE49-F238E27FC236}">
                <a16:creationId xmlns:a16="http://schemas.microsoft.com/office/drawing/2014/main" id="{E9AFAAB8-6CCC-4F09-897B-D5328B324DB5}"/>
              </a:ext>
            </a:extLst>
          </p:cNvPr>
          <p:cNvSpPr txBox="1"/>
          <p:nvPr/>
        </p:nvSpPr>
        <p:spPr>
          <a:xfrm>
            <a:off x="1450975" y="1916194"/>
            <a:ext cx="4461628" cy="2462213"/>
          </a:xfrm>
          <a:prstGeom prst="rect">
            <a:avLst/>
          </a:prstGeom>
          <a:noFill/>
        </p:spPr>
        <p:txBody>
          <a:bodyPr wrap="square" rtlCol="0">
            <a:spAutoFit/>
          </a:bodyPr>
          <a:lstStyle/>
          <a:p>
            <a:r>
              <a:rPr lang="en-US" sz="2200" dirty="0"/>
              <a:t>Growing consumption needs leads to the destruction of forests, wetlands, and waterways. </a:t>
            </a:r>
          </a:p>
          <a:p>
            <a:endParaRPr lang="en-US" sz="2200" dirty="0"/>
          </a:p>
          <a:p>
            <a:r>
              <a:rPr lang="en-US" sz="2200" dirty="0"/>
              <a:t>Emission of greenhouses due to human activity have global implications such as global warming. </a:t>
            </a:r>
            <a:endParaRPr lang="en-ID" sz="2200" dirty="0"/>
          </a:p>
        </p:txBody>
      </p:sp>
      <p:pic>
        <p:nvPicPr>
          <p:cNvPr id="2052" name="Picture 4" descr="Wetlands destruction - facts for kids">
            <a:extLst>
              <a:ext uri="{FF2B5EF4-FFF2-40B4-BE49-F238E27FC236}">
                <a16:creationId xmlns:a16="http://schemas.microsoft.com/office/drawing/2014/main" id="{8F9078D4-CCF4-4095-91EA-7C60057AB4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2923" y="1854200"/>
            <a:ext cx="4861550" cy="26972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Yes—Air Pollution Exists Inside Your Car, Too -- Occupational Health &amp;  Safety">
            <a:extLst>
              <a:ext uri="{FF2B5EF4-FFF2-40B4-BE49-F238E27FC236}">
                <a16:creationId xmlns:a16="http://schemas.microsoft.com/office/drawing/2014/main" id="{A30C5816-A8A5-4486-A6D7-C1998AFD0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2923" y="4510007"/>
            <a:ext cx="4861550" cy="2347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169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7DC3FEB-EB3E-4AC1-8DAE-CA0400360557}"/>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4" name="TextBox 3">
            <a:extLst>
              <a:ext uri="{FF2B5EF4-FFF2-40B4-BE49-F238E27FC236}">
                <a16:creationId xmlns:a16="http://schemas.microsoft.com/office/drawing/2014/main" id="{E38E5CFF-184D-4BE3-B6D0-13E282E57348}"/>
              </a:ext>
            </a:extLst>
          </p:cNvPr>
          <p:cNvSpPr txBox="1"/>
          <p:nvPr/>
        </p:nvSpPr>
        <p:spPr>
          <a:xfrm>
            <a:off x="1450975" y="1995993"/>
            <a:ext cx="5497185" cy="2616101"/>
          </a:xfrm>
          <a:prstGeom prst="rect">
            <a:avLst/>
          </a:prstGeom>
          <a:noFill/>
        </p:spPr>
        <p:txBody>
          <a:bodyPr wrap="square" rtlCol="0">
            <a:spAutoFit/>
          </a:bodyPr>
          <a:lstStyle/>
          <a:p>
            <a:pPr>
              <a:spcAft>
                <a:spcPts val="1200"/>
              </a:spcAft>
            </a:pPr>
            <a:r>
              <a:rPr lang="en-US" sz="2200" dirty="0"/>
              <a:t>Since environmental degradation is not calculated in the costs of production, it is therefore a negative externality, which requires government intervention</a:t>
            </a:r>
          </a:p>
          <a:p>
            <a:pPr>
              <a:spcAft>
                <a:spcPts val="1200"/>
              </a:spcAft>
            </a:pPr>
            <a:r>
              <a:rPr lang="en-US" sz="2200" dirty="0"/>
              <a:t>Environmental considerations should therefore be an integrated part of policymaking </a:t>
            </a:r>
            <a:endParaRPr lang="en-ID" sz="2200" dirty="0"/>
          </a:p>
        </p:txBody>
      </p:sp>
      <p:sp>
        <p:nvSpPr>
          <p:cNvPr id="5" name="Title 1">
            <a:extLst>
              <a:ext uri="{FF2B5EF4-FFF2-40B4-BE49-F238E27FC236}">
                <a16:creationId xmlns:a16="http://schemas.microsoft.com/office/drawing/2014/main" id="{E3524406-58FF-458A-822B-0D41B04B2901}"/>
              </a:ext>
            </a:extLst>
          </p:cNvPr>
          <p:cNvSpPr>
            <a:spLocks noGrp="1"/>
          </p:cNvSpPr>
          <p:nvPr>
            <p:ph type="title"/>
          </p:nvPr>
        </p:nvSpPr>
        <p:spPr>
          <a:xfrm>
            <a:off x="1450975" y="804863"/>
            <a:ext cx="9604375" cy="1049337"/>
          </a:xfrm>
        </p:spPr>
        <p:txBody>
          <a:bodyPr/>
          <a:lstStyle/>
          <a:p>
            <a:r>
              <a:rPr lang="en-US" dirty="0"/>
              <a:t>Economics and environment</a:t>
            </a:r>
            <a:endParaRPr lang="en-ID" dirty="0"/>
          </a:p>
        </p:txBody>
      </p:sp>
      <p:pic>
        <p:nvPicPr>
          <p:cNvPr id="6" name="Picture 2" descr="2 Technologies Helping Agriculture and Animal Health | Machine Design">
            <a:extLst>
              <a:ext uri="{FF2B5EF4-FFF2-40B4-BE49-F238E27FC236}">
                <a16:creationId xmlns:a16="http://schemas.microsoft.com/office/drawing/2014/main" id="{DC28498F-EDFC-4D74-A8E9-3C2FEC4DAA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1368"/>
          <a:stretch/>
        </p:blipFill>
        <p:spPr bwMode="auto">
          <a:xfrm>
            <a:off x="8178800" y="1853752"/>
            <a:ext cx="4006881" cy="4277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411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5F6A3-C9F4-47F3-A324-B91F865778ED}"/>
              </a:ext>
            </a:extLst>
          </p:cNvPr>
          <p:cNvSpPr>
            <a:spLocks noGrp="1"/>
          </p:cNvSpPr>
          <p:nvPr>
            <p:ph type="title"/>
          </p:nvPr>
        </p:nvSpPr>
        <p:spPr/>
        <p:txBody>
          <a:bodyPr/>
          <a:lstStyle/>
          <a:p>
            <a:r>
              <a:rPr lang="en-US" dirty="0"/>
              <a:t>definitions</a:t>
            </a:r>
            <a:endParaRPr lang="en-ID" dirty="0"/>
          </a:p>
        </p:txBody>
      </p:sp>
      <p:sp>
        <p:nvSpPr>
          <p:cNvPr id="3" name="Slide Number Placeholder 2">
            <a:extLst>
              <a:ext uri="{FF2B5EF4-FFF2-40B4-BE49-F238E27FC236}">
                <a16:creationId xmlns:a16="http://schemas.microsoft.com/office/drawing/2014/main" id="{AB11BC5E-A943-4D4D-9964-7DBD6637F9D2}"/>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extBox 3">
            <a:extLst>
              <a:ext uri="{FF2B5EF4-FFF2-40B4-BE49-F238E27FC236}">
                <a16:creationId xmlns:a16="http://schemas.microsoft.com/office/drawing/2014/main" id="{6FC13C55-933C-40EE-B374-3675CBA177E5}"/>
              </a:ext>
            </a:extLst>
          </p:cNvPr>
          <p:cNvSpPr txBox="1"/>
          <p:nvPr/>
        </p:nvSpPr>
        <p:spPr>
          <a:xfrm>
            <a:off x="1379350" y="1853754"/>
            <a:ext cx="4974956" cy="3785652"/>
          </a:xfrm>
          <a:prstGeom prst="rect">
            <a:avLst/>
          </a:prstGeom>
          <a:noFill/>
        </p:spPr>
        <p:txBody>
          <a:bodyPr wrap="square" rtlCol="0">
            <a:spAutoFit/>
          </a:bodyPr>
          <a:lstStyle/>
          <a:p>
            <a:pPr>
              <a:spcAft>
                <a:spcPts val="1200"/>
              </a:spcAft>
            </a:pPr>
            <a:r>
              <a:rPr lang="en-US" sz="2200" u="sng" dirty="0"/>
              <a:t>Global warming</a:t>
            </a:r>
            <a:r>
              <a:rPr lang="en-US" sz="2200" dirty="0"/>
              <a:t>: increasing average temperatures attributed to human activities that emit greenhouse gases (CO2, CO)</a:t>
            </a:r>
          </a:p>
          <a:p>
            <a:pPr>
              <a:spcAft>
                <a:spcPts val="1200"/>
              </a:spcAft>
            </a:pPr>
            <a:r>
              <a:rPr lang="en-US" sz="2200" u="sng" dirty="0"/>
              <a:t>Climate change</a:t>
            </a:r>
            <a:r>
              <a:rPr lang="en-US" sz="2200" dirty="0"/>
              <a:t>: changes in climate that alter underlying probabilities of weather outcomes</a:t>
            </a:r>
          </a:p>
          <a:p>
            <a:pPr>
              <a:spcAft>
                <a:spcPts val="1200"/>
              </a:spcAft>
            </a:pPr>
            <a:r>
              <a:rPr lang="en-US" sz="2200" u="sng" dirty="0"/>
              <a:t>Sustainability</a:t>
            </a:r>
            <a:r>
              <a:rPr lang="en-US" sz="2200" dirty="0"/>
              <a:t>: meeting the demands of the present generation without compromising the needs of future generations </a:t>
            </a:r>
            <a:endParaRPr lang="en-ID" sz="2200" dirty="0"/>
          </a:p>
        </p:txBody>
      </p:sp>
      <p:pic>
        <p:nvPicPr>
          <p:cNvPr id="3074" name="Picture 2" descr="Impacts of global warming - WWF-Australia">
            <a:extLst>
              <a:ext uri="{FF2B5EF4-FFF2-40B4-BE49-F238E27FC236}">
                <a16:creationId xmlns:a16="http://schemas.microsoft.com/office/drawing/2014/main" id="{18316268-0769-4E4B-8480-A952D08038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33480" y="2356064"/>
            <a:ext cx="3943855" cy="236631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D4264816-3019-414A-BD60-A6F277E95F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9920" y="4722377"/>
            <a:ext cx="3934748" cy="213562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ssay on Global Warming - Causes and Solutions | 500 Words Essay">
            <a:extLst>
              <a:ext uri="{FF2B5EF4-FFF2-40B4-BE49-F238E27FC236}">
                <a16:creationId xmlns:a16="http://schemas.microsoft.com/office/drawing/2014/main" id="{52676356-4F6E-44C9-AD07-026E78E49F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518"/>
          <a:stretch/>
        </p:blipFill>
        <p:spPr bwMode="auto">
          <a:xfrm>
            <a:off x="8233480" y="-10249"/>
            <a:ext cx="3951188" cy="2366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9312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B6A0C46-726F-4E70-8B8E-6368F12E6221}"/>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itle 1">
            <a:extLst>
              <a:ext uri="{FF2B5EF4-FFF2-40B4-BE49-F238E27FC236}">
                <a16:creationId xmlns:a16="http://schemas.microsoft.com/office/drawing/2014/main" id="{A2834107-3043-47AE-86A3-3F55FAEF51D6}"/>
              </a:ext>
            </a:extLst>
          </p:cNvPr>
          <p:cNvSpPr>
            <a:spLocks noGrp="1"/>
          </p:cNvSpPr>
          <p:nvPr>
            <p:ph type="title"/>
          </p:nvPr>
        </p:nvSpPr>
        <p:spPr>
          <a:xfrm>
            <a:off x="1450975" y="804863"/>
            <a:ext cx="9604375" cy="1049337"/>
          </a:xfrm>
        </p:spPr>
        <p:txBody>
          <a:bodyPr/>
          <a:lstStyle/>
          <a:p>
            <a:r>
              <a:rPr lang="en-US" dirty="0"/>
              <a:t>definitions</a:t>
            </a:r>
            <a:endParaRPr lang="en-ID" dirty="0"/>
          </a:p>
        </p:txBody>
      </p:sp>
      <p:sp>
        <p:nvSpPr>
          <p:cNvPr id="5" name="TextBox 4">
            <a:extLst>
              <a:ext uri="{FF2B5EF4-FFF2-40B4-BE49-F238E27FC236}">
                <a16:creationId xmlns:a16="http://schemas.microsoft.com/office/drawing/2014/main" id="{B766C1C0-EAD2-4D8A-AF52-D9E75BDDFAA0}"/>
              </a:ext>
            </a:extLst>
          </p:cNvPr>
          <p:cNvSpPr txBox="1"/>
          <p:nvPr/>
        </p:nvSpPr>
        <p:spPr>
          <a:xfrm>
            <a:off x="1450975" y="1774384"/>
            <a:ext cx="5438022" cy="4462760"/>
          </a:xfrm>
          <a:prstGeom prst="rect">
            <a:avLst/>
          </a:prstGeom>
          <a:noFill/>
        </p:spPr>
        <p:txBody>
          <a:bodyPr wrap="square" rtlCol="0">
            <a:spAutoFit/>
          </a:bodyPr>
          <a:lstStyle/>
          <a:p>
            <a:pPr>
              <a:spcAft>
                <a:spcPts val="1200"/>
              </a:spcAft>
            </a:pPr>
            <a:r>
              <a:rPr lang="en-US" sz="2200" u="sng" dirty="0"/>
              <a:t>Environmental accounting</a:t>
            </a:r>
            <a:r>
              <a:rPr lang="en-US" sz="2200" dirty="0"/>
              <a:t>: the incorporation of environmental benefits and costs into the quantitative analysis of economic activities</a:t>
            </a:r>
          </a:p>
          <a:p>
            <a:pPr>
              <a:spcAft>
                <a:spcPts val="1200"/>
              </a:spcAft>
            </a:pPr>
            <a:r>
              <a:rPr lang="en-US" sz="2200" u="sng" dirty="0"/>
              <a:t>Environmental capital</a:t>
            </a:r>
            <a:r>
              <a:rPr lang="en-US" sz="2200" dirty="0"/>
              <a:t>: The portion of a country’s overall capital assets that directly relate to the environment (e.g., forests, soil quality, and ground water)</a:t>
            </a:r>
          </a:p>
          <a:p>
            <a:pPr>
              <a:spcAft>
                <a:spcPts val="1200"/>
              </a:spcAft>
            </a:pPr>
            <a:r>
              <a:rPr lang="en-US" sz="2200" u="sng" dirty="0"/>
              <a:t>Sustainable net national income (NNI):</a:t>
            </a:r>
            <a:r>
              <a:rPr lang="en-US" sz="2200" dirty="0"/>
              <a:t> an environmental accounting measure of the total annual income that can be consumed without diminishing the overall capital assets of a nation</a:t>
            </a:r>
            <a:endParaRPr lang="en-ID" sz="2200" dirty="0"/>
          </a:p>
        </p:txBody>
      </p:sp>
      <p:pic>
        <p:nvPicPr>
          <p:cNvPr id="1026" name="Picture 2" descr="HOME | Prudent Environmental Capital">
            <a:extLst>
              <a:ext uri="{FF2B5EF4-FFF2-40B4-BE49-F238E27FC236}">
                <a16:creationId xmlns:a16="http://schemas.microsoft.com/office/drawing/2014/main" id="{AC583561-1E57-4F97-9ABA-194E4281AD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345" y="1854200"/>
            <a:ext cx="5308655" cy="2531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043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7AEEE-4983-4E1D-80A5-B7C2DBBF6B9D}"/>
              </a:ext>
            </a:extLst>
          </p:cNvPr>
          <p:cNvSpPr>
            <a:spLocks noGrp="1"/>
          </p:cNvSpPr>
          <p:nvPr>
            <p:ph type="title"/>
          </p:nvPr>
        </p:nvSpPr>
        <p:spPr/>
        <p:txBody>
          <a:bodyPr/>
          <a:lstStyle/>
          <a:p>
            <a:r>
              <a:rPr lang="en-US" dirty="0"/>
              <a:t>Principles of environmental accounting</a:t>
            </a:r>
            <a:endParaRPr lang="en-ID" dirty="0"/>
          </a:p>
        </p:txBody>
      </p:sp>
      <p:sp>
        <p:nvSpPr>
          <p:cNvPr id="3" name="Slide Number Placeholder 2">
            <a:extLst>
              <a:ext uri="{FF2B5EF4-FFF2-40B4-BE49-F238E27FC236}">
                <a16:creationId xmlns:a16="http://schemas.microsoft.com/office/drawing/2014/main" id="{CCBC0154-7A22-443A-AB1B-BDB3F1F0979D}"/>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extBox 3">
            <a:extLst>
              <a:ext uri="{FF2B5EF4-FFF2-40B4-BE49-F238E27FC236}">
                <a16:creationId xmlns:a16="http://schemas.microsoft.com/office/drawing/2014/main" id="{C91C9AA2-4A57-4FE4-882C-7B307F6B5662}"/>
              </a:ext>
            </a:extLst>
          </p:cNvPr>
          <p:cNvSpPr txBox="1"/>
          <p:nvPr/>
        </p:nvSpPr>
        <p:spPr>
          <a:xfrm>
            <a:off x="1451578" y="1943143"/>
            <a:ext cx="5386101" cy="3539430"/>
          </a:xfrm>
          <a:prstGeom prst="rect">
            <a:avLst/>
          </a:prstGeom>
          <a:noFill/>
          <a:ln w="12700">
            <a:noFill/>
          </a:ln>
        </p:spPr>
        <p:txBody>
          <a:bodyPr wrap="square" rtlCol="0">
            <a:spAutoFit/>
          </a:bodyPr>
          <a:lstStyle/>
          <a:p>
            <a:pPr marL="285750" indent="-285750">
              <a:spcAft>
                <a:spcPts val="1200"/>
              </a:spcAft>
              <a:buFont typeface="Arial" panose="020B0604020202020204" pitchFamily="34" charset="0"/>
              <a:buChar char="•"/>
            </a:pPr>
            <a:r>
              <a:rPr lang="en-US" sz="2200" dirty="0"/>
              <a:t>Future growth and overall quality of life depend on the quality of environment</a:t>
            </a:r>
          </a:p>
          <a:p>
            <a:pPr marL="285750" indent="-285750">
              <a:spcAft>
                <a:spcPts val="1200"/>
              </a:spcAft>
              <a:buFont typeface="Arial" panose="020B0604020202020204" pitchFamily="34" charset="0"/>
              <a:buChar char="•"/>
            </a:pPr>
            <a:r>
              <a:rPr lang="en-US" sz="2200" dirty="0"/>
              <a:t>The stock of overall environmental capital assets remains constant or rises over time</a:t>
            </a:r>
          </a:p>
          <a:p>
            <a:pPr marL="285750" indent="-285750">
              <a:spcAft>
                <a:spcPts val="1200"/>
              </a:spcAft>
              <a:buFont typeface="Arial" panose="020B0604020202020204" pitchFamily="34" charset="0"/>
              <a:buChar char="•"/>
            </a:pPr>
            <a:r>
              <a:rPr lang="en-US" sz="2200" dirty="0"/>
              <a:t>If an environmental resource is damaged or depleted in a particular area, a resource of equal or greater value should be regenerated elsewhere.</a:t>
            </a:r>
          </a:p>
          <a:p>
            <a:endParaRPr lang="en-ID" dirty="0"/>
          </a:p>
        </p:txBody>
      </p:sp>
      <p:pic>
        <p:nvPicPr>
          <p:cNvPr id="5122" name="Picture 2" descr="Forestry | Leica Geosystems">
            <a:extLst>
              <a:ext uri="{FF2B5EF4-FFF2-40B4-BE49-F238E27FC236}">
                <a16:creationId xmlns:a16="http://schemas.microsoft.com/office/drawing/2014/main" id="{F6FB80F1-70C9-4B9B-8B53-8E36B309D0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9163" y="1853754"/>
            <a:ext cx="4742677" cy="20070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OPINION: Lahey forestry report: The good, the bad &amp; the missing | Ecology  Action Centre">
            <a:extLst>
              <a:ext uri="{FF2B5EF4-FFF2-40B4-BE49-F238E27FC236}">
                <a16:creationId xmlns:a16="http://schemas.microsoft.com/office/drawing/2014/main" id="{51B398FD-346B-4E15-8E30-0439D757DC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0382"/>
          <a:stretch/>
        </p:blipFill>
        <p:spPr bwMode="auto">
          <a:xfrm>
            <a:off x="7439163" y="3860800"/>
            <a:ext cx="4733005"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926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21EC9-3807-4116-B597-30166F2E7714}"/>
              </a:ext>
            </a:extLst>
          </p:cNvPr>
          <p:cNvSpPr>
            <a:spLocks noGrp="1"/>
          </p:cNvSpPr>
          <p:nvPr>
            <p:ph type="title"/>
          </p:nvPr>
        </p:nvSpPr>
        <p:spPr/>
        <p:txBody>
          <a:bodyPr/>
          <a:lstStyle/>
          <a:p>
            <a:r>
              <a:rPr lang="en-US" dirty="0"/>
              <a:t>Global Warming and climate change</a:t>
            </a:r>
            <a:endParaRPr lang="en-ID" dirty="0"/>
          </a:p>
        </p:txBody>
      </p:sp>
      <p:sp>
        <p:nvSpPr>
          <p:cNvPr id="3" name="Slide Number Placeholder 2">
            <a:extLst>
              <a:ext uri="{FF2B5EF4-FFF2-40B4-BE49-F238E27FC236}">
                <a16:creationId xmlns:a16="http://schemas.microsoft.com/office/drawing/2014/main" id="{CF057428-7AA1-4115-8B29-7A97A3DE6EF6}"/>
              </a:ext>
            </a:extLst>
          </p:cNvPr>
          <p:cNvSpPr>
            <a:spLocks noGrp="1"/>
          </p:cNvSpPr>
          <p:nvPr>
            <p:ph type="sldNum" sz="quarter" idx="12"/>
          </p:nvPr>
        </p:nvSpPr>
        <p:spPr/>
        <p:txBody>
          <a:bodyPr/>
          <a:lstStyle/>
          <a:p>
            <a:fld id="{6D22F896-40B5-4ADD-8801-0D06FADFA095}" type="slidenum">
              <a:rPr lang="en-US" smtClean="0"/>
              <a:t>9</a:t>
            </a:fld>
            <a:endParaRPr lang="en-US" dirty="0"/>
          </a:p>
        </p:txBody>
      </p:sp>
      <p:pic>
        <p:nvPicPr>
          <p:cNvPr id="8" name="Picture 2" descr="How pharma can adapt to climate change -">
            <a:extLst>
              <a:ext uri="{FF2B5EF4-FFF2-40B4-BE49-F238E27FC236}">
                <a16:creationId xmlns:a16="http://schemas.microsoft.com/office/drawing/2014/main" id="{219E1D97-277F-4564-A210-82C4F0FAA9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0395" y="4241901"/>
            <a:ext cx="4671606" cy="26161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Our news and stories">
            <a:extLst>
              <a:ext uri="{FF2B5EF4-FFF2-40B4-BE49-F238E27FC236}">
                <a16:creationId xmlns:a16="http://schemas.microsoft.com/office/drawing/2014/main" id="{9EE17E39-5D5E-4794-8857-E2C6024D19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0393" y="1853753"/>
            <a:ext cx="4671607" cy="2388147"/>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CA767D0-729F-42E0-8816-CB445918A736}"/>
              </a:ext>
            </a:extLst>
          </p:cNvPr>
          <p:cNvSpPr txBox="1"/>
          <p:nvPr/>
        </p:nvSpPr>
        <p:spPr>
          <a:xfrm>
            <a:off x="1451579" y="1913020"/>
            <a:ext cx="4641742" cy="3447098"/>
          </a:xfrm>
          <a:prstGeom prst="rect">
            <a:avLst/>
          </a:prstGeom>
          <a:noFill/>
        </p:spPr>
        <p:txBody>
          <a:bodyPr wrap="square" rtlCol="0">
            <a:spAutoFit/>
          </a:bodyPr>
          <a:lstStyle/>
          <a:p>
            <a:pPr>
              <a:spcAft>
                <a:spcPts val="1200"/>
              </a:spcAft>
            </a:pPr>
            <a:r>
              <a:rPr lang="en-US" sz="2200" dirty="0"/>
              <a:t>Destruction of the world’s remaining forests and gas emissions from industries and cars contribute to climate change caused by global warming through the greenhouse effect</a:t>
            </a:r>
          </a:p>
          <a:p>
            <a:pPr>
              <a:spcAft>
                <a:spcPts val="1200"/>
              </a:spcAft>
            </a:pPr>
            <a:r>
              <a:rPr lang="en-US" sz="2200" dirty="0"/>
              <a:t>Mitigation and adaptation are two responses to address climate change</a:t>
            </a:r>
          </a:p>
          <a:p>
            <a:pPr>
              <a:spcAft>
                <a:spcPts val="1200"/>
              </a:spcAft>
            </a:pPr>
            <a:endParaRPr lang="en-US" sz="2200" u="sng" dirty="0"/>
          </a:p>
        </p:txBody>
      </p:sp>
    </p:spTree>
    <p:extLst>
      <p:ext uri="{BB962C8B-B14F-4D97-AF65-F5344CB8AC3E}">
        <p14:creationId xmlns:p14="http://schemas.microsoft.com/office/powerpoint/2010/main" val="5755472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D209C6-2C22-4E00-AA97-EFE1E2B58E9C}"/>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4" name="TextBox 3">
            <a:extLst>
              <a:ext uri="{FF2B5EF4-FFF2-40B4-BE49-F238E27FC236}">
                <a16:creationId xmlns:a16="http://schemas.microsoft.com/office/drawing/2014/main" id="{1EBC70DC-ABEF-4453-9956-EB12550B72F3}"/>
              </a:ext>
            </a:extLst>
          </p:cNvPr>
          <p:cNvSpPr txBox="1"/>
          <p:nvPr/>
        </p:nvSpPr>
        <p:spPr>
          <a:xfrm>
            <a:off x="1450975" y="1861949"/>
            <a:ext cx="6077918" cy="4124206"/>
          </a:xfrm>
          <a:prstGeom prst="rect">
            <a:avLst/>
          </a:prstGeom>
          <a:noFill/>
        </p:spPr>
        <p:txBody>
          <a:bodyPr wrap="square" rtlCol="0">
            <a:spAutoFit/>
          </a:bodyPr>
          <a:lstStyle/>
          <a:p>
            <a:pPr>
              <a:spcAft>
                <a:spcPts val="1200"/>
              </a:spcAft>
            </a:pPr>
            <a:r>
              <a:rPr lang="en-US" sz="2200" u="sng" dirty="0"/>
              <a:t>Climate change mitigation</a:t>
            </a:r>
            <a:r>
              <a:rPr lang="en-US" sz="2200" dirty="0"/>
              <a:t>: </a:t>
            </a:r>
            <a:r>
              <a:rPr lang="en-US" sz="2200" b="0" i="0" dirty="0">
                <a:effectLst/>
                <a:latin typeface="NexusSans"/>
              </a:rPr>
              <a:t>any actions or efforts taken to reduce or prevent the long-term risks of climate change on human life and property by reducing the sources or enhancing the sinks of greenhouse gases emissions</a:t>
            </a:r>
            <a:endParaRPr lang="en-US" sz="2200" u="sng" dirty="0"/>
          </a:p>
          <a:p>
            <a:pPr>
              <a:spcAft>
                <a:spcPts val="1200"/>
              </a:spcAft>
            </a:pPr>
            <a:r>
              <a:rPr lang="en-US" sz="2200" dirty="0"/>
              <a:t>Examples of mitigation strategies:</a:t>
            </a:r>
          </a:p>
          <a:p>
            <a:pPr marL="285750" indent="-285750">
              <a:buFont typeface="Arial" panose="020B0604020202020204" pitchFamily="34" charset="0"/>
              <a:buChar char="•"/>
            </a:pPr>
            <a:r>
              <a:rPr lang="en-US" sz="2200" i="0" dirty="0">
                <a:solidFill>
                  <a:srgbClr val="202124"/>
                </a:solidFill>
                <a:effectLst/>
              </a:rPr>
              <a:t>adopting renewable energy sources like solar, wind and small hydro; </a:t>
            </a:r>
          </a:p>
          <a:p>
            <a:pPr marL="285750" indent="-285750">
              <a:buFont typeface="Arial" panose="020B0604020202020204" pitchFamily="34" charset="0"/>
              <a:buChar char="•"/>
            </a:pPr>
            <a:r>
              <a:rPr lang="en-US" sz="2200" b="0" i="0" dirty="0">
                <a:solidFill>
                  <a:srgbClr val="202124"/>
                </a:solidFill>
                <a:effectLst/>
              </a:rPr>
              <a:t>developing sustainable transport </a:t>
            </a:r>
            <a:r>
              <a:rPr lang="en-US" sz="2200" dirty="0">
                <a:solidFill>
                  <a:srgbClr val="202124"/>
                </a:solidFill>
              </a:rPr>
              <a:t>(</a:t>
            </a:r>
            <a:r>
              <a:rPr lang="en-US" sz="2200" b="0" i="0" dirty="0">
                <a:solidFill>
                  <a:srgbClr val="202124"/>
                </a:solidFill>
                <a:effectLst/>
              </a:rPr>
              <a:t>bus rapid transit, electric vehicles, and biofuels)</a:t>
            </a:r>
            <a:endParaRPr lang="en-US" sz="2200" dirty="0">
              <a:solidFill>
                <a:srgbClr val="202124"/>
              </a:solidFill>
            </a:endParaRPr>
          </a:p>
          <a:p>
            <a:pPr marL="285750" indent="-285750">
              <a:buFont typeface="Arial" panose="020B0604020202020204" pitchFamily="34" charset="0"/>
              <a:buChar char="•"/>
            </a:pPr>
            <a:r>
              <a:rPr lang="en-US" sz="2200" b="0" i="0" dirty="0">
                <a:solidFill>
                  <a:srgbClr val="202124"/>
                </a:solidFill>
                <a:effectLst/>
              </a:rPr>
              <a:t>promoting more sustainable uses of land </a:t>
            </a:r>
            <a:endParaRPr lang="en-ID" sz="2200" dirty="0"/>
          </a:p>
        </p:txBody>
      </p:sp>
      <p:sp>
        <p:nvSpPr>
          <p:cNvPr id="5" name="Title 1">
            <a:extLst>
              <a:ext uri="{FF2B5EF4-FFF2-40B4-BE49-F238E27FC236}">
                <a16:creationId xmlns:a16="http://schemas.microsoft.com/office/drawing/2014/main" id="{261D0762-2F01-4941-B582-2E7E34AC23C3}"/>
              </a:ext>
            </a:extLst>
          </p:cNvPr>
          <p:cNvSpPr>
            <a:spLocks noGrp="1"/>
          </p:cNvSpPr>
          <p:nvPr>
            <p:ph type="title"/>
          </p:nvPr>
        </p:nvSpPr>
        <p:spPr>
          <a:xfrm>
            <a:off x="1450975" y="804863"/>
            <a:ext cx="9604375" cy="1049337"/>
          </a:xfrm>
        </p:spPr>
        <p:txBody>
          <a:bodyPr/>
          <a:lstStyle/>
          <a:p>
            <a:r>
              <a:rPr lang="en-US" dirty="0"/>
              <a:t>Global Warming and climate change</a:t>
            </a:r>
            <a:endParaRPr lang="en-ID" dirty="0"/>
          </a:p>
        </p:txBody>
      </p:sp>
      <p:pic>
        <p:nvPicPr>
          <p:cNvPr id="7170" name="Picture 2" descr="Mitigation and Adaptation | Solutions – Climate Change: Vital Signs of the  Planet">
            <a:extLst>
              <a:ext uri="{FF2B5EF4-FFF2-40B4-BE49-F238E27FC236}">
                <a16:creationId xmlns:a16="http://schemas.microsoft.com/office/drawing/2014/main" id="{81EBCAAB-6A71-4D93-9394-832850B2AE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5322" y="1854199"/>
            <a:ext cx="3706678" cy="246161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or new urban rail — Modern streetcars now lead light rail revolution |  Light Rail Now">
            <a:extLst>
              <a:ext uri="{FF2B5EF4-FFF2-40B4-BE49-F238E27FC236}">
                <a16:creationId xmlns:a16="http://schemas.microsoft.com/office/drawing/2014/main" id="{264EE350-F6A3-408A-9115-89719CB83C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967"/>
          <a:stretch/>
        </p:blipFill>
        <p:spPr bwMode="auto">
          <a:xfrm>
            <a:off x="8485322" y="4315811"/>
            <a:ext cx="3706678" cy="2516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786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D7EEE21-20E3-4C1E-9E27-2F48C973EB54}"/>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4" name="Title 1">
            <a:extLst>
              <a:ext uri="{FF2B5EF4-FFF2-40B4-BE49-F238E27FC236}">
                <a16:creationId xmlns:a16="http://schemas.microsoft.com/office/drawing/2014/main" id="{13BE6C18-4F71-465E-9E2D-D940B4D8725B}"/>
              </a:ext>
            </a:extLst>
          </p:cNvPr>
          <p:cNvSpPr>
            <a:spLocks noGrp="1"/>
          </p:cNvSpPr>
          <p:nvPr>
            <p:ph type="title"/>
          </p:nvPr>
        </p:nvSpPr>
        <p:spPr>
          <a:xfrm>
            <a:off x="1450975" y="804863"/>
            <a:ext cx="9604375" cy="1049337"/>
          </a:xfrm>
        </p:spPr>
        <p:txBody>
          <a:bodyPr/>
          <a:lstStyle/>
          <a:p>
            <a:r>
              <a:rPr lang="en-US" dirty="0"/>
              <a:t>Global Warming and climate change</a:t>
            </a:r>
            <a:endParaRPr lang="en-ID" dirty="0"/>
          </a:p>
        </p:txBody>
      </p:sp>
      <p:pic>
        <p:nvPicPr>
          <p:cNvPr id="6146" name="Picture 2" descr="5 ways we need to adapt to climate change -- or pay the price">
            <a:extLst>
              <a:ext uri="{FF2B5EF4-FFF2-40B4-BE49-F238E27FC236}">
                <a16:creationId xmlns:a16="http://schemas.microsoft.com/office/drawing/2014/main" id="{26AFE714-D15D-4E40-9D9D-B7499A4B54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542"/>
          <a:stretch/>
        </p:blipFill>
        <p:spPr bwMode="auto">
          <a:xfrm>
            <a:off x="8166099" y="4533254"/>
            <a:ext cx="4025901" cy="232474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Adapting to climate change: We're doing it wrong">
            <a:extLst>
              <a:ext uri="{FF2B5EF4-FFF2-40B4-BE49-F238E27FC236}">
                <a16:creationId xmlns:a16="http://schemas.microsoft.com/office/drawing/2014/main" id="{56DB68EB-B8B9-4C2E-9259-C779302943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6099" y="1854200"/>
            <a:ext cx="4025901" cy="267905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20ADF02-C212-4310-BA9B-1250CB311111}"/>
              </a:ext>
            </a:extLst>
          </p:cNvPr>
          <p:cNvSpPr txBox="1"/>
          <p:nvPr/>
        </p:nvSpPr>
        <p:spPr>
          <a:xfrm>
            <a:off x="1450975" y="1854200"/>
            <a:ext cx="6530652" cy="4154984"/>
          </a:xfrm>
          <a:prstGeom prst="rect">
            <a:avLst/>
          </a:prstGeom>
          <a:noFill/>
        </p:spPr>
        <p:txBody>
          <a:bodyPr wrap="square" rtlCol="0">
            <a:spAutoFit/>
          </a:bodyPr>
          <a:lstStyle/>
          <a:p>
            <a:r>
              <a:rPr lang="en-US" sz="2200" u="sng" dirty="0"/>
              <a:t>Climate change adaptation</a:t>
            </a:r>
            <a:r>
              <a:rPr lang="en-US" sz="2200" dirty="0"/>
              <a:t>: adjustments in ecological, social or economic systems in response to actual or expected climatic effects. This requires changes in processes and practices to lessen the impacts of climate change</a:t>
            </a:r>
          </a:p>
          <a:p>
            <a:r>
              <a:rPr lang="en-US" sz="2200" dirty="0"/>
              <a:t> </a:t>
            </a:r>
          </a:p>
          <a:p>
            <a:r>
              <a:rPr lang="en-US" sz="2200" b="0" i="0" dirty="0">
                <a:solidFill>
                  <a:srgbClr val="202124"/>
                </a:solidFill>
                <a:effectLst/>
              </a:rPr>
              <a:t>Examples of </a:t>
            </a:r>
            <a:r>
              <a:rPr lang="en-US" sz="2200" i="0" dirty="0">
                <a:solidFill>
                  <a:srgbClr val="202124"/>
                </a:solidFill>
                <a:effectLst/>
              </a:rPr>
              <a:t>adaptation measures:</a:t>
            </a:r>
          </a:p>
          <a:p>
            <a:pPr marL="342900" indent="-342900">
              <a:buFont typeface="Arial" panose="020B0604020202020204" pitchFamily="34" charset="0"/>
              <a:buChar char="•"/>
            </a:pPr>
            <a:r>
              <a:rPr lang="en-US" sz="2200" dirty="0">
                <a:solidFill>
                  <a:srgbClr val="202124"/>
                </a:solidFill>
              </a:rPr>
              <a:t>Inventorying and tracking of ecological resources</a:t>
            </a:r>
          </a:p>
          <a:p>
            <a:pPr marL="342900" indent="-342900">
              <a:buFont typeface="Arial" panose="020B0604020202020204" pitchFamily="34" charset="0"/>
              <a:buChar char="•"/>
            </a:pPr>
            <a:r>
              <a:rPr lang="en-US" sz="2200" dirty="0">
                <a:solidFill>
                  <a:srgbClr val="202124"/>
                </a:solidFill>
              </a:rPr>
              <a:t>i</a:t>
            </a:r>
            <a:r>
              <a:rPr lang="en-US" sz="2200" i="0" dirty="0">
                <a:solidFill>
                  <a:srgbClr val="202124"/>
                </a:solidFill>
                <a:effectLst/>
              </a:rPr>
              <a:t>mplementing early warning systems to anticipate natural disasters</a:t>
            </a:r>
          </a:p>
          <a:p>
            <a:pPr marL="342900" indent="-342900">
              <a:buFont typeface="Arial" panose="020B0604020202020204" pitchFamily="34" charset="0"/>
              <a:buChar char="•"/>
            </a:pPr>
            <a:r>
              <a:rPr lang="en-US" sz="2200" dirty="0">
                <a:solidFill>
                  <a:srgbClr val="202124"/>
                </a:solidFill>
              </a:rPr>
              <a:t>Restoring and expanding natural ecosystem barriers (mangroves, reforestation)</a:t>
            </a:r>
            <a:endParaRPr lang="en-US" sz="2200" i="0" dirty="0">
              <a:solidFill>
                <a:srgbClr val="202124"/>
              </a:solidFill>
              <a:effectLst/>
            </a:endParaRPr>
          </a:p>
        </p:txBody>
      </p:sp>
    </p:spTree>
    <p:extLst>
      <p:ext uri="{BB962C8B-B14F-4D97-AF65-F5344CB8AC3E}">
        <p14:creationId xmlns:p14="http://schemas.microsoft.com/office/powerpoint/2010/main" val="1534287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1E1942A-BA09-4A40-93FA-8727922EB5AE}"/>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itle 1">
            <a:extLst>
              <a:ext uri="{FF2B5EF4-FFF2-40B4-BE49-F238E27FC236}">
                <a16:creationId xmlns:a16="http://schemas.microsoft.com/office/drawing/2014/main" id="{449C59AE-BA66-445C-8F7C-06BB3F6CADC3}"/>
              </a:ext>
            </a:extLst>
          </p:cNvPr>
          <p:cNvSpPr>
            <a:spLocks noGrp="1"/>
          </p:cNvSpPr>
          <p:nvPr>
            <p:ph type="title"/>
          </p:nvPr>
        </p:nvSpPr>
        <p:spPr>
          <a:xfrm>
            <a:off x="1450975" y="804863"/>
            <a:ext cx="9604375" cy="1049337"/>
          </a:xfrm>
        </p:spPr>
        <p:txBody>
          <a:bodyPr/>
          <a:lstStyle/>
          <a:p>
            <a:r>
              <a:rPr lang="en-US" dirty="0"/>
              <a:t>Global Warming and climate change</a:t>
            </a:r>
            <a:endParaRPr lang="en-ID" dirty="0"/>
          </a:p>
        </p:txBody>
      </p:sp>
      <p:sp>
        <p:nvSpPr>
          <p:cNvPr id="5" name="TextBox 4">
            <a:extLst>
              <a:ext uri="{FF2B5EF4-FFF2-40B4-BE49-F238E27FC236}">
                <a16:creationId xmlns:a16="http://schemas.microsoft.com/office/drawing/2014/main" id="{8E045360-638D-4856-B412-55D472D30E42}"/>
              </a:ext>
            </a:extLst>
          </p:cNvPr>
          <p:cNvSpPr txBox="1"/>
          <p:nvPr/>
        </p:nvSpPr>
        <p:spPr>
          <a:xfrm>
            <a:off x="1450975" y="1854200"/>
            <a:ext cx="6530652" cy="3816429"/>
          </a:xfrm>
          <a:prstGeom prst="rect">
            <a:avLst/>
          </a:prstGeom>
          <a:noFill/>
        </p:spPr>
        <p:txBody>
          <a:bodyPr wrap="square" rtlCol="0">
            <a:spAutoFit/>
          </a:bodyPr>
          <a:lstStyle/>
          <a:p>
            <a:r>
              <a:rPr lang="en-US" sz="2200" b="0" i="0" u="sng" dirty="0">
                <a:solidFill>
                  <a:srgbClr val="202124"/>
                </a:solidFill>
                <a:effectLst/>
              </a:rPr>
              <a:t>Examples of </a:t>
            </a:r>
            <a:r>
              <a:rPr lang="en-US" sz="2200" i="0" u="sng" dirty="0">
                <a:solidFill>
                  <a:srgbClr val="202124"/>
                </a:solidFill>
                <a:effectLst/>
              </a:rPr>
              <a:t>adaptation measures</a:t>
            </a:r>
            <a:r>
              <a:rPr lang="en-US" sz="2200" i="0" dirty="0">
                <a:solidFill>
                  <a:srgbClr val="202124"/>
                </a:solidFill>
                <a:effectLst/>
              </a:rPr>
              <a:t>:</a:t>
            </a:r>
          </a:p>
          <a:p>
            <a:pPr marL="342900" indent="-342900">
              <a:buFont typeface="Arial" panose="020B0604020202020204" pitchFamily="34" charset="0"/>
              <a:buChar char="•"/>
            </a:pPr>
            <a:r>
              <a:rPr lang="en-US" sz="2200" dirty="0">
                <a:solidFill>
                  <a:srgbClr val="202124"/>
                </a:solidFill>
              </a:rPr>
              <a:t>c</a:t>
            </a:r>
            <a:r>
              <a:rPr lang="en-US" sz="2200" i="0" dirty="0">
                <a:solidFill>
                  <a:srgbClr val="202124"/>
                </a:solidFill>
                <a:effectLst/>
              </a:rPr>
              <a:t>onstruction infrastructure to serve the poor (shelters, flood barriers, protected roads, bridges)</a:t>
            </a:r>
          </a:p>
          <a:p>
            <a:pPr marL="342900" indent="-342900">
              <a:buFont typeface="Arial" panose="020B0604020202020204" pitchFamily="34" charset="0"/>
              <a:buChar char="•"/>
            </a:pPr>
            <a:r>
              <a:rPr lang="en-US" sz="2200" dirty="0">
                <a:solidFill>
                  <a:srgbClr val="202124"/>
                </a:solidFill>
              </a:rPr>
              <a:t>Ensuring better voice and empowerment for the poor </a:t>
            </a:r>
            <a:endParaRPr lang="en-US" sz="2200" i="0" dirty="0">
              <a:solidFill>
                <a:srgbClr val="202124"/>
              </a:solidFill>
              <a:effectLst/>
            </a:endParaRPr>
          </a:p>
          <a:p>
            <a:pPr marL="342900" indent="-342900">
              <a:buFont typeface="Arial" panose="020B0604020202020204" pitchFamily="34" charset="0"/>
              <a:buChar char="•"/>
            </a:pPr>
            <a:r>
              <a:rPr lang="en-US" sz="2200" i="0" dirty="0">
                <a:solidFill>
                  <a:srgbClr val="202124"/>
                </a:solidFill>
                <a:effectLst/>
              </a:rPr>
              <a:t>using scarce water resources more efficiently</a:t>
            </a:r>
          </a:p>
          <a:p>
            <a:pPr marL="342900" indent="-342900">
              <a:buFont typeface="Arial" panose="020B0604020202020204" pitchFamily="34" charset="0"/>
              <a:buChar char="•"/>
            </a:pPr>
            <a:r>
              <a:rPr lang="en-US" sz="2200" i="0" dirty="0">
                <a:solidFill>
                  <a:srgbClr val="202124"/>
                </a:solidFill>
                <a:effectLst/>
              </a:rPr>
              <a:t>adapting building codes to future climate conditions</a:t>
            </a:r>
            <a:endParaRPr lang="en-US" sz="2200" b="0" i="0" dirty="0">
              <a:solidFill>
                <a:srgbClr val="202124"/>
              </a:solidFill>
              <a:effectLst/>
            </a:endParaRPr>
          </a:p>
          <a:p>
            <a:pPr marL="342900" indent="-342900">
              <a:buFont typeface="Arial" panose="020B0604020202020204" pitchFamily="34" charset="0"/>
              <a:buChar char="•"/>
            </a:pPr>
            <a:r>
              <a:rPr lang="en-US" sz="2200" b="0" i="0" dirty="0">
                <a:solidFill>
                  <a:srgbClr val="202124"/>
                </a:solidFill>
                <a:effectLst/>
              </a:rPr>
              <a:t>building flood protection; raising the levels of dykes</a:t>
            </a:r>
          </a:p>
          <a:p>
            <a:pPr marL="342900" indent="-342900">
              <a:buFont typeface="Arial" panose="020B0604020202020204" pitchFamily="34" charset="0"/>
              <a:buChar char="•"/>
            </a:pPr>
            <a:r>
              <a:rPr lang="en-US" sz="2200" b="0" i="0" dirty="0">
                <a:solidFill>
                  <a:srgbClr val="202124"/>
                </a:solidFill>
                <a:effectLst/>
              </a:rPr>
              <a:t>developing drought-tolerant crops</a:t>
            </a:r>
          </a:p>
          <a:p>
            <a:pPr marL="342900" indent="-342900">
              <a:buFont typeface="Arial" panose="020B0604020202020204" pitchFamily="34" charset="0"/>
              <a:buChar char="•"/>
            </a:pPr>
            <a:r>
              <a:rPr lang="en-US" sz="2200" b="0" i="0" dirty="0">
                <a:solidFill>
                  <a:srgbClr val="202124"/>
                </a:solidFill>
                <a:effectLst/>
              </a:rPr>
              <a:t>choosing tree species and better forestry practices</a:t>
            </a:r>
          </a:p>
          <a:p>
            <a:pPr marL="342900" indent="-342900">
              <a:buFont typeface="Arial" panose="020B0604020202020204" pitchFamily="34" charset="0"/>
              <a:buChar char="•"/>
            </a:pPr>
            <a:r>
              <a:rPr lang="en-US" sz="2200" dirty="0">
                <a:solidFill>
                  <a:srgbClr val="202124"/>
                </a:solidFill>
              </a:rPr>
              <a:t>demanding more government transparency</a:t>
            </a:r>
            <a:endParaRPr lang="en-ID" sz="2200" dirty="0"/>
          </a:p>
        </p:txBody>
      </p:sp>
      <p:pic>
        <p:nvPicPr>
          <p:cNvPr id="2050" name="Picture 2" descr="Climate Resilient Infrastructure Saves Taxpayers Money &amp; Protects  Communities — Living Architecture Monitor">
            <a:extLst>
              <a:ext uri="{FF2B5EF4-FFF2-40B4-BE49-F238E27FC236}">
                <a16:creationId xmlns:a16="http://schemas.microsoft.com/office/drawing/2014/main" id="{B7CDF2BD-95CB-4B42-BA4F-568845A89C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9567" y="1854200"/>
            <a:ext cx="3652434" cy="257327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5084-002: Coastal Climate-Resilient Infrastructure Projec… | Flickr">
            <a:extLst>
              <a:ext uri="{FF2B5EF4-FFF2-40B4-BE49-F238E27FC236}">
                <a16:creationId xmlns:a16="http://schemas.microsoft.com/office/drawing/2014/main" id="{97A599D3-1166-4518-A5A0-628B1CE019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9567" y="4427471"/>
            <a:ext cx="3652434" cy="2430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3643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7890F-7AAE-4168-B66E-73FE8DBB53D9}"/>
              </a:ext>
            </a:extLst>
          </p:cNvPr>
          <p:cNvSpPr>
            <a:spLocks noGrp="1"/>
          </p:cNvSpPr>
          <p:nvPr>
            <p:ph type="sldNum" sz="quarter" idx="12"/>
          </p:nvPr>
        </p:nvSpPr>
        <p:spPr/>
        <p:txBody>
          <a:bodyPr/>
          <a:lstStyle/>
          <a:p>
            <a:fld id="{6D22F896-40B5-4ADD-8801-0D06FADFA095}" type="slidenum">
              <a:rPr lang="en-US" smtClean="0"/>
              <a:t>13</a:t>
            </a:fld>
            <a:endParaRPr lang="en-US" dirty="0"/>
          </a:p>
        </p:txBody>
      </p:sp>
      <p:pic>
        <p:nvPicPr>
          <p:cNvPr id="3" name="Picture 4" descr="Nations must triple efforts to curb greenhouse-gas emissions">
            <a:extLst>
              <a:ext uri="{FF2B5EF4-FFF2-40B4-BE49-F238E27FC236}">
                <a16:creationId xmlns:a16="http://schemas.microsoft.com/office/drawing/2014/main" id="{85EC6AFE-7DF7-4CAD-BD1A-B23BE57A54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9040" y="1302550"/>
            <a:ext cx="4867902" cy="37117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greenhouse gas | Definition, Emissions, &amp; Greenhouse Effect | Britannica">
            <a:extLst>
              <a:ext uri="{FF2B5EF4-FFF2-40B4-BE49-F238E27FC236}">
                <a16:creationId xmlns:a16="http://schemas.microsoft.com/office/drawing/2014/main" id="{14491A1D-015E-453F-9ABC-D256A94A9B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02551"/>
            <a:ext cx="7089040" cy="3680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903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00362-CD4F-492F-9E8B-B3829C798FE5}"/>
              </a:ext>
            </a:extLst>
          </p:cNvPr>
          <p:cNvSpPr>
            <a:spLocks noGrp="1"/>
          </p:cNvSpPr>
          <p:nvPr>
            <p:ph type="title"/>
          </p:nvPr>
        </p:nvSpPr>
        <p:spPr/>
        <p:txBody>
          <a:bodyPr/>
          <a:lstStyle/>
          <a:p>
            <a:r>
              <a:rPr lang="en-US" dirty="0"/>
              <a:t>Poverty and the environment</a:t>
            </a:r>
            <a:endParaRPr lang="en-ID" dirty="0"/>
          </a:p>
        </p:txBody>
      </p:sp>
      <p:sp>
        <p:nvSpPr>
          <p:cNvPr id="3" name="Slide Number Placeholder 2">
            <a:extLst>
              <a:ext uri="{FF2B5EF4-FFF2-40B4-BE49-F238E27FC236}">
                <a16:creationId xmlns:a16="http://schemas.microsoft.com/office/drawing/2014/main" id="{C933451C-CDAA-40BB-B60B-C540EFD03088}"/>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95C7E119-C2FA-45AD-A5AB-284C0141D4C8}"/>
              </a:ext>
            </a:extLst>
          </p:cNvPr>
          <p:cNvSpPr txBox="1"/>
          <p:nvPr/>
        </p:nvSpPr>
        <p:spPr>
          <a:xfrm>
            <a:off x="1451579" y="1991532"/>
            <a:ext cx="5429668" cy="2954655"/>
          </a:xfrm>
          <a:prstGeom prst="rect">
            <a:avLst/>
          </a:prstGeom>
          <a:noFill/>
        </p:spPr>
        <p:txBody>
          <a:bodyPr wrap="square" rtlCol="0">
            <a:spAutoFit/>
          </a:bodyPr>
          <a:lstStyle/>
          <a:p>
            <a:pPr>
              <a:spcAft>
                <a:spcPts val="1200"/>
              </a:spcAft>
            </a:pPr>
            <a:r>
              <a:rPr lang="en-US" sz="2200" dirty="0"/>
              <a:t>Interaction between poverty and environmental degradation can be self-perpetuating; communities may destroy the very resources they depend upon for survival. Example: slash and burn agriculture</a:t>
            </a:r>
          </a:p>
          <a:p>
            <a:pPr>
              <a:spcAft>
                <a:spcPts val="1200"/>
              </a:spcAft>
            </a:pPr>
            <a:r>
              <a:rPr lang="en-US" sz="2200" dirty="0"/>
              <a:t>The poor are usually the victims of environmental degradation as they mostly live in marginal areas </a:t>
            </a:r>
            <a:endParaRPr lang="en-ID" sz="2200" dirty="0"/>
          </a:p>
        </p:txBody>
      </p:sp>
      <p:pic>
        <p:nvPicPr>
          <p:cNvPr id="7170" name="Picture 2" descr="The relationship between poverty and the environment | Voices of Youth">
            <a:extLst>
              <a:ext uri="{FF2B5EF4-FFF2-40B4-BE49-F238E27FC236}">
                <a16:creationId xmlns:a16="http://schemas.microsoft.com/office/drawing/2014/main" id="{B1C3C3A4-F40E-40B0-8B11-51323B175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8636" y="1853752"/>
            <a:ext cx="3813364" cy="2537621"/>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Writing for Improving : Poverty, Unemployment and Education Issues in  Cambodia">
            <a:extLst>
              <a:ext uri="{FF2B5EF4-FFF2-40B4-BE49-F238E27FC236}">
                <a16:creationId xmlns:a16="http://schemas.microsoft.com/office/drawing/2014/main" id="{7C1FEC44-DCA5-4FD5-BA21-F17E4CDC22F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909"/>
          <a:stretch/>
        </p:blipFill>
        <p:spPr bwMode="auto">
          <a:xfrm>
            <a:off x="8378636" y="4391373"/>
            <a:ext cx="3783881" cy="2466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7858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8D710C4-0C0C-4ED7-B671-6310C8D62BC5}"/>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5" name="TextBox 4">
            <a:extLst>
              <a:ext uri="{FF2B5EF4-FFF2-40B4-BE49-F238E27FC236}">
                <a16:creationId xmlns:a16="http://schemas.microsoft.com/office/drawing/2014/main" id="{AF45865C-396B-4E89-B0E6-F3E07108128D}"/>
              </a:ext>
            </a:extLst>
          </p:cNvPr>
          <p:cNvSpPr txBox="1"/>
          <p:nvPr/>
        </p:nvSpPr>
        <p:spPr>
          <a:xfrm>
            <a:off x="1451579" y="1929016"/>
            <a:ext cx="5483913" cy="2462213"/>
          </a:xfrm>
          <a:prstGeom prst="rect">
            <a:avLst/>
          </a:prstGeom>
          <a:noFill/>
        </p:spPr>
        <p:txBody>
          <a:bodyPr wrap="square">
            <a:spAutoFit/>
          </a:bodyPr>
          <a:lstStyle/>
          <a:p>
            <a:r>
              <a:rPr lang="en-US" sz="2200" b="0" i="0" dirty="0">
                <a:solidFill>
                  <a:srgbClr val="202124"/>
                </a:solidFill>
                <a:effectLst/>
              </a:rPr>
              <a:t>One of the biggest ways that the environment is affected by poverty is through deforestation. Impoverished communities, unaware of the harmful ways in which they use natural resources, such as forest wood and soil, are continuing the destructive cycle that spirals the </a:t>
            </a:r>
            <a:r>
              <a:rPr lang="en-US" sz="2200" i="0" dirty="0">
                <a:solidFill>
                  <a:srgbClr val="202124"/>
                </a:solidFill>
                <a:effectLst/>
              </a:rPr>
              <a:t>environment</a:t>
            </a:r>
            <a:r>
              <a:rPr lang="en-US" sz="2200" b="0" i="0" dirty="0">
                <a:solidFill>
                  <a:srgbClr val="202124"/>
                </a:solidFill>
                <a:effectLst/>
              </a:rPr>
              <a:t> further downward.</a:t>
            </a:r>
            <a:endParaRPr lang="en-ID" sz="2200" dirty="0"/>
          </a:p>
        </p:txBody>
      </p:sp>
      <p:pic>
        <p:nvPicPr>
          <p:cNvPr id="6" name="Picture 2" descr="How Poverty Impacts the Environment | The Borgen Project">
            <a:extLst>
              <a:ext uri="{FF2B5EF4-FFF2-40B4-BE49-F238E27FC236}">
                <a16:creationId xmlns:a16="http://schemas.microsoft.com/office/drawing/2014/main" id="{45E38DA9-23B4-456A-BC43-A975AB1E66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170" t="7532" r="4975" b="2680"/>
          <a:stretch/>
        </p:blipFill>
        <p:spPr bwMode="auto">
          <a:xfrm>
            <a:off x="7354835" y="1854200"/>
            <a:ext cx="4837165" cy="428312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D967F3F4-13CB-4204-A4CE-B410BD64FB7E}"/>
              </a:ext>
            </a:extLst>
          </p:cNvPr>
          <p:cNvSpPr>
            <a:spLocks noGrp="1"/>
          </p:cNvSpPr>
          <p:nvPr>
            <p:ph type="title"/>
          </p:nvPr>
        </p:nvSpPr>
        <p:spPr>
          <a:xfrm>
            <a:off x="1450975" y="804863"/>
            <a:ext cx="9604375" cy="1049337"/>
          </a:xfrm>
        </p:spPr>
        <p:txBody>
          <a:bodyPr/>
          <a:lstStyle/>
          <a:p>
            <a:r>
              <a:rPr lang="en-US" dirty="0"/>
              <a:t>Poverty and the environment</a:t>
            </a:r>
            <a:endParaRPr lang="en-ID" dirty="0"/>
          </a:p>
        </p:txBody>
      </p:sp>
    </p:spTree>
    <p:extLst>
      <p:ext uri="{BB962C8B-B14F-4D97-AF65-F5344CB8AC3E}">
        <p14:creationId xmlns:p14="http://schemas.microsoft.com/office/powerpoint/2010/main" val="1372487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EE582-FFF2-4332-8E58-B139D82E80FA}"/>
              </a:ext>
            </a:extLst>
          </p:cNvPr>
          <p:cNvSpPr>
            <a:spLocks noGrp="1"/>
          </p:cNvSpPr>
          <p:nvPr>
            <p:ph type="title"/>
          </p:nvPr>
        </p:nvSpPr>
        <p:spPr/>
        <p:txBody>
          <a:bodyPr/>
          <a:lstStyle/>
          <a:p>
            <a:r>
              <a:rPr lang="en-US" dirty="0"/>
              <a:t>Policies to manage the environment</a:t>
            </a:r>
            <a:endParaRPr lang="en-ID" dirty="0"/>
          </a:p>
        </p:txBody>
      </p:sp>
      <p:sp>
        <p:nvSpPr>
          <p:cNvPr id="3" name="Slide Number Placeholder 2">
            <a:extLst>
              <a:ext uri="{FF2B5EF4-FFF2-40B4-BE49-F238E27FC236}">
                <a16:creationId xmlns:a16="http://schemas.microsoft.com/office/drawing/2014/main" id="{D3D22C6C-9BB5-41DC-908E-05BDD609758D}"/>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4" name="TextBox 3">
            <a:extLst>
              <a:ext uri="{FF2B5EF4-FFF2-40B4-BE49-F238E27FC236}">
                <a16:creationId xmlns:a16="http://schemas.microsoft.com/office/drawing/2014/main" id="{0A62B88C-6E03-425A-A8A4-FD5A2397308A}"/>
              </a:ext>
            </a:extLst>
          </p:cNvPr>
          <p:cNvSpPr txBox="1"/>
          <p:nvPr/>
        </p:nvSpPr>
        <p:spPr>
          <a:xfrm>
            <a:off x="1526582" y="2038027"/>
            <a:ext cx="9074259" cy="4431983"/>
          </a:xfrm>
          <a:prstGeom prst="rect">
            <a:avLst/>
          </a:prstGeom>
          <a:noFill/>
        </p:spPr>
        <p:txBody>
          <a:bodyPr wrap="square" rtlCol="0">
            <a:spAutoFit/>
          </a:bodyPr>
          <a:lstStyle/>
          <a:p>
            <a:pPr>
              <a:spcAft>
                <a:spcPts val="1200"/>
              </a:spcAft>
            </a:pPr>
            <a:r>
              <a:rPr lang="en-US" sz="2200" dirty="0"/>
              <a:t>Several policy options can be adopted by governments, particularly in developing countries, to address issues of environment and climate change:  </a:t>
            </a:r>
          </a:p>
          <a:p>
            <a:pPr marL="342900" indent="-342900">
              <a:spcAft>
                <a:spcPts val="1200"/>
              </a:spcAft>
              <a:buFont typeface="Arial" panose="020B0604020202020204" pitchFamily="34" charset="0"/>
              <a:buChar char="•"/>
            </a:pPr>
            <a:r>
              <a:rPr lang="en-US" sz="2200" dirty="0"/>
              <a:t>Proper resource pricing: cut subsidies to industries encourage unsustainable methods of production</a:t>
            </a:r>
          </a:p>
          <a:p>
            <a:pPr marL="342900" indent="-342900">
              <a:spcAft>
                <a:spcPts val="1200"/>
              </a:spcAft>
              <a:buFont typeface="Arial" panose="020B0604020202020204" pitchFamily="34" charset="0"/>
              <a:buChar char="•"/>
            </a:pPr>
            <a:r>
              <a:rPr lang="en-US" sz="2200" dirty="0"/>
              <a:t>Community involvement: programs to improve environmental conditions are likely to be effective when communities are involved. Example: livelihood programs</a:t>
            </a:r>
          </a:p>
          <a:p>
            <a:pPr marL="342900" indent="-342900">
              <a:spcAft>
                <a:spcPts val="1200"/>
              </a:spcAft>
              <a:buFont typeface="Arial" panose="020B0604020202020204" pitchFamily="34" charset="0"/>
              <a:buChar char="•"/>
            </a:pPr>
            <a:r>
              <a:rPr lang="en-US" sz="2200" dirty="0"/>
              <a:t>Clearer property rights and resource ownership: investments in household sanitation and water saves time; granting land tenure to the poor will mean less need for government transfers to the poor</a:t>
            </a:r>
          </a:p>
          <a:p>
            <a:endParaRPr lang="en-ID" sz="2200" dirty="0"/>
          </a:p>
        </p:txBody>
      </p:sp>
    </p:spTree>
    <p:extLst>
      <p:ext uri="{BB962C8B-B14F-4D97-AF65-F5344CB8AC3E}">
        <p14:creationId xmlns:p14="http://schemas.microsoft.com/office/powerpoint/2010/main" val="1285493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DD20B56-E9A5-429A-8B48-938F226AAE10}"/>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4" name="Title 1">
            <a:extLst>
              <a:ext uri="{FF2B5EF4-FFF2-40B4-BE49-F238E27FC236}">
                <a16:creationId xmlns:a16="http://schemas.microsoft.com/office/drawing/2014/main" id="{DBFBD90D-DCFC-48C0-AAB5-FAA3C6F85BC3}"/>
              </a:ext>
            </a:extLst>
          </p:cNvPr>
          <p:cNvSpPr txBox="1">
            <a:spLocks/>
          </p:cNvSpPr>
          <p:nvPr/>
        </p:nvSpPr>
        <p:spPr>
          <a:xfrm>
            <a:off x="1443830" y="892657"/>
            <a:ext cx="9603275"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Policies to manage the environment</a:t>
            </a:r>
            <a:endParaRPr lang="en-ID" dirty="0"/>
          </a:p>
        </p:txBody>
      </p:sp>
      <p:sp>
        <p:nvSpPr>
          <p:cNvPr id="5" name="TextBox 4">
            <a:extLst>
              <a:ext uri="{FF2B5EF4-FFF2-40B4-BE49-F238E27FC236}">
                <a16:creationId xmlns:a16="http://schemas.microsoft.com/office/drawing/2014/main" id="{DF71BE3A-8260-4480-9D4E-506BA154C3C4}"/>
              </a:ext>
            </a:extLst>
          </p:cNvPr>
          <p:cNvSpPr txBox="1"/>
          <p:nvPr/>
        </p:nvSpPr>
        <p:spPr>
          <a:xfrm>
            <a:off x="1443830" y="1879898"/>
            <a:ext cx="9520523" cy="4770537"/>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Programs to improve the economic alternatives of the poor: irrigation, sustainable farming and use of  alternative fuels provide incentives to farmers to increase their productivity</a:t>
            </a:r>
          </a:p>
          <a:p>
            <a:pPr marL="342900" indent="-342900">
              <a:spcAft>
                <a:spcPts val="1200"/>
              </a:spcAft>
              <a:buFont typeface="Arial" panose="020B0604020202020204" pitchFamily="34" charset="0"/>
              <a:buChar char="•"/>
            </a:pPr>
            <a:r>
              <a:rPr lang="en-US" sz="2200" dirty="0"/>
              <a:t>Raising the economic status of women: improving educational attainment for women increases the range of economic alternatives and increases knowledge in family health and hygiene</a:t>
            </a:r>
          </a:p>
          <a:p>
            <a:pPr marL="342900" indent="-342900">
              <a:spcAft>
                <a:spcPts val="1200"/>
              </a:spcAft>
              <a:buFont typeface="Arial" panose="020B0604020202020204" pitchFamily="34" charset="0"/>
              <a:buChar char="•"/>
            </a:pPr>
            <a:r>
              <a:rPr lang="en-US" sz="2200" dirty="0"/>
              <a:t>Industrial emissions abatement practice: regulations to limit industrial </a:t>
            </a:r>
            <a:r>
              <a:rPr lang="en-US" sz="2200" dirty="0" err="1"/>
              <a:t>poillution</a:t>
            </a:r>
            <a:r>
              <a:rPr lang="en-US" sz="2200" dirty="0"/>
              <a:t>, including taxation on emissions, tradeable emission permits, quotas and standards </a:t>
            </a:r>
          </a:p>
          <a:p>
            <a:pPr marL="342900" indent="-342900">
              <a:spcAft>
                <a:spcPts val="1200"/>
              </a:spcAft>
              <a:buFont typeface="Arial" panose="020B0604020202020204" pitchFamily="34" charset="0"/>
              <a:buChar char="•"/>
            </a:pPr>
            <a:r>
              <a:rPr lang="en-US" sz="2200" dirty="0"/>
              <a:t>Proactive stance toward climate change and environmental degradation through public policies</a:t>
            </a:r>
          </a:p>
          <a:p>
            <a:endParaRPr lang="en-ID" sz="2200" dirty="0"/>
          </a:p>
        </p:txBody>
      </p:sp>
    </p:spTree>
    <p:extLst>
      <p:ext uri="{BB962C8B-B14F-4D97-AF65-F5344CB8AC3E}">
        <p14:creationId xmlns:p14="http://schemas.microsoft.com/office/powerpoint/2010/main" val="4272320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C2590-6F1E-44AA-81BF-AF026C262F89}"/>
              </a:ext>
            </a:extLst>
          </p:cNvPr>
          <p:cNvSpPr>
            <a:spLocks noGrp="1"/>
          </p:cNvSpPr>
          <p:nvPr>
            <p:ph type="title"/>
          </p:nvPr>
        </p:nvSpPr>
        <p:spPr/>
        <p:txBody>
          <a:bodyPr/>
          <a:lstStyle/>
          <a:p>
            <a:r>
              <a:rPr lang="en-US" dirty="0"/>
              <a:t>conclusion</a:t>
            </a:r>
            <a:endParaRPr lang="en-ID" dirty="0"/>
          </a:p>
        </p:txBody>
      </p:sp>
      <p:sp>
        <p:nvSpPr>
          <p:cNvPr id="3" name="Slide Number Placeholder 2">
            <a:extLst>
              <a:ext uri="{FF2B5EF4-FFF2-40B4-BE49-F238E27FC236}">
                <a16:creationId xmlns:a16="http://schemas.microsoft.com/office/drawing/2014/main" id="{DE437F19-D61A-4726-A94C-EDEAD35FB1F8}"/>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4" name="TextBox 3">
            <a:extLst>
              <a:ext uri="{FF2B5EF4-FFF2-40B4-BE49-F238E27FC236}">
                <a16:creationId xmlns:a16="http://schemas.microsoft.com/office/drawing/2014/main" id="{92E161E9-93AF-4771-92B3-CAE41631B49B}"/>
              </a:ext>
            </a:extLst>
          </p:cNvPr>
          <p:cNvSpPr txBox="1"/>
          <p:nvPr/>
        </p:nvSpPr>
        <p:spPr>
          <a:xfrm>
            <a:off x="1451578" y="2021608"/>
            <a:ext cx="9603275" cy="1938992"/>
          </a:xfrm>
          <a:prstGeom prst="rect">
            <a:avLst/>
          </a:prstGeom>
          <a:noFill/>
        </p:spPr>
        <p:txBody>
          <a:bodyPr wrap="square" rtlCol="0">
            <a:spAutoFit/>
          </a:bodyPr>
          <a:lstStyle/>
          <a:p>
            <a:r>
              <a:rPr lang="en-ID" sz="2400"/>
              <a:t>    </a:t>
            </a:r>
            <a:br>
              <a:rPr lang="en-ID" sz="2400"/>
            </a:br>
            <a:r>
              <a:rPr lang="en-ID" sz="2400"/>
              <a:t>   </a:t>
            </a:r>
            <a:br>
              <a:rPr lang="en-ID" sz="2400"/>
            </a:br>
            <a:r>
              <a:rPr lang="en-ID" sz="2400"/>
              <a:t> </a:t>
            </a:r>
            <a:br>
              <a:rPr lang="en-ID" sz="2400"/>
            </a:br>
            <a:r>
              <a:rPr lang="en-ID" sz="2400"/>
              <a:t>  </a:t>
            </a:r>
            <a:br>
              <a:rPr lang="en-ID" sz="2400"/>
            </a:br>
            <a:r>
              <a:rPr lang="en-ID" sz="2400"/>
              <a:t> </a:t>
            </a:r>
            <a:endParaRPr lang="en-ID" dirty="0"/>
          </a:p>
        </p:txBody>
      </p:sp>
    </p:spTree>
    <p:extLst>
      <p:ext uri="{BB962C8B-B14F-4D97-AF65-F5344CB8AC3E}">
        <p14:creationId xmlns:p14="http://schemas.microsoft.com/office/powerpoint/2010/main" val="31365315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490BB22-8D6D-4886-8B44-7275227C84C2}"/>
              </a:ext>
            </a:extLst>
          </p:cNvPr>
          <p:cNvSpPr>
            <a:spLocks noGrp="1"/>
          </p:cNvSpPr>
          <p:nvPr>
            <p:ph type="sldNum" sz="quarter" idx="12"/>
          </p:nvPr>
        </p:nvSpPr>
        <p:spPr/>
        <p:txBody>
          <a:bodyPr/>
          <a:lstStyle/>
          <a:p>
            <a:fld id="{6D22F896-40B5-4ADD-8801-0D06FADFA095}" type="slidenum">
              <a:rPr lang="en-US" smtClean="0"/>
              <a:t>19</a:t>
            </a:fld>
            <a:endParaRPr lang="en-US" dirty="0"/>
          </a:p>
        </p:txBody>
      </p:sp>
      <p:pic>
        <p:nvPicPr>
          <p:cNvPr id="6146" name="Picture 2" descr="fishIDER, a new tool to improve fisheries management in Indonesia">
            <a:extLst>
              <a:ext uri="{FF2B5EF4-FFF2-40B4-BE49-F238E27FC236}">
                <a16:creationId xmlns:a16="http://schemas.microsoft.com/office/drawing/2014/main" id="{85362259-119C-4604-8885-3E9781ECBD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1593" y="-1"/>
            <a:ext cx="4530407" cy="3131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teach children to care for the environment and to know more about  the environment - The Campus">
            <a:extLst>
              <a:ext uri="{FF2B5EF4-FFF2-40B4-BE49-F238E27FC236}">
                <a16:creationId xmlns:a16="http://schemas.microsoft.com/office/drawing/2014/main" id="{02CE704E-0E53-4865-A0D8-94A576B86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1595" y="3131017"/>
            <a:ext cx="4530405" cy="301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892426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945</TotalTime>
  <Words>993</Words>
  <Application>Microsoft Office PowerPoint</Application>
  <PresentationFormat>Widescreen</PresentationFormat>
  <Paragraphs>92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Gill Sans MT</vt:lpstr>
      <vt:lpstr>NexusSans</vt:lpstr>
      <vt:lpstr>Gallery</vt:lpstr>
      <vt:lpstr>Environment and climate change</vt:lpstr>
      <vt:lpstr>Importance of the environment</vt:lpstr>
      <vt:lpstr>Economics and environment</vt:lpstr>
      <vt:lpstr>Economics and environment</vt:lpstr>
      <vt:lpstr>Economics and environment</vt:lpstr>
      <vt:lpstr>definitions</vt:lpstr>
      <vt:lpstr>definitions</vt:lpstr>
      <vt:lpstr>Principles of environmental accounting</vt:lpstr>
      <vt:lpstr>Global Warming and climate change</vt:lpstr>
      <vt:lpstr>Global Warming and climate change</vt:lpstr>
      <vt:lpstr>Global Warming and climate change</vt:lpstr>
      <vt:lpstr>Global Warming and climate change</vt:lpstr>
      <vt:lpstr>PowerPoint Presentation</vt:lpstr>
      <vt:lpstr>Poverty and the environment</vt:lpstr>
      <vt:lpstr>Poverty and the environment</vt:lpstr>
      <vt:lpstr>Policies to manage the environment</vt:lpstr>
      <vt:lpstr>PowerPoint Presentation</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 in CLMV</dc:title>
  <dc:creator>januar hakim</dc:creator>
  <cp:lastModifiedBy>januar hakim</cp:lastModifiedBy>
  <cp:revision>58</cp:revision>
  <dcterms:created xsi:type="dcterms:W3CDTF">2021-02-20T00:22:37Z</dcterms:created>
  <dcterms:modified xsi:type="dcterms:W3CDTF">2021-03-03T00:53:06Z</dcterms:modified>
</cp:coreProperties>
</file>