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307" r:id="rId3"/>
    <p:sldId id="308" r:id="rId4"/>
    <p:sldId id="310" r:id="rId5"/>
    <p:sldId id="309" r:id="rId6"/>
    <p:sldId id="321" r:id="rId7"/>
    <p:sldId id="320" r:id="rId8"/>
    <p:sldId id="312" r:id="rId9"/>
    <p:sldId id="315" r:id="rId10"/>
    <p:sldId id="317" r:id="rId11"/>
    <p:sldId id="313" r:id="rId12"/>
    <p:sldId id="316" r:id="rId13"/>
    <p:sldId id="314" r:id="rId14"/>
    <p:sldId id="318" r:id="rId15"/>
    <p:sldId id="311" r:id="rId16"/>
    <p:sldId id="319" r:id="rId17"/>
    <p:sldId id="322" r:id="rId18"/>
    <p:sldId id="287" r:id="rId19"/>
    <p:sldId id="288" r:id="rId20"/>
    <p:sldId id="290" r:id="rId21"/>
    <p:sldId id="291" r:id="rId22"/>
    <p:sldId id="292" r:id="rId23"/>
    <p:sldId id="293" r:id="rId24"/>
    <p:sldId id="295" r:id="rId25"/>
    <p:sldId id="289" r:id="rId26"/>
    <p:sldId id="294" r:id="rId27"/>
    <p:sldId id="296" r:id="rId28"/>
    <p:sldId id="297" r:id="rId29"/>
    <p:sldId id="298" r:id="rId30"/>
    <p:sldId id="300" r:id="rId31"/>
    <p:sldId id="302" r:id="rId32"/>
    <p:sldId id="299" r:id="rId33"/>
    <p:sldId id="301" r:id="rId34"/>
    <p:sldId id="303" r:id="rId35"/>
    <p:sldId id="304" r:id="rId36"/>
    <p:sldId id="306" r:id="rId37"/>
    <p:sldId id="305" r:id="rId38"/>
    <p:sldId id="286" r:id="rId39"/>
  </p:sldIdLst>
  <p:sldSz cx="12192000" cy="6858000"/>
  <p:notesSz cx="6858000" cy="9144000"/>
  <p:defaultTextStyle>
    <a:defPPr>
      <a:defRPr lang="en-TH"/>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345"/>
    <p:restoredTop sz="94651"/>
  </p:normalViewPr>
  <p:slideViewPr>
    <p:cSldViewPr snapToGrid="0" snapToObjects="1">
      <p:cViewPr varScale="1">
        <p:scale>
          <a:sx n="79" d="100"/>
          <a:sy n="79" d="100"/>
        </p:scale>
        <p:origin x="216" y="96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CFE132-A402-E54B-BD6D-FAFFC25F9C59}"/>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TH"/>
          </a:p>
        </p:txBody>
      </p:sp>
      <p:sp>
        <p:nvSpPr>
          <p:cNvPr id="3" name="Subtitle 2">
            <a:extLst>
              <a:ext uri="{FF2B5EF4-FFF2-40B4-BE49-F238E27FC236}">
                <a16:creationId xmlns:a16="http://schemas.microsoft.com/office/drawing/2014/main" id="{EFC5C98B-1587-1247-BD7B-3FCDADD0DAB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TH"/>
          </a:p>
        </p:txBody>
      </p:sp>
      <p:sp>
        <p:nvSpPr>
          <p:cNvPr id="4" name="Date Placeholder 3">
            <a:extLst>
              <a:ext uri="{FF2B5EF4-FFF2-40B4-BE49-F238E27FC236}">
                <a16:creationId xmlns:a16="http://schemas.microsoft.com/office/drawing/2014/main" id="{F4F7E9DC-53C7-B946-9202-541363C4620F}"/>
              </a:ext>
            </a:extLst>
          </p:cNvPr>
          <p:cNvSpPr>
            <a:spLocks noGrp="1"/>
          </p:cNvSpPr>
          <p:nvPr>
            <p:ph type="dt" sz="half" idx="10"/>
          </p:nvPr>
        </p:nvSpPr>
        <p:spPr/>
        <p:txBody>
          <a:bodyPr/>
          <a:lstStyle/>
          <a:p>
            <a:fld id="{0FBB976B-6C29-354A-BD7C-258917BBF222}" type="datetimeFigureOut">
              <a:rPr lang="en-TH" smtClean="0"/>
              <a:t>10/10/2020 R</a:t>
            </a:fld>
            <a:endParaRPr lang="en-TH"/>
          </a:p>
        </p:txBody>
      </p:sp>
      <p:sp>
        <p:nvSpPr>
          <p:cNvPr id="5" name="Footer Placeholder 4">
            <a:extLst>
              <a:ext uri="{FF2B5EF4-FFF2-40B4-BE49-F238E27FC236}">
                <a16:creationId xmlns:a16="http://schemas.microsoft.com/office/drawing/2014/main" id="{6A244A2A-8BA4-764E-8B97-F90E8AA28406}"/>
              </a:ext>
            </a:extLst>
          </p:cNvPr>
          <p:cNvSpPr>
            <a:spLocks noGrp="1"/>
          </p:cNvSpPr>
          <p:nvPr>
            <p:ph type="ftr" sz="quarter" idx="11"/>
          </p:nvPr>
        </p:nvSpPr>
        <p:spPr/>
        <p:txBody>
          <a:bodyPr/>
          <a:lstStyle/>
          <a:p>
            <a:endParaRPr lang="en-TH"/>
          </a:p>
        </p:txBody>
      </p:sp>
      <p:sp>
        <p:nvSpPr>
          <p:cNvPr id="6" name="Slide Number Placeholder 5">
            <a:extLst>
              <a:ext uri="{FF2B5EF4-FFF2-40B4-BE49-F238E27FC236}">
                <a16:creationId xmlns:a16="http://schemas.microsoft.com/office/drawing/2014/main" id="{0A3CD132-5D42-BF4C-A541-BBDFB48D5128}"/>
              </a:ext>
            </a:extLst>
          </p:cNvPr>
          <p:cNvSpPr>
            <a:spLocks noGrp="1"/>
          </p:cNvSpPr>
          <p:nvPr>
            <p:ph type="sldNum" sz="quarter" idx="12"/>
          </p:nvPr>
        </p:nvSpPr>
        <p:spPr/>
        <p:txBody>
          <a:bodyPr/>
          <a:lstStyle/>
          <a:p>
            <a:fld id="{EBF6714F-7F94-9A48-9717-DB79B1201619}" type="slidenum">
              <a:rPr lang="en-TH" smtClean="0"/>
              <a:t>‹#›</a:t>
            </a:fld>
            <a:endParaRPr lang="en-TH"/>
          </a:p>
        </p:txBody>
      </p:sp>
    </p:spTree>
    <p:extLst>
      <p:ext uri="{BB962C8B-B14F-4D97-AF65-F5344CB8AC3E}">
        <p14:creationId xmlns:p14="http://schemas.microsoft.com/office/powerpoint/2010/main" val="21610246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8A2EB8-248B-3B42-9B65-54E5AA8D747F}"/>
              </a:ext>
            </a:extLst>
          </p:cNvPr>
          <p:cNvSpPr>
            <a:spLocks noGrp="1"/>
          </p:cNvSpPr>
          <p:nvPr>
            <p:ph type="title"/>
          </p:nvPr>
        </p:nvSpPr>
        <p:spPr/>
        <p:txBody>
          <a:bodyPr/>
          <a:lstStyle/>
          <a:p>
            <a:r>
              <a:rPr lang="en-US"/>
              <a:t>Click to edit Master title style</a:t>
            </a:r>
            <a:endParaRPr lang="en-TH"/>
          </a:p>
        </p:txBody>
      </p:sp>
      <p:sp>
        <p:nvSpPr>
          <p:cNvPr id="3" name="Content Placeholder 2">
            <a:extLst>
              <a:ext uri="{FF2B5EF4-FFF2-40B4-BE49-F238E27FC236}">
                <a16:creationId xmlns:a16="http://schemas.microsoft.com/office/drawing/2014/main" id="{A0A5D90D-737C-7D41-9A77-1C6BB1351EAA}"/>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TH"/>
          </a:p>
        </p:txBody>
      </p:sp>
      <p:sp>
        <p:nvSpPr>
          <p:cNvPr id="4" name="Date Placeholder 3">
            <a:extLst>
              <a:ext uri="{FF2B5EF4-FFF2-40B4-BE49-F238E27FC236}">
                <a16:creationId xmlns:a16="http://schemas.microsoft.com/office/drawing/2014/main" id="{2D49BE95-11C6-CD4C-AD59-2A63EADD2C95}"/>
              </a:ext>
            </a:extLst>
          </p:cNvPr>
          <p:cNvSpPr>
            <a:spLocks noGrp="1"/>
          </p:cNvSpPr>
          <p:nvPr>
            <p:ph type="dt" sz="half" idx="10"/>
          </p:nvPr>
        </p:nvSpPr>
        <p:spPr/>
        <p:txBody>
          <a:bodyPr/>
          <a:lstStyle/>
          <a:p>
            <a:fld id="{0FBB976B-6C29-354A-BD7C-258917BBF222}" type="datetimeFigureOut">
              <a:rPr lang="en-TH" smtClean="0"/>
              <a:t>10/10/2020 R</a:t>
            </a:fld>
            <a:endParaRPr lang="en-TH"/>
          </a:p>
        </p:txBody>
      </p:sp>
      <p:sp>
        <p:nvSpPr>
          <p:cNvPr id="5" name="Footer Placeholder 4">
            <a:extLst>
              <a:ext uri="{FF2B5EF4-FFF2-40B4-BE49-F238E27FC236}">
                <a16:creationId xmlns:a16="http://schemas.microsoft.com/office/drawing/2014/main" id="{650F613C-247D-734B-8A79-48DD2B3E4ACA}"/>
              </a:ext>
            </a:extLst>
          </p:cNvPr>
          <p:cNvSpPr>
            <a:spLocks noGrp="1"/>
          </p:cNvSpPr>
          <p:nvPr>
            <p:ph type="ftr" sz="quarter" idx="11"/>
          </p:nvPr>
        </p:nvSpPr>
        <p:spPr/>
        <p:txBody>
          <a:bodyPr/>
          <a:lstStyle/>
          <a:p>
            <a:endParaRPr lang="en-TH"/>
          </a:p>
        </p:txBody>
      </p:sp>
      <p:sp>
        <p:nvSpPr>
          <p:cNvPr id="6" name="Slide Number Placeholder 5">
            <a:extLst>
              <a:ext uri="{FF2B5EF4-FFF2-40B4-BE49-F238E27FC236}">
                <a16:creationId xmlns:a16="http://schemas.microsoft.com/office/drawing/2014/main" id="{197DCB9F-2498-2B42-AB51-E92C157757D9}"/>
              </a:ext>
            </a:extLst>
          </p:cNvPr>
          <p:cNvSpPr>
            <a:spLocks noGrp="1"/>
          </p:cNvSpPr>
          <p:nvPr>
            <p:ph type="sldNum" sz="quarter" idx="12"/>
          </p:nvPr>
        </p:nvSpPr>
        <p:spPr/>
        <p:txBody>
          <a:bodyPr/>
          <a:lstStyle/>
          <a:p>
            <a:fld id="{EBF6714F-7F94-9A48-9717-DB79B1201619}" type="slidenum">
              <a:rPr lang="en-TH" smtClean="0"/>
              <a:t>‹#›</a:t>
            </a:fld>
            <a:endParaRPr lang="en-TH"/>
          </a:p>
        </p:txBody>
      </p:sp>
    </p:spTree>
    <p:extLst>
      <p:ext uri="{BB962C8B-B14F-4D97-AF65-F5344CB8AC3E}">
        <p14:creationId xmlns:p14="http://schemas.microsoft.com/office/powerpoint/2010/main" val="25536546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7C721C-FB4C-634E-B047-3E9650C0B4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TH"/>
          </a:p>
        </p:txBody>
      </p:sp>
      <p:sp>
        <p:nvSpPr>
          <p:cNvPr id="3" name="Text Placeholder 2">
            <a:extLst>
              <a:ext uri="{FF2B5EF4-FFF2-40B4-BE49-F238E27FC236}">
                <a16:creationId xmlns:a16="http://schemas.microsoft.com/office/drawing/2014/main" id="{9196366C-E0EB-A543-885A-5EEF2C86C99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01161B5A-E6A9-AA48-A215-07F69A156FCA}"/>
              </a:ext>
            </a:extLst>
          </p:cNvPr>
          <p:cNvSpPr>
            <a:spLocks noGrp="1"/>
          </p:cNvSpPr>
          <p:nvPr>
            <p:ph type="dt" sz="half" idx="10"/>
          </p:nvPr>
        </p:nvSpPr>
        <p:spPr/>
        <p:txBody>
          <a:bodyPr/>
          <a:lstStyle/>
          <a:p>
            <a:fld id="{0FBB976B-6C29-354A-BD7C-258917BBF222}" type="datetimeFigureOut">
              <a:rPr lang="en-TH" smtClean="0"/>
              <a:t>10/10/2020 R</a:t>
            </a:fld>
            <a:endParaRPr lang="en-TH"/>
          </a:p>
        </p:txBody>
      </p:sp>
      <p:sp>
        <p:nvSpPr>
          <p:cNvPr id="5" name="Footer Placeholder 4">
            <a:extLst>
              <a:ext uri="{FF2B5EF4-FFF2-40B4-BE49-F238E27FC236}">
                <a16:creationId xmlns:a16="http://schemas.microsoft.com/office/drawing/2014/main" id="{547246B1-2036-7B4D-9478-C8DB1E140746}"/>
              </a:ext>
            </a:extLst>
          </p:cNvPr>
          <p:cNvSpPr>
            <a:spLocks noGrp="1"/>
          </p:cNvSpPr>
          <p:nvPr>
            <p:ph type="ftr" sz="quarter" idx="11"/>
          </p:nvPr>
        </p:nvSpPr>
        <p:spPr/>
        <p:txBody>
          <a:bodyPr/>
          <a:lstStyle/>
          <a:p>
            <a:endParaRPr lang="en-TH"/>
          </a:p>
        </p:txBody>
      </p:sp>
      <p:sp>
        <p:nvSpPr>
          <p:cNvPr id="6" name="Slide Number Placeholder 5">
            <a:extLst>
              <a:ext uri="{FF2B5EF4-FFF2-40B4-BE49-F238E27FC236}">
                <a16:creationId xmlns:a16="http://schemas.microsoft.com/office/drawing/2014/main" id="{697E40FE-29E7-0641-92E9-37CE3255FA1D}"/>
              </a:ext>
            </a:extLst>
          </p:cNvPr>
          <p:cNvSpPr>
            <a:spLocks noGrp="1"/>
          </p:cNvSpPr>
          <p:nvPr>
            <p:ph type="sldNum" sz="quarter" idx="12"/>
          </p:nvPr>
        </p:nvSpPr>
        <p:spPr/>
        <p:txBody>
          <a:bodyPr/>
          <a:lstStyle/>
          <a:p>
            <a:fld id="{EBF6714F-7F94-9A48-9717-DB79B1201619}" type="slidenum">
              <a:rPr lang="en-TH" smtClean="0"/>
              <a:t>‹#›</a:t>
            </a:fld>
            <a:endParaRPr lang="en-TH"/>
          </a:p>
        </p:txBody>
      </p:sp>
    </p:spTree>
    <p:extLst>
      <p:ext uri="{BB962C8B-B14F-4D97-AF65-F5344CB8AC3E}">
        <p14:creationId xmlns:p14="http://schemas.microsoft.com/office/powerpoint/2010/main" val="22294266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8D8C28-25B4-A843-BC96-7FE129CFD008}"/>
              </a:ext>
            </a:extLst>
          </p:cNvPr>
          <p:cNvSpPr>
            <a:spLocks noGrp="1"/>
          </p:cNvSpPr>
          <p:nvPr>
            <p:ph type="title"/>
          </p:nvPr>
        </p:nvSpPr>
        <p:spPr/>
        <p:txBody>
          <a:bodyPr/>
          <a:lstStyle/>
          <a:p>
            <a:r>
              <a:rPr lang="en-US"/>
              <a:t>Click to edit Master title style</a:t>
            </a:r>
            <a:endParaRPr lang="en-TH"/>
          </a:p>
        </p:txBody>
      </p:sp>
      <p:sp>
        <p:nvSpPr>
          <p:cNvPr id="3" name="Content Placeholder 2">
            <a:extLst>
              <a:ext uri="{FF2B5EF4-FFF2-40B4-BE49-F238E27FC236}">
                <a16:creationId xmlns:a16="http://schemas.microsoft.com/office/drawing/2014/main" id="{47AFBDF3-161E-D84F-AD9E-DB202D5F367C}"/>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TH"/>
          </a:p>
        </p:txBody>
      </p:sp>
      <p:sp>
        <p:nvSpPr>
          <p:cNvPr id="4" name="Content Placeholder 3">
            <a:extLst>
              <a:ext uri="{FF2B5EF4-FFF2-40B4-BE49-F238E27FC236}">
                <a16:creationId xmlns:a16="http://schemas.microsoft.com/office/drawing/2014/main" id="{5106D6A3-54BE-1C42-AB30-64FFEBF7EB9C}"/>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TH"/>
          </a:p>
        </p:txBody>
      </p:sp>
      <p:sp>
        <p:nvSpPr>
          <p:cNvPr id="5" name="Date Placeholder 4">
            <a:extLst>
              <a:ext uri="{FF2B5EF4-FFF2-40B4-BE49-F238E27FC236}">
                <a16:creationId xmlns:a16="http://schemas.microsoft.com/office/drawing/2014/main" id="{628B9527-141D-A247-9FA2-E69A7611ADBC}"/>
              </a:ext>
            </a:extLst>
          </p:cNvPr>
          <p:cNvSpPr>
            <a:spLocks noGrp="1"/>
          </p:cNvSpPr>
          <p:nvPr>
            <p:ph type="dt" sz="half" idx="10"/>
          </p:nvPr>
        </p:nvSpPr>
        <p:spPr/>
        <p:txBody>
          <a:bodyPr/>
          <a:lstStyle/>
          <a:p>
            <a:fld id="{0FBB976B-6C29-354A-BD7C-258917BBF222}" type="datetimeFigureOut">
              <a:rPr lang="en-TH" smtClean="0"/>
              <a:t>10/10/2020 R</a:t>
            </a:fld>
            <a:endParaRPr lang="en-TH"/>
          </a:p>
        </p:txBody>
      </p:sp>
      <p:sp>
        <p:nvSpPr>
          <p:cNvPr id="6" name="Footer Placeholder 5">
            <a:extLst>
              <a:ext uri="{FF2B5EF4-FFF2-40B4-BE49-F238E27FC236}">
                <a16:creationId xmlns:a16="http://schemas.microsoft.com/office/drawing/2014/main" id="{34D590F5-3AB5-6941-BCE5-1854C4D58CBA}"/>
              </a:ext>
            </a:extLst>
          </p:cNvPr>
          <p:cNvSpPr>
            <a:spLocks noGrp="1"/>
          </p:cNvSpPr>
          <p:nvPr>
            <p:ph type="ftr" sz="quarter" idx="11"/>
          </p:nvPr>
        </p:nvSpPr>
        <p:spPr/>
        <p:txBody>
          <a:bodyPr/>
          <a:lstStyle/>
          <a:p>
            <a:endParaRPr lang="en-TH"/>
          </a:p>
        </p:txBody>
      </p:sp>
      <p:sp>
        <p:nvSpPr>
          <p:cNvPr id="7" name="Slide Number Placeholder 6">
            <a:extLst>
              <a:ext uri="{FF2B5EF4-FFF2-40B4-BE49-F238E27FC236}">
                <a16:creationId xmlns:a16="http://schemas.microsoft.com/office/drawing/2014/main" id="{36462FA1-FE86-5D4C-9B7E-E18F0390A99E}"/>
              </a:ext>
            </a:extLst>
          </p:cNvPr>
          <p:cNvSpPr>
            <a:spLocks noGrp="1"/>
          </p:cNvSpPr>
          <p:nvPr>
            <p:ph type="sldNum" sz="quarter" idx="12"/>
          </p:nvPr>
        </p:nvSpPr>
        <p:spPr/>
        <p:txBody>
          <a:bodyPr/>
          <a:lstStyle/>
          <a:p>
            <a:fld id="{EBF6714F-7F94-9A48-9717-DB79B1201619}" type="slidenum">
              <a:rPr lang="en-TH" smtClean="0"/>
              <a:t>‹#›</a:t>
            </a:fld>
            <a:endParaRPr lang="en-TH"/>
          </a:p>
        </p:txBody>
      </p:sp>
    </p:spTree>
    <p:extLst>
      <p:ext uri="{BB962C8B-B14F-4D97-AF65-F5344CB8AC3E}">
        <p14:creationId xmlns:p14="http://schemas.microsoft.com/office/powerpoint/2010/main" val="419460575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9557AF-76EF-3F4A-BF5E-D97E65486E8C}"/>
              </a:ext>
            </a:extLst>
          </p:cNvPr>
          <p:cNvSpPr>
            <a:spLocks noGrp="1"/>
          </p:cNvSpPr>
          <p:nvPr>
            <p:ph type="title"/>
          </p:nvPr>
        </p:nvSpPr>
        <p:spPr>
          <a:xfrm>
            <a:off x="839788" y="365125"/>
            <a:ext cx="10515600" cy="1325563"/>
          </a:xfrm>
        </p:spPr>
        <p:txBody>
          <a:bodyPr/>
          <a:lstStyle/>
          <a:p>
            <a:r>
              <a:rPr lang="en-US"/>
              <a:t>Click to edit Master title style</a:t>
            </a:r>
            <a:endParaRPr lang="en-TH"/>
          </a:p>
        </p:txBody>
      </p:sp>
      <p:sp>
        <p:nvSpPr>
          <p:cNvPr id="3" name="Text Placeholder 2">
            <a:extLst>
              <a:ext uri="{FF2B5EF4-FFF2-40B4-BE49-F238E27FC236}">
                <a16:creationId xmlns:a16="http://schemas.microsoft.com/office/drawing/2014/main" id="{5D23D090-5570-8840-9A72-111DA6BEA80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D1E6C19-BF64-EF46-A9F3-C89367864BD8}"/>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TH"/>
          </a:p>
        </p:txBody>
      </p:sp>
      <p:sp>
        <p:nvSpPr>
          <p:cNvPr id="5" name="Text Placeholder 4">
            <a:extLst>
              <a:ext uri="{FF2B5EF4-FFF2-40B4-BE49-F238E27FC236}">
                <a16:creationId xmlns:a16="http://schemas.microsoft.com/office/drawing/2014/main" id="{2B022003-51DE-8346-9EBC-72322DBC55C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93D7BE66-C4BF-EE48-915F-D231D04C4A5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TH"/>
          </a:p>
        </p:txBody>
      </p:sp>
      <p:sp>
        <p:nvSpPr>
          <p:cNvPr id="7" name="Date Placeholder 6">
            <a:extLst>
              <a:ext uri="{FF2B5EF4-FFF2-40B4-BE49-F238E27FC236}">
                <a16:creationId xmlns:a16="http://schemas.microsoft.com/office/drawing/2014/main" id="{C392060A-6A60-4B43-BFDF-31E4342DDEC1}"/>
              </a:ext>
            </a:extLst>
          </p:cNvPr>
          <p:cNvSpPr>
            <a:spLocks noGrp="1"/>
          </p:cNvSpPr>
          <p:nvPr>
            <p:ph type="dt" sz="half" idx="10"/>
          </p:nvPr>
        </p:nvSpPr>
        <p:spPr/>
        <p:txBody>
          <a:bodyPr/>
          <a:lstStyle/>
          <a:p>
            <a:fld id="{0FBB976B-6C29-354A-BD7C-258917BBF222}" type="datetimeFigureOut">
              <a:rPr lang="en-TH" smtClean="0"/>
              <a:t>10/10/2020 R</a:t>
            </a:fld>
            <a:endParaRPr lang="en-TH"/>
          </a:p>
        </p:txBody>
      </p:sp>
      <p:sp>
        <p:nvSpPr>
          <p:cNvPr id="8" name="Footer Placeholder 7">
            <a:extLst>
              <a:ext uri="{FF2B5EF4-FFF2-40B4-BE49-F238E27FC236}">
                <a16:creationId xmlns:a16="http://schemas.microsoft.com/office/drawing/2014/main" id="{757484E0-6B59-1C45-83F3-301980F365F1}"/>
              </a:ext>
            </a:extLst>
          </p:cNvPr>
          <p:cNvSpPr>
            <a:spLocks noGrp="1"/>
          </p:cNvSpPr>
          <p:nvPr>
            <p:ph type="ftr" sz="quarter" idx="11"/>
          </p:nvPr>
        </p:nvSpPr>
        <p:spPr/>
        <p:txBody>
          <a:bodyPr/>
          <a:lstStyle/>
          <a:p>
            <a:endParaRPr lang="en-TH"/>
          </a:p>
        </p:txBody>
      </p:sp>
      <p:sp>
        <p:nvSpPr>
          <p:cNvPr id="9" name="Slide Number Placeholder 8">
            <a:extLst>
              <a:ext uri="{FF2B5EF4-FFF2-40B4-BE49-F238E27FC236}">
                <a16:creationId xmlns:a16="http://schemas.microsoft.com/office/drawing/2014/main" id="{C821DEB3-250C-4B46-9C35-E441B821A2FE}"/>
              </a:ext>
            </a:extLst>
          </p:cNvPr>
          <p:cNvSpPr>
            <a:spLocks noGrp="1"/>
          </p:cNvSpPr>
          <p:nvPr>
            <p:ph type="sldNum" sz="quarter" idx="12"/>
          </p:nvPr>
        </p:nvSpPr>
        <p:spPr/>
        <p:txBody>
          <a:bodyPr/>
          <a:lstStyle/>
          <a:p>
            <a:fld id="{EBF6714F-7F94-9A48-9717-DB79B1201619}" type="slidenum">
              <a:rPr lang="en-TH" smtClean="0"/>
              <a:t>‹#›</a:t>
            </a:fld>
            <a:endParaRPr lang="en-TH"/>
          </a:p>
        </p:txBody>
      </p:sp>
    </p:spTree>
    <p:extLst>
      <p:ext uri="{BB962C8B-B14F-4D97-AF65-F5344CB8AC3E}">
        <p14:creationId xmlns:p14="http://schemas.microsoft.com/office/powerpoint/2010/main" val="61791688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E236F9-75BD-2143-B0F8-932991554203}"/>
              </a:ext>
            </a:extLst>
          </p:cNvPr>
          <p:cNvSpPr>
            <a:spLocks noGrp="1"/>
          </p:cNvSpPr>
          <p:nvPr>
            <p:ph type="title"/>
          </p:nvPr>
        </p:nvSpPr>
        <p:spPr/>
        <p:txBody>
          <a:bodyPr/>
          <a:lstStyle/>
          <a:p>
            <a:r>
              <a:rPr lang="en-US"/>
              <a:t>Click to edit Master title style</a:t>
            </a:r>
            <a:endParaRPr lang="en-TH"/>
          </a:p>
        </p:txBody>
      </p:sp>
      <p:sp>
        <p:nvSpPr>
          <p:cNvPr id="3" name="Date Placeholder 2">
            <a:extLst>
              <a:ext uri="{FF2B5EF4-FFF2-40B4-BE49-F238E27FC236}">
                <a16:creationId xmlns:a16="http://schemas.microsoft.com/office/drawing/2014/main" id="{4A5BB5C4-3398-034F-B85F-68FD2C69CDBD}"/>
              </a:ext>
            </a:extLst>
          </p:cNvPr>
          <p:cNvSpPr>
            <a:spLocks noGrp="1"/>
          </p:cNvSpPr>
          <p:nvPr>
            <p:ph type="dt" sz="half" idx="10"/>
          </p:nvPr>
        </p:nvSpPr>
        <p:spPr/>
        <p:txBody>
          <a:bodyPr/>
          <a:lstStyle/>
          <a:p>
            <a:fld id="{0FBB976B-6C29-354A-BD7C-258917BBF222}" type="datetimeFigureOut">
              <a:rPr lang="en-TH" smtClean="0"/>
              <a:t>10/10/2020 R</a:t>
            </a:fld>
            <a:endParaRPr lang="en-TH"/>
          </a:p>
        </p:txBody>
      </p:sp>
      <p:sp>
        <p:nvSpPr>
          <p:cNvPr id="4" name="Footer Placeholder 3">
            <a:extLst>
              <a:ext uri="{FF2B5EF4-FFF2-40B4-BE49-F238E27FC236}">
                <a16:creationId xmlns:a16="http://schemas.microsoft.com/office/drawing/2014/main" id="{849960BF-0926-CA43-96E7-366D82D1C21C}"/>
              </a:ext>
            </a:extLst>
          </p:cNvPr>
          <p:cNvSpPr>
            <a:spLocks noGrp="1"/>
          </p:cNvSpPr>
          <p:nvPr>
            <p:ph type="ftr" sz="quarter" idx="11"/>
          </p:nvPr>
        </p:nvSpPr>
        <p:spPr/>
        <p:txBody>
          <a:bodyPr/>
          <a:lstStyle/>
          <a:p>
            <a:endParaRPr lang="en-TH"/>
          </a:p>
        </p:txBody>
      </p:sp>
      <p:sp>
        <p:nvSpPr>
          <p:cNvPr id="5" name="Slide Number Placeholder 4">
            <a:extLst>
              <a:ext uri="{FF2B5EF4-FFF2-40B4-BE49-F238E27FC236}">
                <a16:creationId xmlns:a16="http://schemas.microsoft.com/office/drawing/2014/main" id="{47DFBC89-017B-AE45-BDFC-78A1F18BD30B}"/>
              </a:ext>
            </a:extLst>
          </p:cNvPr>
          <p:cNvSpPr>
            <a:spLocks noGrp="1"/>
          </p:cNvSpPr>
          <p:nvPr>
            <p:ph type="sldNum" sz="quarter" idx="12"/>
          </p:nvPr>
        </p:nvSpPr>
        <p:spPr/>
        <p:txBody>
          <a:bodyPr/>
          <a:lstStyle/>
          <a:p>
            <a:fld id="{EBF6714F-7F94-9A48-9717-DB79B1201619}" type="slidenum">
              <a:rPr lang="en-TH" smtClean="0"/>
              <a:t>‹#›</a:t>
            </a:fld>
            <a:endParaRPr lang="en-TH"/>
          </a:p>
        </p:txBody>
      </p:sp>
    </p:spTree>
    <p:extLst>
      <p:ext uri="{BB962C8B-B14F-4D97-AF65-F5344CB8AC3E}">
        <p14:creationId xmlns:p14="http://schemas.microsoft.com/office/powerpoint/2010/main" val="100186902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C5BC3DE-78A1-B74A-8AEC-E51FE6FC6709}"/>
              </a:ext>
            </a:extLst>
          </p:cNvPr>
          <p:cNvSpPr>
            <a:spLocks noGrp="1"/>
          </p:cNvSpPr>
          <p:nvPr>
            <p:ph type="dt" sz="half" idx="10"/>
          </p:nvPr>
        </p:nvSpPr>
        <p:spPr/>
        <p:txBody>
          <a:bodyPr/>
          <a:lstStyle/>
          <a:p>
            <a:fld id="{0FBB976B-6C29-354A-BD7C-258917BBF222}" type="datetimeFigureOut">
              <a:rPr lang="en-TH" smtClean="0"/>
              <a:t>10/10/2020 R</a:t>
            </a:fld>
            <a:endParaRPr lang="en-TH"/>
          </a:p>
        </p:txBody>
      </p:sp>
      <p:sp>
        <p:nvSpPr>
          <p:cNvPr id="3" name="Footer Placeholder 2">
            <a:extLst>
              <a:ext uri="{FF2B5EF4-FFF2-40B4-BE49-F238E27FC236}">
                <a16:creationId xmlns:a16="http://schemas.microsoft.com/office/drawing/2014/main" id="{009F5B39-FFC2-2549-A844-A14EC5D618FE}"/>
              </a:ext>
            </a:extLst>
          </p:cNvPr>
          <p:cNvSpPr>
            <a:spLocks noGrp="1"/>
          </p:cNvSpPr>
          <p:nvPr>
            <p:ph type="ftr" sz="quarter" idx="11"/>
          </p:nvPr>
        </p:nvSpPr>
        <p:spPr/>
        <p:txBody>
          <a:bodyPr/>
          <a:lstStyle/>
          <a:p>
            <a:endParaRPr lang="en-TH"/>
          </a:p>
        </p:txBody>
      </p:sp>
      <p:sp>
        <p:nvSpPr>
          <p:cNvPr id="4" name="Slide Number Placeholder 3">
            <a:extLst>
              <a:ext uri="{FF2B5EF4-FFF2-40B4-BE49-F238E27FC236}">
                <a16:creationId xmlns:a16="http://schemas.microsoft.com/office/drawing/2014/main" id="{D05649E7-7EBE-C747-AB65-161E6183289B}"/>
              </a:ext>
            </a:extLst>
          </p:cNvPr>
          <p:cNvSpPr>
            <a:spLocks noGrp="1"/>
          </p:cNvSpPr>
          <p:nvPr>
            <p:ph type="sldNum" sz="quarter" idx="12"/>
          </p:nvPr>
        </p:nvSpPr>
        <p:spPr/>
        <p:txBody>
          <a:bodyPr/>
          <a:lstStyle/>
          <a:p>
            <a:fld id="{EBF6714F-7F94-9A48-9717-DB79B1201619}" type="slidenum">
              <a:rPr lang="en-TH" smtClean="0"/>
              <a:t>‹#›</a:t>
            </a:fld>
            <a:endParaRPr lang="en-TH"/>
          </a:p>
        </p:txBody>
      </p:sp>
    </p:spTree>
    <p:extLst>
      <p:ext uri="{BB962C8B-B14F-4D97-AF65-F5344CB8AC3E}">
        <p14:creationId xmlns:p14="http://schemas.microsoft.com/office/powerpoint/2010/main" val="10754169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F34F7B-D0CE-A94D-B7FE-946A6575755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TH"/>
          </a:p>
        </p:txBody>
      </p:sp>
      <p:sp>
        <p:nvSpPr>
          <p:cNvPr id="3" name="Content Placeholder 2">
            <a:extLst>
              <a:ext uri="{FF2B5EF4-FFF2-40B4-BE49-F238E27FC236}">
                <a16:creationId xmlns:a16="http://schemas.microsoft.com/office/drawing/2014/main" id="{3559F25C-6F71-5C40-9FE7-83361CBDEFA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TH"/>
          </a:p>
        </p:txBody>
      </p:sp>
      <p:sp>
        <p:nvSpPr>
          <p:cNvPr id="4" name="Text Placeholder 3">
            <a:extLst>
              <a:ext uri="{FF2B5EF4-FFF2-40B4-BE49-F238E27FC236}">
                <a16:creationId xmlns:a16="http://schemas.microsoft.com/office/drawing/2014/main" id="{D55B3434-5BF6-D349-B665-1827D5656BC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9318954-201D-5544-BE71-00D3ADAFEAB0}"/>
              </a:ext>
            </a:extLst>
          </p:cNvPr>
          <p:cNvSpPr>
            <a:spLocks noGrp="1"/>
          </p:cNvSpPr>
          <p:nvPr>
            <p:ph type="dt" sz="half" idx="10"/>
          </p:nvPr>
        </p:nvSpPr>
        <p:spPr/>
        <p:txBody>
          <a:bodyPr/>
          <a:lstStyle/>
          <a:p>
            <a:fld id="{0FBB976B-6C29-354A-BD7C-258917BBF222}" type="datetimeFigureOut">
              <a:rPr lang="en-TH" smtClean="0"/>
              <a:t>10/10/2020 R</a:t>
            </a:fld>
            <a:endParaRPr lang="en-TH"/>
          </a:p>
        </p:txBody>
      </p:sp>
      <p:sp>
        <p:nvSpPr>
          <p:cNvPr id="6" name="Footer Placeholder 5">
            <a:extLst>
              <a:ext uri="{FF2B5EF4-FFF2-40B4-BE49-F238E27FC236}">
                <a16:creationId xmlns:a16="http://schemas.microsoft.com/office/drawing/2014/main" id="{663444FB-1D06-3C4E-96A4-A6A4473D11E8}"/>
              </a:ext>
            </a:extLst>
          </p:cNvPr>
          <p:cNvSpPr>
            <a:spLocks noGrp="1"/>
          </p:cNvSpPr>
          <p:nvPr>
            <p:ph type="ftr" sz="quarter" idx="11"/>
          </p:nvPr>
        </p:nvSpPr>
        <p:spPr/>
        <p:txBody>
          <a:bodyPr/>
          <a:lstStyle/>
          <a:p>
            <a:endParaRPr lang="en-TH"/>
          </a:p>
        </p:txBody>
      </p:sp>
      <p:sp>
        <p:nvSpPr>
          <p:cNvPr id="7" name="Slide Number Placeholder 6">
            <a:extLst>
              <a:ext uri="{FF2B5EF4-FFF2-40B4-BE49-F238E27FC236}">
                <a16:creationId xmlns:a16="http://schemas.microsoft.com/office/drawing/2014/main" id="{F3E3EF19-A837-DA47-B364-BC11DB869B9F}"/>
              </a:ext>
            </a:extLst>
          </p:cNvPr>
          <p:cNvSpPr>
            <a:spLocks noGrp="1"/>
          </p:cNvSpPr>
          <p:nvPr>
            <p:ph type="sldNum" sz="quarter" idx="12"/>
          </p:nvPr>
        </p:nvSpPr>
        <p:spPr/>
        <p:txBody>
          <a:bodyPr/>
          <a:lstStyle/>
          <a:p>
            <a:fld id="{EBF6714F-7F94-9A48-9717-DB79B1201619}" type="slidenum">
              <a:rPr lang="en-TH" smtClean="0"/>
              <a:t>‹#›</a:t>
            </a:fld>
            <a:endParaRPr lang="en-TH"/>
          </a:p>
        </p:txBody>
      </p:sp>
    </p:spTree>
    <p:extLst>
      <p:ext uri="{BB962C8B-B14F-4D97-AF65-F5344CB8AC3E}">
        <p14:creationId xmlns:p14="http://schemas.microsoft.com/office/powerpoint/2010/main" val="22101770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713165-3F2A-7F4B-8ABC-CE770DCFC8C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TH"/>
          </a:p>
        </p:txBody>
      </p:sp>
      <p:sp>
        <p:nvSpPr>
          <p:cNvPr id="3" name="Picture Placeholder 2">
            <a:extLst>
              <a:ext uri="{FF2B5EF4-FFF2-40B4-BE49-F238E27FC236}">
                <a16:creationId xmlns:a16="http://schemas.microsoft.com/office/drawing/2014/main" id="{C6BD9D91-476A-634C-8181-F4AAF27824E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TH"/>
          </a:p>
        </p:txBody>
      </p:sp>
      <p:sp>
        <p:nvSpPr>
          <p:cNvPr id="4" name="Text Placeholder 3">
            <a:extLst>
              <a:ext uri="{FF2B5EF4-FFF2-40B4-BE49-F238E27FC236}">
                <a16:creationId xmlns:a16="http://schemas.microsoft.com/office/drawing/2014/main" id="{331DE917-2545-D041-AB60-DDC4F2E3176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47A71F3-2FFA-F64A-AD07-F74A072ED753}"/>
              </a:ext>
            </a:extLst>
          </p:cNvPr>
          <p:cNvSpPr>
            <a:spLocks noGrp="1"/>
          </p:cNvSpPr>
          <p:nvPr>
            <p:ph type="dt" sz="half" idx="10"/>
          </p:nvPr>
        </p:nvSpPr>
        <p:spPr/>
        <p:txBody>
          <a:bodyPr/>
          <a:lstStyle/>
          <a:p>
            <a:fld id="{0FBB976B-6C29-354A-BD7C-258917BBF222}" type="datetimeFigureOut">
              <a:rPr lang="en-TH" smtClean="0"/>
              <a:t>10/10/2020 R</a:t>
            </a:fld>
            <a:endParaRPr lang="en-TH"/>
          </a:p>
        </p:txBody>
      </p:sp>
      <p:sp>
        <p:nvSpPr>
          <p:cNvPr id="6" name="Footer Placeholder 5">
            <a:extLst>
              <a:ext uri="{FF2B5EF4-FFF2-40B4-BE49-F238E27FC236}">
                <a16:creationId xmlns:a16="http://schemas.microsoft.com/office/drawing/2014/main" id="{79B9E7F3-6121-5C48-80C6-B2F502766F3E}"/>
              </a:ext>
            </a:extLst>
          </p:cNvPr>
          <p:cNvSpPr>
            <a:spLocks noGrp="1"/>
          </p:cNvSpPr>
          <p:nvPr>
            <p:ph type="ftr" sz="quarter" idx="11"/>
          </p:nvPr>
        </p:nvSpPr>
        <p:spPr/>
        <p:txBody>
          <a:bodyPr/>
          <a:lstStyle/>
          <a:p>
            <a:endParaRPr lang="en-TH"/>
          </a:p>
        </p:txBody>
      </p:sp>
      <p:sp>
        <p:nvSpPr>
          <p:cNvPr id="7" name="Slide Number Placeholder 6">
            <a:extLst>
              <a:ext uri="{FF2B5EF4-FFF2-40B4-BE49-F238E27FC236}">
                <a16:creationId xmlns:a16="http://schemas.microsoft.com/office/drawing/2014/main" id="{2213F7E7-DFB6-A44C-94B1-DB95E6888AF4}"/>
              </a:ext>
            </a:extLst>
          </p:cNvPr>
          <p:cNvSpPr>
            <a:spLocks noGrp="1"/>
          </p:cNvSpPr>
          <p:nvPr>
            <p:ph type="sldNum" sz="quarter" idx="12"/>
          </p:nvPr>
        </p:nvSpPr>
        <p:spPr/>
        <p:txBody>
          <a:bodyPr/>
          <a:lstStyle/>
          <a:p>
            <a:fld id="{EBF6714F-7F94-9A48-9717-DB79B1201619}" type="slidenum">
              <a:rPr lang="en-TH" smtClean="0"/>
              <a:t>‹#›</a:t>
            </a:fld>
            <a:endParaRPr lang="en-TH"/>
          </a:p>
        </p:txBody>
      </p:sp>
    </p:spTree>
    <p:extLst>
      <p:ext uri="{BB962C8B-B14F-4D97-AF65-F5344CB8AC3E}">
        <p14:creationId xmlns:p14="http://schemas.microsoft.com/office/powerpoint/2010/main" val="40977230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9DDF75-EBE5-5640-A8CD-C7CD70CE591C}"/>
              </a:ext>
            </a:extLst>
          </p:cNvPr>
          <p:cNvSpPr>
            <a:spLocks noGrp="1"/>
          </p:cNvSpPr>
          <p:nvPr>
            <p:ph type="title"/>
          </p:nvPr>
        </p:nvSpPr>
        <p:spPr/>
        <p:txBody>
          <a:bodyPr/>
          <a:lstStyle/>
          <a:p>
            <a:r>
              <a:rPr lang="en-US"/>
              <a:t>Click to edit Master title style</a:t>
            </a:r>
            <a:endParaRPr lang="en-TH"/>
          </a:p>
        </p:txBody>
      </p:sp>
      <p:sp>
        <p:nvSpPr>
          <p:cNvPr id="3" name="Vertical Text Placeholder 2">
            <a:extLst>
              <a:ext uri="{FF2B5EF4-FFF2-40B4-BE49-F238E27FC236}">
                <a16:creationId xmlns:a16="http://schemas.microsoft.com/office/drawing/2014/main" id="{61FDA681-0C09-8947-A020-1F52C79AB66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TH"/>
          </a:p>
        </p:txBody>
      </p:sp>
      <p:sp>
        <p:nvSpPr>
          <p:cNvPr id="4" name="Date Placeholder 3">
            <a:extLst>
              <a:ext uri="{FF2B5EF4-FFF2-40B4-BE49-F238E27FC236}">
                <a16:creationId xmlns:a16="http://schemas.microsoft.com/office/drawing/2014/main" id="{B466EF72-2F5C-584F-9F58-AD43C097E347}"/>
              </a:ext>
            </a:extLst>
          </p:cNvPr>
          <p:cNvSpPr>
            <a:spLocks noGrp="1"/>
          </p:cNvSpPr>
          <p:nvPr>
            <p:ph type="dt" sz="half" idx="10"/>
          </p:nvPr>
        </p:nvSpPr>
        <p:spPr/>
        <p:txBody>
          <a:bodyPr/>
          <a:lstStyle/>
          <a:p>
            <a:fld id="{0FBB976B-6C29-354A-BD7C-258917BBF222}" type="datetimeFigureOut">
              <a:rPr lang="en-TH" smtClean="0"/>
              <a:t>10/10/2020 R</a:t>
            </a:fld>
            <a:endParaRPr lang="en-TH"/>
          </a:p>
        </p:txBody>
      </p:sp>
      <p:sp>
        <p:nvSpPr>
          <p:cNvPr id="5" name="Footer Placeholder 4">
            <a:extLst>
              <a:ext uri="{FF2B5EF4-FFF2-40B4-BE49-F238E27FC236}">
                <a16:creationId xmlns:a16="http://schemas.microsoft.com/office/drawing/2014/main" id="{9B1152F4-40DC-A746-A23E-BFC5A5E4F469}"/>
              </a:ext>
            </a:extLst>
          </p:cNvPr>
          <p:cNvSpPr>
            <a:spLocks noGrp="1"/>
          </p:cNvSpPr>
          <p:nvPr>
            <p:ph type="ftr" sz="quarter" idx="11"/>
          </p:nvPr>
        </p:nvSpPr>
        <p:spPr/>
        <p:txBody>
          <a:bodyPr/>
          <a:lstStyle/>
          <a:p>
            <a:endParaRPr lang="en-TH"/>
          </a:p>
        </p:txBody>
      </p:sp>
      <p:sp>
        <p:nvSpPr>
          <p:cNvPr id="6" name="Slide Number Placeholder 5">
            <a:extLst>
              <a:ext uri="{FF2B5EF4-FFF2-40B4-BE49-F238E27FC236}">
                <a16:creationId xmlns:a16="http://schemas.microsoft.com/office/drawing/2014/main" id="{C8BCF214-6B9E-374D-A744-76B735C96FBF}"/>
              </a:ext>
            </a:extLst>
          </p:cNvPr>
          <p:cNvSpPr>
            <a:spLocks noGrp="1"/>
          </p:cNvSpPr>
          <p:nvPr>
            <p:ph type="sldNum" sz="quarter" idx="12"/>
          </p:nvPr>
        </p:nvSpPr>
        <p:spPr/>
        <p:txBody>
          <a:bodyPr/>
          <a:lstStyle/>
          <a:p>
            <a:fld id="{EBF6714F-7F94-9A48-9717-DB79B1201619}" type="slidenum">
              <a:rPr lang="en-TH" smtClean="0"/>
              <a:t>‹#›</a:t>
            </a:fld>
            <a:endParaRPr lang="en-TH"/>
          </a:p>
        </p:txBody>
      </p:sp>
    </p:spTree>
    <p:extLst>
      <p:ext uri="{BB962C8B-B14F-4D97-AF65-F5344CB8AC3E}">
        <p14:creationId xmlns:p14="http://schemas.microsoft.com/office/powerpoint/2010/main" val="23539647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21F608D-8C03-904A-A5F2-F902830C034B}"/>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TH"/>
          </a:p>
        </p:txBody>
      </p:sp>
      <p:sp>
        <p:nvSpPr>
          <p:cNvPr id="3" name="Vertical Text Placeholder 2">
            <a:extLst>
              <a:ext uri="{FF2B5EF4-FFF2-40B4-BE49-F238E27FC236}">
                <a16:creationId xmlns:a16="http://schemas.microsoft.com/office/drawing/2014/main" id="{61B39FA5-B852-4A4D-9814-28B05DF63419}"/>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TH"/>
          </a:p>
        </p:txBody>
      </p:sp>
      <p:sp>
        <p:nvSpPr>
          <p:cNvPr id="4" name="Date Placeholder 3">
            <a:extLst>
              <a:ext uri="{FF2B5EF4-FFF2-40B4-BE49-F238E27FC236}">
                <a16:creationId xmlns:a16="http://schemas.microsoft.com/office/drawing/2014/main" id="{42E245A9-58BD-3540-BB1E-8EBE5AC6C613}"/>
              </a:ext>
            </a:extLst>
          </p:cNvPr>
          <p:cNvSpPr>
            <a:spLocks noGrp="1"/>
          </p:cNvSpPr>
          <p:nvPr>
            <p:ph type="dt" sz="half" idx="10"/>
          </p:nvPr>
        </p:nvSpPr>
        <p:spPr/>
        <p:txBody>
          <a:bodyPr/>
          <a:lstStyle/>
          <a:p>
            <a:fld id="{0FBB976B-6C29-354A-BD7C-258917BBF222}" type="datetimeFigureOut">
              <a:rPr lang="en-TH" smtClean="0"/>
              <a:t>10/10/2020 R</a:t>
            </a:fld>
            <a:endParaRPr lang="en-TH"/>
          </a:p>
        </p:txBody>
      </p:sp>
      <p:sp>
        <p:nvSpPr>
          <p:cNvPr id="5" name="Footer Placeholder 4">
            <a:extLst>
              <a:ext uri="{FF2B5EF4-FFF2-40B4-BE49-F238E27FC236}">
                <a16:creationId xmlns:a16="http://schemas.microsoft.com/office/drawing/2014/main" id="{E24BF726-F743-FB4B-B132-3A042B0A8151}"/>
              </a:ext>
            </a:extLst>
          </p:cNvPr>
          <p:cNvSpPr>
            <a:spLocks noGrp="1"/>
          </p:cNvSpPr>
          <p:nvPr>
            <p:ph type="ftr" sz="quarter" idx="11"/>
          </p:nvPr>
        </p:nvSpPr>
        <p:spPr/>
        <p:txBody>
          <a:bodyPr/>
          <a:lstStyle/>
          <a:p>
            <a:endParaRPr lang="en-TH"/>
          </a:p>
        </p:txBody>
      </p:sp>
      <p:sp>
        <p:nvSpPr>
          <p:cNvPr id="6" name="Slide Number Placeholder 5">
            <a:extLst>
              <a:ext uri="{FF2B5EF4-FFF2-40B4-BE49-F238E27FC236}">
                <a16:creationId xmlns:a16="http://schemas.microsoft.com/office/drawing/2014/main" id="{9999EE96-ED1E-DF42-A098-9B5AB8346851}"/>
              </a:ext>
            </a:extLst>
          </p:cNvPr>
          <p:cNvSpPr>
            <a:spLocks noGrp="1"/>
          </p:cNvSpPr>
          <p:nvPr>
            <p:ph type="sldNum" sz="quarter" idx="12"/>
          </p:nvPr>
        </p:nvSpPr>
        <p:spPr/>
        <p:txBody>
          <a:bodyPr/>
          <a:lstStyle/>
          <a:p>
            <a:fld id="{EBF6714F-7F94-9A48-9717-DB79B1201619}" type="slidenum">
              <a:rPr lang="en-TH" smtClean="0"/>
              <a:t>‹#›</a:t>
            </a:fld>
            <a:endParaRPr lang="en-TH"/>
          </a:p>
        </p:txBody>
      </p:sp>
    </p:spTree>
    <p:extLst>
      <p:ext uri="{BB962C8B-B14F-4D97-AF65-F5344CB8AC3E}">
        <p14:creationId xmlns:p14="http://schemas.microsoft.com/office/powerpoint/2010/main" val="32778584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100B625-37DA-A449-A2BB-AA2A6D6B621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TH"/>
          </a:p>
        </p:txBody>
      </p:sp>
      <p:sp>
        <p:nvSpPr>
          <p:cNvPr id="3" name="Text Placeholder 2">
            <a:extLst>
              <a:ext uri="{FF2B5EF4-FFF2-40B4-BE49-F238E27FC236}">
                <a16:creationId xmlns:a16="http://schemas.microsoft.com/office/drawing/2014/main" id="{30CA936F-A72D-0649-AA10-A73521ADE81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TH"/>
          </a:p>
        </p:txBody>
      </p:sp>
      <p:sp>
        <p:nvSpPr>
          <p:cNvPr id="4" name="Date Placeholder 3">
            <a:extLst>
              <a:ext uri="{FF2B5EF4-FFF2-40B4-BE49-F238E27FC236}">
                <a16:creationId xmlns:a16="http://schemas.microsoft.com/office/drawing/2014/main" id="{E1CA0B50-E6B8-0E4B-8066-0F6EFD69321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FBB976B-6C29-354A-BD7C-258917BBF222}" type="datetimeFigureOut">
              <a:rPr lang="en-TH" smtClean="0"/>
              <a:t>10/10/2020 R</a:t>
            </a:fld>
            <a:endParaRPr lang="en-TH"/>
          </a:p>
        </p:txBody>
      </p:sp>
      <p:sp>
        <p:nvSpPr>
          <p:cNvPr id="5" name="Footer Placeholder 4">
            <a:extLst>
              <a:ext uri="{FF2B5EF4-FFF2-40B4-BE49-F238E27FC236}">
                <a16:creationId xmlns:a16="http://schemas.microsoft.com/office/drawing/2014/main" id="{2763EF0E-3A8A-1145-9D35-BB8AE8ED41B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TH"/>
          </a:p>
        </p:txBody>
      </p:sp>
      <p:sp>
        <p:nvSpPr>
          <p:cNvPr id="6" name="Slide Number Placeholder 5">
            <a:extLst>
              <a:ext uri="{FF2B5EF4-FFF2-40B4-BE49-F238E27FC236}">
                <a16:creationId xmlns:a16="http://schemas.microsoft.com/office/drawing/2014/main" id="{1C84E0A8-61E3-F74A-9DD8-FF2A54F3817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BF6714F-7F94-9A48-9717-DB79B1201619}" type="slidenum">
              <a:rPr lang="en-TH" smtClean="0"/>
              <a:t>‹#›</a:t>
            </a:fld>
            <a:endParaRPr lang="en-TH"/>
          </a:p>
        </p:txBody>
      </p:sp>
    </p:spTree>
    <p:extLst>
      <p:ext uri="{BB962C8B-B14F-4D97-AF65-F5344CB8AC3E}">
        <p14:creationId xmlns:p14="http://schemas.microsoft.com/office/powerpoint/2010/main" val="46038416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TH"/>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4.gif"/><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hyperlink" Target="https://www.ncbi.nlm.nih.gov/pmc/articles/PMC3323155/" TargetMode="Externa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8.gif"/><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hyperlink" Target="https://www.history.com/this-day-in-history/world-health-organization-declares-sars-contained-worldwide" TargetMode="Externa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hyperlink" Target="https://www.ncbi.nlm.nih.gov/books/NBK92479/" TargetMode="Externa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hyperlink" Target="https://www.ncbi.nlm.nih.gov/books/n/nap10915/app5/def-item/glossary.gl1-d121/" TargetMode="Externa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83A7D7-E097-FE4E-A28D-A2D605B22439}"/>
              </a:ext>
            </a:extLst>
          </p:cNvPr>
          <p:cNvSpPr>
            <a:spLocks noGrp="1"/>
          </p:cNvSpPr>
          <p:nvPr>
            <p:ph type="ctrTitle"/>
          </p:nvPr>
        </p:nvSpPr>
        <p:spPr/>
        <p:txBody>
          <a:bodyPr>
            <a:normAutofit fontScale="90000"/>
          </a:bodyPr>
          <a:lstStyle/>
          <a:p>
            <a:r>
              <a:rPr lang="en-US" dirty="0"/>
              <a:t>Political Regime, Government, and Epidemics </a:t>
            </a:r>
            <a:br>
              <a:rPr lang="en-US" dirty="0"/>
            </a:br>
            <a:r>
              <a:rPr lang="en-US" dirty="0"/>
              <a:t>Part 2</a:t>
            </a:r>
            <a:endParaRPr lang="en-TH" dirty="0"/>
          </a:p>
        </p:txBody>
      </p:sp>
      <p:sp>
        <p:nvSpPr>
          <p:cNvPr id="3" name="Subtitle 2">
            <a:extLst>
              <a:ext uri="{FF2B5EF4-FFF2-40B4-BE49-F238E27FC236}">
                <a16:creationId xmlns:a16="http://schemas.microsoft.com/office/drawing/2014/main" id="{2F56F4E7-473D-BA45-97DA-39E6B42C37BB}"/>
              </a:ext>
            </a:extLst>
          </p:cNvPr>
          <p:cNvSpPr>
            <a:spLocks noGrp="1"/>
          </p:cNvSpPr>
          <p:nvPr>
            <p:ph type="subTitle" idx="1"/>
          </p:nvPr>
        </p:nvSpPr>
        <p:spPr/>
        <p:txBody>
          <a:bodyPr/>
          <a:lstStyle/>
          <a:p>
            <a:endParaRPr lang="en-TH"/>
          </a:p>
        </p:txBody>
      </p:sp>
    </p:spTree>
    <p:extLst>
      <p:ext uri="{BB962C8B-B14F-4D97-AF65-F5344CB8AC3E}">
        <p14:creationId xmlns:p14="http://schemas.microsoft.com/office/powerpoint/2010/main" val="11794772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EA8FA4-6502-474C-9DA0-5F8462A30AB7}"/>
              </a:ext>
            </a:extLst>
          </p:cNvPr>
          <p:cNvSpPr>
            <a:spLocks noGrp="1"/>
          </p:cNvSpPr>
          <p:nvPr>
            <p:ph type="title"/>
          </p:nvPr>
        </p:nvSpPr>
        <p:spPr/>
        <p:txBody>
          <a:bodyPr/>
          <a:lstStyle/>
          <a:p>
            <a:r>
              <a:rPr lang="en-TH" dirty="0"/>
              <a:t>Plague in India</a:t>
            </a:r>
          </a:p>
        </p:txBody>
      </p:sp>
      <p:sp>
        <p:nvSpPr>
          <p:cNvPr id="3" name="Content Placeholder 2">
            <a:extLst>
              <a:ext uri="{FF2B5EF4-FFF2-40B4-BE49-F238E27FC236}">
                <a16:creationId xmlns:a16="http://schemas.microsoft.com/office/drawing/2014/main" id="{45532367-F174-354A-BCE7-D4DEDED774C1}"/>
              </a:ext>
            </a:extLst>
          </p:cNvPr>
          <p:cNvSpPr>
            <a:spLocks noGrp="1"/>
          </p:cNvSpPr>
          <p:nvPr>
            <p:ph idx="1"/>
          </p:nvPr>
        </p:nvSpPr>
        <p:spPr/>
        <p:txBody>
          <a:bodyPr/>
          <a:lstStyle/>
          <a:p>
            <a:r>
              <a:rPr lang="en-TH" i="1" dirty="0"/>
              <a:t>Y. pestis </a:t>
            </a:r>
            <a:r>
              <a:rPr lang="en-TH" dirty="0"/>
              <a:t>arrived Bombay in 1986 on the bodies of rats on ships from Hong Kong.</a:t>
            </a:r>
          </a:p>
          <a:p>
            <a:r>
              <a:rPr lang="en-TH" dirty="0"/>
              <a:t>Officially, the epidemic began on September 23rd, when a case was diagnosed and reported.</a:t>
            </a:r>
          </a:p>
          <a:p>
            <a:r>
              <a:rPr lang="en-TH" dirty="0"/>
              <a:t>From 1896 to 1920s, when the weather turned cold, plague erupted in Bombay before ebbed away in summer.</a:t>
            </a:r>
          </a:p>
          <a:p>
            <a:r>
              <a:rPr lang="en-TH" dirty="0"/>
              <a:t>The periodicity of the cycle was determined by the “Oriental” rate flea </a:t>
            </a:r>
            <a:r>
              <a:rPr lang="en-TH" i="1" dirty="0"/>
              <a:t>Xenopsylla cheopis </a:t>
            </a:r>
            <a:r>
              <a:rPr lang="en-TH" dirty="0"/>
              <a:t>which was inactive in the heat and humidity.</a:t>
            </a:r>
          </a:p>
        </p:txBody>
      </p:sp>
    </p:spTree>
    <p:extLst>
      <p:ext uri="{BB962C8B-B14F-4D97-AF65-F5344CB8AC3E}">
        <p14:creationId xmlns:p14="http://schemas.microsoft.com/office/powerpoint/2010/main" val="146563935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A5BEED-FD9C-0947-A129-4524A50D52D3}"/>
              </a:ext>
            </a:extLst>
          </p:cNvPr>
          <p:cNvSpPr>
            <a:spLocks noGrp="1"/>
          </p:cNvSpPr>
          <p:nvPr>
            <p:ph type="title"/>
          </p:nvPr>
        </p:nvSpPr>
        <p:spPr/>
        <p:txBody>
          <a:bodyPr/>
          <a:lstStyle/>
          <a:p>
            <a:endParaRPr lang="en-TH"/>
          </a:p>
        </p:txBody>
      </p:sp>
      <p:sp>
        <p:nvSpPr>
          <p:cNvPr id="3" name="Content Placeholder 2">
            <a:extLst>
              <a:ext uri="{FF2B5EF4-FFF2-40B4-BE49-F238E27FC236}">
                <a16:creationId xmlns:a16="http://schemas.microsoft.com/office/drawing/2014/main" id="{3134C2A3-E0DC-0844-A554-EEE36A412365}"/>
              </a:ext>
            </a:extLst>
          </p:cNvPr>
          <p:cNvSpPr>
            <a:spLocks noGrp="1"/>
          </p:cNvSpPr>
          <p:nvPr>
            <p:ph idx="1"/>
          </p:nvPr>
        </p:nvSpPr>
        <p:spPr>
          <a:xfrm>
            <a:off x="522514" y="3967842"/>
            <a:ext cx="5007429" cy="2225449"/>
          </a:xfrm>
        </p:spPr>
        <p:txBody>
          <a:bodyPr/>
          <a:lstStyle/>
          <a:p>
            <a:r>
              <a:rPr lang="en-TH" dirty="0"/>
              <a:t>Plague hospital</a:t>
            </a:r>
          </a:p>
        </p:txBody>
      </p:sp>
      <p:pic>
        <p:nvPicPr>
          <p:cNvPr id="7170" name="Picture 2" descr="When the 1897 bubonic plague ravaged India">
            <a:extLst>
              <a:ext uri="{FF2B5EF4-FFF2-40B4-BE49-F238E27FC236}">
                <a16:creationId xmlns:a16="http://schemas.microsoft.com/office/drawing/2014/main" id="{D3D25EE9-9A12-C046-8447-02D15112FF0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6809014" cy="3824396"/>
          </a:xfrm>
          <a:prstGeom prst="rect">
            <a:avLst/>
          </a:prstGeom>
          <a:noFill/>
          <a:extLst>
            <a:ext uri="{909E8E84-426E-40DD-AFC4-6F175D3DCCD1}">
              <a14:hiddenFill xmlns:a14="http://schemas.microsoft.com/office/drawing/2010/main">
                <a:solidFill>
                  <a:srgbClr val="FFFFFF"/>
                </a:solidFill>
              </a14:hiddenFill>
            </a:ext>
          </a:extLst>
        </p:spPr>
      </p:pic>
      <p:pic>
        <p:nvPicPr>
          <p:cNvPr id="7174" name="Picture 6" descr="Lessons from the Bubonic Plague of 1896">
            <a:extLst>
              <a:ext uri="{FF2B5EF4-FFF2-40B4-BE49-F238E27FC236}">
                <a16:creationId xmlns:a16="http://schemas.microsoft.com/office/drawing/2014/main" id="{6FB73902-3050-7D47-9277-8EC3BD7378F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76256" y="3216728"/>
            <a:ext cx="6215743" cy="33872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3036675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9A463B-3962-EF49-849D-0415BBA8A13A}"/>
              </a:ext>
            </a:extLst>
          </p:cNvPr>
          <p:cNvSpPr>
            <a:spLocks noGrp="1"/>
          </p:cNvSpPr>
          <p:nvPr>
            <p:ph type="title"/>
          </p:nvPr>
        </p:nvSpPr>
        <p:spPr/>
        <p:txBody>
          <a:bodyPr/>
          <a:lstStyle/>
          <a:p>
            <a:endParaRPr lang="en-TH"/>
          </a:p>
        </p:txBody>
      </p:sp>
      <p:sp>
        <p:nvSpPr>
          <p:cNvPr id="3" name="Content Placeholder 2">
            <a:extLst>
              <a:ext uri="{FF2B5EF4-FFF2-40B4-BE49-F238E27FC236}">
                <a16:creationId xmlns:a16="http://schemas.microsoft.com/office/drawing/2014/main" id="{F734225E-9E7C-2640-8E2B-7C9FE24BA120}"/>
              </a:ext>
            </a:extLst>
          </p:cNvPr>
          <p:cNvSpPr>
            <a:spLocks noGrp="1"/>
          </p:cNvSpPr>
          <p:nvPr>
            <p:ph idx="1"/>
          </p:nvPr>
        </p:nvSpPr>
        <p:spPr>
          <a:xfrm>
            <a:off x="7821386" y="1825625"/>
            <a:ext cx="3532414" cy="4351338"/>
          </a:xfrm>
        </p:spPr>
        <p:txBody>
          <a:bodyPr/>
          <a:lstStyle/>
          <a:p>
            <a:r>
              <a:rPr lang="en-TH" dirty="0"/>
              <a:t>During the two decades of the epidemic, the disease killed more than 10 million Indians</a:t>
            </a:r>
          </a:p>
        </p:txBody>
      </p:sp>
      <p:pic>
        <p:nvPicPr>
          <p:cNvPr id="8194" name="Picture 2" descr="epidemics, plague, bombay plague, poona plague, coronavirus, diseases in India, diseases history, India history, pune news, Indian Express">
            <a:extLst>
              <a:ext uri="{FF2B5EF4-FFF2-40B4-BE49-F238E27FC236}">
                <a16:creationId xmlns:a16="http://schemas.microsoft.com/office/drawing/2014/main" id="{2E9D4DE2-AA65-424C-99EA-A1FB7F16C39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825625"/>
            <a:ext cx="7609114" cy="46672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097353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FD438F-55CE-D64D-931E-8F6F4F549487}"/>
              </a:ext>
            </a:extLst>
          </p:cNvPr>
          <p:cNvSpPr>
            <a:spLocks noGrp="1"/>
          </p:cNvSpPr>
          <p:nvPr>
            <p:ph type="title"/>
          </p:nvPr>
        </p:nvSpPr>
        <p:spPr/>
        <p:txBody>
          <a:bodyPr/>
          <a:lstStyle/>
          <a:p>
            <a:r>
              <a:rPr lang="en-TH" dirty="0"/>
              <a:t>Plague in India</a:t>
            </a:r>
          </a:p>
        </p:txBody>
      </p:sp>
      <p:sp>
        <p:nvSpPr>
          <p:cNvPr id="3" name="Content Placeholder 2">
            <a:extLst>
              <a:ext uri="{FF2B5EF4-FFF2-40B4-BE49-F238E27FC236}">
                <a16:creationId xmlns:a16="http://schemas.microsoft.com/office/drawing/2014/main" id="{3717FCB0-A68A-0147-9B13-5DC97F72477C}"/>
              </a:ext>
            </a:extLst>
          </p:cNvPr>
          <p:cNvSpPr>
            <a:spLocks noGrp="1"/>
          </p:cNvSpPr>
          <p:nvPr>
            <p:ph idx="1"/>
          </p:nvPr>
        </p:nvSpPr>
        <p:spPr/>
        <p:txBody>
          <a:bodyPr>
            <a:normAutofit/>
          </a:bodyPr>
          <a:lstStyle/>
          <a:p>
            <a:r>
              <a:rPr lang="en-TH" dirty="0"/>
              <a:t>That was during the British Raj – the period of British rule on the Indian subcontinent from 1858-1947</a:t>
            </a:r>
          </a:p>
          <a:p>
            <a:r>
              <a:rPr lang="en-TH" dirty="0"/>
              <a:t>At the time, India was very important economically for the British, so they would like to end the epidemic as soon as possible.</a:t>
            </a:r>
            <a:endParaRPr lang="th-TH" dirty="0"/>
          </a:p>
          <a:p>
            <a:r>
              <a:rPr lang="en-US" dirty="0"/>
              <a:t>The Epidemic Disease Act of February 1897 had given unlimited authority to a central board of plague commissioners.</a:t>
            </a:r>
          </a:p>
          <a:p>
            <a:r>
              <a:rPr lang="en-US" dirty="0"/>
              <a:t>Walter Charles Rand, the plague commissioner of the city Poona, noted that the measures are “perhaps the most drastic that had ever been taken to stamp out an epidemic.”</a:t>
            </a:r>
          </a:p>
        </p:txBody>
      </p:sp>
    </p:spTree>
    <p:extLst>
      <p:ext uri="{BB962C8B-B14F-4D97-AF65-F5344CB8AC3E}">
        <p14:creationId xmlns:p14="http://schemas.microsoft.com/office/powerpoint/2010/main" val="43898589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97E5AF-0643-8E47-A760-747A593FD0A4}"/>
              </a:ext>
            </a:extLst>
          </p:cNvPr>
          <p:cNvSpPr>
            <a:spLocks noGrp="1"/>
          </p:cNvSpPr>
          <p:nvPr>
            <p:ph type="title"/>
          </p:nvPr>
        </p:nvSpPr>
        <p:spPr/>
        <p:txBody>
          <a:bodyPr/>
          <a:lstStyle/>
          <a:p>
            <a:endParaRPr lang="en-TH"/>
          </a:p>
        </p:txBody>
      </p:sp>
      <p:sp>
        <p:nvSpPr>
          <p:cNvPr id="3" name="Content Placeholder 2">
            <a:extLst>
              <a:ext uri="{FF2B5EF4-FFF2-40B4-BE49-F238E27FC236}">
                <a16:creationId xmlns:a16="http://schemas.microsoft.com/office/drawing/2014/main" id="{9278A426-0486-144B-B81E-65DB8E37CB7F}"/>
              </a:ext>
            </a:extLst>
          </p:cNvPr>
          <p:cNvSpPr>
            <a:spLocks noGrp="1"/>
          </p:cNvSpPr>
          <p:nvPr>
            <p:ph idx="1"/>
          </p:nvPr>
        </p:nvSpPr>
        <p:spPr>
          <a:xfrm>
            <a:off x="8964386" y="1825625"/>
            <a:ext cx="2389413" cy="4351338"/>
          </a:xfrm>
        </p:spPr>
        <p:txBody>
          <a:bodyPr/>
          <a:lstStyle/>
          <a:p>
            <a:r>
              <a:rPr lang="en-TH" dirty="0"/>
              <a:t>For this picture, doctors and health officials gathered on the street during the plague epidemics</a:t>
            </a:r>
          </a:p>
        </p:txBody>
      </p:sp>
      <p:pic>
        <p:nvPicPr>
          <p:cNvPr id="15362" name="Picture 2" descr="Coronavirus (Covid-19): Mumbai And Epidemics: The Bombay Plague Of 1896">
            <a:extLst>
              <a:ext uri="{FF2B5EF4-FFF2-40B4-BE49-F238E27FC236}">
                <a16:creationId xmlns:a16="http://schemas.microsoft.com/office/drawing/2014/main" id="{DE368705-33ED-6942-B1BA-ACA504FCACD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690688"/>
            <a:ext cx="8784771" cy="51673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8896746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9A0C3B-A5CC-054A-ACB4-8BEFF3A63073}"/>
              </a:ext>
            </a:extLst>
          </p:cNvPr>
          <p:cNvSpPr>
            <a:spLocks noGrp="1"/>
          </p:cNvSpPr>
          <p:nvPr>
            <p:ph type="title"/>
          </p:nvPr>
        </p:nvSpPr>
        <p:spPr/>
        <p:txBody>
          <a:bodyPr/>
          <a:lstStyle/>
          <a:p>
            <a:r>
              <a:rPr lang="en-TH" dirty="0"/>
              <a:t>The Measures</a:t>
            </a:r>
          </a:p>
        </p:txBody>
      </p:sp>
      <p:sp>
        <p:nvSpPr>
          <p:cNvPr id="3" name="Content Placeholder 2">
            <a:extLst>
              <a:ext uri="{FF2B5EF4-FFF2-40B4-BE49-F238E27FC236}">
                <a16:creationId xmlns:a16="http://schemas.microsoft.com/office/drawing/2014/main" id="{F31A0F41-74D9-2D49-A279-B1A9E95B9988}"/>
              </a:ext>
            </a:extLst>
          </p:cNvPr>
          <p:cNvSpPr>
            <a:spLocks noGrp="1"/>
          </p:cNvSpPr>
          <p:nvPr>
            <p:ph idx="1"/>
          </p:nvPr>
        </p:nvSpPr>
        <p:spPr/>
        <p:txBody>
          <a:bodyPr/>
          <a:lstStyle/>
          <a:p>
            <a:r>
              <a:rPr lang="en-US" dirty="0"/>
              <a:t>The measures were draconian. They were such as quarantine, the forcible isolation of cases and contacts in pesthouse, travel restrictions, exclusion of Indian traditional medical practices, and speedy burial.</a:t>
            </a:r>
          </a:p>
          <a:p>
            <a:r>
              <a:rPr lang="en-US" dirty="0"/>
              <a:t>A city is divided into districts. A newly appointed Vigilance Committee claimed “the right of entry the buildings by authorized officers, for cleansing, removing infected articles, removing people suspected of being infected to hospitals, and isolation of infected houses.</a:t>
            </a:r>
          </a:p>
          <a:p>
            <a:endParaRPr lang="en-TH" dirty="0"/>
          </a:p>
        </p:txBody>
      </p:sp>
    </p:spTree>
    <p:extLst>
      <p:ext uri="{BB962C8B-B14F-4D97-AF65-F5344CB8AC3E}">
        <p14:creationId xmlns:p14="http://schemas.microsoft.com/office/powerpoint/2010/main" val="252561817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94288C-CF44-084D-BF5A-3B83C527F20A}"/>
              </a:ext>
            </a:extLst>
          </p:cNvPr>
          <p:cNvSpPr>
            <a:spLocks noGrp="1"/>
          </p:cNvSpPr>
          <p:nvPr>
            <p:ph type="title"/>
          </p:nvPr>
        </p:nvSpPr>
        <p:spPr/>
        <p:txBody>
          <a:bodyPr/>
          <a:lstStyle/>
          <a:p>
            <a:r>
              <a:rPr lang="en-TH" dirty="0"/>
              <a:t>The Measures</a:t>
            </a:r>
          </a:p>
        </p:txBody>
      </p:sp>
      <p:sp>
        <p:nvSpPr>
          <p:cNvPr id="3" name="Content Placeholder 2">
            <a:extLst>
              <a:ext uri="{FF2B5EF4-FFF2-40B4-BE49-F238E27FC236}">
                <a16:creationId xmlns:a16="http://schemas.microsoft.com/office/drawing/2014/main" id="{EF5A4CBB-A07E-A549-8DBE-040FA7AE1C35}"/>
              </a:ext>
            </a:extLst>
          </p:cNvPr>
          <p:cNvSpPr>
            <a:spLocks noGrp="1"/>
          </p:cNvSpPr>
          <p:nvPr>
            <p:ph idx="1"/>
          </p:nvPr>
        </p:nvSpPr>
        <p:spPr>
          <a:xfrm>
            <a:off x="838200" y="1825625"/>
            <a:ext cx="4631871" cy="4351338"/>
          </a:xfrm>
        </p:spPr>
        <p:txBody>
          <a:bodyPr>
            <a:normAutofit fontScale="92500" lnSpcReduction="10000"/>
          </a:bodyPr>
          <a:lstStyle/>
          <a:p>
            <a:r>
              <a:rPr lang="en-TH" dirty="0"/>
              <a:t>With this authority, the committee sent out search parties of health officials accompanied by carters, sepoys (indigenous troops), British constables, and justice of the peace to hunt for cases.</a:t>
            </a:r>
          </a:p>
          <a:p>
            <a:r>
              <a:rPr lang="en-TH" dirty="0"/>
              <a:t>Ignoring traditions of caste and religions, they subjected everyone to physical examination searching for buboes.</a:t>
            </a:r>
          </a:p>
        </p:txBody>
      </p:sp>
      <p:pic>
        <p:nvPicPr>
          <p:cNvPr id="9218" name="Picture 2" descr="Amazon.com: Plague Hospital in Bombay India (20x30 Paper Poster): Posters &amp;  Prints">
            <a:extLst>
              <a:ext uri="{FF2B5EF4-FFF2-40B4-BE49-F238E27FC236}">
                <a16:creationId xmlns:a16="http://schemas.microsoft.com/office/drawing/2014/main" id="{EACEB0B3-A2A2-0B4E-A71D-0E1BF08BE03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70071" y="1825625"/>
            <a:ext cx="6350000" cy="42291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7433838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965A32-8FEE-9D4B-9136-CF48AFF048D9}"/>
              </a:ext>
            </a:extLst>
          </p:cNvPr>
          <p:cNvSpPr>
            <a:spLocks noGrp="1"/>
          </p:cNvSpPr>
          <p:nvPr>
            <p:ph type="title"/>
          </p:nvPr>
        </p:nvSpPr>
        <p:spPr/>
        <p:txBody>
          <a:bodyPr/>
          <a:lstStyle/>
          <a:p>
            <a:endParaRPr lang="en-TH"/>
          </a:p>
        </p:txBody>
      </p:sp>
      <p:sp>
        <p:nvSpPr>
          <p:cNvPr id="3" name="Content Placeholder 2">
            <a:extLst>
              <a:ext uri="{FF2B5EF4-FFF2-40B4-BE49-F238E27FC236}">
                <a16:creationId xmlns:a16="http://schemas.microsoft.com/office/drawing/2014/main" id="{E5F34F1C-5778-FB49-9338-F5938DA44E0B}"/>
              </a:ext>
            </a:extLst>
          </p:cNvPr>
          <p:cNvSpPr>
            <a:spLocks noGrp="1"/>
          </p:cNvSpPr>
          <p:nvPr>
            <p:ph idx="1"/>
          </p:nvPr>
        </p:nvSpPr>
        <p:spPr/>
        <p:txBody>
          <a:bodyPr/>
          <a:lstStyle/>
          <a:p>
            <a:endParaRPr lang="en-TH"/>
          </a:p>
        </p:txBody>
      </p:sp>
      <p:pic>
        <p:nvPicPr>
          <p:cNvPr id="4" name="Picture 3">
            <a:extLst>
              <a:ext uri="{FF2B5EF4-FFF2-40B4-BE49-F238E27FC236}">
                <a16:creationId xmlns:a16="http://schemas.microsoft.com/office/drawing/2014/main" id="{D1FA7DBD-57C5-4F48-B639-AFC1A9579BF9}"/>
              </a:ext>
            </a:extLst>
          </p:cNvPr>
          <p:cNvPicPr>
            <a:picLocks noChangeAspect="1"/>
          </p:cNvPicPr>
          <p:nvPr/>
        </p:nvPicPr>
        <p:blipFill>
          <a:blip r:embed="rId2"/>
          <a:stretch>
            <a:fillRect/>
          </a:stretch>
        </p:blipFill>
        <p:spPr>
          <a:xfrm>
            <a:off x="1866900" y="69850"/>
            <a:ext cx="8458200" cy="6718300"/>
          </a:xfrm>
          <a:prstGeom prst="rect">
            <a:avLst/>
          </a:prstGeom>
        </p:spPr>
      </p:pic>
    </p:spTree>
    <p:extLst>
      <p:ext uri="{BB962C8B-B14F-4D97-AF65-F5344CB8AC3E}">
        <p14:creationId xmlns:p14="http://schemas.microsoft.com/office/powerpoint/2010/main" val="404135843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2E24E9-A430-CE4A-B4BA-D5FA2227E200}"/>
              </a:ext>
            </a:extLst>
          </p:cNvPr>
          <p:cNvSpPr>
            <a:spLocks noGrp="1"/>
          </p:cNvSpPr>
          <p:nvPr>
            <p:ph type="title"/>
          </p:nvPr>
        </p:nvSpPr>
        <p:spPr/>
        <p:txBody>
          <a:bodyPr/>
          <a:lstStyle/>
          <a:p>
            <a:r>
              <a:rPr lang="en-TH" dirty="0"/>
              <a:t>The Measures</a:t>
            </a:r>
          </a:p>
        </p:txBody>
      </p:sp>
      <p:sp>
        <p:nvSpPr>
          <p:cNvPr id="3" name="Content Placeholder 2">
            <a:extLst>
              <a:ext uri="{FF2B5EF4-FFF2-40B4-BE49-F238E27FC236}">
                <a16:creationId xmlns:a16="http://schemas.microsoft.com/office/drawing/2014/main" id="{52EAB009-D450-E943-960C-A02776011411}"/>
              </a:ext>
            </a:extLst>
          </p:cNvPr>
          <p:cNvSpPr>
            <a:spLocks noGrp="1"/>
          </p:cNvSpPr>
          <p:nvPr>
            <p:ph idx="1"/>
          </p:nvPr>
        </p:nvSpPr>
        <p:spPr>
          <a:xfrm>
            <a:off x="838200" y="1825624"/>
            <a:ext cx="6689271" cy="4869089"/>
          </a:xfrm>
        </p:spPr>
        <p:txBody>
          <a:bodyPr>
            <a:normAutofit/>
          </a:bodyPr>
          <a:lstStyle/>
          <a:p>
            <a:r>
              <a:rPr lang="en-TH" dirty="0"/>
              <a:t>After that, they conveyed the newly found patient to the plague hospital</a:t>
            </a:r>
          </a:p>
          <a:p>
            <a:r>
              <a:rPr lang="en-US" dirty="0"/>
              <a:t>O</a:t>
            </a:r>
            <a:r>
              <a:rPr lang="en-TH" dirty="0"/>
              <a:t>ther who were close to the patients were took into custody and conducted them to “health camps” where the evacuees gathered in quarantine under canvas with no attention to Indian caste tradition.</a:t>
            </a:r>
          </a:p>
          <a:p>
            <a:r>
              <a:rPr lang="en-TH" dirty="0"/>
              <a:t>The British divided the ills from their families, imposed Western medical practices, and violated social and religious conventions.</a:t>
            </a:r>
          </a:p>
        </p:txBody>
      </p:sp>
      <p:pic>
        <p:nvPicPr>
          <p:cNvPr id="12290" name="Picture 2" descr="Coronavirus (Covid-19): Mumbai And Epidemics: The Bombay Plague Of 1896">
            <a:extLst>
              <a:ext uri="{FF2B5EF4-FFF2-40B4-BE49-F238E27FC236}">
                <a16:creationId xmlns:a16="http://schemas.microsoft.com/office/drawing/2014/main" id="{CE7F7F4D-9C06-204C-B1EF-537BDAF3C79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27471" y="29481"/>
            <a:ext cx="4664529" cy="3592286"/>
          </a:xfrm>
          <a:prstGeom prst="rect">
            <a:avLst/>
          </a:prstGeom>
          <a:noFill/>
          <a:extLst>
            <a:ext uri="{909E8E84-426E-40DD-AFC4-6F175D3DCCD1}">
              <a14:hiddenFill xmlns:a14="http://schemas.microsoft.com/office/drawing/2010/main">
                <a:solidFill>
                  <a:srgbClr val="FFFFFF"/>
                </a:solidFill>
              </a14:hiddenFill>
            </a:ext>
          </a:extLst>
        </p:spPr>
      </p:pic>
      <p:pic>
        <p:nvPicPr>
          <p:cNvPr id="12292" name="Picture 4">
            <a:extLst>
              <a:ext uri="{FF2B5EF4-FFF2-40B4-BE49-F238E27FC236}">
                <a16:creationId xmlns:a16="http://schemas.microsoft.com/office/drawing/2014/main" id="{43250B32-655F-8B4C-8C33-DD3A6080A09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27470" y="3621767"/>
            <a:ext cx="4664529" cy="30729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4922908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B580B9-A110-E04E-930E-4CEF7466E100}"/>
              </a:ext>
            </a:extLst>
          </p:cNvPr>
          <p:cNvSpPr>
            <a:spLocks noGrp="1"/>
          </p:cNvSpPr>
          <p:nvPr>
            <p:ph type="title"/>
          </p:nvPr>
        </p:nvSpPr>
        <p:spPr/>
        <p:txBody>
          <a:bodyPr/>
          <a:lstStyle/>
          <a:p>
            <a:r>
              <a:rPr lang="en-TH" dirty="0"/>
              <a:t>The Measures</a:t>
            </a:r>
          </a:p>
        </p:txBody>
      </p:sp>
      <p:sp>
        <p:nvSpPr>
          <p:cNvPr id="3" name="Content Placeholder 2">
            <a:extLst>
              <a:ext uri="{FF2B5EF4-FFF2-40B4-BE49-F238E27FC236}">
                <a16:creationId xmlns:a16="http://schemas.microsoft.com/office/drawing/2014/main" id="{0213D8AA-BF18-0944-8581-D9CC87427521}"/>
              </a:ext>
            </a:extLst>
          </p:cNvPr>
          <p:cNvSpPr>
            <a:spLocks noGrp="1"/>
          </p:cNvSpPr>
          <p:nvPr>
            <p:ph idx="1"/>
          </p:nvPr>
        </p:nvSpPr>
        <p:spPr>
          <a:xfrm>
            <a:off x="6417128" y="1825625"/>
            <a:ext cx="4936671" cy="4351338"/>
          </a:xfrm>
        </p:spPr>
        <p:txBody>
          <a:bodyPr/>
          <a:lstStyle/>
          <a:p>
            <a:r>
              <a:rPr lang="en-US" dirty="0"/>
              <a:t>Having located a case, the searchers marked the house.</a:t>
            </a:r>
            <a:endParaRPr lang="en-TH" dirty="0"/>
          </a:p>
          <a:p>
            <a:r>
              <a:rPr lang="en-US" dirty="0"/>
              <a:t>O</a:t>
            </a:r>
            <a:r>
              <a:rPr lang="en-TH" dirty="0"/>
              <a:t>pen circles represented deaths from plague; cross circles death from other causes.</a:t>
            </a:r>
          </a:p>
          <a:p>
            <a:r>
              <a:rPr lang="en-TH" dirty="0"/>
              <a:t>Marked houses indicated to officials that sanitary action was needed</a:t>
            </a:r>
          </a:p>
        </p:txBody>
      </p:sp>
      <p:pic>
        <p:nvPicPr>
          <p:cNvPr id="10242" name="Picture 2">
            <a:extLst>
              <a:ext uri="{FF2B5EF4-FFF2-40B4-BE49-F238E27FC236}">
                <a16:creationId xmlns:a16="http://schemas.microsoft.com/office/drawing/2014/main" id="{F2D8F503-9EB4-9941-8EC4-DD43D1672D6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690688"/>
            <a:ext cx="6169025" cy="48659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9861912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257C39-24CE-8F41-AAC5-F23D21F00025}"/>
              </a:ext>
            </a:extLst>
          </p:cNvPr>
          <p:cNvSpPr>
            <a:spLocks noGrp="1"/>
          </p:cNvSpPr>
          <p:nvPr>
            <p:ph type="title"/>
          </p:nvPr>
        </p:nvSpPr>
        <p:spPr/>
        <p:txBody>
          <a:bodyPr/>
          <a:lstStyle/>
          <a:p>
            <a:r>
              <a:rPr lang="en-TH" dirty="0"/>
              <a:t>The Measures</a:t>
            </a:r>
          </a:p>
        </p:txBody>
      </p:sp>
      <p:sp>
        <p:nvSpPr>
          <p:cNvPr id="3" name="Content Placeholder 2">
            <a:extLst>
              <a:ext uri="{FF2B5EF4-FFF2-40B4-BE49-F238E27FC236}">
                <a16:creationId xmlns:a16="http://schemas.microsoft.com/office/drawing/2014/main" id="{0A77BF8E-63E5-6947-BC19-72F0DB533D5A}"/>
              </a:ext>
            </a:extLst>
          </p:cNvPr>
          <p:cNvSpPr>
            <a:spLocks noGrp="1"/>
          </p:cNvSpPr>
          <p:nvPr>
            <p:ph idx="1"/>
          </p:nvPr>
        </p:nvSpPr>
        <p:spPr>
          <a:xfrm>
            <a:off x="8343900" y="1825625"/>
            <a:ext cx="3009900" cy="4351338"/>
          </a:xfrm>
        </p:spPr>
        <p:txBody>
          <a:bodyPr>
            <a:normAutofit fontScale="92500"/>
          </a:bodyPr>
          <a:lstStyle/>
          <a:p>
            <a:r>
              <a:rPr lang="en-TH" dirty="0"/>
              <a:t>This picture portrays workers cleaned a plague house in Bombay</a:t>
            </a:r>
          </a:p>
          <a:p>
            <a:r>
              <a:rPr lang="en-TH" dirty="0"/>
              <a:t>But in some cases, the marked houses were burned.</a:t>
            </a:r>
          </a:p>
          <a:p>
            <a:r>
              <a:rPr lang="en-US" dirty="0"/>
              <a:t>B</a:t>
            </a:r>
            <a:r>
              <a:rPr lang="en-TH" dirty="0"/>
              <a:t>eddings, clothes, and furnishings were burned too.</a:t>
            </a:r>
          </a:p>
        </p:txBody>
      </p:sp>
      <p:pic>
        <p:nvPicPr>
          <p:cNvPr id="11266" name="Picture 2" descr="How the 1896 plague epidemic shaped Mumbai">
            <a:extLst>
              <a:ext uri="{FF2B5EF4-FFF2-40B4-BE49-F238E27FC236}">
                <a16:creationId xmlns:a16="http://schemas.microsoft.com/office/drawing/2014/main" id="{8CB08D55-12C2-434C-B76B-9671D94D4BF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0550" y="1690687"/>
            <a:ext cx="7753350" cy="46934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4163971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68C5F5-628A-7245-A1FD-FEC79EC0BAFF}"/>
              </a:ext>
            </a:extLst>
          </p:cNvPr>
          <p:cNvSpPr>
            <a:spLocks noGrp="1"/>
          </p:cNvSpPr>
          <p:nvPr>
            <p:ph type="title"/>
          </p:nvPr>
        </p:nvSpPr>
        <p:spPr/>
        <p:txBody>
          <a:bodyPr/>
          <a:lstStyle/>
          <a:p>
            <a:r>
              <a:rPr lang="en-TH" dirty="0"/>
              <a:t>People’s Responses to the Measures</a:t>
            </a:r>
          </a:p>
        </p:txBody>
      </p:sp>
      <p:sp>
        <p:nvSpPr>
          <p:cNvPr id="3" name="Content Placeholder 2">
            <a:extLst>
              <a:ext uri="{FF2B5EF4-FFF2-40B4-BE49-F238E27FC236}">
                <a16:creationId xmlns:a16="http://schemas.microsoft.com/office/drawing/2014/main" id="{FCCE1B4E-9FA0-E24C-B832-7555F4495300}"/>
              </a:ext>
            </a:extLst>
          </p:cNvPr>
          <p:cNvSpPr>
            <a:spLocks noGrp="1"/>
          </p:cNvSpPr>
          <p:nvPr>
            <p:ph idx="1"/>
          </p:nvPr>
        </p:nvSpPr>
        <p:spPr/>
        <p:txBody>
          <a:bodyPr>
            <a:normAutofit lnSpcReduction="10000"/>
          </a:bodyPr>
          <a:lstStyle/>
          <a:p>
            <a:r>
              <a:rPr lang="en-TH" dirty="0"/>
              <a:t>At the beginning of the outbreak, people took flight to avoid harsh measures. By February 1897, around four hundred thousand people left the city.</a:t>
            </a:r>
          </a:p>
          <a:p>
            <a:r>
              <a:rPr lang="en-TH" dirty="0"/>
              <a:t>These people brought the bacteria with them and spread the disease.</a:t>
            </a:r>
          </a:p>
          <a:p>
            <a:r>
              <a:rPr lang="en-TH" dirty="0"/>
              <a:t>Relatives, friends, and neighbors attempted to protect the sick from trauma and possiby murder.</a:t>
            </a:r>
            <a:endParaRPr lang="th-TH" dirty="0"/>
          </a:p>
          <a:p>
            <a:r>
              <a:rPr lang="en-US" dirty="0"/>
              <a:t>Later when the measures were even harsher, the fear turned to be the anger.</a:t>
            </a:r>
          </a:p>
          <a:p>
            <a:r>
              <a:rPr lang="en-US" dirty="0"/>
              <a:t>They were angrier when seeing the search team abused the power by plague regulations.</a:t>
            </a:r>
            <a:endParaRPr lang="en-TH" dirty="0"/>
          </a:p>
        </p:txBody>
      </p:sp>
    </p:spTree>
    <p:extLst>
      <p:ext uri="{BB962C8B-B14F-4D97-AF65-F5344CB8AC3E}">
        <p14:creationId xmlns:p14="http://schemas.microsoft.com/office/powerpoint/2010/main" val="60523915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5D7E24-13E3-6B40-AC36-E9BF56537E66}"/>
              </a:ext>
            </a:extLst>
          </p:cNvPr>
          <p:cNvSpPr>
            <a:spLocks noGrp="1"/>
          </p:cNvSpPr>
          <p:nvPr>
            <p:ph type="title"/>
          </p:nvPr>
        </p:nvSpPr>
        <p:spPr/>
        <p:txBody>
          <a:bodyPr/>
          <a:lstStyle/>
          <a:p>
            <a:r>
              <a:rPr lang="en-TH" dirty="0"/>
              <a:t>People’s Responses to the Measures</a:t>
            </a:r>
          </a:p>
        </p:txBody>
      </p:sp>
      <p:sp>
        <p:nvSpPr>
          <p:cNvPr id="3" name="Content Placeholder 2">
            <a:extLst>
              <a:ext uri="{FF2B5EF4-FFF2-40B4-BE49-F238E27FC236}">
                <a16:creationId xmlns:a16="http://schemas.microsoft.com/office/drawing/2014/main" id="{C3A1E729-72C0-E74A-AEDE-32A37FA546FF}"/>
              </a:ext>
            </a:extLst>
          </p:cNvPr>
          <p:cNvSpPr>
            <a:spLocks noGrp="1"/>
          </p:cNvSpPr>
          <p:nvPr>
            <p:ph idx="1"/>
          </p:nvPr>
        </p:nvSpPr>
        <p:spPr>
          <a:xfrm>
            <a:off x="424542" y="1809297"/>
            <a:ext cx="5693229" cy="4351338"/>
          </a:xfrm>
        </p:spPr>
        <p:txBody>
          <a:bodyPr/>
          <a:lstStyle/>
          <a:p>
            <a:r>
              <a:rPr lang="en-US" dirty="0"/>
              <a:t>T</a:t>
            </a:r>
            <a:r>
              <a:rPr lang="en-TH" dirty="0"/>
              <a:t>he search teams became a flashpoint for violence.</a:t>
            </a:r>
          </a:p>
          <a:p>
            <a:r>
              <a:rPr lang="en-TH" dirty="0"/>
              <a:t>There was a general strike of transport workers and a series of strikes by weavers and spinners.</a:t>
            </a:r>
          </a:p>
          <a:p>
            <a:r>
              <a:rPr lang="en-TH" dirty="0"/>
              <a:t>On June 22, Walter Charles Rand and three other officials were shot by the Chapekar brothers in retaliation for the draconian policies they had implemented.</a:t>
            </a:r>
          </a:p>
          <a:p>
            <a:endParaRPr lang="en-TH" dirty="0"/>
          </a:p>
        </p:txBody>
      </p:sp>
      <p:pic>
        <p:nvPicPr>
          <p:cNvPr id="13314" name="Picture 2" descr="June 22, 1897: When Pune's dignity was avenged by Chapekar brothers">
            <a:extLst>
              <a:ext uri="{FF2B5EF4-FFF2-40B4-BE49-F238E27FC236}">
                <a16:creationId xmlns:a16="http://schemas.microsoft.com/office/drawing/2014/main" id="{F3FEFBF9-5150-BB4F-AE26-4ED69621ACF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60191" y="1943893"/>
            <a:ext cx="5931809" cy="316694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8547765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51A053-CA00-1449-9C4A-02B44A9224B4}"/>
              </a:ext>
            </a:extLst>
          </p:cNvPr>
          <p:cNvSpPr>
            <a:spLocks noGrp="1"/>
          </p:cNvSpPr>
          <p:nvPr>
            <p:ph type="title"/>
          </p:nvPr>
        </p:nvSpPr>
        <p:spPr/>
        <p:txBody>
          <a:bodyPr/>
          <a:lstStyle/>
          <a:p>
            <a:r>
              <a:rPr lang="en-TH" dirty="0"/>
              <a:t>Responese to the Riots</a:t>
            </a:r>
          </a:p>
        </p:txBody>
      </p:sp>
      <p:sp>
        <p:nvSpPr>
          <p:cNvPr id="3" name="Content Placeholder 2">
            <a:extLst>
              <a:ext uri="{FF2B5EF4-FFF2-40B4-BE49-F238E27FC236}">
                <a16:creationId xmlns:a16="http://schemas.microsoft.com/office/drawing/2014/main" id="{C9F2379F-B306-CA48-922A-4DF8EB7FDCC0}"/>
              </a:ext>
            </a:extLst>
          </p:cNvPr>
          <p:cNvSpPr>
            <a:spLocks noGrp="1"/>
          </p:cNvSpPr>
          <p:nvPr>
            <p:ph idx="1"/>
          </p:nvPr>
        </p:nvSpPr>
        <p:spPr>
          <a:xfrm>
            <a:off x="838200" y="1825625"/>
            <a:ext cx="7293429" cy="4351338"/>
          </a:xfrm>
        </p:spPr>
        <p:txBody>
          <a:bodyPr>
            <a:normAutofit lnSpcReduction="10000"/>
          </a:bodyPr>
          <a:lstStyle/>
          <a:p>
            <a:r>
              <a:rPr lang="en-TH" dirty="0"/>
              <a:t>Having difficulty dealing with both the disease and the riots, the British reconsider their measures.</a:t>
            </a:r>
          </a:p>
          <a:p>
            <a:r>
              <a:rPr lang="en-TH" dirty="0"/>
              <a:t>The Indian Plague C</a:t>
            </a:r>
            <a:r>
              <a:rPr lang="en-US" dirty="0"/>
              <a:t>o</a:t>
            </a:r>
            <a:r>
              <a:rPr lang="en-TH" dirty="0"/>
              <a:t>mmission released its report concluding that the draconian measures were ineffective.</a:t>
            </a:r>
          </a:p>
          <a:p>
            <a:r>
              <a:rPr lang="en-TH" dirty="0"/>
              <a:t>In addition, the implementation of such measures were too costly and dangerous.</a:t>
            </a:r>
          </a:p>
          <a:p>
            <a:r>
              <a:rPr lang="en-TH" dirty="0"/>
              <a:t>Lord Sandhurst – the governor of Bombay – turned the compulsion into a voluntary compliance.</a:t>
            </a:r>
          </a:p>
        </p:txBody>
      </p:sp>
      <p:pic>
        <p:nvPicPr>
          <p:cNvPr id="14338" name="Picture 2" descr="Lord Sandhurst, Governor of Bombay. Photograph attributed to Captain C.  Moss, 1897. | Wellcome Collection">
            <a:extLst>
              <a:ext uri="{FF2B5EF4-FFF2-40B4-BE49-F238E27FC236}">
                <a16:creationId xmlns:a16="http://schemas.microsoft.com/office/drawing/2014/main" id="{615F9CD1-8A47-C645-BF24-DBFD46D2443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76128" y="1727199"/>
            <a:ext cx="3360057" cy="43513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8845348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470ACF-E467-DE49-BBA5-43295B09CF9F}"/>
              </a:ext>
            </a:extLst>
          </p:cNvPr>
          <p:cNvSpPr>
            <a:spLocks noGrp="1"/>
          </p:cNvSpPr>
          <p:nvPr>
            <p:ph type="title"/>
          </p:nvPr>
        </p:nvSpPr>
        <p:spPr/>
        <p:txBody>
          <a:bodyPr/>
          <a:lstStyle/>
          <a:p>
            <a:r>
              <a:rPr lang="en-TH" dirty="0"/>
              <a:t>Responese to the Riots</a:t>
            </a:r>
          </a:p>
        </p:txBody>
      </p:sp>
      <p:sp>
        <p:nvSpPr>
          <p:cNvPr id="3" name="Content Placeholder 2">
            <a:extLst>
              <a:ext uri="{FF2B5EF4-FFF2-40B4-BE49-F238E27FC236}">
                <a16:creationId xmlns:a16="http://schemas.microsoft.com/office/drawing/2014/main" id="{D0035FE1-8853-0949-B27E-8C643BB40B07}"/>
              </a:ext>
            </a:extLst>
          </p:cNvPr>
          <p:cNvSpPr>
            <a:spLocks noGrp="1"/>
          </p:cNvSpPr>
          <p:nvPr>
            <p:ph idx="1"/>
          </p:nvPr>
        </p:nvSpPr>
        <p:spPr/>
        <p:txBody>
          <a:bodyPr/>
          <a:lstStyle/>
          <a:p>
            <a:r>
              <a:rPr lang="en-TH" dirty="0"/>
              <a:t>After Sandhurst’s announcement, all forms of coercive public health ceased</a:t>
            </a:r>
          </a:p>
          <a:p>
            <a:r>
              <a:rPr lang="en-TH" dirty="0"/>
              <a:t>Small neighborhood hospitals began to appear for each indigeneous religious group.</a:t>
            </a:r>
          </a:p>
          <a:p>
            <a:r>
              <a:rPr lang="en-TH" dirty="0"/>
              <a:t>These places open to friends and relatives of patients, provided traditional treatments, and respected norms of caste and gender.</a:t>
            </a:r>
          </a:p>
          <a:p>
            <a:r>
              <a:rPr lang="en-TH" dirty="0"/>
              <a:t>The British set up a discretional relief fund that provided compensation for wages lost through quarantine, funeral expenses for those who needed them, and relief for their families.</a:t>
            </a:r>
          </a:p>
        </p:txBody>
      </p:sp>
    </p:spTree>
    <p:extLst>
      <p:ext uri="{BB962C8B-B14F-4D97-AF65-F5344CB8AC3E}">
        <p14:creationId xmlns:p14="http://schemas.microsoft.com/office/powerpoint/2010/main" val="386894899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77F270-F253-FB43-B639-AD9A52E1276F}"/>
              </a:ext>
            </a:extLst>
          </p:cNvPr>
          <p:cNvSpPr>
            <a:spLocks noGrp="1"/>
          </p:cNvSpPr>
          <p:nvPr>
            <p:ph type="title"/>
          </p:nvPr>
        </p:nvSpPr>
        <p:spPr/>
        <p:txBody>
          <a:bodyPr/>
          <a:lstStyle/>
          <a:p>
            <a:r>
              <a:rPr lang="en-TH" dirty="0"/>
              <a:t>What do we learn from this example?</a:t>
            </a:r>
          </a:p>
        </p:txBody>
      </p:sp>
      <p:sp>
        <p:nvSpPr>
          <p:cNvPr id="3" name="Content Placeholder 2">
            <a:extLst>
              <a:ext uri="{FF2B5EF4-FFF2-40B4-BE49-F238E27FC236}">
                <a16:creationId xmlns:a16="http://schemas.microsoft.com/office/drawing/2014/main" id="{F85907D7-1312-464B-A77E-DC624ACC57B3}"/>
              </a:ext>
            </a:extLst>
          </p:cNvPr>
          <p:cNvSpPr>
            <a:spLocks noGrp="1"/>
          </p:cNvSpPr>
          <p:nvPr>
            <p:ph idx="1"/>
          </p:nvPr>
        </p:nvSpPr>
        <p:spPr/>
        <p:txBody>
          <a:bodyPr/>
          <a:lstStyle/>
          <a:p>
            <a:r>
              <a:rPr lang="en-TH" dirty="0"/>
              <a:t>No epidemic policy can be successful without compliance </a:t>
            </a:r>
            <a:r>
              <a:rPr lang="en-TH"/>
              <a:t>from people!!</a:t>
            </a:r>
            <a:endParaRPr lang="en-TH" dirty="0"/>
          </a:p>
          <a:p>
            <a:r>
              <a:rPr lang="en-TH" dirty="0"/>
              <a:t>An authoritarian government cannot apply their excessive power to control the situation.</a:t>
            </a:r>
          </a:p>
        </p:txBody>
      </p:sp>
    </p:spTree>
    <p:extLst>
      <p:ext uri="{BB962C8B-B14F-4D97-AF65-F5344CB8AC3E}">
        <p14:creationId xmlns:p14="http://schemas.microsoft.com/office/powerpoint/2010/main" val="267631174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E98526-AAAE-EA47-A7D5-717539CA1E70}"/>
              </a:ext>
            </a:extLst>
          </p:cNvPr>
          <p:cNvSpPr>
            <a:spLocks noGrp="1"/>
          </p:cNvSpPr>
          <p:nvPr>
            <p:ph type="title"/>
          </p:nvPr>
        </p:nvSpPr>
        <p:spPr/>
        <p:txBody>
          <a:bodyPr/>
          <a:lstStyle/>
          <a:p>
            <a:r>
              <a:rPr lang="th-TH" dirty="0"/>
              <a:t>SARS (</a:t>
            </a:r>
            <a:r>
              <a:rPr lang="en-US" dirty="0"/>
              <a:t>Severe Acute Respiratory Syndrome): Origin</a:t>
            </a:r>
            <a:endParaRPr lang="en-TH" dirty="0"/>
          </a:p>
        </p:txBody>
      </p:sp>
      <p:sp>
        <p:nvSpPr>
          <p:cNvPr id="3" name="Content Placeholder 2">
            <a:extLst>
              <a:ext uri="{FF2B5EF4-FFF2-40B4-BE49-F238E27FC236}">
                <a16:creationId xmlns:a16="http://schemas.microsoft.com/office/drawing/2014/main" id="{9AA584AD-305F-514B-8853-AFDF84B4E1DD}"/>
              </a:ext>
            </a:extLst>
          </p:cNvPr>
          <p:cNvSpPr>
            <a:spLocks noGrp="1"/>
          </p:cNvSpPr>
          <p:nvPr>
            <p:ph idx="1"/>
          </p:nvPr>
        </p:nvSpPr>
        <p:spPr>
          <a:xfrm>
            <a:off x="838200" y="1825625"/>
            <a:ext cx="7257585" cy="4351338"/>
          </a:xfrm>
        </p:spPr>
        <p:txBody>
          <a:bodyPr/>
          <a:lstStyle/>
          <a:p>
            <a:r>
              <a:rPr lang="en-TH" dirty="0"/>
              <a:t>It is caused by </a:t>
            </a:r>
            <a:r>
              <a:rPr lang="en-US" dirty="0"/>
              <a:t>SARS coronavirus (SARS-</a:t>
            </a:r>
            <a:r>
              <a:rPr lang="en-US" dirty="0" err="1"/>
              <a:t>CoV</a:t>
            </a:r>
            <a:r>
              <a:rPr lang="en-US" dirty="0"/>
              <a:t>)</a:t>
            </a:r>
          </a:p>
          <a:p>
            <a:r>
              <a:rPr lang="en-US" dirty="0"/>
              <a:t>SARS-</a:t>
            </a:r>
            <a:r>
              <a:rPr lang="en-US" dirty="0" err="1"/>
              <a:t>CoV</a:t>
            </a:r>
            <a:r>
              <a:rPr lang="en-US" dirty="0"/>
              <a:t> is thought to be an animal virus from an as-yet-uncertain animal reservoir, perhaps bats, that spread to other animals (civet cats)</a:t>
            </a:r>
          </a:p>
          <a:p>
            <a:r>
              <a:rPr lang="en-US" dirty="0"/>
              <a:t>First infected humans were in the Guangdong province of southern China in late 2002.</a:t>
            </a:r>
            <a:r>
              <a:rPr lang="en-TH" dirty="0"/>
              <a:t> </a:t>
            </a:r>
          </a:p>
        </p:txBody>
      </p:sp>
      <p:pic>
        <p:nvPicPr>
          <p:cNvPr id="1026" name="Picture 2">
            <a:extLst>
              <a:ext uri="{FF2B5EF4-FFF2-40B4-BE49-F238E27FC236}">
                <a16:creationId xmlns:a16="http://schemas.microsoft.com/office/drawing/2014/main" id="{0956E919-5C5A-2F45-8A1B-EE2443CB02A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660160" y="1329394"/>
            <a:ext cx="3127915" cy="2762991"/>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a:extLst>
              <a:ext uri="{FF2B5EF4-FFF2-40B4-BE49-F238E27FC236}">
                <a16:creationId xmlns:a16="http://schemas.microsoft.com/office/drawing/2014/main" id="{816871EF-1922-1046-BDC7-2CEBA172C18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660159" y="4095008"/>
            <a:ext cx="3127916" cy="27629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5536366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F7FB65-A059-1342-85A1-BFE19A040233}"/>
              </a:ext>
            </a:extLst>
          </p:cNvPr>
          <p:cNvSpPr>
            <a:spLocks noGrp="1"/>
          </p:cNvSpPr>
          <p:nvPr>
            <p:ph type="title"/>
          </p:nvPr>
        </p:nvSpPr>
        <p:spPr/>
        <p:txBody>
          <a:bodyPr/>
          <a:lstStyle/>
          <a:p>
            <a:r>
              <a:rPr lang="th-TH" dirty="0"/>
              <a:t>SARS (</a:t>
            </a:r>
            <a:r>
              <a:rPr lang="en-US" dirty="0"/>
              <a:t>Severe Acute Respiratory Syndrome): Origin</a:t>
            </a:r>
            <a:endParaRPr lang="en-TH" dirty="0"/>
          </a:p>
        </p:txBody>
      </p:sp>
      <p:sp>
        <p:nvSpPr>
          <p:cNvPr id="3" name="Content Placeholder 2">
            <a:extLst>
              <a:ext uri="{FF2B5EF4-FFF2-40B4-BE49-F238E27FC236}">
                <a16:creationId xmlns:a16="http://schemas.microsoft.com/office/drawing/2014/main" id="{C850D51D-071C-794E-A9B3-8EFF79C13F08}"/>
              </a:ext>
            </a:extLst>
          </p:cNvPr>
          <p:cNvSpPr>
            <a:spLocks noGrp="1"/>
          </p:cNvSpPr>
          <p:nvPr>
            <p:ph idx="1"/>
          </p:nvPr>
        </p:nvSpPr>
        <p:spPr>
          <a:xfrm>
            <a:off x="7515922" y="1825625"/>
            <a:ext cx="3837877" cy="4667250"/>
          </a:xfrm>
        </p:spPr>
        <p:txBody>
          <a:bodyPr>
            <a:normAutofit fontScale="85000" lnSpcReduction="20000"/>
          </a:bodyPr>
          <a:lstStyle/>
          <a:p>
            <a:r>
              <a:rPr lang="en-US" dirty="0"/>
              <a:t>Patient 1 had the earliest case</a:t>
            </a:r>
          </a:p>
          <a:p>
            <a:r>
              <a:rPr lang="en-US" dirty="0"/>
              <a:t>He had not traveled outside Foshan in the 2 weeks before his illness and had no contact history, but he had prepared food including chicken, domestic cat, and snake.</a:t>
            </a:r>
          </a:p>
          <a:p>
            <a:r>
              <a:rPr lang="en-US" dirty="0"/>
              <a:t>Observing other early cases, the paper found that SARS has an origin in wild animals. </a:t>
            </a:r>
          </a:p>
          <a:p>
            <a:r>
              <a:rPr lang="en-US" dirty="0">
                <a:hlinkClick r:id="rId2"/>
              </a:rPr>
              <a:t>https://www.ncbi.nlm.nih.gov/pmc/articles/PMC3323155/</a:t>
            </a:r>
            <a:endParaRPr lang="en-US" dirty="0"/>
          </a:p>
          <a:p>
            <a:endParaRPr lang="en-TH" dirty="0"/>
          </a:p>
        </p:txBody>
      </p:sp>
      <p:pic>
        <p:nvPicPr>
          <p:cNvPr id="4" name="Picture 3">
            <a:extLst>
              <a:ext uri="{FF2B5EF4-FFF2-40B4-BE49-F238E27FC236}">
                <a16:creationId xmlns:a16="http://schemas.microsoft.com/office/drawing/2014/main" id="{79F5DEED-3BC3-044C-BCA9-F6C0922F4E9E}"/>
              </a:ext>
            </a:extLst>
          </p:cNvPr>
          <p:cNvPicPr>
            <a:picLocks noChangeAspect="1"/>
          </p:cNvPicPr>
          <p:nvPr/>
        </p:nvPicPr>
        <p:blipFill>
          <a:blip r:embed="rId3"/>
          <a:stretch>
            <a:fillRect/>
          </a:stretch>
        </p:blipFill>
        <p:spPr>
          <a:xfrm>
            <a:off x="447908" y="1690688"/>
            <a:ext cx="6945351" cy="5122862"/>
          </a:xfrm>
          <a:prstGeom prst="rect">
            <a:avLst/>
          </a:prstGeom>
        </p:spPr>
      </p:pic>
    </p:spTree>
    <p:extLst>
      <p:ext uri="{BB962C8B-B14F-4D97-AF65-F5344CB8AC3E}">
        <p14:creationId xmlns:p14="http://schemas.microsoft.com/office/powerpoint/2010/main" val="12007163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1B92F4-0CD4-D446-BD79-953AB62D808F}"/>
              </a:ext>
            </a:extLst>
          </p:cNvPr>
          <p:cNvSpPr>
            <a:spLocks noGrp="1"/>
          </p:cNvSpPr>
          <p:nvPr>
            <p:ph type="title"/>
          </p:nvPr>
        </p:nvSpPr>
        <p:spPr/>
        <p:txBody>
          <a:bodyPr/>
          <a:lstStyle/>
          <a:p>
            <a:r>
              <a:rPr lang="th-TH" dirty="0"/>
              <a:t>SARS (</a:t>
            </a:r>
            <a:r>
              <a:rPr lang="en-US" dirty="0"/>
              <a:t>Severe Acute Respiratory Syndrome): Symptoms</a:t>
            </a:r>
            <a:endParaRPr lang="en-TH" dirty="0"/>
          </a:p>
        </p:txBody>
      </p:sp>
      <p:sp>
        <p:nvSpPr>
          <p:cNvPr id="3" name="Content Placeholder 2">
            <a:extLst>
              <a:ext uri="{FF2B5EF4-FFF2-40B4-BE49-F238E27FC236}">
                <a16:creationId xmlns:a16="http://schemas.microsoft.com/office/drawing/2014/main" id="{2E5F17C6-FB02-6A46-9D1B-8182246899E7}"/>
              </a:ext>
            </a:extLst>
          </p:cNvPr>
          <p:cNvSpPr>
            <a:spLocks noGrp="1"/>
          </p:cNvSpPr>
          <p:nvPr>
            <p:ph idx="1"/>
          </p:nvPr>
        </p:nvSpPr>
        <p:spPr>
          <a:xfrm>
            <a:off x="258337" y="1825625"/>
            <a:ext cx="5257800" cy="4351338"/>
          </a:xfrm>
        </p:spPr>
        <p:txBody>
          <a:bodyPr>
            <a:normAutofit fontScale="92500" lnSpcReduction="10000"/>
          </a:bodyPr>
          <a:lstStyle/>
          <a:p>
            <a:r>
              <a:rPr lang="en-US" dirty="0"/>
              <a:t>Symptoms are influenza-like and include fever, muscle pain, cough, headache, diarrhea, and sore throat</a:t>
            </a:r>
          </a:p>
          <a:p>
            <a:r>
              <a:rPr lang="en-US" dirty="0"/>
              <a:t>No individual symptom or cluster of symptoms has proved to be specific for a diagnosis of SARS.</a:t>
            </a:r>
          </a:p>
          <a:p>
            <a:r>
              <a:rPr lang="en-US" dirty="0"/>
              <a:t>Severe cases often evolve rapidly, progressing to respiratory distress and requiring intensive care.</a:t>
            </a:r>
          </a:p>
          <a:p>
            <a:r>
              <a:rPr lang="en-US" dirty="0"/>
              <a:t>The case fertility rate (CFR) is about 10 percent</a:t>
            </a:r>
            <a:endParaRPr lang="en-TH" dirty="0"/>
          </a:p>
        </p:txBody>
      </p:sp>
      <p:pic>
        <p:nvPicPr>
          <p:cNvPr id="3074" name="Picture 2" descr="Photos show how the SARS virus impacted the world in 2003 - Business Insider">
            <a:extLst>
              <a:ext uri="{FF2B5EF4-FFF2-40B4-BE49-F238E27FC236}">
                <a16:creationId xmlns:a16="http://schemas.microsoft.com/office/drawing/2014/main" id="{B4D3B082-7767-E74B-B378-736702560D4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20214" y="1690688"/>
            <a:ext cx="6486293" cy="50323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8238991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B11DCF-17D0-C843-9A72-13D5BB4C52A0}"/>
              </a:ext>
            </a:extLst>
          </p:cNvPr>
          <p:cNvSpPr>
            <a:spLocks noGrp="1"/>
          </p:cNvSpPr>
          <p:nvPr>
            <p:ph type="title"/>
          </p:nvPr>
        </p:nvSpPr>
        <p:spPr/>
        <p:txBody>
          <a:bodyPr/>
          <a:lstStyle/>
          <a:p>
            <a:r>
              <a:rPr lang="th-TH" dirty="0"/>
              <a:t>SARS (</a:t>
            </a:r>
            <a:r>
              <a:rPr lang="en-US" dirty="0"/>
              <a:t>Severe Acute Respiratory Syndrome): transmission</a:t>
            </a:r>
            <a:endParaRPr lang="en-TH" dirty="0"/>
          </a:p>
        </p:txBody>
      </p:sp>
      <p:sp>
        <p:nvSpPr>
          <p:cNvPr id="3" name="Content Placeholder 2">
            <a:extLst>
              <a:ext uri="{FF2B5EF4-FFF2-40B4-BE49-F238E27FC236}">
                <a16:creationId xmlns:a16="http://schemas.microsoft.com/office/drawing/2014/main" id="{1D337EA2-DBE8-2D4B-B927-B36D3823E414}"/>
              </a:ext>
            </a:extLst>
          </p:cNvPr>
          <p:cNvSpPr>
            <a:spLocks noGrp="1"/>
          </p:cNvSpPr>
          <p:nvPr>
            <p:ph idx="1"/>
          </p:nvPr>
        </p:nvSpPr>
        <p:spPr/>
        <p:txBody>
          <a:bodyPr>
            <a:normAutofit fontScale="70000" lnSpcReduction="20000"/>
          </a:bodyPr>
          <a:lstStyle/>
          <a:p>
            <a:r>
              <a:rPr lang="en-US" dirty="0"/>
              <a:t>The main way that SARS seems to spread is by close person-to-person contact.</a:t>
            </a:r>
          </a:p>
          <a:p>
            <a:r>
              <a:rPr lang="en-US" dirty="0"/>
              <a:t> It appears to have occurred mainly during the second week of illness, which corresponds to the peak of virus excretion in respiratory secretions and stool, and when cases with severe disease start to deteriorate clinically. </a:t>
            </a:r>
          </a:p>
          <a:p>
            <a:r>
              <a:rPr lang="en-US" dirty="0"/>
              <a:t>SARS-</a:t>
            </a:r>
            <a:r>
              <a:rPr lang="en-US" dirty="0" err="1"/>
              <a:t>CoV</a:t>
            </a:r>
            <a:r>
              <a:rPr lang="en-US" dirty="0"/>
              <a:t> is most readily by respiratory droplets (droplet spread) produced when an infected person coughs or sneezes.</a:t>
            </a:r>
          </a:p>
          <a:p>
            <a:r>
              <a:rPr lang="en-US" dirty="0"/>
              <a:t>Droplet spread can happen when droplets from the cough or sneeze of an infected person are propelled a short distance (generally up to 3 feet) through the air and deposited on the mucous membranes of the mouth, nose, or eyes of persons who are nearby. </a:t>
            </a:r>
          </a:p>
          <a:p>
            <a:r>
              <a:rPr lang="en-US" dirty="0"/>
              <a:t>The virus also can spread when a person touches a surface or object contaminated with infectious droplets and then touches his or her mouth, nose, or eye(s). </a:t>
            </a:r>
          </a:p>
          <a:p>
            <a:r>
              <a:rPr lang="en-US" dirty="0"/>
              <a:t>In addition, it is possible that the SARS virus might spread more broadly through the air (airborne spread) or by other ways that are not now known.</a:t>
            </a:r>
          </a:p>
          <a:p>
            <a:endParaRPr lang="en-US" dirty="0"/>
          </a:p>
          <a:p>
            <a:r>
              <a:rPr lang="en-TH" dirty="0"/>
              <a:t>This is like Covid-19 which is caused by </a:t>
            </a:r>
            <a:r>
              <a:rPr lang="en-US" dirty="0"/>
              <a:t>SARS-</a:t>
            </a:r>
            <a:r>
              <a:rPr lang="en-US" dirty="0" err="1"/>
              <a:t>CoV</a:t>
            </a:r>
            <a:r>
              <a:rPr lang="en-US" dirty="0"/>
              <a:t> 2</a:t>
            </a:r>
            <a:endParaRPr lang="en-TH" dirty="0"/>
          </a:p>
        </p:txBody>
      </p:sp>
    </p:spTree>
    <p:extLst>
      <p:ext uri="{BB962C8B-B14F-4D97-AF65-F5344CB8AC3E}">
        <p14:creationId xmlns:p14="http://schemas.microsoft.com/office/powerpoint/2010/main" val="159912507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A788FE-DA72-514E-A8E9-BFE1E92843EB}"/>
              </a:ext>
            </a:extLst>
          </p:cNvPr>
          <p:cNvSpPr>
            <a:spLocks noGrp="1"/>
          </p:cNvSpPr>
          <p:nvPr>
            <p:ph type="title"/>
          </p:nvPr>
        </p:nvSpPr>
        <p:spPr/>
        <p:txBody>
          <a:bodyPr/>
          <a:lstStyle/>
          <a:p>
            <a:r>
              <a:rPr lang="en-TH" dirty="0"/>
              <a:t>The 2003 Outbreak</a:t>
            </a:r>
          </a:p>
        </p:txBody>
      </p:sp>
      <p:sp>
        <p:nvSpPr>
          <p:cNvPr id="3" name="Content Placeholder 2">
            <a:extLst>
              <a:ext uri="{FF2B5EF4-FFF2-40B4-BE49-F238E27FC236}">
                <a16:creationId xmlns:a16="http://schemas.microsoft.com/office/drawing/2014/main" id="{A9EACA15-4C04-0349-9A4C-D2A642115528}"/>
              </a:ext>
            </a:extLst>
          </p:cNvPr>
          <p:cNvSpPr>
            <a:spLocks noGrp="1"/>
          </p:cNvSpPr>
          <p:nvPr>
            <p:ph idx="1"/>
          </p:nvPr>
        </p:nvSpPr>
        <p:spPr>
          <a:xfrm>
            <a:off x="838201" y="1825625"/>
            <a:ext cx="5763322" cy="4351338"/>
          </a:xfrm>
        </p:spPr>
        <p:txBody>
          <a:bodyPr>
            <a:normAutofit fontScale="92500"/>
          </a:bodyPr>
          <a:lstStyle/>
          <a:p>
            <a:r>
              <a:rPr lang="en-US" dirty="0"/>
              <a:t>SARS jumped from mainland China to Hong Kong in February 2003 when Liu </a:t>
            </a:r>
            <a:r>
              <a:rPr lang="en-US" dirty="0" err="1"/>
              <a:t>Jianlun</a:t>
            </a:r>
            <a:r>
              <a:rPr lang="en-US" dirty="0"/>
              <a:t>, a medical professor from Guangdong who unknowingly had SARS, checked into Room 911 at Hong Kong's Metropole Hotel</a:t>
            </a:r>
          </a:p>
          <a:p>
            <a:r>
              <a:rPr lang="en-US" dirty="0"/>
              <a:t>He died on early March</a:t>
            </a:r>
          </a:p>
          <a:p>
            <a:r>
              <a:rPr lang="en-US" dirty="0"/>
              <a:t>But during his short stay at the hotel, he unwittingly infected several other guests who brough the virus to Singapore, Toronto, and Hanoi</a:t>
            </a:r>
            <a:endParaRPr lang="en-TH" dirty="0"/>
          </a:p>
        </p:txBody>
      </p:sp>
      <p:pic>
        <p:nvPicPr>
          <p:cNvPr id="4098" name="Picture 2" descr="Metropole hotel hong kong">
            <a:extLst>
              <a:ext uri="{FF2B5EF4-FFF2-40B4-BE49-F238E27FC236}">
                <a16:creationId xmlns:a16="http://schemas.microsoft.com/office/drawing/2014/main" id="{85F02B00-438C-B54A-B6F6-553A000EC28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01523" y="2141537"/>
            <a:ext cx="5408340" cy="43513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5407324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28CDEF-BCFF-3E43-9ACF-4845938718E9}"/>
              </a:ext>
            </a:extLst>
          </p:cNvPr>
          <p:cNvSpPr>
            <a:spLocks noGrp="1"/>
          </p:cNvSpPr>
          <p:nvPr>
            <p:ph type="title"/>
          </p:nvPr>
        </p:nvSpPr>
        <p:spPr/>
        <p:txBody>
          <a:bodyPr/>
          <a:lstStyle/>
          <a:p>
            <a:r>
              <a:rPr lang="en-TH" dirty="0"/>
              <a:t>The 2003 Outbreak</a:t>
            </a:r>
          </a:p>
        </p:txBody>
      </p:sp>
      <p:sp>
        <p:nvSpPr>
          <p:cNvPr id="3" name="Content Placeholder 2">
            <a:extLst>
              <a:ext uri="{FF2B5EF4-FFF2-40B4-BE49-F238E27FC236}">
                <a16:creationId xmlns:a16="http://schemas.microsoft.com/office/drawing/2014/main" id="{75AB4BC5-F0C5-3346-8523-94C952C52558}"/>
              </a:ext>
            </a:extLst>
          </p:cNvPr>
          <p:cNvSpPr>
            <a:spLocks noGrp="1"/>
          </p:cNvSpPr>
          <p:nvPr>
            <p:ph idx="1"/>
          </p:nvPr>
        </p:nvSpPr>
        <p:spPr>
          <a:xfrm>
            <a:off x="156117" y="1825624"/>
            <a:ext cx="7872761" cy="4853955"/>
          </a:xfrm>
        </p:spPr>
        <p:txBody>
          <a:bodyPr>
            <a:normAutofit fontScale="77500" lnSpcReduction="20000"/>
          </a:bodyPr>
          <a:lstStyle/>
          <a:p>
            <a:r>
              <a:rPr lang="en-TH" dirty="0"/>
              <a:t>SARS erupted in March 2003.</a:t>
            </a:r>
            <a:endParaRPr lang="th-TH" dirty="0"/>
          </a:p>
          <a:p>
            <a:r>
              <a:rPr lang="th-TH" dirty="0"/>
              <a:t>SARS</a:t>
            </a:r>
            <a:r>
              <a:rPr lang="en-US" dirty="0"/>
              <a:t> also</a:t>
            </a:r>
            <a:r>
              <a:rPr lang="th-TH" dirty="0"/>
              <a:t> </a:t>
            </a:r>
            <a:r>
              <a:rPr lang="en-US" dirty="0"/>
              <a:t>reached Thailand in March. The patient who carried SARS to Thailand was Dr. Carlo </a:t>
            </a:r>
            <a:r>
              <a:rPr lang="en-US" dirty="0" err="1"/>
              <a:t>Urbani</a:t>
            </a:r>
            <a:r>
              <a:rPr lang="en-US" dirty="0"/>
              <a:t>.</a:t>
            </a:r>
          </a:p>
          <a:p>
            <a:r>
              <a:rPr lang="en-US" dirty="0"/>
              <a:t>Who was Dr. Carlo </a:t>
            </a:r>
            <a:r>
              <a:rPr lang="en-US" dirty="0" err="1"/>
              <a:t>Urbani</a:t>
            </a:r>
            <a:r>
              <a:rPr lang="en-US" dirty="0"/>
              <a:t>?</a:t>
            </a:r>
          </a:p>
          <a:p>
            <a:pPr lvl="1"/>
            <a:r>
              <a:rPr lang="en-US" dirty="0"/>
              <a:t>He was an Italian physician and microbiologist working at that time as a public-health specialist in the Hanoi office of WHO</a:t>
            </a:r>
          </a:p>
          <a:p>
            <a:pPr lvl="1"/>
            <a:r>
              <a:rPr lang="en-US" dirty="0"/>
              <a:t>On February 28</a:t>
            </a:r>
            <a:r>
              <a:rPr lang="en-US" baseline="30000" dirty="0"/>
              <a:t>th</a:t>
            </a:r>
            <a:r>
              <a:rPr lang="en-US" dirty="0"/>
              <a:t>, he was called by the hospital in Hanoi to observe an American business man who suffered from unusual influenza-like virus.</a:t>
            </a:r>
          </a:p>
          <a:p>
            <a:pPr lvl="1"/>
            <a:r>
              <a:rPr lang="en-US" dirty="0"/>
              <a:t>He immediately notified WHO about the contagious disease. He is now widely credited as the first World Health Organization (WHO) officer to identify the disease.</a:t>
            </a:r>
          </a:p>
          <a:p>
            <a:pPr lvl="1"/>
            <a:r>
              <a:rPr lang="en-US" dirty="0"/>
              <a:t>For the next several days, he chose to work at the hospital, documenting findings, arranging for samples to be sent for testing, and reinforcing infection control. </a:t>
            </a:r>
          </a:p>
          <a:p>
            <a:pPr lvl="1"/>
            <a:r>
              <a:rPr lang="en-US" dirty="0"/>
              <a:t>On March 11</a:t>
            </a:r>
            <a:r>
              <a:rPr lang="en-US" baseline="30000" dirty="0"/>
              <a:t>th</a:t>
            </a:r>
            <a:r>
              <a:rPr lang="en-US" dirty="0"/>
              <a:t>, he flew to Bangkok for a conference, and fell ill</a:t>
            </a:r>
          </a:p>
          <a:p>
            <a:pPr lvl="1"/>
            <a:r>
              <a:rPr lang="en-US" dirty="0"/>
              <a:t>He died on March 29</a:t>
            </a:r>
            <a:r>
              <a:rPr lang="en-US" baseline="30000" dirty="0"/>
              <a:t>th</a:t>
            </a:r>
            <a:r>
              <a:rPr lang="en-US" dirty="0"/>
              <a:t> in Bangkok</a:t>
            </a:r>
          </a:p>
          <a:p>
            <a:r>
              <a:rPr lang="en-TH" dirty="0"/>
              <a:t>In total, there were 9 cases of SARS in Thailand, and 2 of them died</a:t>
            </a:r>
          </a:p>
        </p:txBody>
      </p:sp>
      <p:pic>
        <p:nvPicPr>
          <p:cNvPr id="5122" name="Picture 2">
            <a:extLst>
              <a:ext uri="{FF2B5EF4-FFF2-40B4-BE49-F238E27FC236}">
                <a16:creationId xmlns:a16="http://schemas.microsoft.com/office/drawing/2014/main" id="{EC2B21E5-EAEE-444E-8FBB-6EA685F19A2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22166" y="2035716"/>
            <a:ext cx="3969834" cy="30269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9974524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7313D6-6EB6-DA4F-A41D-57EE6035E801}"/>
              </a:ext>
            </a:extLst>
          </p:cNvPr>
          <p:cNvSpPr>
            <a:spLocks noGrp="1"/>
          </p:cNvSpPr>
          <p:nvPr>
            <p:ph type="title"/>
          </p:nvPr>
        </p:nvSpPr>
        <p:spPr/>
        <p:txBody>
          <a:bodyPr/>
          <a:lstStyle/>
          <a:p>
            <a:r>
              <a:rPr lang="en-TH" dirty="0"/>
              <a:t>The 2003 Outbreak</a:t>
            </a:r>
          </a:p>
        </p:txBody>
      </p:sp>
      <p:sp>
        <p:nvSpPr>
          <p:cNvPr id="3" name="Content Placeholder 2">
            <a:extLst>
              <a:ext uri="{FF2B5EF4-FFF2-40B4-BE49-F238E27FC236}">
                <a16:creationId xmlns:a16="http://schemas.microsoft.com/office/drawing/2014/main" id="{79CA249A-8650-264E-A9F9-C34B3A46AFD8}"/>
              </a:ext>
            </a:extLst>
          </p:cNvPr>
          <p:cNvSpPr>
            <a:spLocks noGrp="1"/>
          </p:cNvSpPr>
          <p:nvPr>
            <p:ph idx="1"/>
          </p:nvPr>
        </p:nvSpPr>
        <p:spPr/>
        <p:txBody>
          <a:bodyPr/>
          <a:lstStyle/>
          <a:p>
            <a:r>
              <a:rPr lang="en-TH" dirty="0"/>
              <a:t>It affected 8098 people, caused 774 deaths</a:t>
            </a:r>
          </a:p>
          <a:p>
            <a:r>
              <a:rPr lang="en-US" dirty="0"/>
              <a:t>Because of international cooperation to isolate and quarantine people with SARS, the World Health Organization and affected countries were able to </a:t>
            </a:r>
            <a:r>
              <a:rPr lang="en-US" u="sng" dirty="0">
                <a:hlinkClick r:id="rId2"/>
              </a:rPr>
              <a:t>contain SARS by July 2003</a:t>
            </a:r>
            <a:r>
              <a:rPr lang="en-US" u="sng" dirty="0"/>
              <a:t>. </a:t>
            </a:r>
            <a:endParaRPr lang="en-TH" u="sng" dirty="0"/>
          </a:p>
          <a:p>
            <a:r>
              <a:rPr lang="en-US" dirty="0"/>
              <a:t>The disease was completely eliminated by isolating and quarantining people until the virus passed out of their system and they could no longer transmit it to others.</a:t>
            </a:r>
            <a:endParaRPr lang="en-TH" dirty="0"/>
          </a:p>
          <a:p>
            <a:endParaRPr lang="en-TH" dirty="0"/>
          </a:p>
        </p:txBody>
      </p:sp>
    </p:spTree>
    <p:extLst>
      <p:ext uri="{BB962C8B-B14F-4D97-AF65-F5344CB8AC3E}">
        <p14:creationId xmlns:p14="http://schemas.microsoft.com/office/powerpoint/2010/main" val="217582864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EF8612-C016-7046-8D42-EF4FD26C3384}"/>
              </a:ext>
            </a:extLst>
          </p:cNvPr>
          <p:cNvSpPr>
            <a:spLocks noGrp="1"/>
          </p:cNvSpPr>
          <p:nvPr>
            <p:ph type="title"/>
          </p:nvPr>
        </p:nvSpPr>
        <p:spPr/>
        <p:txBody>
          <a:bodyPr/>
          <a:lstStyle/>
          <a:p>
            <a:r>
              <a:rPr lang="en-TH" dirty="0"/>
              <a:t>The 2003 Outbreak</a:t>
            </a:r>
          </a:p>
        </p:txBody>
      </p:sp>
      <p:sp>
        <p:nvSpPr>
          <p:cNvPr id="3" name="Content Placeholder 2">
            <a:extLst>
              <a:ext uri="{FF2B5EF4-FFF2-40B4-BE49-F238E27FC236}">
                <a16:creationId xmlns:a16="http://schemas.microsoft.com/office/drawing/2014/main" id="{28E61B4C-33DA-AA4F-8312-4D0D32DC46CC}"/>
              </a:ext>
            </a:extLst>
          </p:cNvPr>
          <p:cNvSpPr>
            <a:spLocks noGrp="1"/>
          </p:cNvSpPr>
          <p:nvPr>
            <p:ph idx="1"/>
          </p:nvPr>
        </p:nvSpPr>
        <p:spPr/>
        <p:txBody>
          <a:bodyPr/>
          <a:lstStyle/>
          <a:p>
            <a:endParaRPr lang="en-TH"/>
          </a:p>
        </p:txBody>
      </p:sp>
      <p:pic>
        <p:nvPicPr>
          <p:cNvPr id="2050" name="Picture 2" descr="History of Global Health Impacts | NSF - National Science Foundation">
            <a:extLst>
              <a:ext uri="{FF2B5EF4-FFF2-40B4-BE49-F238E27FC236}">
                <a16:creationId xmlns:a16="http://schemas.microsoft.com/office/drawing/2014/main" id="{EBBB864C-F9AE-B846-A9BA-B6BAFA9CA8E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8200" y="1311275"/>
            <a:ext cx="10287000" cy="5181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4971498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15AD76-1910-404B-9B95-1F83F8F2D996}"/>
              </a:ext>
            </a:extLst>
          </p:cNvPr>
          <p:cNvSpPr>
            <a:spLocks noGrp="1"/>
          </p:cNvSpPr>
          <p:nvPr>
            <p:ph type="title"/>
          </p:nvPr>
        </p:nvSpPr>
        <p:spPr/>
        <p:txBody>
          <a:bodyPr/>
          <a:lstStyle/>
          <a:p>
            <a:r>
              <a:rPr lang="en-TH" dirty="0"/>
              <a:t>How China mismanaged SARS</a:t>
            </a:r>
          </a:p>
        </p:txBody>
      </p:sp>
      <p:sp>
        <p:nvSpPr>
          <p:cNvPr id="3" name="Content Placeholder 2">
            <a:extLst>
              <a:ext uri="{FF2B5EF4-FFF2-40B4-BE49-F238E27FC236}">
                <a16:creationId xmlns:a16="http://schemas.microsoft.com/office/drawing/2014/main" id="{D4EB366F-39B3-1E49-BF5A-86A1C1948C11}"/>
              </a:ext>
            </a:extLst>
          </p:cNvPr>
          <p:cNvSpPr>
            <a:spLocks noGrp="1"/>
          </p:cNvSpPr>
          <p:nvPr>
            <p:ph idx="1"/>
          </p:nvPr>
        </p:nvSpPr>
        <p:spPr>
          <a:xfrm>
            <a:off x="838200" y="1825625"/>
            <a:ext cx="10515600" cy="4667250"/>
          </a:xfrm>
        </p:spPr>
        <p:txBody>
          <a:bodyPr>
            <a:normAutofit fontScale="92500" lnSpcReduction="10000"/>
          </a:bodyPr>
          <a:lstStyle/>
          <a:p>
            <a:r>
              <a:rPr lang="en-US" dirty="0"/>
              <a:t>From this paper </a:t>
            </a:r>
            <a:r>
              <a:rPr lang="en-US" dirty="0">
                <a:hlinkClick r:id="rId2"/>
              </a:rPr>
              <a:t>https://www.ncbi.nlm.nih.gov/books/NBK92479/</a:t>
            </a:r>
            <a:r>
              <a:rPr lang="en-US" dirty="0"/>
              <a:t> </a:t>
            </a:r>
          </a:p>
          <a:p>
            <a:r>
              <a:rPr lang="en-US" dirty="0"/>
              <a:t>The Chinese health personnel was notified about the “strange” disease as early as mid-December.</a:t>
            </a:r>
          </a:p>
          <a:p>
            <a:r>
              <a:rPr lang="en-US" dirty="0"/>
              <a:t>On January 2, a team of health experts was sent to </a:t>
            </a:r>
            <a:r>
              <a:rPr lang="en-US" dirty="0" err="1"/>
              <a:t>Heyuan</a:t>
            </a:r>
            <a:r>
              <a:rPr lang="en-US" dirty="0"/>
              <a:t> and diagnosed the disease as an infection caused by a certain virus , and the physician who was in charge quickly reported a local anti-epidemic station which quickly reported to the provincial government and the Ministry of Health</a:t>
            </a:r>
          </a:p>
          <a:p>
            <a:r>
              <a:rPr lang="en-US" dirty="0"/>
              <a:t>A combined team of health experts from the Ministry and the province was dispatched for an investigation report on the unknown disease.</a:t>
            </a:r>
          </a:p>
          <a:p>
            <a:r>
              <a:rPr lang="en-US" dirty="0"/>
              <a:t>On January 27, the report was sent to the provincial health bureau and, presumably, to the Ministry of Health in Beijing. The report was marked “top secret.”</a:t>
            </a:r>
            <a:endParaRPr lang="en-TH" dirty="0"/>
          </a:p>
        </p:txBody>
      </p:sp>
    </p:spTree>
    <p:extLst>
      <p:ext uri="{BB962C8B-B14F-4D97-AF65-F5344CB8AC3E}">
        <p14:creationId xmlns:p14="http://schemas.microsoft.com/office/powerpoint/2010/main" val="226168423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B3B38D-BACF-F24C-91FF-D337F22068D4}"/>
              </a:ext>
            </a:extLst>
          </p:cNvPr>
          <p:cNvSpPr>
            <a:spLocks noGrp="1"/>
          </p:cNvSpPr>
          <p:nvPr>
            <p:ph type="title"/>
          </p:nvPr>
        </p:nvSpPr>
        <p:spPr/>
        <p:txBody>
          <a:bodyPr/>
          <a:lstStyle/>
          <a:p>
            <a:r>
              <a:rPr lang="en-TH" dirty="0"/>
              <a:t>How China mismanaged SARS</a:t>
            </a:r>
          </a:p>
        </p:txBody>
      </p:sp>
      <p:sp>
        <p:nvSpPr>
          <p:cNvPr id="3" name="Content Placeholder 2">
            <a:extLst>
              <a:ext uri="{FF2B5EF4-FFF2-40B4-BE49-F238E27FC236}">
                <a16:creationId xmlns:a16="http://schemas.microsoft.com/office/drawing/2014/main" id="{6D35F5FD-29AD-5B4A-A43D-0C3C063AB745}"/>
              </a:ext>
            </a:extLst>
          </p:cNvPr>
          <p:cNvSpPr>
            <a:spLocks noGrp="1"/>
          </p:cNvSpPr>
          <p:nvPr>
            <p:ph idx="1"/>
          </p:nvPr>
        </p:nvSpPr>
        <p:spPr/>
        <p:txBody>
          <a:bodyPr>
            <a:normAutofit lnSpcReduction="10000"/>
          </a:bodyPr>
          <a:lstStyle/>
          <a:p>
            <a:r>
              <a:rPr lang="en-US" dirty="0"/>
              <a:t>Further government reaction to the emerging disease, however, was delayed by the problems of information flow within the Chinese hierarchy. For 3 days, there were no authorized provincial health officials available to open the document. </a:t>
            </a:r>
          </a:p>
          <a:p>
            <a:r>
              <a:rPr lang="en-US" dirty="0"/>
              <a:t>After the document was finally read, the provincial bureau distributed a bulletin to hospitals across the province. However, few health workers were alerted by the bulletin because most were on vacation for the Chinese New Year.</a:t>
            </a:r>
          </a:p>
          <a:p>
            <a:r>
              <a:rPr lang="en-US" dirty="0"/>
              <a:t>In the meantime, the public was kept uninformed about the disease.</a:t>
            </a:r>
          </a:p>
          <a:p>
            <a:r>
              <a:rPr lang="en-US" dirty="0"/>
              <a:t>Any physician or journalist who reported on the disease would risk being persecuted for leaking state secrets</a:t>
            </a:r>
            <a:endParaRPr lang="en-TH" dirty="0"/>
          </a:p>
        </p:txBody>
      </p:sp>
    </p:spTree>
    <p:extLst>
      <p:ext uri="{BB962C8B-B14F-4D97-AF65-F5344CB8AC3E}">
        <p14:creationId xmlns:p14="http://schemas.microsoft.com/office/powerpoint/2010/main" val="142234713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A0F8A6-EFE9-2742-A53E-4DEA7E0F8238}"/>
              </a:ext>
            </a:extLst>
          </p:cNvPr>
          <p:cNvSpPr>
            <a:spLocks noGrp="1"/>
          </p:cNvSpPr>
          <p:nvPr>
            <p:ph type="title"/>
          </p:nvPr>
        </p:nvSpPr>
        <p:spPr/>
        <p:txBody>
          <a:bodyPr/>
          <a:lstStyle/>
          <a:p>
            <a:r>
              <a:rPr lang="en-TH" dirty="0"/>
              <a:t>How China mismanaged SARS</a:t>
            </a:r>
          </a:p>
        </p:txBody>
      </p:sp>
      <p:sp>
        <p:nvSpPr>
          <p:cNvPr id="3" name="Content Placeholder 2">
            <a:extLst>
              <a:ext uri="{FF2B5EF4-FFF2-40B4-BE49-F238E27FC236}">
                <a16:creationId xmlns:a16="http://schemas.microsoft.com/office/drawing/2014/main" id="{EC19E1BD-CE27-5844-9B4B-A64DC247F53B}"/>
              </a:ext>
            </a:extLst>
          </p:cNvPr>
          <p:cNvSpPr>
            <a:spLocks noGrp="1"/>
          </p:cNvSpPr>
          <p:nvPr>
            <p:ph idx="1"/>
          </p:nvPr>
        </p:nvSpPr>
        <p:spPr>
          <a:xfrm>
            <a:off x="838200" y="1825624"/>
            <a:ext cx="10515600" cy="4552873"/>
          </a:xfrm>
        </p:spPr>
        <p:txBody>
          <a:bodyPr>
            <a:normAutofit fontScale="85000" lnSpcReduction="10000"/>
          </a:bodyPr>
          <a:lstStyle/>
          <a:p>
            <a:r>
              <a:rPr lang="en-US" dirty="0"/>
              <a:t>The initial failure to inform the public heightened anxieties, fear, and widespread speculation. </a:t>
            </a:r>
          </a:p>
          <a:p>
            <a:r>
              <a:rPr lang="en-US" dirty="0"/>
              <a:t>On February 8, reports about a “deadly flu” began to be sent via short messages on mobile phones in Guangzhou. In the evening, words like bird flu and anthrax started to appear on some local Internet site.</a:t>
            </a:r>
          </a:p>
          <a:p>
            <a:r>
              <a:rPr lang="en-US" dirty="0"/>
              <a:t>The panic spread quickly in Guangdong, and was felt even in other provinces.</a:t>
            </a:r>
          </a:p>
          <a:p>
            <a:r>
              <a:rPr lang="en-US" dirty="0"/>
              <a:t>On February 11, Guangdong health officials finally broke the silence by holding press conferences about the disease. The provincial health officials reported a total of 305 atypical pneumonia cases.</a:t>
            </a:r>
          </a:p>
          <a:p>
            <a:r>
              <a:rPr lang="en-US" dirty="0"/>
              <a:t>Yet in the meantime, the government played down the risk of the illness. Guangzhou city government on February 11 went so far as to announce the illness was “comprehensively” under effective control.</a:t>
            </a:r>
          </a:p>
          <a:p>
            <a:r>
              <a:rPr lang="en-US" dirty="0"/>
              <a:t>the public then lost awareness about the disease. </a:t>
            </a:r>
          </a:p>
          <a:p>
            <a:endParaRPr lang="en-TH" dirty="0"/>
          </a:p>
        </p:txBody>
      </p:sp>
    </p:spTree>
    <p:extLst>
      <p:ext uri="{BB962C8B-B14F-4D97-AF65-F5344CB8AC3E}">
        <p14:creationId xmlns:p14="http://schemas.microsoft.com/office/powerpoint/2010/main" val="419692129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58C5F9-3909-E946-A2C9-39A34EDA06B2}"/>
              </a:ext>
            </a:extLst>
          </p:cNvPr>
          <p:cNvSpPr>
            <a:spLocks noGrp="1"/>
          </p:cNvSpPr>
          <p:nvPr>
            <p:ph type="title"/>
          </p:nvPr>
        </p:nvSpPr>
        <p:spPr/>
        <p:txBody>
          <a:bodyPr/>
          <a:lstStyle/>
          <a:p>
            <a:r>
              <a:rPr lang="en-TH" dirty="0"/>
              <a:t>How China mismanaged SARS</a:t>
            </a:r>
          </a:p>
        </p:txBody>
      </p:sp>
      <p:sp>
        <p:nvSpPr>
          <p:cNvPr id="3" name="Content Placeholder 2">
            <a:extLst>
              <a:ext uri="{FF2B5EF4-FFF2-40B4-BE49-F238E27FC236}">
                <a16:creationId xmlns:a16="http://schemas.microsoft.com/office/drawing/2014/main" id="{41F8B605-BAC8-BB4A-8A54-A82C13768462}"/>
              </a:ext>
            </a:extLst>
          </p:cNvPr>
          <p:cNvSpPr>
            <a:spLocks noGrp="1"/>
          </p:cNvSpPr>
          <p:nvPr>
            <p:ph idx="1"/>
          </p:nvPr>
        </p:nvSpPr>
        <p:spPr/>
        <p:txBody>
          <a:bodyPr/>
          <a:lstStyle/>
          <a:p>
            <a:r>
              <a:rPr lang="en-US" dirty="0"/>
              <a:t>When some reports began to question the government’s handling of the outbreak, the provincial propaganda bureau again halted reporting on the disease on February 23. </a:t>
            </a:r>
          </a:p>
          <a:p>
            <a:r>
              <a:rPr lang="en-US" dirty="0"/>
              <a:t>This news blackout continued during the run-up to the National People’s Congress in March, and government authorities shared little information with the World Health Organization until early April.</a:t>
            </a:r>
          </a:p>
          <a:p>
            <a:r>
              <a:rPr lang="en-US" dirty="0"/>
              <a:t>On March 15, the WHO issued its first global warning about SARS. </a:t>
            </a:r>
          </a:p>
          <a:p>
            <a:r>
              <a:rPr lang="en-US" dirty="0"/>
              <a:t>On March 25, 3 days after the arrival of a team of WHO experts, the government for the first time acknowledged the spread of SARS outside of Guangdong. </a:t>
            </a:r>
            <a:endParaRPr lang="en-TH" dirty="0"/>
          </a:p>
        </p:txBody>
      </p:sp>
    </p:spTree>
    <p:extLst>
      <p:ext uri="{BB962C8B-B14F-4D97-AF65-F5344CB8AC3E}">
        <p14:creationId xmlns:p14="http://schemas.microsoft.com/office/powerpoint/2010/main" val="105001244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978610-D2BF-5C46-874F-B3B2E1CE567A}"/>
              </a:ext>
            </a:extLst>
          </p:cNvPr>
          <p:cNvSpPr>
            <a:spLocks noGrp="1"/>
          </p:cNvSpPr>
          <p:nvPr>
            <p:ph type="title"/>
          </p:nvPr>
        </p:nvSpPr>
        <p:spPr/>
        <p:txBody>
          <a:bodyPr/>
          <a:lstStyle/>
          <a:p>
            <a:r>
              <a:rPr lang="en-TH" dirty="0"/>
              <a:t>How China mismanaged SARS</a:t>
            </a:r>
          </a:p>
        </p:txBody>
      </p:sp>
      <p:sp>
        <p:nvSpPr>
          <p:cNvPr id="3" name="Content Placeholder 2">
            <a:extLst>
              <a:ext uri="{FF2B5EF4-FFF2-40B4-BE49-F238E27FC236}">
                <a16:creationId xmlns:a16="http://schemas.microsoft.com/office/drawing/2014/main" id="{04A0995D-23EF-DB46-9548-01BED0F189DE}"/>
              </a:ext>
            </a:extLst>
          </p:cNvPr>
          <p:cNvSpPr>
            <a:spLocks noGrp="1"/>
          </p:cNvSpPr>
          <p:nvPr>
            <p:ph idx="1"/>
          </p:nvPr>
        </p:nvSpPr>
        <p:spPr>
          <a:xfrm>
            <a:off x="838201" y="1825625"/>
            <a:ext cx="7212980" cy="4351338"/>
          </a:xfrm>
        </p:spPr>
        <p:txBody>
          <a:bodyPr>
            <a:normAutofit fontScale="92500" lnSpcReduction="20000"/>
          </a:bodyPr>
          <a:lstStyle/>
          <a:p>
            <a:r>
              <a:rPr lang="en-US" dirty="0"/>
              <a:t>On that same day, March 25, The State Council held its first meeting to discuss the SARS problem 2 days after the </a:t>
            </a:r>
            <a:r>
              <a:rPr lang="en-US" i="1" dirty="0"/>
              <a:t>Wall Street Journal</a:t>
            </a:r>
            <a:r>
              <a:rPr lang="en-US" dirty="0"/>
              <a:t> published an editorial calling for other countries to suspend all travel links with China until it implemented a transparent </a:t>
            </a:r>
            <a:r>
              <a:rPr lang="en-US" dirty="0">
                <a:hlinkClick r:id="rId2"/>
              </a:rPr>
              <a:t>public health</a:t>
            </a:r>
            <a:r>
              <a:rPr lang="en-US" dirty="0"/>
              <a:t> campaign. </a:t>
            </a:r>
          </a:p>
          <a:p>
            <a:r>
              <a:rPr lang="en-US" dirty="0"/>
              <a:t>Enraged by the minister’s false account, Dr. Jiang Yanyong, a retired surgeon at Beijing’s 301 military hospital, sent an e-mail to two TV stations, accusing the minister of lying. </a:t>
            </a:r>
          </a:p>
          <a:p>
            <a:r>
              <a:rPr lang="en-US" dirty="0"/>
              <a:t>While neither station followed up on the e-mail, </a:t>
            </a:r>
            <a:r>
              <a:rPr lang="en-US" i="1" dirty="0"/>
              <a:t>Time</a:t>
            </a:r>
            <a:r>
              <a:rPr lang="en-US" dirty="0"/>
              <a:t> magazine picked up the story and posted it on its website on April 9, which triggered a political earthquake in Beijing.</a:t>
            </a:r>
            <a:endParaRPr lang="en-TH" dirty="0"/>
          </a:p>
        </p:txBody>
      </p:sp>
      <p:pic>
        <p:nvPicPr>
          <p:cNvPr id="4" name="Picture 3">
            <a:extLst>
              <a:ext uri="{FF2B5EF4-FFF2-40B4-BE49-F238E27FC236}">
                <a16:creationId xmlns:a16="http://schemas.microsoft.com/office/drawing/2014/main" id="{A2CB0A28-47E1-DC40-BCD4-773EF054DD5D}"/>
              </a:ext>
            </a:extLst>
          </p:cNvPr>
          <p:cNvPicPr>
            <a:picLocks noChangeAspect="1"/>
          </p:cNvPicPr>
          <p:nvPr/>
        </p:nvPicPr>
        <p:blipFill>
          <a:blip r:embed="rId3"/>
          <a:stretch>
            <a:fillRect/>
          </a:stretch>
        </p:blipFill>
        <p:spPr>
          <a:xfrm>
            <a:off x="8274205" y="1594624"/>
            <a:ext cx="3917795" cy="3348231"/>
          </a:xfrm>
          <a:prstGeom prst="rect">
            <a:avLst/>
          </a:prstGeom>
        </p:spPr>
      </p:pic>
    </p:spTree>
    <p:extLst>
      <p:ext uri="{BB962C8B-B14F-4D97-AF65-F5344CB8AC3E}">
        <p14:creationId xmlns:p14="http://schemas.microsoft.com/office/powerpoint/2010/main" val="290751249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54E364-BA9D-A94B-B213-A2F3E8B6EEE9}"/>
              </a:ext>
            </a:extLst>
          </p:cNvPr>
          <p:cNvSpPr>
            <a:spLocks noGrp="1"/>
          </p:cNvSpPr>
          <p:nvPr>
            <p:ph type="title"/>
          </p:nvPr>
        </p:nvSpPr>
        <p:spPr/>
        <p:txBody>
          <a:bodyPr/>
          <a:lstStyle/>
          <a:p>
            <a:r>
              <a:rPr lang="en-TH" dirty="0"/>
              <a:t>How China mismanaged SARS</a:t>
            </a:r>
          </a:p>
        </p:txBody>
      </p:sp>
      <p:sp>
        <p:nvSpPr>
          <p:cNvPr id="3" name="Content Placeholder 2">
            <a:extLst>
              <a:ext uri="{FF2B5EF4-FFF2-40B4-BE49-F238E27FC236}">
                <a16:creationId xmlns:a16="http://schemas.microsoft.com/office/drawing/2014/main" id="{17B209F6-2701-084C-A405-E98495A48BF8}"/>
              </a:ext>
            </a:extLst>
          </p:cNvPr>
          <p:cNvSpPr>
            <a:spLocks noGrp="1"/>
          </p:cNvSpPr>
          <p:nvPr>
            <p:ph idx="1"/>
          </p:nvPr>
        </p:nvSpPr>
        <p:spPr/>
        <p:txBody>
          <a:bodyPr>
            <a:normAutofit fontScale="85000" lnSpcReduction="20000"/>
          </a:bodyPr>
          <a:lstStyle/>
          <a:p>
            <a:r>
              <a:rPr lang="en-US" dirty="0"/>
              <a:t>This concealment was done because the government worried about economic stability.</a:t>
            </a:r>
          </a:p>
          <a:p>
            <a:r>
              <a:rPr lang="en-US" dirty="0"/>
              <a:t>It also worried that too much information would expose the reality of poverty, inadequate healthcare system, and a lack of preparedness for public health emergencies.</a:t>
            </a:r>
          </a:p>
          <a:p>
            <a:r>
              <a:rPr lang="en-US" dirty="0"/>
              <a:t>The reason that the information did not go from the provincial level to the central government as fast as it should be may be due to the law.</a:t>
            </a:r>
          </a:p>
          <a:p>
            <a:r>
              <a:rPr lang="en-US" dirty="0"/>
              <a:t>The Law on Prevention and Treatment of Infectious Diseases (enacted in September 1989) contains a number of significant loopholes. </a:t>
            </a:r>
          </a:p>
          <a:p>
            <a:pPr lvl="1"/>
            <a:r>
              <a:rPr lang="en-US" dirty="0"/>
              <a:t>First, provincial governments are obliged to publicize epidemics in a timely and accurate manner only after being authorized by the Ministry of Health</a:t>
            </a:r>
          </a:p>
          <a:p>
            <a:pPr lvl="1"/>
            <a:r>
              <a:rPr lang="en-US" dirty="0"/>
              <a:t>Second, atypical pneumonia was not listed in the law as an infectious disease under surveillance, and thus local government officials legally were not accountable for reporting the disease. While the law allows for the addition of new items to the list, it does not specify the procedures through which new diseases can be added. </a:t>
            </a:r>
          </a:p>
          <a:p>
            <a:endParaRPr lang="en-TH" dirty="0"/>
          </a:p>
        </p:txBody>
      </p:sp>
    </p:spTree>
    <p:extLst>
      <p:ext uri="{BB962C8B-B14F-4D97-AF65-F5344CB8AC3E}">
        <p14:creationId xmlns:p14="http://schemas.microsoft.com/office/powerpoint/2010/main" val="238698979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52D85D-E2A8-904A-8A70-337E9E44BF39}"/>
              </a:ext>
            </a:extLst>
          </p:cNvPr>
          <p:cNvSpPr>
            <a:spLocks noGrp="1"/>
          </p:cNvSpPr>
          <p:nvPr>
            <p:ph type="title"/>
          </p:nvPr>
        </p:nvSpPr>
        <p:spPr/>
        <p:txBody>
          <a:bodyPr/>
          <a:lstStyle/>
          <a:p>
            <a:r>
              <a:rPr lang="en-TH" dirty="0"/>
              <a:t>Things became better</a:t>
            </a:r>
          </a:p>
        </p:txBody>
      </p:sp>
      <p:sp>
        <p:nvSpPr>
          <p:cNvPr id="3" name="Content Placeholder 2">
            <a:extLst>
              <a:ext uri="{FF2B5EF4-FFF2-40B4-BE49-F238E27FC236}">
                <a16:creationId xmlns:a16="http://schemas.microsoft.com/office/drawing/2014/main" id="{907E46AF-537D-F14A-B9A1-9BB6199E6456}"/>
              </a:ext>
            </a:extLst>
          </p:cNvPr>
          <p:cNvSpPr>
            <a:spLocks noGrp="1"/>
          </p:cNvSpPr>
          <p:nvPr>
            <p:ph idx="1"/>
          </p:nvPr>
        </p:nvSpPr>
        <p:spPr>
          <a:xfrm>
            <a:off x="236035" y="1825624"/>
            <a:ext cx="8027020" cy="4865107"/>
          </a:xfrm>
        </p:spPr>
        <p:txBody>
          <a:bodyPr>
            <a:normAutofit fontScale="77500" lnSpcReduction="20000"/>
          </a:bodyPr>
          <a:lstStyle/>
          <a:p>
            <a:r>
              <a:rPr lang="en-US" dirty="0"/>
              <a:t>the Chinese Center for Disease Control and Prevention did not issue a nationwide bulletin to hospitals on how to prevent the ailment from spreading until April 3.</a:t>
            </a:r>
          </a:p>
          <a:p>
            <a:r>
              <a:rPr lang="en-US" dirty="0"/>
              <a:t>Premier Wen Jiabao on April 13 said that although progress had been made, “the overall situation remains grave”</a:t>
            </a:r>
          </a:p>
          <a:p>
            <a:r>
              <a:rPr lang="en-US" dirty="0"/>
              <a:t>On April 2, the State Council held a meeting to discuss the SARS problem. This was followed by an urgent meeting of the Standing Committee of the CCP Politburo on April 17. </a:t>
            </a:r>
          </a:p>
          <a:p>
            <a:r>
              <a:rPr lang="en-US" dirty="0"/>
              <a:t>On April 17, an anti-SARS joint team was created for the city of Beijing, which included leading members from the Ministry of Health and the military</a:t>
            </a:r>
          </a:p>
          <a:p>
            <a:r>
              <a:rPr lang="en-US" dirty="0"/>
              <a:t>After the April 17 meeting, government media began to publicize the number of SARS cases in each province, updating on a daily basis. An order from the Ministry of Health formally listed SARS as a disease to be monitored under the Law of Prevention and Treatment of Infectious Diseases. </a:t>
            </a:r>
            <a:endParaRPr lang="en-TH" dirty="0"/>
          </a:p>
        </p:txBody>
      </p:sp>
      <p:pic>
        <p:nvPicPr>
          <p:cNvPr id="6146" name="Picture 2" descr="PREMIER WEN JIABAO MEETS THE PRESS">
            <a:extLst>
              <a:ext uri="{FF2B5EF4-FFF2-40B4-BE49-F238E27FC236}">
                <a16:creationId xmlns:a16="http://schemas.microsoft.com/office/drawing/2014/main" id="{5FA0F494-14C2-EB4A-9E63-FAF06D72981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140390" y="1996067"/>
            <a:ext cx="4051610" cy="35765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2498367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F365D5-B687-1440-816F-E80D2D73E7E6}"/>
              </a:ext>
            </a:extLst>
          </p:cNvPr>
          <p:cNvSpPr>
            <a:spLocks noGrp="1"/>
          </p:cNvSpPr>
          <p:nvPr>
            <p:ph type="title"/>
          </p:nvPr>
        </p:nvSpPr>
        <p:spPr/>
        <p:txBody>
          <a:bodyPr/>
          <a:lstStyle/>
          <a:p>
            <a:r>
              <a:rPr lang="en-TH" dirty="0"/>
              <a:t>Things became better</a:t>
            </a:r>
          </a:p>
        </p:txBody>
      </p:sp>
      <p:sp>
        <p:nvSpPr>
          <p:cNvPr id="3" name="Content Placeholder 2">
            <a:extLst>
              <a:ext uri="{FF2B5EF4-FFF2-40B4-BE49-F238E27FC236}">
                <a16:creationId xmlns:a16="http://schemas.microsoft.com/office/drawing/2014/main" id="{F0249EF5-386C-984B-9CB3-D71E262D685D}"/>
              </a:ext>
            </a:extLst>
          </p:cNvPr>
          <p:cNvSpPr>
            <a:spLocks noGrp="1"/>
          </p:cNvSpPr>
          <p:nvPr>
            <p:ph idx="1"/>
          </p:nvPr>
        </p:nvSpPr>
        <p:spPr/>
        <p:txBody>
          <a:bodyPr>
            <a:normAutofit fontScale="92500" lnSpcReduction="10000"/>
          </a:bodyPr>
          <a:lstStyle/>
          <a:p>
            <a:r>
              <a:rPr lang="en-US" dirty="0"/>
              <a:t>On April 20, Health Minister Zhang </a:t>
            </a:r>
            <a:r>
              <a:rPr lang="en-US" dirty="0" err="1"/>
              <a:t>Wenkang</a:t>
            </a:r>
            <a:r>
              <a:rPr lang="en-US" dirty="0"/>
              <a:t> and Beijing mayor Meng </a:t>
            </a:r>
            <a:r>
              <a:rPr lang="en-US" dirty="0" err="1"/>
              <a:t>Xuenong</a:t>
            </a:r>
            <a:r>
              <a:rPr lang="en-US" dirty="0"/>
              <a:t> were ousted for their mismanagement of the crisis.</a:t>
            </a:r>
          </a:p>
          <a:p>
            <a:r>
              <a:rPr lang="en-US" dirty="0"/>
              <a:t>The State Council sent out inspection teams to 26 provinces to scour government records for unreported cases and to fire officials for lax prevention efforts. </a:t>
            </a:r>
          </a:p>
          <a:p>
            <a:r>
              <a:rPr lang="en-US" dirty="0"/>
              <a:t>According to the official media, by May 8 China had fired or penalized more than 120 officials for their “slack” response to the SARS epidemic. It was estimated that by the end of May, nearly 1,000 government officials had been disciplined for the same reason.</a:t>
            </a:r>
          </a:p>
          <a:p>
            <a:r>
              <a:rPr lang="en-US" dirty="0"/>
              <a:t>Driven by political zeal, local government officials sealed off villages, apartment complexes, and university campuses, quarantined tens of thousands of people, and set up checkpoints to take temperatures. </a:t>
            </a:r>
            <a:endParaRPr lang="en-TH" dirty="0"/>
          </a:p>
        </p:txBody>
      </p:sp>
    </p:spTree>
    <p:extLst>
      <p:ext uri="{BB962C8B-B14F-4D97-AF65-F5344CB8AC3E}">
        <p14:creationId xmlns:p14="http://schemas.microsoft.com/office/powerpoint/2010/main" val="86703089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09E764-4E6F-E949-B868-2FF7372F4951}"/>
              </a:ext>
            </a:extLst>
          </p:cNvPr>
          <p:cNvSpPr>
            <a:spLocks noGrp="1"/>
          </p:cNvSpPr>
          <p:nvPr>
            <p:ph type="title"/>
          </p:nvPr>
        </p:nvSpPr>
        <p:spPr/>
        <p:txBody>
          <a:bodyPr/>
          <a:lstStyle/>
          <a:p>
            <a:r>
              <a:rPr lang="en-TH" dirty="0"/>
              <a:t>Things became better</a:t>
            </a:r>
          </a:p>
        </p:txBody>
      </p:sp>
      <p:sp>
        <p:nvSpPr>
          <p:cNvPr id="3" name="Content Placeholder 2">
            <a:extLst>
              <a:ext uri="{FF2B5EF4-FFF2-40B4-BE49-F238E27FC236}">
                <a16:creationId xmlns:a16="http://schemas.microsoft.com/office/drawing/2014/main" id="{2BD32289-A4E5-274C-9538-F0C9B6875059}"/>
              </a:ext>
            </a:extLst>
          </p:cNvPr>
          <p:cNvSpPr>
            <a:spLocks noGrp="1"/>
          </p:cNvSpPr>
          <p:nvPr>
            <p:ph idx="1"/>
          </p:nvPr>
        </p:nvSpPr>
        <p:spPr/>
        <p:txBody>
          <a:bodyPr>
            <a:normAutofit fontScale="92500" lnSpcReduction="10000"/>
          </a:bodyPr>
          <a:lstStyle/>
          <a:p>
            <a:r>
              <a:rPr lang="en-US" dirty="0"/>
              <a:t>By May 7, 18,000 people had been quarantined in Beijing.</a:t>
            </a:r>
          </a:p>
          <a:p>
            <a:r>
              <a:rPr lang="en-US" dirty="0"/>
              <a:t>In Guangdong, 80 million people were mobilized to clean houses and streets.</a:t>
            </a:r>
          </a:p>
          <a:p>
            <a:r>
              <a:rPr lang="en-US" dirty="0"/>
              <a:t>In the countryside, virtually every village was on SARS alert, with roadside booths installed to examine all those who entered or left.</a:t>
            </a:r>
          </a:p>
          <a:p>
            <a:r>
              <a:rPr lang="en-US" dirty="0"/>
              <a:t>On May 12, China issued a set of Regulations on Public Health Emergencies.</a:t>
            </a:r>
          </a:p>
          <a:p>
            <a:r>
              <a:rPr lang="en-US" dirty="0"/>
              <a:t>According to these regulations, the State Council shall set up an emergency headquarters to deal with any public health emergencies, which are referred to as serious epidemics, widespread unidentified diseases, mass food and industrial poisoning, and other serious public health threats </a:t>
            </a:r>
            <a:endParaRPr lang="en-TH" dirty="0"/>
          </a:p>
        </p:txBody>
      </p:sp>
    </p:spTree>
    <p:extLst>
      <p:ext uri="{BB962C8B-B14F-4D97-AF65-F5344CB8AC3E}">
        <p14:creationId xmlns:p14="http://schemas.microsoft.com/office/powerpoint/2010/main" val="332557803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D88D2-11AA-394D-A88B-8BD8A6AFF66F}"/>
              </a:ext>
            </a:extLst>
          </p:cNvPr>
          <p:cNvSpPr>
            <a:spLocks noGrp="1"/>
          </p:cNvSpPr>
          <p:nvPr>
            <p:ph type="title"/>
          </p:nvPr>
        </p:nvSpPr>
        <p:spPr/>
        <p:txBody>
          <a:bodyPr/>
          <a:lstStyle/>
          <a:p>
            <a:r>
              <a:rPr lang="en-TH" dirty="0"/>
              <a:t>Things became better</a:t>
            </a:r>
          </a:p>
        </p:txBody>
      </p:sp>
      <p:sp>
        <p:nvSpPr>
          <p:cNvPr id="3" name="Content Placeholder 2">
            <a:extLst>
              <a:ext uri="{FF2B5EF4-FFF2-40B4-BE49-F238E27FC236}">
                <a16:creationId xmlns:a16="http://schemas.microsoft.com/office/drawing/2014/main" id="{A53D3EE0-FBD4-AA48-8BFF-3BF00FFFF6BD}"/>
              </a:ext>
            </a:extLst>
          </p:cNvPr>
          <p:cNvSpPr>
            <a:spLocks noGrp="1"/>
          </p:cNvSpPr>
          <p:nvPr>
            <p:ph idx="1"/>
          </p:nvPr>
        </p:nvSpPr>
        <p:spPr/>
        <p:txBody>
          <a:bodyPr/>
          <a:lstStyle/>
          <a:p>
            <a:r>
              <a:rPr lang="en-US" dirty="0"/>
              <a:t>Direct involvement of the political leadership also increased program resources and mobilized resources from other systems. </a:t>
            </a:r>
          </a:p>
          <a:p>
            <a:r>
              <a:rPr lang="en-US" dirty="0"/>
              <a:t>On April 23, a national fund of 2 billion </a:t>
            </a:r>
            <a:r>
              <a:rPr lang="en-US" i="1" dirty="0"/>
              <a:t>yuan</a:t>
            </a:r>
            <a:r>
              <a:rPr lang="en-US" dirty="0"/>
              <a:t> ($US 250 million) was created for SARS prevention and control. </a:t>
            </a:r>
          </a:p>
          <a:p>
            <a:r>
              <a:rPr lang="en-US" dirty="0"/>
              <a:t>This central government funding was complemented by an additional 7 billion </a:t>
            </a:r>
            <a:r>
              <a:rPr lang="en-US" i="1" dirty="0"/>
              <a:t>yuan</a:t>
            </a:r>
            <a:r>
              <a:rPr lang="en-US" dirty="0"/>
              <a:t> ($US 875 million) from local governments.</a:t>
            </a:r>
          </a:p>
          <a:p>
            <a:r>
              <a:rPr lang="en-US" dirty="0"/>
              <a:t>These momentous measures appeared to have worked.</a:t>
            </a:r>
          </a:p>
          <a:p>
            <a:r>
              <a:rPr lang="en-US" dirty="0"/>
              <a:t> On August 16, with the last two SARS patients discharged from the Beijing </a:t>
            </a:r>
            <a:r>
              <a:rPr lang="en-US" dirty="0" err="1"/>
              <a:t>Ditan</a:t>
            </a:r>
            <a:r>
              <a:rPr lang="en-US" dirty="0"/>
              <a:t> Hospital, China for the time being was free from SARS.</a:t>
            </a:r>
            <a:endParaRPr lang="en-TH" dirty="0"/>
          </a:p>
        </p:txBody>
      </p:sp>
    </p:spTree>
    <p:extLst>
      <p:ext uri="{BB962C8B-B14F-4D97-AF65-F5344CB8AC3E}">
        <p14:creationId xmlns:p14="http://schemas.microsoft.com/office/powerpoint/2010/main" val="283957711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A8D5C9-E84E-444B-8F58-303375D353E2}"/>
              </a:ext>
            </a:extLst>
          </p:cNvPr>
          <p:cNvSpPr>
            <a:spLocks noGrp="1"/>
          </p:cNvSpPr>
          <p:nvPr>
            <p:ph type="title"/>
          </p:nvPr>
        </p:nvSpPr>
        <p:spPr/>
        <p:txBody>
          <a:bodyPr/>
          <a:lstStyle/>
          <a:p>
            <a:r>
              <a:rPr lang="en-TH" dirty="0"/>
              <a:t>What do we learn here about the Chinese Authoritarianism?</a:t>
            </a:r>
          </a:p>
        </p:txBody>
      </p:sp>
      <p:sp>
        <p:nvSpPr>
          <p:cNvPr id="3" name="Content Placeholder 2">
            <a:extLst>
              <a:ext uri="{FF2B5EF4-FFF2-40B4-BE49-F238E27FC236}">
                <a16:creationId xmlns:a16="http://schemas.microsoft.com/office/drawing/2014/main" id="{3453223B-4BFA-2145-B141-9C14E9ED52F7}"/>
              </a:ext>
            </a:extLst>
          </p:cNvPr>
          <p:cNvSpPr>
            <a:spLocks noGrp="1"/>
          </p:cNvSpPr>
          <p:nvPr>
            <p:ph idx="1"/>
          </p:nvPr>
        </p:nvSpPr>
        <p:spPr/>
        <p:txBody>
          <a:bodyPr/>
          <a:lstStyle/>
          <a:p>
            <a:r>
              <a:rPr lang="en-TH" dirty="0"/>
              <a:t>Authoritarian regime forced the government personnels to be </a:t>
            </a:r>
            <a:r>
              <a:rPr lang="en-US" dirty="0"/>
              <a:t>responsible not to the public but to the higher authorities. Hence, the government will always be more sensitive to pressure that comes top down, rather than bottom up.</a:t>
            </a:r>
          </a:p>
          <a:p>
            <a:r>
              <a:rPr lang="en-US" dirty="0"/>
              <a:t>It hence made sense for provincial government to follow the order of the central government, even though the crisis already occurred in their area.</a:t>
            </a:r>
          </a:p>
          <a:p>
            <a:r>
              <a:rPr lang="en-US" dirty="0"/>
              <a:t>If indeed an outbreak is imminent, a local government official concerned about his post may well choose to lie. </a:t>
            </a:r>
            <a:endParaRPr lang="en-TH" dirty="0"/>
          </a:p>
        </p:txBody>
      </p:sp>
    </p:spTree>
    <p:extLst>
      <p:ext uri="{BB962C8B-B14F-4D97-AF65-F5344CB8AC3E}">
        <p14:creationId xmlns:p14="http://schemas.microsoft.com/office/powerpoint/2010/main" val="218374582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585F75-2AE1-8842-A17A-78B95E0A15AF}"/>
              </a:ext>
            </a:extLst>
          </p:cNvPr>
          <p:cNvSpPr>
            <a:spLocks noGrp="1"/>
          </p:cNvSpPr>
          <p:nvPr>
            <p:ph type="title"/>
          </p:nvPr>
        </p:nvSpPr>
        <p:spPr/>
        <p:txBody>
          <a:bodyPr/>
          <a:lstStyle/>
          <a:p>
            <a:r>
              <a:rPr lang="en-TH" dirty="0"/>
              <a:t>What do we learn here about the Chinese Authoritarianism?</a:t>
            </a:r>
          </a:p>
        </p:txBody>
      </p:sp>
      <p:sp>
        <p:nvSpPr>
          <p:cNvPr id="3" name="Content Placeholder 2">
            <a:extLst>
              <a:ext uri="{FF2B5EF4-FFF2-40B4-BE49-F238E27FC236}">
                <a16:creationId xmlns:a16="http://schemas.microsoft.com/office/drawing/2014/main" id="{013102F6-3CC7-9145-9781-DFD851D54E0D}"/>
              </a:ext>
            </a:extLst>
          </p:cNvPr>
          <p:cNvSpPr>
            <a:spLocks noGrp="1"/>
          </p:cNvSpPr>
          <p:nvPr>
            <p:ph idx="1"/>
          </p:nvPr>
        </p:nvSpPr>
        <p:spPr/>
        <p:txBody>
          <a:bodyPr/>
          <a:lstStyle/>
          <a:p>
            <a:r>
              <a:rPr lang="en-TH" dirty="0"/>
              <a:t>While the situation in China was relieved after the top leaders had ordered the government to take it serious, they had been pressured by media and people.</a:t>
            </a:r>
          </a:p>
          <a:p>
            <a:r>
              <a:rPr lang="en-US" dirty="0"/>
              <a:t>Starting February 11, Western news media were aggressively reporting about SARS and about government cover-ups of the number of cases in China. It is very likely that Hu Jintao and Wen Jiabao, both Internet users, made use of international information in making decisions concerning the epidemic.</a:t>
            </a:r>
          </a:p>
          <a:p>
            <a:r>
              <a:rPr lang="en-US" dirty="0"/>
              <a:t>In other words, external pressures can be very influential</a:t>
            </a:r>
            <a:r>
              <a:rPr lang="en-TH" dirty="0"/>
              <a:t> </a:t>
            </a:r>
          </a:p>
        </p:txBody>
      </p:sp>
    </p:spTree>
    <p:extLst>
      <p:ext uri="{BB962C8B-B14F-4D97-AF65-F5344CB8AC3E}">
        <p14:creationId xmlns:p14="http://schemas.microsoft.com/office/powerpoint/2010/main" val="98006377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CD28-5F6A-B345-96DE-F71DF727ED63}"/>
              </a:ext>
            </a:extLst>
          </p:cNvPr>
          <p:cNvSpPr>
            <a:spLocks noGrp="1"/>
          </p:cNvSpPr>
          <p:nvPr>
            <p:ph type="title"/>
          </p:nvPr>
        </p:nvSpPr>
        <p:spPr/>
        <p:txBody>
          <a:bodyPr/>
          <a:lstStyle/>
          <a:p>
            <a:r>
              <a:rPr lang="en-US" dirty="0"/>
              <a:t>So Snowden </a:t>
            </a:r>
            <a:r>
              <a:rPr lang="th-TH" dirty="0" err="1"/>
              <a:t>says</a:t>
            </a:r>
            <a:endParaRPr lang="en-TH" dirty="0"/>
          </a:p>
        </p:txBody>
      </p:sp>
      <p:sp>
        <p:nvSpPr>
          <p:cNvPr id="3" name="Content Placeholder 2">
            <a:extLst>
              <a:ext uri="{FF2B5EF4-FFF2-40B4-BE49-F238E27FC236}">
                <a16:creationId xmlns:a16="http://schemas.microsoft.com/office/drawing/2014/main" id="{A8A4C777-4DE5-054D-B279-2D11F7E08042}"/>
              </a:ext>
            </a:extLst>
          </p:cNvPr>
          <p:cNvSpPr>
            <a:spLocks noGrp="1"/>
          </p:cNvSpPr>
          <p:nvPr>
            <p:ph idx="1"/>
          </p:nvPr>
        </p:nvSpPr>
        <p:spPr/>
        <p:txBody>
          <a:bodyPr/>
          <a:lstStyle/>
          <a:p>
            <a:r>
              <a:rPr lang="en-US" b="1" dirty="0"/>
              <a:t>So dealing with a pandemic doesn’t necessarily entail authoritarianism, correct?        </a:t>
            </a:r>
            <a:endParaRPr lang="en-US" dirty="0"/>
          </a:p>
          <a:p>
            <a:r>
              <a:rPr lang="en-US" dirty="0"/>
              <a:t>Right. There are many people who raised the issue of whether dealing with pandemic disease necessitates authoritarianism and that democracies are no good in dealing with pandemics. I would say that democracies are better able to enlist popular support and institute rational public health policies because they allow free information to flow, and modern public health actually depends on free information. </a:t>
            </a:r>
          </a:p>
          <a:p>
            <a:endParaRPr lang="en-TH" dirty="0"/>
          </a:p>
        </p:txBody>
      </p:sp>
    </p:spTree>
    <p:extLst>
      <p:ext uri="{BB962C8B-B14F-4D97-AF65-F5344CB8AC3E}">
        <p14:creationId xmlns:p14="http://schemas.microsoft.com/office/powerpoint/2010/main" val="36414948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6509</TotalTime>
  <Words>3195</Words>
  <Application>Microsoft Macintosh PowerPoint</Application>
  <PresentationFormat>Widescreen</PresentationFormat>
  <Paragraphs>166</Paragraphs>
  <Slides>38</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38</vt:i4>
      </vt:variant>
    </vt:vector>
  </HeadingPairs>
  <TitlesOfParts>
    <vt:vector size="42" baseType="lpstr">
      <vt:lpstr>Arial</vt:lpstr>
      <vt:lpstr>Calibri</vt:lpstr>
      <vt:lpstr>Calibri Light</vt:lpstr>
      <vt:lpstr>Office Theme</vt:lpstr>
      <vt:lpstr>Political Regime, Government, and Epidemics  Part 2</vt:lpstr>
      <vt:lpstr>Plague in India</vt:lpstr>
      <vt:lpstr>PowerPoint Presentation</vt:lpstr>
      <vt:lpstr>PowerPoint Presentation</vt:lpstr>
      <vt:lpstr>Plague in India</vt:lpstr>
      <vt:lpstr>PowerPoint Presentation</vt:lpstr>
      <vt:lpstr>The Measures</vt:lpstr>
      <vt:lpstr>The Measures</vt:lpstr>
      <vt:lpstr>PowerPoint Presentation</vt:lpstr>
      <vt:lpstr>The Measures</vt:lpstr>
      <vt:lpstr>The Measures</vt:lpstr>
      <vt:lpstr>The Measures</vt:lpstr>
      <vt:lpstr>People’s Responses to the Measures</vt:lpstr>
      <vt:lpstr>People’s Responses to the Measures</vt:lpstr>
      <vt:lpstr>Responese to the Riots</vt:lpstr>
      <vt:lpstr>Responese to the Riots</vt:lpstr>
      <vt:lpstr>What do we learn from this example?</vt:lpstr>
      <vt:lpstr>SARS (Severe Acute Respiratory Syndrome): Origin</vt:lpstr>
      <vt:lpstr>SARS (Severe Acute Respiratory Syndrome): Origin</vt:lpstr>
      <vt:lpstr>SARS (Severe Acute Respiratory Syndrome): Symptoms</vt:lpstr>
      <vt:lpstr>SARS (Severe Acute Respiratory Syndrome): transmission</vt:lpstr>
      <vt:lpstr>The 2003 Outbreak</vt:lpstr>
      <vt:lpstr>The 2003 Outbreak</vt:lpstr>
      <vt:lpstr>The 2003 Outbreak</vt:lpstr>
      <vt:lpstr>The 2003 Outbreak</vt:lpstr>
      <vt:lpstr>How China mismanaged SARS</vt:lpstr>
      <vt:lpstr>How China mismanaged SARS</vt:lpstr>
      <vt:lpstr>How China mismanaged SARS</vt:lpstr>
      <vt:lpstr>How China mismanaged SARS</vt:lpstr>
      <vt:lpstr>How China mismanaged SARS</vt:lpstr>
      <vt:lpstr>How China mismanaged SARS</vt:lpstr>
      <vt:lpstr>Things became better</vt:lpstr>
      <vt:lpstr>Things became better</vt:lpstr>
      <vt:lpstr>Things became better</vt:lpstr>
      <vt:lpstr>Things became better</vt:lpstr>
      <vt:lpstr>What do we learn here about the Chinese Authoritarianism?</vt:lpstr>
      <vt:lpstr>What do we learn here about the Chinese Authoritarianism?</vt:lpstr>
      <vt:lpstr>So Snowden says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Political Regime, Government, and Epidemics  Part 2</dc:title>
  <dc:creator>Naphon Phumma</dc:creator>
  <cp:lastModifiedBy>Naphon Phumma</cp:lastModifiedBy>
  <cp:revision>43</cp:revision>
  <dcterms:created xsi:type="dcterms:W3CDTF">2020-10-06T16:49:35Z</dcterms:created>
  <dcterms:modified xsi:type="dcterms:W3CDTF">2020-10-12T16:51:36Z</dcterms:modified>
</cp:coreProperties>
</file>