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0"/>
  </p:notesMasterIdLst>
  <p:sldIdLst>
    <p:sldId id="259" r:id="rId2"/>
    <p:sldId id="261" r:id="rId3"/>
    <p:sldId id="260" r:id="rId4"/>
    <p:sldId id="286" r:id="rId5"/>
    <p:sldId id="285" r:id="rId6"/>
    <p:sldId id="262" r:id="rId7"/>
    <p:sldId id="287" r:id="rId8"/>
    <p:sldId id="281" r:id="rId9"/>
    <p:sldId id="283" r:id="rId10"/>
    <p:sldId id="284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8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88" r:id="rId29"/>
  </p:sldIdLst>
  <p:sldSz cx="9144000" cy="6858000" type="screen4x3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29" autoAdjust="0"/>
    <p:restoredTop sz="92789" autoAdjust="0"/>
  </p:normalViewPr>
  <p:slideViewPr>
    <p:cSldViewPr snapToGrid="0" snapToObjects="1">
      <p:cViewPr varScale="1">
        <p:scale>
          <a:sx n="120" d="100"/>
          <a:sy n="120" d="100"/>
        </p:scale>
        <p:origin x="-1768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notesMaster" Target="notesMasters/notesMaster1.xml"/><Relationship Id="rId31" Type="http://schemas.openxmlformats.org/officeDocument/2006/relationships/printerSettings" Target="printerSettings/printerSettings1.bin"/><Relationship Id="rId32" Type="http://schemas.openxmlformats.org/officeDocument/2006/relationships/presProps" Target="pres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viewProps" Target="viewProps.xml"/><Relationship Id="rId34" Type="http://schemas.openxmlformats.org/officeDocument/2006/relationships/theme" Target="theme/theme1.xml"/><Relationship Id="rId3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EA8F862-BA8B-49CD-8F55-4A7CD26994C8}" type="datetimeFigureOut">
              <a:rPr lang="en-US"/>
              <a:pPr>
                <a:defRPr/>
              </a:pPr>
              <a:t>2/20/17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AB9313F-ABE4-42FA-BAFC-6A586E43B95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73935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05886-13B7-4D7D-899D-262F86BE3FE6}" type="datetimeFigureOut">
              <a:rPr lang="en-US"/>
              <a:pPr>
                <a:defRPr/>
              </a:pPr>
              <a:t>2/20/17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2067E6-26AE-4048-9941-CBFAF792880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891146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307C2A-113E-4160-9923-A48F95126EF5}" type="datetimeFigureOut">
              <a:rPr lang="en-US"/>
              <a:pPr>
                <a:defRPr/>
              </a:pPr>
              <a:t>2/20/17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536C0B-BB44-4F95-B638-A1F7744DD81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195325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AC896D-7EDF-4ADC-ABB6-622CB80F8FDC}" type="datetimeFigureOut">
              <a:rPr lang="en-US"/>
              <a:pPr>
                <a:defRPr/>
              </a:pPr>
              <a:t>2/20/17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B3D630-1607-440A-A6A0-F7B40B0D6F8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45422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145D81-EC7F-4AB7-A4B7-B74BB44670C5}" type="datetimeFigureOut">
              <a:rPr lang="en-US"/>
              <a:pPr>
                <a:defRPr/>
              </a:pPr>
              <a:t>2/20/17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3250A9-82ED-4750-B87E-1CF54399274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20529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15A3DA-71CB-4703-8947-F10DD910692A}" type="datetimeFigureOut">
              <a:rPr lang="en-US"/>
              <a:pPr>
                <a:defRPr/>
              </a:pPr>
              <a:t>2/20/17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3A83DA-8739-402A-8A3B-7FDDC1AAFC0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355562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CAFC6C-D234-4B95-8572-E8AD9F526C7B}" type="datetimeFigureOut">
              <a:rPr lang="en-US"/>
              <a:pPr>
                <a:defRPr/>
              </a:pPr>
              <a:t>2/20/17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8C11C4-C2E6-4148-A478-D90ED7D3EA2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28383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6C5101-8005-4FF9-875B-162B27FF63F1}" type="datetimeFigureOut">
              <a:rPr lang="en-US"/>
              <a:pPr>
                <a:defRPr/>
              </a:pPr>
              <a:t>2/20/17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24577-9ECC-4981-A80D-0D4A62EB677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5252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0ED48D-753B-48E3-9C47-3F95C9D729D1}" type="datetimeFigureOut">
              <a:rPr lang="en-US"/>
              <a:pPr>
                <a:defRPr/>
              </a:pPr>
              <a:t>2/20/17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365E5A-14B2-4701-A0FB-7CCBE36A7C0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45018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0DFB69-9AFB-4379-9BCF-E16ED5B56C2E}" type="datetimeFigureOut">
              <a:rPr lang="en-US"/>
              <a:pPr>
                <a:defRPr/>
              </a:pPr>
              <a:t>2/20/17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D89001-7E91-4100-BBD3-39029D63F36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71312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7FE7C-E52F-4A0D-BFDF-465BA94631D2}" type="datetimeFigureOut">
              <a:rPr lang="en-US"/>
              <a:pPr>
                <a:defRPr/>
              </a:pPr>
              <a:t>2/20/17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F9A3A1-EEC2-4AE3-9DAC-69A433D7B93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70958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5DE1BA-FAA2-4230-ABC4-D6F6B2435992}" type="datetimeFigureOut">
              <a:rPr lang="en-US"/>
              <a:pPr>
                <a:defRPr/>
              </a:pPr>
              <a:t>2/20/17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FF8CFE-A9FE-4319-8E32-CFDA2FFA8F5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57401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C64E6F2-2E8B-41FD-A265-6703AE3437BD}" type="datetimeFigureOut">
              <a:rPr lang="en-US"/>
              <a:pPr>
                <a:defRPr/>
              </a:pPr>
              <a:t>2/20/17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77C76C51-A09A-41B0-9915-8E323E497EE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/>
            </a:r>
            <a:br>
              <a:rPr lang="en-US" altLang="en-US"/>
            </a:br>
            <a:r>
              <a:rPr lang="en-US" altLang="en-US"/>
              <a:t>Labor, Skills and Wages</a:t>
            </a:r>
            <a:endParaRPr lang="en-US" altLang="en-US" sz="36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 fontScale="70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dirty="0"/>
              <a:t>Lecture 6</a:t>
            </a: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dirty="0"/>
              <a:t>EE 482 – Dr. Paul Vandenberg</a:t>
            </a: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dirty="0"/>
              <a:t>Semester </a:t>
            </a:r>
            <a:r>
              <a:rPr lang="en-US" dirty="0" smtClean="0"/>
              <a:t>2 </a:t>
            </a:r>
            <a:r>
              <a:rPr lang="en-US" dirty="0"/>
              <a:t>– </a:t>
            </a:r>
            <a:r>
              <a:rPr lang="en-US" dirty="0" smtClean="0"/>
              <a:t>2016/17</a:t>
            </a:r>
            <a:endParaRPr lang="en-US" dirty="0"/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dirty="0"/>
              <a:t>Faculty of Economics</a:t>
            </a: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dirty="0" err="1"/>
              <a:t>Thammasat</a:t>
            </a:r>
            <a:r>
              <a:rPr lang="en-US" dirty="0"/>
              <a:t> University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Non controversial</a:t>
            </a:r>
            <a:endParaRPr lang="en-US" altLang="en-US"/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Probably least controversial </a:t>
            </a:r>
            <a:r>
              <a:rPr lang="en-CA" altLang="en-US" dirty="0" smtClean="0"/>
              <a:t>aspect </a:t>
            </a:r>
            <a:r>
              <a:rPr lang="en-CA" altLang="en-US" dirty="0"/>
              <a:t>of industrial policy</a:t>
            </a:r>
          </a:p>
          <a:p>
            <a:pPr lvl="1" eaLnBrk="1" hangingPunct="1"/>
            <a:r>
              <a:rPr lang="en-CA" altLang="en-US" dirty="0"/>
              <a:t>Investors needs labour and as they move up the value chain need higher skilled workers</a:t>
            </a:r>
          </a:p>
          <a:p>
            <a:pPr lvl="1" eaLnBrk="1" hangingPunct="1"/>
            <a:r>
              <a:rPr lang="en-CA" altLang="en-US" dirty="0"/>
              <a:t>Education </a:t>
            </a:r>
            <a:r>
              <a:rPr lang="en-CA" altLang="en-US" dirty="0" smtClean="0"/>
              <a:t>is </a:t>
            </a:r>
            <a:r>
              <a:rPr lang="en-CA" altLang="en-US" dirty="0"/>
              <a:t>accepted as a public </a:t>
            </a:r>
            <a:r>
              <a:rPr lang="en-CA" altLang="en-US" dirty="0" smtClean="0"/>
              <a:t>good</a:t>
            </a:r>
          </a:p>
          <a:p>
            <a:pPr lvl="2" eaLnBrk="1" hangingPunct="1"/>
            <a:r>
              <a:rPr lang="en-CA" altLang="en-US" dirty="0" smtClean="0"/>
              <a:t>G</a:t>
            </a:r>
            <a:r>
              <a:rPr lang="en-CA" altLang="en-US" dirty="0" smtClean="0"/>
              <a:t>overnment </a:t>
            </a:r>
            <a:r>
              <a:rPr lang="en-CA" altLang="en-US" dirty="0"/>
              <a:t>may </a:t>
            </a:r>
            <a:r>
              <a:rPr lang="en-CA" altLang="en-US" dirty="0" smtClean="0"/>
              <a:t>be a player in the market</a:t>
            </a:r>
          </a:p>
          <a:p>
            <a:pPr lvl="2" eaLnBrk="1" hangingPunct="1"/>
            <a:r>
              <a:rPr lang="en-CA" altLang="en-US" dirty="0" smtClean="0"/>
              <a:t>Basic education, </a:t>
            </a:r>
            <a:r>
              <a:rPr lang="en-CA" altLang="en-US" dirty="0" smtClean="0"/>
              <a:t>technical or vocational training (skills) training, university professional and skills training</a:t>
            </a:r>
            <a:endParaRPr lang="en-US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Low-cost labor</a:t>
            </a:r>
            <a:endParaRPr lang="en-US" altLang="en-US"/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525963"/>
          </a:xfrm>
        </p:spPr>
        <p:txBody>
          <a:bodyPr/>
          <a:lstStyle/>
          <a:p>
            <a:pPr eaLnBrk="1" hangingPunct="1">
              <a:buFont typeface="Arial"/>
              <a:buChar char="•"/>
            </a:pPr>
            <a:r>
              <a:rPr lang="en-CA" altLang="en-US" dirty="0" smtClean="0"/>
              <a:t>To start industrialization</a:t>
            </a:r>
            <a:endParaRPr lang="en-CA" altLang="en-US" dirty="0"/>
          </a:p>
          <a:p>
            <a:pPr lvl="1" eaLnBrk="1" hangingPunct="1"/>
            <a:r>
              <a:rPr lang="en-CA" altLang="en-US" dirty="0" smtClean="0"/>
              <a:t>Source of comparative advantage</a:t>
            </a:r>
          </a:p>
          <a:p>
            <a:pPr lvl="1" eaLnBrk="1" hangingPunct="1"/>
            <a:r>
              <a:rPr lang="en-CA" altLang="en-US" dirty="0" smtClean="0"/>
              <a:t>Industrialize </a:t>
            </a:r>
            <a:r>
              <a:rPr lang="en-CA" altLang="en-US" dirty="0"/>
              <a:t>first in labour-intensive sector</a:t>
            </a:r>
          </a:p>
          <a:p>
            <a:pPr lvl="1" eaLnBrk="1" hangingPunct="1"/>
            <a:r>
              <a:rPr lang="en-CA" altLang="en-US" dirty="0" smtClean="0"/>
              <a:t>Low technology level</a:t>
            </a:r>
            <a:endParaRPr lang="en-CA" altLang="en-US" dirty="0"/>
          </a:p>
          <a:p>
            <a:pPr lvl="1" eaLnBrk="1" hangingPunct="1"/>
            <a:r>
              <a:rPr lang="en-CA" altLang="en-US" dirty="0"/>
              <a:t>Value is low but </a:t>
            </a:r>
            <a:r>
              <a:rPr lang="en-CA" altLang="en-US" dirty="0" smtClean="0"/>
              <a:t>(unskilled) labour </a:t>
            </a:r>
            <a:r>
              <a:rPr lang="en-CA" altLang="en-US" dirty="0"/>
              <a:t>is needed</a:t>
            </a:r>
          </a:p>
          <a:p>
            <a:pPr eaLnBrk="1" hangingPunct="1"/>
            <a:r>
              <a:rPr lang="en-CA" altLang="en-US" dirty="0"/>
              <a:t>Main motivation for industry to </a:t>
            </a:r>
            <a:r>
              <a:rPr lang="en-CA" altLang="en-US" dirty="0" smtClean="0"/>
              <a:t>move</a:t>
            </a:r>
          </a:p>
          <a:p>
            <a:pPr lvl="1" eaLnBrk="1" hangingPunct="1"/>
            <a:r>
              <a:rPr lang="en-CA" altLang="en-US" dirty="0" smtClean="0"/>
              <a:t> From high</a:t>
            </a:r>
            <a:r>
              <a:rPr lang="en-CA" altLang="en-US" dirty="0"/>
              <a:t>-income to lower-income countries</a:t>
            </a:r>
          </a:p>
          <a:p>
            <a:pPr lvl="1" eaLnBrk="1" hangingPunct="1"/>
            <a:r>
              <a:rPr lang="en-CA" altLang="en-US" dirty="0" smtClean="0"/>
              <a:t>‘Move’</a:t>
            </a:r>
          </a:p>
          <a:p>
            <a:pPr lvl="2" eaLnBrk="1" hangingPunct="1"/>
            <a:r>
              <a:rPr lang="en-CA" altLang="en-US" dirty="0" smtClean="0"/>
              <a:t>Developed country stop producing</a:t>
            </a:r>
          </a:p>
          <a:p>
            <a:pPr lvl="2" eaLnBrk="1" hangingPunct="1"/>
            <a:r>
              <a:rPr lang="en-CA" altLang="en-US" dirty="0" smtClean="0"/>
              <a:t>Less developed country start producing</a:t>
            </a:r>
            <a:endParaRPr lang="en-CA" altLang="en-US" dirty="0"/>
          </a:p>
          <a:p>
            <a:pPr lvl="2" eaLnBrk="1" hangingPunct="1"/>
            <a:r>
              <a:rPr lang="en-CA" altLang="en-US" dirty="0"/>
              <a:t>FDI moving </a:t>
            </a:r>
            <a:r>
              <a:rPr lang="en-CA" altLang="en-US" dirty="0" smtClean="0"/>
              <a:t>operations or new firms setting up </a:t>
            </a:r>
            <a:endParaRPr lang="en-CA" altLang="en-US" dirty="0"/>
          </a:p>
          <a:p>
            <a:pPr eaLnBrk="1" hangingPunct="1"/>
            <a:endParaRPr lang="en-US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Take 3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Where are wages highest for a manufacturing worker and for a manufacturing engineer?</a:t>
            </a:r>
          </a:p>
          <a:p>
            <a:pPr lvl="1"/>
            <a:r>
              <a:rPr lang="en-CA" dirty="0"/>
              <a:t>Indonesia</a:t>
            </a:r>
          </a:p>
          <a:p>
            <a:pPr lvl="1"/>
            <a:r>
              <a:rPr lang="en-CA" dirty="0"/>
              <a:t>Thailand</a:t>
            </a:r>
          </a:p>
          <a:p>
            <a:pPr lvl="1"/>
            <a:r>
              <a:rPr lang="en-CA" dirty="0"/>
              <a:t>Malaysia</a:t>
            </a:r>
          </a:p>
          <a:p>
            <a:pPr lvl="1"/>
            <a:r>
              <a:rPr lang="en-CA" dirty="0"/>
              <a:t>China</a:t>
            </a:r>
          </a:p>
          <a:p>
            <a:endParaRPr lang="en-CA" dirty="0"/>
          </a:p>
          <a:p>
            <a:r>
              <a:rPr lang="en-CA" dirty="0"/>
              <a:t>Rank them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72903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Wages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49266318"/>
              </p:ext>
            </p:extLst>
          </p:nvPr>
        </p:nvGraphicFramePr>
        <p:xfrm>
          <a:off x="457200" y="1600200"/>
          <a:ext cx="8229600" cy="42519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>
                  <a:extLst>
                    <a:ext uri="{9D8B030D-6E8A-4147-A177-3AD203B41FA5}">
                      <a16:colId xmlns:a16="http://schemas.microsoft.com/office/drawing/2014/main" xmlns="" val="378834556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xmlns="" val="371925430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xmlns="" val="170237094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xmlns="" val="40380710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Annual salary</a:t>
                      </a:r>
                    </a:p>
                    <a:p>
                      <a:pPr algn="ctr"/>
                      <a:r>
                        <a:rPr lang="en-CA" dirty="0"/>
                        <a:t>Manufacturing</a:t>
                      </a:r>
                      <a:r>
                        <a:rPr lang="en-CA" baseline="0" dirty="0"/>
                        <a:t> worker (US$)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Annual salary</a:t>
                      </a:r>
                    </a:p>
                    <a:p>
                      <a:pPr algn="ctr"/>
                      <a:r>
                        <a:rPr lang="en-CA" dirty="0"/>
                        <a:t>Engineer (US$)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Bonus</a:t>
                      </a:r>
                    </a:p>
                    <a:p>
                      <a:pPr algn="ctr"/>
                      <a:r>
                        <a:rPr lang="en-CA" dirty="0"/>
                        <a:t>(months of salary)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183126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Korea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33,000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43,000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4.2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24700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Hong Kong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27,000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33,000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1.6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854274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Singapore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26,000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48,000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2.0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009364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Taiwan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18,000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25,000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3.1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08041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China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8,200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13,000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1.8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6858027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Malaysia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7,600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15,600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1.9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810507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Thailand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7,100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12,400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3.2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234252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Indonesia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4,500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7,200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2.1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098672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India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3,600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8,700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1.0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02776668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93376" y="6104965"/>
            <a:ext cx="82596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Source: JETRO, 2014 survey of Japanese affiliated firms. Figures are rounded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04241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Public policy role </a:t>
            </a:r>
            <a:br>
              <a:rPr lang="en-CA" altLang="en-US" dirty="0"/>
            </a:br>
            <a:endParaRPr lang="en-US" altLang="en-US" sz="2800" dirty="0"/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Main public policy </a:t>
            </a:r>
            <a:r>
              <a:rPr lang="en-CA" altLang="en-US" dirty="0" smtClean="0"/>
              <a:t>role</a:t>
            </a:r>
          </a:p>
          <a:p>
            <a:pPr lvl="1" eaLnBrk="1" hangingPunct="1"/>
            <a:r>
              <a:rPr lang="en-CA" altLang="en-US" dirty="0" smtClean="0"/>
              <a:t>P</a:t>
            </a:r>
            <a:r>
              <a:rPr lang="en-CA" altLang="en-US" dirty="0" smtClean="0"/>
              <a:t>roviding </a:t>
            </a:r>
            <a:r>
              <a:rPr lang="en-CA" altLang="en-US" dirty="0"/>
              <a:t>skilled and educated labor</a:t>
            </a:r>
          </a:p>
          <a:p>
            <a:pPr eaLnBrk="1" hangingPunct="1"/>
            <a:r>
              <a:rPr lang="en-CA" altLang="en-US" dirty="0"/>
              <a:t>Allows high productivity</a:t>
            </a:r>
          </a:p>
          <a:p>
            <a:pPr lvl="1" eaLnBrk="1" hangingPunct="1"/>
            <a:r>
              <a:rPr lang="en-CA" altLang="en-US" dirty="0"/>
              <a:t>Important as manufacturing moves up the value added ladder</a:t>
            </a:r>
            <a:endParaRPr lang="en-US" alt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Will show you two slides</a:t>
            </a:r>
          </a:p>
          <a:p>
            <a:endParaRPr lang="en-CA" dirty="0"/>
          </a:p>
          <a:p>
            <a:r>
              <a:rPr lang="en-CA" dirty="0"/>
              <a:t>What do you notice about high income Asian economies?</a:t>
            </a:r>
          </a:p>
          <a:p>
            <a:endParaRPr lang="en-CA" dirty="0"/>
          </a:p>
          <a:p>
            <a:r>
              <a:rPr lang="en-CA" dirty="0"/>
              <a:t>What do you notice about middle income Asian economies such as Thailand?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76173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Education</a:t>
            </a:r>
            <a:br>
              <a:rPr lang="en-CA" altLang="en-US" dirty="0"/>
            </a:br>
            <a:r>
              <a:rPr lang="en-CA" altLang="en-US" sz="2800" dirty="0"/>
              <a:t>% of the population, 25 years +</a:t>
            </a:r>
            <a:endParaRPr lang="en-US" altLang="en-US" sz="2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29669815"/>
              </p:ext>
            </p:extLst>
          </p:nvPr>
        </p:nvGraphicFramePr>
        <p:xfrm>
          <a:off x="457200" y="1600200"/>
          <a:ext cx="8229600" cy="46858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4671">
                  <a:extLst>
                    <a:ext uri="{9D8B030D-6E8A-4147-A177-3AD203B41FA5}">
                      <a16:colId xmlns:a16="http://schemas.microsoft.com/office/drawing/2014/main" xmlns="" val="1605886954"/>
                    </a:ext>
                  </a:extLst>
                </a:gridCol>
                <a:gridCol w="1089211">
                  <a:extLst>
                    <a:ext uri="{9D8B030D-6E8A-4147-A177-3AD203B41FA5}">
                      <a16:colId xmlns:a16="http://schemas.microsoft.com/office/drawing/2014/main" xmlns="" val="3792754247"/>
                    </a:ext>
                  </a:extLst>
                </a:gridCol>
                <a:gridCol w="2017059">
                  <a:extLst>
                    <a:ext uri="{9D8B030D-6E8A-4147-A177-3AD203B41FA5}">
                      <a16:colId xmlns:a16="http://schemas.microsoft.com/office/drawing/2014/main" xmlns="" val="624635456"/>
                    </a:ext>
                  </a:extLst>
                </a:gridCol>
                <a:gridCol w="1949824">
                  <a:extLst>
                    <a:ext uri="{9D8B030D-6E8A-4147-A177-3AD203B41FA5}">
                      <a16:colId xmlns:a16="http://schemas.microsoft.com/office/drawing/2014/main" xmlns="" val="1976294912"/>
                    </a:ext>
                  </a:extLst>
                </a:gridCol>
                <a:gridCol w="1438835">
                  <a:extLst>
                    <a:ext uri="{9D8B030D-6E8A-4147-A177-3AD203B41FA5}">
                      <a16:colId xmlns:a16="http://schemas.microsoft.com/office/drawing/2014/main" xmlns="" val="1872448065"/>
                    </a:ext>
                  </a:extLst>
                </a:gridCol>
              </a:tblGrid>
              <a:tr h="685800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/>
                        <a:t>None</a:t>
                      </a:r>
                      <a:endParaRPr lang="en-US" sz="2400" dirty="0"/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/>
                        <a:t>Primary</a:t>
                      </a:r>
                    </a:p>
                    <a:p>
                      <a:pPr algn="ctr"/>
                      <a:r>
                        <a:rPr lang="en-CA" sz="2400" dirty="0"/>
                        <a:t> </a:t>
                      </a: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/>
                        <a:t>Secondary</a:t>
                      </a:r>
                      <a:endParaRPr lang="en-US" sz="2400" dirty="0"/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/>
                        <a:t>Tertiary </a:t>
                      </a:r>
                    </a:p>
                    <a:p>
                      <a:pPr algn="ctr"/>
                      <a:endParaRPr lang="en-US" sz="2400" dirty="0"/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xmlns="" val="2935398612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Japan 1950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6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72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18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5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68977760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Japan 2010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13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57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30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04696425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Korea 1950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34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59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6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28075501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Korea 2010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4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12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45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40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31955568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Singapore 1950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68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20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12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07376435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Singapore 2010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16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7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39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37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51966123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Taiwan 1950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54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29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14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4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30857862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Taiwan 2010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3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16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46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35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92232466"/>
                  </a:ext>
                </a:extLst>
              </a:tr>
              <a:tr h="429213">
                <a:tc gridSpan="5">
                  <a:txBody>
                    <a:bodyPr/>
                    <a:lstStyle/>
                    <a:p>
                      <a:r>
                        <a:rPr lang="en-CA" sz="1800" dirty="0"/>
                        <a:t>Source:</a:t>
                      </a:r>
                      <a:r>
                        <a:rPr lang="en-CA" sz="1800" baseline="0" dirty="0"/>
                        <a:t> </a:t>
                      </a:r>
                      <a:r>
                        <a:rPr lang="en-CA" sz="1800" baseline="0" dirty="0" err="1"/>
                        <a:t>Barro</a:t>
                      </a:r>
                      <a:r>
                        <a:rPr lang="en-CA" sz="1800" baseline="0" dirty="0"/>
                        <a:t> and Lee. Note: attended or completed, rounded</a:t>
                      </a:r>
                      <a:endParaRPr lang="en-US" sz="1800" dirty="0"/>
                    </a:p>
                  </a:txBody>
                  <a:tcPr marT="45716" marB="45716"/>
                </a:tc>
                <a:tc hMerge="1"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16" marB="45716"/>
                </a:tc>
                <a:tc hMerge="1"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16" marB="45716"/>
                </a:tc>
                <a:tc hMerge="1"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16" marB="45716"/>
                </a:tc>
                <a:tc hMerge="1"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xmlns="" val="217539333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Education</a:t>
            </a:r>
            <a:br>
              <a:rPr lang="en-CA" altLang="en-US" dirty="0"/>
            </a:br>
            <a:r>
              <a:rPr lang="en-CA" altLang="en-US" sz="2800" dirty="0"/>
              <a:t>% of the population, 25 years +</a:t>
            </a:r>
            <a:endParaRPr lang="en-US" altLang="en-US" sz="2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7240415"/>
              </p:ext>
            </p:extLst>
          </p:nvPr>
        </p:nvGraphicFramePr>
        <p:xfrm>
          <a:off x="457200" y="1600200"/>
          <a:ext cx="8229600" cy="46858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4671">
                  <a:extLst>
                    <a:ext uri="{9D8B030D-6E8A-4147-A177-3AD203B41FA5}">
                      <a16:colId xmlns:a16="http://schemas.microsoft.com/office/drawing/2014/main" xmlns="" val="1605886954"/>
                    </a:ext>
                  </a:extLst>
                </a:gridCol>
                <a:gridCol w="1089211">
                  <a:extLst>
                    <a:ext uri="{9D8B030D-6E8A-4147-A177-3AD203B41FA5}">
                      <a16:colId xmlns:a16="http://schemas.microsoft.com/office/drawing/2014/main" xmlns="" val="3792754247"/>
                    </a:ext>
                  </a:extLst>
                </a:gridCol>
                <a:gridCol w="2017059">
                  <a:extLst>
                    <a:ext uri="{9D8B030D-6E8A-4147-A177-3AD203B41FA5}">
                      <a16:colId xmlns:a16="http://schemas.microsoft.com/office/drawing/2014/main" xmlns="" val="624635456"/>
                    </a:ext>
                  </a:extLst>
                </a:gridCol>
                <a:gridCol w="1949824">
                  <a:extLst>
                    <a:ext uri="{9D8B030D-6E8A-4147-A177-3AD203B41FA5}">
                      <a16:colId xmlns:a16="http://schemas.microsoft.com/office/drawing/2014/main" xmlns="" val="1976294912"/>
                    </a:ext>
                  </a:extLst>
                </a:gridCol>
                <a:gridCol w="1438835">
                  <a:extLst>
                    <a:ext uri="{9D8B030D-6E8A-4147-A177-3AD203B41FA5}">
                      <a16:colId xmlns:a16="http://schemas.microsoft.com/office/drawing/2014/main" xmlns="" val="1872448065"/>
                    </a:ext>
                  </a:extLst>
                </a:gridCol>
              </a:tblGrid>
              <a:tr h="75303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/>
                        <a:t>None  </a:t>
                      </a:r>
                      <a:endParaRPr lang="en-US" sz="2400" dirty="0"/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/>
                        <a:t>Primary</a:t>
                      </a:r>
                    </a:p>
                    <a:p>
                      <a:pPr algn="ctr"/>
                      <a:r>
                        <a:rPr lang="en-CA" sz="2400" dirty="0"/>
                        <a:t> </a:t>
                      </a: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/>
                        <a:t>Secondary</a:t>
                      </a: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/>
                        <a:t>Tertiary </a:t>
                      </a:r>
                    </a:p>
                    <a:p>
                      <a:pPr algn="ctr"/>
                      <a:endParaRPr lang="en-US" sz="2400" dirty="0"/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xmlns="" val="2935398612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Thailand 1950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66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31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4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0.4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68977760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Thailand 2010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4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58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26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13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04696425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Viet Nam 1950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57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36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7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0.3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28075501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Viet Nam 2010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8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27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58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7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31955568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India 1950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77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20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2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07376435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India 2010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42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16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33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9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51966123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China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87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3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0.2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30857862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China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7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28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62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4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92232466"/>
                  </a:ext>
                </a:extLst>
              </a:tr>
              <a:tr h="429213">
                <a:tc gridSpan="5">
                  <a:txBody>
                    <a:bodyPr/>
                    <a:lstStyle/>
                    <a:p>
                      <a:r>
                        <a:rPr lang="en-CA" sz="1800" dirty="0"/>
                        <a:t>Source: </a:t>
                      </a:r>
                      <a:r>
                        <a:rPr lang="en-CA" sz="1800" dirty="0" err="1"/>
                        <a:t>Barro</a:t>
                      </a:r>
                      <a:r>
                        <a:rPr lang="en-CA" sz="1800" dirty="0"/>
                        <a:t> and Lee. Note: attended or completed, rounded</a:t>
                      </a:r>
                      <a:endParaRPr lang="en-US" sz="1800" dirty="0"/>
                    </a:p>
                  </a:txBody>
                  <a:tcPr marT="45716" marB="45716"/>
                </a:tc>
                <a:tc hMerge="1"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16" marB="45716"/>
                </a:tc>
                <a:tc hMerge="1"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16" marB="45716"/>
                </a:tc>
                <a:tc hMerge="1"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16" marB="45716"/>
                </a:tc>
                <a:tc hMerge="1"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xmlns="" val="21753933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35932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PISA – Mathematics</a:t>
            </a:r>
            <a:br>
              <a:rPr lang="en-CA" dirty="0"/>
            </a:br>
            <a:r>
              <a:rPr lang="en-CA" sz="2800" dirty="0"/>
              <a:t>2012 Results </a:t>
            </a:r>
            <a:endParaRPr lang="en-US" sz="2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20194380"/>
              </p:ext>
            </p:extLst>
          </p:nvPr>
        </p:nvGraphicFramePr>
        <p:xfrm>
          <a:off x="457200" y="1600200"/>
          <a:ext cx="8229600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8700">
                  <a:extLst>
                    <a:ext uri="{9D8B030D-6E8A-4147-A177-3AD203B41FA5}">
                      <a16:colId xmlns:a16="http://schemas.microsoft.com/office/drawing/2014/main" xmlns="" val="2975294787"/>
                    </a:ext>
                  </a:extLst>
                </a:gridCol>
                <a:gridCol w="1028700">
                  <a:extLst>
                    <a:ext uri="{9D8B030D-6E8A-4147-A177-3AD203B41FA5}">
                      <a16:colId xmlns:a16="http://schemas.microsoft.com/office/drawing/2014/main" xmlns="" val="2376191195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xmlns="" val="2450216963"/>
                    </a:ext>
                  </a:extLst>
                </a:gridCol>
                <a:gridCol w="1028700">
                  <a:extLst>
                    <a:ext uri="{9D8B030D-6E8A-4147-A177-3AD203B41FA5}">
                      <a16:colId xmlns:a16="http://schemas.microsoft.com/office/drawing/2014/main" xmlns="" val="942717606"/>
                    </a:ext>
                  </a:extLst>
                </a:gridCol>
                <a:gridCol w="1028700">
                  <a:extLst>
                    <a:ext uri="{9D8B030D-6E8A-4147-A177-3AD203B41FA5}">
                      <a16:colId xmlns:a16="http://schemas.microsoft.com/office/drawing/2014/main" xmlns="" val="3344655786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xmlns="" val="891131619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Rank</a:t>
                      </a:r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Rank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53369972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CA" dirty="0"/>
                        <a:t>Shanghai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1</a:t>
                      </a:r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CA" dirty="0"/>
                        <a:t>Viet Nam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17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97519336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CA" dirty="0"/>
                        <a:t>Singapore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2</a:t>
                      </a:r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CA" dirty="0"/>
                        <a:t>Thailand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50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84934286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CA" dirty="0"/>
                        <a:t>Hong Kong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3</a:t>
                      </a:r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CA" dirty="0"/>
                        <a:t>Malaysia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52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1193155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CA" dirty="0"/>
                        <a:t>Taiwan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4</a:t>
                      </a:r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CA" dirty="0"/>
                        <a:t>Indonesia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64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20522995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CA" dirty="0"/>
                        <a:t>Korea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5</a:t>
                      </a:r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9214242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Japan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Total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65 economies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95960986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57200" y="4693023"/>
            <a:ext cx="82296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Program of International Student Assessment (PISA) conducted by </a:t>
            </a:r>
          </a:p>
          <a:p>
            <a:r>
              <a:rPr lang="en-CA" dirty="0"/>
              <a:t>OECD. Tests 15 year-olds on math, reading and science. Uses a standard test to allow for comparisons across countries. </a:t>
            </a:r>
          </a:p>
          <a:p>
            <a:r>
              <a:rPr lang="en-CA" dirty="0"/>
              <a:t>Thailand’s rank for reading and science similar to rank for math. </a:t>
            </a:r>
          </a:p>
          <a:p>
            <a:r>
              <a:rPr lang="en-CA" dirty="0"/>
              <a:t>Viet Nam ranks 8 in science (incredible).</a:t>
            </a:r>
          </a:p>
          <a:p>
            <a:r>
              <a:rPr lang="en-CA" dirty="0"/>
              <a:t>New results will be released in December 2016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74410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Skills and industrial strategy</a:t>
            </a:r>
            <a:endParaRPr lang="en-US" altLang="en-US"/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Skilled needed for the particular industrial strategy</a:t>
            </a:r>
          </a:p>
          <a:p>
            <a:pPr eaLnBrk="1" hangingPunct="1"/>
            <a:r>
              <a:rPr lang="en-CA" altLang="en-US"/>
              <a:t>They need to be synchronized</a:t>
            </a:r>
          </a:p>
          <a:p>
            <a:pPr eaLnBrk="1" hangingPunct="1"/>
            <a:r>
              <a:rPr lang="en-CA" altLang="en-US"/>
              <a:t>Train for different types of skills as industry shifts</a:t>
            </a:r>
            <a:endParaRPr lang="en-US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Who should train?</a:t>
            </a:r>
            <a:endParaRPr lang="en-US" altLang="en-US"/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Government</a:t>
            </a:r>
          </a:p>
          <a:p>
            <a:pPr eaLnBrk="1" hangingPunct="1"/>
            <a:r>
              <a:rPr lang="en-CA" altLang="en-US" dirty="0"/>
              <a:t>Industry – Domestic</a:t>
            </a:r>
          </a:p>
          <a:p>
            <a:pPr eaLnBrk="1" hangingPunct="1"/>
            <a:r>
              <a:rPr lang="en-CA" altLang="en-US" dirty="0"/>
              <a:t>Industry – FDI </a:t>
            </a:r>
          </a:p>
          <a:p>
            <a:pPr eaLnBrk="1" hangingPunct="1"/>
            <a:r>
              <a:rPr lang="en-CA" altLang="en-US" dirty="0"/>
              <a:t>Industry and government together</a:t>
            </a:r>
            <a:endParaRPr lang="en-US" alt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Building the foundation</a:t>
            </a:r>
            <a:endParaRPr lang="en-US" altLang="en-US"/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Basic education is vitally important</a:t>
            </a:r>
          </a:p>
          <a:p>
            <a:pPr eaLnBrk="1" hangingPunct="1"/>
            <a:r>
              <a:rPr lang="en-CA" altLang="en-US" dirty="0"/>
              <a:t>Workers need</a:t>
            </a:r>
          </a:p>
          <a:p>
            <a:pPr lvl="1" eaLnBrk="1" hangingPunct="1"/>
            <a:r>
              <a:rPr lang="en-CA" altLang="en-US" dirty="0"/>
              <a:t>Basic literacy</a:t>
            </a:r>
          </a:p>
          <a:p>
            <a:pPr lvl="1" eaLnBrk="1" hangingPunct="1"/>
            <a:r>
              <a:rPr lang="en-CA" altLang="en-US" dirty="0"/>
              <a:t>Basic numeracy</a:t>
            </a:r>
          </a:p>
          <a:p>
            <a:pPr lvl="1" eaLnBrk="1" hangingPunct="1"/>
            <a:r>
              <a:rPr lang="en-CA" altLang="en-US" dirty="0"/>
              <a:t>Thinking and problems solving capacity</a:t>
            </a:r>
          </a:p>
          <a:p>
            <a:pPr lvl="1" eaLnBrk="1" hangingPunct="1"/>
            <a:r>
              <a:rPr lang="en-CA" altLang="en-US" dirty="0"/>
              <a:t>Soft skills: communications, teamwork</a:t>
            </a:r>
          </a:p>
          <a:p>
            <a:pPr eaLnBrk="1" hangingPunct="1"/>
            <a:r>
              <a:rPr lang="en-CA" altLang="en-US" dirty="0"/>
              <a:t>Much of this is obtained through primary and especially secondary education</a:t>
            </a:r>
            <a:endParaRPr lang="en-US" alt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Basic education</a:t>
            </a:r>
            <a:endParaRPr lang="en-US" altLang="en-US"/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Now high income Asian countries have good basic education levels</a:t>
            </a:r>
          </a:p>
          <a:p>
            <a:pPr eaLnBrk="1" hangingPunct="1"/>
            <a:r>
              <a:rPr lang="en-CA" altLang="en-US"/>
              <a:t>Korea had very strong system of primary and secondary education</a:t>
            </a:r>
          </a:p>
          <a:p>
            <a:pPr lvl="1" eaLnBrk="1" hangingPunct="1"/>
            <a:r>
              <a:rPr lang="en-CA" altLang="en-US"/>
              <a:t>High levels of basic education when started industrialization drive in 1960s </a:t>
            </a:r>
          </a:p>
          <a:p>
            <a:pPr eaLnBrk="1" hangingPunct="1"/>
            <a:r>
              <a:rPr lang="en-CA" altLang="en-US"/>
              <a:t>Provides the foundation for further training in in skills at:</a:t>
            </a:r>
          </a:p>
          <a:p>
            <a:pPr lvl="1" eaLnBrk="1" hangingPunct="1"/>
            <a:r>
              <a:rPr lang="en-CA" altLang="en-US"/>
              <a:t>vocational training schools, colleges and polytechnics institutes</a:t>
            </a:r>
          </a:p>
          <a:p>
            <a:pPr lvl="1" eaLnBrk="1" hangingPunct="1"/>
            <a:r>
              <a:rPr lang="en-CA" altLang="en-US"/>
              <a:t>Or on the jobs at the employer </a:t>
            </a:r>
            <a:endParaRPr lang="en-US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Singapore</a:t>
            </a:r>
            <a:endParaRPr lang="en-US" altLang="en-US" dirty="0"/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Large mass of working people that did not have (have a chance) to obtain a secondary education</a:t>
            </a:r>
          </a:p>
          <a:p>
            <a:pPr eaLnBrk="1" hangingPunct="1"/>
            <a:r>
              <a:rPr lang="en-CA" altLang="en-US" dirty="0"/>
              <a:t>Singapore set up a program to educate workers and obtain secondary education</a:t>
            </a:r>
            <a:endParaRPr lang="en-US" alt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What can government do</a:t>
            </a:r>
            <a:endParaRPr lang="en-US" altLang="en-US"/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Require training and fund it</a:t>
            </a:r>
          </a:p>
          <a:p>
            <a:pPr lvl="1" eaLnBrk="1" hangingPunct="1"/>
            <a:r>
              <a:rPr lang="en-CA" altLang="en-US"/>
              <a:t>Training is mandatory  but government provides training subsidies</a:t>
            </a:r>
          </a:p>
          <a:p>
            <a:pPr lvl="1" eaLnBrk="1" hangingPunct="1"/>
            <a:r>
              <a:rPr lang="en-CA" altLang="en-US"/>
              <a:t>Training is mandatory but government does not provide subsidies</a:t>
            </a:r>
          </a:p>
          <a:p>
            <a:pPr lvl="2" eaLnBrk="1" hangingPunct="1"/>
            <a:r>
              <a:rPr lang="en-CA" altLang="en-US"/>
              <a:t>Provides opting out by firms contribution to fund (which support the training system)</a:t>
            </a:r>
          </a:p>
          <a:p>
            <a:pPr lvl="1" eaLnBrk="1" hangingPunct="1"/>
            <a:r>
              <a:rPr lang="en-CA" altLang="en-US"/>
              <a:t>Payment of levy is mandatory and firms have option to access funds to subsidize training (called the training levy system)</a:t>
            </a:r>
            <a:endParaRPr lang="en-US" alt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Training levy system</a:t>
            </a:r>
            <a:endParaRPr lang="en-US" altLang="en-US"/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Firms must pay the levy, based on the number of workers they have</a:t>
            </a:r>
          </a:p>
          <a:p>
            <a:pPr lvl="1" eaLnBrk="1" hangingPunct="1"/>
            <a:r>
              <a:rPr lang="en-CA" altLang="en-US"/>
              <a:t>Like a payroll tax</a:t>
            </a:r>
          </a:p>
          <a:p>
            <a:pPr lvl="1" eaLnBrk="1" hangingPunct="1"/>
            <a:r>
              <a:rPr lang="en-CA" altLang="en-US"/>
              <a:t>Money put into one central “training [levy] fund” managed by the government</a:t>
            </a:r>
          </a:p>
          <a:p>
            <a:pPr eaLnBrk="1" hangingPunct="1"/>
            <a:r>
              <a:rPr lang="en-CA" altLang="en-US"/>
              <a:t>Firms can then apply to the training fund to subsidize their training</a:t>
            </a:r>
          </a:p>
          <a:p>
            <a:pPr lvl="1" eaLnBrk="1" hangingPunct="1"/>
            <a:r>
              <a:rPr lang="en-CA" altLang="en-US"/>
              <a:t>Used in a large variety of countries, including UK, Singapore, Malaysia, Korea, etc.</a:t>
            </a:r>
            <a:endParaRPr lang="en-US" alt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Understand the training levy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It will help you understand the reading for Thursday. </a:t>
            </a:r>
          </a:p>
          <a:p>
            <a:pPr lvl="1"/>
            <a:endParaRPr lang="en-US" dirty="0"/>
          </a:p>
          <a:p>
            <a:pPr lvl="1"/>
            <a:r>
              <a:rPr lang="en-US" dirty="0" smtClean="0"/>
              <a:t>To repeat</a:t>
            </a:r>
          </a:p>
          <a:p>
            <a:pPr lvl="2"/>
            <a:r>
              <a:rPr lang="en-US" dirty="0" smtClean="0"/>
              <a:t>Firms must pay the levy</a:t>
            </a:r>
          </a:p>
          <a:p>
            <a:pPr lvl="2"/>
            <a:r>
              <a:rPr lang="en-US" dirty="0" smtClean="0"/>
              <a:t>But can ‘get the money back’ by setting up training for their workers and apply for and obtain money from the levy fund to finance it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96180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Training levy - problems</a:t>
            </a:r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030133"/>
          </a:xfrm>
        </p:spPr>
        <p:txBody>
          <a:bodyPr/>
          <a:lstStyle/>
          <a:p>
            <a:pPr eaLnBrk="1" hangingPunct="1">
              <a:defRPr/>
            </a:pPr>
            <a:r>
              <a:rPr lang="en-CA" dirty="0"/>
              <a:t>Training options may be limited</a:t>
            </a:r>
          </a:p>
          <a:p>
            <a:pPr lvl="1" eaLnBrk="1" hangingPunct="1">
              <a:defRPr/>
            </a:pPr>
            <a:r>
              <a:rPr lang="en-CA" dirty="0"/>
              <a:t>Sometimes must training workers in government training institutions, which may not offer quality training</a:t>
            </a:r>
          </a:p>
          <a:p>
            <a:pPr lvl="1" eaLnBrk="1" hangingPunct="1">
              <a:defRPr/>
            </a:pPr>
            <a:r>
              <a:rPr lang="en-CA" dirty="0"/>
              <a:t>Solutions : allow training in house or by private training providers</a:t>
            </a:r>
          </a:p>
          <a:p>
            <a:pPr eaLnBrk="1" hangingPunct="1">
              <a:defRPr/>
            </a:pPr>
            <a:r>
              <a:rPr lang="en-CA" dirty="0"/>
              <a:t>SME disadvantaged</a:t>
            </a:r>
          </a:p>
          <a:p>
            <a:pPr lvl="1" eaLnBrk="1" hangingPunct="1">
              <a:defRPr/>
            </a:pPr>
            <a:r>
              <a:rPr lang="en-CA" dirty="0"/>
              <a:t>Pay in: can apply for funds but do not</a:t>
            </a:r>
          </a:p>
          <a:p>
            <a:pPr lvl="1" eaLnBrk="1" hangingPunct="1">
              <a:defRPr/>
            </a:pPr>
            <a:r>
              <a:rPr lang="en-CA" dirty="0"/>
              <a:t>Don’t understand, hard to apply, not relevant</a:t>
            </a:r>
          </a:p>
          <a:p>
            <a:pPr lvl="1" eaLnBrk="1" hangingPunct="1">
              <a:defRPr/>
            </a:pPr>
            <a:r>
              <a:rPr lang="en-CA" dirty="0"/>
              <a:t>Solutions: increase the amount to can be subsidized (higher than contribution)</a:t>
            </a:r>
          </a:p>
          <a:p>
            <a:pPr lvl="1" eaLnBrk="1" hangingPunct="1">
              <a:defRPr/>
            </a:pPr>
            <a:endParaRPr lang="en-CA" dirty="0"/>
          </a:p>
          <a:p>
            <a:pPr lvl="1" eaLnBrk="1" hangingPunct="1">
              <a:defRPr/>
            </a:pPr>
            <a:endParaRPr lang="en-CA" dirty="0"/>
          </a:p>
          <a:p>
            <a:pPr marL="457200" lvl="1" indent="0" eaLnBrk="1" hangingPunct="1">
              <a:buFont typeface="Arial" panose="020B0604020202020204" pitchFamily="34" charset="0"/>
              <a:buNone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Firms have 5 options</a:t>
            </a:r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CA" dirty="0"/>
              <a:t>Hire trained workers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CA" dirty="0"/>
              <a:t>Train workers on-the-job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CA" dirty="0"/>
              <a:t>Train workers off-the-job (but on-site)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CA" dirty="0"/>
              <a:t>Train workers off-site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CA" dirty="0"/>
              <a:t>Apprenticeships </a:t>
            </a:r>
          </a:p>
          <a:p>
            <a:pPr marL="457200" lvl="1" indent="0" eaLnBrk="1" hangingPunct="1">
              <a:buFont typeface="Arial" panose="020B0604020202020204" pitchFamily="34" charset="0"/>
              <a:buNone/>
              <a:defRPr/>
            </a:pPr>
            <a:r>
              <a:rPr lang="en-CA" dirty="0"/>
              <a:t>	combines school and on-site work experience </a:t>
            </a:r>
          </a:p>
          <a:p>
            <a:pPr lvl="1" eaLnBrk="1" hangingPunct="1">
              <a:defRPr/>
            </a:pPr>
            <a:endParaRPr lang="en-CA" dirty="0"/>
          </a:p>
          <a:p>
            <a:pPr eaLnBrk="1" hangingPunct="1">
              <a:defRPr/>
            </a:pPr>
            <a:r>
              <a:rPr lang="en-CA" dirty="0"/>
              <a:t>Each as strengths and drawbacks  </a:t>
            </a:r>
            <a:endParaRPr 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Hiring</a:t>
            </a:r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dirty="0"/>
              <a:t>Fresh graduates</a:t>
            </a:r>
          </a:p>
          <a:p>
            <a:pPr lvl="1" eaLnBrk="1" hangingPunct="1">
              <a:defRPr/>
            </a:pPr>
            <a:r>
              <a:rPr lang="en-CA" dirty="0"/>
              <a:t>If sufficiently skilled</a:t>
            </a:r>
          </a:p>
          <a:p>
            <a:pPr lvl="1" eaLnBrk="1" hangingPunct="1">
              <a:defRPr/>
            </a:pPr>
            <a:r>
              <a:rPr lang="en-CA" dirty="0"/>
              <a:t>Requirement of public provision</a:t>
            </a:r>
          </a:p>
          <a:p>
            <a:pPr lvl="1" eaLnBrk="1" hangingPunct="1">
              <a:defRPr/>
            </a:pPr>
            <a:r>
              <a:rPr lang="en-CA" dirty="0"/>
              <a:t>Need to have the right skills – adequate quality</a:t>
            </a:r>
          </a:p>
          <a:p>
            <a:pPr lvl="1" eaLnBrk="1" hangingPunct="1">
              <a:defRPr/>
            </a:pPr>
            <a:r>
              <a:rPr lang="en-CA" dirty="0"/>
              <a:t>May need to pay higher wages for well trained</a:t>
            </a:r>
          </a:p>
          <a:p>
            <a:pPr eaLnBrk="1" hangingPunct="1">
              <a:defRPr/>
            </a:pPr>
            <a:r>
              <a:rPr lang="en-CA" dirty="0"/>
              <a:t>Hiring from other firms</a:t>
            </a:r>
          </a:p>
          <a:p>
            <a:pPr lvl="1" eaLnBrk="1" hangingPunct="1">
              <a:defRPr/>
            </a:pPr>
            <a:r>
              <a:rPr lang="en-CA" dirty="0"/>
              <a:t>Problem of poaching</a:t>
            </a:r>
          </a:p>
          <a:p>
            <a:pPr lvl="1" eaLnBrk="1" hangingPunct="1">
              <a:defRPr/>
            </a:pPr>
            <a:r>
              <a:rPr lang="en-CA" dirty="0"/>
              <a:t>May result in underinvestment in skills</a:t>
            </a:r>
          </a:p>
          <a:p>
            <a:pPr marL="457200" lvl="1" indent="0" eaLnBrk="1" hangingPunct="1">
              <a:buFont typeface="Arial" panose="020B0604020202020204" pitchFamily="34" charset="0"/>
              <a:buNone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Training on the job</a:t>
            </a:r>
            <a:endParaRPr lang="en-US" altLang="en-US"/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Done by senior, experienced workers or mentors</a:t>
            </a:r>
          </a:p>
          <a:p>
            <a:pPr eaLnBrk="1" hangingPunct="1"/>
            <a:r>
              <a:rPr lang="en-CA" altLang="en-US"/>
              <a:t>Done while working</a:t>
            </a:r>
          </a:p>
          <a:p>
            <a:pPr eaLnBrk="1" hangingPunct="1"/>
            <a:r>
              <a:rPr lang="en-CA" altLang="en-US"/>
              <a:t>No explicit cost</a:t>
            </a:r>
          </a:p>
          <a:p>
            <a:pPr lvl="1" eaLnBrk="1" hangingPunct="1"/>
            <a:r>
              <a:rPr lang="en-CA" altLang="en-US"/>
              <a:t>Some slowing of work of senior worker</a:t>
            </a:r>
          </a:p>
          <a:p>
            <a:pPr eaLnBrk="1" hangingPunct="1"/>
            <a:r>
              <a:rPr lang="en-CA" altLang="en-US"/>
              <a:t>Does not introduce new skills to the firm</a:t>
            </a:r>
          </a:p>
          <a:p>
            <a:pPr eaLnBrk="1" hangingPunct="1"/>
            <a:r>
              <a:rPr lang="en-CA" altLang="en-US"/>
              <a:t>Often known as informal training</a:t>
            </a:r>
          </a:p>
          <a:p>
            <a:pPr eaLnBrk="1" hangingPunct="1"/>
            <a:r>
              <a:rPr lang="en-CA" altLang="en-US"/>
              <a:t>Practised a lot by small firms</a:t>
            </a:r>
            <a:endParaRPr lang="en-US" alt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Training off-the-job (but on-site)</a:t>
            </a:r>
            <a:endParaRPr lang="en-US" altLang="en-US"/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At firm’s training facilities</a:t>
            </a:r>
          </a:p>
          <a:p>
            <a:pPr eaLnBrk="1" hangingPunct="1"/>
            <a:r>
              <a:rPr lang="en-CA" altLang="en-US"/>
              <a:t>Away from production line</a:t>
            </a:r>
          </a:p>
          <a:p>
            <a:pPr eaLnBrk="1" hangingPunct="1"/>
            <a:r>
              <a:rPr lang="en-CA" altLang="en-US"/>
              <a:t>On older, often discarded machinery</a:t>
            </a:r>
          </a:p>
          <a:p>
            <a:pPr lvl="1" eaLnBrk="1" hangingPunct="1"/>
            <a:r>
              <a:rPr lang="en-CA" altLang="en-US"/>
              <a:t>But can be done on up to date machinery</a:t>
            </a:r>
          </a:p>
          <a:p>
            <a:pPr eaLnBrk="1" hangingPunct="1"/>
            <a:r>
              <a:rPr lang="en-CA" altLang="en-US"/>
              <a:t>Requires a trainer (from within or outsider)</a:t>
            </a:r>
          </a:p>
          <a:p>
            <a:pPr eaLnBrk="1" hangingPunct="1"/>
            <a:r>
              <a:rPr lang="en-CA" altLang="en-US"/>
              <a:t>Trainee is not contributing to production</a:t>
            </a:r>
          </a:p>
          <a:p>
            <a:pPr eaLnBrk="1" hangingPunct="1"/>
            <a:r>
              <a:rPr lang="en-CA" altLang="en-US"/>
              <a:t>Can be supported by government subsidy</a:t>
            </a:r>
          </a:p>
          <a:p>
            <a:pPr eaLnBrk="1" hangingPunct="1"/>
            <a:r>
              <a:rPr lang="en-CA" altLang="en-US"/>
              <a:t>Provides firm-specific training</a:t>
            </a:r>
            <a:endParaRPr lang="en-US" alt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Training off-site</a:t>
            </a:r>
            <a:endParaRPr lang="en-US" altLang="en-US"/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At government or private training provider</a:t>
            </a:r>
          </a:p>
          <a:p>
            <a:pPr eaLnBrk="1" hangingPunct="1"/>
            <a:r>
              <a:rPr lang="en-CA" altLang="en-US"/>
              <a:t>Costly</a:t>
            </a:r>
          </a:p>
          <a:p>
            <a:pPr lvl="1" eaLnBrk="1" hangingPunct="1"/>
            <a:r>
              <a:rPr lang="en-CA" altLang="en-US"/>
              <a:t>Can be subsidized by government</a:t>
            </a:r>
          </a:p>
          <a:p>
            <a:pPr eaLnBrk="1" hangingPunct="1"/>
            <a:r>
              <a:rPr lang="en-CA" altLang="en-US"/>
              <a:t>Should be relevant to firm and good quality</a:t>
            </a:r>
          </a:p>
          <a:p>
            <a:pPr eaLnBrk="1" hangingPunct="1"/>
            <a:r>
              <a:rPr lang="en-CA" altLang="en-US"/>
              <a:t>Takes trainee away from the firm</a:t>
            </a:r>
          </a:p>
          <a:p>
            <a:pPr lvl="1" eaLnBrk="1" hangingPunct="1"/>
            <a:r>
              <a:rPr lang="en-CA" altLang="en-US"/>
              <a:t>Does not contribute to production</a:t>
            </a:r>
            <a:endParaRPr lang="en-US" alt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Apprenticeships</a:t>
            </a:r>
            <a:endParaRPr lang="en-US" altLang="en-US"/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Combines school (theory) and learning on the job (practical at the firm)</a:t>
            </a:r>
          </a:p>
          <a:p>
            <a:pPr eaLnBrk="1" hangingPunct="1"/>
            <a:r>
              <a:rPr lang="en-CA" altLang="en-US" dirty="0"/>
              <a:t>What is taught is quickly applied</a:t>
            </a:r>
          </a:p>
          <a:p>
            <a:pPr eaLnBrk="1" hangingPunct="1"/>
            <a:r>
              <a:rPr lang="en-CA" altLang="en-US" dirty="0"/>
              <a:t>Needs to developed, organized and structured</a:t>
            </a:r>
          </a:p>
          <a:p>
            <a:pPr eaLnBrk="1" hangingPunct="1"/>
            <a:r>
              <a:rPr lang="en-CA" altLang="en-US" dirty="0"/>
              <a:t>Can be abused</a:t>
            </a:r>
          </a:p>
          <a:p>
            <a:pPr lvl="1" eaLnBrk="1" hangingPunct="1"/>
            <a:r>
              <a:rPr lang="en-CA" altLang="en-US" dirty="0"/>
              <a:t>Firm sees it as low cost labor</a:t>
            </a:r>
          </a:p>
          <a:p>
            <a:pPr eaLnBrk="1" hangingPunct="1"/>
            <a:r>
              <a:rPr lang="en-CA" altLang="en-US" dirty="0"/>
              <a:t>Excellent system in some European countries and others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FDI Industry</a:t>
            </a:r>
            <a:endParaRPr lang="en-US" altLang="en-US"/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FDI will be attracted by skilled workforcd</a:t>
            </a:r>
          </a:p>
          <a:p>
            <a:pPr eaLnBrk="1" hangingPunct="1"/>
            <a:r>
              <a:rPr lang="en-CA" altLang="en-US"/>
              <a:t>But may seek to augment that through its own efforts</a:t>
            </a:r>
          </a:p>
          <a:p>
            <a:pPr lvl="1" eaLnBrk="1" hangingPunct="1"/>
            <a:r>
              <a:rPr lang="en-CA" altLang="en-US"/>
              <a:t>Train workers on site</a:t>
            </a:r>
          </a:p>
          <a:p>
            <a:pPr lvl="1" eaLnBrk="1" hangingPunct="1"/>
            <a:r>
              <a:rPr lang="en-CA" altLang="en-US"/>
              <a:t>Send trainees to their training facilities or factories in other countries</a:t>
            </a:r>
          </a:p>
          <a:p>
            <a:pPr lvl="1" eaLnBrk="1" hangingPunct="1"/>
            <a:r>
              <a:rPr lang="en-CA" altLang="en-US"/>
              <a:t>Collaborate with local training institutes</a:t>
            </a:r>
          </a:p>
          <a:p>
            <a:pPr lvl="1" eaLnBrk="1" hangingPunct="1"/>
            <a:r>
              <a:rPr lang="en-CA" altLang="en-US"/>
              <a:t>Set up training institutes (often joint with industry or government support)</a:t>
            </a:r>
            <a:endParaRPr lang="en-US" alt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Migration policy</a:t>
            </a:r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dirty="0"/>
              <a:t>Skilled-based immigration policy</a:t>
            </a:r>
          </a:p>
          <a:p>
            <a:pPr lvl="1" eaLnBrk="1" hangingPunct="1">
              <a:defRPr/>
            </a:pPr>
            <a:r>
              <a:rPr lang="en-CA" dirty="0"/>
              <a:t>Allow skilled workers to come from other countries</a:t>
            </a:r>
          </a:p>
          <a:p>
            <a:pPr lvl="1" eaLnBrk="1" hangingPunct="1">
              <a:defRPr/>
            </a:pPr>
            <a:r>
              <a:rPr lang="en-CA" dirty="0"/>
              <a:t>FDI will view this as an advantage in locating</a:t>
            </a:r>
          </a:p>
          <a:p>
            <a:pPr eaLnBrk="1" hangingPunct="1">
              <a:defRPr/>
            </a:pPr>
            <a:r>
              <a:rPr lang="en-CA" dirty="0"/>
              <a:t>Allow senior managers and technicians of FDI</a:t>
            </a:r>
          </a:p>
          <a:p>
            <a:pPr lvl="1" eaLnBrk="1" hangingPunct="1">
              <a:defRPr/>
            </a:pPr>
            <a:r>
              <a:rPr lang="en-CA" dirty="0"/>
              <a:t>May reduce expats as it trains locals to replace them </a:t>
            </a:r>
          </a:p>
          <a:p>
            <a:pPr lvl="1" eaLnBrk="1" hangingPunct="1">
              <a:defRPr/>
            </a:pPr>
            <a:r>
              <a:rPr lang="en-CA" dirty="0"/>
              <a:t>Gov’t may limit number of expats</a:t>
            </a: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Case: Canada </a:t>
            </a:r>
            <a:br>
              <a:rPr lang="en-CA" dirty="0"/>
            </a:br>
            <a:r>
              <a:rPr lang="en-CA" sz="2800" dirty="0"/>
              <a:t>Aerospace manufacturing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400" dirty="0"/>
              <a:t>Montreal area accounts for 60% of aerospace manufacturing in Canada</a:t>
            </a:r>
          </a:p>
          <a:p>
            <a:pPr lvl="1"/>
            <a:r>
              <a:rPr lang="en-CA" sz="2000" dirty="0"/>
              <a:t>Revenues of $10 billion annually</a:t>
            </a:r>
          </a:p>
          <a:p>
            <a:r>
              <a:rPr lang="en-CA" sz="2400" dirty="0"/>
              <a:t>Training institutes and programs</a:t>
            </a:r>
          </a:p>
          <a:p>
            <a:pPr lvl="1"/>
            <a:r>
              <a:rPr lang="en-CA" sz="2000" dirty="0"/>
              <a:t>National </a:t>
            </a:r>
            <a:r>
              <a:rPr lang="en-CA" sz="2000" dirty="0" err="1"/>
              <a:t>Aerotechnical</a:t>
            </a:r>
            <a:r>
              <a:rPr lang="en-CA" sz="2000" dirty="0"/>
              <a:t> School</a:t>
            </a:r>
          </a:p>
          <a:p>
            <a:pPr lvl="1"/>
            <a:r>
              <a:rPr lang="en-CA" sz="2000" dirty="0"/>
              <a:t>Montreal Aerospace Trade School</a:t>
            </a:r>
          </a:p>
          <a:p>
            <a:pPr lvl="1"/>
            <a:r>
              <a:rPr lang="en-CA" sz="2000" dirty="0" err="1"/>
              <a:t>Ecole</a:t>
            </a:r>
            <a:r>
              <a:rPr lang="en-CA" sz="2000" dirty="0"/>
              <a:t> </a:t>
            </a:r>
            <a:r>
              <a:rPr lang="en-CA" sz="2000" dirty="0" err="1"/>
              <a:t>Polytechnique</a:t>
            </a:r>
            <a:r>
              <a:rPr lang="en-CA" sz="2000" dirty="0"/>
              <a:t> de Montreal</a:t>
            </a:r>
          </a:p>
          <a:p>
            <a:pPr lvl="1"/>
            <a:r>
              <a:rPr lang="en-CA" sz="2000" dirty="0"/>
              <a:t>University of </a:t>
            </a:r>
            <a:r>
              <a:rPr lang="en-CA" sz="2000" dirty="0" err="1"/>
              <a:t>Sherbrooke</a:t>
            </a:r>
            <a:endParaRPr lang="en-CA" sz="2000" dirty="0"/>
          </a:p>
          <a:p>
            <a:pPr lvl="1"/>
            <a:r>
              <a:rPr lang="en-CA" sz="2000" dirty="0"/>
              <a:t>Joint grade program in aerospace engineering by 6 universities</a:t>
            </a:r>
          </a:p>
          <a:p>
            <a:r>
              <a:rPr lang="en-CA" sz="2400" dirty="0"/>
              <a:t>Migrant policy to bring in foreigners with expertise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3954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1571</TotalTime>
  <Words>1356</Words>
  <Application>Microsoft Macintosh PowerPoint</Application>
  <PresentationFormat>On-screen Show (4:3)</PresentationFormat>
  <Paragraphs>338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Theme</vt:lpstr>
      <vt:lpstr> Labor, Skills and Wages</vt:lpstr>
      <vt:lpstr>Non controversial</vt:lpstr>
      <vt:lpstr>Low-cost labor</vt:lpstr>
      <vt:lpstr>Take 3 minutes</vt:lpstr>
      <vt:lpstr>Wages</vt:lpstr>
      <vt:lpstr>Public policy role  </vt:lpstr>
      <vt:lpstr>Take 5 minutes</vt:lpstr>
      <vt:lpstr>Education % of the population, 25 years +</vt:lpstr>
      <vt:lpstr>Education % of the population, 25 years +</vt:lpstr>
      <vt:lpstr>PISA – Mathematics 2012 Results </vt:lpstr>
      <vt:lpstr>Skills and industrial strategy</vt:lpstr>
      <vt:lpstr>Who should train?</vt:lpstr>
      <vt:lpstr>Building the foundation</vt:lpstr>
      <vt:lpstr>Basic education</vt:lpstr>
      <vt:lpstr>Singapore</vt:lpstr>
      <vt:lpstr>What can government do</vt:lpstr>
      <vt:lpstr>Training levy system</vt:lpstr>
      <vt:lpstr>Understand the training levy</vt:lpstr>
      <vt:lpstr>Training levy - problems</vt:lpstr>
      <vt:lpstr>Firms have 5 options</vt:lpstr>
      <vt:lpstr>Hiring</vt:lpstr>
      <vt:lpstr>Training on the job</vt:lpstr>
      <vt:lpstr>Training off-the-job (but on-site)</vt:lpstr>
      <vt:lpstr>Training off-site</vt:lpstr>
      <vt:lpstr>Apprenticeships</vt:lpstr>
      <vt:lpstr>FDI Industry</vt:lpstr>
      <vt:lpstr>Migration policy</vt:lpstr>
      <vt:lpstr>Case: Canada  Aerospace manufacturing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Government policy,  firms and markets</dc:title>
  <dc:creator>Akiko Vandenberg</dc:creator>
  <cp:lastModifiedBy>Akiko Vandenberg</cp:lastModifiedBy>
  <cp:revision>124</cp:revision>
  <dcterms:created xsi:type="dcterms:W3CDTF">2016-07-28T03:22:09Z</dcterms:created>
  <dcterms:modified xsi:type="dcterms:W3CDTF">2017-02-20T10:22:38Z</dcterms:modified>
</cp:coreProperties>
</file>