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7" r:id="rId2"/>
    <p:sldId id="259" r:id="rId3"/>
    <p:sldId id="260" r:id="rId4"/>
    <p:sldId id="261" r:id="rId5"/>
    <p:sldId id="346" r:id="rId6"/>
    <p:sldId id="262" r:id="rId7"/>
    <p:sldId id="347" r:id="rId8"/>
    <p:sldId id="301" r:id="rId9"/>
    <p:sldId id="300" r:id="rId10"/>
    <p:sldId id="302" r:id="rId11"/>
    <p:sldId id="304" r:id="rId12"/>
    <p:sldId id="310" r:id="rId13"/>
    <p:sldId id="336" r:id="rId14"/>
    <p:sldId id="349" r:id="rId15"/>
    <p:sldId id="343" r:id="rId16"/>
    <p:sldId id="350" r:id="rId17"/>
    <p:sldId id="342" r:id="rId18"/>
    <p:sldId id="352" r:id="rId19"/>
    <p:sldId id="341" r:id="rId20"/>
    <p:sldId id="340" r:id="rId21"/>
    <p:sldId id="351" r:id="rId22"/>
    <p:sldId id="355" r:id="rId23"/>
    <p:sldId id="356" r:id="rId24"/>
    <p:sldId id="264" r:id="rId25"/>
    <p:sldId id="354" r:id="rId26"/>
    <p:sldId id="357" r:id="rId27"/>
    <p:sldId id="265" r:id="rId28"/>
    <p:sldId id="269" r:id="rId29"/>
    <p:sldId id="270" r:id="rId30"/>
    <p:sldId id="314" r:id="rId31"/>
    <p:sldId id="315" r:id="rId3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88" autoAdjust="0"/>
    <p:restoredTop sz="94508" autoAdjust="0"/>
  </p:normalViewPr>
  <p:slideViewPr>
    <p:cSldViewPr>
      <p:cViewPr varScale="1">
        <p:scale>
          <a:sx n="108" d="100"/>
          <a:sy n="108" d="100"/>
        </p:scale>
        <p:origin x="201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Book1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 dirty="0"/>
              <a:t>Indifference Curve for U =</a:t>
            </a:r>
            <a:r>
              <a:rPr lang="en-US" baseline="0" dirty="0"/>
              <a:t> xy</a:t>
            </a:r>
            <a:r>
              <a:rPr lang="en-US" baseline="30000" dirty="0"/>
              <a:t>2</a:t>
            </a:r>
          </a:p>
        </c:rich>
      </c:tx>
      <c:overlay val="0"/>
    </c:title>
    <c:autoTitleDeleted val="0"/>
    <c:plotArea>
      <c:layout/>
      <c:scatterChart>
        <c:scatterStyle val="smoothMarker"/>
        <c:varyColors val="0"/>
        <c:ser>
          <c:idx val="0"/>
          <c:order val="0"/>
          <c:xVal>
            <c:numRef>
              <c:f>Sheet1!$G$1:$G$8</c:f>
              <c:numCache>
                <c:formatCode>General</c:formatCode>
                <c:ptCount val="8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</c:numCache>
            </c:numRef>
          </c:xVal>
          <c:yVal>
            <c:numRef>
              <c:f>Sheet1!$H$1:$H$8</c:f>
              <c:numCache>
                <c:formatCode>General</c:formatCode>
                <c:ptCount val="8"/>
                <c:pt idx="0">
                  <c:v>12</c:v>
                </c:pt>
                <c:pt idx="1">
                  <c:v>8.4852813742385695</c:v>
                </c:pt>
                <c:pt idx="2">
                  <c:v>6.9282032302755088</c:v>
                </c:pt>
                <c:pt idx="3">
                  <c:v>6</c:v>
                </c:pt>
                <c:pt idx="4">
                  <c:v>5.3665631459994954</c:v>
                </c:pt>
                <c:pt idx="5">
                  <c:v>4.8989794855663584</c:v>
                </c:pt>
                <c:pt idx="6">
                  <c:v>4.5355736761107268</c:v>
                </c:pt>
                <c:pt idx="7">
                  <c:v>4.2426406871192874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0C70-42C9-97F8-3181EFE0AF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62303744"/>
        <c:axId val="262305664"/>
      </c:scatterChart>
      <c:valAx>
        <c:axId val="26230374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/>
                  <a:t>X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262305664"/>
        <c:crosses val="autoZero"/>
        <c:crossBetween val="midCat"/>
      </c:valAx>
      <c:valAx>
        <c:axId val="262305664"/>
        <c:scaling>
          <c:orientation val="minMax"/>
        </c:scaling>
        <c:delete val="0"/>
        <c:axPos val="l"/>
        <c:title>
          <c:tx>
            <c:rich>
              <a:bodyPr rot="0" vert="wordArtVert"/>
              <a:lstStyle/>
              <a:p>
                <a:pPr>
                  <a:defRPr/>
                </a:pPr>
                <a:r>
                  <a:rPr lang="en-US" dirty="0"/>
                  <a:t>y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262303744"/>
        <c:crosses val="autoZero"/>
        <c:crossBetween val="midCat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0.7125</cdr:x>
      <cdr:y>0.17708</cdr:y>
    </cdr:from>
    <cdr:to>
      <cdr:x>0.9125</cdr:x>
      <cdr:y>0.51042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257550" y="485775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0.75417</cdr:x>
      <cdr:y>0.42014</cdr:y>
    </cdr:from>
    <cdr:to>
      <cdr:x>0.95417</cdr:x>
      <cdr:y>0.54861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448050" y="1152525"/>
          <a:ext cx="914400" cy="35242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/>
            <a:t>U = 144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9B347158-51BF-45FC-AE51-37FB8A5781D8}" type="datetimeFigureOut">
              <a:rPr lang="en-US" altLang="en-US"/>
              <a:pPr>
                <a:defRPr/>
              </a:pPr>
              <a:t>9/1/2019</a:t>
            </a:fld>
            <a:endParaRPr lang="en-US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342FB863-AAD0-46DB-84E6-43E0DEEAC91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79244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D2A0DBE-D1FE-4885-A671-9D72041ADBF1}" type="slidenum">
              <a:rPr lang="en-US" altLang="en-US" smtClean="0"/>
              <a:pPr eaLnBrk="1" hangingPunct="1"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6E61ADC9-AFC1-481E-8F14-02A5B221C516}" type="slidenum">
              <a:rPr lang="en-US" altLang="en-US" smtClean="0"/>
              <a:pPr eaLnBrk="1" hangingPunct="1">
                <a:spcBef>
                  <a:spcPct val="0"/>
                </a:spcBef>
              </a:pPr>
              <a:t>10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AA49F45-F72C-423E-B5A1-6EF905AA0F57}" type="slidenum">
              <a:rPr lang="en-US" altLang="en-US" smtClean="0"/>
              <a:pPr eaLnBrk="1" hangingPunct="1">
                <a:spcBef>
                  <a:spcPct val="0"/>
                </a:spcBef>
              </a:pPr>
              <a:t>11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/>
              <a:t>See Figure 3.2</a:t>
            </a:r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B1604712-6C50-42A2-83A1-C28485C49E5B}" type="slidenum">
              <a:rPr lang="en-US" altLang="en-US" smtClean="0"/>
              <a:pPr eaLnBrk="1" hangingPunct="1">
                <a:spcBef>
                  <a:spcPct val="0"/>
                </a:spcBef>
              </a:pPr>
              <a:t>12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0C3B71DB-7E3E-498B-8B9C-518FF3D58DBC}" type="slidenum">
              <a:rPr lang="en-US" altLang="en-US" smtClean="0"/>
              <a:pPr eaLnBrk="1" hangingPunct="1">
                <a:spcBef>
                  <a:spcPct val="0"/>
                </a:spcBef>
              </a:pPr>
              <a:t>13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17FACA6-8C17-4AE6-8F06-37269D6030F3}" type="slidenum">
              <a:rPr lang="en-US" altLang="en-US" smtClean="0"/>
              <a:pPr eaLnBrk="1" hangingPunct="1">
                <a:spcBef>
                  <a:spcPct val="0"/>
                </a:spcBef>
              </a:pPr>
              <a:t>14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282AFE99-CE2E-4B7A-BCDB-AF56732C520F}" type="slidenum">
              <a:rPr lang="en-US" altLang="en-US" smtClean="0"/>
              <a:pPr eaLnBrk="1" hangingPunct="1">
                <a:spcBef>
                  <a:spcPct val="0"/>
                </a:spcBef>
              </a:pPr>
              <a:t>18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/>
              <a:t>We show later that the diminishing MRS implies averages are preferred to extremes for indifference curves.</a:t>
            </a:r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8D6F773D-E88D-4825-9756-36BCD502BB43}" type="slidenum">
              <a:rPr lang="en-US" altLang="en-US" smtClean="0"/>
              <a:pPr eaLnBrk="1" hangingPunct="1">
                <a:spcBef>
                  <a:spcPct val="0"/>
                </a:spcBef>
              </a:pPr>
              <a:t>30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385EBA-AA09-4B7F-A0CC-12EBF89963EC}" type="datetimeFigureOut">
              <a:rPr lang="en-US" altLang="en-US"/>
              <a:pPr>
                <a:defRPr/>
              </a:pPr>
              <a:t>9/1/2019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F851C2-4488-4A4E-ACEA-D11E08C080E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7670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A8233-2184-437C-BC3C-EA5B7052B11B}" type="datetimeFigureOut">
              <a:rPr lang="en-US" altLang="en-US"/>
              <a:pPr>
                <a:defRPr/>
              </a:pPr>
              <a:t>9/1/2019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C118C2-FEE8-4BEA-A572-BE4F266A807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08757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C5B02-69BB-4A80-BDE6-1CA357881A0C}" type="datetimeFigureOut">
              <a:rPr lang="en-US" altLang="en-US"/>
              <a:pPr>
                <a:defRPr/>
              </a:pPr>
              <a:t>9/1/2019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209FC-14E9-44F5-A739-20582DF30D1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391033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E9B2E7-2A9D-4B98-B1F5-4C3E22FA0375}" type="datetimeFigureOut">
              <a:rPr lang="en-US" altLang="en-US"/>
              <a:pPr>
                <a:defRPr/>
              </a:pPr>
              <a:t>9/1/2019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65095-4994-46AD-ABF8-F175426B70C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3992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E8B4BB-C7CF-4FD3-94B5-CD5DB1D0B351}" type="datetimeFigureOut">
              <a:rPr lang="en-US" altLang="en-US"/>
              <a:pPr>
                <a:defRPr/>
              </a:pPr>
              <a:t>9/1/2019</a:t>
            </a:fld>
            <a:endParaRPr lang="en-US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E4650-78CA-4178-8AC4-5E0A37361FC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64868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276C3E-40D7-4224-A68B-517D8ECE98DB}" type="datetimeFigureOut">
              <a:rPr lang="en-US" altLang="en-US"/>
              <a:pPr>
                <a:defRPr/>
              </a:pPr>
              <a:t>9/1/2019</a:t>
            </a:fld>
            <a:endParaRPr lang="en-US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A6DA7-29B0-495A-883F-18C9DE9D67A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10033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9FE69-2EB3-41E9-9141-53DAF8A1F9FD}" type="datetimeFigureOut">
              <a:rPr lang="en-US" altLang="en-US"/>
              <a:pPr>
                <a:defRPr/>
              </a:pPr>
              <a:t>9/1/2019</a:t>
            </a:fld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D8C45B-A965-4897-A7F5-31C675555FC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95517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B9EF2-CB1F-4DC7-93AE-9D780154B032}" type="datetimeFigureOut">
              <a:rPr lang="en-US" altLang="en-US"/>
              <a:pPr>
                <a:defRPr/>
              </a:pPr>
              <a:t>9/1/2019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D0FAA-C88B-4914-B970-BEDB4F32C1C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570778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65F4B-A23D-41D4-B97E-0A6ACDBF4CDE}" type="datetimeFigureOut">
              <a:rPr lang="en-US" altLang="en-US"/>
              <a:pPr>
                <a:defRPr/>
              </a:pPr>
              <a:t>9/1/2019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BF5A70-4E5B-49D1-95CE-8D8A79F0684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5183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FDA1F6-CA8D-448E-949B-C3ED6EF45F84}" type="datetimeFigureOut">
              <a:rPr lang="en-US" altLang="en-US"/>
              <a:pPr>
                <a:defRPr/>
              </a:pPr>
              <a:t>9/1/2019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622389-9EE7-43B2-B429-C3F9142C1F0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06069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5DF04-0783-425E-9EFE-F7825B8D668F}" type="datetimeFigureOut">
              <a:rPr lang="en-US" altLang="en-US"/>
              <a:pPr>
                <a:defRPr/>
              </a:pPr>
              <a:t>9/1/2019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B6B831-52B8-4423-A043-D89E7A8093F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13294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CADC11E8-C371-480F-85AD-F40E76B53529}" type="datetimeFigureOut">
              <a:rPr lang="en-US" altLang="en-US"/>
              <a:pPr>
                <a:defRPr/>
              </a:pPr>
              <a:t>9/1/2019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6D9C9833-21DE-4330-86F5-0D290CFAD65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18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7.wmf"/><Relationship Id="rId4" Type="http://schemas.openxmlformats.org/officeDocument/2006/relationships/oleObject" Target="../embeddings/oleObject2.bin"/><Relationship Id="rId9" Type="http://schemas.openxmlformats.org/officeDocument/2006/relationships/image" Target="../media/image19.wmf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EA64D27E-769E-41FF-AC9A-35DB3A3047FD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051" name="Rectangle 2" descr="Recycled paper"/>
          <p:cNvSpPr>
            <a:spLocks noChangeArrowheads="1"/>
          </p:cNvSpPr>
          <p:nvPr/>
        </p:nvSpPr>
        <p:spPr bwMode="auto">
          <a:xfrm>
            <a:off x="1331913" y="3206750"/>
            <a:ext cx="6477000" cy="212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/>
              <a:t>Consumer Preferences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/>
              <a:t>and the Concept of Utility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/>
              <a:t>(Chapter 3)</a:t>
            </a:r>
          </a:p>
        </p:txBody>
      </p:sp>
      <p:sp>
        <p:nvSpPr>
          <p:cNvPr id="15" name="Title 14"/>
          <p:cNvSpPr txBox="1">
            <a:spLocks/>
          </p:cNvSpPr>
          <p:nvPr/>
        </p:nvSpPr>
        <p:spPr>
          <a:xfrm>
            <a:off x="2627313" y="1752600"/>
            <a:ext cx="3886200" cy="914400"/>
          </a:xfrm>
          <a:prstGeom prst="rect">
            <a:avLst/>
          </a:prstGeom>
          <a:solidFill>
            <a:srgbClr val="C00000"/>
          </a:solidFill>
        </p:spPr>
        <p:txBody>
          <a:bodyPr/>
          <a:lstStyle/>
          <a:p>
            <a:pPr algn="ctr" eaLnBrk="0" hangingPunct="0">
              <a:defRPr/>
            </a:pPr>
            <a:r>
              <a:rPr lang="en-US" sz="4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Topic 1 Part 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F4ADC75D-AA16-499C-B934-035A50A249D1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076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Motivation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3077" name="Rectangle 22"/>
          <p:cNvSpPr>
            <a:spLocks noChangeArrowheads="1"/>
          </p:cNvSpPr>
          <p:nvPr/>
        </p:nvSpPr>
        <p:spPr bwMode="auto">
          <a:xfrm>
            <a:off x="228600" y="1371600"/>
            <a:ext cx="784860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2800"/>
          </a:p>
          <a:p>
            <a:pPr lvl="1" eaLnBrk="1" hangingPunct="1">
              <a:spcBef>
                <a:spcPct val="50000"/>
              </a:spcBef>
              <a:buFont typeface="Arial" charset="0"/>
              <a:buChar char="•"/>
            </a:pPr>
            <a:r>
              <a:rPr lang="en-US" altLang="en-US"/>
              <a:t> To study of how consumers with limited resources choose goods and services</a:t>
            </a:r>
          </a:p>
          <a:p>
            <a:pPr lvl="1" eaLnBrk="1" hangingPunct="1">
              <a:spcBef>
                <a:spcPct val="50000"/>
              </a:spcBef>
              <a:buFont typeface="Arial" charset="0"/>
              <a:buChar char="•"/>
            </a:pPr>
            <a:r>
              <a:rPr lang="en-US" altLang="en-US"/>
              <a:t> To derive the demand curve</a:t>
            </a:r>
          </a:p>
          <a:p>
            <a:pPr lvl="1" eaLnBrk="1" hangingPunct="1">
              <a:spcBef>
                <a:spcPct val="50000"/>
              </a:spcBef>
              <a:buFont typeface="Arial" charset="0"/>
              <a:buChar char="•"/>
            </a:pPr>
            <a:r>
              <a:rPr lang="en-US" altLang="en-US"/>
              <a:t> Businesses care about demand curves</a:t>
            </a:r>
          </a:p>
          <a:p>
            <a:pPr lvl="1" eaLnBrk="1" hangingPunct="1">
              <a:spcBef>
                <a:spcPct val="50000"/>
              </a:spcBef>
              <a:buFont typeface="Arial" charset="0"/>
              <a:buChar char="•"/>
            </a:pPr>
            <a:r>
              <a:rPr lang="en-US" altLang="en-US"/>
              <a:t> Government can use this to determine how to help and whom to help its people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B4103EA2-377B-4A5D-9D4E-F13DD3F27BAF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3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4100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Consumer Preferences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4101" name="Rectangle 14"/>
          <p:cNvSpPr>
            <a:spLocks noChangeArrowheads="1"/>
          </p:cNvSpPr>
          <p:nvPr/>
        </p:nvSpPr>
        <p:spPr bwMode="auto">
          <a:xfrm>
            <a:off x="865188" y="1681163"/>
            <a:ext cx="7650162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2400" b="1">
                <a:cs typeface="Times New Roman" pitchFamily="18" charset="0"/>
              </a:rPr>
              <a:t>Consumer Preferences </a:t>
            </a:r>
            <a:r>
              <a:rPr lang="en-US" altLang="en-US" sz="2400">
                <a:cs typeface="Times New Roman" pitchFamily="18" charset="0"/>
              </a:rPr>
              <a:t>tell us </a:t>
            </a:r>
            <a:r>
              <a:rPr lang="en-US" altLang="en-US" sz="2400" u="sng">
                <a:cs typeface="Times New Roman" pitchFamily="18" charset="0"/>
              </a:rPr>
              <a:t>how the consumer would rank</a:t>
            </a:r>
            <a:r>
              <a:rPr lang="en-US" altLang="en-US" sz="2400">
                <a:cs typeface="Times New Roman" pitchFamily="18" charset="0"/>
              </a:rPr>
              <a:t> (that is, compare the desirability of) any two combinations or </a:t>
            </a:r>
            <a:r>
              <a:rPr lang="en-US" altLang="en-US" sz="2400" u="sng">
                <a:cs typeface="Times New Roman" pitchFamily="18" charset="0"/>
              </a:rPr>
              <a:t>baskets of goods</a:t>
            </a:r>
            <a:r>
              <a:rPr lang="en-US" altLang="en-US" sz="2400">
                <a:cs typeface="Times New Roman" pitchFamily="18" charset="0"/>
              </a:rPr>
              <a:t>, assuming these baskets were available to the consumer at no cost.</a:t>
            </a:r>
          </a:p>
          <a:p>
            <a:pPr>
              <a:spcBef>
                <a:spcPct val="0"/>
              </a:spcBef>
              <a:buFontTx/>
              <a:buNone/>
            </a:pPr>
            <a:endParaRPr lang="en-US" altLang="en-US" sz="2400"/>
          </a:p>
          <a:p>
            <a:pPr>
              <a:spcBef>
                <a:spcPct val="0"/>
              </a:spcBef>
              <a:buFontTx/>
              <a:buNone/>
            </a:pPr>
            <a:endParaRPr lang="en-US" altLang="en-US" sz="2400"/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2400"/>
              <a:t>** The </a:t>
            </a:r>
            <a:r>
              <a:rPr lang="en-US" altLang="en-US" sz="2400" u="sng"/>
              <a:t>actual choice</a:t>
            </a:r>
            <a:r>
              <a:rPr lang="en-US" altLang="en-US" sz="2400"/>
              <a:t> will depend on other factors, such as income and prices of goods. **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C803AF31-B3AF-4D99-A63A-E430CC407603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4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5124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Consumer Preferences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5125" name="WordArt 15"/>
          <p:cNvSpPr>
            <a:spLocks noChangeArrowheads="1" noChangeShapeType="1" noTextEdit="1"/>
          </p:cNvSpPr>
          <p:nvPr/>
        </p:nvSpPr>
        <p:spPr bwMode="auto">
          <a:xfrm>
            <a:off x="3286125" y="1295400"/>
            <a:ext cx="26860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latin typeface="Times New Roman"/>
                <a:cs typeface="Times New Roman"/>
              </a:rPr>
              <a:t>Assumptions</a:t>
            </a:r>
          </a:p>
        </p:txBody>
      </p:sp>
      <p:sp>
        <p:nvSpPr>
          <p:cNvPr id="1101840" name="Rectangle 16"/>
          <p:cNvSpPr>
            <a:spLocks noChangeArrowheads="1"/>
          </p:cNvSpPr>
          <p:nvPr/>
        </p:nvSpPr>
        <p:spPr bwMode="auto">
          <a:xfrm>
            <a:off x="1255713" y="2209800"/>
            <a:ext cx="69342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400" b="1" dirty="0">
                <a:latin typeface="Calibri" pitchFamily="34" charset="0"/>
                <a:cs typeface="Times New Roman" pitchFamily="18" charset="0"/>
              </a:rPr>
              <a:t>Completeness</a:t>
            </a:r>
          </a:p>
          <a:p>
            <a:pPr algn="ctr" eaLnBrk="1" hangingPunct="1">
              <a:defRPr/>
            </a:pPr>
            <a:endParaRPr lang="en-US" altLang="en-US" sz="2400" dirty="0">
              <a:latin typeface="Calibri" pitchFamily="34" charset="0"/>
              <a:cs typeface="Times New Roman" pitchFamily="18" charset="0"/>
            </a:endParaRPr>
          </a:p>
          <a:p>
            <a:pPr algn="just" eaLnBrk="1" hangingPunct="1">
              <a:defRPr/>
            </a:pPr>
            <a:r>
              <a:rPr lang="en-US" altLang="en-US" sz="2400" dirty="0">
                <a:latin typeface="Calibri" pitchFamily="34" charset="0"/>
                <a:cs typeface="Times New Roman" pitchFamily="18" charset="0"/>
              </a:rPr>
              <a:t>Preferences are </a:t>
            </a:r>
            <a:r>
              <a:rPr lang="en-US" altLang="en-US" sz="2400" b="1" dirty="0">
                <a:latin typeface="Calibri" pitchFamily="34" charset="0"/>
                <a:cs typeface="Times New Roman" pitchFamily="18" charset="0"/>
              </a:rPr>
              <a:t>complete</a:t>
            </a:r>
            <a:r>
              <a:rPr lang="en-US" altLang="en-US" sz="2400" dirty="0">
                <a:latin typeface="Calibri" pitchFamily="34" charset="0"/>
                <a:cs typeface="Times New Roman" pitchFamily="18" charset="0"/>
              </a:rPr>
              <a:t> if the consumer can rank any two baskets of goods, according to one of the following possibilities:</a:t>
            </a:r>
          </a:p>
          <a:p>
            <a:pPr algn="just" eaLnBrk="1" hangingPunct="1">
              <a:defRPr/>
            </a:pPr>
            <a:endParaRPr lang="en-US" altLang="en-US" sz="2400" dirty="0">
              <a:latin typeface="Calibri" pitchFamily="34" charset="0"/>
              <a:cs typeface="Times New Roman" pitchFamily="18" charset="0"/>
            </a:endParaRP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sz="2400" dirty="0">
                <a:latin typeface="Calibri" pitchFamily="34" charset="0"/>
                <a:cs typeface="Times New Roman" pitchFamily="18" charset="0"/>
              </a:rPr>
              <a:t>A preferred to B</a:t>
            </a: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sz="2400" dirty="0">
                <a:latin typeface="Calibri" pitchFamily="34" charset="0"/>
                <a:cs typeface="Times New Roman" pitchFamily="18" charset="0"/>
              </a:rPr>
              <a:t>B preferred to A</a:t>
            </a: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sz="2400" dirty="0">
                <a:latin typeface="Calibri" pitchFamily="34" charset="0"/>
                <a:cs typeface="Times New Roman" pitchFamily="18" charset="0"/>
              </a:rPr>
              <a:t>indifferent between A and B</a:t>
            </a:r>
          </a:p>
        </p:txBody>
      </p:sp>
      <p:sp>
        <p:nvSpPr>
          <p:cNvPr id="5127" name="Line 17"/>
          <p:cNvSpPr>
            <a:spLocks noChangeShapeType="1"/>
          </p:cNvSpPr>
          <p:nvPr/>
        </p:nvSpPr>
        <p:spPr bwMode="auto">
          <a:xfrm>
            <a:off x="1905000" y="1905000"/>
            <a:ext cx="525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C5F6FBEB-6E0B-4E51-B7AD-799CB8C3C86F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5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6148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Consumer Preferences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6149" name="WordArt 15"/>
          <p:cNvSpPr>
            <a:spLocks noChangeArrowheads="1" noChangeShapeType="1" noTextEdit="1"/>
          </p:cNvSpPr>
          <p:nvPr/>
        </p:nvSpPr>
        <p:spPr bwMode="auto">
          <a:xfrm>
            <a:off x="3286125" y="1295400"/>
            <a:ext cx="26860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latin typeface="Times New Roman"/>
                <a:cs typeface="Times New Roman"/>
              </a:rPr>
              <a:t>Assumptions</a:t>
            </a:r>
          </a:p>
        </p:txBody>
      </p:sp>
      <p:sp>
        <p:nvSpPr>
          <p:cNvPr id="1101840" name="Rectangle 16"/>
          <p:cNvSpPr>
            <a:spLocks noChangeArrowheads="1"/>
          </p:cNvSpPr>
          <p:nvPr/>
        </p:nvSpPr>
        <p:spPr bwMode="auto">
          <a:xfrm>
            <a:off x="1255713" y="2209800"/>
            <a:ext cx="6934200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400" b="1">
                <a:cs typeface="Times New Roman" pitchFamily="18" charset="0"/>
              </a:rPr>
              <a:t>Transitivity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en-US" sz="2400">
              <a:cs typeface="Times New Roman" pitchFamily="18" charset="0"/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2400"/>
              <a:t>Preferences are </a:t>
            </a:r>
            <a:r>
              <a:rPr lang="en-US" altLang="en-US" sz="2400" b="1"/>
              <a:t>transitive</a:t>
            </a:r>
            <a:r>
              <a:rPr lang="en-US" altLang="en-US" sz="2400"/>
              <a:t> if a consumer who prefers basket A to basket B, and basket B to basket C also prefers basket A to basket C.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2400"/>
              <a:t>That is, if A &gt; B and B &gt; C, transitivity requires A &gt; C.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151" name="Line 17"/>
          <p:cNvSpPr>
            <a:spLocks noChangeShapeType="1"/>
          </p:cNvSpPr>
          <p:nvPr/>
        </p:nvSpPr>
        <p:spPr bwMode="auto">
          <a:xfrm>
            <a:off x="1905000" y="1905000"/>
            <a:ext cx="525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F7357429-568F-4E97-B6AC-AFD30D34A620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6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7172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Consumer Preferences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7173" name="WordArt 12"/>
          <p:cNvSpPr>
            <a:spLocks noChangeArrowheads="1" noChangeShapeType="1" noTextEdit="1"/>
          </p:cNvSpPr>
          <p:nvPr/>
        </p:nvSpPr>
        <p:spPr bwMode="auto">
          <a:xfrm>
            <a:off x="3286125" y="1295400"/>
            <a:ext cx="26860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latin typeface="Times New Roman"/>
                <a:cs typeface="Times New Roman"/>
              </a:rPr>
              <a:t>Assumptions</a:t>
            </a:r>
          </a:p>
        </p:txBody>
      </p:sp>
      <p:sp>
        <p:nvSpPr>
          <p:cNvPr id="7174" name="Line 14"/>
          <p:cNvSpPr>
            <a:spLocks noChangeShapeType="1"/>
          </p:cNvSpPr>
          <p:nvPr/>
        </p:nvSpPr>
        <p:spPr bwMode="auto">
          <a:xfrm>
            <a:off x="1905000" y="1905000"/>
            <a:ext cx="525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1255713" y="2209800"/>
            <a:ext cx="6934200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400" b="1">
                <a:cs typeface="Times New Roman" pitchFamily="18" charset="0"/>
              </a:rPr>
              <a:t>Monotonicity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en-US" sz="2400">
              <a:cs typeface="Times New Roman" pitchFamily="18" charset="0"/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2400">
                <a:cs typeface="Times New Roman" pitchFamily="18" charset="0"/>
              </a:rPr>
              <a:t>Preferences are </a:t>
            </a:r>
            <a:r>
              <a:rPr lang="en-US" altLang="en-US" sz="2400" b="1">
                <a:cs typeface="Times New Roman" pitchFamily="18" charset="0"/>
              </a:rPr>
              <a:t>monotonic</a:t>
            </a:r>
            <a:r>
              <a:rPr lang="en-US" altLang="en-US" sz="2400">
                <a:cs typeface="Times New Roman" pitchFamily="18" charset="0"/>
              </a:rPr>
              <a:t> if a basket with more of </a:t>
            </a:r>
            <a:r>
              <a:rPr lang="en-US" altLang="en-US" sz="2400" i="1">
                <a:cs typeface="Times New Roman" pitchFamily="18" charset="0"/>
              </a:rPr>
              <a:t>at least one</a:t>
            </a:r>
            <a:r>
              <a:rPr lang="en-US" altLang="en-US" sz="2400">
                <a:cs typeface="Times New Roman" pitchFamily="18" charset="0"/>
              </a:rPr>
              <a:t> good and no less of any good is preferred to the original basket.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en-US" sz="2400">
              <a:cs typeface="Times New Roman" pitchFamily="18" charset="0"/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2400">
                <a:cs typeface="Times New Roman" pitchFamily="18" charset="0"/>
              </a:rPr>
              <a:t>That is, more is better.</a:t>
            </a:r>
            <a:endParaRPr lang="en-US" altLang="en-US" sz="24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ตัวแทนเนื้อหา 2"/>
          <p:cNvSpPr>
            <a:spLocks noGrp="1"/>
          </p:cNvSpPr>
          <p:nvPr>
            <p:ph idx="1"/>
          </p:nvPr>
        </p:nvSpPr>
        <p:spPr>
          <a:xfrm>
            <a:off x="533400" y="152400"/>
            <a:ext cx="8077200" cy="4525963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en-US" altLang="en-US" sz="2400" u="sng"/>
              <a:t>Completeness</a:t>
            </a:r>
            <a:r>
              <a:rPr lang="en-US" altLang="en-US" sz="2400"/>
              <a:t>		e.g. D &gt; G, A = E, etc.</a:t>
            </a:r>
          </a:p>
          <a:p>
            <a:pPr marL="0" indent="0">
              <a:buFont typeface="Arial" charset="0"/>
              <a:buNone/>
            </a:pPr>
            <a:r>
              <a:rPr lang="en-US" altLang="en-US" sz="2400" u="sng"/>
              <a:t>Transitivity</a:t>
            </a:r>
            <a:r>
              <a:rPr lang="en-US" altLang="en-US" sz="2400"/>
              <a:t> 		e.g. if E &gt; H and H &gt; D, then E &gt; D</a:t>
            </a:r>
          </a:p>
          <a:p>
            <a:pPr marL="0" indent="0">
              <a:buFont typeface="Arial" charset="0"/>
              <a:buNone/>
            </a:pPr>
            <a:r>
              <a:rPr lang="en-US" altLang="en-US" sz="2400" u="sng"/>
              <a:t>Monotonicity</a:t>
            </a:r>
            <a:r>
              <a:rPr lang="en-US" altLang="en-US" sz="2400"/>
              <a:t> 		e.g. E &gt; H, A &gt; B, etc.</a:t>
            </a:r>
          </a:p>
          <a:p>
            <a:pPr marL="0" indent="0">
              <a:buFont typeface="Arial" charset="0"/>
              <a:buNone/>
            </a:pPr>
            <a:endParaRPr lang="en-US" altLang="en-US" sz="2400"/>
          </a:p>
          <a:p>
            <a:pPr marL="0" indent="0">
              <a:buFont typeface="Arial" charset="0"/>
              <a:buNone/>
            </a:pPr>
            <a:r>
              <a:rPr lang="en-US" altLang="en-US" sz="2400"/>
              <a:t>Ex: Give 2 sets of any 3 baskets where the 3 assumptions hold.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075" y="2438400"/>
            <a:ext cx="4695825" cy="416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ADDC8210-EBA3-4162-9008-0A44A0960305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8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9220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Types of Ranking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9221" name="Rectangle 15"/>
          <p:cNvSpPr>
            <a:spLocks noChangeArrowheads="1"/>
          </p:cNvSpPr>
          <p:nvPr/>
        </p:nvSpPr>
        <p:spPr bwMode="auto">
          <a:xfrm>
            <a:off x="539750" y="1447800"/>
            <a:ext cx="80772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2400" b="1"/>
              <a:t>Ordinal Ranking</a:t>
            </a:r>
            <a:r>
              <a:rPr lang="en-US" altLang="en-US" sz="2400"/>
              <a:t>	gives info about the </a:t>
            </a:r>
            <a:r>
              <a:rPr lang="en-US" altLang="en-US" sz="2400" u="sng"/>
              <a:t>Order</a:t>
            </a:r>
            <a:r>
              <a:rPr lang="en-US" altLang="en-US" sz="2400"/>
              <a:t> in which a 			consumer ranks baskets.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2400" b="1"/>
              <a:t>Cardinal Ranking</a:t>
            </a:r>
            <a:r>
              <a:rPr lang="en-US" altLang="en-US" sz="2400"/>
              <a:t>	gives info about the </a:t>
            </a:r>
            <a:r>
              <a:rPr lang="en-US" altLang="en-US" sz="2400" u="sng"/>
              <a:t>Order and Intensity</a:t>
            </a:r>
            <a:r>
              <a:rPr lang="en-US" altLang="en-US" sz="2400"/>
              <a:t> 			of a consumer’s preference.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2400" b="1"/>
              <a:t>Example</a:t>
            </a:r>
            <a:r>
              <a:rPr lang="en-US" altLang="en-US" sz="2400"/>
              <a:t>: Students are ranked according to their exam marks.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2400"/>
              <a:t>An </a:t>
            </a:r>
            <a:r>
              <a:rPr lang="en-US" altLang="en-US" sz="2400">
                <a:solidFill>
                  <a:srgbClr val="000066"/>
                </a:solidFill>
              </a:rPr>
              <a:t>ordinal</a:t>
            </a:r>
            <a:r>
              <a:rPr lang="en-US" altLang="en-US" sz="2400"/>
              <a:t> ranking lists the students in order of their marks (i.e., Harry did best, Joe did second best, and so on). 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2400"/>
              <a:t>A </a:t>
            </a:r>
            <a:r>
              <a:rPr lang="en-US" altLang="en-US" sz="2400">
                <a:solidFill>
                  <a:srgbClr val="000066"/>
                </a:solidFill>
              </a:rPr>
              <a:t>cardinal </a:t>
            </a:r>
            <a:r>
              <a:rPr lang="en-US" altLang="en-US" sz="2400"/>
              <a:t>ranking gives the mark of the exam, (i.e., Harry got 80, Joe got 75, and so on). 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01B100AE-94BB-4FC9-9DED-36283AB74A97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9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0244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The Utility Function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7181" name="Rectangle 15"/>
          <p:cNvSpPr>
            <a:spLocks noChangeArrowheads="1"/>
          </p:cNvSpPr>
          <p:nvPr/>
        </p:nvSpPr>
        <p:spPr bwMode="auto">
          <a:xfrm>
            <a:off x="457200" y="1600200"/>
            <a:ext cx="8077200" cy="489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defRPr/>
            </a:pPr>
            <a:r>
              <a:rPr lang="en-US" altLang="en-US" sz="2400" dirty="0">
                <a:latin typeface="Calibri" pitchFamily="34" charset="0"/>
              </a:rPr>
              <a:t>The three assumptions about preferences allow us to represent preferences with a </a:t>
            </a:r>
            <a:r>
              <a:rPr lang="en-US" altLang="en-US" sz="2400" dirty="0">
                <a:solidFill>
                  <a:srgbClr val="376092"/>
                </a:solidFill>
                <a:latin typeface="Calibri" pitchFamily="34" charset="0"/>
              </a:rPr>
              <a:t>utility function</a:t>
            </a:r>
            <a:r>
              <a:rPr lang="en-US" altLang="en-US" sz="2400" dirty="0">
                <a:latin typeface="Calibri" pitchFamily="34" charset="0"/>
              </a:rPr>
              <a:t>.</a:t>
            </a:r>
          </a:p>
          <a:p>
            <a:pPr algn="just" eaLnBrk="1" hangingPunct="1">
              <a:defRPr/>
            </a:pPr>
            <a:endParaRPr lang="en-US" altLang="en-US" sz="2400" dirty="0">
              <a:latin typeface="Calibri" pitchFamily="34" charset="0"/>
            </a:endParaRPr>
          </a:p>
          <a:p>
            <a:pPr algn="just" eaLnBrk="1" hangingPunct="1">
              <a:defRPr/>
            </a:pPr>
            <a:r>
              <a:rPr lang="en-US" altLang="en-US" sz="2400" dirty="0">
                <a:solidFill>
                  <a:srgbClr val="376092"/>
                </a:solidFill>
                <a:latin typeface="Calibri" pitchFamily="34" charset="0"/>
              </a:rPr>
              <a:t>Utility function,</a:t>
            </a:r>
            <a:r>
              <a:rPr lang="en-US" altLang="en-US" sz="2400" dirty="0">
                <a:latin typeface="Calibri" pitchFamily="34" charset="0"/>
              </a:rPr>
              <a:t> U(x)</a:t>
            </a:r>
          </a:p>
          <a:p>
            <a:pPr algn="just" eaLnBrk="1" hangingPunct="1">
              <a:defRPr/>
            </a:pPr>
            <a:endParaRPr lang="en-US" altLang="en-US" sz="2400" dirty="0">
              <a:latin typeface="+mj-lt"/>
            </a:endParaRPr>
          </a:p>
          <a:p>
            <a:pPr algn="just" eaLnBrk="1" hangingPunct="1">
              <a:defRPr/>
            </a:pPr>
            <a:r>
              <a:rPr lang="en-US" altLang="en-US" sz="2400" dirty="0">
                <a:latin typeface="+mj-lt"/>
              </a:rPr>
              <a:t>– a function that measures the level of satisfaction a consumer receives from any basket of goods and services.</a:t>
            </a:r>
          </a:p>
          <a:p>
            <a:pPr algn="just" eaLnBrk="1" hangingPunct="1">
              <a:defRPr/>
            </a:pPr>
            <a:endParaRPr lang="en-US" altLang="en-US" sz="2400" dirty="0">
              <a:latin typeface="+mj-lt"/>
            </a:endParaRPr>
          </a:p>
          <a:p>
            <a:pPr algn="just" eaLnBrk="1" hangingPunct="1">
              <a:defRPr/>
            </a:pPr>
            <a:r>
              <a:rPr lang="en-US" altLang="en-US" sz="2400" dirty="0">
                <a:latin typeface="+mj-lt"/>
              </a:rPr>
              <a:t>– It assigns a number to each basket so that more preferred baskets get a higher number than less preferred baskets.</a:t>
            </a:r>
          </a:p>
          <a:p>
            <a:pPr algn="just" eaLnBrk="1" hangingPunct="1">
              <a:defRPr/>
            </a:pPr>
            <a:endParaRPr lang="en-US" altLang="en-US" sz="2400" dirty="0">
              <a:latin typeface="+mj-lt"/>
            </a:endParaRPr>
          </a:p>
          <a:p>
            <a:pPr algn="just" eaLnBrk="1" hangingPunct="1">
              <a:defRPr/>
            </a:pPr>
            <a:r>
              <a:rPr lang="en-US" altLang="en-US" sz="2400" dirty="0">
                <a:latin typeface="+mj-lt"/>
              </a:rPr>
              <a:t>– e.g. if A is preferred to B, then U(A) &gt; U(B).</a:t>
            </a:r>
          </a:p>
          <a:p>
            <a:pPr algn="just" eaLnBrk="1" hangingPunct="1">
              <a:defRPr/>
            </a:pPr>
            <a:endParaRPr lang="en-US" altLang="en-US" sz="2400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F8760438-6E3C-4CCC-AA97-180460F1DF80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10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1268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The Utility Function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11269" name="Rectangle 16"/>
          <p:cNvSpPr>
            <a:spLocks noChangeArrowheads="1"/>
          </p:cNvSpPr>
          <p:nvPr/>
        </p:nvSpPr>
        <p:spPr bwMode="auto">
          <a:xfrm>
            <a:off x="539750" y="1447800"/>
            <a:ext cx="8077200" cy="415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2400"/>
              <a:t>Let U(y) = 	represent utility from consuming y units of food.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2400"/>
              <a:t>Note that this utility function represents the preference that satisfies the three assumptions.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2400"/>
              <a:t>Complete: U(y) assigns a specific utility value to each level of y. 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2400"/>
              <a:t>Transitive:	e.g. U(5) &gt; U(4) &gt; U(3).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2400"/>
              <a:t>Monotonic:	more y  gives  more utility.</a:t>
            </a:r>
          </a:p>
        </p:txBody>
      </p:sp>
      <p:graphicFrame>
        <p:nvGraphicFramePr>
          <p:cNvPr id="11278" name="วัตถุ 1"/>
          <p:cNvGraphicFramePr>
            <a:graphicFrameLocks noChangeAspect="1"/>
          </p:cNvGraphicFramePr>
          <p:nvPr/>
        </p:nvGraphicFramePr>
        <p:xfrm>
          <a:off x="1905000" y="1752600"/>
          <a:ext cx="463550" cy="46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1" name="Equation" r:id="rId4" imgW="253780" imgH="253780" progId="Equation.3">
                  <p:embed/>
                </p:oleObj>
              </mc:Choice>
              <mc:Fallback>
                <p:oleObj name="Equation" r:id="rId4" imgW="253780" imgH="253780" progId="Equation.3">
                  <p:embed/>
                  <p:pic>
                    <p:nvPicPr>
                      <p:cNvPr id="0" name="วัตถุ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5000" y="1752600"/>
                        <a:ext cx="463550" cy="463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BFF0FC8F-FBDD-4306-9011-B121417D288A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2292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Marginal Utility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1123342" name="Rectangle 14"/>
          <p:cNvSpPr>
            <a:spLocks noChangeArrowheads="1"/>
          </p:cNvSpPr>
          <p:nvPr/>
        </p:nvSpPr>
        <p:spPr bwMode="auto">
          <a:xfrm>
            <a:off x="609600" y="1524000"/>
            <a:ext cx="7924800" cy="483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defRPr/>
            </a:pPr>
            <a:r>
              <a:rPr lang="en-US" altLang="en-US" sz="2800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Times New Roman" pitchFamily="18" charset="0"/>
              </a:rPr>
              <a:t>Marginal Utility of a good y </a:t>
            </a:r>
            <a:r>
              <a:rPr lang="en-US" altLang="en-US" sz="2800" dirty="0">
                <a:latin typeface="Calibri" pitchFamily="34" charset="0"/>
                <a:cs typeface="Times New Roman" pitchFamily="18" charset="0"/>
              </a:rPr>
              <a:t>is</a:t>
            </a:r>
          </a:p>
          <a:p>
            <a:pPr algn="just" eaLnBrk="1" hangingPunct="1">
              <a:defRPr/>
            </a:pPr>
            <a:endParaRPr lang="en-US" altLang="en-US" sz="2800" dirty="0">
              <a:latin typeface="Calibri" pitchFamily="34" charset="0"/>
              <a:cs typeface="Times New Roman" pitchFamily="18" charset="0"/>
            </a:endParaRPr>
          </a:p>
          <a:p>
            <a:pPr lvl="1" algn="just" eaLnBrk="1" hangingPunct="1">
              <a:buFont typeface="Arial" charset="0"/>
              <a:buChar char="•"/>
              <a:defRPr/>
            </a:pPr>
            <a:r>
              <a:rPr lang="en-US" altLang="en-US" sz="2800" dirty="0">
                <a:latin typeface="Calibri" pitchFamily="34" charset="0"/>
                <a:cs typeface="Times New Roman" pitchFamily="18" charset="0"/>
              </a:rPr>
              <a:t> additional utility that the consumer gets from consuming one more unit of y</a:t>
            </a:r>
          </a:p>
          <a:p>
            <a:pPr lvl="1" algn="just" eaLnBrk="1" hangingPunct="1">
              <a:defRPr/>
            </a:pPr>
            <a:endParaRPr lang="en-US" altLang="en-US" sz="2800" dirty="0">
              <a:latin typeface="Calibri" pitchFamily="34" charset="0"/>
              <a:cs typeface="Times New Roman" pitchFamily="18" charset="0"/>
            </a:endParaRPr>
          </a:p>
          <a:p>
            <a:pPr lvl="1" algn="just" eaLnBrk="1" hangingPunct="1">
              <a:buFont typeface="Arial" charset="0"/>
              <a:buChar char="•"/>
              <a:defRPr/>
            </a:pPr>
            <a:r>
              <a:rPr lang="en-US" altLang="en-US" sz="2800" dirty="0">
                <a:latin typeface="Calibri" pitchFamily="34" charset="0"/>
                <a:cs typeface="Times New Roman" pitchFamily="18" charset="0"/>
              </a:rPr>
              <a:t> the rate at which total utility changes as the level of consumption of good y rises</a:t>
            </a:r>
          </a:p>
          <a:p>
            <a:pPr lvl="1" algn="just" eaLnBrk="1" hangingPunct="1">
              <a:defRPr/>
            </a:pPr>
            <a:endParaRPr lang="en-US" altLang="en-US" sz="2800" dirty="0">
              <a:latin typeface="Calibri" pitchFamily="34" charset="0"/>
              <a:cs typeface="Times New Roman" pitchFamily="18" charset="0"/>
            </a:endParaRPr>
          </a:p>
          <a:p>
            <a:pPr lvl="1" algn="just" eaLnBrk="1" hangingPunct="1">
              <a:buFont typeface="Arial" charset="0"/>
              <a:buChar char="•"/>
              <a:defRPr/>
            </a:pPr>
            <a:r>
              <a:rPr lang="en-US" altLang="en-US" sz="2800" dirty="0">
                <a:latin typeface="Calibri" pitchFamily="34" charset="0"/>
              </a:rPr>
              <a:t> </a:t>
            </a:r>
            <a:r>
              <a:rPr lang="en-US" altLang="en-US" sz="2800" dirty="0" err="1">
                <a:latin typeface="Calibri" pitchFamily="34" charset="0"/>
              </a:rPr>
              <a:t>MU</a:t>
            </a:r>
            <a:r>
              <a:rPr lang="en-US" altLang="en-US" sz="2800" baseline="-25000" dirty="0" err="1">
                <a:latin typeface="Calibri" pitchFamily="34" charset="0"/>
                <a:sym typeface="Symbol" pitchFamily="18" charset="2"/>
              </a:rPr>
              <a:t>y</a:t>
            </a:r>
            <a:r>
              <a:rPr lang="en-US" altLang="en-US" sz="2800" dirty="0">
                <a:latin typeface="Calibri" pitchFamily="34" charset="0"/>
                <a:sym typeface="Symbol" pitchFamily="18" charset="2"/>
              </a:rPr>
              <a:t> = </a:t>
            </a:r>
            <a:r>
              <a:rPr lang="en-US" altLang="en-US" sz="2800" dirty="0">
                <a:latin typeface="Calibri" pitchFamily="34" charset="0"/>
              </a:rPr>
              <a:t>U/</a:t>
            </a:r>
            <a:r>
              <a:rPr lang="en-US" altLang="en-US" sz="2800" dirty="0">
                <a:latin typeface="Calibri" pitchFamily="34" charset="0"/>
                <a:sym typeface="Symbol" pitchFamily="18" charset="2"/>
              </a:rPr>
              <a:t>y</a:t>
            </a:r>
            <a:endParaRPr lang="en-US" altLang="en-US" sz="2800" dirty="0">
              <a:latin typeface="Calibri" pitchFamily="34" charset="0"/>
            </a:endParaRPr>
          </a:p>
          <a:p>
            <a:pPr lvl="1" algn="just" eaLnBrk="1" hangingPunct="1">
              <a:defRPr/>
            </a:pPr>
            <a:endParaRPr lang="en-US" altLang="en-US" sz="2800" dirty="0">
              <a:latin typeface="Calibri" pitchFamily="34" charset="0"/>
            </a:endParaRPr>
          </a:p>
          <a:p>
            <a:pPr lvl="1" algn="just" eaLnBrk="1" hangingPunct="1">
              <a:buFont typeface="Arial" charset="0"/>
              <a:buChar char="•"/>
              <a:defRPr/>
            </a:pPr>
            <a:r>
              <a:rPr lang="en-US" altLang="en-US" sz="2800" dirty="0">
                <a:latin typeface="Calibri" pitchFamily="34" charset="0"/>
                <a:sym typeface="Symbol" pitchFamily="18" charset="2"/>
              </a:rPr>
              <a:t> the slope of the utility function with respect to y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839A1D24-9A17-44E3-B330-F4684C5525C6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12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3316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Diminishing Marginal Utility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13317" name="Rectangle 14"/>
          <p:cNvSpPr>
            <a:spLocks noChangeArrowheads="1"/>
          </p:cNvSpPr>
          <p:nvPr/>
        </p:nvSpPr>
        <p:spPr bwMode="auto">
          <a:xfrm>
            <a:off x="609600" y="1524000"/>
            <a:ext cx="7924800" cy="3324225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3000"/>
              <a:t>The principle of </a:t>
            </a:r>
            <a:r>
              <a:rPr lang="en-US" altLang="en-US" sz="3000">
                <a:solidFill>
                  <a:srgbClr val="000066"/>
                </a:solidFill>
              </a:rPr>
              <a:t>diminishing marginal utility </a:t>
            </a:r>
            <a:r>
              <a:rPr lang="en-US" altLang="en-US" sz="3000"/>
              <a:t>states that the marginal utility falls as the consumer consumes more of a good.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en-US" sz="300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3000"/>
              <a:t>It reflects a human trait. The more we consume, the fuller we get, and the less satisfaction we gain from additional consumption.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4"/>
          <p:cNvSpPr>
            <a:spLocks noGrp="1"/>
          </p:cNvSpPr>
          <p:nvPr>
            <p:ph type="title"/>
          </p:nvPr>
        </p:nvSpPr>
        <p:spPr>
          <a:xfrm>
            <a:off x="4419600" y="274638"/>
            <a:ext cx="4267200" cy="1935162"/>
          </a:xfrm>
          <a:solidFill>
            <a:srgbClr val="B2B2B2"/>
          </a:solidFill>
          <a:ln w="25400" cap="rnd">
            <a:solidFill>
              <a:srgbClr val="3333CC"/>
            </a:solidFill>
            <a:round/>
            <a:headEnd/>
            <a:tailEnd/>
          </a:ln>
        </p:spPr>
        <p:txBody>
          <a:bodyPr/>
          <a:lstStyle/>
          <a:p>
            <a:r>
              <a:rPr lang="en-US" altLang="en-US" b="1">
                <a:solidFill>
                  <a:srgbClr val="000066"/>
                </a:solidFill>
              </a:rPr>
              <a:t>Diminishing Marginal Utility</a:t>
            </a:r>
            <a:endParaRPr lang="en-US" altLang="en-US"/>
          </a:p>
        </p:txBody>
      </p:sp>
      <p:sp>
        <p:nvSpPr>
          <p:cNvPr id="14339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3D771FF2-A080-4B1A-98EF-69DBEFD34B7B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13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pic>
        <p:nvPicPr>
          <p:cNvPr id="14349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3962400" cy="644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CF38E770-D518-44F3-A54F-8CE70E724DFB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14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5364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Diminishing Marginal Utility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15365" name="Rectangle 14"/>
          <p:cNvSpPr>
            <a:spLocks noChangeArrowheads="1"/>
          </p:cNvSpPr>
          <p:nvPr/>
        </p:nvSpPr>
        <p:spPr bwMode="auto">
          <a:xfrm>
            <a:off x="609600" y="1524000"/>
            <a:ext cx="7924800" cy="3816350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000" b="1"/>
              <a:t>Is more always better?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en-US" sz="300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2600"/>
              <a:t>Monotonicity (more is better) implies that MU must always be positive. That is, the utility graph is always upward-sloping, e.g. higher y → higher U(y).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en-US" sz="260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2600"/>
              <a:t>In reality, </a:t>
            </a:r>
            <a:r>
              <a:rPr lang="en-US" altLang="en-US" sz="2600" u="sng"/>
              <a:t>Monotonicity is not always true</a:t>
            </a:r>
            <a:r>
              <a:rPr lang="en-US" altLang="en-US" sz="2600"/>
              <a:t>, and MU can be negative. e.g. consuming too much food can cause stomachache and hence </a:t>
            </a:r>
            <a:r>
              <a:rPr lang="en-US" altLang="en-US" sz="2600" u="sng"/>
              <a:t>reduce</a:t>
            </a:r>
            <a:r>
              <a:rPr lang="en-US" altLang="en-US" sz="2600"/>
              <a:t> utility!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2AE9C1E0-D167-4BCE-A2AC-9B21A2434235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15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6388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Marginal Utility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pic>
        <p:nvPicPr>
          <p:cNvPr id="15" name="Picture 1" descr="3-2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295400"/>
            <a:ext cx="3429000" cy="255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8" name="Text Box 3"/>
          <p:cNvSpPr txBox="1">
            <a:spLocks noChangeArrowheads="1"/>
          </p:cNvSpPr>
          <p:nvPr/>
        </p:nvSpPr>
        <p:spPr bwMode="auto">
          <a:xfrm>
            <a:off x="4724400" y="1905000"/>
            <a:ext cx="3733800" cy="533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b="1" i="1">
                <a:latin typeface="Arial" charset="0"/>
                <a:cs typeface="Times New Roman" pitchFamily="18" charset="0"/>
              </a:rPr>
              <a:t>U</a:t>
            </a:r>
            <a:r>
              <a:rPr lang="en-US" altLang="en-US" b="1">
                <a:latin typeface="Arial" charset="0"/>
                <a:cs typeface="Times New Roman" pitchFamily="18" charset="0"/>
              </a:rPr>
              <a:t>(</a:t>
            </a:r>
            <a:r>
              <a:rPr lang="en-US" altLang="en-US" b="1" i="1">
                <a:latin typeface="Arial" charset="0"/>
                <a:cs typeface="Times New Roman" pitchFamily="18" charset="0"/>
              </a:rPr>
              <a:t>H</a:t>
            </a:r>
            <a:r>
              <a:rPr lang="en-US" altLang="en-US" b="1">
                <a:latin typeface="Arial" charset="0"/>
                <a:cs typeface="Times New Roman" pitchFamily="18" charset="0"/>
              </a:rPr>
              <a:t>) = 10</a:t>
            </a:r>
            <a:r>
              <a:rPr lang="en-US" altLang="en-US" b="1" i="1">
                <a:latin typeface="Arial" charset="0"/>
                <a:cs typeface="Times New Roman" pitchFamily="18" charset="0"/>
              </a:rPr>
              <a:t>H</a:t>
            </a:r>
            <a:r>
              <a:rPr lang="en-US" altLang="en-US" b="1">
                <a:latin typeface="Arial" charset="0"/>
                <a:cs typeface="Times New Roman" pitchFamily="18" charset="0"/>
              </a:rPr>
              <a:t> – </a:t>
            </a:r>
            <a:r>
              <a:rPr lang="en-US" altLang="en-US" b="1" i="1">
                <a:latin typeface="Arial" charset="0"/>
                <a:cs typeface="Times New Roman" pitchFamily="18" charset="0"/>
              </a:rPr>
              <a:t>H</a:t>
            </a:r>
            <a:r>
              <a:rPr lang="en-US" altLang="en-US" b="1" baseline="30000">
                <a:latin typeface="Arial" charset="0"/>
                <a:cs typeface="Times New Roman" pitchFamily="18" charset="0"/>
              </a:rPr>
              <a:t>2</a:t>
            </a:r>
            <a:endParaRPr lang="en-US" altLang="en-US">
              <a:latin typeface="Arial" charset="0"/>
            </a:endParaRPr>
          </a:p>
        </p:txBody>
      </p:sp>
      <p:pic>
        <p:nvPicPr>
          <p:cNvPr id="17" name="Picture 2" descr="3-2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962400"/>
            <a:ext cx="3381375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00" name="Text Box 6"/>
          <p:cNvSpPr txBox="1">
            <a:spLocks noChangeArrowheads="1"/>
          </p:cNvSpPr>
          <p:nvPr/>
        </p:nvSpPr>
        <p:spPr bwMode="auto">
          <a:xfrm>
            <a:off x="4800600" y="4876800"/>
            <a:ext cx="36957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b="1" i="1">
                <a:latin typeface="Arial" charset="0"/>
                <a:cs typeface="Times New Roman" pitchFamily="18" charset="0"/>
              </a:rPr>
              <a:t>MU</a:t>
            </a:r>
            <a:r>
              <a:rPr lang="en-US" altLang="en-US" b="1" i="1" baseline="-30000">
                <a:latin typeface="Arial" charset="0"/>
                <a:cs typeface="Times New Roman" pitchFamily="18" charset="0"/>
              </a:rPr>
              <a:t>H</a:t>
            </a:r>
            <a:r>
              <a:rPr lang="en-US" altLang="en-US" b="1">
                <a:latin typeface="Arial" charset="0"/>
                <a:cs typeface="Times New Roman" pitchFamily="18" charset="0"/>
              </a:rPr>
              <a:t> = 10 – 2</a:t>
            </a:r>
            <a:r>
              <a:rPr lang="en-US" altLang="en-US" b="1" i="1">
                <a:latin typeface="Arial" charset="0"/>
                <a:cs typeface="Times New Roman" pitchFamily="18" charset="0"/>
              </a:rPr>
              <a:t>H</a:t>
            </a:r>
            <a:endParaRPr lang="en-US" altLang="en-US">
              <a:latin typeface="Arial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14D167ED-99A0-4280-B0E3-4413C859743B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16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7412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Marginal Utility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pic>
        <p:nvPicPr>
          <p:cNvPr id="15" name="Picture 1" descr="3-2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295400"/>
            <a:ext cx="3429000" cy="255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 descr="3-2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3962400"/>
            <a:ext cx="3381375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763963" y="1600200"/>
            <a:ext cx="5075237" cy="41544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400" dirty="0">
                <a:latin typeface="+mj-lt"/>
              </a:rPr>
              <a:t>More may not always be better.</a:t>
            </a:r>
          </a:p>
          <a:p>
            <a:pPr>
              <a:defRPr/>
            </a:pPr>
            <a:endParaRPr lang="en-US" sz="2400" dirty="0">
              <a:latin typeface="+mj-lt"/>
            </a:endParaRPr>
          </a:p>
          <a:p>
            <a:pPr>
              <a:defRPr/>
            </a:pPr>
            <a:r>
              <a:rPr lang="en-US" sz="2400" dirty="0">
                <a:latin typeface="+mj-lt"/>
              </a:rPr>
              <a:t>BUT it is reasonable to assume that the consumer will not buy too much.</a:t>
            </a:r>
          </a:p>
          <a:p>
            <a:pPr>
              <a:defRPr/>
            </a:pPr>
            <a:endParaRPr lang="en-US" sz="2400" dirty="0">
              <a:latin typeface="+mj-lt"/>
            </a:endParaRPr>
          </a:p>
          <a:p>
            <a:pPr>
              <a:defRPr/>
            </a:pPr>
            <a:r>
              <a:rPr lang="en-US" sz="2400" b="1" dirty="0">
                <a:latin typeface="+mj-lt"/>
              </a:rPr>
              <a:t>It makes no sense for anyone to pay money to reduce his/her happiness.</a:t>
            </a:r>
          </a:p>
          <a:p>
            <a:pPr>
              <a:defRPr/>
            </a:pPr>
            <a:endParaRPr lang="en-US" sz="2400" dirty="0">
              <a:latin typeface="+mj-lt"/>
            </a:endParaRPr>
          </a:p>
          <a:p>
            <a:pPr>
              <a:defRPr/>
            </a:pPr>
            <a:r>
              <a:rPr lang="en-US" sz="2400" dirty="0">
                <a:latin typeface="+mj-lt"/>
              </a:rPr>
              <a:t>Here, the consumer would not buy more than 5 units, and we only need to draw the graph up to such point.</a:t>
            </a:r>
          </a:p>
        </p:txBody>
      </p:sp>
      <p:cxnSp>
        <p:nvCxnSpPr>
          <p:cNvPr id="4" name="ตัวเชื่อมต่อตรง 3"/>
          <p:cNvCxnSpPr/>
          <p:nvPr/>
        </p:nvCxnSpPr>
        <p:spPr>
          <a:xfrm>
            <a:off x="2133600" y="1143000"/>
            <a:ext cx="0" cy="5484813"/>
          </a:xfrm>
          <a:prstGeom prst="line">
            <a:avLst/>
          </a:prstGeom>
          <a:ln w="19050">
            <a:solidFill>
              <a:schemeClr val="tx2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2D75BE75-A481-48CA-9AC9-73CFC2FE71FA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17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8436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Marginal Utility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18437" name="Rectangle 14"/>
          <p:cNvSpPr>
            <a:spLocks noChangeArrowheads="1"/>
          </p:cNvSpPr>
          <p:nvPr/>
        </p:nvSpPr>
        <p:spPr bwMode="auto">
          <a:xfrm>
            <a:off x="533400" y="1219200"/>
            <a:ext cx="8001000" cy="2103438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>
                <a:sym typeface="Symbol" pitchFamily="18" charset="2"/>
              </a:rPr>
              <a:t>Example of U(H) and MU</a:t>
            </a:r>
            <a:r>
              <a:rPr lang="en-US" altLang="en-US" sz="2800" baseline="-25000">
                <a:sym typeface="Symbol" pitchFamily="18" charset="2"/>
              </a:rPr>
              <a:t>H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800">
              <a:sym typeface="Symbol" pitchFamily="18" charset="2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>
                <a:sym typeface="Symbol" pitchFamily="18" charset="2"/>
              </a:rPr>
              <a:t>U(H) = 10H – H</a:t>
            </a:r>
            <a:r>
              <a:rPr lang="en-US" altLang="en-US" sz="2800" baseline="30000">
                <a:sym typeface="Symbol" pitchFamily="18" charset="2"/>
              </a:rPr>
              <a:t>2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>
                <a:sym typeface="Symbol" pitchFamily="18" charset="2"/>
              </a:rPr>
              <a:t>MU</a:t>
            </a:r>
            <a:r>
              <a:rPr lang="en-US" altLang="en-US" sz="2800" baseline="-25000">
                <a:sym typeface="Symbol" pitchFamily="18" charset="2"/>
              </a:rPr>
              <a:t>H</a:t>
            </a:r>
            <a:r>
              <a:rPr lang="en-US" altLang="en-US" sz="2800">
                <a:sym typeface="Symbol" pitchFamily="18" charset="2"/>
              </a:rPr>
              <a:t> = 10 – 2H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800" baseline="-25000">
              <a:sym typeface="Symbol" pitchFamily="18" charset="2"/>
            </a:endParaRPr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1268413" y="3200400"/>
          <a:ext cx="4267200" cy="2971800"/>
        </p:xfrm>
        <a:graphic>
          <a:graphicData uri="http://schemas.openxmlformats.org/drawingml/2006/table">
            <a:tbl>
              <a:tblPr/>
              <a:tblGrid>
                <a:gridCol w="106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953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H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H</a:t>
                      </a:r>
                      <a:r>
                        <a:rPr kumimoji="0" lang="en-US" altLang="en-US" sz="2800" b="0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U(H)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MU</a:t>
                      </a:r>
                      <a:r>
                        <a:rPr kumimoji="0" lang="en-US" altLang="en-US" sz="2800" b="0" i="0" u="none" strike="noStrike" cap="none" normalizeH="0" baseline="-25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H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3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16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53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16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24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53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36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24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-2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53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8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64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16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-6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53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10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100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-10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838825" y="3581400"/>
            <a:ext cx="3175000" cy="1816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800" dirty="0">
                <a:solidFill>
                  <a:srgbClr val="FF0000"/>
                </a:solidFill>
                <a:latin typeface="+mj-lt"/>
              </a:rPr>
              <a:t>MU = 0 at H = 5.</a:t>
            </a:r>
          </a:p>
          <a:p>
            <a:pPr>
              <a:defRPr/>
            </a:pPr>
            <a:endParaRPr lang="en-US" sz="2800" dirty="0">
              <a:solidFill>
                <a:srgbClr val="FF0000"/>
              </a:solidFill>
              <a:latin typeface="+mj-lt"/>
            </a:endParaRPr>
          </a:p>
          <a:p>
            <a:pPr>
              <a:defRPr/>
            </a:pPr>
            <a:r>
              <a:rPr lang="en-US" sz="2800" dirty="0">
                <a:solidFill>
                  <a:srgbClr val="FF0000"/>
                </a:solidFill>
                <a:latin typeface="+mj-lt"/>
              </a:rPr>
              <a:t>U(H) is maximized</a:t>
            </a:r>
          </a:p>
          <a:p>
            <a:pPr>
              <a:defRPr/>
            </a:pPr>
            <a:r>
              <a:rPr lang="en-US" sz="2800" dirty="0">
                <a:solidFill>
                  <a:srgbClr val="FF0000"/>
                </a:solidFill>
                <a:latin typeface="+mj-lt"/>
              </a:rPr>
              <a:t>at H = 5. U(5) = 25.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AF384DF5-6ABF-42B1-AA26-10DB5AFD141F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18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9460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The Utility Function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8202" name="Rectangle 16"/>
          <p:cNvSpPr>
            <a:spLocks noChangeArrowheads="1"/>
          </p:cNvSpPr>
          <p:nvPr/>
        </p:nvSpPr>
        <p:spPr bwMode="auto">
          <a:xfrm>
            <a:off x="539750" y="1447800"/>
            <a:ext cx="8077200" cy="409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defRPr/>
            </a:pPr>
            <a:endParaRPr lang="en-US" altLang="en-US" sz="2600" dirty="0">
              <a:latin typeface="Calibri" pitchFamily="34" charset="0"/>
            </a:endParaRPr>
          </a:p>
          <a:p>
            <a:pPr algn="just" eaLnBrk="1" hangingPunct="1">
              <a:defRPr/>
            </a:pPr>
            <a:r>
              <a:rPr lang="en-US" altLang="en-US" sz="2600" dirty="0">
                <a:latin typeface="Calibri" pitchFamily="34" charset="0"/>
              </a:rPr>
              <a:t>We will assume that our utility function U(x) has two properties to reflect the two human traits.</a:t>
            </a:r>
          </a:p>
          <a:p>
            <a:pPr algn="just" eaLnBrk="1" hangingPunct="1">
              <a:defRPr/>
            </a:pPr>
            <a:endParaRPr lang="en-US" altLang="en-US" sz="2600" dirty="0">
              <a:latin typeface="Calibri" pitchFamily="34" charset="0"/>
            </a:endParaRPr>
          </a:p>
          <a:p>
            <a:pPr marL="457200" indent="-457200" algn="just" eaLnBrk="1" hangingPunct="1">
              <a:buFontTx/>
              <a:buAutoNum type="arabicPeriod"/>
              <a:defRPr/>
            </a:pPr>
            <a:r>
              <a:rPr lang="en-US" altLang="en-US" sz="2600" dirty="0">
                <a:latin typeface="Calibri" pitchFamily="34" charset="0"/>
              </a:rPr>
              <a:t>More is better		U’(x) &gt; 0</a:t>
            </a:r>
          </a:p>
          <a:p>
            <a:pPr marL="457200" indent="-457200" algn="just" eaLnBrk="1" hangingPunct="1">
              <a:buFontTx/>
              <a:buAutoNum type="arabicPeriod"/>
              <a:defRPr/>
            </a:pPr>
            <a:r>
              <a:rPr lang="en-US" altLang="en-US" sz="2600" dirty="0">
                <a:latin typeface="Calibri" pitchFamily="34" charset="0"/>
              </a:rPr>
              <a:t>Diminishing MU		U’’(x) &lt; 0</a:t>
            </a:r>
          </a:p>
          <a:p>
            <a:pPr algn="just" eaLnBrk="1" hangingPunct="1">
              <a:defRPr/>
            </a:pPr>
            <a:endParaRPr lang="en-US" altLang="en-US" sz="2600" dirty="0">
              <a:latin typeface="Calibri" pitchFamily="34" charset="0"/>
            </a:endParaRPr>
          </a:p>
          <a:p>
            <a:pPr algn="just" eaLnBrk="1" hangingPunct="1">
              <a:defRPr/>
            </a:pPr>
            <a:r>
              <a:rPr lang="en-US" altLang="en-US" sz="2600" dirty="0">
                <a:latin typeface="Calibri" pitchFamily="34" charset="0"/>
              </a:rPr>
              <a:t>That is, the utility is </a:t>
            </a:r>
            <a:r>
              <a:rPr lang="en-US" altLang="en-US" sz="2600" b="1" dirty="0">
                <a:latin typeface="Calibri" pitchFamily="34" charset="0"/>
              </a:rPr>
              <a:t>a concave function</a:t>
            </a:r>
            <a:r>
              <a:rPr lang="en-US" altLang="en-US" sz="2600" dirty="0">
                <a:latin typeface="Calibri" pitchFamily="34" charset="0"/>
              </a:rPr>
              <a:t>.</a:t>
            </a:r>
          </a:p>
          <a:p>
            <a:pPr algn="just" eaLnBrk="1" hangingPunct="1">
              <a:defRPr/>
            </a:pPr>
            <a:endParaRPr lang="en-US" altLang="en-US" sz="2600" dirty="0">
              <a:latin typeface="Calibri" pitchFamily="34" charset="0"/>
            </a:endParaRPr>
          </a:p>
          <a:p>
            <a:pPr algn="just" eaLnBrk="1" hangingPunct="1">
              <a:defRPr/>
            </a:pPr>
            <a:r>
              <a:rPr lang="en-US" altLang="en-US" sz="2600" dirty="0">
                <a:latin typeface="Calibri" pitchFamily="34" charset="0"/>
              </a:rPr>
              <a:t>These properties also hold in the case of multiples goods.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5944BDC7-8B45-4773-B093-020E99164317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19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0484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Marginal Utility – multiple goods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1123342" name="Rectangle 14"/>
          <p:cNvSpPr>
            <a:spLocks noChangeArrowheads="1"/>
          </p:cNvSpPr>
          <p:nvPr/>
        </p:nvSpPr>
        <p:spPr bwMode="auto">
          <a:xfrm>
            <a:off x="685800" y="1752600"/>
            <a:ext cx="8001000" cy="483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defRPr/>
            </a:pPr>
            <a:r>
              <a:rPr lang="en-US" altLang="en-US" sz="2800" dirty="0">
                <a:latin typeface="Calibri" pitchFamily="34" charset="0"/>
                <a:cs typeface="Times New Roman" pitchFamily="18" charset="0"/>
              </a:rPr>
              <a:t>In reality, people consume more than one good.</a:t>
            </a:r>
          </a:p>
          <a:p>
            <a:pPr marL="0" lvl="1" algn="just" eaLnBrk="1" hangingPunct="1">
              <a:defRPr/>
            </a:pPr>
            <a:r>
              <a:rPr lang="en-US" altLang="en-US" sz="2800" dirty="0">
                <a:latin typeface="Calibri" pitchFamily="34" charset="0"/>
              </a:rPr>
              <a:t>	e.g. U(x, y) = x + y </a:t>
            </a:r>
          </a:p>
          <a:p>
            <a:pPr algn="just" eaLnBrk="1" hangingPunct="1">
              <a:defRPr/>
            </a:pPr>
            <a:endParaRPr lang="en-US" altLang="en-US" sz="2800" dirty="0">
              <a:latin typeface="Calibri" pitchFamily="34" charset="0"/>
              <a:cs typeface="Times New Roman" pitchFamily="18" charset="0"/>
            </a:endParaRPr>
          </a:p>
          <a:p>
            <a:pPr algn="just" eaLnBrk="1" hangingPunct="1">
              <a:defRPr/>
            </a:pPr>
            <a:r>
              <a:rPr lang="en-US" altLang="en-US" sz="2800" dirty="0">
                <a:latin typeface="Calibri" pitchFamily="34" charset="0"/>
                <a:cs typeface="Times New Roman" pitchFamily="18" charset="0"/>
              </a:rPr>
              <a:t>The </a:t>
            </a:r>
            <a:r>
              <a:rPr lang="en-US" altLang="en-US" sz="2800" dirty="0">
                <a:solidFill>
                  <a:srgbClr val="000066"/>
                </a:solidFill>
                <a:latin typeface="Calibri" pitchFamily="34" charset="0"/>
                <a:cs typeface="Times New Roman" pitchFamily="18" charset="0"/>
              </a:rPr>
              <a:t>marginal utility </a:t>
            </a:r>
            <a:r>
              <a:rPr lang="en-US" altLang="en-US" sz="2800" dirty="0">
                <a:latin typeface="Calibri" pitchFamily="34" charset="0"/>
                <a:cs typeface="Times New Roman" pitchFamily="18" charset="0"/>
              </a:rPr>
              <a:t>of a good, x, is the additional utility that the consumer gets from consuming a little more of x when the consumption of all the other goods in the consumer’s basket remain constant.</a:t>
            </a:r>
          </a:p>
          <a:p>
            <a:pPr algn="just" eaLnBrk="1" hangingPunct="1">
              <a:defRPr/>
            </a:pPr>
            <a:endParaRPr lang="en-US" altLang="en-US" sz="2800" dirty="0">
              <a:latin typeface="Calibri" pitchFamily="34" charset="0"/>
              <a:cs typeface="Times New Roman" pitchFamily="18" charset="0"/>
            </a:endParaRPr>
          </a:p>
          <a:p>
            <a:pPr lvl="1" algn="just" eaLnBrk="1" hangingPunct="1">
              <a:buFontTx/>
              <a:buChar char="•"/>
              <a:defRPr/>
            </a:pPr>
            <a:r>
              <a:rPr lang="en-US" altLang="en-US" sz="2800" dirty="0">
                <a:latin typeface="Calibri" pitchFamily="34" charset="0"/>
                <a:sym typeface="Symbol" pitchFamily="18" charset="2"/>
              </a:rPr>
              <a:t></a:t>
            </a:r>
            <a:r>
              <a:rPr lang="en-US" altLang="en-US" sz="2800" dirty="0">
                <a:latin typeface="Calibri" pitchFamily="34" charset="0"/>
              </a:rPr>
              <a:t>U/</a:t>
            </a:r>
            <a:r>
              <a:rPr lang="en-US" altLang="en-US" sz="2800" dirty="0">
                <a:latin typeface="Calibri" pitchFamily="34" charset="0"/>
                <a:sym typeface="Symbol" pitchFamily="18" charset="2"/>
              </a:rPr>
              <a:t></a:t>
            </a:r>
            <a:r>
              <a:rPr lang="en-US" altLang="en-US" sz="2800" dirty="0">
                <a:latin typeface="Calibri" pitchFamily="34" charset="0"/>
              </a:rPr>
              <a:t>x (y held constant) = </a:t>
            </a:r>
            <a:r>
              <a:rPr lang="en-US" altLang="en-US" sz="2800" dirty="0" err="1">
                <a:latin typeface="Calibri" pitchFamily="34" charset="0"/>
              </a:rPr>
              <a:t>MU</a:t>
            </a:r>
            <a:r>
              <a:rPr lang="en-US" altLang="en-US" sz="2800" baseline="-25000" dirty="0" err="1">
                <a:latin typeface="Calibri" pitchFamily="34" charset="0"/>
                <a:sym typeface="Symbol" pitchFamily="18" charset="2"/>
              </a:rPr>
              <a:t>x</a:t>
            </a:r>
            <a:endParaRPr lang="en-US" altLang="en-US" sz="2800" baseline="-25000" dirty="0">
              <a:latin typeface="Calibri" pitchFamily="34" charset="0"/>
              <a:sym typeface="Symbol" pitchFamily="18" charset="2"/>
            </a:endParaRPr>
          </a:p>
          <a:p>
            <a:pPr lvl="1" algn="just" eaLnBrk="1" hangingPunct="1">
              <a:buFontTx/>
              <a:buChar char="•"/>
              <a:defRPr/>
            </a:pPr>
            <a:r>
              <a:rPr lang="en-US" altLang="en-US" sz="2800" dirty="0">
                <a:latin typeface="Calibri" pitchFamily="34" charset="0"/>
                <a:sym typeface="Symbol" pitchFamily="18" charset="2"/>
              </a:rPr>
              <a:t> </a:t>
            </a:r>
            <a:r>
              <a:rPr lang="en-US" altLang="en-US" sz="2800" dirty="0">
                <a:latin typeface="Calibri" pitchFamily="34" charset="0"/>
              </a:rPr>
              <a:t>U/</a:t>
            </a:r>
            <a:r>
              <a:rPr lang="en-US" altLang="en-US" sz="2800" dirty="0">
                <a:latin typeface="Calibri" pitchFamily="34" charset="0"/>
                <a:sym typeface="Symbol" pitchFamily="18" charset="2"/>
              </a:rPr>
              <a:t></a:t>
            </a:r>
            <a:r>
              <a:rPr lang="en-US" altLang="en-US" sz="2800" dirty="0">
                <a:latin typeface="Calibri" pitchFamily="34" charset="0"/>
              </a:rPr>
              <a:t>y (x held constant) = </a:t>
            </a:r>
            <a:r>
              <a:rPr lang="en-US" altLang="en-US" sz="2800" dirty="0" err="1">
                <a:latin typeface="Calibri" pitchFamily="34" charset="0"/>
              </a:rPr>
              <a:t>MU</a:t>
            </a:r>
            <a:r>
              <a:rPr lang="en-US" altLang="en-US" sz="2800" baseline="-25000" dirty="0" err="1">
                <a:latin typeface="Calibri" pitchFamily="34" charset="0"/>
                <a:sym typeface="Symbol" pitchFamily="18" charset="2"/>
              </a:rPr>
              <a:t>y</a:t>
            </a:r>
            <a:r>
              <a:rPr lang="en-US" altLang="en-US" sz="2800" dirty="0">
                <a:latin typeface="Calibri" pitchFamily="34" charset="0"/>
                <a:sym typeface="Symbol" pitchFamily="18" charset="2"/>
              </a:rPr>
              <a:t> </a:t>
            </a:r>
          </a:p>
          <a:p>
            <a:pPr algn="just" eaLnBrk="1" hangingPunct="1">
              <a:defRPr/>
            </a:pPr>
            <a:endParaRPr lang="en-US" altLang="en-US" sz="2800" dirty="0">
              <a:latin typeface="Calibri" pitchFamily="34" charset="0"/>
              <a:sym typeface="Symbol" pitchFamily="18" charset="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FC6406A2-2922-43A6-AF30-F785BC45DEA5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20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1508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Marginal Utility – multiple goods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16" name="Rectangle 15"/>
          <p:cNvSpPr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228600" y="1295400"/>
            <a:ext cx="8686800" cy="966740"/>
          </a:xfrm>
          <a:prstGeom prst="rect">
            <a:avLst/>
          </a:prstGeom>
          <a:blipFill rotWithShape="1">
            <a:blip r:embed="rId2"/>
            <a:stretch>
              <a:fillRect l="-1474" t="-5696" b="-15823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en-US">
                <a:noFill/>
              </a:rPr>
              <a:t> </a:t>
            </a:r>
          </a:p>
        </p:txBody>
      </p:sp>
      <p:pic>
        <p:nvPicPr>
          <p:cNvPr id="21519" name="Picture 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2371725"/>
            <a:ext cx="8334375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B2904333-E8AF-4CA7-819D-795670446057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2532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Marginal Utility – multiple goods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1123342" name="Rectangle 14"/>
          <p:cNvSpPr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457200" y="1524000"/>
            <a:ext cx="8305800" cy="4546694"/>
          </a:xfrm>
          <a:prstGeom prst="rect">
            <a:avLst/>
          </a:prstGeom>
          <a:blipFill rotWithShape="1">
            <a:blip r:embed="rId2"/>
            <a:stretch>
              <a:fillRect l="-867" t="-1155"/>
            </a:stretch>
          </a:blip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r>
              <a:rPr lang="en-US">
                <a:noFill/>
              </a:rPr>
              <a:t> 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037F125B-FE8C-4524-946F-2B9C652D613E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22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3556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Marginal Utility – multiple goods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pic>
        <p:nvPicPr>
          <p:cNvPr id="2356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" y="2047875"/>
            <a:ext cx="8648700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5B41F25C-C4CD-48A0-9B92-FF4B6ED239D8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23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4580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Marginal Utility – multiple goods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pic>
        <p:nvPicPr>
          <p:cNvPr id="2458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1447800"/>
            <a:ext cx="8667750" cy="482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สี่เหลี่ยมผืนผ้า 1"/>
          <p:cNvSpPr/>
          <p:nvPr/>
        </p:nvSpPr>
        <p:spPr>
          <a:xfrm>
            <a:off x="4722813" y="2286000"/>
            <a:ext cx="4116387" cy="2971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1A53F975-A515-4EE0-811E-75686113F4DC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24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5604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Indifference Curves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25605" name="Rectangle 15"/>
          <p:cNvSpPr>
            <a:spLocks noChangeArrowheads="1"/>
          </p:cNvSpPr>
          <p:nvPr/>
        </p:nvSpPr>
        <p:spPr bwMode="auto">
          <a:xfrm>
            <a:off x="889000" y="1495425"/>
            <a:ext cx="6962775" cy="415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2400" b="1">
                <a:cs typeface="Times New Roman" pitchFamily="18" charset="0"/>
              </a:rPr>
              <a:t>When making choices, people face trade-offs.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en-US" sz="2400">
              <a:cs typeface="Times New Roman" pitchFamily="18" charset="0"/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2400">
                <a:cs typeface="Times New Roman" pitchFamily="18" charset="0"/>
              </a:rPr>
              <a:t>To illustrate the trade-offs involved in consumer choice, we introduce an indifference curve.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en-US" sz="2400">
              <a:cs typeface="Times New Roman" pitchFamily="18" charset="0"/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en-US" sz="2400">
              <a:cs typeface="Times New Roman" pitchFamily="18" charset="0"/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2400">
                <a:cs typeface="Times New Roman" pitchFamily="18" charset="0"/>
              </a:rPr>
              <a:t>An </a:t>
            </a:r>
            <a:r>
              <a:rPr lang="en-US" altLang="en-US" sz="2400" b="1">
                <a:cs typeface="Times New Roman" pitchFamily="18" charset="0"/>
              </a:rPr>
              <a:t>Indifference Curve</a:t>
            </a:r>
            <a:r>
              <a:rPr lang="en-US" altLang="en-US" sz="2400">
                <a:cs typeface="Times New Roman" pitchFamily="18" charset="0"/>
              </a:rPr>
              <a:t> or </a:t>
            </a:r>
            <a:r>
              <a:rPr lang="en-US" altLang="en-US" sz="2400" b="1">
                <a:cs typeface="Times New Roman" pitchFamily="18" charset="0"/>
              </a:rPr>
              <a:t>Indifference Set: </a:t>
            </a:r>
            <a:r>
              <a:rPr lang="en-US" altLang="en-US" sz="2400"/>
              <a:t>is the set of all baskets for which the consumer is indifferent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2400"/>
              <a:t>An </a:t>
            </a:r>
            <a:r>
              <a:rPr lang="en-US" altLang="en-US" sz="2400" b="1"/>
              <a:t>Indifference Map</a:t>
            </a:r>
            <a:r>
              <a:rPr lang="en-US" altLang="en-US" sz="2400"/>
              <a:t> : Illustrates a set of indifference curves for a consumer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90C2524-E11E-4637-AF81-ACE6F98827FB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25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6628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Indifference Curves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pic>
        <p:nvPicPr>
          <p:cNvPr id="2663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871663"/>
            <a:ext cx="8229600" cy="398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C1BE0C85-97C7-41E5-8B32-AB026A2978B5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26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pic>
        <p:nvPicPr>
          <p:cNvPr id="2766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5538" y="3249613"/>
            <a:ext cx="4352925" cy="319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25" y="152400"/>
            <a:ext cx="447675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9B0B0782-8D8E-44C5-88BA-206042FAD832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27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8676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Indifference Curves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1105936" name="Rectangle 16"/>
          <p:cNvSpPr>
            <a:spLocks noChangeArrowheads="1"/>
          </p:cNvSpPr>
          <p:nvPr/>
        </p:nvSpPr>
        <p:spPr bwMode="auto">
          <a:xfrm>
            <a:off x="1089025" y="2514600"/>
            <a:ext cx="7216775" cy="3416300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spcBef>
                <a:spcPct val="50000"/>
              </a:spcBef>
              <a:buFontTx/>
              <a:buNone/>
            </a:pPr>
            <a:r>
              <a:rPr lang="en-US" altLang="en-US" sz="2400">
                <a:cs typeface="Times New Roman" pitchFamily="18" charset="0"/>
              </a:rPr>
              <a:t>1)	</a:t>
            </a:r>
            <a:r>
              <a:rPr lang="en-US" altLang="en-US" sz="2400" b="1">
                <a:solidFill>
                  <a:srgbClr val="000066"/>
                </a:solidFill>
                <a:cs typeface="Times New Roman" pitchFamily="18" charset="0"/>
              </a:rPr>
              <a:t>Monotonicity</a:t>
            </a:r>
            <a:r>
              <a:rPr lang="en-US" altLang="en-US" sz="2400" b="1">
                <a:cs typeface="Times New Roman" pitchFamily="18" charset="0"/>
              </a:rPr>
              <a:t> =&gt;</a:t>
            </a:r>
            <a:r>
              <a:rPr lang="en-US" altLang="en-US" sz="2400">
                <a:cs typeface="Times New Roman" pitchFamily="18" charset="0"/>
              </a:rPr>
              <a:t> indifference curves have negative slope – and indifference curves are not “thick”</a:t>
            </a:r>
          </a:p>
          <a:p>
            <a:pPr algn="just">
              <a:spcBef>
                <a:spcPct val="50000"/>
              </a:spcBef>
              <a:buFontTx/>
              <a:buNone/>
            </a:pPr>
            <a:endParaRPr lang="en-US" altLang="en-US" sz="2400">
              <a:cs typeface="Times New Roman" pitchFamily="18" charset="0"/>
            </a:endParaRPr>
          </a:p>
          <a:p>
            <a:pPr algn="just">
              <a:spcBef>
                <a:spcPct val="50000"/>
              </a:spcBef>
              <a:buFontTx/>
              <a:buNone/>
            </a:pPr>
            <a:r>
              <a:rPr lang="en-US" altLang="en-US" sz="2400">
                <a:cs typeface="Times New Roman" pitchFamily="18" charset="0"/>
              </a:rPr>
              <a:t>2)	</a:t>
            </a:r>
            <a:r>
              <a:rPr lang="en-US" altLang="en-US" sz="2400" b="1">
                <a:solidFill>
                  <a:srgbClr val="000066"/>
                </a:solidFill>
                <a:cs typeface="Times New Roman" pitchFamily="18" charset="0"/>
              </a:rPr>
              <a:t>Transitivity </a:t>
            </a:r>
            <a:r>
              <a:rPr lang="en-US" altLang="en-US" sz="2400" b="1">
                <a:cs typeface="Times New Roman" pitchFamily="18" charset="0"/>
              </a:rPr>
              <a:t>=&gt;</a:t>
            </a:r>
            <a:r>
              <a:rPr lang="en-US" altLang="en-US" sz="2400">
                <a:cs typeface="Times New Roman" pitchFamily="18" charset="0"/>
              </a:rPr>
              <a:t> indifference curves do not cross</a:t>
            </a:r>
          </a:p>
          <a:p>
            <a:pPr algn="just">
              <a:spcBef>
                <a:spcPct val="50000"/>
              </a:spcBef>
              <a:buFontTx/>
              <a:buNone/>
            </a:pPr>
            <a:endParaRPr lang="en-US" altLang="en-US" sz="2400">
              <a:cs typeface="Times New Roman" pitchFamily="18" charset="0"/>
            </a:endParaRPr>
          </a:p>
          <a:p>
            <a:pPr algn="just">
              <a:spcBef>
                <a:spcPct val="50000"/>
              </a:spcBef>
              <a:buFontTx/>
              <a:buNone/>
            </a:pPr>
            <a:r>
              <a:rPr lang="en-US" altLang="en-US" sz="2400">
                <a:cs typeface="Times New Roman" pitchFamily="18" charset="0"/>
              </a:rPr>
              <a:t>3)	</a:t>
            </a:r>
            <a:r>
              <a:rPr lang="en-US" altLang="en-US" sz="2400" b="1">
                <a:solidFill>
                  <a:srgbClr val="000066"/>
                </a:solidFill>
                <a:cs typeface="Times New Roman" pitchFamily="18" charset="0"/>
              </a:rPr>
              <a:t>Completeness</a:t>
            </a:r>
            <a:r>
              <a:rPr lang="en-US" altLang="en-US" sz="2400" b="1">
                <a:cs typeface="Times New Roman" pitchFamily="18" charset="0"/>
              </a:rPr>
              <a:t> =&gt;</a:t>
            </a:r>
            <a:r>
              <a:rPr lang="en-US" altLang="en-US" sz="2400">
                <a:cs typeface="Times New Roman" pitchFamily="18" charset="0"/>
              </a:rPr>
              <a:t> each basket lies on only one indifference curve</a:t>
            </a:r>
            <a:endParaRPr lang="en-US" altLang="en-US" sz="2000">
              <a:cs typeface="Times New Roman" pitchFamily="18" charset="0"/>
            </a:endParaRPr>
          </a:p>
        </p:txBody>
      </p:sp>
      <p:sp>
        <p:nvSpPr>
          <p:cNvPr id="28678" name="WordArt 17"/>
          <p:cNvSpPr>
            <a:spLocks noChangeArrowheads="1" noChangeShapeType="1" noTextEdit="1"/>
          </p:cNvSpPr>
          <p:nvPr/>
        </p:nvSpPr>
        <p:spPr bwMode="auto">
          <a:xfrm>
            <a:off x="2819400" y="1676400"/>
            <a:ext cx="396240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latin typeface="Times New Roman"/>
                <a:cs typeface="Times New Roman"/>
              </a:rPr>
              <a:t>Key Properties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450" y="1270000"/>
            <a:ext cx="5676900" cy="520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DC5D7A29-4B4B-45DE-8AA5-4D191060096D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28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9701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Indifference Curves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29702" name="WordArt 12"/>
          <p:cNvSpPr>
            <a:spLocks noChangeArrowheads="1" noChangeShapeType="1" noTextEdit="1"/>
          </p:cNvSpPr>
          <p:nvPr/>
        </p:nvSpPr>
        <p:spPr bwMode="auto">
          <a:xfrm>
            <a:off x="2771775" y="1543050"/>
            <a:ext cx="3613150" cy="614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latin typeface="Times New Roman"/>
                <a:cs typeface="Times New Roman"/>
              </a:rPr>
              <a:t>Monotonicity</a:t>
            </a:r>
          </a:p>
        </p:txBody>
      </p:sp>
      <p:pic>
        <p:nvPicPr>
          <p:cNvPr id="29711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675" y="2865438"/>
            <a:ext cx="4446588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5B7F0F46-7D16-440C-AC75-8670014C1D1F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29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0724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Indifference Curves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30725" name="WordArt 12"/>
          <p:cNvSpPr>
            <a:spLocks noChangeArrowheads="1" noChangeShapeType="1" noTextEdit="1"/>
          </p:cNvSpPr>
          <p:nvPr/>
        </p:nvSpPr>
        <p:spPr bwMode="auto">
          <a:xfrm>
            <a:off x="1263650" y="1520825"/>
            <a:ext cx="6629400" cy="654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latin typeface="Times New Roman"/>
                <a:cs typeface="Times New Roman"/>
              </a:rPr>
              <a:t>Transitivity and Completeness</a:t>
            </a:r>
          </a:p>
        </p:txBody>
      </p:sp>
      <p:pic>
        <p:nvPicPr>
          <p:cNvPr id="30726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00" y="1362075"/>
            <a:ext cx="5483225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11055" name="Text Box 15"/>
          <p:cNvSpPr txBox="1">
            <a:spLocks noChangeArrowheads="1"/>
          </p:cNvSpPr>
          <p:nvPr/>
        </p:nvSpPr>
        <p:spPr bwMode="auto">
          <a:xfrm>
            <a:off x="4343400" y="2514600"/>
            <a:ext cx="4192588" cy="246221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GB" altLang="en-US" sz="2200" dirty="0">
                <a:latin typeface="Calibri" pitchFamily="34" charset="0"/>
              </a:rPr>
              <a:t>Suppose that </a:t>
            </a:r>
            <a:r>
              <a:rPr lang="en-GB" altLang="en-US" sz="2200" u="sng" dirty="0">
                <a:latin typeface="Calibri" pitchFamily="34" charset="0"/>
              </a:rPr>
              <a:t>B preferred to A</a:t>
            </a:r>
            <a:r>
              <a:rPr lang="en-GB" altLang="en-US" sz="2200" dirty="0">
                <a:latin typeface="Calibri" pitchFamily="34" charset="0"/>
              </a:rPr>
              <a:t>.</a:t>
            </a:r>
          </a:p>
          <a:p>
            <a:pPr eaLnBrk="1" hangingPunct="1">
              <a:defRPr/>
            </a:pPr>
            <a:r>
              <a:rPr lang="en-GB" altLang="en-US" sz="2200" i="1" dirty="0">
                <a:latin typeface="Calibri" pitchFamily="34" charset="0"/>
              </a:rPr>
              <a:t>but…by definition of IC,</a:t>
            </a:r>
          </a:p>
          <a:p>
            <a:pPr eaLnBrk="1" hangingPunct="1">
              <a:defRPr/>
            </a:pPr>
            <a:r>
              <a:rPr lang="en-GB" altLang="en-US" sz="2200" dirty="0">
                <a:latin typeface="Calibri" pitchFamily="34" charset="0"/>
              </a:rPr>
              <a:t>B indifferent to C</a:t>
            </a:r>
          </a:p>
          <a:p>
            <a:pPr eaLnBrk="1" hangingPunct="1">
              <a:defRPr/>
            </a:pPr>
            <a:r>
              <a:rPr lang="en-GB" altLang="en-US" sz="2200" dirty="0">
                <a:latin typeface="Calibri" pitchFamily="34" charset="0"/>
              </a:rPr>
              <a:t>A indifferent to C </a:t>
            </a:r>
          </a:p>
          <a:p>
            <a:pPr eaLnBrk="1" hangingPunct="1">
              <a:defRPr/>
            </a:pPr>
            <a:r>
              <a:rPr lang="en-GB" altLang="en-US" sz="2200" dirty="0">
                <a:latin typeface="Calibri" pitchFamily="34" charset="0"/>
              </a:rPr>
              <a:t>=&gt; </a:t>
            </a:r>
            <a:r>
              <a:rPr lang="en-GB" altLang="en-US" sz="2200" u="sng" dirty="0">
                <a:latin typeface="Calibri" pitchFamily="34" charset="0"/>
              </a:rPr>
              <a:t>B indifferent to A</a:t>
            </a:r>
            <a:r>
              <a:rPr lang="en-GB" altLang="en-US" sz="2200" dirty="0">
                <a:latin typeface="Calibri" pitchFamily="34" charset="0"/>
              </a:rPr>
              <a:t> by transitivity.  </a:t>
            </a:r>
          </a:p>
          <a:p>
            <a:pPr eaLnBrk="1" hangingPunct="1">
              <a:defRPr/>
            </a:pPr>
            <a:endParaRPr lang="en-GB" altLang="en-US" sz="2200" dirty="0">
              <a:latin typeface="Calibri" pitchFamily="34" charset="0"/>
            </a:endParaRPr>
          </a:p>
          <a:p>
            <a:pPr eaLnBrk="1" hangingPunct="1">
              <a:defRPr/>
            </a:pPr>
            <a:r>
              <a:rPr lang="en-GB" altLang="en-US" sz="2200" i="1" dirty="0">
                <a:latin typeface="Calibri" pitchFamily="34" charset="0"/>
              </a:rPr>
              <a:t>And thus </a:t>
            </a:r>
            <a:r>
              <a:rPr lang="en-GB" altLang="en-US" sz="2200" i="1" u="sng" dirty="0">
                <a:latin typeface="Calibri" pitchFamily="34" charset="0"/>
              </a:rPr>
              <a:t>a contradiction</a:t>
            </a:r>
            <a:r>
              <a:rPr lang="en-GB" altLang="en-US" sz="2200" i="1" dirty="0">
                <a:latin typeface="Calibri" pitchFamily="34" charset="0"/>
              </a:rPr>
              <a:t>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C036F797-3407-4B49-8BE3-BAF89157F3A6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30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1748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Indifference Curves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31749" name="WordArt 12"/>
          <p:cNvSpPr>
            <a:spLocks noChangeArrowheads="1" noChangeShapeType="1" noTextEdit="1"/>
          </p:cNvSpPr>
          <p:nvPr/>
        </p:nvSpPr>
        <p:spPr bwMode="auto">
          <a:xfrm>
            <a:off x="3276600" y="1219200"/>
            <a:ext cx="2228850" cy="5921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latin typeface="Times New Roman"/>
                <a:cs typeface="Times New Roman"/>
              </a:rPr>
              <a:t>Example</a:t>
            </a:r>
          </a:p>
        </p:txBody>
      </p:sp>
      <p:sp>
        <p:nvSpPr>
          <p:cNvPr id="31750" name="Rectangle 16"/>
          <p:cNvSpPr>
            <a:spLocks noChangeArrowheads="1"/>
          </p:cNvSpPr>
          <p:nvPr/>
        </p:nvSpPr>
        <p:spPr bwMode="auto">
          <a:xfrm>
            <a:off x="152400" y="2057400"/>
            <a:ext cx="8839200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4000">
                <a:latin typeface="Cambria" pitchFamily="18" charset="0"/>
                <a:sym typeface="Symbol" pitchFamily="18" charset="2"/>
              </a:rPr>
              <a:t>U = xy</a:t>
            </a:r>
            <a:r>
              <a:rPr lang="en-US" altLang="en-US" sz="4000" baseline="30000">
                <a:latin typeface="Cambria" pitchFamily="18" charset="0"/>
                <a:sym typeface="Symbol" pitchFamily="18" charset="2"/>
              </a:rPr>
              <a:t>2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200"/>
              <a:t>Check that underlying preferences are complete, transitive, and monotonic.</a:t>
            </a:r>
          </a:p>
        </p:txBody>
      </p:sp>
      <p:sp>
        <p:nvSpPr>
          <p:cNvPr id="31751" name="Line 19"/>
          <p:cNvSpPr>
            <a:spLocks noChangeShapeType="1"/>
          </p:cNvSpPr>
          <p:nvPr/>
        </p:nvSpPr>
        <p:spPr bwMode="auto">
          <a:xfrm>
            <a:off x="1447800" y="1905000"/>
            <a:ext cx="6781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31760" name="Object 16"/>
          <p:cNvGraphicFramePr>
            <a:graphicFrameLocks noChangeAspect="1"/>
          </p:cNvGraphicFramePr>
          <p:nvPr/>
        </p:nvGraphicFramePr>
        <p:xfrm>
          <a:off x="533400" y="3276600"/>
          <a:ext cx="2301875" cy="841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95" name="Equation" r:id="rId4" imgW="660113" imgH="241195" progId="Equation.3">
                  <p:embed/>
                </p:oleObj>
              </mc:Choice>
              <mc:Fallback>
                <p:oleObj name="Equation" r:id="rId4" imgW="660113" imgH="241195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3276600"/>
                        <a:ext cx="2301875" cy="841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61" name="Object 17"/>
          <p:cNvGraphicFramePr>
            <a:graphicFrameLocks noChangeAspect="1"/>
          </p:cNvGraphicFramePr>
          <p:nvPr/>
        </p:nvGraphicFramePr>
        <p:xfrm>
          <a:off x="533400" y="4343400"/>
          <a:ext cx="2365375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96" name="Equation" r:id="rId6" imgW="748975" imgH="241195" progId="Equation.3">
                  <p:embed/>
                </p:oleObj>
              </mc:Choice>
              <mc:Fallback>
                <p:oleObj name="Equation" r:id="rId6" imgW="748975" imgH="241195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4343400"/>
                        <a:ext cx="2365375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/>
        </p:nvGraphicFramePr>
        <p:xfrm>
          <a:off x="4419600" y="4038600"/>
          <a:ext cx="3505200" cy="2438400"/>
        </p:xfrm>
        <a:graphic>
          <a:graphicData uri="http://schemas.openxmlformats.org/drawingml/2006/table">
            <a:tbl>
              <a:tblPr/>
              <a:tblGrid>
                <a:gridCol w="1168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8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8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73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x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y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xy^2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73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4.24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143.8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73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144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73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6.93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144.07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73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144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31788" name="Object 18"/>
          <p:cNvGraphicFramePr>
            <a:graphicFrameLocks noChangeAspect="1"/>
          </p:cNvGraphicFramePr>
          <p:nvPr/>
        </p:nvGraphicFramePr>
        <p:xfrm>
          <a:off x="4267200" y="3048000"/>
          <a:ext cx="3643313" cy="833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97" name="Equation" r:id="rId8" imgW="888614" imgH="203112" progId="Equation.3">
                  <p:embed/>
                </p:oleObj>
              </mc:Choice>
              <mc:Fallback>
                <p:oleObj name="Equation" r:id="rId8" imgW="888614" imgH="203112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7200" y="3048000"/>
                        <a:ext cx="3643313" cy="833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E53013AD-A7DC-4E39-B9A9-3B0FDE023F64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31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2772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000066"/>
                </a:solidFill>
              </a:rPr>
              <a:t>Indifference Curves</a:t>
            </a:r>
            <a:endParaRPr lang="en-US" altLang="en-US" sz="4400" b="1" i="1">
              <a:solidFill>
                <a:srgbClr val="000066"/>
              </a:solidFill>
            </a:endParaRPr>
          </a:p>
        </p:txBody>
      </p:sp>
      <p:sp>
        <p:nvSpPr>
          <p:cNvPr id="1122320" name="Text Box 16"/>
          <p:cNvSpPr txBox="1">
            <a:spLocks noChangeArrowheads="1"/>
          </p:cNvSpPr>
          <p:nvPr/>
        </p:nvSpPr>
        <p:spPr bwMode="auto">
          <a:xfrm>
            <a:off x="5638800" y="1676400"/>
            <a:ext cx="2895600" cy="1373188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>
                <a:solidFill>
                  <a:srgbClr val="000066"/>
                </a:solidFill>
                <a:latin typeface="+mn-lt"/>
              </a:rPr>
              <a:t>Example:</a:t>
            </a:r>
            <a:r>
              <a:rPr lang="en-US" sz="2800" dirty="0">
                <a:latin typeface="+mn-lt"/>
              </a:rPr>
              <a:t> Utility and the single indifference curve. </a:t>
            </a:r>
          </a:p>
        </p:txBody>
      </p:sp>
      <p:graphicFrame>
        <p:nvGraphicFramePr>
          <p:cNvPr id="17" name="Chart 16"/>
          <p:cNvGraphicFramePr/>
          <p:nvPr/>
        </p:nvGraphicFramePr>
        <p:xfrm>
          <a:off x="304800" y="1981200"/>
          <a:ext cx="5867400" cy="396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1398</TotalTime>
  <Words>977</Words>
  <Application>Microsoft Office PowerPoint</Application>
  <PresentationFormat>On-screen Show (4:3)</PresentationFormat>
  <Paragraphs>256</Paragraphs>
  <Slides>31</Slides>
  <Notes>8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7" baseType="lpstr">
      <vt:lpstr>Arial</vt:lpstr>
      <vt:lpstr>Calibri</vt:lpstr>
      <vt:lpstr>Cambria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Diminishing Marginal Utility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Wiley Publishing,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jmanias</dc:creator>
  <cp:lastModifiedBy>LENOVO</cp:lastModifiedBy>
  <cp:revision>68</cp:revision>
  <dcterms:created xsi:type="dcterms:W3CDTF">2010-03-18T15:02:52Z</dcterms:created>
  <dcterms:modified xsi:type="dcterms:W3CDTF">2019-09-01T14:43:31Z</dcterms:modified>
</cp:coreProperties>
</file>