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5" r:id="rId4"/>
    <p:sldId id="277" r:id="rId5"/>
    <p:sldId id="278" r:id="rId6"/>
    <p:sldId id="279" r:id="rId7"/>
    <p:sldId id="273" r:id="rId8"/>
    <p:sldId id="263" r:id="rId9"/>
    <p:sldId id="258" r:id="rId10"/>
    <p:sldId id="280" r:id="rId11"/>
    <p:sldId id="259" r:id="rId12"/>
    <p:sldId id="281" r:id="rId13"/>
    <p:sldId id="282" r:id="rId14"/>
    <p:sldId id="283" r:id="rId15"/>
    <p:sldId id="284" r:id="rId16"/>
    <p:sldId id="261" r:id="rId17"/>
    <p:sldId id="285" r:id="rId18"/>
    <p:sldId id="268" r:id="rId19"/>
    <p:sldId id="269" r:id="rId20"/>
    <p:sldId id="27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671DFF-B721-45FE-AFA5-CF5C7C2E518F}" type="datetimeFigureOut">
              <a:rPr lang="en-ID" smtClean="0"/>
              <a:t>13/02/2021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3C4C6-E720-42F0-93D8-FE2B13456BA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73360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27C1-C082-4BB7-891E-F89E7D5FF699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0CFEF-6090-4D40-8A9C-1B77DA462830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1F3CB-5649-4E4E-8D7A-FE6164ED64C7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1174D-DB62-4A80-B8F6-B4CD3DC1BA4C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F8330-FA0E-4A6E-B051-BA0F48266E88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273E2-23C6-49A3-AF22-34EF8270CDF3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F65C8-7BB3-4089-9C8B-08976E0F0DF9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E92E5-8D5D-47FB-947D-111987B16569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B5BBFFC-F296-499C-990E-3EE8D0BED911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F849-E097-434D-B196-96D639F7AE74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2C4BA-2C99-4C1F-9BAF-EEB7703FCA33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1BBC3-E76B-40F6-AAAF-130099815D20}" type="datetime1">
              <a:rPr lang="en-US" smtClean="0"/>
              <a:t>2/13/2021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528C4-0612-446B-88D4-49D5B646A5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Poverty and inequality</a:t>
            </a:r>
            <a:endParaRPr lang="en-ID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729D5-3DE0-4618-9A1B-065B23CD69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EE463 Globalization and international development</a:t>
            </a:r>
          </a:p>
          <a:p>
            <a:r>
              <a:rPr lang="en-US" dirty="0"/>
              <a:t>Faculty of economics</a:t>
            </a:r>
          </a:p>
          <a:p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27341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8C38D-4BB3-43A0-855B-A8B1287B4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03EE2-1327-4981-9406-5586B0023A2E}"/>
              </a:ext>
            </a:extLst>
          </p:cNvPr>
          <p:cNvSpPr txBox="1"/>
          <p:nvPr/>
        </p:nvSpPr>
        <p:spPr>
          <a:xfrm>
            <a:off x="1451579" y="1853754"/>
            <a:ext cx="680139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Poverty is widespread.  About 1.4 billion out of the world’s population of 7 billion (roughly 20%) live below the poverty line which is $1.25/day/person</a:t>
            </a:r>
            <a:endParaRPr lang="en-ID" sz="2200" dirty="0"/>
          </a:p>
          <a:p>
            <a:pPr>
              <a:spcAft>
                <a:spcPts val="1200"/>
              </a:spcAft>
            </a:pPr>
            <a:r>
              <a:rPr lang="en-ID" sz="2200" dirty="0"/>
              <a:t>Absolute poverty exists because of low level of productivity; another argument is that the poor lack opportunities to participate in the economy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Raising people out of poverty requires economic growth. Without economic growth people will remain poor 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However economic growth alone is not sufficient; equitable distribution of income is also important</a:t>
            </a:r>
          </a:p>
        </p:txBody>
      </p:sp>
      <p:pic>
        <p:nvPicPr>
          <p:cNvPr id="1026" name="Picture 2" descr="Image result for poverty in cambodia">
            <a:extLst>
              <a:ext uri="{FF2B5EF4-FFF2-40B4-BE49-F238E27FC236}">
                <a16:creationId xmlns:a16="http://schemas.microsoft.com/office/drawing/2014/main" id="{9E201B8B-B938-4E99-81AE-5996B5B6E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447" y="1853755"/>
            <a:ext cx="3509554" cy="220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poverty in cambodia">
            <a:extLst>
              <a:ext uri="{FF2B5EF4-FFF2-40B4-BE49-F238E27FC236}">
                <a16:creationId xmlns:a16="http://schemas.microsoft.com/office/drawing/2014/main" id="{33788A6A-E85D-40B5-B607-380D3D93A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447" y="4071159"/>
            <a:ext cx="3509554" cy="206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71084-AA8C-4480-9FC9-4B5934197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471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098D167-B7F4-4DDB-AAE3-F638A24DB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6A89C7-CEFA-45A9-9E1A-2F768E5D39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43" t="14983" r="19500" b="16319"/>
          <a:stretch/>
        </p:blipFill>
        <p:spPr>
          <a:xfrm>
            <a:off x="2616115" y="0"/>
            <a:ext cx="9575885" cy="613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58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BBD0E5A-90F0-4716-8F27-E9B029920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66C72B-C0FA-4988-9C2A-92BED7A352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46" t="22626" r="34872" b="17772"/>
          <a:stretch/>
        </p:blipFill>
        <p:spPr>
          <a:xfrm>
            <a:off x="4876800" y="1854200"/>
            <a:ext cx="7315200" cy="42683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CF6DD6-1C3A-46A8-9A14-8C97955ED44A}"/>
              </a:ext>
            </a:extLst>
          </p:cNvPr>
          <p:cNvSpPr txBox="1"/>
          <p:nvPr/>
        </p:nvSpPr>
        <p:spPr>
          <a:xfrm>
            <a:off x="1375953" y="2107474"/>
            <a:ext cx="35008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Worldwide poverty is declining</a:t>
            </a:r>
          </a:p>
          <a:p>
            <a:endParaRPr lang="en-US" sz="2200" dirty="0"/>
          </a:p>
          <a:p>
            <a:r>
              <a:rPr lang="en-US" sz="2200" dirty="0"/>
              <a:t>Percentage of people living below poverty line, 1980-2015, world figures</a:t>
            </a: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601D70-10FD-4939-8348-E0B441467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Is poverty rising or in decline?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67469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28F886-FE09-45C6-9472-AB2941C82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EFED7B1-E326-4127-9C18-8ECE7B89E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Is poverty rising or in decline?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D4818F-5BDE-42E6-B094-3C1122B97489}"/>
              </a:ext>
            </a:extLst>
          </p:cNvPr>
          <p:cNvSpPr txBox="1"/>
          <p:nvPr/>
        </p:nvSpPr>
        <p:spPr>
          <a:xfrm>
            <a:off x="1375953" y="2107474"/>
            <a:ext cx="350084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However the absolute number remains high</a:t>
            </a:r>
          </a:p>
          <a:p>
            <a:endParaRPr lang="en-US" sz="2200" dirty="0"/>
          </a:p>
          <a:p>
            <a:r>
              <a:rPr lang="en-US" sz="2200" dirty="0"/>
              <a:t>World population living in extreme poverty, 1820-2015</a:t>
            </a:r>
            <a:endParaRPr lang="en-ID" sz="2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B8C807-52BA-487B-BD25-FA30DE3A3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67"/>
          <a:stretch/>
        </p:blipFill>
        <p:spPr>
          <a:xfrm>
            <a:off x="5036697" y="1854200"/>
            <a:ext cx="7155304" cy="428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312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ACF40-35F0-4689-A19D-F6CD2875A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People living in poverty by region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427C51-C059-4B3F-B5EA-0367CFF28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6146" name="Picture 2" descr="Image result for number of poor in the world">
            <a:extLst>
              <a:ext uri="{FF2B5EF4-FFF2-40B4-BE49-F238E27FC236}">
                <a16:creationId xmlns:a16="http://schemas.microsoft.com/office/drawing/2014/main" id="{0A8890DB-0BDE-478C-BBFF-41F62F182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24" b="4885"/>
          <a:stretch/>
        </p:blipFill>
        <p:spPr bwMode="auto">
          <a:xfrm>
            <a:off x="4910985" y="1853753"/>
            <a:ext cx="7281015" cy="429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FD7072-6AEA-470E-B5BF-9254E4CC69BC}"/>
              </a:ext>
            </a:extLst>
          </p:cNvPr>
          <p:cNvSpPr txBox="1"/>
          <p:nvPr/>
        </p:nvSpPr>
        <p:spPr>
          <a:xfrm>
            <a:off x="1451579" y="1994263"/>
            <a:ext cx="30768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Where the poor live</a:t>
            </a:r>
          </a:p>
          <a:p>
            <a:endParaRPr lang="en-US" sz="2200" dirty="0"/>
          </a:p>
          <a:p>
            <a:r>
              <a:rPr lang="en-US" sz="2200" dirty="0"/>
              <a:t>Sub Saharan Africa and South Asia have by far the most number of poor people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37891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D6F3-4BF6-4DCD-A233-7CFB16793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 poverty rising or in decline?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1FC240E-E203-4EEF-97E6-888784C8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2050" name="Picture 2" descr="Image result for poverty in cambodia">
            <a:extLst>
              <a:ext uri="{FF2B5EF4-FFF2-40B4-BE49-F238E27FC236}">
                <a16:creationId xmlns:a16="http://schemas.microsoft.com/office/drawing/2014/main" id="{25CFE22A-7052-4EC6-AA66-CD703AECD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1853754"/>
            <a:ext cx="7491412" cy="426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54E9FD-9B1E-4677-9AD1-CCF62CD8CEB3}"/>
              </a:ext>
            </a:extLst>
          </p:cNvPr>
          <p:cNvSpPr txBox="1"/>
          <p:nvPr/>
        </p:nvSpPr>
        <p:spPr>
          <a:xfrm>
            <a:off x="1375954" y="2133600"/>
            <a:ext cx="3169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Poverty reduction trends, 2005-2015 for countries in Southeast Asia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969439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9D69F-5D1F-41BD-B8EF-5A7D37F6F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Measuring poverty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86AABB8-78C6-4110-AD61-9B7791CB9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33DC11-6E43-4B82-BC66-4F56AABE73B4}"/>
              </a:ext>
            </a:extLst>
          </p:cNvPr>
          <p:cNvSpPr txBox="1"/>
          <p:nvPr/>
        </p:nvSpPr>
        <p:spPr>
          <a:xfrm>
            <a:off x="1451579" y="2002971"/>
            <a:ext cx="960327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Poverty and inequality are related but are not the same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 example, the bottom quintile (20%) in an advanced country may be much better off than the bottom quintile in a less developed country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Poverty line: a specific monetary value based on the amount of some minimal consumption basket of food and basic necessities (e.g., 2,000 calories/day; $1.25 per day)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Vulnerability to adverse shocks: although people are above the poverty line, external conditions (economic/financial crisis, natural disaster) may cause them to fall below the poverty line. This group is therefore vulnerable and require government intervention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1279849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3A5C5-2D22-40E6-91AA-1D480E691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Measuring inequality 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E65E4E-5CA7-45EE-8DB7-86DC4A621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B03984-83AD-4731-A0B8-1988D6F3B0BC}"/>
              </a:ext>
            </a:extLst>
          </p:cNvPr>
          <p:cNvSpPr txBox="1"/>
          <p:nvPr/>
        </p:nvSpPr>
        <p:spPr>
          <a:xfrm>
            <a:off x="1451579" y="2103120"/>
            <a:ext cx="52278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Inequality can be visualized and/or measured using: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frequency distribution of income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the Lorentz curve and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the Gini coefficient</a:t>
            </a:r>
            <a:endParaRPr lang="en-ID" sz="2200" dirty="0"/>
          </a:p>
        </p:txBody>
      </p:sp>
      <p:pic>
        <p:nvPicPr>
          <p:cNvPr id="3074" name="Picture 2" descr="Image result for inequality">
            <a:extLst>
              <a:ext uri="{FF2B5EF4-FFF2-40B4-BE49-F238E27FC236}">
                <a16:creationId xmlns:a16="http://schemas.microsoft.com/office/drawing/2014/main" id="{18A9B49C-BBDD-4121-8330-69DE43936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111" y="1836189"/>
            <a:ext cx="5498377" cy="365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149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9660FC8-D15E-4787-900C-6B2B81E07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5909E30-FA0A-4F60-A829-2403EA583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Frequency distributions Of income</a:t>
            </a:r>
            <a:endParaRPr lang="en-ID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3BF11C17-347A-48E8-A1CE-030B6E30D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052" y="1854200"/>
            <a:ext cx="5738948" cy="430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A311A5-C6B9-415D-B41C-DD7D72051555}"/>
              </a:ext>
            </a:extLst>
          </p:cNvPr>
          <p:cNvSpPr txBox="1"/>
          <p:nvPr/>
        </p:nvSpPr>
        <p:spPr>
          <a:xfrm>
            <a:off x="9064171" y="2534205"/>
            <a:ext cx="18462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Bangladesh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30A04A-7255-4C64-9073-A16ED5B78C85}"/>
              </a:ext>
            </a:extLst>
          </p:cNvPr>
          <p:cNvSpPr txBox="1"/>
          <p:nvPr/>
        </p:nvSpPr>
        <p:spPr>
          <a:xfrm>
            <a:off x="1366202" y="1980207"/>
            <a:ext cx="4886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The shape of the frequency distribution tells us how income is distributed in society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4168048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65960-8E28-49D9-B6F1-F6BD82A84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Frequency distributions Of income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4F0389C-A207-4776-9D96-311897020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8194" name="Picture 2" descr="Image result for frequency distribution per capita consumption mexico">
            <a:extLst>
              <a:ext uri="{FF2B5EF4-FFF2-40B4-BE49-F238E27FC236}">
                <a16:creationId xmlns:a16="http://schemas.microsoft.com/office/drawing/2014/main" id="{4C831704-FF9B-4F05-AD9A-54EE832B2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146" y="1853754"/>
            <a:ext cx="5477691" cy="410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7D26912-CF52-429F-9B55-1DED28782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308" y="1853754"/>
            <a:ext cx="5477692" cy="410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DA8A6D-F5AF-4195-8DEE-9C5917F6FF65}"/>
              </a:ext>
            </a:extLst>
          </p:cNvPr>
          <p:cNvSpPr txBox="1"/>
          <p:nvPr/>
        </p:nvSpPr>
        <p:spPr>
          <a:xfrm>
            <a:off x="3526971" y="2316480"/>
            <a:ext cx="18462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Mexico</a:t>
            </a: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0EA91B-46B1-4FA4-9546-0705353B8A26}"/>
              </a:ext>
            </a:extLst>
          </p:cNvPr>
          <p:cNvSpPr txBox="1"/>
          <p:nvPr/>
        </p:nvSpPr>
        <p:spPr>
          <a:xfrm>
            <a:off x="9157062" y="2448560"/>
            <a:ext cx="18462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United States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70529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43189-9740-468D-9A22-B93AD9595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Share of total income: 3 countries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7E8A10F-085D-46E9-AF7E-EAE50B7ED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303BAC-BBF3-4C0B-89E1-5F85E3B1D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31" t="30700" r="21712" b="30862"/>
          <a:stretch/>
        </p:blipFill>
        <p:spPr>
          <a:xfrm>
            <a:off x="1429484" y="1853754"/>
            <a:ext cx="10762516" cy="4100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61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61E1E-8EC9-4AE3-A4FC-07534A111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Lorentz curve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ACA013-13B2-42A6-B4A4-70528D072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23457-A6C0-49F6-8EC1-915A61972B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71" t="17632" r="40703" b="12384"/>
          <a:stretch/>
        </p:blipFill>
        <p:spPr>
          <a:xfrm>
            <a:off x="7480292" y="1853754"/>
            <a:ext cx="4711708" cy="39780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0BCE08-9547-4E1B-842E-21BE4E7F85C0}"/>
              </a:ext>
            </a:extLst>
          </p:cNvPr>
          <p:cNvSpPr txBox="1"/>
          <p:nvPr/>
        </p:nvSpPr>
        <p:spPr>
          <a:xfrm>
            <a:off x="8046720" y="5760720"/>
            <a:ext cx="373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% households by income distribution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2FE49-4016-4CD1-93CE-63E6D46E30D7}"/>
              </a:ext>
            </a:extLst>
          </p:cNvPr>
          <p:cNvSpPr txBox="1"/>
          <p:nvPr/>
        </p:nvSpPr>
        <p:spPr>
          <a:xfrm>
            <a:off x="1451579" y="1775387"/>
            <a:ext cx="5904261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</a:rPr>
              <a:t>Developed by Max Lorentz (1905), the curve shows the distribution of income (or wealth) within an economy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</a:rPr>
              <a:t>Cumulative percent of income/consumption is plotted against </a:t>
            </a:r>
            <a:r>
              <a:rPr lang="en-US" sz="2200" dirty="0">
                <a:solidFill>
                  <a:srgbClr val="3A3A3A"/>
                </a:solidFill>
                <a:latin typeface="Gill Sans MT" panose="020B0502020104020203" pitchFamily="34" charset="0"/>
              </a:rPr>
              <a:t>cumulative percent of recipients</a:t>
            </a:r>
            <a:endParaRPr lang="en-US" sz="2200" b="0" i="0" dirty="0">
              <a:solidFill>
                <a:srgbClr val="3A3A3A"/>
              </a:solidFill>
              <a:effectLst/>
              <a:latin typeface="Gill Sans MT" panose="020B0502020104020203" pitchFamily="34" charset="0"/>
            </a:endParaRP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</a:rPr>
              <a:t>It shows the cumulative share of income from different sections of the population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</a:rPr>
              <a:t>If there was perfect equality the poorest 20% of the population would gain 20% of the total income</a:t>
            </a:r>
            <a:r>
              <a:rPr lang="en-US" sz="2200" dirty="0">
                <a:solidFill>
                  <a:srgbClr val="3A3A3A"/>
                </a:solidFill>
                <a:latin typeface="Gill Sans MT" panose="020B0502020104020203" pitchFamily="34" charset="0"/>
              </a:rPr>
              <a:t>; likewise t</a:t>
            </a:r>
            <a:r>
              <a:rPr lang="en-US" sz="2200" b="0" i="0" dirty="0">
                <a:solidFill>
                  <a:srgbClr val="3A3A3A"/>
                </a:solidFill>
                <a:effectLst/>
                <a:latin typeface="Gill Sans MT" panose="020B0502020104020203" pitchFamily="34" charset="0"/>
              </a:rPr>
              <a:t>he poorest 60% of the population would get 60% of the income</a:t>
            </a:r>
          </a:p>
        </p:txBody>
      </p:sp>
    </p:spTree>
    <p:extLst>
      <p:ext uri="{BB962C8B-B14F-4D97-AF65-F5344CB8AC3E}">
        <p14:creationId xmlns:p14="http://schemas.microsoft.com/office/powerpoint/2010/main" val="1814795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A4A64-ED1D-4FF6-8CBD-926B4960F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Gini coefficient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13F8DE-BE6B-415D-B976-F22C9BD6D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FBA0A1-7783-4D6F-9747-2FEEA3D5B173}"/>
              </a:ext>
            </a:extLst>
          </p:cNvPr>
          <p:cNvSpPr txBox="1"/>
          <p:nvPr/>
        </p:nvSpPr>
        <p:spPr>
          <a:xfrm>
            <a:off x="1451579" y="1853754"/>
            <a:ext cx="4644421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200" b="0" i="0" dirty="0">
                <a:solidFill>
                  <a:srgbClr val="4D5156"/>
                </a:solidFill>
                <a:effectLst/>
                <a:latin typeface="Gill Sans MT" panose="020B0502020104020203" pitchFamily="34" charset="0"/>
              </a:rPr>
              <a:t>The </a:t>
            </a:r>
            <a:r>
              <a:rPr lang="en-US" sz="2200" b="1" i="0" dirty="0">
                <a:solidFill>
                  <a:srgbClr val="5F6368"/>
                </a:solidFill>
                <a:effectLst/>
                <a:latin typeface="Gill Sans MT" panose="020B0502020104020203" pitchFamily="34" charset="0"/>
              </a:rPr>
              <a:t>Gini coefficient</a:t>
            </a:r>
            <a:r>
              <a:rPr lang="en-US" sz="2200" b="0" i="0" dirty="0">
                <a:solidFill>
                  <a:srgbClr val="4D5156"/>
                </a:solidFill>
                <a:effectLst/>
                <a:latin typeface="Gill Sans MT" panose="020B0502020104020203" pitchFamily="34" charset="0"/>
              </a:rPr>
              <a:t> is a single number aimed at measuring the degree of inequality in a distribution. 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200" dirty="0">
                <a:solidFill>
                  <a:srgbClr val="4D5156"/>
                </a:solidFill>
                <a:latin typeface="Gill Sans MT" panose="020B0502020104020203" pitchFamily="34" charset="0"/>
              </a:rPr>
              <a:t>O</a:t>
            </a:r>
            <a:r>
              <a:rPr lang="en-US" sz="2200" b="0" i="0" dirty="0">
                <a:solidFill>
                  <a:srgbClr val="4D5156"/>
                </a:solidFill>
                <a:effectLst/>
                <a:latin typeface="Gill Sans MT" panose="020B0502020104020203" pitchFamily="34" charset="0"/>
              </a:rPr>
              <a:t>ften used in economics to measure how far a country's wealth or income distribution deviates from a totally equal distribution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200" dirty="0">
                <a:solidFill>
                  <a:srgbClr val="4D5156"/>
                </a:solidFill>
                <a:latin typeface="Gill Sans MT" panose="020B0502020104020203" pitchFamily="34" charset="0"/>
              </a:rPr>
              <a:t>Gini coefficient = 1 means total inequality; if it is = 0 then it means all receive an equal share</a:t>
            </a:r>
            <a:endParaRPr lang="en-ID" sz="2200" dirty="0">
              <a:latin typeface="Gill Sans MT" panose="020B05020201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96656-FFE1-4FF2-8979-AE60092ABD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77" t="13810" r="41615" b="15428"/>
          <a:stretch/>
        </p:blipFill>
        <p:spPr>
          <a:xfrm>
            <a:off x="6482080" y="1853754"/>
            <a:ext cx="5709920" cy="4287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85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F67EDC-9C1A-4010-8C08-C5DFF8626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10242" name="Picture 2" descr="Image result for gini coefficient">
            <a:extLst>
              <a:ext uri="{FF2B5EF4-FFF2-40B4-BE49-F238E27FC236}">
                <a16:creationId xmlns:a16="http://schemas.microsoft.com/office/drawing/2014/main" id="{E5223A6A-F5CC-425F-9D8C-D18F06EED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405" y="0"/>
            <a:ext cx="10778595" cy="611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8A9F31-8A48-450E-ADC8-1A6062BC4692}"/>
              </a:ext>
            </a:extLst>
          </p:cNvPr>
          <p:cNvSpPr txBox="1"/>
          <p:nvPr/>
        </p:nvSpPr>
        <p:spPr>
          <a:xfrm>
            <a:off x="3849187" y="5181600"/>
            <a:ext cx="662722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dirty="0"/>
              <a:t>Variations across countries based on Gini coefficient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598715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F554B-2703-4E15-B052-37FC58778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10043735" cy="1049235"/>
          </a:xfrm>
        </p:spPr>
        <p:txBody>
          <a:bodyPr/>
          <a:lstStyle/>
          <a:p>
            <a:r>
              <a:rPr lang="en-US" dirty="0"/>
              <a:t>Cases of Rising and declining inequality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731EF75-A782-4805-B877-01648E33A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9900" y="804519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C06D4D-D35B-48AE-AA58-888F879CC0A8}"/>
              </a:ext>
            </a:extLst>
          </p:cNvPr>
          <p:cNvSpPr txBox="1"/>
          <p:nvPr/>
        </p:nvSpPr>
        <p:spPr>
          <a:xfrm>
            <a:off x="1451579" y="1959428"/>
            <a:ext cx="610746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ID" sz="2200" dirty="0"/>
              <a:t>During the American occupation of South Korea, land was redistributed from Japanese owners to Korean farmers. This policy decreased inequality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ID" sz="2200" dirty="0"/>
              <a:t>In Eastern European and former states of the Soviet Union embarked on reforms, which resulted in decreasing inequality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en-ID" sz="2200" dirty="0"/>
          </a:p>
        </p:txBody>
      </p:sp>
      <p:pic>
        <p:nvPicPr>
          <p:cNvPr id="1026" name="Picture 2" descr="Image result for land redistribution korea">
            <a:extLst>
              <a:ext uri="{FF2B5EF4-FFF2-40B4-BE49-F238E27FC236}">
                <a16:creationId xmlns:a16="http://schemas.microsoft.com/office/drawing/2014/main" id="{EA62317B-DB78-4DC8-BAAF-7FE140F0B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273" y="1828799"/>
            <a:ext cx="3660898" cy="234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east european refiorms">
            <a:extLst>
              <a:ext uri="{FF2B5EF4-FFF2-40B4-BE49-F238E27FC236}">
                <a16:creationId xmlns:a16="http://schemas.microsoft.com/office/drawing/2014/main" id="{B07F21C3-DC25-4364-A807-659A1E68B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273" y="4176386"/>
            <a:ext cx="3660897" cy="265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354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CDF569-7ED4-4305-B96A-2F27902A2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324E4F-D2CF-4223-A3E4-4EA5C41426AF}"/>
              </a:ext>
            </a:extLst>
          </p:cNvPr>
          <p:cNvSpPr txBox="1"/>
          <p:nvPr/>
        </p:nvSpPr>
        <p:spPr>
          <a:xfrm>
            <a:off x="1451579" y="1959428"/>
            <a:ext cx="5463027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US" sz="2200" dirty="0"/>
              <a:t>South Africa has one of the highest Gini coefficient which means that inequality is high. This is a result of apartheid policies in the past which segregates blacks ands whites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ID" sz="2200" dirty="0"/>
              <a:t>High inequality in Latin America is due to land ownership in the hands of a few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DC2DE4F-84CC-42E0-950B-C415D29B0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Cases of Rising and declining inequality</a:t>
            </a:r>
            <a:endParaRPr lang="en-ID" dirty="0"/>
          </a:p>
        </p:txBody>
      </p:sp>
      <p:pic>
        <p:nvPicPr>
          <p:cNvPr id="2052" name="Picture 4" descr="Image result for apartheid">
            <a:extLst>
              <a:ext uri="{FF2B5EF4-FFF2-40B4-BE49-F238E27FC236}">
                <a16:creationId xmlns:a16="http://schemas.microsoft.com/office/drawing/2014/main" id="{D4BAE37B-DB38-4B5D-8A81-C094D0C4C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674" y="1854200"/>
            <a:ext cx="4293326" cy="2675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843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61079-BCAA-4DF4-8E0C-BC5AA4D39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Poverty reduction strategies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F07EC-2210-44E3-93C1-6BACC22EF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443EA7-EDC5-405C-A4BB-46590E6E04E3}"/>
              </a:ext>
            </a:extLst>
          </p:cNvPr>
          <p:cNvSpPr txBox="1"/>
          <p:nvPr/>
        </p:nvSpPr>
        <p:spPr>
          <a:xfrm>
            <a:off x="1515291" y="2002971"/>
            <a:ext cx="57650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Promote market-oriented growth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Ensure macroeconomic stability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Facilitate open trade and investments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Increase investments in infrastructure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Improve credit markets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Invest in human capital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Promote health and education</a:t>
            </a:r>
          </a:p>
          <a:p>
            <a:pPr marL="742950" lvl="1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Provide basic services to the poor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Develop social safety nets </a:t>
            </a:r>
            <a:endParaRPr lang="en-ID" sz="2200" dirty="0"/>
          </a:p>
        </p:txBody>
      </p:sp>
      <p:pic>
        <p:nvPicPr>
          <p:cNvPr id="4098" name="Picture 2" descr="Image result for poverty reduction vietnam">
            <a:extLst>
              <a:ext uri="{FF2B5EF4-FFF2-40B4-BE49-F238E27FC236}">
                <a16:creationId xmlns:a16="http://schemas.microsoft.com/office/drawing/2014/main" id="{C1625E91-A98D-4CB8-B060-977B40579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047" y="1839343"/>
            <a:ext cx="5425954" cy="361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6540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30338-21BE-4564-BD7A-400045980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Income transfers and safety nets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5BFD8F0-7777-406E-917B-F71F12B2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A361C9-6FA0-435C-BF29-F4AC6603961B}"/>
              </a:ext>
            </a:extLst>
          </p:cNvPr>
          <p:cNvSpPr txBox="1"/>
          <p:nvPr/>
        </p:nvSpPr>
        <p:spPr>
          <a:xfrm>
            <a:off x="1524000" y="2029097"/>
            <a:ext cx="953085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People are poor because they lack opportunities or are beyond the reach of the market: the old, the sick, the handicapped and people without family/networks</a:t>
            </a:r>
          </a:p>
          <a:p>
            <a:r>
              <a:rPr lang="en-US" sz="2200" dirty="0"/>
              <a:t>The poor are vulnerable to systemic shocks (natural disasters, financial crises) and therefore require government action because the market cannot resolve these issues</a:t>
            </a:r>
          </a:p>
          <a:p>
            <a:r>
              <a:rPr lang="en-US" sz="2200" dirty="0"/>
              <a:t>These situations require government intervention in the form of income transfers</a:t>
            </a:r>
          </a:p>
          <a:p>
            <a:r>
              <a:rPr lang="en-US" sz="2200" dirty="0"/>
              <a:t>Transfers can take the form of cash grants, food vouchers, or food distribution programs</a:t>
            </a:r>
          </a:p>
          <a:p>
            <a:r>
              <a:rPr lang="en-US" sz="2200" dirty="0"/>
              <a:t>Safety nets are similar to cash transfers. However safety nets apply to households that are not necessarily poor, but to those that have temporary shortfalls in consumption. One example: public employment scheme</a:t>
            </a:r>
          </a:p>
        </p:txBody>
      </p:sp>
    </p:spTree>
    <p:extLst>
      <p:ext uri="{BB962C8B-B14F-4D97-AF65-F5344CB8AC3E}">
        <p14:creationId xmlns:p14="http://schemas.microsoft.com/office/powerpoint/2010/main" val="3919055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A1F08-0D4C-47A9-9281-D7A81047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3D0E242-8D55-449B-8511-527CFF123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7839BF-EB40-4A62-8899-431960AAC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4693" y="1853753"/>
            <a:ext cx="6427307" cy="42770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B884FC0-CDED-44C0-953F-3D686AF9AE20}"/>
              </a:ext>
            </a:extLst>
          </p:cNvPr>
          <p:cNvSpPr txBox="1"/>
          <p:nvPr/>
        </p:nvSpPr>
        <p:spPr>
          <a:xfrm>
            <a:off x="1451579" y="1945700"/>
            <a:ext cx="419738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0" i="0" dirty="0">
                <a:solidFill>
                  <a:srgbClr val="444444"/>
                </a:solidFill>
                <a:effectLst/>
                <a:latin typeface="Gill Sans MT" panose="020B0502020104020203" pitchFamily="34" charset="0"/>
              </a:rPr>
              <a:t>Poverty is diminishing in countries that are growing rapidly, while in the absence of economic growth rising poverty is virtually unavoidable</a:t>
            </a:r>
          </a:p>
          <a:p>
            <a:endParaRPr lang="en-US" sz="2200" dirty="0">
              <a:solidFill>
                <a:srgbClr val="444444"/>
              </a:solidFill>
              <a:latin typeface="Gill Sans MT" panose="020B0502020104020203" pitchFamily="34" charset="0"/>
            </a:endParaRPr>
          </a:p>
          <a:p>
            <a:r>
              <a:rPr lang="en-US" sz="2200" b="0" i="0" dirty="0">
                <a:solidFill>
                  <a:srgbClr val="444444"/>
                </a:solidFill>
                <a:effectLst/>
                <a:latin typeface="Gill Sans MT" panose="020B0502020104020203" pitchFamily="34" charset="0"/>
              </a:rPr>
              <a:t>Some methods of poverty intervention such as improving opportunities and providing income transfers and safety nets.</a:t>
            </a:r>
          </a:p>
        </p:txBody>
      </p:sp>
    </p:spTree>
    <p:extLst>
      <p:ext uri="{BB962C8B-B14F-4D97-AF65-F5344CB8AC3E}">
        <p14:creationId xmlns:p14="http://schemas.microsoft.com/office/powerpoint/2010/main" val="12945038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542</TotalTime>
  <Words>840</Words>
  <Application>Microsoft Office PowerPoint</Application>
  <PresentationFormat>Widescreen</PresentationFormat>
  <Paragraphs>97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Gill Sans MT</vt:lpstr>
      <vt:lpstr>Gallery</vt:lpstr>
      <vt:lpstr>Poverty and inequality</vt:lpstr>
      <vt:lpstr>overview</vt:lpstr>
      <vt:lpstr>PowerPoint Presentation</vt:lpstr>
      <vt:lpstr>Is poverty rising or in decline?</vt:lpstr>
      <vt:lpstr>Is poverty rising or in decline?</vt:lpstr>
      <vt:lpstr>People living in poverty by region</vt:lpstr>
      <vt:lpstr>Is poverty rising or in decline?</vt:lpstr>
      <vt:lpstr>Measuring poverty</vt:lpstr>
      <vt:lpstr>Measuring inequality </vt:lpstr>
      <vt:lpstr>Frequency distributions Of income</vt:lpstr>
      <vt:lpstr>Frequency distributions Of income</vt:lpstr>
      <vt:lpstr>Share of total income: 3 countries</vt:lpstr>
      <vt:lpstr>Lorentz curve</vt:lpstr>
      <vt:lpstr>Gini coefficient</vt:lpstr>
      <vt:lpstr>PowerPoint Presentation</vt:lpstr>
      <vt:lpstr>Cases of Rising and declining inequality</vt:lpstr>
      <vt:lpstr>Cases of Rising and declining inequality</vt:lpstr>
      <vt:lpstr>Poverty reduction strategies</vt:lpstr>
      <vt:lpstr>Income transfers and safety nets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Poverty and inequality</dc:title>
  <dc:creator>januar hakim</dc:creator>
  <cp:lastModifiedBy>januar hakim</cp:lastModifiedBy>
  <cp:revision>29</cp:revision>
  <dcterms:created xsi:type="dcterms:W3CDTF">2021-02-12T12:27:43Z</dcterms:created>
  <dcterms:modified xsi:type="dcterms:W3CDTF">2021-02-13T13:12:55Z</dcterms:modified>
</cp:coreProperties>
</file>