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92" d="100"/>
          <a:sy n="92" d="100"/>
        </p:scale>
        <p:origin x="-49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97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203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263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919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885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86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744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602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308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924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366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6DE60-BD4D-47C0-A946-CAA495603EEA}" type="datetimeFigureOut">
              <a:rPr lang="en-US" smtClean="0"/>
              <a:t>8/2/2016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F5B6E-754F-491C-8A51-889D590115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45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greengarageblog.org/10-critical-pros-and-cons-of-illegal-immigration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SUqC3t96G0" TargetMode="External"/><Relationship Id="rId2" Type="http://schemas.openxmlformats.org/officeDocument/2006/relationships/hyperlink" Target="https://www.youtube.com/watch?v=4XQXiCLzyA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/>
              <a:t>Will you vote YES or No for free labor immigration from CLMV into Thailand?</a:t>
            </a:r>
          </a:p>
          <a:p>
            <a:pPr marL="0" indent="0">
              <a:buNone/>
            </a:pPr>
            <a:r>
              <a:rPr lang="en-US" sz="4800" dirty="0" smtClean="0"/>
              <a:t>Why?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478951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Pros and Cons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524000"/>
            <a:ext cx="5181600" cy="4652963"/>
          </a:xfrm>
        </p:spPr>
        <p:txBody>
          <a:bodyPr>
            <a:normAutofit fontScale="92500" lnSpcReduction="10000"/>
          </a:bodyPr>
          <a:lstStyle/>
          <a:p>
            <a:r>
              <a:rPr lang="en-US" u="sng" dirty="0" smtClean="0">
                <a:solidFill>
                  <a:srgbClr val="FF0000"/>
                </a:solidFill>
              </a:rPr>
              <a:t>Negative</a:t>
            </a:r>
          </a:p>
          <a:p>
            <a:pPr>
              <a:buFontTx/>
              <a:buChar char="-"/>
            </a:pPr>
            <a:r>
              <a:rPr lang="en-US" dirty="0" smtClean="0"/>
              <a:t>Depression of wages</a:t>
            </a:r>
          </a:p>
          <a:p>
            <a:pPr>
              <a:buFontTx/>
              <a:buChar char="-"/>
            </a:pPr>
            <a:r>
              <a:rPr lang="en-US" dirty="0" smtClean="0"/>
              <a:t>Rising unemployment</a:t>
            </a:r>
          </a:p>
          <a:p>
            <a:pPr>
              <a:buFontTx/>
              <a:buChar char="-"/>
            </a:pPr>
            <a:r>
              <a:rPr lang="en-US" dirty="0" smtClean="0"/>
              <a:t>Productivity, training and innovation ignorance by employers</a:t>
            </a:r>
          </a:p>
          <a:p>
            <a:pPr>
              <a:buFontTx/>
              <a:buChar char="-"/>
            </a:pPr>
            <a:r>
              <a:rPr lang="en-US" dirty="0" smtClean="0"/>
              <a:t>Pressure of public service</a:t>
            </a:r>
          </a:p>
          <a:p>
            <a:pPr>
              <a:buFontTx/>
              <a:buChar char="-"/>
            </a:pPr>
            <a:r>
              <a:rPr lang="en-US" dirty="0" smtClean="0"/>
              <a:t>Exploited migrants</a:t>
            </a:r>
          </a:p>
          <a:p>
            <a:pPr>
              <a:buFontTx/>
              <a:buChar char="-"/>
            </a:pPr>
            <a:r>
              <a:rPr lang="en-US" dirty="0" smtClean="0"/>
              <a:t>Crime and diseases</a:t>
            </a:r>
          </a:p>
          <a:p>
            <a:pPr>
              <a:buFontTx/>
              <a:buChar char="-"/>
            </a:pPr>
            <a:r>
              <a:rPr lang="en-US" dirty="0" smtClean="0"/>
              <a:t>Human trafficking</a:t>
            </a:r>
          </a:p>
          <a:p>
            <a:pPr>
              <a:buFontTx/>
              <a:buChar char="-"/>
            </a:pPr>
            <a:r>
              <a:rPr lang="en-US" dirty="0" smtClean="0"/>
              <a:t>Integration difficulties and friction with local people </a:t>
            </a:r>
          </a:p>
          <a:p>
            <a:pPr>
              <a:buFontTx/>
              <a:buChar char="-"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172200" y="1524000"/>
            <a:ext cx="5181600" cy="4652963"/>
          </a:xfrm>
        </p:spPr>
        <p:txBody>
          <a:bodyPr>
            <a:normAutofit fontScale="92500" lnSpcReduction="10000"/>
          </a:bodyPr>
          <a:lstStyle/>
          <a:p>
            <a:r>
              <a:rPr lang="en-US" u="sng" dirty="0" smtClean="0">
                <a:solidFill>
                  <a:srgbClr val="FF0000"/>
                </a:solidFill>
              </a:rPr>
              <a:t>Positive</a:t>
            </a:r>
          </a:p>
          <a:p>
            <a:pPr>
              <a:buFontTx/>
              <a:buChar char="-"/>
            </a:pPr>
            <a:r>
              <a:rPr lang="en-US" dirty="0" smtClean="0"/>
              <a:t>Job vacancies can be filled.</a:t>
            </a:r>
          </a:p>
          <a:p>
            <a:pPr>
              <a:buFontTx/>
              <a:buChar char="-"/>
            </a:pPr>
            <a:r>
              <a:rPr lang="en-US" dirty="0" smtClean="0"/>
              <a:t>Economic growth</a:t>
            </a:r>
          </a:p>
          <a:p>
            <a:pPr>
              <a:buFontTx/>
              <a:buChar char="-"/>
            </a:pPr>
            <a:r>
              <a:rPr lang="en-US" dirty="0" smtClean="0"/>
              <a:t>Services to an ageing population</a:t>
            </a:r>
          </a:p>
          <a:p>
            <a:pPr>
              <a:buFontTx/>
              <a:buChar char="-"/>
            </a:pPr>
            <a:r>
              <a:rPr lang="en-US" dirty="0" smtClean="0"/>
              <a:t>Immigrants bring energy and innovation.</a:t>
            </a:r>
          </a:p>
          <a:p>
            <a:pPr>
              <a:buFontTx/>
              <a:buChar char="-"/>
            </a:pPr>
            <a:r>
              <a:rPr lang="en-US" dirty="0" smtClean="0"/>
              <a:t>Cultural diversity enrichment</a:t>
            </a:r>
          </a:p>
          <a:p>
            <a:pPr>
              <a:buFontTx/>
              <a:buChar char="-"/>
            </a:pPr>
            <a:endParaRPr lang="en-US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801815" y="6176963"/>
            <a:ext cx="72633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http://greengarageblog.org/10-critical-pros-and-cons-of-illegal-immigration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666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://insight.kellogg.northwestern.edu/images/uploads/Besanko-Wible_figur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627" y="831200"/>
            <a:ext cx="6746009" cy="506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382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to do with illegal immigrants?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DEPORT or LEGALIZE them?</a:t>
            </a:r>
          </a:p>
          <a:p>
            <a:pPr>
              <a:buFont typeface="Symbol" panose="05050102010706020507" pitchFamily="18" charset="2"/>
              <a:buChar char="Þ"/>
            </a:pPr>
            <a:r>
              <a:rPr lang="en-US" dirty="0" smtClean="0"/>
              <a:t>USA VS THAILAND</a:t>
            </a:r>
            <a:endParaRPr lang="th-TH" dirty="0" smtClean="0"/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https://www.youtube.com/watch?v=4XQXiCLzyAw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r>
              <a:rPr lang="en-US" dirty="0" smtClean="0"/>
              <a:t>Legalize with more border enforcement</a:t>
            </a:r>
          </a:p>
          <a:p>
            <a:pPr marL="0" indent="0">
              <a:buNone/>
            </a:pPr>
            <a:endParaRPr lang="th-TH" dirty="0" smtClean="0">
              <a:hlinkClick r:id="rId3"/>
            </a:endParaRPr>
          </a:p>
          <a:p>
            <a:r>
              <a:rPr lang="en-US" dirty="0" smtClean="0"/>
              <a:t>Thailand’s current immigration policy</a:t>
            </a:r>
            <a:endParaRPr lang="th-TH" dirty="0" smtClean="0">
              <a:hlinkClick r:id="rId3"/>
            </a:endParaRPr>
          </a:p>
          <a:p>
            <a:pPr marL="0" indent="0">
              <a:buNone/>
            </a:pPr>
            <a:r>
              <a:rPr lang="en-US" dirty="0" smtClean="0">
                <a:hlinkClick r:id="rId3"/>
              </a:rPr>
              <a:t>https://www.youtube.com/watch?v=ESUqC3t96G0</a:t>
            </a:r>
            <a:endParaRPr lang="th-TH" dirty="0" smtClean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Immigration is complex. The debate is not solely economic.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16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dirty="0" smtClean="0"/>
              <a:t>Example: Singapore</a:t>
            </a:r>
            <a:endParaRPr lang="th-TH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073363"/>
              </p:ext>
            </p:extLst>
          </p:nvPr>
        </p:nvGraphicFramePr>
        <p:xfrm>
          <a:off x="492367" y="1409334"/>
          <a:ext cx="10861433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9123"/>
                <a:gridCol w="3144633"/>
                <a:gridCol w="280767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Quota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Unskilled-monthly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Skilled-monthly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Tier 1</a:t>
                      </a:r>
                    </a:p>
                    <a:p>
                      <a:r>
                        <a:rPr lang="en-US" dirty="0" smtClean="0"/>
                        <a:t>Up</a:t>
                      </a:r>
                      <a:r>
                        <a:rPr lang="en-US" baseline="0" dirty="0" smtClean="0"/>
                        <a:t> to 25% of the total workforce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$370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$250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Tier 2</a:t>
                      </a:r>
                    </a:p>
                    <a:p>
                      <a:r>
                        <a:rPr lang="en-US" dirty="0" smtClean="0"/>
                        <a:t>Above</a:t>
                      </a:r>
                      <a:r>
                        <a:rPr lang="en-US" baseline="0" dirty="0" smtClean="0"/>
                        <a:t> 25% to 50% of the total workforce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$470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$350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Tier 3</a:t>
                      </a:r>
                    </a:p>
                    <a:p>
                      <a:r>
                        <a:rPr lang="en-US" dirty="0" smtClean="0"/>
                        <a:t>Above</a:t>
                      </a:r>
                      <a:r>
                        <a:rPr lang="en-US" baseline="0" dirty="0" smtClean="0"/>
                        <a:t> 50% to 60% of the total workforce</a:t>
                      </a:r>
                      <a:endParaRPr lang="th-TH" dirty="0" smtClean="0"/>
                    </a:p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$650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$550</a:t>
                      </a:r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318303"/>
              </p:ext>
            </p:extLst>
          </p:nvPr>
        </p:nvGraphicFramePr>
        <p:xfrm>
          <a:off x="492367" y="4292600"/>
          <a:ext cx="10861433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9123"/>
                <a:gridCol w="3144633"/>
                <a:gridCol w="280767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Quota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Unskilled-monthly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Skilled-monthly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Tier 1</a:t>
                      </a:r>
                    </a:p>
                    <a:p>
                      <a:r>
                        <a:rPr lang="en-US" dirty="0" smtClean="0"/>
                        <a:t>Up</a:t>
                      </a:r>
                      <a:r>
                        <a:rPr lang="en-US" baseline="0" dirty="0" smtClean="0"/>
                        <a:t> to 10% of the total workforce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$420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$300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Tier 2</a:t>
                      </a:r>
                    </a:p>
                    <a:p>
                      <a:r>
                        <a:rPr lang="en-US" dirty="0" smtClean="0"/>
                        <a:t>Above</a:t>
                      </a:r>
                      <a:r>
                        <a:rPr lang="en-US" baseline="0" dirty="0" smtClean="0"/>
                        <a:t> 10% to 25% of the total workforce</a:t>
                      </a:r>
                      <a:endParaRPr lang="th-TH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$550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$400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Tier 3</a:t>
                      </a:r>
                    </a:p>
                    <a:p>
                      <a:r>
                        <a:rPr lang="en-US" dirty="0" smtClean="0"/>
                        <a:t>Above</a:t>
                      </a:r>
                      <a:r>
                        <a:rPr lang="en-US" baseline="0" dirty="0" smtClean="0"/>
                        <a:t> 25% to 40% of the total workforce</a:t>
                      </a:r>
                      <a:endParaRPr lang="th-TH" dirty="0" smtClean="0"/>
                    </a:p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$700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$600</a:t>
                      </a:r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7877" y="1101969"/>
            <a:ext cx="1910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Manufacturing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97877" y="3938954"/>
            <a:ext cx="1910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3782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223</Words>
  <Application>Microsoft Office PowerPoint</Application>
  <PresentationFormat>Custom</PresentationFormat>
  <Paragraphs>64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Pros and Cons</vt:lpstr>
      <vt:lpstr>PowerPoint Presentation</vt:lpstr>
      <vt:lpstr>What to do with illegal immigrants?</vt:lpstr>
      <vt:lpstr>Example: Singapore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kiriya</dc:creator>
  <cp:lastModifiedBy>Kiriya  Kulkolkarn</cp:lastModifiedBy>
  <cp:revision>7</cp:revision>
  <dcterms:created xsi:type="dcterms:W3CDTF">2016-08-01T17:14:53Z</dcterms:created>
  <dcterms:modified xsi:type="dcterms:W3CDTF">2016-08-02T01:47:23Z</dcterms:modified>
</cp:coreProperties>
</file>