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61" r:id="rId1"/>
  </p:sldMasterIdLst>
  <p:notesMasterIdLst>
    <p:notesMasterId r:id="rId71"/>
  </p:notesMasterIdLst>
  <p:sldIdLst>
    <p:sldId id="256" r:id="rId2"/>
    <p:sldId id="300" r:id="rId3"/>
    <p:sldId id="301" r:id="rId4"/>
    <p:sldId id="302" r:id="rId5"/>
    <p:sldId id="303" r:id="rId6"/>
    <p:sldId id="311" r:id="rId7"/>
    <p:sldId id="304" r:id="rId8"/>
    <p:sldId id="305" r:id="rId9"/>
    <p:sldId id="306" r:id="rId10"/>
    <p:sldId id="307" r:id="rId11"/>
    <p:sldId id="308" r:id="rId12"/>
    <p:sldId id="309" r:id="rId13"/>
    <p:sldId id="310" r:id="rId14"/>
    <p:sldId id="312" r:id="rId15"/>
    <p:sldId id="313" r:id="rId16"/>
    <p:sldId id="314" r:id="rId17"/>
    <p:sldId id="315" r:id="rId18"/>
    <p:sldId id="316" r:id="rId19"/>
    <p:sldId id="317" r:id="rId20"/>
    <p:sldId id="318" r:id="rId21"/>
    <p:sldId id="319" r:id="rId22"/>
    <p:sldId id="320" r:id="rId23"/>
    <p:sldId id="321" r:id="rId24"/>
    <p:sldId id="322" r:id="rId25"/>
    <p:sldId id="323" r:id="rId26"/>
    <p:sldId id="324" r:id="rId27"/>
    <p:sldId id="336" r:id="rId28"/>
    <p:sldId id="337" r:id="rId29"/>
    <p:sldId id="338" r:id="rId30"/>
    <p:sldId id="339" r:id="rId31"/>
    <p:sldId id="340" r:id="rId32"/>
    <p:sldId id="341" r:id="rId33"/>
    <p:sldId id="325" r:id="rId34"/>
    <p:sldId id="326" r:id="rId35"/>
    <p:sldId id="327" r:id="rId36"/>
    <p:sldId id="329" r:id="rId37"/>
    <p:sldId id="330" r:id="rId38"/>
    <p:sldId id="331" r:id="rId39"/>
    <p:sldId id="332" r:id="rId40"/>
    <p:sldId id="333" r:id="rId41"/>
    <p:sldId id="334" r:id="rId42"/>
    <p:sldId id="335" r:id="rId43"/>
    <p:sldId id="328" r:id="rId44"/>
    <p:sldId id="343" r:id="rId45"/>
    <p:sldId id="342" r:id="rId46"/>
    <p:sldId id="344" r:id="rId47"/>
    <p:sldId id="346" r:id="rId48"/>
    <p:sldId id="347" r:id="rId49"/>
    <p:sldId id="348" r:id="rId50"/>
    <p:sldId id="349" r:id="rId51"/>
    <p:sldId id="350" r:id="rId52"/>
    <p:sldId id="351" r:id="rId53"/>
    <p:sldId id="352" r:id="rId54"/>
    <p:sldId id="354" r:id="rId55"/>
    <p:sldId id="355" r:id="rId56"/>
    <p:sldId id="356" r:id="rId57"/>
    <p:sldId id="357" r:id="rId58"/>
    <p:sldId id="358" r:id="rId59"/>
    <p:sldId id="359" r:id="rId60"/>
    <p:sldId id="360" r:id="rId61"/>
    <p:sldId id="361" r:id="rId62"/>
    <p:sldId id="362" r:id="rId63"/>
    <p:sldId id="363" r:id="rId64"/>
    <p:sldId id="364" r:id="rId65"/>
    <p:sldId id="365" r:id="rId66"/>
    <p:sldId id="366" r:id="rId67"/>
    <p:sldId id="368" r:id="rId68"/>
    <p:sldId id="369" r:id="rId69"/>
    <p:sldId id="370" r:id="rId70"/>
  </p:sldIdLst>
  <p:sldSz cx="9144000" cy="5143500" type="screen16x9"/>
  <p:notesSz cx="6858000" cy="9144000"/>
  <p:embeddedFontLst>
    <p:embeddedFont>
      <p:font typeface="Nunito Sans" panose="020B0604020202020204" charset="0"/>
      <p:regular r:id="rId72"/>
      <p:bold r:id="rId73"/>
      <p:italic r:id="rId74"/>
      <p:boldItalic r:id="rId75"/>
    </p:embeddedFont>
    <p:embeddedFont>
      <p:font typeface="Cordia New" panose="020B0304020202020204" pitchFamily="34" charset="-34"/>
      <p:regular r:id="rId76"/>
      <p:bold r:id="rId77"/>
      <p:italic r:id="rId78"/>
      <p:boldItalic r:id="rId79"/>
    </p:embeddedFont>
    <p:embeddedFont>
      <p:font typeface="Calibri" panose="020F0502020204030204" pitchFamily="34" charset="0"/>
      <p:regular r:id="rId80"/>
      <p:bold r:id="rId81"/>
      <p:italic r:id="rId82"/>
      <p:boldItalic r:id="rId83"/>
    </p:embeddedFont>
    <p:embeddedFont>
      <p:font typeface="Georgia" panose="02040502050405020303" pitchFamily="18" charset="0"/>
      <p:regular r:id="rId84"/>
      <p:bold r:id="rId85"/>
      <p:italic r:id="rId86"/>
      <p:boldItalic r:id="rId8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7031"/>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94D1614-ED6D-4520-A54B-E128A5CE9411}">
  <a:tblStyle styleId="{A94D1614-ED6D-4520-A54B-E128A5CE9411}" styleName="Table_0">
    <a:wholeTbl>
      <a:tcStyle>
        <a:tcBdr>
          <a:left>
            <a:ln w="9525" cap="flat" cmpd="sng">
              <a:solidFill>
                <a:srgbClr val="000000"/>
              </a:solidFill>
              <a:prstDash val="solid"/>
              <a:round/>
              <a:headEnd type="none" w="med" len="med"/>
              <a:tailEnd type="none" w="med" len="med"/>
            </a:ln>
          </a:left>
          <a:right>
            <a:ln w="9525" cap="flat" cmpd="sng">
              <a:solidFill>
                <a:srgbClr val="000000"/>
              </a:solidFill>
              <a:prstDash val="solid"/>
              <a:round/>
              <a:headEnd type="none" w="med" len="med"/>
              <a:tailEnd type="none" w="med" len="med"/>
            </a:ln>
          </a:right>
          <a:top>
            <a:ln w="9525" cap="flat" cmpd="sng">
              <a:solidFill>
                <a:srgbClr val="000000"/>
              </a:solidFill>
              <a:prstDash val="solid"/>
              <a:round/>
              <a:headEnd type="none" w="med" len="med"/>
              <a:tailEnd type="none" w="med" len="med"/>
            </a:ln>
          </a:top>
          <a:bottom>
            <a:ln w="9525" cap="flat" cmpd="sng">
              <a:solidFill>
                <a:srgbClr val="000000"/>
              </a:solidFill>
              <a:prstDash val="solid"/>
              <a:round/>
              <a:headEnd type="none" w="med" len="med"/>
              <a:tailEnd type="none" w="med" len="med"/>
            </a:ln>
          </a:bottom>
          <a:insideH>
            <a:ln w="9525" cap="flat" cmpd="sng">
              <a:solidFill>
                <a:srgbClr val="000000"/>
              </a:solidFill>
              <a:prstDash val="solid"/>
              <a:round/>
              <a:headEnd type="none" w="med" len="med"/>
              <a:tailEnd type="none" w="med" len="med"/>
            </a:ln>
          </a:insideH>
          <a:insideV>
            <a:ln w="9525" cap="flat" cmpd="sng">
              <a:solidFill>
                <a:srgbClr val="000000"/>
              </a:solidFill>
              <a:prstDash val="solid"/>
              <a:round/>
              <a:headEnd type="none" w="med" len="med"/>
              <a:tailEnd type="none" w="med" len="med"/>
            </a:ln>
          </a:insideV>
        </a:tcBdr>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0510" autoAdjust="0"/>
  </p:normalViewPr>
  <p:slideViewPr>
    <p:cSldViewPr snapToGrid="0">
      <p:cViewPr varScale="1">
        <p:scale>
          <a:sx n="75" d="100"/>
          <a:sy n="75" d="100"/>
        </p:scale>
        <p:origin x="1020"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font" Target="fonts/font5.fntdata"/><Relationship Id="rId84" Type="http://schemas.openxmlformats.org/officeDocument/2006/relationships/font" Target="fonts/font13.fntdata"/><Relationship Id="rId89"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font" Target="fonts/font3.fntdata"/><Relationship Id="rId79" Type="http://schemas.openxmlformats.org/officeDocument/2006/relationships/font" Target="fonts/font8.fntdata"/><Relationship Id="rId87" Type="http://schemas.openxmlformats.org/officeDocument/2006/relationships/font" Target="fonts/font16.fntdata"/><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font" Target="fonts/font11.fntdata"/><Relationship Id="rId90"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font" Target="fonts/font6.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1.fntdata"/><Relationship Id="rId80" Type="http://schemas.openxmlformats.org/officeDocument/2006/relationships/font" Target="fonts/font9.fntdata"/><Relationship Id="rId85" Type="http://schemas.openxmlformats.org/officeDocument/2006/relationships/font" Target="fonts/font14.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font" Target="fonts/font4.fntdata"/><Relationship Id="rId83" Type="http://schemas.openxmlformats.org/officeDocument/2006/relationships/font" Target="fonts/font12.fntdata"/><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font" Target="fonts/font2.fntdata"/><Relationship Id="rId78" Type="http://schemas.openxmlformats.org/officeDocument/2006/relationships/font" Target="fonts/font7.fntdata"/><Relationship Id="rId81" Type="http://schemas.openxmlformats.org/officeDocument/2006/relationships/font" Target="fonts/font10.fntdata"/><Relationship Id="rId86" Type="http://schemas.openxmlformats.org/officeDocument/2006/relationships/font" Target="fonts/font15.fntdata"/><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381175" y="685800"/>
            <a:ext cx="6096299"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a:endParaRPr/>
          </a:p>
        </p:txBody>
      </p:sp>
    </p:spTree>
    <p:extLst>
      <p:ext uri="{BB962C8B-B14F-4D97-AF65-F5344CB8AC3E}">
        <p14:creationId xmlns:p14="http://schemas.microsoft.com/office/powerpoint/2010/main" val="957320853"/>
      </p:ext>
    </p:extLst>
  </p:cSld>
  <p:clrMap bg1="lt1" tx1="dk1" bg2="dk2" tx2="lt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Shape 8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9" name="Shape 8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631354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en-US" dirty="0" smtClean="0"/>
              <a:t>This visualization was created by Todd Holloway to show clusters of movies based on movie ratings. Movies that are closer together, receive similar movie ratings, whether those ratings are high or low. And it's exactly this type of visualization that allows us to get a feel for the data and determine what could be a part of it and what could be explored in more depth.</a:t>
            </a:r>
            <a:endParaRPr dirty="0"/>
          </a:p>
        </p:txBody>
      </p:sp>
    </p:spTree>
    <p:extLst>
      <p:ext uri="{BB962C8B-B14F-4D97-AF65-F5344CB8AC3E}">
        <p14:creationId xmlns:p14="http://schemas.microsoft.com/office/powerpoint/2010/main" val="38311456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Shape 23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39" name="Shape 23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6160261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Shape 14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 name="Shape 14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24523514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Shape 23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39" name="Shape 23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25232826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en-US" dirty="0" smtClean="0"/>
              <a:t>Dataset</a:t>
            </a:r>
            <a:r>
              <a:rPr lang="en-US" baseline="0" dirty="0" smtClean="0"/>
              <a:t> </a:t>
            </a:r>
            <a:r>
              <a:rPr lang="th-TH" baseline="0" dirty="0" smtClean="0"/>
              <a:t>ใช้สำหรับเก็บข้อมูลคุณลักษณะของสิ่งต่างๆ เช่น ข้อมูลของแต่ละบุคคล ซึ่งในแต่ละบุคคลอาจจะประกอบด้วยข้อมูลหลายๆข้อมูล เช่น ชื่อ อายุ สถานะ การมีลูก</a:t>
            </a:r>
            <a:endParaRPr dirty="0"/>
          </a:p>
        </p:txBody>
      </p:sp>
    </p:spTree>
    <p:extLst>
      <p:ext uri="{BB962C8B-B14F-4D97-AF65-F5344CB8AC3E}">
        <p14:creationId xmlns:p14="http://schemas.microsoft.com/office/powerpoint/2010/main" val="25802994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ลักษณะทั่วไปของ</a:t>
            </a:r>
            <a:r>
              <a:rPr lang="th-TH" baseline="0" dirty="0" smtClean="0"/>
              <a:t> </a:t>
            </a:r>
            <a:r>
              <a:rPr lang="en-US" baseline="0" dirty="0" err="1" smtClean="0"/>
              <a:t>dataframe</a:t>
            </a:r>
            <a:r>
              <a:rPr lang="en-US" baseline="0" dirty="0" smtClean="0"/>
              <a:t> </a:t>
            </a:r>
            <a:r>
              <a:rPr lang="th-TH" baseline="0" dirty="0" smtClean="0"/>
              <a:t>คือ ข้อมูลตามแถวจะแสดงข้อมูลบ่งชี้ของสิ่งๆนั้น เช่น ข้อมูลรายบุคคล ข้อมูลในแต่ละแถวจะเป็นข้อมูลของคนแต่ละบุคคล ในขณะที่ ข้อมูลในแต่ละ</a:t>
            </a:r>
            <a:r>
              <a:rPr lang="th-TH" baseline="0" dirty="0" err="1" smtClean="0"/>
              <a:t>คอลั่ม</a:t>
            </a:r>
            <a:r>
              <a:rPr lang="th-TH" baseline="0" dirty="0" smtClean="0"/>
              <a:t>จะแสดงข้อมูลแต่ละประเภทของคนทุกคนใน </a:t>
            </a:r>
            <a:r>
              <a:rPr lang="en-US" baseline="0" dirty="0" smtClean="0"/>
              <a:t>dataset </a:t>
            </a:r>
            <a:r>
              <a:rPr lang="th-TH" baseline="0" dirty="0" smtClean="0"/>
              <a:t>เช่น </a:t>
            </a:r>
            <a:r>
              <a:rPr lang="th-TH" baseline="0" dirty="0" err="1" smtClean="0"/>
              <a:t>คอลั่ม</a:t>
            </a:r>
            <a:r>
              <a:rPr lang="th-TH" baseline="0" dirty="0" smtClean="0"/>
              <a:t>แสดงชื่อ หรือ</a:t>
            </a:r>
            <a:r>
              <a:rPr lang="th-TH" baseline="0" dirty="0" err="1" smtClean="0"/>
              <a:t>คอลั่ม</a:t>
            </a:r>
            <a:r>
              <a:rPr lang="th-TH" baseline="0" dirty="0" smtClean="0"/>
              <a:t>แสดงอายุ</a:t>
            </a:r>
            <a:endParaRPr dirty="0"/>
          </a:p>
        </p:txBody>
      </p:sp>
    </p:spTree>
    <p:extLst>
      <p:ext uri="{BB962C8B-B14F-4D97-AF65-F5344CB8AC3E}">
        <p14:creationId xmlns:p14="http://schemas.microsoft.com/office/powerpoint/2010/main" val="4769957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วิธีการสร้าง </a:t>
            </a:r>
            <a:r>
              <a:rPr lang="en-US" dirty="0" smtClean="0"/>
              <a:t>data frame </a:t>
            </a:r>
            <a:r>
              <a:rPr lang="th-TH" dirty="0" smtClean="0"/>
              <a:t>สามารทำได้หลายวิธี ได้แก่ การสร่งเองจากโปรแกรม</a:t>
            </a:r>
            <a:r>
              <a:rPr lang="th-TH" baseline="0" dirty="0" smtClean="0"/>
              <a:t> การอ่านจากไฟล์ </a:t>
            </a:r>
            <a:r>
              <a:rPr lang="en-US" baseline="0" dirty="0" smtClean="0"/>
              <a:t>CSV, database </a:t>
            </a:r>
            <a:r>
              <a:rPr lang="th-TH" baseline="0" dirty="0" smtClean="0"/>
              <a:t>จำพวก </a:t>
            </a:r>
            <a:r>
              <a:rPr lang="en-US" baseline="0" dirty="0" smtClean="0"/>
              <a:t>SQL </a:t>
            </a:r>
            <a:r>
              <a:rPr lang="th-TH" baseline="0" dirty="0" smtClean="0"/>
              <a:t>หรือข้อมูลจากโปรแกรมต่างๆเช่น </a:t>
            </a:r>
            <a:r>
              <a:rPr lang="en-US" baseline="0" dirty="0" smtClean="0"/>
              <a:t>excel</a:t>
            </a:r>
            <a:endParaRPr dirty="0"/>
          </a:p>
        </p:txBody>
      </p:sp>
    </p:spTree>
    <p:extLst>
      <p:ext uri="{BB962C8B-B14F-4D97-AF65-F5344CB8AC3E}">
        <p14:creationId xmlns:p14="http://schemas.microsoft.com/office/powerpoint/2010/main" val="39780637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ให้ลอง</a:t>
            </a:r>
            <a:r>
              <a:rPr lang="th-TH" baseline="0" dirty="0" smtClean="0"/>
              <a:t> </a:t>
            </a:r>
            <a:r>
              <a:rPr lang="en-US" baseline="0" dirty="0" smtClean="0"/>
              <a:t>create </a:t>
            </a:r>
            <a:r>
              <a:rPr lang="en-US" baseline="0" dirty="0" err="1" smtClean="0"/>
              <a:t>dataframe</a:t>
            </a:r>
            <a:r>
              <a:rPr lang="en-US" baseline="0" dirty="0" smtClean="0"/>
              <a:t> </a:t>
            </a:r>
            <a:r>
              <a:rPr lang="th-TH" baseline="0" dirty="0" smtClean="0"/>
              <a:t>กันดู</a:t>
            </a:r>
          </a:p>
          <a:p>
            <a:pPr lvl="0">
              <a:spcBef>
                <a:spcPts val="0"/>
              </a:spcBef>
              <a:buNone/>
            </a:pPr>
            <a:endParaRPr dirty="0"/>
          </a:p>
        </p:txBody>
      </p:sp>
    </p:spTree>
    <p:extLst>
      <p:ext uri="{BB962C8B-B14F-4D97-AF65-F5344CB8AC3E}">
        <p14:creationId xmlns:p14="http://schemas.microsoft.com/office/powerpoint/2010/main" val="3310457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42483223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ในข้อมูลที่เป็น </a:t>
            </a:r>
            <a:r>
              <a:rPr lang="en-US" dirty="0" smtClean="0"/>
              <a:t>string </a:t>
            </a:r>
            <a:r>
              <a:rPr lang="th-TH" dirty="0" smtClean="0"/>
              <a:t>ในตอนแรกข้อมูลจะเรียงตามลำดับตัวอักษรโดยที่มี</a:t>
            </a:r>
            <a:r>
              <a:rPr lang="th-TH" baseline="0" dirty="0" smtClean="0"/>
              <a:t> </a:t>
            </a:r>
            <a:r>
              <a:rPr lang="en-US" baseline="0" dirty="0" smtClean="0"/>
              <a:t>index </a:t>
            </a:r>
            <a:r>
              <a:rPr lang="th-TH" baseline="0" dirty="0" smtClean="0"/>
              <a:t>ตัวเลขระบุตำแหน่งแถวของข้อมูล อย่างไรก็ตามเราสามารถตั้งค่าให้ข้อมูลมีลำดับตามขอมูลในตารางได้จากการ </a:t>
            </a:r>
            <a:r>
              <a:rPr lang="en-US" baseline="0" dirty="0" smtClean="0"/>
              <a:t>set </a:t>
            </a:r>
            <a:r>
              <a:rPr lang="en-US" baseline="0" dirty="0" err="1" smtClean="0"/>
              <a:t>stringAsFactor</a:t>
            </a:r>
            <a:r>
              <a:rPr lang="en-US" baseline="0" dirty="0" smtClean="0"/>
              <a:t> = false</a:t>
            </a:r>
            <a:endParaRPr dirty="0"/>
          </a:p>
        </p:txBody>
      </p:sp>
    </p:spTree>
    <p:extLst>
      <p:ext uri="{BB962C8B-B14F-4D97-AF65-F5344CB8AC3E}">
        <p14:creationId xmlns:p14="http://schemas.microsoft.com/office/powerpoint/2010/main" val="38615482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2661463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ตัวอย่างข้อมูล</a:t>
            </a:r>
            <a:r>
              <a:rPr lang="th-TH" baseline="0" dirty="0" smtClean="0"/>
              <a:t> </a:t>
            </a:r>
            <a:r>
              <a:rPr lang="en-US" baseline="0" dirty="0" smtClean="0"/>
              <a:t>dataset</a:t>
            </a:r>
            <a:endParaRPr dirty="0"/>
          </a:p>
        </p:txBody>
      </p:sp>
    </p:spTree>
    <p:extLst>
      <p:ext uri="{BB962C8B-B14F-4D97-AF65-F5344CB8AC3E}">
        <p14:creationId xmlns:p14="http://schemas.microsoft.com/office/powerpoint/2010/main" val="28891267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7539633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25361964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5345996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en-US" dirty="0" smtClean="0"/>
              <a:t>[ </a:t>
            </a:r>
            <a:r>
              <a:rPr lang="th-TH" dirty="0" smtClean="0"/>
              <a:t>ต่างจาก</a:t>
            </a:r>
            <a:r>
              <a:rPr lang="th-TH" baseline="0" dirty="0" smtClean="0"/>
              <a:t> </a:t>
            </a:r>
            <a:r>
              <a:rPr lang="en-US" baseline="0" dirty="0" smtClean="0"/>
              <a:t>[[ </a:t>
            </a:r>
            <a:r>
              <a:rPr lang="th-TH" baseline="0" dirty="0" smtClean="0"/>
              <a:t>และ </a:t>
            </a:r>
            <a:r>
              <a:rPr lang="en-US" baseline="0" dirty="0" smtClean="0"/>
              <a:t>$ </a:t>
            </a:r>
            <a:r>
              <a:rPr lang="th-TH" baseline="0" dirty="0" smtClean="0"/>
              <a:t>ตรงที่ </a:t>
            </a:r>
            <a:r>
              <a:rPr lang="en-US" baseline="0" dirty="0" smtClean="0"/>
              <a:t>[ </a:t>
            </a:r>
            <a:r>
              <a:rPr lang="th-TH" baseline="0" dirty="0" smtClean="0"/>
              <a:t>จะยังมองข้อมูลในรูปแบบของ </a:t>
            </a:r>
            <a:r>
              <a:rPr lang="en-US" baseline="0" dirty="0" smtClean="0"/>
              <a:t>2 </a:t>
            </a:r>
            <a:r>
              <a:rPr lang="th-TH" baseline="0" dirty="0" smtClean="0"/>
              <a:t>มิติ แต่ </a:t>
            </a:r>
            <a:r>
              <a:rPr lang="en-US" baseline="0" dirty="0" smtClean="0"/>
              <a:t>[[</a:t>
            </a:r>
            <a:r>
              <a:rPr lang="th-TH" baseline="0" dirty="0" smtClean="0"/>
              <a:t>หรือ</a:t>
            </a:r>
            <a:r>
              <a:rPr lang="en-US" baseline="0" dirty="0" smtClean="0"/>
              <a:t>$ </a:t>
            </a:r>
            <a:r>
              <a:rPr lang="th-TH" baseline="0" dirty="0" smtClean="0"/>
              <a:t>จะมองในรูปแบบของมิติเดียว</a:t>
            </a:r>
            <a:endParaRPr dirty="0"/>
          </a:p>
        </p:txBody>
      </p:sp>
    </p:spTree>
    <p:extLst>
      <p:ext uri="{BB962C8B-B14F-4D97-AF65-F5344CB8AC3E}">
        <p14:creationId xmlns:p14="http://schemas.microsoft.com/office/powerpoint/2010/main" val="10152949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0692434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22768996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31664306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en-US" dirty="0" smtClean="0"/>
              <a:t>Row</a:t>
            </a:r>
            <a:r>
              <a:rPr lang="en-US" baseline="0" dirty="0" smtClean="0"/>
              <a:t> </a:t>
            </a:r>
            <a:r>
              <a:rPr lang="th-TH" baseline="0" dirty="0" smtClean="0"/>
              <a:t>จะไม่สามารถกำหนดค่าลงไปได้เลยเหมือน </a:t>
            </a:r>
            <a:r>
              <a:rPr lang="th-TH" baseline="0" dirty="0" err="1" smtClean="0"/>
              <a:t>คอลั่ม</a:t>
            </a:r>
            <a:r>
              <a:rPr lang="th-TH" baseline="0" dirty="0" smtClean="0"/>
              <a:t> เนื่องจากข้อมูลเป็นคนละชนิดกัน จึงต้องมีการกำหนดว่าแต่ละ</a:t>
            </a:r>
            <a:r>
              <a:rPr lang="th-TH" baseline="0" dirty="0" err="1" smtClean="0"/>
              <a:t>คอลั่ม</a:t>
            </a:r>
            <a:r>
              <a:rPr lang="th-TH" baseline="0" dirty="0" smtClean="0"/>
              <a:t>เราจะใส่ค่าอะไรให้</a:t>
            </a:r>
            <a:endParaRPr dirty="0"/>
          </a:p>
        </p:txBody>
      </p:sp>
    </p:spTree>
    <p:extLst>
      <p:ext uri="{BB962C8B-B14F-4D97-AF65-F5344CB8AC3E}">
        <p14:creationId xmlns:p14="http://schemas.microsoft.com/office/powerpoint/2010/main" val="26417536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เรียงได้จากการใช้ ฟังก์ชัน </a:t>
            </a:r>
            <a:r>
              <a:rPr lang="en-US" dirty="0" smtClean="0"/>
              <a:t>sort </a:t>
            </a:r>
            <a:r>
              <a:rPr lang="th-TH" dirty="0" smtClean="0"/>
              <a:t>หรือ</a:t>
            </a:r>
            <a:r>
              <a:rPr lang="th-TH" baseline="0" dirty="0" smtClean="0"/>
              <a:t> </a:t>
            </a:r>
            <a:r>
              <a:rPr lang="en-US" baseline="0" dirty="0" smtClean="0"/>
              <a:t>order</a:t>
            </a:r>
            <a:endParaRPr dirty="0"/>
          </a:p>
        </p:txBody>
      </p:sp>
    </p:spTree>
    <p:extLst>
      <p:ext uri="{BB962C8B-B14F-4D97-AF65-F5344CB8AC3E}">
        <p14:creationId xmlns:p14="http://schemas.microsoft.com/office/powerpoint/2010/main" val="7079883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5111761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5621892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Shape 23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39" name="Shape 23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8688567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ข้อมูล </a:t>
            </a:r>
            <a:r>
              <a:rPr lang="en-US" dirty="0" smtClean="0"/>
              <a:t>statedata.csv</a:t>
            </a:r>
            <a:r>
              <a:rPr lang="en-US" baseline="0" dirty="0" smtClean="0"/>
              <a:t> </a:t>
            </a:r>
            <a:r>
              <a:rPr lang="th-TH" baseline="0" dirty="0" smtClean="0"/>
              <a:t>คือข้อมูลของรัฐใน</a:t>
            </a:r>
            <a:r>
              <a:rPr lang="th-TH" baseline="0" dirty="0" err="1" smtClean="0"/>
              <a:t>สหรัฐอเมริการ</a:t>
            </a:r>
            <a:endParaRPr lang="th-TH" baseline="0" dirty="0" smtClean="0"/>
          </a:p>
          <a:p>
            <a:pPr lvl="0">
              <a:spcBef>
                <a:spcPts val="0"/>
              </a:spcBef>
              <a:buNone/>
            </a:pPr>
            <a:endParaRPr lang="th-TH" baseline="0" dirty="0" smtClean="0"/>
          </a:p>
          <a:p>
            <a:pPr lvl="0">
              <a:spcBef>
                <a:spcPts val="0"/>
              </a:spcBef>
              <a:buNone/>
            </a:pPr>
            <a:r>
              <a:rPr lang="th-TH" baseline="0" dirty="0" smtClean="0"/>
              <a:t>ทดลอง</a:t>
            </a:r>
            <a:r>
              <a:rPr lang="th-TH" baseline="0" dirty="0" err="1" smtClean="0"/>
              <a:t>อ่านฟล์</a:t>
            </a:r>
            <a:endParaRPr dirty="0"/>
          </a:p>
        </p:txBody>
      </p:sp>
    </p:spTree>
    <p:extLst>
      <p:ext uri="{BB962C8B-B14F-4D97-AF65-F5344CB8AC3E}">
        <p14:creationId xmlns:p14="http://schemas.microsoft.com/office/powerpoint/2010/main" val="403411276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ทดลองเปลี่ยนค่าใน </a:t>
            </a:r>
            <a:r>
              <a:rPr lang="en-US" dirty="0" smtClean="0"/>
              <a:t>column </a:t>
            </a:r>
            <a:r>
              <a:rPr lang="en-US" dirty="0" err="1" smtClean="0"/>
              <a:t>state.region</a:t>
            </a:r>
            <a:endParaRPr dirty="0"/>
          </a:p>
        </p:txBody>
      </p:sp>
    </p:spTree>
    <p:extLst>
      <p:ext uri="{BB962C8B-B14F-4D97-AF65-F5344CB8AC3E}">
        <p14:creationId xmlns:p14="http://schemas.microsoft.com/office/powerpoint/2010/main" val="425364215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en-US" dirty="0" err="1" smtClean="0"/>
              <a:t>Reddit's</a:t>
            </a:r>
            <a:r>
              <a:rPr lang="en-US" dirty="0" smtClean="0"/>
              <a:t> </a:t>
            </a:r>
            <a:r>
              <a:rPr lang="th-TH" dirty="0" smtClean="0"/>
              <a:t>คือ </a:t>
            </a:r>
            <a:r>
              <a:rPr lang="en-US" dirty="0" smtClean="0"/>
              <a:t>social and entertainment</a:t>
            </a:r>
            <a:r>
              <a:rPr lang="th-TH" dirty="0" smtClean="0"/>
              <a:t>เว็บไซต์ ที่ผู้ใช้สามารถ</a:t>
            </a:r>
            <a:r>
              <a:rPr lang="th-TH" dirty="0" err="1" smtClean="0"/>
              <a:t>โพส</a:t>
            </a:r>
            <a:r>
              <a:rPr lang="th-TH" dirty="0" smtClean="0"/>
              <a:t>และคอมเม้นเกี่ยวกับข่าวสารต่างๆได้</a:t>
            </a:r>
            <a:r>
              <a:rPr lang="th-TH" baseline="0" dirty="0" smtClean="0"/>
              <a:t> ข้อมูล </a:t>
            </a:r>
            <a:r>
              <a:rPr lang="en-US" baseline="0" dirty="0" err="1" smtClean="0"/>
              <a:t>redIt</a:t>
            </a:r>
            <a:r>
              <a:rPr lang="en-US" baseline="0" dirty="0" smtClean="0"/>
              <a:t> </a:t>
            </a:r>
            <a:r>
              <a:rPr lang="th-TH" baseline="0" dirty="0" err="1" smtClean="0"/>
              <a:t>เผ็น</a:t>
            </a:r>
            <a:r>
              <a:rPr lang="th-TH" baseline="0" dirty="0" smtClean="0"/>
              <a:t>ข้อมูลของผู้ใช้แต่ละคนเช่น เพศ อายุ เชื้อ</a:t>
            </a:r>
            <a:r>
              <a:rPr lang="th-TH" baseline="0" dirty="0" err="1" smtClean="0"/>
              <a:t>ชาตื</a:t>
            </a:r>
            <a:endParaRPr lang="en-US" dirty="0" smtClean="0"/>
          </a:p>
          <a:p>
            <a:pPr lvl="0">
              <a:spcBef>
                <a:spcPts val="0"/>
              </a:spcBef>
              <a:buNone/>
            </a:pPr>
            <a:endParaRPr lang="en-US" dirty="0" smtClean="0"/>
          </a:p>
          <a:p>
            <a:pPr lvl="0">
              <a:spcBef>
                <a:spcPts val="0"/>
              </a:spcBef>
              <a:buNone/>
            </a:pPr>
            <a:r>
              <a:rPr lang="en-US" dirty="0" smtClean="0"/>
              <a:t>a social and entertainment website where users can post links and comments about trending news. This survey asks users about demographic information such as gender, age, nationality and employment status. It even asks users what type of cheese they would be. And whether they prefer dogs, cats, or turtles. </a:t>
            </a:r>
            <a:endParaRPr dirty="0"/>
          </a:p>
        </p:txBody>
      </p:sp>
    </p:spTree>
    <p:extLst>
      <p:ext uri="{BB962C8B-B14F-4D97-AF65-F5344CB8AC3E}">
        <p14:creationId xmlns:p14="http://schemas.microsoft.com/office/powerpoint/2010/main" val="308712237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จากที่เราเคยเรียนกันไปว่าข้อมูลใน</a:t>
            </a:r>
            <a:r>
              <a:rPr lang="th-TH" baseline="0" dirty="0" smtClean="0"/>
              <a:t> </a:t>
            </a:r>
            <a:r>
              <a:rPr lang="en-US" baseline="0" dirty="0" smtClean="0"/>
              <a:t>dataset </a:t>
            </a:r>
            <a:r>
              <a:rPr lang="th-TH" baseline="0" dirty="0" smtClean="0"/>
              <a:t>ที่เป็น </a:t>
            </a:r>
            <a:r>
              <a:rPr lang="en-US" baseline="0" dirty="0" smtClean="0"/>
              <a:t>string </a:t>
            </a:r>
            <a:r>
              <a:rPr lang="th-TH" baseline="0" dirty="0" smtClean="0"/>
              <a:t>จะถูกเรียงลำดับตามตัวอักษร</a:t>
            </a:r>
            <a:endParaRPr dirty="0"/>
          </a:p>
        </p:txBody>
      </p:sp>
    </p:spTree>
    <p:extLst>
      <p:ext uri="{BB962C8B-B14F-4D97-AF65-F5344CB8AC3E}">
        <p14:creationId xmlns:p14="http://schemas.microsoft.com/office/powerpoint/2010/main" val="5109167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ในตัวอย่างจะเห็นว่าข้อมูล</a:t>
            </a:r>
            <a:r>
              <a:rPr lang="th-TH" baseline="0" dirty="0" smtClean="0"/>
              <a:t> </a:t>
            </a:r>
            <a:r>
              <a:rPr lang="en-US" baseline="0" dirty="0" smtClean="0"/>
              <a:t>under 18 </a:t>
            </a:r>
            <a:r>
              <a:rPr lang="th-TH" baseline="0" dirty="0" smtClean="0"/>
              <a:t>อยู่ลำดับรองสุดท้ายในกราฟ</a:t>
            </a:r>
            <a:endParaRPr dirty="0"/>
          </a:p>
        </p:txBody>
      </p:sp>
    </p:spTree>
    <p:extLst>
      <p:ext uri="{BB962C8B-B14F-4D97-AF65-F5344CB8AC3E}">
        <p14:creationId xmlns:p14="http://schemas.microsoft.com/office/powerpoint/2010/main" val="45457026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เราสามารถจัดลำดับใหม่โดยการทำตาม </a:t>
            </a:r>
            <a:r>
              <a:rPr lang="en-US" dirty="0" smtClean="0"/>
              <a:t>2</a:t>
            </a:r>
            <a:r>
              <a:rPr lang="th-TH" dirty="0" smtClean="0"/>
              <a:t>โค้ดนี้</a:t>
            </a:r>
            <a:endParaRPr dirty="0"/>
          </a:p>
        </p:txBody>
      </p:sp>
    </p:spTree>
    <p:extLst>
      <p:ext uri="{BB962C8B-B14F-4D97-AF65-F5344CB8AC3E}">
        <p14:creationId xmlns:p14="http://schemas.microsoft.com/office/powerpoint/2010/main" val="144751784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Shape 23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39" name="Shape 23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299461423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dirty="0" smtClean="0"/>
              <a:t>Pseudo-Facebook User Data </a:t>
            </a:r>
            <a:r>
              <a:rPr lang="th-TH" sz="1100" b="1" dirty="0" smtClean="0"/>
              <a:t>เป็นข้อมูลของผู้ใช้งาน</a:t>
            </a:r>
            <a:r>
              <a:rPr lang="th-TH" sz="1100" b="1" baseline="0" dirty="0" smtClean="0"/>
              <a:t> </a:t>
            </a:r>
            <a:r>
              <a:rPr lang="en-US" sz="1100" b="1" baseline="0" dirty="0" err="1" smtClean="0"/>
              <a:t>facebook</a:t>
            </a:r>
            <a:endParaRPr lang="en-US" sz="1100" b="1"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h-TH" sz="1100" b="1" baseline="0" dirty="0" smtClean="0"/>
              <a:t>ทดลองอ่านไฟล์ </a:t>
            </a:r>
            <a:endParaRPr lang="en-US" sz="1100" b="1" dirty="0" smtClean="0"/>
          </a:p>
          <a:p>
            <a:pPr lvl="0">
              <a:spcBef>
                <a:spcPts val="0"/>
              </a:spcBef>
              <a:buNone/>
            </a:pPr>
            <a:endParaRPr dirty="0"/>
          </a:p>
        </p:txBody>
      </p:sp>
    </p:spTree>
    <p:extLst>
      <p:ext uri="{BB962C8B-B14F-4D97-AF65-F5344CB8AC3E}">
        <p14:creationId xmlns:p14="http://schemas.microsoft.com/office/powerpoint/2010/main" val="224882840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ทดลองสร้าง </a:t>
            </a:r>
            <a:r>
              <a:rPr lang="en-US" dirty="0" smtClean="0"/>
              <a:t>histogram </a:t>
            </a:r>
            <a:r>
              <a:rPr lang="th-TH" dirty="0" smtClean="0"/>
              <a:t>โดยแสดงวันเกิดของ</a:t>
            </a:r>
            <a:r>
              <a:rPr lang="th-TH" baseline="0" dirty="0" smtClean="0"/>
              <a:t> </a:t>
            </a:r>
            <a:r>
              <a:rPr lang="en-US" baseline="0" dirty="0" smtClean="0"/>
              <a:t>user </a:t>
            </a:r>
            <a:r>
              <a:rPr lang="th-TH" baseline="0" dirty="0" smtClean="0"/>
              <a:t>โดยใช้ </a:t>
            </a:r>
            <a:r>
              <a:rPr lang="en-US" baseline="0" dirty="0" smtClean="0"/>
              <a:t>library ggplot2</a:t>
            </a:r>
            <a:endParaRPr dirty="0"/>
          </a:p>
        </p:txBody>
      </p:sp>
    </p:spTree>
    <p:extLst>
      <p:ext uri="{BB962C8B-B14F-4D97-AF65-F5344CB8AC3E}">
        <p14:creationId xmlns:p14="http://schemas.microsoft.com/office/powerpoint/2010/main" val="213408708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อย่างไรก็ตามในกราฟแสดงแค่</a:t>
            </a:r>
            <a:r>
              <a:rPr lang="th-TH" baseline="0" dirty="0" smtClean="0"/>
              <a:t> </a:t>
            </a:r>
            <a:r>
              <a:rPr lang="en-US" baseline="0" dirty="0" smtClean="0"/>
              <a:t>30 </a:t>
            </a:r>
            <a:r>
              <a:rPr lang="th-TH" baseline="0" dirty="0" smtClean="0"/>
              <a:t>วัน แต่ในบางเดือนมี </a:t>
            </a:r>
            <a:r>
              <a:rPr lang="en-US" baseline="0" dirty="0" smtClean="0"/>
              <a:t>31 </a:t>
            </a:r>
            <a:r>
              <a:rPr lang="th-TH" baseline="0" dirty="0" smtClean="0"/>
              <a:t>วันจึงต้องเพิ่มดังตัวอย่าง</a:t>
            </a:r>
            <a:endParaRPr dirty="0"/>
          </a:p>
        </p:txBody>
      </p:sp>
    </p:spTree>
    <p:extLst>
      <p:ext uri="{BB962C8B-B14F-4D97-AF65-F5344CB8AC3E}">
        <p14:creationId xmlns:p14="http://schemas.microsoft.com/office/powerpoint/2010/main" val="393668220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นอกจากนี้หากลองแสดงข้อมูลจำนวนเพื่อนของผู้ใช้แต่ละคนจะพบว่าค่าเริ่มใกล้</a:t>
            </a:r>
            <a:r>
              <a:rPr lang="th-TH" baseline="0" dirty="0" smtClean="0"/>
              <a:t> </a:t>
            </a:r>
            <a:r>
              <a:rPr lang="en-US" baseline="0" dirty="0" smtClean="0"/>
              <a:t>0 </a:t>
            </a:r>
            <a:r>
              <a:rPr lang="th-TH" baseline="0" dirty="0" smtClean="0"/>
              <a:t>ที่ </a:t>
            </a:r>
            <a:r>
              <a:rPr lang="en-US" baseline="0" dirty="0" smtClean="0"/>
              <a:t>1000 </a:t>
            </a:r>
            <a:r>
              <a:rPr lang="th-TH" baseline="0" dirty="0" smtClean="0"/>
              <a:t>ดังนั้นเพื่อให้สามารถดูและวิเคราะห์ข้อมูลได้ง่ายขึ้น เราสามารถกำหนดดูค่าในแกน </a:t>
            </a:r>
            <a:r>
              <a:rPr lang="en-US" baseline="0" dirty="0" smtClean="0"/>
              <a:t>x </a:t>
            </a:r>
            <a:r>
              <a:rPr lang="th-TH" baseline="0" dirty="0" smtClean="0"/>
              <a:t>แค่ </a:t>
            </a:r>
            <a:r>
              <a:rPr lang="en-US" baseline="0" dirty="0" smtClean="0"/>
              <a:t>0-1000</a:t>
            </a:r>
            <a:endParaRPr dirty="0"/>
          </a:p>
        </p:txBody>
      </p:sp>
    </p:spTree>
    <p:extLst>
      <p:ext uri="{BB962C8B-B14F-4D97-AF65-F5344CB8AC3E}">
        <p14:creationId xmlns:p14="http://schemas.microsoft.com/office/powerpoint/2010/main" val="392859339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ดังตัวอย่าง</a:t>
            </a:r>
            <a:endParaRPr dirty="0"/>
          </a:p>
        </p:txBody>
      </p:sp>
    </p:spTree>
    <p:extLst>
      <p:ext uri="{BB962C8B-B14F-4D97-AF65-F5344CB8AC3E}">
        <p14:creationId xmlns:p14="http://schemas.microsoft.com/office/powerpoint/2010/main" val="391264235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นอกจากนี้ เราสามารถกำหนดความหนาของแท่ง </a:t>
            </a:r>
            <a:r>
              <a:rPr lang="en-US" dirty="0" smtClean="0"/>
              <a:t>histogram </a:t>
            </a:r>
            <a:r>
              <a:rPr lang="th-TH" dirty="0" smtClean="0"/>
              <a:t>ได้จาก คำสั่ง </a:t>
            </a:r>
            <a:r>
              <a:rPr lang="en-US" dirty="0" err="1" smtClean="0"/>
              <a:t>binwidth</a:t>
            </a:r>
            <a:endParaRPr dirty="0"/>
          </a:p>
        </p:txBody>
      </p:sp>
    </p:spTree>
    <p:extLst>
      <p:ext uri="{BB962C8B-B14F-4D97-AF65-F5344CB8AC3E}">
        <p14:creationId xmlns:p14="http://schemas.microsoft.com/office/powerpoint/2010/main" val="325074797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นอกจานี้หากเราลองจำแนกจำนวนเพื่อนตามเพศ</a:t>
            </a:r>
            <a:r>
              <a:rPr lang="th-TH" baseline="0" dirty="0" smtClean="0"/>
              <a:t> เราจะพบว่าข้อมูลบางตัวไม่มีค่าซึ่งแสดงในรูปแบบของ </a:t>
            </a:r>
            <a:r>
              <a:rPr lang="en-US" baseline="0" dirty="0" smtClean="0"/>
              <a:t>NA </a:t>
            </a:r>
            <a:r>
              <a:rPr lang="th-TH" baseline="0" dirty="0" smtClean="0"/>
              <a:t>โดยเราสามารถกำจัดออกได้โดย </a:t>
            </a:r>
            <a:r>
              <a:rPr lang="en-US" baseline="0" dirty="0" smtClean="0"/>
              <a:t>code </a:t>
            </a:r>
            <a:r>
              <a:rPr lang="th-TH" baseline="0" dirty="0" smtClean="0"/>
              <a:t>ด้านล่าง</a:t>
            </a:r>
            <a:endParaRPr dirty="0"/>
          </a:p>
        </p:txBody>
      </p:sp>
    </p:spTree>
    <p:extLst>
      <p:ext uri="{BB962C8B-B14F-4D97-AF65-F5344CB8AC3E}">
        <p14:creationId xmlns:p14="http://schemas.microsoft.com/office/powerpoint/2010/main" val="222305085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ทั้งนี้ในการดำเนินการวิ</a:t>
            </a:r>
            <a:r>
              <a:rPr lang="th-TH" dirty="0" err="1" smtClean="0"/>
              <a:t>เคราะหฺข้</a:t>
            </a:r>
            <a:r>
              <a:rPr lang="th-TH" dirty="0" smtClean="0"/>
              <a:t>มูล บางครั้งเราจำเป็นต้องมีการเปลี่ยนรูปแบบของข้อมูล ซึ่งเราสามารถใช้ฟังก์ชั่นต่างๆกับข้อมูลในแต่ละ</a:t>
            </a:r>
            <a:r>
              <a:rPr lang="th-TH" dirty="0" err="1" smtClean="0"/>
              <a:t>คอลั่ม</a:t>
            </a:r>
            <a:r>
              <a:rPr lang="th-TH" dirty="0" smtClean="0"/>
              <a:t>ได้ดังตัวอย่าง</a:t>
            </a:r>
            <a:endParaRPr dirty="0"/>
          </a:p>
        </p:txBody>
      </p:sp>
    </p:spTree>
    <p:extLst>
      <p:ext uri="{BB962C8B-B14F-4D97-AF65-F5344CB8AC3E}">
        <p14:creationId xmlns:p14="http://schemas.microsoft.com/office/powerpoint/2010/main" val="196148507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ซึ่งเมื่อทดลอง </a:t>
            </a:r>
            <a:r>
              <a:rPr lang="en-US" dirty="0" smtClean="0"/>
              <a:t>plot graph</a:t>
            </a:r>
            <a:r>
              <a:rPr lang="en-US" baseline="0" dirty="0" smtClean="0"/>
              <a:t> </a:t>
            </a:r>
            <a:r>
              <a:rPr lang="th-TH" baseline="0" dirty="0" smtClean="0"/>
              <a:t>เราจะเห็นว่ากราฟมี</a:t>
            </a:r>
            <a:r>
              <a:rPr lang="th-TH" baseline="0" dirty="0" err="1" smtClean="0"/>
              <a:t>ลักษ</a:t>
            </a:r>
            <a:r>
              <a:rPr lang="th-TH" baseline="0" dirty="0" smtClean="0"/>
              <a:t>ระเหมือนกันแต่ค่าในแกน </a:t>
            </a:r>
            <a:r>
              <a:rPr lang="en-US" baseline="0" dirty="0" smtClean="0"/>
              <a:t>x </a:t>
            </a:r>
            <a:r>
              <a:rPr lang="th-TH" baseline="0" dirty="0" smtClean="0"/>
              <a:t>แตกต่างกัน</a:t>
            </a:r>
            <a:endParaRPr dirty="0"/>
          </a:p>
        </p:txBody>
      </p:sp>
    </p:spTree>
    <p:extLst>
      <p:ext uri="{BB962C8B-B14F-4D97-AF65-F5344CB8AC3E}">
        <p14:creationId xmlns:p14="http://schemas.microsoft.com/office/powerpoint/2010/main" val="269606334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h-TH" dirty="0" smtClean="0"/>
              <a:t>ในบางครั้งการแสดงข้อมูลในรูปแบบ</a:t>
            </a:r>
            <a:r>
              <a:rPr lang="th-TH" baseline="0" dirty="0" smtClean="0"/>
              <a:t> </a:t>
            </a:r>
            <a:r>
              <a:rPr lang="en-US" baseline="0" dirty="0" smtClean="0"/>
              <a:t>histogram </a:t>
            </a:r>
            <a:r>
              <a:rPr lang="th-TH" baseline="0" dirty="0" smtClean="0"/>
              <a:t>อาจไม่ตอบโจทย์ต่อการวิเคราะห์มากนัก ทั้งนี้เราสามารถแสดงข้อมูลในรูปแบบของ </a:t>
            </a:r>
            <a:r>
              <a:rPr lang="en-US" sz="1100" b="1" dirty="0" smtClean="0"/>
              <a:t>Frequency polygon</a:t>
            </a:r>
          </a:p>
          <a:p>
            <a:pPr lvl="0">
              <a:spcBef>
                <a:spcPts val="0"/>
              </a:spcBef>
              <a:buNone/>
            </a:pPr>
            <a:r>
              <a:rPr lang="th-TH" dirty="0" smtClean="0"/>
              <a:t> ได้ดังโค้ดตัวอย่าง</a:t>
            </a:r>
            <a:endParaRPr dirty="0"/>
          </a:p>
        </p:txBody>
      </p:sp>
    </p:spTree>
    <p:extLst>
      <p:ext uri="{BB962C8B-B14F-4D97-AF65-F5344CB8AC3E}">
        <p14:creationId xmlns:p14="http://schemas.microsoft.com/office/powerpoint/2010/main" val="135256302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โดยเรามารถตั้งชื่อแกน </a:t>
            </a:r>
            <a:r>
              <a:rPr lang="en-US" dirty="0" smtClean="0"/>
              <a:t>x </a:t>
            </a:r>
            <a:r>
              <a:rPr lang="th-TH" dirty="0" smtClean="0"/>
              <a:t>แกน </a:t>
            </a:r>
            <a:r>
              <a:rPr lang="en-US" dirty="0" smtClean="0"/>
              <a:t>y </a:t>
            </a:r>
            <a:r>
              <a:rPr lang="th-TH" dirty="0" smtClean="0"/>
              <a:t>ได้ดังตัวอย่าง</a:t>
            </a:r>
            <a:endParaRPr dirty="0"/>
          </a:p>
        </p:txBody>
      </p:sp>
    </p:spTree>
    <p:extLst>
      <p:ext uri="{BB962C8B-B14F-4D97-AF65-F5344CB8AC3E}">
        <p14:creationId xmlns:p14="http://schemas.microsoft.com/office/powerpoint/2010/main" val="204268177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นอกจาก</a:t>
            </a:r>
            <a:r>
              <a:rPr lang="th-TH" baseline="0" dirty="0" smtClean="0"/>
              <a:t> </a:t>
            </a:r>
            <a:r>
              <a:rPr lang="en-US" baseline="0" dirty="0" smtClean="0"/>
              <a:t>histogram </a:t>
            </a:r>
            <a:r>
              <a:rPr lang="th-TH" baseline="0" dirty="0" smtClean="0"/>
              <a:t>และ </a:t>
            </a:r>
            <a:r>
              <a:rPr lang="en-US" baseline="0" dirty="0" smtClean="0"/>
              <a:t>Frequency polygon </a:t>
            </a:r>
            <a:r>
              <a:rPr lang="th-TH" baseline="0" dirty="0" smtClean="0"/>
              <a:t>แล้ว เราสามารถแสดงข้อมูลในรูปแบบของ </a:t>
            </a:r>
            <a:r>
              <a:rPr lang="en-US" baseline="0" dirty="0" smtClean="0"/>
              <a:t>box plot </a:t>
            </a:r>
            <a:r>
              <a:rPr lang="th-TH" baseline="0" dirty="0" smtClean="0"/>
              <a:t>ได้ โดยกำหนดค่า </a:t>
            </a:r>
            <a:r>
              <a:rPr lang="en-US" baseline="0" dirty="0" err="1" smtClean="0"/>
              <a:t>geom</a:t>
            </a:r>
            <a:r>
              <a:rPr lang="en-US" baseline="0" dirty="0" smtClean="0"/>
              <a:t> </a:t>
            </a:r>
            <a:r>
              <a:rPr lang="th-TH" baseline="0" dirty="0" smtClean="0"/>
              <a:t>เป็น </a:t>
            </a:r>
            <a:r>
              <a:rPr lang="en-US" baseline="0" dirty="0" smtClean="0"/>
              <a:t>box plot</a:t>
            </a:r>
          </a:p>
          <a:p>
            <a:pPr lvl="0">
              <a:spcBef>
                <a:spcPts val="0"/>
              </a:spcBef>
              <a:buNone/>
            </a:pPr>
            <a:r>
              <a:rPr lang="en-US" dirty="0" smtClean="0"/>
              <a:t> </a:t>
            </a:r>
            <a:endParaRPr dirty="0"/>
          </a:p>
        </p:txBody>
      </p:sp>
    </p:spTree>
    <p:extLst>
      <p:ext uri="{BB962C8B-B14F-4D97-AF65-F5344CB8AC3E}">
        <p14:creationId xmlns:p14="http://schemas.microsoft.com/office/powerpoint/2010/main" val="36783601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โดยเราสามารถ</a:t>
            </a:r>
            <a:r>
              <a:rPr lang="th-TH" baseline="0" dirty="0" smtClean="0"/>
              <a:t> </a:t>
            </a:r>
            <a:r>
              <a:rPr lang="en-US" baseline="0" dirty="0" smtClean="0"/>
              <a:t>limit </a:t>
            </a:r>
            <a:r>
              <a:rPr lang="th-TH" baseline="0" dirty="0" smtClean="0"/>
              <a:t>ค่าตรงแกน </a:t>
            </a:r>
            <a:r>
              <a:rPr lang="en-US" baseline="0" dirty="0" smtClean="0"/>
              <a:t>y </a:t>
            </a:r>
            <a:r>
              <a:rPr lang="th-TH" baseline="0" dirty="0" smtClean="0"/>
              <a:t>เพื่อให้สามารถวิเคราะห์ข้อมูลได้ง่ายขึ้น โดยใช้ คำสั่ง </a:t>
            </a:r>
            <a:r>
              <a:rPr lang="en-US" baseline="0" dirty="0" err="1" smtClean="0"/>
              <a:t>scaley_continuous</a:t>
            </a:r>
            <a:r>
              <a:rPr lang="en-US" baseline="0" dirty="0" smtClean="0"/>
              <a:t>(limit = c(0,1000)) </a:t>
            </a:r>
            <a:r>
              <a:rPr lang="th-TH" baseline="0" dirty="0" smtClean="0"/>
              <a:t>ทั้งนี้บางท่านอาจจะสงสัยว่าขีดแต่ละขี้ในกล่องสี่เหลี่ยมคืออะไร</a:t>
            </a:r>
            <a:endParaRPr dirty="0"/>
          </a:p>
        </p:txBody>
      </p:sp>
    </p:spTree>
    <p:extLst>
      <p:ext uri="{BB962C8B-B14F-4D97-AF65-F5344CB8AC3E}">
        <p14:creationId xmlns:p14="http://schemas.microsoft.com/office/powerpoint/2010/main" val="56104406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เมื่อเราทดลองใช้คำสั่ง</a:t>
            </a:r>
            <a:r>
              <a:rPr lang="th-TH" baseline="0" dirty="0" smtClean="0"/>
              <a:t> </a:t>
            </a:r>
            <a:r>
              <a:rPr lang="en-US" baseline="0" dirty="0" smtClean="0"/>
              <a:t>by(</a:t>
            </a:r>
            <a:r>
              <a:rPr lang="en-US" baseline="0" dirty="0" err="1" smtClean="0"/>
              <a:t>pf$friendships_initiated</a:t>
            </a:r>
            <a:r>
              <a:rPr lang="en-US" baseline="0" dirty="0" smtClean="0"/>
              <a:t>,…..) </a:t>
            </a:r>
            <a:r>
              <a:rPr lang="th-TH" baseline="0" dirty="0" smtClean="0"/>
              <a:t>โปรแกรมจะแสดงค่าเชิงสถิติขึ้นมา ซึ่งจะเห็นว่าค่า </a:t>
            </a:r>
            <a:r>
              <a:rPr lang="en-US" baseline="0" dirty="0" smtClean="0"/>
              <a:t>1 </a:t>
            </a:r>
            <a:r>
              <a:rPr lang="th-TH" baseline="0" dirty="0" err="1" smtClean="0"/>
              <a:t>ควอไทล์</a:t>
            </a:r>
            <a:r>
              <a:rPr lang="th-TH" baseline="0" dirty="0" smtClean="0"/>
              <a:t>จะอยู่ที่ </a:t>
            </a:r>
            <a:r>
              <a:rPr lang="en-US" baseline="0" dirty="0" smtClean="0"/>
              <a:t>19 </a:t>
            </a:r>
            <a:r>
              <a:rPr lang="th-TH" baseline="0" dirty="0" smtClean="0"/>
              <a:t>และ </a:t>
            </a:r>
            <a:r>
              <a:rPr lang="en-US" baseline="0" dirty="0" smtClean="0"/>
              <a:t>15 </a:t>
            </a:r>
            <a:r>
              <a:rPr lang="th-TH" baseline="0" dirty="0" smtClean="0"/>
              <a:t>ซึ่งคือเส้นล่างสุด และ </a:t>
            </a:r>
            <a:r>
              <a:rPr lang="en-US" baseline="0" dirty="0" smtClean="0"/>
              <a:t>3</a:t>
            </a:r>
            <a:r>
              <a:rPr lang="en-US" baseline="30000" dirty="0" smtClean="0"/>
              <a:t>rd</a:t>
            </a:r>
            <a:r>
              <a:rPr lang="en-US" baseline="0" dirty="0" smtClean="0"/>
              <a:t> </a:t>
            </a:r>
            <a:r>
              <a:rPr lang="th-TH" baseline="0" dirty="0" err="1" smtClean="0"/>
              <a:t>ควอไทล์</a:t>
            </a:r>
            <a:r>
              <a:rPr lang="th-TH" baseline="0" dirty="0" smtClean="0"/>
              <a:t> คือ </a:t>
            </a:r>
            <a:r>
              <a:rPr lang="en-US" baseline="0" dirty="0" smtClean="0"/>
              <a:t>124.8 </a:t>
            </a:r>
            <a:r>
              <a:rPr lang="th-TH" baseline="0" dirty="0" smtClean="0"/>
              <a:t>และ </a:t>
            </a:r>
            <a:r>
              <a:rPr lang="en-US" baseline="0" dirty="0" smtClean="0"/>
              <a:t>111 </a:t>
            </a:r>
            <a:r>
              <a:rPr lang="th-TH" baseline="0" dirty="0" smtClean="0"/>
              <a:t>ซึ่งคือเส้นบนสุด และเส้นกลางคือค่า </a:t>
            </a:r>
            <a:r>
              <a:rPr lang="en-US" baseline="0" dirty="0" smtClean="0"/>
              <a:t>median</a:t>
            </a:r>
            <a:endParaRPr dirty="0"/>
          </a:p>
        </p:txBody>
      </p:sp>
    </p:spTree>
    <p:extLst>
      <p:ext uri="{BB962C8B-B14F-4D97-AF65-F5344CB8AC3E}">
        <p14:creationId xmlns:p14="http://schemas.microsoft.com/office/powerpoint/2010/main" val="362999693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ต่อไปเป็นการวิเคราะห์ข้อมูล</a:t>
            </a:r>
            <a:r>
              <a:rPr lang="th-TH" baseline="0" dirty="0" smtClean="0"/>
              <a:t>ที่มีความสัมพันธ์กัน </a:t>
            </a:r>
            <a:r>
              <a:rPr lang="en-US" baseline="0" dirty="0" smtClean="0"/>
              <a:t>2 </a:t>
            </a:r>
            <a:r>
              <a:rPr lang="th-TH" baseline="0" dirty="0" smtClean="0"/>
              <a:t>ตัวขึ้นไป การวิเคราะห์อย่างแรกคือการทำ </a:t>
            </a:r>
            <a:r>
              <a:rPr lang="en-US" baseline="0" dirty="0" smtClean="0"/>
              <a:t>Scatterplots </a:t>
            </a:r>
            <a:r>
              <a:rPr lang="th-TH" baseline="0" dirty="0" smtClean="0"/>
              <a:t>ซึ่งในตัวอย่างเป็นการวิเคราะห์จำนวนเพื่อนในแต่ละช่วงอายุ ซึ่งเราสามารถทำ </a:t>
            </a:r>
            <a:r>
              <a:rPr lang="en-US" baseline="0" dirty="0" smtClean="0"/>
              <a:t>scatter plot </a:t>
            </a:r>
            <a:r>
              <a:rPr lang="th-TH" baseline="0" dirty="0" smtClean="0"/>
              <a:t>โดยใช้คำสั่ง </a:t>
            </a:r>
            <a:r>
              <a:rPr lang="en-US" baseline="0" dirty="0" err="1" smtClean="0"/>
              <a:t>geom_point</a:t>
            </a:r>
            <a:endParaRPr lang="en-US" baseline="0" dirty="0" smtClean="0"/>
          </a:p>
          <a:p>
            <a:pPr lvl="0">
              <a:spcBef>
                <a:spcPts val="0"/>
              </a:spcBef>
              <a:buNone/>
            </a:pPr>
            <a:endParaRPr dirty="0"/>
          </a:p>
        </p:txBody>
      </p:sp>
    </p:spTree>
    <p:extLst>
      <p:ext uri="{BB962C8B-B14F-4D97-AF65-F5344CB8AC3E}">
        <p14:creationId xmlns:p14="http://schemas.microsoft.com/office/powerpoint/2010/main" val="406578322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ซึ่งเราสามารถกำหนดช่วงที่เราต้องการดูได้</a:t>
            </a:r>
            <a:r>
              <a:rPr lang="th-TH" baseline="0" dirty="0" smtClean="0"/>
              <a:t> โดยใน</a:t>
            </a:r>
            <a:r>
              <a:rPr lang="th-TH" baseline="0" dirty="0" err="1" smtClean="0"/>
              <a:t>เฟสบุ้ค</a:t>
            </a:r>
            <a:r>
              <a:rPr lang="th-TH" baseline="0" dirty="0" smtClean="0"/>
              <a:t>มีกฎให้ผู้ที่สามารถเล่น </a:t>
            </a:r>
            <a:r>
              <a:rPr lang="en-US" baseline="0" dirty="0" err="1" smtClean="0"/>
              <a:t>facebook</a:t>
            </a:r>
            <a:r>
              <a:rPr lang="en-US" baseline="0" dirty="0" smtClean="0"/>
              <a:t> </a:t>
            </a:r>
            <a:r>
              <a:rPr lang="th-TH" baseline="0" dirty="0" smtClean="0"/>
              <a:t>ได้ต้องมีอายุมากกว่า </a:t>
            </a:r>
            <a:r>
              <a:rPr lang="en-US" baseline="0" dirty="0" smtClean="0"/>
              <a:t>13 </a:t>
            </a:r>
            <a:r>
              <a:rPr lang="th-TH" baseline="0" dirty="0" smtClean="0"/>
              <a:t>ปีขึ้นไป และคาดว่าผู้</a:t>
            </a:r>
            <a:r>
              <a:rPr lang="th-TH" baseline="0" dirty="0" err="1" smtClean="0"/>
              <a:t>เลานเฟสบุ้คส่</a:t>
            </a:r>
            <a:r>
              <a:rPr lang="th-TH" baseline="0" dirty="0" smtClean="0"/>
              <a:t>วนใหญ่อายุไม่เกิน </a:t>
            </a:r>
            <a:r>
              <a:rPr lang="en-US" baseline="0" dirty="0" smtClean="0"/>
              <a:t>90 </a:t>
            </a:r>
            <a:r>
              <a:rPr lang="th-TH" baseline="0" dirty="0" smtClean="0"/>
              <a:t>ปี ดังนั้นเราจะทำการ </a:t>
            </a:r>
            <a:r>
              <a:rPr lang="en-US" baseline="0" dirty="0" smtClean="0"/>
              <a:t>limit </a:t>
            </a:r>
            <a:r>
              <a:rPr lang="th-TH" baseline="0" dirty="0" smtClean="0"/>
              <a:t>ค่าอายุในช่วง </a:t>
            </a:r>
            <a:r>
              <a:rPr lang="en-US" baseline="0" dirty="0" smtClean="0"/>
              <a:t>13-90 </a:t>
            </a:r>
            <a:r>
              <a:rPr lang="th-TH" baseline="0" dirty="0" smtClean="0"/>
              <a:t>เพื่อให้วิเคราะห์ข้อมูลที่เราสนใจเท่านั้น</a:t>
            </a:r>
            <a:endParaRPr dirty="0"/>
          </a:p>
        </p:txBody>
      </p:sp>
    </p:spTree>
    <p:extLst>
      <p:ext uri="{BB962C8B-B14F-4D97-AF65-F5344CB8AC3E}">
        <p14:creationId xmlns:p14="http://schemas.microsoft.com/office/powerpoint/2010/main" val="404005575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เนื่องจากข้อมูลที่มีจำนวนมาก</a:t>
            </a:r>
            <a:r>
              <a:rPr lang="th-TH" baseline="0" dirty="0" smtClean="0"/>
              <a:t> การ </a:t>
            </a:r>
            <a:r>
              <a:rPr lang="en-US" baseline="0" dirty="0" smtClean="0"/>
              <a:t>plot </a:t>
            </a:r>
            <a:r>
              <a:rPr lang="th-TH" baseline="0" dirty="0" smtClean="0"/>
              <a:t>แบบปกติทำให้เราวิเคราะห์ข้อมูลได้ยาก ดังนั้นการทำให้ข้อมูลค่อยๆจางลงตามความสูง จะช่วยให้เราสามารถเปรียบเทียบข้อมูลได้ง่ายขึ้น ดังตัวอย่าง</a:t>
            </a:r>
            <a:endParaRPr dirty="0"/>
          </a:p>
        </p:txBody>
      </p:sp>
    </p:spTree>
    <p:extLst>
      <p:ext uri="{BB962C8B-B14F-4D97-AF65-F5344CB8AC3E}">
        <p14:creationId xmlns:p14="http://schemas.microsoft.com/office/powerpoint/2010/main" val="375307665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kern="1200" dirty="0" err="1" smtClean="0">
                <a:solidFill>
                  <a:schemeClr val="tx1"/>
                </a:solidFill>
                <a:latin typeface="+mn-lt"/>
                <a:ea typeface="+mn-ea"/>
                <a:cs typeface="+mn-cs"/>
              </a:rPr>
              <a:t>coord_trans</a:t>
            </a:r>
            <a:r>
              <a:rPr lang="en-US" sz="1100" b="1" dirty="0" smtClean="0"/>
              <a:t>() </a:t>
            </a:r>
            <a:r>
              <a:rPr lang="th-TH" sz="1100" b="1" dirty="0" smtClean="0"/>
              <a:t>เป็นฟังชั่นสำหรับปรับการแสดงค่าในแกน</a:t>
            </a:r>
            <a:r>
              <a:rPr lang="th-TH" sz="1100" b="1" baseline="0" dirty="0" smtClean="0"/>
              <a:t> </a:t>
            </a:r>
            <a:r>
              <a:rPr lang="en-US" sz="1100" b="1" baseline="0" dirty="0" smtClean="0"/>
              <a:t>y </a:t>
            </a:r>
            <a:r>
              <a:rPr lang="th-TH" sz="1100" b="1" baseline="0" dirty="0" smtClean="0"/>
              <a:t>ซึ่งจากตัวอย่างเมื่อทดลองปรับค่า </a:t>
            </a:r>
            <a:r>
              <a:rPr lang="en-US" sz="1100" b="1" baseline="0" dirty="0" smtClean="0"/>
              <a:t>Y </a:t>
            </a:r>
            <a:r>
              <a:rPr lang="th-TH" sz="1100" b="1" baseline="0" dirty="0" smtClean="0"/>
              <a:t>จะเห็นได้ว่าสามารถดูการโตของกราฟได้ง่ายกว่าแบบแรก</a:t>
            </a:r>
            <a:endParaRPr lang="en-US" sz="1100" b="1" dirty="0" smtClean="0"/>
          </a:p>
          <a:p>
            <a:pPr lvl="0">
              <a:spcBef>
                <a:spcPts val="0"/>
              </a:spcBef>
              <a:buNone/>
            </a:pPr>
            <a:endParaRPr dirty="0"/>
          </a:p>
        </p:txBody>
      </p:sp>
    </p:spTree>
    <p:extLst>
      <p:ext uri="{BB962C8B-B14F-4D97-AF65-F5344CB8AC3E}">
        <p14:creationId xmlns:p14="http://schemas.microsoft.com/office/powerpoint/2010/main" val="68941813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en-US" dirty="0" smtClean="0"/>
              <a:t>Conditional Means </a:t>
            </a:r>
            <a:r>
              <a:rPr lang="th-TH" dirty="0" smtClean="0"/>
              <a:t>หรือ</a:t>
            </a:r>
            <a:r>
              <a:rPr lang="th-TH" baseline="0" dirty="0" smtClean="0"/>
              <a:t> </a:t>
            </a:r>
            <a:r>
              <a:rPr lang="en-US" baseline="0" dirty="0" smtClean="0"/>
              <a:t>median </a:t>
            </a:r>
            <a:r>
              <a:rPr lang="th-TH" baseline="0" dirty="0" smtClean="0"/>
              <a:t>เป็นการคำนวณค่ามีนหรือ</a:t>
            </a:r>
            <a:r>
              <a:rPr lang="th-TH" baseline="0" dirty="0" err="1" smtClean="0"/>
              <a:t>มีเดี่ยน</a:t>
            </a:r>
            <a:r>
              <a:rPr lang="th-TH" baseline="0" dirty="0" smtClean="0"/>
              <a:t>แบบมีเงื่อนไข เนื่องจากในบางครั้งเราต้องการหาค่าเฉลี่ยของตัวแปรหนึ่งตามประเภทขออีกตัวแปรหนึ่ง เช่นในตัวอย่าง เค้าต้องการหาค่า </a:t>
            </a:r>
            <a:r>
              <a:rPr lang="en-US" baseline="0" dirty="0" smtClean="0"/>
              <a:t>mean </a:t>
            </a:r>
            <a:r>
              <a:rPr lang="th-TH" baseline="0" dirty="0" smtClean="0"/>
              <a:t>และ </a:t>
            </a:r>
            <a:r>
              <a:rPr lang="en-US" baseline="0" dirty="0" smtClean="0"/>
              <a:t>median </a:t>
            </a:r>
            <a:r>
              <a:rPr lang="th-TH" baseline="0" dirty="0" smtClean="0"/>
              <a:t>ของจำนวนเพื่อนในแต่ละอายุ ซึ่งเราสามารถทำได้โดยการใช้ </a:t>
            </a:r>
            <a:r>
              <a:rPr lang="en-US" baseline="0" dirty="0" smtClean="0"/>
              <a:t>library </a:t>
            </a:r>
            <a:r>
              <a:rPr lang="en-US" baseline="0" dirty="0" err="1" smtClean="0"/>
              <a:t>dplyr</a:t>
            </a:r>
            <a:endParaRPr lang="en-US" dirty="0" smtClean="0"/>
          </a:p>
          <a:p>
            <a:pPr lvl="0">
              <a:spcBef>
                <a:spcPts val="0"/>
              </a:spcBef>
              <a:buNone/>
            </a:pPr>
            <a:endParaRPr dirty="0"/>
          </a:p>
        </p:txBody>
      </p:sp>
    </p:spTree>
    <p:extLst>
      <p:ext uri="{BB962C8B-B14F-4D97-AF65-F5344CB8AC3E}">
        <p14:creationId xmlns:p14="http://schemas.microsoft.com/office/powerpoint/2010/main" val="358226022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ในบางครั้ง</a:t>
            </a:r>
            <a:r>
              <a:rPr lang="th-TH" baseline="0" dirty="0" smtClean="0"/>
              <a:t>เราอาจจะต้องนำกราฟ </a:t>
            </a:r>
            <a:r>
              <a:rPr lang="en-US" baseline="0" dirty="0" smtClean="0"/>
              <a:t>2 </a:t>
            </a:r>
            <a:r>
              <a:rPr lang="th-TH" baseline="0" dirty="0" smtClean="0"/>
              <a:t>อันมาทำการซ้อนทับกัน</a:t>
            </a:r>
            <a:r>
              <a:rPr lang="th-TH" dirty="0" smtClean="0"/>
              <a:t>เพื่อให้เราสามารถวิเคราะห์ข้อมูลได้ง่ายขึ้น</a:t>
            </a:r>
            <a:r>
              <a:rPr lang="th-TH" baseline="0" dirty="0" smtClean="0"/>
              <a:t> ให้ทุกคนลองแสดงโค้ดอันนี้ออกมา</a:t>
            </a:r>
            <a:endParaRPr dirty="0"/>
          </a:p>
        </p:txBody>
      </p:sp>
    </p:spTree>
    <p:extLst>
      <p:ext uri="{BB962C8B-B14F-4D97-AF65-F5344CB8AC3E}">
        <p14:creationId xmlns:p14="http://schemas.microsoft.com/office/powerpoint/2010/main" val="303810986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จากนั้นให้เพิ่มเส้นแสดงค่าเฉลี่ยของจำนวนเพื่อนในแต่ละช่วงอายุตามโค้ดดังตัวอย่าง จะเห็นได้ว่า เราสามารถเห็นลักษณะของข้อมูลได้ง่ายขึ้น</a:t>
            </a:r>
            <a:endParaRPr dirty="0"/>
          </a:p>
        </p:txBody>
      </p:sp>
    </p:spTree>
    <p:extLst>
      <p:ext uri="{BB962C8B-B14F-4D97-AF65-F5344CB8AC3E}">
        <p14:creationId xmlns:p14="http://schemas.microsoft.com/office/powerpoint/2010/main" val="50966327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ในกรณีที่ต้องการวิเคราะห์ข้อมูลมากกว่า </a:t>
            </a:r>
            <a:r>
              <a:rPr lang="en-US" dirty="0" smtClean="0"/>
              <a:t>2 </a:t>
            </a:r>
            <a:r>
              <a:rPr lang="th-TH" dirty="0" smtClean="0"/>
              <a:t>ตัว เช่น ในตัวอย่างเป็นการวิเคราะห์จำนวนเพื่อนจำแนกตามอายุและเพศ</a:t>
            </a:r>
            <a:r>
              <a:rPr lang="th-TH" baseline="0" dirty="0" smtClean="0"/>
              <a:t> ซึ่งเราสามารถใช้ </a:t>
            </a:r>
            <a:r>
              <a:rPr lang="en-US" baseline="0" dirty="0" smtClean="0"/>
              <a:t>frequency polygon </a:t>
            </a:r>
            <a:r>
              <a:rPr lang="th-TH" baseline="0" dirty="0" smtClean="0"/>
              <a:t>จำนวนหลายอันจำแนกตามสีได้ </a:t>
            </a:r>
          </a:p>
          <a:p>
            <a:pPr lvl="0">
              <a:spcBef>
                <a:spcPts val="0"/>
              </a:spcBef>
              <a:buNone/>
            </a:pPr>
            <a:endParaRPr lang="th-TH" baseline="0" dirty="0" smtClean="0"/>
          </a:p>
          <a:p>
            <a:pPr lvl="0">
              <a:spcBef>
                <a:spcPts val="0"/>
              </a:spcBef>
              <a:buNone/>
            </a:pPr>
            <a:r>
              <a:rPr lang="th-TH" baseline="0" dirty="0" smtClean="0"/>
              <a:t>ให้ทุกคนลองเขียน</a:t>
            </a:r>
            <a:endParaRPr dirty="0"/>
          </a:p>
        </p:txBody>
      </p:sp>
    </p:spTree>
    <p:extLst>
      <p:ext uri="{BB962C8B-B14F-4D97-AF65-F5344CB8AC3E}">
        <p14:creationId xmlns:p14="http://schemas.microsoft.com/office/powerpoint/2010/main" val="132561310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นอกจากนี้เราสามารถทำการคำนวณหาค่า</a:t>
            </a:r>
            <a:r>
              <a:rPr lang="th-TH" baseline="0" dirty="0" smtClean="0"/>
              <a:t> </a:t>
            </a:r>
            <a:r>
              <a:rPr lang="en-US" baseline="0" dirty="0" smtClean="0"/>
              <a:t>mean and median </a:t>
            </a:r>
            <a:r>
              <a:rPr lang="th-TH" baseline="0" dirty="0" smtClean="0"/>
              <a:t>โดยจำแนกตามอายุและเพศได้ดัง </a:t>
            </a:r>
            <a:r>
              <a:rPr lang="en-US" baseline="0" dirty="0" smtClean="0"/>
              <a:t>code </a:t>
            </a:r>
            <a:r>
              <a:rPr lang="th-TH" baseline="0" dirty="0" smtClean="0"/>
              <a:t>ด้านบน</a:t>
            </a:r>
            <a:endParaRPr dirty="0"/>
          </a:p>
        </p:txBody>
      </p:sp>
    </p:spTree>
    <p:extLst>
      <p:ext uri="{BB962C8B-B14F-4D97-AF65-F5344CB8AC3E}">
        <p14:creationId xmlns:p14="http://schemas.microsoft.com/office/powerpoint/2010/main" val="61990193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ทั้งนี้เพื่อให้สามารถวิเคราะห์ได้ง่ายขึ้น</a:t>
            </a:r>
            <a:r>
              <a:rPr lang="th-TH" baseline="0" dirty="0" smtClean="0"/>
              <a:t> เราสามารถทำการ </a:t>
            </a:r>
            <a:r>
              <a:rPr lang="en-US" baseline="0" dirty="0" smtClean="0"/>
              <a:t>Reshaping Data </a:t>
            </a:r>
            <a:r>
              <a:rPr lang="th-TH" baseline="0" dirty="0" smtClean="0"/>
              <a:t>โดยใช้ </a:t>
            </a:r>
            <a:r>
              <a:rPr lang="en-US" baseline="0" dirty="0" smtClean="0"/>
              <a:t>library reshape2 </a:t>
            </a:r>
          </a:p>
          <a:p>
            <a:pPr lvl="0">
              <a:spcBef>
                <a:spcPts val="0"/>
              </a:spcBef>
              <a:buNone/>
            </a:pPr>
            <a:endParaRPr lang="en-US" baseline="0" dirty="0" smtClean="0"/>
          </a:p>
          <a:p>
            <a:pPr lvl="0">
              <a:spcBef>
                <a:spcPts val="0"/>
              </a:spcBef>
              <a:buNone/>
            </a:pPr>
            <a:r>
              <a:rPr lang="th-TH" baseline="0" dirty="0" smtClean="0"/>
              <a:t>ให้ทุกคนลองเขียนและทดลองรัน จะเห็นว่าข้อมูล </a:t>
            </a:r>
            <a:r>
              <a:rPr lang="en-US" baseline="0" dirty="0" smtClean="0"/>
              <a:t>median </a:t>
            </a:r>
            <a:r>
              <a:rPr lang="th-TH" baseline="0" dirty="0" smtClean="0"/>
              <a:t>ถูกแยกออกเป็น </a:t>
            </a:r>
            <a:r>
              <a:rPr lang="en-US" baseline="0" dirty="0" smtClean="0"/>
              <a:t>2 column </a:t>
            </a:r>
            <a:r>
              <a:rPr lang="th-TH" baseline="0" dirty="0" smtClean="0"/>
              <a:t>จำแนกตามเพศ</a:t>
            </a:r>
            <a:endParaRPr dirty="0"/>
          </a:p>
        </p:txBody>
      </p:sp>
    </p:spTree>
    <p:extLst>
      <p:ext uri="{BB962C8B-B14F-4D97-AF65-F5344CB8AC3E}">
        <p14:creationId xmlns:p14="http://schemas.microsoft.com/office/powerpoint/2010/main" val="427588552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ซึ่งเราสามารถนำข้อมูล </a:t>
            </a:r>
            <a:r>
              <a:rPr lang="en-US" dirty="0" smtClean="0"/>
              <a:t>median</a:t>
            </a:r>
            <a:r>
              <a:rPr lang="en-US" baseline="0" dirty="0" smtClean="0"/>
              <a:t> </a:t>
            </a:r>
            <a:r>
              <a:rPr lang="th-TH" baseline="0" dirty="0" smtClean="0"/>
              <a:t>มาทำการเปรียบเทียบจำนวนเพื่อนระหว่างเพศหญิงและเพศชาย โดยทำการเขียน </a:t>
            </a:r>
            <a:r>
              <a:rPr lang="en-US" baseline="0" dirty="0" smtClean="0"/>
              <a:t>code </a:t>
            </a:r>
            <a:r>
              <a:rPr lang="th-TH" baseline="0" dirty="0" smtClean="0"/>
              <a:t>ดังตัวอย่าง จากกราฟ แสดงอัตราส่วนการมีเพื่อนระหว่างเพศหญิงและชายจำแนกตามช่วงอายุ</a:t>
            </a:r>
            <a:endParaRPr dirty="0"/>
          </a:p>
        </p:txBody>
      </p:sp>
    </p:spTree>
    <p:extLst>
      <p:ext uri="{BB962C8B-B14F-4D97-AF65-F5344CB8AC3E}">
        <p14:creationId xmlns:p14="http://schemas.microsoft.com/office/powerpoint/2010/main" val="324971377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ข้อมูล</a:t>
            </a:r>
            <a:r>
              <a:rPr lang="th-TH" baseline="0" dirty="0" smtClean="0"/>
              <a:t> </a:t>
            </a:r>
            <a:r>
              <a:rPr lang="en-US" sz="1100" dirty="0" smtClean="0"/>
              <a:t>Tenure</a:t>
            </a:r>
            <a:r>
              <a:rPr lang="en-US" sz="1100" baseline="0" dirty="0" smtClean="0"/>
              <a:t> </a:t>
            </a:r>
            <a:r>
              <a:rPr lang="th-TH" sz="1100" baseline="0" dirty="0" err="1" smtClean="0"/>
              <a:t>เป้น</a:t>
            </a:r>
            <a:r>
              <a:rPr lang="th-TH" sz="1100" baseline="0" dirty="0" smtClean="0"/>
              <a:t>ข้อมูลที่แสดงจำนวนวันที่ผู้ใช้งานใช้ </a:t>
            </a:r>
            <a:r>
              <a:rPr lang="en-US" sz="1100" baseline="0" dirty="0" err="1" smtClean="0"/>
              <a:t>facebook</a:t>
            </a:r>
            <a:r>
              <a:rPr lang="en-US" sz="1100" baseline="0" dirty="0" smtClean="0"/>
              <a:t> </a:t>
            </a:r>
            <a:r>
              <a:rPr lang="th-TH" sz="1100" baseline="0" dirty="0" smtClean="0"/>
              <a:t>ทั้งนี้หากเราต้องการ</a:t>
            </a:r>
            <a:r>
              <a:rPr lang="th-TH" sz="1100" baseline="0" dirty="0" err="1" smtClean="0"/>
              <a:t>คำนวน</a:t>
            </a:r>
            <a:r>
              <a:rPr lang="th-TH" sz="1100" baseline="0" dirty="0" smtClean="0"/>
              <a:t>ว่าผู้ใช้งานแต่ละคนเริ่มใช้งานตั้งแต่เมื่อไหร่ ให้เราทำการเขียนโค้ดตามด้านบน</a:t>
            </a:r>
          </a:p>
          <a:p>
            <a:pPr lvl="0">
              <a:spcBef>
                <a:spcPts val="0"/>
              </a:spcBef>
              <a:buNone/>
            </a:pPr>
            <a:endParaRPr lang="th-TH" sz="1100" baseline="0" dirty="0" smtClean="0"/>
          </a:p>
          <a:p>
            <a:pPr lvl="0">
              <a:spcBef>
                <a:spcPts val="0"/>
              </a:spcBef>
              <a:buNone/>
            </a:pPr>
            <a:r>
              <a:rPr lang="th-TH" sz="1100" baseline="0" dirty="0" smtClean="0"/>
              <a:t>และเนื่องจากปีที่ผู้ใช้งานแต่ละคนเริ่มเล่น</a:t>
            </a:r>
            <a:r>
              <a:rPr lang="th-TH" sz="1100" baseline="0" dirty="0" err="1" smtClean="0"/>
              <a:t>เฟสบุ้ค</a:t>
            </a:r>
            <a:r>
              <a:rPr lang="th-TH" sz="1100" baseline="0" dirty="0" smtClean="0"/>
              <a:t>นั้น มีความแตกต่างการ เราสามารถกำหนดช่วงการเริ่มเล่นได้ โดยการใช้คำสั่ง </a:t>
            </a:r>
            <a:r>
              <a:rPr lang="en-US" sz="1100" baseline="0" dirty="0" smtClean="0"/>
              <a:t>cut </a:t>
            </a:r>
            <a:r>
              <a:rPr lang="th-TH" sz="1100" baseline="0" dirty="0" smtClean="0"/>
              <a:t>ดังโค้ด</a:t>
            </a:r>
            <a:endParaRPr dirty="0"/>
          </a:p>
        </p:txBody>
      </p:sp>
    </p:spTree>
    <p:extLst>
      <p:ext uri="{BB962C8B-B14F-4D97-AF65-F5344CB8AC3E}">
        <p14:creationId xmlns:p14="http://schemas.microsoft.com/office/powerpoint/2010/main" val="6390419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เมื่อรันโปรแกรม</a:t>
            </a:r>
            <a:r>
              <a:rPr lang="th-TH" baseline="0" dirty="0" smtClean="0"/>
              <a:t> </a:t>
            </a:r>
            <a:r>
              <a:rPr lang="en-US" baseline="0" dirty="0" smtClean="0"/>
              <a:t>dataset </a:t>
            </a:r>
            <a:r>
              <a:rPr lang="th-TH" baseline="0" dirty="0" smtClean="0"/>
              <a:t>จะมี</a:t>
            </a:r>
            <a:r>
              <a:rPr lang="th-TH" baseline="0" dirty="0" err="1" smtClean="0"/>
              <a:t>คอลั่ม</a:t>
            </a:r>
            <a:r>
              <a:rPr lang="th-TH" baseline="0" dirty="0" smtClean="0"/>
              <a:t>แสดงช่วงปีที่เริ่มเล่น</a:t>
            </a:r>
            <a:r>
              <a:rPr lang="th-TH" baseline="0" dirty="0" err="1" smtClean="0"/>
              <a:t>เฟสบุ้ค</a:t>
            </a:r>
            <a:r>
              <a:rPr lang="th-TH" baseline="0" dirty="0" smtClean="0"/>
              <a:t>แสดง</a:t>
            </a:r>
            <a:endParaRPr dirty="0"/>
          </a:p>
        </p:txBody>
      </p:sp>
    </p:spTree>
    <p:extLst>
      <p:ext uri="{BB962C8B-B14F-4D97-AF65-F5344CB8AC3E}">
        <p14:creationId xmlns:p14="http://schemas.microsoft.com/office/powerpoint/2010/main" val="188805901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เมื่อทำการทดลอง</a:t>
            </a:r>
            <a:r>
              <a:rPr lang="th-TH" baseline="0" dirty="0" smtClean="0"/>
              <a:t> </a:t>
            </a:r>
            <a:r>
              <a:rPr lang="en-US" baseline="0" dirty="0" smtClean="0"/>
              <a:t>plot </a:t>
            </a:r>
            <a:r>
              <a:rPr lang="th-TH" baseline="0" dirty="0" smtClean="0"/>
              <a:t>ลงในกราฟ จะเห็นว่าผู้ที่เริ่มเล่นในปี </a:t>
            </a:r>
            <a:r>
              <a:rPr lang="en-US" baseline="0" dirty="0" smtClean="0"/>
              <a:t>2007-2012 </a:t>
            </a:r>
            <a:r>
              <a:rPr lang="th-TH" baseline="0" dirty="0" smtClean="0"/>
              <a:t>ที่มีอายุประมาน </a:t>
            </a:r>
            <a:r>
              <a:rPr lang="en-US" baseline="0" dirty="0" smtClean="0"/>
              <a:t>20 </a:t>
            </a:r>
            <a:r>
              <a:rPr lang="th-TH" baseline="0" dirty="0" smtClean="0"/>
              <a:t>ปีมีจำนวนเพื่อนที่ค่อนข้างมาก และลดลงมาตามลำดับ</a:t>
            </a:r>
            <a:endParaRPr dirty="0"/>
          </a:p>
        </p:txBody>
      </p:sp>
    </p:spTree>
    <p:extLst>
      <p:ext uri="{BB962C8B-B14F-4D97-AF65-F5344CB8AC3E}">
        <p14:creationId xmlns:p14="http://schemas.microsoft.com/office/powerpoint/2010/main" val="374688626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และเพื่อให้สามารถวิเคราะห์ข้อมูลได้ง่ายขึ้น</a:t>
            </a:r>
            <a:r>
              <a:rPr lang="th-TH" baseline="0" dirty="0" smtClean="0"/>
              <a:t> เราสามารถ </a:t>
            </a:r>
            <a:r>
              <a:rPr lang="en-US" baseline="0" dirty="0" smtClean="0"/>
              <a:t>plot </a:t>
            </a:r>
            <a:r>
              <a:rPr lang="th-TH" baseline="0" dirty="0" smtClean="0"/>
              <a:t>ค่า </a:t>
            </a:r>
            <a:r>
              <a:rPr lang="en-US" baseline="0" dirty="0" smtClean="0"/>
              <a:t>mean </a:t>
            </a:r>
            <a:r>
              <a:rPr lang="th-TH" baseline="0" dirty="0" smtClean="0"/>
              <a:t>ของผู้เล่นในแต่ละช่วงปีได้</a:t>
            </a:r>
            <a:endParaRPr dirty="0"/>
          </a:p>
        </p:txBody>
      </p:sp>
    </p:spTree>
    <p:extLst>
      <p:ext uri="{BB962C8B-B14F-4D97-AF65-F5344CB8AC3E}">
        <p14:creationId xmlns:p14="http://schemas.microsoft.com/office/powerpoint/2010/main" val="3018826225"/>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ตัวอย่างการวิ</a:t>
            </a:r>
            <a:r>
              <a:rPr lang="th-TH" dirty="0" err="1" smtClean="0"/>
              <a:t>เคราะก์</a:t>
            </a:r>
            <a:r>
              <a:rPr lang="th-TH" dirty="0" smtClean="0"/>
              <a:t>ข้อมูลโดยใช้หลายตัวแปร</a:t>
            </a:r>
            <a:endParaRPr dirty="0"/>
          </a:p>
        </p:txBody>
      </p:sp>
    </p:spTree>
    <p:extLst>
      <p:ext uri="{BB962C8B-B14F-4D97-AF65-F5344CB8AC3E}">
        <p14:creationId xmlns:p14="http://schemas.microsoft.com/office/powerpoint/2010/main" val="3674122180"/>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th-TH" dirty="0" smtClean="0"/>
              <a:t>การทำ</a:t>
            </a:r>
            <a:r>
              <a:rPr lang="th-TH" baseline="0" dirty="0" smtClean="0"/>
              <a:t> </a:t>
            </a:r>
            <a:r>
              <a:rPr lang="en-US" baseline="0" dirty="0" smtClean="0"/>
              <a:t>heat map</a:t>
            </a:r>
            <a:endParaRPr dirty="0"/>
          </a:p>
        </p:txBody>
      </p:sp>
    </p:spTree>
    <p:extLst>
      <p:ext uri="{BB962C8B-B14F-4D97-AF65-F5344CB8AC3E}">
        <p14:creationId xmlns:p14="http://schemas.microsoft.com/office/powerpoint/2010/main" val="2331973834"/>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Shape 23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39" name="Shape 23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2277569708"/>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dirty="0"/>
          </a:p>
        </p:txBody>
      </p:sp>
    </p:spTree>
    <p:extLst>
      <p:ext uri="{BB962C8B-B14F-4D97-AF65-F5344CB8AC3E}">
        <p14:creationId xmlns:p14="http://schemas.microsoft.com/office/powerpoint/2010/main" val="1066837873"/>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en-US" dirty="0" smtClean="0"/>
              <a:t>One way to explore all four variables friend count, age, gender and tenure is using a two-dimensional display like a scatter plot. </a:t>
            </a:r>
            <a:endParaRPr dirty="0"/>
          </a:p>
        </p:txBody>
      </p:sp>
    </p:spTree>
    <p:extLst>
      <p:ext uri="{BB962C8B-B14F-4D97-AF65-F5344CB8AC3E}">
        <p14:creationId xmlns:p14="http://schemas.microsoft.com/office/powerpoint/2010/main" val="49749323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r>
              <a:rPr lang="en-US" dirty="0" smtClean="0"/>
              <a:t>One way to explore all four variables friend count, age, gender and tenure is using a two-dimensional display like a scatter plot. </a:t>
            </a:r>
            <a:endParaRPr dirty="0"/>
          </a:p>
        </p:txBody>
      </p:sp>
    </p:spTree>
    <p:extLst>
      <p:ext uri="{BB962C8B-B14F-4D97-AF65-F5344CB8AC3E}">
        <p14:creationId xmlns:p14="http://schemas.microsoft.com/office/powerpoint/2010/main" val="2360796005"/>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9" name="Shape 20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dirty="0"/>
          </a:p>
        </p:txBody>
      </p:sp>
    </p:spTree>
    <p:extLst>
      <p:ext uri="{BB962C8B-B14F-4D97-AF65-F5344CB8AC3E}">
        <p14:creationId xmlns:p14="http://schemas.microsoft.com/office/powerpoint/2010/main" val="15309283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p:spTree>
      <p:nvGrpSpPr>
        <p:cNvPr id="1" name="Shape 9"/>
        <p:cNvGrpSpPr/>
        <p:nvPr/>
      </p:nvGrpSpPr>
      <p:grpSpPr>
        <a:xfrm>
          <a:off x="0" y="0"/>
          <a:ext cx="0" cy="0"/>
          <a:chOff x="0" y="0"/>
          <a:chExt cx="0" cy="0"/>
        </a:xfrm>
      </p:grpSpPr>
      <p:sp>
        <p:nvSpPr>
          <p:cNvPr id="10" name="Shape 10"/>
          <p:cNvSpPr/>
          <p:nvPr/>
        </p:nvSpPr>
        <p:spPr>
          <a:xfrm flipH="1">
            <a:off x="-688" y="0"/>
            <a:ext cx="4575600" cy="5143500"/>
          </a:xfrm>
          <a:prstGeom prst="rect">
            <a:avLst/>
          </a:pr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1" name="Shape 11"/>
          <p:cNvSpPr txBox="1">
            <a:spLocks noGrp="1"/>
          </p:cNvSpPr>
          <p:nvPr>
            <p:ph type="ctrTitle"/>
          </p:nvPr>
        </p:nvSpPr>
        <p:spPr>
          <a:xfrm>
            <a:off x="468925" y="2387250"/>
            <a:ext cx="3636600" cy="2259000"/>
          </a:xfrm>
          <a:prstGeom prst="rect">
            <a:avLst/>
          </a:prstGeom>
        </p:spPr>
        <p:txBody>
          <a:bodyPr lIns="91425" tIns="91425" rIns="91425" bIns="91425" anchor="t" anchorCtr="0"/>
          <a:lstStyle>
            <a:lvl1pPr lvl="0">
              <a:spcBef>
                <a:spcPts val="0"/>
              </a:spcBef>
              <a:buClr>
                <a:srgbClr val="F67031"/>
              </a:buClr>
              <a:buSzPct val="100000"/>
              <a:defRPr sz="3000" b="1">
                <a:solidFill>
                  <a:srgbClr val="F67031"/>
                </a:solidFill>
              </a:defRPr>
            </a:lvl1pPr>
            <a:lvl2pPr lvl="1">
              <a:spcBef>
                <a:spcPts val="0"/>
              </a:spcBef>
              <a:buClr>
                <a:srgbClr val="F67031"/>
              </a:buClr>
              <a:buSzPct val="100000"/>
              <a:defRPr sz="3000" b="1">
                <a:solidFill>
                  <a:srgbClr val="F67031"/>
                </a:solidFill>
              </a:defRPr>
            </a:lvl2pPr>
            <a:lvl3pPr lvl="2">
              <a:spcBef>
                <a:spcPts val="0"/>
              </a:spcBef>
              <a:buClr>
                <a:srgbClr val="F67031"/>
              </a:buClr>
              <a:buSzPct val="100000"/>
              <a:defRPr sz="3000" b="1">
                <a:solidFill>
                  <a:srgbClr val="F67031"/>
                </a:solidFill>
              </a:defRPr>
            </a:lvl3pPr>
            <a:lvl4pPr lvl="3">
              <a:spcBef>
                <a:spcPts val="0"/>
              </a:spcBef>
              <a:buClr>
                <a:srgbClr val="F67031"/>
              </a:buClr>
              <a:buSzPct val="100000"/>
              <a:defRPr sz="3000" b="1">
                <a:solidFill>
                  <a:srgbClr val="F67031"/>
                </a:solidFill>
              </a:defRPr>
            </a:lvl4pPr>
            <a:lvl5pPr lvl="4">
              <a:spcBef>
                <a:spcPts val="0"/>
              </a:spcBef>
              <a:buClr>
                <a:srgbClr val="F67031"/>
              </a:buClr>
              <a:buSzPct val="100000"/>
              <a:defRPr sz="3000" b="1">
                <a:solidFill>
                  <a:srgbClr val="F67031"/>
                </a:solidFill>
              </a:defRPr>
            </a:lvl5pPr>
            <a:lvl6pPr lvl="5">
              <a:spcBef>
                <a:spcPts val="0"/>
              </a:spcBef>
              <a:buClr>
                <a:srgbClr val="F67031"/>
              </a:buClr>
              <a:buSzPct val="100000"/>
              <a:defRPr sz="3000" b="1">
                <a:solidFill>
                  <a:srgbClr val="F67031"/>
                </a:solidFill>
              </a:defRPr>
            </a:lvl6pPr>
            <a:lvl7pPr lvl="6">
              <a:spcBef>
                <a:spcPts val="0"/>
              </a:spcBef>
              <a:buClr>
                <a:srgbClr val="F67031"/>
              </a:buClr>
              <a:buSzPct val="100000"/>
              <a:defRPr sz="3000" b="1">
                <a:solidFill>
                  <a:srgbClr val="F67031"/>
                </a:solidFill>
              </a:defRPr>
            </a:lvl7pPr>
            <a:lvl8pPr lvl="7">
              <a:spcBef>
                <a:spcPts val="0"/>
              </a:spcBef>
              <a:buClr>
                <a:srgbClr val="F67031"/>
              </a:buClr>
              <a:buSzPct val="100000"/>
              <a:defRPr sz="3000" b="1">
                <a:solidFill>
                  <a:srgbClr val="F67031"/>
                </a:solidFill>
              </a:defRPr>
            </a:lvl8pPr>
            <a:lvl9pPr lvl="8">
              <a:spcBef>
                <a:spcPts val="0"/>
              </a:spcBef>
              <a:buClr>
                <a:srgbClr val="F67031"/>
              </a:buClr>
              <a:buSzPct val="100000"/>
              <a:defRPr sz="3000" b="1">
                <a:solidFill>
                  <a:srgbClr val="F67031"/>
                </a:solidFill>
              </a:defRPr>
            </a:lvl9pPr>
          </a:lstStyle>
          <a:p>
            <a:endParaRPr/>
          </a:p>
        </p:txBody>
      </p:sp>
      <p:sp>
        <p:nvSpPr>
          <p:cNvPr id="12" name="Shape 12"/>
          <p:cNvSpPr/>
          <p:nvPr/>
        </p:nvSpPr>
        <p:spPr>
          <a:xfrm>
            <a:off x="4574900" y="-150"/>
            <a:ext cx="185400" cy="5143500"/>
          </a:xfrm>
          <a:prstGeom prst="rect">
            <a:avLst/>
          </a:prstGeom>
          <a:gradFill>
            <a:gsLst>
              <a:gs pos="0">
                <a:srgbClr val="000014">
                  <a:alpha val="49803"/>
                </a:srgbClr>
              </a:gs>
              <a:gs pos="100000">
                <a:srgbClr val="000014">
                  <a:alpha val="0"/>
                </a:srgbClr>
              </a:gs>
            </a:gsLst>
            <a:lin ang="0" scaled="0"/>
          </a:gradFill>
          <a:ln>
            <a:noFill/>
          </a:ln>
        </p:spPr>
        <p:txBody>
          <a:bodyPr lIns="91425" tIns="45700" rIns="91425" bIns="45700" anchor="ctr" anchorCtr="0">
            <a:noAutofit/>
          </a:bodyPr>
          <a:lstStyle/>
          <a:p>
            <a:pPr marL="0" marR="0" lvl="0" indent="0" algn="ctr" rtl="0">
              <a:spcBef>
                <a:spcPts val="0"/>
              </a:spcBef>
              <a:buNone/>
            </a:pPr>
            <a:endParaRPr sz="1800">
              <a:solidFill>
                <a:srgbClr val="FFFFFF"/>
              </a:solidFill>
              <a:latin typeface="Calibri"/>
              <a:ea typeface="Calibri"/>
              <a:cs typeface="Calibri"/>
              <a:sym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woColTx">
  <p:cSld name="Title + 2 columns">
    <p:spTree>
      <p:nvGrpSpPr>
        <p:cNvPr id="1" name="Shape 65"/>
        <p:cNvGrpSpPr/>
        <p:nvPr/>
      </p:nvGrpSpPr>
      <p:grpSpPr>
        <a:xfrm>
          <a:off x="0" y="0"/>
          <a:ext cx="0" cy="0"/>
          <a:chOff x="0" y="0"/>
          <a:chExt cx="0" cy="0"/>
        </a:xfrm>
      </p:grpSpPr>
      <p:sp>
        <p:nvSpPr>
          <p:cNvPr id="66" name="Shape 66"/>
          <p:cNvSpPr/>
          <p:nvPr/>
        </p:nvSpPr>
        <p:spPr>
          <a:xfrm flipH="1">
            <a:off x="2472375" y="0"/>
            <a:ext cx="113100" cy="5143500"/>
          </a:xfrm>
          <a:prstGeom prst="rect">
            <a:avLst/>
          </a:prstGeom>
          <a:gradFill>
            <a:gsLst>
              <a:gs pos="0">
                <a:srgbClr val="000014">
                  <a:alpha val="20000"/>
                </a:srgbClr>
              </a:gs>
              <a:gs pos="100000">
                <a:srgbClr val="000014">
                  <a:alpha val="0"/>
                </a:srgbClr>
              </a:gs>
            </a:gsLst>
            <a:lin ang="0" scaled="0"/>
          </a:gradFill>
          <a:ln>
            <a:noFill/>
          </a:ln>
        </p:spPr>
        <p:txBody>
          <a:bodyPr lIns="91425" tIns="45700" rIns="91425" bIns="45700" anchor="ctr" anchorCtr="0">
            <a:noAutofit/>
          </a:bodyPr>
          <a:lstStyle/>
          <a:p>
            <a:pPr marL="0" marR="0" lvl="0" indent="0" algn="ctr" rtl="0">
              <a:spcBef>
                <a:spcPts val="0"/>
              </a:spcBef>
              <a:buNone/>
            </a:pPr>
            <a:endParaRPr sz="1800">
              <a:solidFill>
                <a:srgbClr val="FFFFFF"/>
              </a:solidFill>
              <a:latin typeface="Calibri"/>
              <a:ea typeface="Calibri"/>
              <a:cs typeface="Calibri"/>
              <a:sym typeface="Calibri"/>
            </a:endParaRPr>
          </a:p>
        </p:txBody>
      </p:sp>
      <p:sp>
        <p:nvSpPr>
          <p:cNvPr id="67" name="Shape 67"/>
          <p:cNvSpPr/>
          <p:nvPr/>
        </p:nvSpPr>
        <p:spPr>
          <a:xfrm>
            <a:off x="2585475" y="0"/>
            <a:ext cx="6558600" cy="5143500"/>
          </a:xfrm>
          <a:prstGeom prst="rect">
            <a:avLst/>
          </a:prstGeom>
          <a:solidFill>
            <a:srgbClr val="FFFFFF"/>
          </a:solidFill>
          <a:ln>
            <a:noFill/>
          </a:ln>
        </p:spPr>
        <p:txBody>
          <a:bodyPr lIns="91425" tIns="91425" rIns="91425" bIns="91425" anchor="ctr" anchorCtr="0">
            <a:noAutofit/>
          </a:bodyPr>
          <a:lstStyle/>
          <a:p>
            <a:pPr lvl="0">
              <a:spcBef>
                <a:spcPts val="0"/>
              </a:spcBef>
              <a:buNone/>
            </a:pPr>
            <a:endParaRPr/>
          </a:p>
        </p:txBody>
      </p:sp>
      <p:sp>
        <p:nvSpPr>
          <p:cNvPr id="68" name="Shape 68"/>
          <p:cNvSpPr txBox="1">
            <a:spLocks noGrp="1"/>
          </p:cNvSpPr>
          <p:nvPr>
            <p:ph type="title"/>
          </p:nvPr>
        </p:nvSpPr>
        <p:spPr>
          <a:xfrm>
            <a:off x="234450" y="575500"/>
            <a:ext cx="2046300" cy="39810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69" name="Shape 69"/>
          <p:cNvSpPr txBox="1">
            <a:spLocks noGrp="1"/>
          </p:cNvSpPr>
          <p:nvPr>
            <p:ph type="body" idx="1"/>
          </p:nvPr>
        </p:nvSpPr>
        <p:spPr>
          <a:xfrm>
            <a:off x="3062199" y="575500"/>
            <a:ext cx="2729999" cy="3981000"/>
          </a:xfrm>
          <a:prstGeom prst="rect">
            <a:avLst/>
          </a:prstGeom>
        </p:spPr>
        <p:txBody>
          <a:bodyPr lIns="91425" tIns="91425" rIns="91425" bIns="91425" anchor="t" anchorCtr="0"/>
          <a:lstStyle>
            <a:lvl1pPr lvl="0">
              <a:spcBef>
                <a:spcPts val="0"/>
              </a:spcBef>
              <a:buSzPct val="100000"/>
              <a:defRPr sz="1100"/>
            </a:lvl1pPr>
            <a:lvl2pPr lvl="1">
              <a:spcBef>
                <a:spcPts val="0"/>
              </a:spcBef>
              <a:buSzPct val="100000"/>
              <a:defRPr sz="1100"/>
            </a:lvl2pPr>
            <a:lvl3pPr lvl="2">
              <a:spcBef>
                <a:spcPts val="0"/>
              </a:spcBef>
              <a:buSzPct val="100000"/>
              <a:defRPr sz="1100"/>
            </a:lvl3pPr>
            <a:lvl4pPr lvl="3">
              <a:spcBef>
                <a:spcPts val="0"/>
              </a:spcBef>
              <a:buSzPct val="100000"/>
              <a:defRPr sz="1100"/>
            </a:lvl4pPr>
            <a:lvl5pPr lvl="4">
              <a:spcBef>
                <a:spcPts val="0"/>
              </a:spcBef>
              <a:buSzPct val="100000"/>
              <a:defRPr sz="1100"/>
            </a:lvl5pPr>
            <a:lvl6pPr lvl="5">
              <a:spcBef>
                <a:spcPts val="0"/>
              </a:spcBef>
              <a:buSzPct val="100000"/>
              <a:defRPr sz="1100"/>
            </a:lvl6pPr>
            <a:lvl7pPr lvl="6">
              <a:spcBef>
                <a:spcPts val="0"/>
              </a:spcBef>
              <a:buSzPct val="100000"/>
              <a:defRPr sz="1100"/>
            </a:lvl7pPr>
            <a:lvl8pPr lvl="7">
              <a:spcBef>
                <a:spcPts val="0"/>
              </a:spcBef>
              <a:buSzPct val="100000"/>
              <a:defRPr sz="1100"/>
            </a:lvl8pPr>
            <a:lvl9pPr lvl="8">
              <a:spcBef>
                <a:spcPts val="0"/>
              </a:spcBef>
              <a:buSzPct val="100000"/>
              <a:defRPr sz="1100"/>
            </a:lvl9pPr>
          </a:lstStyle>
          <a:p>
            <a:endParaRPr/>
          </a:p>
        </p:txBody>
      </p:sp>
      <p:sp>
        <p:nvSpPr>
          <p:cNvPr id="70" name="Shape 70"/>
          <p:cNvSpPr txBox="1">
            <a:spLocks noGrp="1"/>
          </p:cNvSpPr>
          <p:nvPr>
            <p:ph type="body" idx="2"/>
          </p:nvPr>
        </p:nvSpPr>
        <p:spPr>
          <a:xfrm>
            <a:off x="5956700" y="575500"/>
            <a:ext cx="2730000" cy="3981000"/>
          </a:xfrm>
          <a:prstGeom prst="rect">
            <a:avLst/>
          </a:prstGeom>
        </p:spPr>
        <p:txBody>
          <a:bodyPr lIns="91425" tIns="91425" rIns="91425" bIns="91425" anchor="t" anchorCtr="0"/>
          <a:lstStyle>
            <a:lvl1pPr lvl="0">
              <a:spcBef>
                <a:spcPts val="0"/>
              </a:spcBef>
              <a:buSzPct val="100000"/>
              <a:defRPr sz="1100"/>
            </a:lvl1pPr>
            <a:lvl2pPr lvl="1">
              <a:spcBef>
                <a:spcPts val="0"/>
              </a:spcBef>
              <a:buSzPct val="100000"/>
              <a:defRPr sz="1100"/>
            </a:lvl2pPr>
            <a:lvl3pPr lvl="2">
              <a:spcBef>
                <a:spcPts val="0"/>
              </a:spcBef>
              <a:buSzPct val="100000"/>
              <a:defRPr sz="1100"/>
            </a:lvl3pPr>
            <a:lvl4pPr lvl="3">
              <a:spcBef>
                <a:spcPts val="0"/>
              </a:spcBef>
              <a:buSzPct val="100000"/>
              <a:defRPr sz="1100"/>
            </a:lvl4pPr>
            <a:lvl5pPr lvl="4">
              <a:spcBef>
                <a:spcPts val="0"/>
              </a:spcBef>
              <a:buSzPct val="100000"/>
              <a:defRPr sz="1100"/>
            </a:lvl5pPr>
            <a:lvl6pPr lvl="5">
              <a:spcBef>
                <a:spcPts val="0"/>
              </a:spcBef>
              <a:buSzPct val="100000"/>
              <a:defRPr sz="1100"/>
            </a:lvl6pPr>
            <a:lvl7pPr lvl="6">
              <a:spcBef>
                <a:spcPts val="0"/>
              </a:spcBef>
              <a:buSzPct val="100000"/>
              <a:defRPr sz="1100"/>
            </a:lvl7pPr>
            <a:lvl8pPr lvl="7">
              <a:spcBef>
                <a:spcPts val="0"/>
              </a:spcBef>
              <a:buSzPct val="100000"/>
              <a:defRPr sz="1100"/>
            </a:lvl8pPr>
            <a:lvl9pPr lvl="8">
              <a:spcBef>
                <a:spcPts val="0"/>
              </a:spcBef>
              <a:buSzPct val="100000"/>
              <a:defRPr sz="1100"/>
            </a:lvl9pPr>
          </a:lstStyle>
          <a:p>
            <a:endParaRPr/>
          </a:p>
        </p:txBody>
      </p:sp>
      <p:sp>
        <p:nvSpPr>
          <p:cNvPr id="71" name="Shape 71"/>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85"/>
        <p:cNvGrpSpPr/>
        <p:nvPr/>
      </p:nvGrpSpPr>
      <p:grpSpPr>
        <a:xfrm>
          <a:off x="0" y="0"/>
          <a:ext cx="0" cy="0"/>
          <a:chOff x="0" y="0"/>
          <a:chExt cx="0" cy="0"/>
        </a:xfrm>
      </p:grpSpPr>
      <p:sp>
        <p:nvSpPr>
          <p:cNvPr id="86" name="Shape 86"/>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solidFill>
                  <a:srgbClr val="FFFFFF"/>
                </a:solidFill>
              </a:rPr>
              <a:t>‹#›</a:t>
            </a:fld>
            <a:endParaRPr lang="en">
              <a:solidFill>
                <a:srgbClr val="FFFFFF"/>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Title + 3 columns">
    <p:spTree>
      <p:nvGrpSpPr>
        <p:cNvPr id="1" name="Shape 72"/>
        <p:cNvGrpSpPr/>
        <p:nvPr/>
      </p:nvGrpSpPr>
      <p:grpSpPr>
        <a:xfrm>
          <a:off x="0" y="0"/>
          <a:ext cx="0" cy="0"/>
          <a:chOff x="0" y="0"/>
          <a:chExt cx="0" cy="0"/>
        </a:xfrm>
      </p:grpSpPr>
      <p:sp>
        <p:nvSpPr>
          <p:cNvPr id="73" name="Shape 73"/>
          <p:cNvSpPr/>
          <p:nvPr/>
        </p:nvSpPr>
        <p:spPr>
          <a:xfrm flipH="1">
            <a:off x="2472375" y="0"/>
            <a:ext cx="113100" cy="5143500"/>
          </a:xfrm>
          <a:prstGeom prst="rect">
            <a:avLst/>
          </a:prstGeom>
          <a:gradFill>
            <a:gsLst>
              <a:gs pos="0">
                <a:srgbClr val="000014">
                  <a:alpha val="20000"/>
                </a:srgbClr>
              </a:gs>
              <a:gs pos="100000">
                <a:srgbClr val="000014">
                  <a:alpha val="0"/>
                </a:srgbClr>
              </a:gs>
            </a:gsLst>
            <a:lin ang="0" scaled="0"/>
          </a:gradFill>
          <a:ln>
            <a:noFill/>
          </a:ln>
        </p:spPr>
        <p:txBody>
          <a:bodyPr lIns="91425" tIns="45700" rIns="91425" bIns="45700" anchor="ctr" anchorCtr="0">
            <a:noAutofit/>
          </a:bodyPr>
          <a:lstStyle/>
          <a:p>
            <a:pPr marL="0" marR="0" lvl="0" indent="0" algn="ctr" rtl="0">
              <a:spcBef>
                <a:spcPts val="0"/>
              </a:spcBef>
              <a:buNone/>
            </a:pPr>
            <a:endParaRPr sz="1800">
              <a:solidFill>
                <a:srgbClr val="FFFFFF"/>
              </a:solidFill>
              <a:latin typeface="Calibri"/>
              <a:ea typeface="Calibri"/>
              <a:cs typeface="Calibri"/>
              <a:sym typeface="Calibri"/>
            </a:endParaRPr>
          </a:p>
        </p:txBody>
      </p:sp>
      <p:sp>
        <p:nvSpPr>
          <p:cNvPr id="74" name="Shape 74"/>
          <p:cNvSpPr/>
          <p:nvPr/>
        </p:nvSpPr>
        <p:spPr>
          <a:xfrm>
            <a:off x="2585475" y="0"/>
            <a:ext cx="6558600" cy="5143500"/>
          </a:xfrm>
          <a:prstGeom prst="rect">
            <a:avLst/>
          </a:prstGeom>
          <a:solidFill>
            <a:srgbClr val="FFFFFF"/>
          </a:solidFill>
          <a:ln>
            <a:noFill/>
          </a:ln>
        </p:spPr>
        <p:txBody>
          <a:bodyPr lIns="91425" tIns="91425" rIns="91425" bIns="91425" anchor="ctr" anchorCtr="0">
            <a:noAutofit/>
          </a:bodyPr>
          <a:lstStyle/>
          <a:p>
            <a:pPr lvl="0">
              <a:spcBef>
                <a:spcPts val="0"/>
              </a:spcBef>
              <a:buNone/>
            </a:pPr>
            <a:endParaRPr/>
          </a:p>
        </p:txBody>
      </p:sp>
      <p:sp>
        <p:nvSpPr>
          <p:cNvPr id="75" name="Shape 75"/>
          <p:cNvSpPr txBox="1">
            <a:spLocks noGrp="1"/>
          </p:cNvSpPr>
          <p:nvPr>
            <p:ph type="title"/>
          </p:nvPr>
        </p:nvSpPr>
        <p:spPr>
          <a:xfrm>
            <a:off x="234450" y="575500"/>
            <a:ext cx="2046300" cy="3981000"/>
          </a:xfrm>
          <a:prstGeom prst="rect">
            <a:avLst/>
          </a:prstGeom>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76" name="Shape 76"/>
          <p:cNvSpPr txBox="1">
            <a:spLocks noGrp="1"/>
          </p:cNvSpPr>
          <p:nvPr>
            <p:ph type="body" idx="1"/>
          </p:nvPr>
        </p:nvSpPr>
        <p:spPr>
          <a:xfrm>
            <a:off x="3069324" y="575500"/>
            <a:ext cx="1789799" cy="3981000"/>
          </a:xfrm>
          <a:prstGeom prst="rect">
            <a:avLst/>
          </a:prstGeom>
        </p:spPr>
        <p:txBody>
          <a:bodyPr lIns="91425" tIns="91425" rIns="91425" bIns="91425" anchor="t" anchorCtr="0"/>
          <a:lstStyle>
            <a:lvl1pPr lvl="0" rtl="0">
              <a:spcBef>
                <a:spcPts val="0"/>
              </a:spcBef>
              <a:buSzPct val="100000"/>
              <a:defRPr sz="900"/>
            </a:lvl1pPr>
            <a:lvl2pPr lvl="1" rtl="0">
              <a:spcBef>
                <a:spcPts val="0"/>
              </a:spcBef>
              <a:buSzPct val="100000"/>
              <a:defRPr sz="900"/>
            </a:lvl2pPr>
            <a:lvl3pPr lvl="2" rtl="0">
              <a:spcBef>
                <a:spcPts val="0"/>
              </a:spcBef>
              <a:buSzPct val="100000"/>
              <a:defRPr sz="900"/>
            </a:lvl3pPr>
            <a:lvl4pPr lvl="3" rtl="0">
              <a:spcBef>
                <a:spcPts val="0"/>
              </a:spcBef>
              <a:buSzPct val="100000"/>
              <a:defRPr sz="900"/>
            </a:lvl4pPr>
            <a:lvl5pPr lvl="4" rtl="0">
              <a:spcBef>
                <a:spcPts val="0"/>
              </a:spcBef>
              <a:buSzPct val="100000"/>
              <a:defRPr sz="900"/>
            </a:lvl5pPr>
            <a:lvl6pPr lvl="5" rtl="0">
              <a:spcBef>
                <a:spcPts val="0"/>
              </a:spcBef>
              <a:buSzPct val="100000"/>
              <a:defRPr sz="900"/>
            </a:lvl6pPr>
            <a:lvl7pPr lvl="6" rtl="0">
              <a:spcBef>
                <a:spcPts val="0"/>
              </a:spcBef>
              <a:buSzPct val="100000"/>
              <a:defRPr sz="900"/>
            </a:lvl7pPr>
            <a:lvl8pPr lvl="7" rtl="0">
              <a:spcBef>
                <a:spcPts val="0"/>
              </a:spcBef>
              <a:buSzPct val="100000"/>
              <a:defRPr sz="900"/>
            </a:lvl8pPr>
            <a:lvl9pPr lvl="8" rtl="0">
              <a:spcBef>
                <a:spcPts val="0"/>
              </a:spcBef>
              <a:buSzPct val="100000"/>
              <a:defRPr sz="900"/>
            </a:lvl9pPr>
          </a:lstStyle>
          <a:p>
            <a:endParaRPr/>
          </a:p>
        </p:txBody>
      </p:sp>
      <p:sp>
        <p:nvSpPr>
          <p:cNvPr id="77" name="Shape 77"/>
          <p:cNvSpPr txBox="1">
            <a:spLocks noGrp="1"/>
          </p:cNvSpPr>
          <p:nvPr>
            <p:ph type="body" idx="2"/>
          </p:nvPr>
        </p:nvSpPr>
        <p:spPr>
          <a:xfrm>
            <a:off x="4951005" y="575500"/>
            <a:ext cx="1789800" cy="3981000"/>
          </a:xfrm>
          <a:prstGeom prst="rect">
            <a:avLst/>
          </a:prstGeom>
        </p:spPr>
        <p:txBody>
          <a:bodyPr lIns="91425" tIns="91425" rIns="91425" bIns="91425" anchor="t" anchorCtr="0"/>
          <a:lstStyle>
            <a:lvl1pPr lvl="0" rtl="0">
              <a:spcBef>
                <a:spcPts val="0"/>
              </a:spcBef>
              <a:buSzPct val="100000"/>
              <a:defRPr sz="900"/>
            </a:lvl1pPr>
            <a:lvl2pPr lvl="1" rtl="0">
              <a:spcBef>
                <a:spcPts val="0"/>
              </a:spcBef>
              <a:buSzPct val="100000"/>
              <a:defRPr sz="900"/>
            </a:lvl2pPr>
            <a:lvl3pPr lvl="2" rtl="0">
              <a:spcBef>
                <a:spcPts val="0"/>
              </a:spcBef>
              <a:buSzPct val="100000"/>
              <a:defRPr sz="900"/>
            </a:lvl3pPr>
            <a:lvl4pPr lvl="3" rtl="0">
              <a:spcBef>
                <a:spcPts val="0"/>
              </a:spcBef>
              <a:buSzPct val="100000"/>
              <a:defRPr sz="900"/>
            </a:lvl4pPr>
            <a:lvl5pPr lvl="4" rtl="0">
              <a:spcBef>
                <a:spcPts val="0"/>
              </a:spcBef>
              <a:buSzPct val="100000"/>
              <a:defRPr sz="900"/>
            </a:lvl5pPr>
            <a:lvl6pPr lvl="5" rtl="0">
              <a:spcBef>
                <a:spcPts val="0"/>
              </a:spcBef>
              <a:buSzPct val="100000"/>
              <a:defRPr sz="900"/>
            </a:lvl6pPr>
            <a:lvl7pPr lvl="6" rtl="0">
              <a:spcBef>
                <a:spcPts val="0"/>
              </a:spcBef>
              <a:buSzPct val="100000"/>
              <a:defRPr sz="900"/>
            </a:lvl7pPr>
            <a:lvl8pPr lvl="7" rtl="0">
              <a:spcBef>
                <a:spcPts val="0"/>
              </a:spcBef>
              <a:buSzPct val="100000"/>
              <a:defRPr sz="900"/>
            </a:lvl8pPr>
            <a:lvl9pPr lvl="8" rtl="0">
              <a:spcBef>
                <a:spcPts val="0"/>
              </a:spcBef>
              <a:buSzPct val="100000"/>
              <a:defRPr sz="900"/>
            </a:lvl9pPr>
          </a:lstStyle>
          <a:p>
            <a:endParaRPr/>
          </a:p>
        </p:txBody>
      </p:sp>
      <p:sp>
        <p:nvSpPr>
          <p:cNvPr id="78" name="Shape 78"/>
          <p:cNvSpPr txBox="1">
            <a:spLocks noGrp="1"/>
          </p:cNvSpPr>
          <p:nvPr>
            <p:ph type="body" idx="3"/>
          </p:nvPr>
        </p:nvSpPr>
        <p:spPr>
          <a:xfrm>
            <a:off x="6832686" y="575500"/>
            <a:ext cx="1789800" cy="3981000"/>
          </a:xfrm>
          <a:prstGeom prst="rect">
            <a:avLst/>
          </a:prstGeom>
        </p:spPr>
        <p:txBody>
          <a:bodyPr lIns="91425" tIns="91425" rIns="91425" bIns="91425" anchor="t" anchorCtr="0"/>
          <a:lstStyle>
            <a:lvl1pPr lvl="0" rtl="0">
              <a:spcBef>
                <a:spcPts val="0"/>
              </a:spcBef>
              <a:buSzPct val="100000"/>
              <a:defRPr sz="900"/>
            </a:lvl1pPr>
            <a:lvl2pPr lvl="1" rtl="0">
              <a:spcBef>
                <a:spcPts val="0"/>
              </a:spcBef>
              <a:buSzPct val="100000"/>
              <a:defRPr sz="900"/>
            </a:lvl2pPr>
            <a:lvl3pPr lvl="2" rtl="0">
              <a:spcBef>
                <a:spcPts val="0"/>
              </a:spcBef>
              <a:buSzPct val="100000"/>
              <a:defRPr sz="900"/>
            </a:lvl3pPr>
            <a:lvl4pPr lvl="3" rtl="0">
              <a:spcBef>
                <a:spcPts val="0"/>
              </a:spcBef>
              <a:buSzPct val="100000"/>
              <a:defRPr sz="900"/>
            </a:lvl4pPr>
            <a:lvl5pPr lvl="4" rtl="0">
              <a:spcBef>
                <a:spcPts val="0"/>
              </a:spcBef>
              <a:buSzPct val="100000"/>
              <a:defRPr sz="900"/>
            </a:lvl5pPr>
            <a:lvl6pPr lvl="5" rtl="0">
              <a:spcBef>
                <a:spcPts val="0"/>
              </a:spcBef>
              <a:buSzPct val="100000"/>
              <a:defRPr sz="900"/>
            </a:lvl6pPr>
            <a:lvl7pPr lvl="6" rtl="0">
              <a:spcBef>
                <a:spcPts val="0"/>
              </a:spcBef>
              <a:buSzPct val="100000"/>
              <a:defRPr sz="900"/>
            </a:lvl7pPr>
            <a:lvl8pPr lvl="7" rtl="0">
              <a:spcBef>
                <a:spcPts val="0"/>
              </a:spcBef>
              <a:buSzPct val="100000"/>
              <a:defRPr sz="900"/>
            </a:lvl8pPr>
            <a:lvl9pPr lvl="8" rtl="0">
              <a:spcBef>
                <a:spcPts val="0"/>
              </a:spcBef>
              <a:buSzPct val="100000"/>
              <a:defRPr sz="900"/>
            </a:lvl9pPr>
          </a:lstStyle>
          <a:p>
            <a:endParaRPr/>
          </a:p>
        </p:txBody>
      </p:sp>
      <p:sp>
        <p:nvSpPr>
          <p:cNvPr id="79" name="Shape 79"/>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a:t>
            </a:fld>
            <a:endParaRPr lang="en"/>
          </a:p>
        </p:txBody>
      </p:sp>
    </p:spTree>
    <p:extLst>
      <p:ext uri="{BB962C8B-B14F-4D97-AF65-F5344CB8AC3E}">
        <p14:creationId xmlns:p14="http://schemas.microsoft.com/office/powerpoint/2010/main" val="29273526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Quote">
    <p:spTree>
      <p:nvGrpSpPr>
        <p:cNvPr id="1" name="Shape 26"/>
        <p:cNvGrpSpPr/>
        <p:nvPr/>
      </p:nvGrpSpPr>
      <p:grpSpPr>
        <a:xfrm>
          <a:off x="0" y="0"/>
          <a:ext cx="0" cy="0"/>
          <a:chOff x="0" y="0"/>
          <a:chExt cx="0" cy="0"/>
        </a:xfrm>
      </p:grpSpPr>
      <p:sp>
        <p:nvSpPr>
          <p:cNvPr id="27" name="Shape 27"/>
          <p:cNvSpPr/>
          <p:nvPr/>
        </p:nvSpPr>
        <p:spPr>
          <a:xfrm rot="5400000" flipH="1">
            <a:off x="4518950" y="-3360875"/>
            <a:ext cx="113100" cy="9151200"/>
          </a:xfrm>
          <a:prstGeom prst="rect">
            <a:avLst/>
          </a:prstGeom>
          <a:gradFill>
            <a:gsLst>
              <a:gs pos="0">
                <a:srgbClr val="000014">
                  <a:alpha val="20000"/>
                </a:srgbClr>
              </a:gs>
              <a:gs pos="100000">
                <a:srgbClr val="000014">
                  <a:alpha val="0"/>
                </a:srgbClr>
              </a:gs>
            </a:gsLst>
            <a:lin ang="0" scaled="0"/>
          </a:gradFill>
          <a:ln>
            <a:noFill/>
          </a:ln>
        </p:spPr>
        <p:txBody>
          <a:bodyPr lIns="91425" tIns="45700" rIns="91425" bIns="45700" anchor="ctr" anchorCtr="0">
            <a:noAutofit/>
          </a:bodyPr>
          <a:lstStyle/>
          <a:p>
            <a:pPr marL="0" marR="0" lvl="0" indent="0" algn="ctr" rtl="0">
              <a:spcBef>
                <a:spcPts val="0"/>
              </a:spcBef>
              <a:buNone/>
            </a:pPr>
            <a:endParaRPr sz="1800">
              <a:solidFill>
                <a:srgbClr val="FFFFFF"/>
              </a:solidFill>
              <a:latin typeface="Calibri"/>
              <a:ea typeface="Calibri"/>
              <a:cs typeface="Calibri"/>
              <a:sym typeface="Calibri"/>
            </a:endParaRPr>
          </a:p>
        </p:txBody>
      </p:sp>
      <p:sp>
        <p:nvSpPr>
          <p:cNvPr id="28" name="Shape 28"/>
          <p:cNvSpPr/>
          <p:nvPr/>
        </p:nvSpPr>
        <p:spPr>
          <a:xfrm>
            <a:off x="-7125" y="1271275"/>
            <a:ext cx="9151200" cy="3872100"/>
          </a:xfrm>
          <a:prstGeom prst="rect">
            <a:avLst/>
          </a:prstGeom>
          <a:solidFill>
            <a:srgbClr val="FFFFFF"/>
          </a:solidFill>
          <a:ln>
            <a:noFill/>
          </a:ln>
        </p:spPr>
        <p:txBody>
          <a:bodyPr lIns="91425" tIns="91425" rIns="91425" bIns="91425" anchor="ctr" anchorCtr="0">
            <a:noAutofit/>
          </a:bodyPr>
          <a:lstStyle/>
          <a:p>
            <a:pPr lvl="0">
              <a:spcBef>
                <a:spcPts val="0"/>
              </a:spcBef>
              <a:buNone/>
            </a:pPr>
            <a:endParaRPr/>
          </a:p>
        </p:txBody>
      </p:sp>
      <p:sp>
        <p:nvSpPr>
          <p:cNvPr id="29" name="Shape 29"/>
          <p:cNvSpPr txBox="1">
            <a:spLocks noGrp="1"/>
          </p:cNvSpPr>
          <p:nvPr>
            <p:ph type="body" idx="1"/>
          </p:nvPr>
        </p:nvSpPr>
        <p:spPr>
          <a:xfrm>
            <a:off x="1847275" y="1704600"/>
            <a:ext cx="5449500" cy="2714700"/>
          </a:xfrm>
          <a:prstGeom prst="rect">
            <a:avLst/>
          </a:prstGeom>
        </p:spPr>
        <p:txBody>
          <a:bodyPr lIns="91425" tIns="91425" rIns="91425" bIns="91425" anchor="t" anchorCtr="0"/>
          <a:lstStyle>
            <a:lvl1pPr lvl="0" algn="ctr" rtl="0">
              <a:spcBef>
                <a:spcPts val="0"/>
              </a:spcBef>
              <a:buSzPct val="100000"/>
              <a:buFont typeface="Georgia"/>
              <a:defRPr sz="2400" i="1">
                <a:latin typeface="Georgia"/>
                <a:ea typeface="Georgia"/>
                <a:cs typeface="Georgia"/>
                <a:sym typeface="Georgia"/>
              </a:defRPr>
            </a:lvl1pPr>
            <a:lvl2pPr lvl="1" algn="ctr" rtl="0">
              <a:spcBef>
                <a:spcPts val="0"/>
              </a:spcBef>
              <a:buSzPct val="100000"/>
              <a:buFont typeface="Georgia"/>
              <a:defRPr sz="2400" i="1">
                <a:latin typeface="Georgia"/>
                <a:ea typeface="Georgia"/>
                <a:cs typeface="Georgia"/>
                <a:sym typeface="Georgia"/>
              </a:defRPr>
            </a:lvl2pPr>
            <a:lvl3pPr lvl="2" algn="ctr" rtl="0">
              <a:spcBef>
                <a:spcPts val="0"/>
              </a:spcBef>
              <a:buSzPct val="100000"/>
              <a:buFont typeface="Georgia"/>
              <a:defRPr sz="2400" i="1">
                <a:latin typeface="Georgia"/>
                <a:ea typeface="Georgia"/>
                <a:cs typeface="Georgia"/>
                <a:sym typeface="Georgia"/>
              </a:defRPr>
            </a:lvl3pPr>
            <a:lvl4pPr lvl="3" algn="ctr" rtl="0">
              <a:spcBef>
                <a:spcPts val="0"/>
              </a:spcBef>
              <a:buSzPct val="100000"/>
              <a:buFont typeface="Georgia"/>
              <a:defRPr sz="2400" i="1">
                <a:latin typeface="Georgia"/>
                <a:ea typeface="Georgia"/>
                <a:cs typeface="Georgia"/>
                <a:sym typeface="Georgia"/>
              </a:defRPr>
            </a:lvl4pPr>
            <a:lvl5pPr lvl="4" algn="ctr" rtl="0">
              <a:spcBef>
                <a:spcPts val="0"/>
              </a:spcBef>
              <a:buSzPct val="100000"/>
              <a:buFont typeface="Georgia"/>
              <a:defRPr sz="2400" i="1">
                <a:latin typeface="Georgia"/>
                <a:ea typeface="Georgia"/>
                <a:cs typeface="Georgia"/>
                <a:sym typeface="Georgia"/>
              </a:defRPr>
            </a:lvl5pPr>
            <a:lvl6pPr lvl="5" algn="ctr" rtl="0">
              <a:spcBef>
                <a:spcPts val="0"/>
              </a:spcBef>
              <a:buSzPct val="100000"/>
              <a:buFont typeface="Georgia"/>
              <a:defRPr sz="2400" i="1">
                <a:latin typeface="Georgia"/>
                <a:ea typeface="Georgia"/>
                <a:cs typeface="Georgia"/>
                <a:sym typeface="Georgia"/>
              </a:defRPr>
            </a:lvl6pPr>
            <a:lvl7pPr lvl="6" algn="ctr" rtl="0">
              <a:spcBef>
                <a:spcPts val="0"/>
              </a:spcBef>
              <a:buSzPct val="100000"/>
              <a:buFont typeface="Georgia"/>
              <a:defRPr sz="2400" i="1">
                <a:latin typeface="Georgia"/>
                <a:ea typeface="Georgia"/>
                <a:cs typeface="Georgia"/>
                <a:sym typeface="Georgia"/>
              </a:defRPr>
            </a:lvl7pPr>
            <a:lvl8pPr lvl="7" algn="ctr" rtl="0">
              <a:spcBef>
                <a:spcPts val="0"/>
              </a:spcBef>
              <a:buSzPct val="100000"/>
              <a:buFont typeface="Georgia"/>
              <a:defRPr sz="2400" i="1">
                <a:latin typeface="Georgia"/>
                <a:ea typeface="Georgia"/>
                <a:cs typeface="Georgia"/>
                <a:sym typeface="Georgia"/>
              </a:defRPr>
            </a:lvl8pPr>
            <a:lvl9pPr lvl="8" algn="ctr">
              <a:spcBef>
                <a:spcPts val="0"/>
              </a:spcBef>
              <a:buSzPct val="100000"/>
              <a:buFont typeface="Georgia"/>
              <a:defRPr sz="2400" i="1">
                <a:latin typeface="Georgia"/>
                <a:ea typeface="Georgia"/>
                <a:cs typeface="Georgia"/>
                <a:sym typeface="Georgia"/>
              </a:defRPr>
            </a:lvl9pPr>
          </a:lstStyle>
          <a:p>
            <a:endParaRPr/>
          </a:p>
        </p:txBody>
      </p:sp>
      <p:sp>
        <p:nvSpPr>
          <p:cNvPr id="30" name="Shape 30"/>
          <p:cNvSpPr txBox="1"/>
          <p:nvPr/>
        </p:nvSpPr>
        <p:spPr>
          <a:xfrm>
            <a:off x="3593400" y="227724"/>
            <a:ext cx="1957200" cy="653700"/>
          </a:xfrm>
          <a:prstGeom prst="rect">
            <a:avLst/>
          </a:prstGeom>
          <a:noFill/>
          <a:ln>
            <a:noFill/>
          </a:ln>
        </p:spPr>
        <p:txBody>
          <a:bodyPr lIns="91425" tIns="91425" rIns="91425" bIns="91425" anchor="t" anchorCtr="0">
            <a:noAutofit/>
          </a:bodyPr>
          <a:lstStyle/>
          <a:p>
            <a:pPr lvl="0" algn="ctr">
              <a:spcBef>
                <a:spcPts val="0"/>
              </a:spcBef>
              <a:buNone/>
            </a:pPr>
            <a:r>
              <a:rPr lang="en" sz="7200">
                <a:solidFill>
                  <a:srgbClr val="FFFFFF"/>
                </a:solidFill>
                <a:latin typeface="Nunito Sans"/>
                <a:ea typeface="Nunito Sans"/>
                <a:cs typeface="Nunito Sans"/>
                <a:sym typeface="Nunito Sans"/>
              </a:rPr>
              <a:t>“</a:t>
            </a:r>
          </a:p>
        </p:txBody>
      </p:sp>
      <p:sp>
        <p:nvSpPr>
          <p:cNvPr id="31" name="Shape 31"/>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a:t>
            </a:fld>
            <a:endParaRPr lang="en"/>
          </a:p>
        </p:txBody>
      </p:sp>
    </p:spTree>
    <p:extLst>
      <p:ext uri="{BB962C8B-B14F-4D97-AF65-F5344CB8AC3E}">
        <p14:creationId xmlns:p14="http://schemas.microsoft.com/office/powerpoint/2010/main" val="120562131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Shape 5"/>
        <p:cNvGrpSpPr/>
        <p:nvPr/>
      </p:nvGrpSpPr>
      <p:grpSpPr>
        <a:xfrm>
          <a:off x="0" y="0"/>
          <a:ext cx="0" cy="0"/>
          <a:chOff x="0" y="0"/>
          <a:chExt cx="0" cy="0"/>
        </a:xfrm>
      </p:grpSpPr>
      <p:sp>
        <p:nvSpPr>
          <p:cNvPr id="6" name="Shape 6"/>
          <p:cNvSpPr txBox="1">
            <a:spLocks noGrp="1"/>
          </p:cNvSpPr>
          <p:nvPr>
            <p:ph type="title"/>
          </p:nvPr>
        </p:nvSpPr>
        <p:spPr>
          <a:xfrm>
            <a:off x="234450" y="575500"/>
            <a:ext cx="2046300" cy="3981000"/>
          </a:xfrm>
          <a:prstGeom prst="rect">
            <a:avLst/>
          </a:prstGeom>
          <a:noFill/>
          <a:ln>
            <a:noFill/>
          </a:ln>
        </p:spPr>
        <p:txBody>
          <a:bodyPr lIns="91425" tIns="91425" rIns="91425" bIns="91425" anchor="t" anchorCtr="0"/>
          <a:lstStyle>
            <a:lvl1pPr lvl="0">
              <a:spcBef>
                <a:spcPts val="0"/>
              </a:spcBef>
              <a:buClr>
                <a:srgbClr val="FFFFFF"/>
              </a:buClr>
              <a:buSzPct val="100000"/>
              <a:buFont typeface="Nunito Sans"/>
              <a:buNone/>
              <a:defRPr sz="2400">
                <a:solidFill>
                  <a:srgbClr val="FFFFFF"/>
                </a:solidFill>
                <a:latin typeface="Nunito Sans"/>
                <a:ea typeface="Nunito Sans"/>
                <a:cs typeface="Nunito Sans"/>
                <a:sym typeface="Nunito Sans"/>
              </a:defRPr>
            </a:lvl1pPr>
            <a:lvl2pPr lvl="1">
              <a:spcBef>
                <a:spcPts val="0"/>
              </a:spcBef>
              <a:buClr>
                <a:srgbClr val="FFFFFF"/>
              </a:buClr>
              <a:buSzPct val="100000"/>
              <a:buFont typeface="Nunito Sans"/>
              <a:buNone/>
              <a:defRPr sz="2400">
                <a:solidFill>
                  <a:srgbClr val="FFFFFF"/>
                </a:solidFill>
                <a:latin typeface="Nunito Sans"/>
                <a:ea typeface="Nunito Sans"/>
                <a:cs typeface="Nunito Sans"/>
                <a:sym typeface="Nunito Sans"/>
              </a:defRPr>
            </a:lvl2pPr>
            <a:lvl3pPr lvl="2">
              <a:spcBef>
                <a:spcPts val="0"/>
              </a:spcBef>
              <a:buClr>
                <a:srgbClr val="FFFFFF"/>
              </a:buClr>
              <a:buSzPct val="100000"/>
              <a:buFont typeface="Nunito Sans"/>
              <a:buNone/>
              <a:defRPr sz="2400">
                <a:solidFill>
                  <a:srgbClr val="FFFFFF"/>
                </a:solidFill>
                <a:latin typeface="Nunito Sans"/>
                <a:ea typeface="Nunito Sans"/>
                <a:cs typeface="Nunito Sans"/>
                <a:sym typeface="Nunito Sans"/>
              </a:defRPr>
            </a:lvl3pPr>
            <a:lvl4pPr lvl="3">
              <a:spcBef>
                <a:spcPts val="0"/>
              </a:spcBef>
              <a:buClr>
                <a:srgbClr val="FFFFFF"/>
              </a:buClr>
              <a:buSzPct val="100000"/>
              <a:buFont typeface="Nunito Sans"/>
              <a:buNone/>
              <a:defRPr sz="2400">
                <a:solidFill>
                  <a:srgbClr val="FFFFFF"/>
                </a:solidFill>
                <a:latin typeface="Nunito Sans"/>
                <a:ea typeface="Nunito Sans"/>
                <a:cs typeface="Nunito Sans"/>
                <a:sym typeface="Nunito Sans"/>
              </a:defRPr>
            </a:lvl4pPr>
            <a:lvl5pPr lvl="4">
              <a:spcBef>
                <a:spcPts val="0"/>
              </a:spcBef>
              <a:buClr>
                <a:srgbClr val="FFFFFF"/>
              </a:buClr>
              <a:buSzPct val="100000"/>
              <a:buFont typeface="Nunito Sans"/>
              <a:buNone/>
              <a:defRPr sz="2400">
                <a:solidFill>
                  <a:srgbClr val="FFFFFF"/>
                </a:solidFill>
                <a:latin typeface="Nunito Sans"/>
                <a:ea typeface="Nunito Sans"/>
                <a:cs typeface="Nunito Sans"/>
                <a:sym typeface="Nunito Sans"/>
              </a:defRPr>
            </a:lvl5pPr>
            <a:lvl6pPr lvl="5">
              <a:spcBef>
                <a:spcPts val="0"/>
              </a:spcBef>
              <a:buClr>
                <a:srgbClr val="FFFFFF"/>
              </a:buClr>
              <a:buSzPct val="100000"/>
              <a:buFont typeface="Nunito Sans"/>
              <a:buNone/>
              <a:defRPr sz="2400">
                <a:solidFill>
                  <a:srgbClr val="FFFFFF"/>
                </a:solidFill>
                <a:latin typeface="Nunito Sans"/>
                <a:ea typeface="Nunito Sans"/>
                <a:cs typeface="Nunito Sans"/>
                <a:sym typeface="Nunito Sans"/>
              </a:defRPr>
            </a:lvl6pPr>
            <a:lvl7pPr lvl="6">
              <a:spcBef>
                <a:spcPts val="0"/>
              </a:spcBef>
              <a:buClr>
                <a:srgbClr val="FFFFFF"/>
              </a:buClr>
              <a:buSzPct val="100000"/>
              <a:buFont typeface="Nunito Sans"/>
              <a:buNone/>
              <a:defRPr sz="2400">
                <a:solidFill>
                  <a:srgbClr val="FFFFFF"/>
                </a:solidFill>
                <a:latin typeface="Nunito Sans"/>
                <a:ea typeface="Nunito Sans"/>
                <a:cs typeface="Nunito Sans"/>
                <a:sym typeface="Nunito Sans"/>
              </a:defRPr>
            </a:lvl7pPr>
            <a:lvl8pPr lvl="7">
              <a:spcBef>
                <a:spcPts val="0"/>
              </a:spcBef>
              <a:buClr>
                <a:srgbClr val="FFFFFF"/>
              </a:buClr>
              <a:buSzPct val="100000"/>
              <a:buFont typeface="Nunito Sans"/>
              <a:buNone/>
              <a:defRPr sz="2400">
                <a:solidFill>
                  <a:srgbClr val="FFFFFF"/>
                </a:solidFill>
                <a:latin typeface="Nunito Sans"/>
                <a:ea typeface="Nunito Sans"/>
                <a:cs typeface="Nunito Sans"/>
                <a:sym typeface="Nunito Sans"/>
              </a:defRPr>
            </a:lvl8pPr>
            <a:lvl9pPr lvl="8">
              <a:spcBef>
                <a:spcPts val="0"/>
              </a:spcBef>
              <a:buClr>
                <a:srgbClr val="FFFFFF"/>
              </a:buClr>
              <a:buSzPct val="100000"/>
              <a:buFont typeface="Nunito Sans"/>
              <a:buNone/>
              <a:defRPr sz="2400">
                <a:solidFill>
                  <a:srgbClr val="FFFFFF"/>
                </a:solidFill>
                <a:latin typeface="Nunito Sans"/>
                <a:ea typeface="Nunito Sans"/>
                <a:cs typeface="Nunito Sans"/>
                <a:sym typeface="Nunito Sans"/>
              </a:defRPr>
            </a:lvl9pPr>
          </a:lstStyle>
          <a:p>
            <a:endParaRPr/>
          </a:p>
        </p:txBody>
      </p:sp>
      <p:sp>
        <p:nvSpPr>
          <p:cNvPr id="7" name="Shape 7"/>
          <p:cNvSpPr txBox="1">
            <a:spLocks noGrp="1"/>
          </p:cNvSpPr>
          <p:nvPr>
            <p:ph type="body" idx="1"/>
          </p:nvPr>
        </p:nvSpPr>
        <p:spPr>
          <a:xfrm>
            <a:off x="3090625" y="575500"/>
            <a:ext cx="5596200" cy="3981000"/>
          </a:xfrm>
          <a:prstGeom prst="rect">
            <a:avLst/>
          </a:prstGeom>
          <a:noFill/>
          <a:ln>
            <a:noFill/>
          </a:ln>
        </p:spPr>
        <p:txBody>
          <a:bodyPr lIns="91425" tIns="91425" rIns="91425" bIns="91425" anchor="t" anchorCtr="0"/>
          <a:lstStyle>
            <a:lvl1pPr lvl="0">
              <a:lnSpc>
                <a:spcPct val="115000"/>
              </a:lnSpc>
              <a:spcBef>
                <a:spcPts val="600"/>
              </a:spcBef>
              <a:buClr>
                <a:srgbClr val="CCCCCC"/>
              </a:buClr>
              <a:buFont typeface="Nunito Sans"/>
              <a:buChar char="▪"/>
              <a:defRPr>
                <a:solidFill>
                  <a:srgbClr val="666666"/>
                </a:solidFill>
                <a:latin typeface="Nunito Sans"/>
                <a:ea typeface="Nunito Sans"/>
                <a:cs typeface="Nunito Sans"/>
                <a:sym typeface="Nunito Sans"/>
              </a:defRPr>
            </a:lvl1pPr>
            <a:lvl2pPr lvl="1">
              <a:lnSpc>
                <a:spcPct val="115000"/>
              </a:lnSpc>
              <a:spcBef>
                <a:spcPts val="480"/>
              </a:spcBef>
              <a:buClr>
                <a:srgbClr val="CCCCCC"/>
              </a:buClr>
              <a:buFont typeface="Nunito Sans"/>
              <a:buChar char="-"/>
              <a:defRPr>
                <a:solidFill>
                  <a:srgbClr val="666666"/>
                </a:solidFill>
                <a:latin typeface="Nunito Sans"/>
                <a:ea typeface="Nunito Sans"/>
                <a:cs typeface="Nunito Sans"/>
                <a:sym typeface="Nunito Sans"/>
              </a:defRPr>
            </a:lvl2pPr>
            <a:lvl3pPr lvl="2">
              <a:lnSpc>
                <a:spcPct val="115000"/>
              </a:lnSpc>
              <a:spcBef>
                <a:spcPts val="480"/>
              </a:spcBef>
              <a:buClr>
                <a:srgbClr val="CCCCCC"/>
              </a:buClr>
              <a:buFont typeface="Nunito Sans"/>
              <a:buChar char="-"/>
              <a:defRPr>
                <a:solidFill>
                  <a:srgbClr val="666666"/>
                </a:solidFill>
                <a:latin typeface="Nunito Sans"/>
                <a:ea typeface="Nunito Sans"/>
                <a:cs typeface="Nunito Sans"/>
                <a:sym typeface="Nunito Sans"/>
              </a:defRPr>
            </a:lvl3pPr>
            <a:lvl4pPr lvl="3">
              <a:lnSpc>
                <a:spcPct val="115000"/>
              </a:lnSpc>
              <a:spcBef>
                <a:spcPts val="360"/>
              </a:spcBef>
              <a:buClr>
                <a:srgbClr val="CCCCCC"/>
              </a:buClr>
              <a:buFont typeface="Nunito Sans"/>
              <a:buChar char="-"/>
              <a:defRPr>
                <a:solidFill>
                  <a:srgbClr val="666666"/>
                </a:solidFill>
                <a:latin typeface="Nunito Sans"/>
                <a:ea typeface="Nunito Sans"/>
                <a:cs typeface="Nunito Sans"/>
                <a:sym typeface="Nunito Sans"/>
              </a:defRPr>
            </a:lvl4pPr>
            <a:lvl5pPr lvl="4">
              <a:lnSpc>
                <a:spcPct val="115000"/>
              </a:lnSpc>
              <a:spcBef>
                <a:spcPts val="360"/>
              </a:spcBef>
              <a:buClr>
                <a:srgbClr val="CCCCCC"/>
              </a:buClr>
              <a:buFont typeface="Nunito Sans"/>
              <a:buChar char="-"/>
              <a:defRPr>
                <a:solidFill>
                  <a:srgbClr val="666666"/>
                </a:solidFill>
                <a:latin typeface="Nunito Sans"/>
                <a:ea typeface="Nunito Sans"/>
                <a:cs typeface="Nunito Sans"/>
                <a:sym typeface="Nunito Sans"/>
              </a:defRPr>
            </a:lvl5pPr>
            <a:lvl6pPr lvl="5">
              <a:lnSpc>
                <a:spcPct val="115000"/>
              </a:lnSpc>
              <a:spcBef>
                <a:spcPts val="360"/>
              </a:spcBef>
              <a:buClr>
                <a:srgbClr val="CCCCCC"/>
              </a:buClr>
              <a:buFont typeface="Nunito Sans"/>
              <a:buChar char="-"/>
              <a:defRPr>
                <a:solidFill>
                  <a:srgbClr val="666666"/>
                </a:solidFill>
                <a:latin typeface="Nunito Sans"/>
                <a:ea typeface="Nunito Sans"/>
                <a:cs typeface="Nunito Sans"/>
                <a:sym typeface="Nunito Sans"/>
              </a:defRPr>
            </a:lvl6pPr>
            <a:lvl7pPr lvl="6">
              <a:lnSpc>
                <a:spcPct val="115000"/>
              </a:lnSpc>
              <a:spcBef>
                <a:spcPts val="360"/>
              </a:spcBef>
              <a:buClr>
                <a:srgbClr val="CCCCCC"/>
              </a:buClr>
              <a:buFont typeface="Nunito Sans"/>
              <a:buChar char="-"/>
              <a:defRPr>
                <a:solidFill>
                  <a:srgbClr val="666666"/>
                </a:solidFill>
                <a:latin typeface="Nunito Sans"/>
                <a:ea typeface="Nunito Sans"/>
                <a:cs typeface="Nunito Sans"/>
                <a:sym typeface="Nunito Sans"/>
              </a:defRPr>
            </a:lvl7pPr>
            <a:lvl8pPr lvl="7">
              <a:lnSpc>
                <a:spcPct val="115000"/>
              </a:lnSpc>
              <a:spcBef>
                <a:spcPts val="360"/>
              </a:spcBef>
              <a:buClr>
                <a:srgbClr val="CCCCCC"/>
              </a:buClr>
              <a:buFont typeface="Nunito Sans"/>
              <a:buChar char="-"/>
              <a:defRPr>
                <a:solidFill>
                  <a:srgbClr val="666666"/>
                </a:solidFill>
                <a:latin typeface="Nunito Sans"/>
                <a:ea typeface="Nunito Sans"/>
                <a:cs typeface="Nunito Sans"/>
                <a:sym typeface="Nunito Sans"/>
              </a:defRPr>
            </a:lvl8pPr>
            <a:lvl9pPr lvl="8">
              <a:lnSpc>
                <a:spcPct val="115000"/>
              </a:lnSpc>
              <a:spcBef>
                <a:spcPts val="360"/>
              </a:spcBef>
              <a:buClr>
                <a:srgbClr val="CCCCCC"/>
              </a:buClr>
              <a:buFont typeface="Nunito Sans"/>
              <a:buChar char="-"/>
              <a:defRPr>
                <a:solidFill>
                  <a:srgbClr val="666666"/>
                </a:solidFill>
                <a:latin typeface="Nunito Sans"/>
                <a:ea typeface="Nunito Sans"/>
                <a:cs typeface="Nunito Sans"/>
                <a:sym typeface="Nunito Sans"/>
              </a:defRPr>
            </a:lvl9pPr>
          </a:lstStyle>
          <a:p>
            <a:endParaRPr/>
          </a:p>
        </p:txBody>
      </p:sp>
      <p:sp>
        <p:nvSpPr>
          <p:cNvPr id="8" name="Shape 8"/>
          <p:cNvSpPr txBox="1">
            <a:spLocks noGrp="1"/>
          </p:cNvSpPr>
          <p:nvPr>
            <p:ph type="sldNum" idx="12"/>
          </p:nvPr>
        </p:nvSpPr>
        <p:spPr>
          <a:xfrm>
            <a:off x="8556783" y="4749850"/>
            <a:ext cx="548700" cy="393600"/>
          </a:xfrm>
          <a:prstGeom prst="rect">
            <a:avLst/>
          </a:prstGeom>
          <a:noFill/>
          <a:ln>
            <a:noFill/>
          </a:ln>
        </p:spPr>
        <p:txBody>
          <a:bodyPr lIns="91425" tIns="91425" rIns="91425" bIns="91425" anchor="ctr" anchorCtr="0">
            <a:noAutofit/>
          </a:bodyPr>
          <a:lstStyle/>
          <a:p>
            <a:pPr lvl="0" algn="r">
              <a:spcBef>
                <a:spcPts val="0"/>
              </a:spcBef>
              <a:buNone/>
            </a:pPr>
            <a:fld id="{00000000-1234-1234-1234-123412341234}" type="slidenum">
              <a:rPr lang="en" sz="1000">
                <a:solidFill>
                  <a:srgbClr val="CCCCCC"/>
                </a:solidFill>
                <a:latin typeface="Nunito Sans"/>
                <a:ea typeface="Nunito Sans"/>
                <a:cs typeface="Nunito Sans"/>
                <a:sym typeface="Nunito Sans"/>
              </a:rPr>
              <a:t>‹#›</a:t>
            </a:fld>
            <a:endParaRPr lang="en" sz="1000">
              <a:solidFill>
                <a:srgbClr val="CCCCCC"/>
              </a:solidFill>
              <a:latin typeface="Nunito Sans"/>
              <a:ea typeface="Nunito Sans"/>
              <a:cs typeface="Nunito Sans"/>
              <a:sym typeface="Nunito Sans"/>
            </a:endParaRPr>
          </a:p>
        </p:txBody>
      </p:sp>
    </p:spTree>
  </p:cSld>
  <p:clrMap bg1="lt1" tx1="dk1" bg2="dk2" tx2="lt2" accent1="accent1" accent2="accent2" accent3="accent3" accent4="accent4" accent5="accent5" accent6="accent6" hlink="hlink" folHlink="folHlink"/>
  <p:sldLayoutIdLst>
    <p:sldLayoutId id="2147483648" r:id="rId1"/>
    <p:sldLayoutId id="2147483657" r:id="rId2"/>
    <p:sldLayoutId id="2147483660" r:id="rId3"/>
    <p:sldLayoutId id="2147483663" r:id="rId4"/>
    <p:sldLayoutId id="2147483664" r:id="rId5"/>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2.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3.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4.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6.xml"/><Relationship Id="rId1" Type="http://schemas.openxmlformats.org/officeDocument/2006/relationships/slideLayout" Target="../slideLayouts/slideLayout4.xml"/><Relationship Id="rId5" Type="http://schemas.openxmlformats.org/officeDocument/2006/relationships/image" Target="../media/image21.png"/><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7.xml"/><Relationship Id="rId1" Type="http://schemas.openxmlformats.org/officeDocument/2006/relationships/slideLayout" Target="../slideLayouts/slideLayout4.xml"/><Relationship Id="rId4" Type="http://schemas.openxmlformats.org/officeDocument/2006/relationships/image" Target="../media/image23.png"/></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8.xml"/><Relationship Id="rId1" Type="http://schemas.openxmlformats.org/officeDocument/2006/relationships/slideLayout" Target="../slideLayouts/slideLayout4.xml"/><Relationship Id="rId5" Type="http://schemas.openxmlformats.org/officeDocument/2006/relationships/image" Target="../media/image26.png"/><Relationship Id="rId4" Type="http://schemas.openxmlformats.org/officeDocument/2006/relationships/image" Target="../media/image25.png"/></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0.xml"/><Relationship Id="rId1" Type="http://schemas.openxmlformats.org/officeDocument/2006/relationships/slideLayout" Target="../slideLayouts/slideLayout4.xml"/><Relationship Id="rId5" Type="http://schemas.openxmlformats.org/officeDocument/2006/relationships/image" Target="../media/image30.png"/><Relationship Id="rId4" Type="http://schemas.openxmlformats.org/officeDocument/2006/relationships/image" Target="../media/image29.png"/></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1.xml"/><Relationship Id="rId1" Type="http://schemas.openxmlformats.org/officeDocument/2006/relationships/slideLayout" Target="../slideLayouts/slideLayout4.xml"/><Relationship Id="rId4" Type="http://schemas.openxmlformats.org/officeDocument/2006/relationships/image" Target="../media/image32.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3.xml"/><Relationship Id="rId1" Type="http://schemas.openxmlformats.org/officeDocument/2006/relationships/slideLayout" Target="../slideLayouts/slideLayout4.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4.xml"/><Relationship Id="rId1" Type="http://schemas.openxmlformats.org/officeDocument/2006/relationships/slideLayout" Target="../slideLayouts/slideLayout4.xml"/><Relationship Id="rId5" Type="http://schemas.openxmlformats.org/officeDocument/2006/relationships/image" Target="../media/image39.png"/><Relationship Id="rId4" Type="http://schemas.openxmlformats.org/officeDocument/2006/relationships/image" Target="../media/image38.png"/></Relationships>
</file>

<file path=ppt/slides/_rels/slide3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5.xml"/><Relationship Id="rId1" Type="http://schemas.openxmlformats.org/officeDocument/2006/relationships/slideLayout" Target="../slideLayouts/slideLayout4.xml"/><Relationship Id="rId5" Type="http://schemas.openxmlformats.org/officeDocument/2006/relationships/image" Target="../media/image42.png"/><Relationship Id="rId4" Type="http://schemas.openxmlformats.org/officeDocument/2006/relationships/image" Target="../media/image41.png"/></Relationships>
</file>

<file path=ppt/slides/_rels/slide3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6.xml"/><Relationship Id="rId1" Type="http://schemas.openxmlformats.org/officeDocument/2006/relationships/slideLayout" Target="../slideLayouts/slideLayout4.xml"/><Relationship Id="rId4" Type="http://schemas.openxmlformats.org/officeDocument/2006/relationships/image" Target="../media/image44.png"/></Relationships>
</file>

<file path=ppt/slides/_rels/slide3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7.xml"/><Relationship Id="rId1" Type="http://schemas.openxmlformats.org/officeDocument/2006/relationships/slideLayout" Target="../slideLayouts/slideLayout4.xml"/><Relationship Id="rId4" Type="http://schemas.openxmlformats.org/officeDocument/2006/relationships/image" Target="../media/image46.png"/></Relationships>
</file>

<file path=ppt/slides/_rels/slide3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8.xml"/><Relationship Id="rId1" Type="http://schemas.openxmlformats.org/officeDocument/2006/relationships/slideLayout" Target="../slideLayouts/slideLayout4.xml"/><Relationship Id="rId4" Type="http://schemas.openxmlformats.org/officeDocument/2006/relationships/image" Target="../media/image48.png"/></Relationships>
</file>

<file path=ppt/slides/_rels/slide4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9.xml"/><Relationship Id="rId1" Type="http://schemas.openxmlformats.org/officeDocument/2006/relationships/slideLayout" Target="../slideLayouts/slideLayout4.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4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40.xml"/><Relationship Id="rId1" Type="http://schemas.openxmlformats.org/officeDocument/2006/relationships/slideLayout" Target="../slideLayouts/slideLayout4.xml"/><Relationship Id="rId4" Type="http://schemas.openxmlformats.org/officeDocument/2006/relationships/image" Target="../media/image54.png"/></Relationships>
</file>

<file path=ppt/slides/_rels/slide4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41.xml"/><Relationship Id="rId1" Type="http://schemas.openxmlformats.org/officeDocument/2006/relationships/slideLayout" Target="../slideLayouts/slideLayout4.xml"/><Relationship Id="rId5" Type="http://schemas.openxmlformats.org/officeDocument/2006/relationships/image" Target="../media/image57.png"/><Relationship Id="rId4" Type="http://schemas.openxmlformats.org/officeDocument/2006/relationships/image" Target="../media/image56.png"/></Relationships>
</file>

<file path=ppt/slides/_rels/slide4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42.xml"/><Relationship Id="rId1" Type="http://schemas.openxmlformats.org/officeDocument/2006/relationships/slideLayout" Target="../slideLayouts/slideLayout4.xml"/><Relationship Id="rId4" Type="http://schemas.openxmlformats.org/officeDocument/2006/relationships/image" Target="../media/image59.png"/></Relationships>
</file>

<file path=ppt/slides/_rels/slide44.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43.xml"/><Relationship Id="rId1" Type="http://schemas.openxmlformats.org/officeDocument/2006/relationships/slideLayout" Target="../slideLayouts/slideLayout4.xml"/><Relationship Id="rId4" Type="http://schemas.openxmlformats.org/officeDocument/2006/relationships/image" Target="../media/image61.png"/></Relationships>
</file>

<file path=ppt/slides/_rels/slide4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44.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45.xml"/><Relationship Id="rId1" Type="http://schemas.openxmlformats.org/officeDocument/2006/relationships/slideLayout" Target="../slideLayouts/slideLayout4.xml"/><Relationship Id="rId4" Type="http://schemas.openxmlformats.org/officeDocument/2006/relationships/image" Target="../media/image64.png"/></Relationships>
</file>

<file path=ppt/slides/_rels/slide4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46.xml"/><Relationship Id="rId1" Type="http://schemas.openxmlformats.org/officeDocument/2006/relationships/slideLayout" Target="../slideLayouts/slideLayout4.xml"/><Relationship Id="rId4" Type="http://schemas.openxmlformats.org/officeDocument/2006/relationships/image" Target="../media/image66.png"/></Relationships>
</file>

<file path=ppt/slides/_rels/slide48.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47.xml"/><Relationship Id="rId1" Type="http://schemas.openxmlformats.org/officeDocument/2006/relationships/slideLayout" Target="../slideLayouts/slideLayout4.xml"/><Relationship Id="rId4" Type="http://schemas.openxmlformats.org/officeDocument/2006/relationships/image" Target="../media/image68.png"/></Relationships>
</file>

<file path=ppt/slides/_rels/slide49.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48.xml"/><Relationship Id="rId1" Type="http://schemas.openxmlformats.org/officeDocument/2006/relationships/slideLayout" Target="../slideLayouts/slideLayout4.xml"/><Relationship Id="rId5" Type="http://schemas.openxmlformats.org/officeDocument/2006/relationships/image" Target="../media/image71.png"/><Relationship Id="rId4" Type="http://schemas.openxmlformats.org/officeDocument/2006/relationships/image" Target="../media/image70.png"/></Relationships>
</file>

<file path=ppt/slides/_rels/slide50.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49.xml"/><Relationship Id="rId1" Type="http://schemas.openxmlformats.org/officeDocument/2006/relationships/slideLayout" Target="../slideLayouts/slideLayout4.xml"/><Relationship Id="rId4" Type="http://schemas.openxmlformats.org/officeDocument/2006/relationships/image" Target="../media/image73.png"/></Relationships>
</file>

<file path=ppt/slides/_rels/slide51.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50.xml"/><Relationship Id="rId1" Type="http://schemas.openxmlformats.org/officeDocument/2006/relationships/slideLayout" Target="../slideLayouts/slideLayout4.xml"/><Relationship Id="rId4" Type="http://schemas.openxmlformats.org/officeDocument/2006/relationships/image" Target="../media/image75.png"/></Relationships>
</file>

<file path=ppt/slides/_rels/slide52.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51.xml"/><Relationship Id="rId1" Type="http://schemas.openxmlformats.org/officeDocument/2006/relationships/slideLayout" Target="../slideLayouts/slideLayout4.xml"/><Relationship Id="rId5" Type="http://schemas.openxmlformats.org/officeDocument/2006/relationships/image" Target="../media/image78.png"/><Relationship Id="rId4" Type="http://schemas.openxmlformats.org/officeDocument/2006/relationships/image" Target="../media/image77.png"/></Relationships>
</file>

<file path=ppt/slides/_rels/slide53.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52.xml"/><Relationship Id="rId1" Type="http://schemas.openxmlformats.org/officeDocument/2006/relationships/slideLayout" Target="../slideLayouts/slideLayout4.xml"/><Relationship Id="rId4" Type="http://schemas.openxmlformats.org/officeDocument/2006/relationships/image" Target="../media/image80.png"/></Relationships>
</file>

<file path=ppt/slides/_rels/slide54.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53.xml"/><Relationship Id="rId1" Type="http://schemas.openxmlformats.org/officeDocument/2006/relationships/slideLayout" Target="../slideLayouts/slideLayout4.xml"/><Relationship Id="rId4" Type="http://schemas.openxmlformats.org/officeDocument/2006/relationships/image" Target="../media/image82.png"/></Relationships>
</file>

<file path=ppt/slides/_rels/slide55.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54.xml"/><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55.xml"/><Relationship Id="rId1" Type="http://schemas.openxmlformats.org/officeDocument/2006/relationships/slideLayout" Target="../slideLayouts/slideLayout4.xml"/><Relationship Id="rId4" Type="http://schemas.openxmlformats.org/officeDocument/2006/relationships/image" Target="../media/image85.png"/></Relationships>
</file>

<file path=ppt/slides/_rels/slide57.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56.xml"/><Relationship Id="rId1" Type="http://schemas.openxmlformats.org/officeDocument/2006/relationships/slideLayout" Target="../slideLayouts/slideLayout4.xml"/><Relationship Id="rId4" Type="http://schemas.openxmlformats.org/officeDocument/2006/relationships/image" Target="../media/image87.png"/></Relationships>
</file>

<file path=ppt/slides/_rels/slide58.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57.xml"/><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58.xml"/><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59.xml"/><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60.xml"/><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61.xml"/><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62.xml"/><Relationship Id="rId1" Type="http://schemas.openxmlformats.org/officeDocument/2006/relationships/slideLayout" Target="../slideLayouts/slideLayout4.xml"/><Relationship Id="rId4" Type="http://schemas.openxmlformats.org/officeDocument/2006/relationships/image" Target="../media/image94.png"/></Relationships>
</file>

<file path=ppt/slides/_rels/slide64.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63.xml"/><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4.xml"/><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65.xml"/><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67.xml"/><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68.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Shape 91"/>
          <p:cNvSpPr txBox="1">
            <a:spLocks noGrp="1"/>
          </p:cNvSpPr>
          <p:nvPr>
            <p:ph type="ctrTitle"/>
          </p:nvPr>
        </p:nvSpPr>
        <p:spPr>
          <a:xfrm>
            <a:off x="526525" y="1523250"/>
            <a:ext cx="3636600" cy="2259000"/>
          </a:xfrm>
          <a:prstGeom prst="rect">
            <a:avLst/>
          </a:prstGeom>
        </p:spPr>
        <p:txBody>
          <a:bodyPr lIns="91425" tIns="91425" rIns="91425" bIns="91425" anchor="t" anchorCtr="0">
            <a:noAutofit/>
          </a:bodyPr>
          <a:lstStyle/>
          <a:p>
            <a:pPr lvl="0" algn="ctr"/>
            <a:r>
              <a:rPr lang="en-US" sz="4800" dirty="0"/>
              <a:t>Exploratory Analysis</a:t>
            </a:r>
            <a:endParaRPr lang="en" sz="7200" dirty="0"/>
          </a:p>
        </p:txBody>
      </p:sp>
      <p:sp>
        <p:nvSpPr>
          <p:cNvPr id="3" name="TextBox 2"/>
          <p:cNvSpPr txBox="1"/>
          <p:nvPr/>
        </p:nvSpPr>
        <p:spPr>
          <a:xfrm>
            <a:off x="5308600" y="1439334"/>
            <a:ext cx="3259667" cy="1569660"/>
          </a:xfrm>
          <a:prstGeom prst="rect">
            <a:avLst/>
          </a:prstGeom>
          <a:noFill/>
        </p:spPr>
        <p:txBody>
          <a:bodyPr wrap="square" rtlCol="0">
            <a:spAutoFit/>
          </a:bodyPr>
          <a:lstStyle/>
          <a:p>
            <a:r>
              <a:rPr lang="en-US" sz="9600" dirty="0" smtClean="0">
                <a:solidFill>
                  <a:schemeClr val="bg1"/>
                </a:solidFill>
              </a:rPr>
              <a:t>TDRI</a:t>
            </a:r>
            <a:endParaRPr lang="en-US" sz="9600" dirty="0">
              <a:solidFill>
                <a:schemeClr val="bg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sz="2800" dirty="0"/>
              <a:t>What is </a:t>
            </a:r>
            <a:r>
              <a:rPr lang="en-US" dirty="0"/>
              <a:t>Exploratory data analysis  </a:t>
            </a:r>
            <a:r>
              <a:rPr lang="en-US" sz="2800" dirty="0"/>
              <a:t>(EDA)?</a:t>
            </a:r>
            <a:endParaRPr lang="en" sz="2800" dirty="0"/>
          </a:p>
        </p:txBody>
      </p:sp>
      <p:sp>
        <p:nvSpPr>
          <p:cNvPr id="212" name="Shape 212"/>
          <p:cNvSpPr txBox="1">
            <a:spLocks noGrp="1"/>
          </p:cNvSpPr>
          <p:nvPr>
            <p:ph type="body" idx="1"/>
          </p:nvPr>
        </p:nvSpPr>
        <p:spPr>
          <a:xfrm>
            <a:off x="2806849" y="1288800"/>
            <a:ext cx="5844275" cy="3103200"/>
          </a:xfrm>
          <a:prstGeom prst="rect">
            <a:avLst/>
          </a:prstGeom>
        </p:spPr>
        <p:txBody>
          <a:bodyPr lIns="91425" tIns="91425" rIns="91425" bIns="91425" anchor="t" anchorCtr="0">
            <a:noAutofit/>
          </a:bodyPr>
          <a:lstStyle/>
          <a:p>
            <a:pPr lvl="0">
              <a:buNone/>
            </a:pPr>
            <a:r>
              <a:rPr lang="en-US" sz="1400" b="1" dirty="0"/>
              <a:t>Netflix Prize Example</a:t>
            </a:r>
            <a:br>
              <a:rPr lang="en-US" sz="1400" b="1" dirty="0"/>
            </a:br>
            <a:endParaRPr lang="en-US" sz="1400" dirty="0" smtClean="0"/>
          </a:p>
          <a:p>
            <a:pPr>
              <a:buNone/>
            </a:pPr>
            <a:endParaRPr lang="en-US" sz="1400" dirty="0"/>
          </a:p>
          <a:p>
            <a:pPr lvl="0">
              <a:buNone/>
            </a:pPr>
            <a:endParaRPr lang="en-US" sz="1400" dirty="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2</a:t>
            </a:fld>
            <a:endParaRPr lang="en"/>
          </a:p>
        </p:txBody>
      </p:sp>
      <p:sp>
        <p:nvSpPr>
          <p:cNvPr id="10" name="ตัวแทนข้อความ 2"/>
          <p:cNvSpPr>
            <a:spLocks noGrp="1"/>
          </p:cNvSpPr>
          <p:nvPr>
            <p:ph type="body" idx="2"/>
          </p:nvPr>
        </p:nvSpPr>
        <p:spPr>
          <a:xfrm>
            <a:off x="3054924" y="187200"/>
            <a:ext cx="5596200" cy="1008000"/>
          </a:xfrm>
        </p:spPr>
        <p:txBody>
          <a:bodyPr/>
          <a:lstStyle/>
          <a:p>
            <a:pPr>
              <a:buNone/>
            </a:pPr>
            <a:r>
              <a:rPr lang="en-US" sz="1600" i="1" dirty="0" smtClean="0"/>
              <a:t>Exploratory </a:t>
            </a:r>
            <a:r>
              <a:rPr lang="en-US" sz="1600" i="1" dirty="0"/>
              <a:t>data analysis (EDA) is an approach to analyzing data sets to summarize their main characteristics, often with visual methods. </a:t>
            </a:r>
            <a:endParaRPr lang="en-US" sz="1600" i="1" dirty="0" smtClean="0"/>
          </a:p>
          <a:p>
            <a:endParaRPr lang="en-US" dirty="0" smtClean="0"/>
          </a:p>
          <a:p>
            <a:endParaRPr lang="en-US" dirty="0"/>
          </a:p>
        </p:txBody>
      </p:sp>
      <p:pic>
        <p:nvPicPr>
          <p:cNvPr id="3" name="รูปภาพ 2"/>
          <p:cNvPicPr>
            <a:picLocks noChangeAspect="1"/>
          </p:cNvPicPr>
          <p:nvPr/>
        </p:nvPicPr>
        <p:blipFill>
          <a:blip r:embed="rId3"/>
          <a:stretch>
            <a:fillRect/>
          </a:stretch>
        </p:blipFill>
        <p:spPr>
          <a:xfrm>
            <a:off x="2687901" y="1733445"/>
            <a:ext cx="4307433" cy="3300050"/>
          </a:xfrm>
          <a:prstGeom prst="rect">
            <a:avLst/>
          </a:prstGeom>
        </p:spPr>
      </p:pic>
      <p:sp>
        <p:nvSpPr>
          <p:cNvPr id="12" name="ตัวแทนข้อความ 2"/>
          <p:cNvSpPr>
            <a:spLocks noGrp="1"/>
          </p:cNvSpPr>
          <p:nvPr>
            <p:ph type="body" idx="2"/>
          </p:nvPr>
        </p:nvSpPr>
        <p:spPr>
          <a:xfrm>
            <a:off x="7106870" y="1733445"/>
            <a:ext cx="1714118" cy="3197478"/>
          </a:xfrm>
        </p:spPr>
        <p:txBody>
          <a:bodyPr/>
          <a:lstStyle/>
          <a:p>
            <a:pPr>
              <a:buNone/>
            </a:pPr>
            <a:r>
              <a:rPr lang="en-US" sz="1100" i="1" dirty="0"/>
              <a:t>- This </a:t>
            </a:r>
            <a:r>
              <a:rPr lang="en-US" sz="1100" i="1" dirty="0" smtClean="0"/>
              <a:t>visualization shows </a:t>
            </a:r>
            <a:r>
              <a:rPr lang="en-US" sz="1100" i="1" dirty="0"/>
              <a:t>clusters of movies based on movie ratings. </a:t>
            </a:r>
            <a:endParaRPr lang="en-US" sz="600" dirty="0" smtClean="0"/>
          </a:p>
          <a:p>
            <a:endParaRPr lang="en-US" dirty="0"/>
          </a:p>
        </p:txBody>
      </p:sp>
    </p:spTree>
    <p:extLst>
      <p:ext uri="{BB962C8B-B14F-4D97-AF65-F5344CB8AC3E}">
        <p14:creationId xmlns:p14="http://schemas.microsoft.com/office/powerpoint/2010/main" val="1270247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pic>
        <p:nvPicPr>
          <p:cNvPr id="241" name="Shape 241" descr="aoc7tslb1o8-lauren-mancke.jpg"/>
          <p:cNvPicPr preferRelativeResize="0"/>
          <p:nvPr/>
        </p:nvPicPr>
        <p:blipFill>
          <a:blip r:embed="rId3">
            <a:alphaModFix amt="29000"/>
          </a:blip>
          <a:stretch>
            <a:fillRect/>
          </a:stretch>
        </p:blipFill>
        <p:spPr>
          <a:xfrm>
            <a:off x="0" y="0"/>
            <a:ext cx="9144000" cy="5143496"/>
          </a:xfrm>
          <a:prstGeom prst="rect">
            <a:avLst/>
          </a:prstGeom>
          <a:noFill/>
          <a:ln>
            <a:noFill/>
          </a:ln>
        </p:spPr>
      </p:pic>
      <p:sp>
        <p:nvSpPr>
          <p:cNvPr id="242" name="Shape 242"/>
          <p:cNvSpPr txBox="1">
            <a:spLocks noGrp="1"/>
          </p:cNvSpPr>
          <p:nvPr>
            <p:ph type="title" idx="4294967295"/>
          </p:nvPr>
        </p:nvSpPr>
        <p:spPr>
          <a:xfrm>
            <a:off x="617225" y="100"/>
            <a:ext cx="7909500" cy="5143500"/>
          </a:xfrm>
          <a:prstGeom prst="rect">
            <a:avLst/>
          </a:prstGeom>
        </p:spPr>
        <p:txBody>
          <a:bodyPr lIns="91425" tIns="91425" rIns="91425" bIns="91425" anchor="ctr" anchorCtr="0">
            <a:noAutofit/>
          </a:bodyPr>
          <a:lstStyle/>
          <a:p>
            <a:pPr lvl="0" algn="ctr"/>
            <a:r>
              <a:rPr lang="en-US" sz="3200" dirty="0" smtClean="0"/>
              <a:t>Why do EDA?</a:t>
            </a:r>
            <a:endParaRPr lang="en" sz="2800" b="1" dirty="0"/>
          </a:p>
        </p:txBody>
      </p:sp>
      <p:sp>
        <p:nvSpPr>
          <p:cNvPr id="243" name="Shape 243"/>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3</a:t>
            </a:fld>
            <a:endParaRPr lang="en"/>
          </a:p>
        </p:txBody>
      </p:sp>
    </p:spTree>
    <p:extLst>
      <p:ext uri="{BB962C8B-B14F-4D97-AF65-F5344CB8AC3E}">
        <p14:creationId xmlns:p14="http://schemas.microsoft.com/office/powerpoint/2010/main" val="14780916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Shape 143"/>
          <p:cNvSpPr txBox="1">
            <a:spLocks noGrp="1"/>
          </p:cNvSpPr>
          <p:nvPr>
            <p:ph type="body" idx="1"/>
          </p:nvPr>
        </p:nvSpPr>
        <p:spPr>
          <a:xfrm>
            <a:off x="1847275" y="1704600"/>
            <a:ext cx="5449500" cy="2714700"/>
          </a:xfrm>
          <a:prstGeom prst="rect">
            <a:avLst/>
          </a:prstGeom>
        </p:spPr>
        <p:txBody>
          <a:bodyPr lIns="91425" tIns="91425" rIns="91425" bIns="91425" anchor="t" anchorCtr="0">
            <a:noAutofit/>
          </a:bodyPr>
          <a:lstStyle/>
          <a:p>
            <a:pPr lvl="0">
              <a:buNone/>
            </a:pPr>
            <a:r>
              <a:rPr lang="en-US" dirty="0"/>
              <a:t> </a:t>
            </a:r>
            <a:r>
              <a:rPr lang="en-US" dirty="0" smtClean="0"/>
              <a:t>“</a:t>
            </a:r>
            <a:r>
              <a:rPr lang="en-US" dirty="0"/>
              <a:t>What's becoming ubiquitous and cheap? </a:t>
            </a:r>
            <a:r>
              <a:rPr lang="en-US" dirty="0" smtClean="0"/>
              <a:t>Data</a:t>
            </a:r>
            <a:r>
              <a:rPr lang="en-US" dirty="0"/>
              <a:t>. </a:t>
            </a:r>
            <a:endParaRPr lang="en-US" dirty="0" smtClean="0"/>
          </a:p>
          <a:p>
            <a:pPr lvl="0">
              <a:buNone/>
            </a:pPr>
            <a:r>
              <a:rPr lang="en-US" dirty="0" smtClean="0"/>
              <a:t>And </a:t>
            </a:r>
            <a:r>
              <a:rPr lang="en-US" dirty="0"/>
              <a:t>what is complementary to data? Analysis.”</a:t>
            </a:r>
            <a:endParaRPr lang="en" dirty="0"/>
          </a:p>
        </p:txBody>
      </p:sp>
      <p:sp>
        <p:nvSpPr>
          <p:cNvPr id="144" name="Shape 144"/>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4</a:t>
            </a:fld>
            <a:endParaRPr lang="en"/>
          </a:p>
        </p:txBody>
      </p:sp>
      <p:sp>
        <p:nvSpPr>
          <p:cNvPr id="2" name="สี่เหลี่ยมผืนผ้า 1"/>
          <p:cNvSpPr/>
          <p:nvPr/>
        </p:nvSpPr>
        <p:spPr>
          <a:xfrm>
            <a:off x="5018635" y="3973196"/>
            <a:ext cx="3571812" cy="307777"/>
          </a:xfrm>
          <a:prstGeom prst="rect">
            <a:avLst/>
          </a:prstGeom>
        </p:spPr>
        <p:txBody>
          <a:bodyPr wrap="none">
            <a:spAutoFit/>
          </a:bodyPr>
          <a:lstStyle/>
          <a:p>
            <a:r>
              <a:rPr lang="en-US" i="1" dirty="0">
                <a:solidFill>
                  <a:schemeClr val="bg1">
                    <a:lumMod val="50000"/>
                  </a:schemeClr>
                </a:solidFill>
                <a:latin typeface="Georgia" panose="02040502050405020303" pitchFamily="18" charset="0"/>
              </a:rPr>
              <a:t>Hal Varian, the chief economist at Google </a:t>
            </a:r>
            <a:endParaRPr lang="th-TH" i="1" dirty="0">
              <a:solidFill>
                <a:schemeClr val="bg1">
                  <a:lumMod val="50000"/>
                </a:schemeClr>
              </a:solidFill>
              <a:latin typeface="Georgia" panose="02040502050405020303" pitchFamily="18" charset="0"/>
            </a:endParaRPr>
          </a:p>
        </p:txBody>
      </p:sp>
    </p:spTree>
    <p:extLst>
      <p:ext uri="{BB962C8B-B14F-4D97-AF65-F5344CB8AC3E}">
        <p14:creationId xmlns:p14="http://schemas.microsoft.com/office/powerpoint/2010/main" val="6907760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ข้อความ 1"/>
          <p:cNvSpPr>
            <a:spLocks noGrp="1"/>
          </p:cNvSpPr>
          <p:nvPr>
            <p:ph type="body" idx="1"/>
          </p:nvPr>
        </p:nvSpPr>
        <p:spPr/>
        <p:txBody>
          <a:bodyPr/>
          <a:lstStyle/>
          <a:p>
            <a:pPr>
              <a:buNone/>
            </a:pPr>
            <a:r>
              <a:rPr lang="en-US" dirty="0"/>
              <a:t>At the least, learning about EDA will improve your ability to reason through data, sharpen your communication skills, and</a:t>
            </a:r>
          </a:p>
          <a:p>
            <a:pPr>
              <a:buNone/>
            </a:pPr>
            <a:r>
              <a:rPr lang="en-US" dirty="0"/>
              <a:t>expand your career opportunities.</a:t>
            </a:r>
            <a:endParaRPr lang="th-TH" dirty="0"/>
          </a:p>
        </p:txBody>
      </p:sp>
      <p:sp>
        <p:nvSpPr>
          <p:cNvPr id="3" name="ตัวแทนหมายเลขสไลด์ 2"/>
          <p:cNvSpPr>
            <a:spLocks noGrp="1"/>
          </p:cNvSpPr>
          <p:nvPr>
            <p:ph type="sldNum" idx="12"/>
          </p:nvPr>
        </p:nvSpPr>
        <p:spPr/>
        <p:txBody>
          <a:bodyPr/>
          <a:lstStyle/>
          <a:p>
            <a:pPr lvl="0">
              <a:spcBef>
                <a:spcPts val="0"/>
              </a:spcBef>
              <a:buNone/>
            </a:pPr>
            <a:fld id="{00000000-1234-1234-1234-123412341234}" type="slidenum">
              <a:rPr lang="en" smtClean="0"/>
              <a:t>5</a:t>
            </a:fld>
            <a:endParaRPr lang="en"/>
          </a:p>
        </p:txBody>
      </p:sp>
    </p:spTree>
    <p:extLst>
      <p:ext uri="{BB962C8B-B14F-4D97-AF65-F5344CB8AC3E}">
        <p14:creationId xmlns:p14="http://schemas.microsoft.com/office/powerpoint/2010/main" val="5676373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pic>
        <p:nvPicPr>
          <p:cNvPr id="241" name="Shape 241" descr="aoc7tslb1o8-lauren-mancke.jpg"/>
          <p:cNvPicPr preferRelativeResize="0"/>
          <p:nvPr/>
        </p:nvPicPr>
        <p:blipFill>
          <a:blip r:embed="rId3">
            <a:alphaModFix amt="29000"/>
          </a:blip>
          <a:stretch>
            <a:fillRect/>
          </a:stretch>
        </p:blipFill>
        <p:spPr>
          <a:xfrm>
            <a:off x="0" y="0"/>
            <a:ext cx="9144000" cy="5143496"/>
          </a:xfrm>
          <a:prstGeom prst="rect">
            <a:avLst/>
          </a:prstGeom>
          <a:noFill/>
          <a:ln>
            <a:noFill/>
          </a:ln>
        </p:spPr>
      </p:pic>
      <p:sp>
        <p:nvSpPr>
          <p:cNvPr id="242" name="Shape 242"/>
          <p:cNvSpPr txBox="1">
            <a:spLocks noGrp="1"/>
          </p:cNvSpPr>
          <p:nvPr>
            <p:ph type="title" idx="4294967295"/>
          </p:nvPr>
        </p:nvSpPr>
        <p:spPr>
          <a:xfrm>
            <a:off x="617225" y="100"/>
            <a:ext cx="7909500" cy="5143500"/>
          </a:xfrm>
          <a:prstGeom prst="rect">
            <a:avLst/>
          </a:prstGeom>
        </p:spPr>
        <p:txBody>
          <a:bodyPr lIns="91425" tIns="91425" rIns="91425" bIns="91425" anchor="ctr" anchorCtr="0">
            <a:noAutofit/>
          </a:bodyPr>
          <a:lstStyle/>
          <a:p>
            <a:pPr lvl="0" algn="ctr"/>
            <a:r>
              <a:rPr lang="en-US" sz="6600" dirty="0"/>
              <a:t>Data Frame</a:t>
            </a:r>
            <a:endParaRPr lang="en" sz="6000" b="1" dirty="0"/>
          </a:p>
        </p:txBody>
      </p:sp>
      <p:sp>
        <p:nvSpPr>
          <p:cNvPr id="243" name="Shape 243"/>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6</a:t>
            </a:fld>
            <a:endParaRPr lang="en"/>
          </a:p>
        </p:txBody>
      </p:sp>
    </p:spTree>
    <p:extLst>
      <p:ext uri="{BB962C8B-B14F-4D97-AF65-F5344CB8AC3E}">
        <p14:creationId xmlns:p14="http://schemas.microsoft.com/office/powerpoint/2010/main" val="4717608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sz="2800" dirty="0"/>
              <a:t>Explore the</a:t>
            </a:r>
            <a:br>
              <a:rPr lang="en-US" sz="2800" dirty="0"/>
            </a:br>
            <a:r>
              <a:rPr lang="en-US" sz="2800" dirty="0" smtClean="0"/>
              <a:t>Data </a:t>
            </a:r>
            <a:r>
              <a:rPr lang="en-US" sz="2800" dirty="0"/>
              <a:t>Frame</a:t>
            </a:r>
            <a:endParaRPr lang="en" sz="900" dirty="0"/>
          </a:p>
        </p:txBody>
      </p:sp>
      <p:sp>
        <p:nvSpPr>
          <p:cNvPr id="212" name="Shape 212"/>
          <p:cNvSpPr txBox="1">
            <a:spLocks noGrp="1"/>
          </p:cNvSpPr>
          <p:nvPr>
            <p:ph type="body" idx="1"/>
          </p:nvPr>
        </p:nvSpPr>
        <p:spPr>
          <a:xfrm>
            <a:off x="3054924" y="396614"/>
            <a:ext cx="5844275" cy="4542586"/>
          </a:xfrm>
          <a:prstGeom prst="rect">
            <a:avLst/>
          </a:prstGeom>
        </p:spPr>
        <p:txBody>
          <a:bodyPr lIns="91425" tIns="91425" rIns="91425" bIns="91425" anchor="t" anchorCtr="0">
            <a:noAutofit/>
          </a:bodyPr>
          <a:lstStyle/>
          <a:p>
            <a:pPr lvl="0">
              <a:buNone/>
            </a:pPr>
            <a:r>
              <a:rPr lang="en-US" sz="1800" b="1" dirty="0" smtClean="0"/>
              <a:t>Datasets</a:t>
            </a:r>
          </a:p>
          <a:p>
            <a:pPr lvl="0">
              <a:lnSpc>
                <a:spcPct val="150000"/>
              </a:lnSpc>
              <a:buNone/>
            </a:pPr>
            <a:r>
              <a:rPr lang="en-US" sz="1800" b="1" dirty="0"/>
              <a:t/>
            </a:r>
            <a:br>
              <a:rPr lang="en-US" sz="1800" b="1" dirty="0"/>
            </a:br>
            <a:r>
              <a:rPr lang="en-US" sz="1800" dirty="0"/>
              <a:t>- </a:t>
            </a:r>
            <a:r>
              <a:rPr lang="en-US" sz="1800" dirty="0" smtClean="0"/>
              <a:t>Observations</a:t>
            </a:r>
          </a:p>
          <a:p>
            <a:pPr>
              <a:lnSpc>
                <a:spcPct val="150000"/>
              </a:lnSpc>
              <a:buNone/>
            </a:pPr>
            <a:r>
              <a:rPr lang="en-US" sz="1800" dirty="0"/>
              <a:t>- Variables</a:t>
            </a:r>
          </a:p>
          <a:p>
            <a:pPr>
              <a:lnSpc>
                <a:spcPct val="150000"/>
              </a:lnSpc>
              <a:buNone/>
            </a:pPr>
            <a:r>
              <a:rPr lang="en-US" sz="1800" dirty="0"/>
              <a:t>- Example: people</a:t>
            </a:r>
          </a:p>
          <a:p>
            <a:pPr>
              <a:lnSpc>
                <a:spcPct val="150000"/>
              </a:lnSpc>
              <a:buNone/>
            </a:pPr>
            <a:r>
              <a:rPr lang="en-US" sz="1800" dirty="0"/>
              <a:t>	● each person = observation</a:t>
            </a:r>
          </a:p>
          <a:p>
            <a:pPr>
              <a:lnSpc>
                <a:spcPct val="150000"/>
              </a:lnSpc>
              <a:buNone/>
            </a:pPr>
            <a:r>
              <a:rPr lang="en-US" sz="1800" dirty="0"/>
              <a:t>	● properties (name, age ...) = variables</a:t>
            </a:r>
          </a:p>
          <a:p>
            <a:pPr>
              <a:lnSpc>
                <a:spcPct val="150000"/>
              </a:lnSpc>
              <a:buNone/>
            </a:pPr>
            <a:r>
              <a:rPr lang="en-US" sz="1800" dirty="0" smtClean="0"/>
              <a:t>- Matrix</a:t>
            </a:r>
            <a:r>
              <a:rPr lang="en-US" sz="1800" dirty="0"/>
              <a:t>?	Need different </a:t>
            </a:r>
            <a:r>
              <a:rPr lang="en-US" sz="1800" dirty="0" smtClean="0"/>
              <a:t>types</a:t>
            </a:r>
          </a:p>
          <a:p>
            <a:pPr>
              <a:lnSpc>
                <a:spcPct val="150000"/>
              </a:lnSpc>
              <a:buNone/>
            </a:pPr>
            <a:r>
              <a:rPr lang="en-US" sz="1800" dirty="0"/>
              <a:t>- List?	Not very practical</a:t>
            </a:r>
          </a:p>
          <a:p>
            <a:pPr>
              <a:buNone/>
            </a:pPr>
            <a:endParaRPr lang="en-US" sz="1800" dirty="0"/>
          </a:p>
          <a:p>
            <a:pPr>
              <a:buNone/>
            </a:pPr>
            <a:endParaRPr lang="en-US" sz="1400" dirty="0"/>
          </a:p>
          <a:p>
            <a:pPr lvl="0">
              <a:buNone/>
            </a:pPr>
            <a:endParaRPr lang="en-US" sz="1400"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7</a:t>
            </a:fld>
            <a:endParaRPr lang="en"/>
          </a:p>
        </p:txBody>
      </p:sp>
      <p:pic>
        <p:nvPicPr>
          <p:cNvPr id="3" name="รูปภาพ 2"/>
          <p:cNvPicPr>
            <a:picLocks noChangeAspect="1"/>
          </p:cNvPicPr>
          <p:nvPr/>
        </p:nvPicPr>
        <p:blipFill>
          <a:blip r:embed="rId3"/>
          <a:stretch>
            <a:fillRect/>
          </a:stretch>
        </p:blipFill>
        <p:spPr>
          <a:xfrm>
            <a:off x="7135596" y="940618"/>
            <a:ext cx="1695537" cy="1727289"/>
          </a:xfrm>
          <a:prstGeom prst="rect">
            <a:avLst/>
          </a:prstGeom>
        </p:spPr>
      </p:pic>
    </p:spTree>
    <p:extLst>
      <p:ext uri="{BB962C8B-B14F-4D97-AF65-F5344CB8AC3E}">
        <p14:creationId xmlns:p14="http://schemas.microsoft.com/office/powerpoint/2010/main" val="321270580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sz="2800" dirty="0"/>
              <a:t>Explore the</a:t>
            </a:r>
            <a:br>
              <a:rPr lang="en-US" sz="2800" dirty="0"/>
            </a:br>
            <a:r>
              <a:rPr lang="en-US" sz="2800" dirty="0" smtClean="0"/>
              <a:t>Data Frame</a:t>
            </a:r>
            <a:br>
              <a:rPr lang="en-US" sz="2800" dirty="0" smtClean="0"/>
            </a:br>
            <a:r>
              <a:rPr lang="en-US" sz="2800" dirty="0" smtClean="0"/>
              <a:t>(Cont.)</a:t>
            </a:r>
            <a:endParaRPr lang="en" sz="900" dirty="0"/>
          </a:p>
        </p:txBody>
      </p:sp>
      <p:sp>
        <p:nvSpPr>
          <p:cNvPr id="212" name="Shape 212"/>
          <p:cNvSpPr txBox="1">
            <a:spLocks noGrp="1"/>
          </p:cNvSpPr>
          <p:nvPr>
            <p:ph type="body" idx="1"/>
          </p:nvPr>
        </p:nvSpPr>
        <p:spPr>
          <a:xfrm>
            <a:off x="3054924" y="396614"/>
            <a:ext cx="5844275" cy="4542586"/>
          </a:xfrm>
          <a:prstGeom prst="rect">
            <a:avLst/>
          </a:prstGeom>
        </p:spPr>
        <p:txBody>
          <a:bodyPr lIns="91425" tIns="91425" rIns="91425" bIns="91425" anchor="t" anchorCtr="0">
            <a:noAutofit/>
          </a:bodyPr>
          <a:lstStyle/>
          <a:p>
            <a:pPr lvl="0">
              <a:buNone/>
            </a:pPr>
            <a:r>
              <a:rPr lang="en-US" sz="1800" b="1" dirty="0"/>
              <a:t>Data Frame</a:t>
            </a:r>
            <a:endParaRPr lang="en-US" sz="1800" b="1" dirty="0" smtClean="0"/>
          </a:p>
          <a:p>
            <a:pPr lvl="0">
              <a:lnSpc>
                <a:spcPct val="150000"/>
              </a:lnSpc>
              <a:buNone/>
            </a:pPr>
            <a:r>
              <a:rPr lang="en-US" sz="1800" b="1" dirty="0"/>
              <a:t/>
            </a:r>
            <a:br>
              <a:rPr lang="en-US" sz="1800" b="1" dirty="0"/>
            </a:br>
            <a:r>
              <a:rPr lang="en-US" sz="1800" dirty="0"/>
              <a:t>- Specifically for datasets</a:t>
            </a:r>
            <a:endParaRPr lang="en-US" sz="1800" dirty="0" smtClean="0"/>
          </a:p>
          <a:p>
            <a:pPr>
              <a:lnSpc>
                <a:spcPct val="150000"/>
              </a:lnSpc>
              <a:buNone/>
            </a:pPr>
            <a:r>
              <a:rPr lang="en-US" sz="1800" dirty="0" smtClean="0"/>
              <a:t>- Rows </a:t>
            </a:r>
            <a:r>
              <a:rPr lang="en-US" sz="1800" dirty="0"/>
              <a:t>= observations (persons</a:t>
            </a:r>
            <a:r>
              <a:rPr lang="en-US" sz="1800" dirty="0" smtClean="0"/>
              <a:t>)</a:t>
            </a:r>
          </a:p>
          <a:p>
            <a:pPr>
              <a:lnSpc>
                <a:spcPct val="150000"/>
              </a:lnSpc>
              <a:buNone/>
            </a:pPr>
            <a:r>
              <a:rPr lang="en-US" sz="1800" dirty="0" smtClean="0"/>
              <a:t>       - </a:t>
            </a:r>
            <a:r>
              <a:rPr lang="en-US" sz="1800" dirty="0"/>
              <a:t>Example: people</a:t>
            </a:r>
          </a:p>
          <a:p>
            <a:pPr>
              <a:lnSpc>
                <a:spcPct val="150000"/>
              </a:lnSpc>
              <a:buNone/>
            </a:pPr>
            <a:r>
              <a:rPr lang="en-US" sz="1800" dirty="0" smtClean="0"/>
              <a:t>- Columns </a:t>
            </a:r>
            <a:r>
              <a:rPr lang="en-US" sz="1800" dirty="0"/>
              <a:t>= variables (age, name, </a:t>
            </a:r>
            <a:r>
              <a:rPr lang="en-US" sz="1800" dirty="0" smtClean="0"/>
              <a:t>...)</a:t>
            </a:r>
          </a:p>
          <a:p>
            <a:pPr>
              <a:lnSpc>
                <a:spcPct val="150000"/>
              </a:lnSpc>
              <a:buNone/>
            </a:pPr>
            <a:r>
              <a:rPr lang="en-US" sz="1800" dirty="0" smtClean="0"/>
              <a:t>- Contain </a:t>
            </a:r>
            <a:r>
              <a:rPr lang="en-US" sz="1800" dirty="0"/>
              <a:t>elements of different </a:t>
            </a:r>
            <a:r>
              <a:rPr lang="en-US" sz="1800" dirty="0" smtClean="0"/>
              <a:t>types</a:t>
            </a:r>
          </a:p>
          <a:p>
            <a:pPr>
              <a:lnSpc>
                <a:spcPct val="150000"/>
              </a:lnSpc>
              <a:buNone/>
            </a:pPr>
            <a:r>
              <a:rPr lang="en-US" sz="1800" dirty="0" smtClean="0"/>
              <a:t>- Elements </a:t>
            </a:r>
            <a:r>
              <a:rPr lang="en-US" sz="1800" dirty="0"/>
              <a:t>in same column: same type</a:t>
            </a:r>
          </a:p>
          <a:p>
            <a:pPr>
              <a:buNone/>
            </a:pPr>
            <a:endParaRPr lang="en-US" sz="1400" dirty="0"/>
          </a:p>
          <a:p>
            <a:pPr lvl="0">
              <a:buNone/>
            </a:pPr>
            <a:endParaRPr lang="en-US" sz="1400"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8</a:t>
            </a:fld>
            <a:endParaRPr lang="en"/>
          </a:p>
        </p:txBody>
      </p:sp>
    </p:spTree>
    <p:extLst>
      <p:ext uri="{BB962C8B-B14F-4D97-AF65-F5344CB8AC3E}">
        <p14:creationId xmlns:p14="http://schemas.microsoft.com/office/powerpoint/2010/main" val="21559843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sz="2800" dirty="0"/>
              <a:t>Explore the</a:t>
            </a:r>
            <a:br>
              <a:rPr lang="en-US" sz="2800" dirty="0"/>
            </a:br>
            <a:r>
              <a:rPr lang="en-US" sz="2800" dirty="0" smtClean="0"/>
              <a:t>Data Frame</a:t>
            </a:r>
            <a:br>
              <a:rPr lang="en-US" sz="2800" dirty="0" smtClean="0"/>
            </a:br>
            <a:r>
              <a:rPr lang="en-US" sz="2800" dirty="0" smtClean="0"/>
              <a:t>(Cont.)</a:t>
            </a:r>
            <a:endParaRPr lang="en" sz="900" dirty="0"/>
          </a:p>
        </p:txBody>
      </p:sp>
      <p:sp>
        <p:nvSpPr>
          <p:cNvPr id="212" name="Shape 212"/>
          <p:cNvSpPr txBox="1">
            <a:spLocks noGrp="1"/>
          </p:cNvSpPr>
          <p:nvPr>
            <p:ph type="body" idx="1"/>
          </p:nvPr>
        </p:nvSpPr>
        <p:spPr>
          <a:xfrm>
            <a:off x="3054924" y="396614"/>
            <a:ext cx="5844275" cy="4542586"/>
          </a:xfrm>
          <a:prstGeom prst="rect">
            <a:avLst/>
          </a:prstGeom>
        </p:spPr>
        <p:txBody>
          <a:bodyPr lIns="91425" tIns="91425" rIns="91425" bIns="91425" anchor="t" anchorCtr="0">
            <a:noAutofit/>
          </a:bodyPr>
          <a:lstStyle/>
          <a:p>
            <a:pPr lvl="0">
              <a:buNone/>
            </a:pPr>
            <a:r>
              <a:rPr lang="en-US" sz="1800" b="1" dirty="0"/>
              <a:t>Create Data </a:t>
            </a:r>
            <a:r>
              <a:rPr lang="en-US" sz="1800" b="1" dirty="0" smtClean="0"/>
              <a:t>Frame</a:t>
            </a:r>
          </a:p>
          <a:p>
            <a:pPr lvl="0">
              <a:buNone/>
            </a:pPr>
            <a:endParaRPr lang="en-US" sz="1800" b="1" dirty="0"/>
          </a:p>
          <a:p>
            <a:pPr lvl="0">
              <a:buNone/>
            </a:pPr>
            <a:r>
              <a:rPr lang="en-US" sz="1800" b="1" dirty="0"/>
              <a:t/>
            </a:r>
            <a:br>
              <a:rPr lang="en-US" sz="1800" b="1" dirty="0"/>
            </a:br>
            <a:r>
              <a:rPr lang="en-US" sz="1800" dirty="0"/>
              <a:t>- Create Data Frame</a:t>
            </a:r>
          </a:p>
          <a:p>
            <a:pPr>
              <a:lnSpc>
                <a:spcPct val="150000"/>
              </a:lnSpc>
              <a:buNone/>
            </a:pPr>
            <a:r>
              <a:rPr lang="en-US" sz="1800" dirty="0" smtClean="0"/>
              <a:t>- </a:t>
            </a:r>
            <a:r>
              <a:rPr lang="en-US" sz="1800" dirty="0"/>
              <a:t>CSV file</a:t>
            </a:r>
          </a:p>
          <a:p>
            <a:pPr>
              <a:lnSpc>
                <a:spcPct val="150000"/>
              </a:lnSpc>
              <a:buNone/>
            </a:pPr>
            <a:r>
              <a:rPr lang="en-US" sz="1800" dirty="0" smtClean="0"/>
              <a:t>- </a:t>
            </a:r>
            <a:r>
              <a:rPr lang="en-US" sz="1800" dirty="0"/>
              <a:t>Relational Database (e.g. SQL)</a:t>
            </a:r>
          </a:p>
          <a:p>
            <a:pPr>
              <a:lnSpc>
                <a:spcPct val="150000"/>
              </a:lnSpc>
              <a:buNone/>
            </a:pPr>
            <a:r>
              <a:rPr lang="en-US" sz="1800" dirty="0" smtClean="0"/>
              <a:t>- </a:t>
            </a:r>
            <a:r>
              <a:rPr lang="en-US" sz="1800" dirty="0"/>
              <a:t>Software packages (Excel, SPSS </a:t>
            </a:r>
            <a:r>
              <a:rPr lang="en-US" sz="1800" dirty="0" smtClean="0"/>
              <a:t>…)</a:t>
            </a:r>
            <a:endParaRPr lang="en-US" sz="1800" dirty="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9</a:t>
            </a:fld>
            <a:endParaRPr lang="en"/>
          </a:p>
        </p:txBody>
      </p:sp>
    </p:spTree>
    <p:extLst>
      <p:ext uri="{BB962C8B-B14F-4D97-AF65-F5344CB8AC3E}">
        <p14:creationId xmlns:p14="http://schemas.microsoft.com/office/powerpoint/2010/main" val="5459762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sz="2800" dirty="0"/>
              <a:t>Explore the</a:t>
            </a:r>
            <a:br>
              <a:rPr lang="en-US" sz="2800" dirty="0"/>
            </a:br>
            <a:r>
              <a:rPr lang="en-US" sz="2800" dirty="0" smtClean="0"/>
              <a:t>Data Frame</a:t>
            </a:r>
            <a:br>
              <a:rPr lang="en-US" sz="2800" dirty="0" smtClean="0"/>
            </a:br>
            <a:r>
              <a:rPr lang="en-US" sz="2800" dirty="0" smtClean="0"/>
              <a:t>(Cont.)</a:t>
            </a:r>
            <a:endParaRPr lang="en" sz="900" dirty="0"/>
          </a:p>
        </p:txBody>
      </p:sp>
      <p:sp>
        <p:nvSpPr>
          <p:cNvPr id="212" name="Shape 212"/>
          <p:cNvSpPr txBox="1">
            <a:spLocks noGrp="1"/>
          </p:cNvSpPr>
          <p:nvPr>
            <p:ph type="body" idx="1"/>
          </p:nvPr>
        </p:nvSpPr>
        <p:spPr>
          <a:xfrm>
            <a:off x="3054924" y="396614"/>
            <a:ext cx="5844275" cy="4542586"/>
          </a:xfrm>
          <a:prstGeom prst="rect">
            <a:avLst/>
          </a:prstGeom>
        </p:spPr>
        <p:txBody>
          <a:bodyPr lIns="91425" tIns="91425" rIns="91425" bIns="91425" anchor="t" anchorCtr="0">
            <a:noAutofit/>
          </a:bodyPr>
          <a:lstStyle/>
          <a:p>
            <a:pPr lvl="0">
              <a:buNone/>
            </a:pPr>
            <a:r>
              <a:rPr lang="en-US" sz="1800" b="1" dirty="0"/>
              <a:t>Create Data Frame </a:t>
            </a:r>
            <a:r>
              <a:rPr lang="en-US" sz="1800" b="1" dirty="0" smtClean="0"/>
              <a:t> </a:t>
            </a:r>
            <a:r>
              <a:rPr lang="en-US" sz="1800" b="1" dirty="0" err="1" smtClean="0">
                <a:solidFill>
                  <a:srgbClr val="F67031"/>
                </a:solidFill>
              </a:rPr>
              <a:t>data.frame</a:t>
            </a:r>
            <a:r>
              <a:rPr lang="en-US" sz="1800" b="1" dirty="0" smtClean="0">
                <a:solidFill>
                  <a:srgbClr val="F67031"/>
                </a:solidFill>
              </a:rPr>
              <a:t>()</a:t>
            </a:r>
          </a:p>
          <a:p>
            <a:pPr lvl="0">
              <a:lnSpc>
                <a:spcPct val="150000"/>
              </a:lnSpc>
              <a:buNone/>
            </a:pPr>
            <a:r>
              <a:rPr lang="en-US" sz="1800" b="1" dirty="0"/>
              <a:t/>
            </a:r>
            <a:br>
              <a:rPr lang="en-US" sz="1800" b="1" dirty="0"/>
            </a:br>
            <a:endParaRPr lang="en-US" sz="1800" dirty="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10</a:t>
            </a:fld>
            <a:endParaRPr lang="en"/>
          </a:p>
        </p:txBody>
      </p:sp>
      <p:pic>
        <p:nvPicPr>
          <p:cNvPr id="12" name="รูปภาพ 11"/>
          <p:cNvPicPr>
            <a:picLocks noChangeAspect="1"/>
          </p:cNvPicPr>
          <p:nvPr/>
        </p:nvPicPr>
        <p:blipFill>
          <a:blip r:embed="rId3"/>
          <a:stretch>
            <a:fillRect/>
          </a:stretch>
        </p:blipFill>
        <p:spPr>
          <a:xfrm>
            <a:off x="3012948" y="1153354"/>
            <a:ext cx="5543835" cy="3029106"/>
          </a:xfrm>
          <a:prstGeom prst="rect">
            <a:avLst/>
          </a:prstGeom>
        </p:spPr>
      </p:pic>
    </p:spTree>
    <p:extLst>
      <p:ext uri="{BB962C8B-B14F-4D97-AF65-F5344CB8AC3E}">
        <p14:creationId xmlns:p14="http://schemas.microsoft.com/office/powerpoint/2010/main" val="22888344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sz="2800" dirty="0"/>
              <a:t>Explore the</a:t>
            </a:r>
            <a:br>
              <a:rPr lang="en-US" sz="2800" dirty="0"/>
            </a:br>
            <a:r>
              <a:rPr lang="en-US" sz="2800" dirty="0" smtClean="0"/>
              <a:t>Data Frame</a:t>
            </a:r>
            <a:br>
              <a:rPr lang="en-US" sz="2800" dirty="0" smtClean="0"/>
            </a:br>
            <a:r>
              <a:rPr lang="en-US" sz="2800" dirty="0" smtClean="0"/>
              <a:t>(Cont.)</a:t>
            </a:r>
            <a:endParaRPr lang="en" sz="900" dirty="0"/>
          </a:p>
        </p:txBody>
      </p:sp>
      <p:sp>
        <p:nvSpPr>
          <p:cNvPr id="212" name="Shape 212"/>
          <p:cNvSpPr txBox="1">
            <a:spLocks noGrp="1"/>
          </p:cNvSpPr>
          <p:nvPr>
            <p:ph type="body" idx="1"/>
          </p:nvPr>
        </p:nvSpPr>
        <p:spPr>
          <a:xfrm>
            <a:off x="3054924" y="396614"/>
            <a:ext cx="5844275" cy="4542586"/>
          </a:xfrm>
          <a:prstGeom prst="rect">
            <a:avLst/>
          </a:prstGeom>
        </p:spPr>
        <p:txBody>
          <a:bodyPr lIns="91425" tIns="91425" rIns="91425" bIns="91425" anchor="t" anchorCtr="0">
            <a:noAutofit/>
          </a:bodyPr>
          <a:lstStyle/>
          <a:p>
            <a:pPr lvl="0">
              <a:buNone/>
            </a:pPr>
            <a:r>
              <a:rPr lang="en-US" sz="1800" b="1" dirty="0"/>
              <a:t>Name Data Frame</a:t>
            </a:r>
            <a:br>
              <a:rPr lang="en-US" sz="1800" b="1" dirty="0"/>
            </a:br>
            <a:endParaRPr lang="en-US" sz="1800" dirty="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11</a:t>
            </a:fld>
            <a:endParaRPr lang="en"/>
          </a:p>
        </p:txBody>
      </p:sp>
      <p:pic>
        <p:nvPicPr>
          <p:cNvPr id="2" name="รูปภาพ 1"/>
          <p:cNvPicPr>
            <a:picLocks noChangeAspect="1"/>
          </p:cNvPicPr>
          <p:nvPr/>
        </p:nvPicPr>
        <p:blipFill>
          <a:blip r:embed="rId3"/>
          <a:stretch>
            <a:fillRect/>
          </a:stretch>
        </p:blipFill>
        <p:spPr>
          <a:xfrm>
            <a:off x="3054924" y="1110632"/>
            <a:ext cx="5727994" cy="3264068"/>
          </a:xfrm>
          <a:prstGeom prst="rect">
            <a:avLst/>
          </a:prstGeom>
        </p:spPr>
      </p:pic>
    </p:spTree>
    <p:extLst>
      <p:ext uri="{BB962C8B-B14F-4D97-AF65-F5344CB8AC3E}">
        <p14:creationId xmlns:p14="http://schemas.microsoft.com/office/powerpoint/2010/main" val="167286023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sz="2800" dirty="0"/>
              <a:t>Explore the</a:t>
            </a:r>
            <a:br>
              <a:rPr lang="en-US" sz="2800" dirty="0"/>
            </a:br>
            <a:r>
              <a:rPr lang="en-US" sz="2800" dirty="0" smtClean="0"/>
              <a:t>Data Frame</a:t>
            </a:r>
            <a:br>
              <a:rPr lang="en-US" sz="2800" dirty="0" smtClean="0"/>
            </a:br>
            <a:r>
              <a:rPr lang="en-US" sz="2800" dirty="0" smtClean="0"/>
              <a:t>(Cont.)</a:t>
            </a:r>
            <a:endParaRPr lang="en" sz="900" dirty="0"/>
          </a:p>
        </p:txBody>
      </p:sp>
      <p:sp>
        <p:nvSpPr>
          <p:cNvPr id="212" name="Shape 212"/>
          <p:cNvSpPr txBox="1">
            <a:spLocks noGrp="1"/>
          </p:cNvSpPr>
          <p:nvPr>
            <p:ph type="body" idx="1"/>
          </p:nvPr>
        </p:nvSpPr>
        <p:spPr>
          <a:xfrm>
            <a:off x="3054924" y="396614"/>
            <a:ext cx="5844275" cy="4542586"/>
          </a:xfrm>
          <a:prstGeom prst="rect">
            <a:avLst/>
          </a:prstGeom>
        </p:spPr>
        <p:txBody>
          <a:bodyPr lIns="91425" tIns="91425" rIns="91425" bIns="91425" anchor="t" anchorCtr="0">
            <a:noAutofit/>
          </a:bodyPr>
          <a:lstStyle/>
          <a:p>
            <a:pPr lvl="0">
              <a:buNone/>
            </a:pPr>
            <a:r>
              <a:rPr lang="en-US" sz="1800" b="1" dirty="0"/>
              <a:t>Data Frame Structure</a:t>
            </a:r>
            <a:br>
              <a:rPr lang="en-US" sz="1800" b="1" dirty="0"/>
            </a:br>
            <a:endParaRPr lang="en-US" sz="1800" dirty="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12</a:t>
            </a:fld>
            <a:endParaRPr lang="en"/>
          </a:p>
        </p:txBody>
      </p:sp>
      <p:pic>
        <p:nvPicPr>
          <p:cNvPr id="3" name="รูปภาพ 2"/>
          <p:cNvPicPr>
            <a:picLocks noChangeAspect="1"/>
          </p:cNvPicPr>
          <p:nvPr/>
        </p:nvPicPr>
        <p:blipFill>
          <a:blip r:embed="rId3"/>
          <a:stretch>
            <a:fillRect/>
          </a:stretch>
        </p:blipFill>
        <p:spPr>
          <a:xfrm>
            <a:off x="3054924" y="1016822"/>
            <a:ext cx="5855001" cy="3302170"/>
          </a:xfrm>
          <a:prstGeom prst="rect">
            <a:avLst/>
          </a:prstGeom>
        </p:spPr>
      </p:pic>
    </p:spTree>
    <p:extLst>
      <p:ext uri="{BB962C8B-B14F-4D97-AF65-F5344CB8AC3E}">
        <p14:creationId xmlns:p14="http://schemas.microsoft.com/office/powerpoint/2010/main" val="182331924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smtClean="0"/>
              <a:t>Data frame </a:t>
            </a:r>
            <a:r>
              <a:rPr lang="en-US" dirty="0"/>
              <a:t>Manipulation</a:t>
            </a:r>
            <a:endParaRPr lang="en" sz="800" dirty="0"/>
          </a:p>
        </p:txBody>
      </p:sp>
      <p:sp>
        <p:nvSpPr>
          <p:cNvPr id="212" name="Shape 212"/>
          <p:cNvSpPr txBox="1">
            <a:spLocks noGrp="1"/>
          </p:cNvSpPr>
          <p:nvPr>
            <p:ph type="body" idx="1"/>
          </p:nvPr>
        </p:nvSpPr>
        <p:spPr>
          <a:xfrm>
            <a:off x="3054924" y="396614"/>
            <a:ext cx="5844275" cy="4542586"/>
          </a:xfrm>
          <a:prstGeom prst="rect">
            <a:avLst/>
          </a:prstGeom>
        </p:spPr>
        <p:txBody>
          <a:bodyPr lIns="91425" tIns="91425" rIns="91425" bIns="91425" anchor="t" anchorCtr="0">
            <a:noAutofit/>
          </a:bodyPr>
          <a:lstStyle/>
          <a:p>
            <a:pPr lvl="0">
              <a:buNone/>
            </a:pPr>
            <a:r>
              <a:rPr lang="en-US" sz="1800" b="1" dirty="0" smtClean="0"/>
              <a:t>Subset </a:t>
            </a:r>
            <a:r>
              <a:rPr lang="en-US" sz="1800" b="1" dirty="0"/>
              <a:t>Data </a:t>
            </a:r>
            <a:r>
              <a:rPr lang="en-US" sz="1800" b="1" dirty="0" smtClean="0"/>
              <a:t>Frame</a:t>
            </a:r>
          </a:p>
          <a:p>
            <a:pPr lvl="0">
              <a:buNone/>
            </a:pPr>
            <a:endParaRPr lang="en-US" sz="1800" b="1" dirty="0"/>
          </a:p>
          <a:p>
            <a:pPr lvl="0">
              <a:lnSpc>
                <a:spcPct val="150000"/>
              </a:lnSpc>
              <a:buNone/>
            </a:pPr>
            <a:r>
              <a:rPr lang="en-US" sz="1800" dirty="0"/>
              <a:t>- </a:t>
            </a:r>
            <a:r>
              <a:rPr lang="en-US" sz="1800" dirty="0" err="1"/>
              <a:t>Subsetting</a:t>
            </a:r>
            <a:r>
              <a:rPr lang="en-US" sz="1800" dirty="0"/>
              <a:t> syntax from matrices and lists</a:t>
            </a:r>
          </a:p>
          <a:p>
            <a:pPr lvl="0">
              <a:lnSpc>
                <a:spcPct val="150000"/>
              </a:lnSpc>
              <a:buNone/>
            </a:pPr>
            <a:r>
              <a:rPr lang="en-US" sz="1800" dirty="0" smtClean="0"/>
              <a:t>- [ </a:t>
            </a:r>
            <a:r>
              <a:rPr lang="en-US" sz="1800" dirty="0"/>
              <a:t>from matrices</a:t>
            </a:r>
          </a:p>
          <a:p>
            <a:pPr lvl="0">
              <a:lnSpc>
                <a:spcPct val="150000"/>
              </a:lnSpc>
              <a:buNone/>
            </a:pPr>
            <a:r>
              <a:rPr lang="en-US" sz="1800" dirty="0" smtClean="0"/>
              <a:t>- [[ </a:t>
            </a:r>
            <a:r>
              <a:rPr lang="en-US" sz="1800" dirty="0"/>
              <a:t>and $ from lists</a:t>
            </a:r>
            <a:r>
              <a:rPr lang="en-US" sz="1800" b="1" dirty="0"/>
              <a:t/>
            </a:r>
            <a:br>
              <a:rPr lang="en-US" sz="1800" b="1" dirty="0"/>
            </a:br>
            <a:endParaRPr lang="en-US" sz="1800" dirty="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13</a:t>
            </a:fld>
            <a:endParaRPr lang="en"/>
          </a:p>
        </p:txBody>
      </p:sp>
    </p:spTree>
    <p:extLst>
      <p:ext uri="{BB962C8B-B14F-4D97-AF65-F5344CB8AC3E}">
        <p14:creationId xmlns:p14="http://schemas.microsoft.com/office/powerpoint/2010/main" val="16029444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smtClean="0"/>
              <a:t>Data frame </a:t>
            </a:r>
            <a:r>
              <a:rPr lang="en-US" dirty="0"/>
              <a:t>Manipulation</a:t>
            </a:r>
            <a:endParaRPr lang="en" sz="800" dirty="0"/>
          </a:p>
        </p:txBody>
      </p:sp>
      <p:sp>
        <p:nvSpPr>
          <p:cNvPr id="212" name="Shape 212"/>
          <p:cNvSpPr txBox="1">
            <a:spLocks noGrp="1"/>
          </p:cNvSpPr>
          <p:nvPr>
            <p:ph type="body" idx="1"/>
          </p:nvPr>
        </p:nvSpPr>
        <p:spPr>
          <a:xfrm>
            <a:off x="3054924" y="396614"/>
            <a:ext cx="5844275" cy="4542586"/>
          </a:xfrm>
          <a:prstGeom prst="rect">
            <a:avLst/>
          </a:prstGeom>
        </p:spPr>
        <p:txBody>
          <a:bodyPr lIns="91425" tIns="91425" rIns="91425" bIns="91425" anchor="t" anchorCtr="0">
            <a:noAutofit/>
          </a:bodyPr>
          <a:lstStyle/>
          <a:p>
            <a:pPr lvl="0">
              <a:buNone/>
            </a:pPr>
            <a:r>
              <a:rPr lang="en-US" sz="1800" b="1" dirty="0" smtClean="0"/>
              <a:t>People</a:t>
            </a:r>
          </a:p>
          <a:p>
            <a:pPr lvl="0">
              <a:buNone/>
            </a:pPr>
            <a:endParaRPr lang="en-US" sz="1800" b="1" dirty="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14</a:t>
            </a:fld>
            <a:endParaRPr lang="en"/>
          </a:p>
        </p:txBody>
      </p:sp>
      <p:pic>
        <p:nvPicPr>
          <p:cNvPr id="2" name="รูปภาพ 1"/>
          <p:cNvPicPr>
            <a:picLocks noChangeAspect="1"/>
          </p:cNvPicPr>
          <p:nvPr/>
        </p:nvPicPr>
        <p:blipFill>
          <a:blip r:embed="rId3"/>
          <a:stretch>
            <a:fillRect/>
          </a:stretch>
        </p:blipFill>
        <p:spPr>
          <a:xfrm>
            <a:off x="2848640" y="1277279"/>
            <a:ext cx="5714781" cy="2881321"/>
          </a:xfrm>
          <a:prstGeom prst="rect">
            <a:avLst/>
          </a:prstGeom>
        </p:spPr>
      </p:pic>
    </p:spTree>
    <p:extLst>
      <p:ext uri="{BB962C8B-B14F-4D97-AF65-F5344CB8AC3E}">
        <p14:creationId xmlns:p14="http://schemas.microsoft.com/office/powerpoint/2010/main" val="365441095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smtClean="0"/>
              <a:t>Data frame </a:t>
            </a:r>
            <a:r>
              <a:rPr lang="en-US" dirty="0"/>
              <a:t>Manipulation</a:t>
            </a:r>
            <a:endParaRPr lang="en" sz="800" dirty="0"/>
          </a:p>
        </p:txBody>
      </p:sp>
      <p:sp>
        <p:nvSpPr>
          <p:cNvPr id="212" name="Shape 212"/>
          <p:cNvSpPr txBox="1">
            <a:spLocks noGrp="1"/>
          </p:cNvSpPr>
          <p:nvPr>
            <p:ph type="body" idx="1"/>
          </p:nvPr>
        </p:nvSpPr>
        <p:spPr>
          <a:xfrm>
            <a:off x="3054924" y="396614"/>
            <a:ext cx="5844275" cy="4542586"/>
          </a:xfrm>
          <a:prstGeom prst="rect">
            <a:avLst/>
          </a:prstGeom>
        </p:spPr>
        <p:txBody>
          <a:bodyPr lIns="91425" tIns="91425" rIns="91425" bIns="91425" anchor="t" anchorCtr="0">
            <a:noAutofit/>
          </a:bodyPr>
          <a:lstStyle/>
          <a:p>
            <a:pPr lvl="0">
              <a:buNone/>
            </a:pPr>
            <a:r>
              <a:rPr lang="en-US" sz="1800" b="1" dirty="0"/>
              <a:t>Subset Data Frame</a:t>
            </a:r>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15</a:t>
            </a:fld>
            <a:endParaRPr lang="en"/>
          </a:p>
        </p:txBody>
      </p:sp>
      <p:pic>
        <p:nvPicPr>
          <p:cNvPr id="3" name="รูปภาพ 2"/>
          <p:cNvPicPr>
            <a:picLocks noChangeAspect="1"/>
          </p:cNvPicPr>
          <p:nvPr/>
        </p:nvPicPr>
        <p:blipFill>
          <a:blip r:embed="rId3"/>
          <a:stretch>
            <a:fillRect/>
          </a:stretch>
        </p:blipFill>
        <p:spPr>
          <a:xfrm>
            <a:off x="2755566" y="1088985"/>
            <a:ext cx="4877051" cy="2673487"/>
          </a:xfrm>
          <a:prstGeom prst="rect">
            <a:avLst/>
          </a:prstGeom>
        </p:spPr>
      </p:pic>
      <p:pic>
        <p:nvPicPr>
          <p:cNvPr id="4" name="รูปภาพ 3"/>
          <p:cNvPicPr>
            <a:picLocks noChangeAspect="1"/>
          </p:cNvPicPr>
          <p:nvPr/>
        </p:nvPicPr>
        <p:blipFill>
          <a:blip r:embed="rId4"/>
          <a:stretch>
            <a:fillRect/>
          </a:stretch>
        </p:blipFill>
        <p:spPr>
          <a:xfrm>
            <a:off x="6407004" y="3200370"/>
            <a:ext cx="2451226" cy="1549480"/>
          </a:xfrm>
          <a:prstGeom prst="rect">
            <a:avLst/>
          </a:prstGeom>
          <a:ln>
            <a:solidFill>
              <a:schemeClr val="tx1"/>
            </a:solidFill>
          </a:ln>
        </p:spPr>
      </p:pic>
    </p:spTree>
    <p:extLst>
      <p:ext uri="{BB962C8B-B14F-4D97-AF65-F5344CB8AC3E}">
        <p14:creationId xmlns:p14="http://schemas.microsoft.com/office/powerpoint/2010/main" val="330482000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smtClean="0"/>
              <a:t>Data frame </a:t>
            </a:r>
            <a:r>
              <a:rPr lang="en-US" dirty="0"/>
              <a:t>Manipulation</a:t>
            </a:r>
            <a:endParaRPr lang="en" sz="800" dirty="0"/>
          </a:p>
        </p:txBody>
      </p:sp>
      <p:sp>
        <p:nvSpPr>
          <p:cNvPr id="212" name="Shape 212"/>
          <p:cNvSpPr txBox="1">
            <a:spLocks noGrp="1"/>
          </p:cNvSpPr>
          <p:nvPr>
            <p:ph type="body" idx="1"/>
          </p:nvPr>
        </p:nvSpPr>
        <p:spPr>
          <a:xfrm>
            <a:off x="3054924" y="396614"/>
            <a:ext cx="5844275" cy="4542586"/>
          </a:xfrm>
          <a:prstGeom prst="rect">
            <a:avLst/>
          </a:prstGeom>
        </p:spPr>
        <p:txBody>
          <a:bodyPr lIns="91425" tIns="91425" rIns="91425" bIns="91425" anchor="t" anchorCtr="0">
            <a:noAutofit/>
          </a:bodyPr>
          <a:lstStyle/>
          <a:p>
            <a:pPr lvl="0">
              <a:buNone/>
            </a:pPr>
            <a:r>
              <a:rPr lang="en-US" sz="1800" b="1" dirty="0"/>
              <a:t>Subset Data Frame</a:t>
            </a:r>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16</a:t>
            </a:fld>
            <a:endParaRPr lang="en"/>
          </a:p>
        </p:txBody>
      </p:sp>
      <p:pic>
        <p:nvPicPr>
          <p:cNvPr id="3" name="รูปภาพ 2"/>
          <p:cNvPicPr>
            <a:picLocks noChangeAspect="1"/>
          </p:cNvPicPr>
          <p:nvPr/>
        </p:nvPicPr>
        <p:blipFill>
          <a:blip r:embed="rId3"/>
          <a:stretch>
            <a:fillRect/>
          </a:stretch>
        </p:blipFill>
        <p:spPr>
          <a:xfrm>
            <a:off x="2848640" y="1328636"/>
            <a:ext cx="5118632" cy="2736627"/>
          </a:xfrm>
          <a:prstGeom prst="rect">
            <a:avLst/>
          </a:prstGeom>
        </p:spPr>
      </p:pic>
      <p:pic>
        <p:nvPicPr>
          <p:cNvPr id="8" name="รูปภาพ 7"/>
          <p:cNvPicPr>
            <a:picLocks noChangeAspect="1"/>
          </p:cNvPicPr>
          <p:nvPr/>
        </p:nvPicPr>
        <p:blipFill>
          <a:blip r:embed="rId4"/>
          <a:stretch>
            <a:fillRect/>
          </a:stretch>
        </p:blipFill>
        <p:spPr>
          <a:xfrm>
            <a:off x="6407004" y="3200370"/>
            <a:ext cx="2451226" cy="1549480"/>
          </a:xfrm>
          <a:prstGeom prst="rect">
            <a:avLst/>
          </a:prstGeom>
          <a:ln>
            <a:solidFill>
              <a:schemeClr val="tx1"/>
            </a:solidFill>
          </a:ln>
        </p:spPr>
      </p:pic>
    </p:spTree>
    <p:extLst>
      <p:ext uri="{BB962C8B-B14F-4D97-AF65-F5344CB8AC3E}">
        <p14:creationId xmlns:p14="http://schemas.microsoft.com/office/powerpoint/2010/main" val="241007715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smtClean="0"/>
              <a:t>Data frame </a:t>
            </a:r>
            <a:r>
              <a:rPr lang="en-US" dirty="0"/>
              <a:t>Manipulation</a:t>
            </a:r>
            <a:endParaRPr lang="en" sz="800" dirty="0"/>
          </a:p>
        </p:txBody>
      </p:sp>
      <p:sp>
        <p:nvSpPr>
          <p:cNvPr id="212" name="Shape 212"/>
          <p:cNvSpPr txBox="1">
            <a:spLocks noGrp="1"/>
          </p:cNvSpPr>
          <p:nvPr>
            <p:ph type="body" idx="1"/>
          </p:nvPr>
        </p:nvSpPr>
        <p:spPr>
          <a:xfrm>
            <a:off x="3054924" y="396614"/>
            <a:ext cx="5844275" cy="4542586"/>
          </a:xfrm>
          <a:prstGeom prst="rect">
            <a:avLst/>
          </a:prstGeom>
        </p:spPr>
        <p:txBody>
          <a:bodyPr lIns="91425" tIns="91425" rIns="91425" bIns="91425" anchor="t" anchorCtr="0">
            <a:noAutofit/>
          </a:bodyPr>
          <a:lstStyle/>
          <a:p>
            <a:pPr lvl="0">
              <a:buNone/>
            </a:pPr>
            <a:r>
              <a:rPr lang="en-US" sz="1800" b="1" dirty="0"/>
              <a:t>Data Frame ~ List</a:t>
            </a:r>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17</a:t>
            </a:fld>
            <a:endParaRPr lang="en"/>
          </a:p>
        </p:txBody>
      </p:sp>
      <p:pic>
        <p:nvPicPr>
          <p:cNvPr id="2" name="รูปภาพ 1"/>
          <p:cNvPicPr>
            <a:picLocks noChangeAspect="1"/>
          </p:cNvPicPr>
          <p:nvPr/>
        </p:nvPicPr>
        <p:blipFill>
          <a:blip r:embed="rId3"/>
          <a:stretch>
            <a:fillRect/>
          </a:stretch>
        </p:blipFill>
        <p:spPr>
          <a:xfrm>
            <a:off x="2907019" y="1645202"/>
            <a:ext cx="4870700" cy="1841595"/>
          </a:xfrm>
          <a:prstGeom prst="rect">
            <a:avLst/>
          </a:prstGeom>
        </p:spPr>
      </p:pic>
      <p:pic>
        <p:nvPicPr>
          <p:cNvPr id="8" name="รูปภาพ 7"/>
          <p:cNvPicPr>
            <a:picLocks noChangeAspect="1"/>
          </p:cNvPicPr>
          <p:nvPr/>
        </p:nvPicPr>
        <p:blipFill>
          <a:blip r:embed="rId4"/>
          <a:stretch>
            <a:fillRect/>
          </a:stretch>
        </p:blipFill>
        <p:spPr>
          <a:xfrm>
            <a:off x="6407004" y="3200370"/>
            <a:ext cx="2451226" cy="1549480"/>
          </a:xfrm>
          <a:prstGeom prst="rect">
            <a:avLst/>
          </a:prstGeom>
          <a:ln>
            <a:solidFill>
              <a:schemeClr val="tx1"/>
            </a:solidFill>
          </a:ln>
        </p:spPr>
      </p:pic>
    </p:spTree>
    <p:extLst>
      <p:ext uri="{BB962C8B-B14F-4D97-AF65-F5344CB8AC3E}">
        <p14:creationId xmlns:p14="http://schemas.microsoft.com/office/powerpoint/2010/main" val="38693440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smtClean="0"/>
              <a:t>Data frame </a:t>
            </a:r>
            <a:r>
              <a:rPr lang="en-US" dirty="0"/>
              <a:t>Manipulation</a:t>
            </a:r>
            <a:endParaRPr lang="en" sz="800" dirty="0"/>
          </a:p>
        </p:txBody>
      </p:sp>
      <p:sp>
        <p:nvSpPr>
          <p:cNvPr id="212" name="Shape 212"/>
          <p:cNvSpPr txBox="1">
            <a:spLocks noGrp="1"/>
          </p:cNvSpPr>
          <p:nvPr>
            <p:ph type="body" idx="1"/>
          </p:nvPr>
        </p:nvSpPr>
        <p:spPr>
          <a:xfrm>
            <a:off x="3054924" y="396614"/>
            <a:ext cx="5844275" cy="4542586"/>
          </a:xfrm>
          <a:prstGeom prst="rect">
            <a:avLst/>
          </a:prstGeom>
        </p:spPr>
        <p:txBody>
          <a:bodyPr lIns="91425" tIns="91425" rIns="91425" bIns="91425" anchor="t" anchorCtr="0">
            <a:noAutofit/>
          </a:bodyPr>
          <a:lstStyle/>
          <a:p>
            <a:pPr lvl="0">
              <a:buNone/>
            </a:pPr>
            <a:r>
              <a:rPr lang="en-US" sz="1800" b="1" dirty="0"/>
              <a:t>Data Frame ~ List</a:t>
            </a:r>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18</a:t>
            </a:fld>
            <a:endParaRPr lang="en"/>
          </a:p>
        </p:txBody>
      </p:sp>
      <p:pic>
        <p:nvPicPr>
          <p:cNvPr id="3" name="รูปภาพ 2"/>
          <p:cNvPicPr>
            <a:picLocks noChangeAspect="1"/>
          </p:cNvPicPr>
          <p:nvPr/>
        </p:nvPicPr>
        <p:blipFill>
          <a:blip r:embed="rId3"/>
          <a:stretch>
            <a:fillRect/>
          </a:stretch>
        </p:blipFill>
        <p:spPr>
          <a:xfrm>
            <a:off x="2848640" y="1247641"/>
            <a:ext cx="4819898" cy="3187864"/>
          </a:xfrm>
          <a:prstGeom prst="rect">
            <a:avLst/>
          </a:prstGeom>
        </p:spPr>
      </p:pic>
      <p:pic>
        <p:nvPicPr>
          <p:cNvPr id="8" name="รูปภาพ 7"/>
          <p:cNvPicPr>
            <a:picLocks noChangeAspect="1"/>
          </p:cNvPicPr>
          <p:nvPr/>
        </p:nvPicPr>
        <p:blipFill>
          <a:blip r:embed="rId4"/>
          <a:stretch>
            <a:fillRect/>
          </a:stretch>
        </p:blipFill>
        <p:spPr>
          <a:xfrm>
            <a:off x="6204637" y="3230709"/>
            <a:ext cx="2451226" cy="1549480"/>
          </a:xfrm>
          <a:prstGeom prst="rect">
            <a:avLst/>
          </a:prstGeom>
          <a:ln>
            <a:solidFill>
              <a:schemeClr val="tx1"/>
            </a:solidFill>
          </a:ln>
        </p:spPr>
      </p:pic>
    </p:spTree>
    <p:extLst>
      <p:ext uri="{BB962C8B-B14F-4D97-AF65-F5344CB8AC3E}">
        <p14:creationId xmlns:p14="http://schemas.microsoft.com/office/powerpoint/2010/main" val="312734481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smtClean="0"/>
              <a:t>Data frame </a:t>
            </a:r>
            <a:r>
              <a:rPr lang="en-US" dirty="0"/>
              <a:t>Manipulation</a:t>
            </a:r>
            <a:endParaRPr lang="en" sz="800" dirty="0"/>
          </a:p>
        </p:txBody>
      </p:sp>
      <p:sp>
        <p:nvSpPr>
          <p:cNvPr id="212" name="Shape 212"/>
          <p:cNvSpPr txBox="1">
            <a:spLocks noGrp="1"/>
          </p:cNvSpPr>
          <p:nvPr>
            <p:ph type="body" idx="1"/>
          </p:nvPr>
        </p:nvSpPr>
        <p:spPr>
          <a:xfrm>
            <a:off x="3054924" y="396614"/>
            <a:ext cx="5844275" cy="4542586"/>
          </a:xfrm>
          <a:prstGeom prst="rect">
            <a:avLst/>
          </a:prstGeom>
        </p:spPr>
        <p:txBody>
          <a:bodyPr lIns="91425" tIns="91425" rIns="91425" bIns="91425" anchor="t" anchorCtr="0">
            <a:noAutofit/>
          </a:bodyPr>
          <a:lstStyle/>
          <a:p>
            <a:pPr lvl="0">
              <a:buNone/>
            </a:pPr>
            <a:r>
              <a:rPr lang="en-US" sz="1800" b="1" dirty="0"/>
              <a:t>Extend Data </a:t>
            </a:r>
            <a:r>
              <a:rPr lang="en-US" sz="1800" b="1" dirty="0" smtClean="0"/>
              <a:t>Frame</a:t>
            </a:r>
          </a:p>
          <a:p>
            <a:pPr lvl="0">
              <a:buNone/>
            </a:pPr>
            <a:endParaRPr lang="en-US" sz="1800" b="1" dirty="0"/>
          </a:p>
          <a:p>
            <a:pPr lvl="0">
              <a:lnSpc>
                <a:spcPct val="150000"/>
              </a:lnSpc>
              <a:buNone/>
            </a:pPr>
            <a:r>
              <a:rPr lang="en-US" sz="1800" dirty="0"/>
              <a:t>- Add columns = add variables</a:t>
            </a:r>
          </a:p>
          <a:p>
            <a:pPr lvl="0">
              <a:lnSpc>
                <a:spcPct val="150000"/>
              </a:lnSpc>
              <a:buNone/>
            </a:pPr>
            <a:r>
              <a:rPr lang="en-US" sz="1800" dirty="0" smtClean="0"/>
              <a:t>- Add </a:t>
            </a:r>
            <a:r>
              <a:rPr lang="en-US" sz="1800" dirty="0"/>
              <a:t>rows = add observations</a:t>
            </a:r>
            <a:endParaRPr lang="en-US" sz="1800" b="1" dirty="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19</a:t>
            </a:fld>
            <a:endParaRPr lang="en"/>
          </a:p>
        </p:txBody>
      </p:sp>
    </p:spTree>
    <p:extLst>
      <p:ext uri="{BB962C8B-B14F-4D97-AF65-F5344CB8AC3E}">
        <p14:creationId xmlns:p14="http://schemas.microsoft.com/office/powerpoint/2010/main" val="169354565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smtClean="0"/>
              <a:t>Data frame </a:t>
            </a:r>
            <a:r>
              <a:rPr lang="en-US" dirty="0"/>
              <a:t>Manipulation</a:t>
            </a:r>
            <a:endParaRPr lang="en" sz="800" dirty="0"/>
          </a:p>
        </p:txBody>
      </p:sp>
      <p:sp>
        <p:nvSpPr>
          <p:cNvPr id="212" name="Shape 212"/>
          <p:cNvSpPr txBox="1">
            <a:spLocks noGrp="1"/>
          </p:cNvSpPr>
          <p:nvPr>
            <p:ph type="body" idx="1"/>
          </p:nvPr>
        </p:nvSpPr>
        <p:spPr>
          <a:xfrm>
            <a:off x="3054924" y="396614"/>
            <a:ext cx="5844275" cy="4542586"/>
          </a:xfrm>
          <a:prstGeom prst="rect">
            <a:avLst/>
          </a:prstGeom>
        </p:spPr>
        <p:txBody>
          <a:bodyPr lIns="91425" tIns="91425" rIns="91425" bIns="91425" anchor="t" anchorCtr="0">
            <a:noAutofit/>
          </a:bodyPr>
          <a:lstStyle/>
          <a:p>
            <a:pPr lvl="0">
              <a:buNone/>
            </a:pPr>
            <a:r>
              <a:rPr lang="en-US" sz="1800" b="1" dirty="0"/>
              <a:t>Add column</a:t>
            </a:r>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20</a:t>
            </a:fld>
            <a:endParaRPr lang="en"/>
          </a:p>
        </p:txBody>
      </p:sp>
      <p:pic>
        <p:nvPicPr>
          <p:cNvPr id="2" name="รูปภาพ 1"/>
          <p:cNvPicPr>
            <a:picLocks noChangeAspect="1"/>
          </p:cNvPicPr>
          <p:nvPr/>
        </p:nvPicPr>
        <p:blipFill>
          <a:blip r:embed="rId3"/>
          <a:stretch>
            <a:fillRect/>
          </a:stretch>
        </p:blipFill>
        <p:spPr>
          <a:xfrm>
            <a:off x="3054924" y="1277185"/>
            <a:ext cx="4902452" cy="2781443"/>
          </a:xfrm>
          <a:prstGeom prst="rect">
            <a:avLst/>
          </a:prstGeom>
        </p:spPr>
      </p:pic>
    </p:spTree>
    <p:extLst>
      <p:ext uri="{BB962C8B-B14F-4D97-AF65-F5344CB8AC3E}">
        <p14:creationId xmlns:p14="http://schemas.microsoft.com/office/powerpoint/2010/main" val="385026965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smtClean="0"/>
              <a:t>Data frame </a:t>
            </a:r>
            <a:r>
              <a:rPr lang="en-US" dirty="0"/>
              <a:t>Manipulation</a:t>
            </a:r>
            <a:endParaRPr lang="en" sz="800" dirty="0"/>
          </a:p>
        </p:txBody>
      </p:sp>
      <p:sp>
        <p:nvSpPr>
          <p:cNvPr id="212" name="Shape 212"/>
          <p:cNvSpPr txBox="1">
            <a:spLocks noGrp="1"/>
          </p:cNvSpPr>
          <p:nvPr>
            <p:ph type="body" idx="1"/>
          </p:nvPr>
        </p:nvSpPr>
        <p:spPr>
          <a:xfrm>
            <a:off x="3054924" y="396614"/>
            <a:ext cx="5844275" cy="4542586"/>
          </a:xfrm>
          <a:prstGeom prst="rect">
            <a:avLst/>
          </a:prstGeom>
        </p:spPr>
        <p:txBody>
          <a:bodyPr lIns="91425" tIns="91425" rIns="91425" bIns="91425" anchor="t" anchorCtr="0">
            <a:noAutofit/>
          </a:bodyPr>
          <a:lstStyle/>
          <a:p>
            <a:pPr lvl="0">
              <a:buNone/>
            </a:pPr>
            <a:r>
              <a:rPr lang="en-US" sz="1800" b="1" dirty="0"/>
              <a:t>Add column</a:t>
            </a:r>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21</a:t>
            </a:fld>
            <a:endParaRPr lang="en"/>
          </a:p>
        </p:txBody>
      </p:sp>
      <p:pic>
        <p:nvPicPr>
          <p:cNvPr id="3" name="รูปภาพ 2"/>
          <p:cNvPicPr>
            <a:picLocks noChangeAspect="1"/>
          </p:cNvPicPr>
          <p:nvPr/>
        </p:nvPicPr>
        <p:blipFill>
          <a:blip r:embed="rId3"/>
          <a:stretch>
            <a:fillRect/>
          </a:stretch>
        </p:blipFill>
        <p:spPr>
          <a:xfrm>
            <a:off x="3054924" y="1393095"/>
            <a:ext cx="4908802" cy="2057506"/>
          </a:xfrm>
          <a:prstGeom prst="rect">
            <a:avLst/>
          </a:prstGeom>
        </p:spPr>
      </p:pic>
    </p:spTree>
    <p:extLst>
      <p:ext uri="{BB962C8B-B14F-4D97-AF65-F5344CB8AC3E}">
        <p14:creationId xmlns:p14="http://schemas.microsoft.com/office/powerpoint/2010/main" val="122868952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smtClean="0"/>
              <a:t>Data frame </a:t>
            </a:r>
            <a:r>
              <a:rPr lang="en-US" dirty="0"/>
              <a:t>Manipulation</a:t>
            </a:r>
            <a:endParaRPr lang="en" sz="800" dirty="0"/>
          </a:p>
        </p:txBody>
      </p:sp>
      <p:sp>
        <p:nvSpPr>
          <p:cNvPr id="212" name="Shape 212"/>
          <p:cNvSpPr txBox="1">
            <a:spLocks noGrp="1"/>
          </p:cNvSpPr>
          <p:nvPr>
            <p:ph type="body" idx="1"/>
          </p:nvPr>
        </p:nvSpPr>
        <p:spPr>
          <a:xfrm>
            <a:off x="3054924" y="396614"/>
            <a:ext cx="5844275" cy="4542586"/>
          </a:xfrm>
          <a:prstGeom prst="rect">
            <a:avLst/>
          </a:prstGeom>
        </p:spPr>
        <p:txBody>
          <a:bodyPr lIns="91425" tIns="91425" rIns="91425" bIns="91425" anchor="t" anchorCtr="0">
            <a:noAutofit/>
          </a:bodyPr>
          <a:lstStyle/>
          <a:p>
            <a:pPr lvl="0">
              <a:buNone/>
            </a:pPr>
            <a:r>
              <a:rPr lang="en-US" sz="1800" b="1" dirty="0"/>
              <a:t>Add row</a:t>
            </a:r>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22</a:t>
            </a:fld>
            <a:endParaRPr lang="en"/>
          </a:p>
        </p:txBody>
      </p:sp>
      <p:pic>
        <p:nvPicPr>
          <p:cNvPr id="2" name="รูปภาพ 1"/>
          <p:cNvPicPr>
            <a:picLocks noChangeAspect="1"/>
          </p:cNvPicPr>
          <p:nvPr/>
        </p:nvPicPr>
        <p:blipFill>
          <a:blip r:embed="rId3"/>
          <a:stretch>
            <a:fillRect/>
          </a:stretch>
        </p:blipFill>
        <p:spPr>
          <a:xfrm>
            <a:off x="3054924" y="1175239"/>
            <a:ext cx="4889751" cy="3257717"/>
          </a:xfrm>
          <a:prstGeom prst="rect">
            <a:avLst/>
          </a:prstGeom>
        </p:spPr>
      </p:pic>
    </p:spTree>
    <p:extLst>
      <p:ext uri="{BB962C8B-B14F-4D97-AF65-F5344CB8AC3E}">
        <p14:creationId xmlns:p14="http://schemas.microsoft.com/office/powerpoint/2010/main" val="334197585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smtClean="0"/>
              <a:t>Data frame </a:t>
            </a:r>
            <a:r>
              <a:rPr lang="en-US" dirty="0"/>
              <a:t>Manipulation</a:t>
            </a:r>
            <a:endParaRPr lang="en" sz="800" dirty="0"/>
          </a:p>
        </p:txBody>
      </p:sp>
      <p:sp>
        <p:nvSpPr>
          <p:cNvPr id="212" name="Shape 212"/>
          <p:cNvSpPr txBox="1">
            <a:spLocks noGrp="1"/>
          </p:cNvSpPr>
          <p:nvPr>
            <p:ph type="body" idx="1"/>
          </p:nvPr>
        </p:nvSpPr>
        <p:spPr>
          <a:xfrm>
            <a:off x="3054924" y="396614"/>
            <a:ext cx="5844275" cy="4542586"/>
          </a:xfrm>
          <a:prstGeom prst="rect">
            <a:avLst/>
          </a:prstGeom>
        </p:spPr>
        <p:txBody>
          <a:bodyPr lIns="91425" tIns="91425" rIns="91425" bIns="91425" anchor="t" anchorCtr="0">
            <a:noAutofit/>
          </a:bodyPr>
          <a:lstStyle/>
          <a:p>
            <a:pPr lvl="0">
              <a:buNone/>
            </a:pPr>
            <a:r>
              <a:rPr lang="en-US" sz="1800" b="1" dirty="0" smtClean="0"/>
              <a:t>Sorting</a:t>
            </a:r>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lnSpc>
                <a:spcPct val="150000"/>
              </a:lnSpc>
              <a:buNone/>
            </a:pPr>
            <a:endParaRPr lang="en-US" sz="1200" dirty="0" smtClean="0"/>
          </a:p>
          <a:p>
            <a:pPr lvl="0">
              <a:lnSpc>
                <a:spcPct val="150000"/>
              </a:lnSpc>
              <a:buNone/>
            </a:pPr>
            <a:endParaRPr lang="en-US" sz="1400" dirty="0"/>
          </a:p>
          <a:p>
            <a:pPr lvl="0">
              <a:lnSpc>
                <a:spcPct val="150000"/>
              </a:lnSpc>
              <a:buNone/>
            </a:pPr>
            <a:r>
              <a:rPr lang="en-US" sz="1400" dirty="0" smtClean="0"/>
              <a:t>- </a:t>
            </a:r>
            <a:r>
              <a:rPr lang="en-US" sz="1400" dirty="0"/>
              <a:t>21 is lowest: its index, 3, comes first in ranks</a:t>
            </a:r>
          </a:p>
          <a:p>
            <a:pPr lvl="0">
              <a:lnSpc>
                <a:spcPct val="150000"/>
              </a:lnSpc>
              <a:buNone/>
            </a:pPr>
            <a:r>
              <a:rPr lang="en-US" sz="1400" dirty="0" smtClean="0"/>
              <a:t>- 28 </a:t>
            </a:r>
            <a:r>
              <a:rPr lang="en-US" sz="1400" dirty="0"/>
              <a:t>is second lowest: its index, 1, comes second in ranks</a:t>
            </a:r>
          </a:p>
          <a:p>
            <a:pPr lvl="0">
              <a:lnSpc>
                <a:spcPct val="150000"/>
              </a:lnSpc>
              <a:buNone/>
            </a:pPr>
            <a:r>
              <a:rPr lang="en-US" sz="1400" dirty="0" smtClean="0"/>
              <a:t>- 39 </a:t>
            </a:r>
            <a:r>
              <a:rPr lang="en-US" sz="1400" dirty="0"/>
              <a:t>is highest: its index, 4, comes last in ranks</a:t>
            </a:r>
            <a:endParaRPr lang="en-US" sz="1600" b="1" dirty="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23</a:t>
            </a:fld>
            <a:endParaRPr lang="en"/>
          </a:p>
        </p:txBody>
      </p:sp>
      <p:pic>
        <p:nvPicPr>
          <p:cNvPr id="3" name="รูปภาพ 2"/>
          <p:cNvPicPr>
            <a:picLocks noChangeAspect="1"/>
          </p:cNvPicPr>
          <p:nvPr/>
        </p:nvPicPr>
        <p:blipFill>
          <a:blip r:embed="rId3"/>
          <a:stretch>
            <a:fillRect/>
          </a:stretch>
        </p:blipFill>
        <p:spPr>
          <a:xfrm>
            <a:off x="3054924" y="1648898"/>
            <a:ext cx="4838949" cy="2038455"/>
          </a:xfrm>
          <a:prstGeom prst="rect">
            <a:avLst/>
          </a:prstGeom>
        </p:spPr>
      </p:pic>
      <p:pic>
        <p:nvPicPr>
          <p:cNvPr id="8" name="รูปภาพ 7"/>
          <p:cNvPicPr>
            <a:picLocks noChangeAspect="1"/>
          </p:cNvPicPr>
          <p:nvPr/>
        </p:nvPicPr>
        <p:blipFill>
          <a:blip r:embed="rId4"/>
          <a:stretch>
            <a:fillRect/>
          </a:stretch>
        </p:blipFill>
        <p:spPr>
          <a:xfrm>
            <a:off x="6447973" y="1016520"/>
            <a:ext cx="2451226" cy="1549480"/>
          </a:xfrm>
          <a:prstGeom prst="rect">
            <a:avLst/>
          </a:prstGeom>
          <a:ln>
            <a:solidFill>
              <a:schemeClr val="tx1"/>
            </a:solidFill>
          </a:ln>
        </p:spPr>
      </p:pic>
    </p:spTree>
    <p:extLst>
      <p:ext uri="{BB962C8B-B14F-4D97-AF65-F5344CB8AC3E}">
        <p14:creationId xmlns:p14="http://schemas.microsoft.com/office/powerpoint/2010/main" val="128349300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smtClean="0"/>
              <a:t>Data frame </a:t>
            </a:r>
            <a:r>
              <a:rPr lang="en-US" dirty="0"/>
              <a:t>Manipulation</a:t>
            </a:r>
            <a:endParaRPr lang="en" sz="800" dirty="0"/>
          </a:p>
        </p:txBody>
      </p:sp>
      <p:sp>
        <p:nvSpPr>
          <p:cNvPr id="212" name="Shape 212"/>
          <p:cNvSpPr txBox="1">
            <a:spLocks noGrp="1"/>
          </p:cNvSpPr>
          <p:nvPr>
            <p:ph type="body" idx="1"/>
          </p:nvPr>
        </p:nvSpPr>
        <p:spPr>
          <a:xfrm>
            <a:off x="3054924" y="396614"/>
            <a:ext cx="5844275" cy="4542586"/>
          </a:xfrm>
          <a:prstGeom prst="rect">
            <a:avLst/>
          </a:prstGeom>
        </p:spPr>
        <p:txBody>
          <a:bodyPr lIns="91425" tIns="91425" rIns="91425" bIns="91425" anchor="t" anchorCtr="0">
            <a:noAutofit/>
          </a:bodyPr>
          <a:lstStyle/>
          <a:p>
            <a:pPr lvl="0">
              <a:buNone/>
            </a:pPr>
            <a:r>
              <a:rPr lang="en-US" sz="1800" b="1" dirty="0" smtClean="0"/>
              <a:t>Sorting</a:t>
            </a:r>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24</a:t>
            </a:fld>
            <a:endParaRPr lang="en"/>
          </a:p>
        </p:txBody>
      </p:sp>
      <p:pic>
        <p:nvPicPr>
          <p:cNvPr id="2" name="รูปภาพ 1"/>
          <p:cNvPicPr>
            <a:picLocks noChangeAspect="1"/>
          </p:cNvPicPr>
          <p:nvPr/>
        </p:nvPicPr>
        <p:blipFill>
          <a:blip r:embed="rId3"/>
          <a:stretch>
            <a:fillRect/>
          </a:stretch>
        </p:blipFill>
        <p:spPr>
          <a:xfrm>
            <a:off x="3054924" y="1116794"/>
            <a:ext cx="4813547" cy="3041806"/>
          </a:xfrm>
          <a:prstGeom prst="rect">
            <a:avLst/>
          </a:prstGeom>
        </p:spPr>
      </p:pic>
      <p:pic>
        <p:nvPicPr>
          <p:cNvPr id="8" name="รูปภาพ 7"/>
          <p:cNvPicPr>
            <a:picLocks noChangeAspect="1"/>
          </p:cNvPicPr>
          <p:nvPr/>
        </p:nvPicPr>
        <p:blipFill>
          <a:blip r:embed="rId4"/>
          <a:stretch>
            <a:fillRect/>
          </a:stretch>
        </p:blipFill>
        <p:spPr>
          <a:xfrm>
            <a:off x="6422887" y="2996120"/>
            <a:ext cx="2451226" cy="1549480"/>
          </a:xfrm>
          <a:prstGeom prst="rect">
            <a:avLst/>
          </a:prstGeom>
          <a:ln>
            <a:solidFill>
              <a:schemeClr val="tx1"/>
            </a:solidFill>
          </a:ln>
        </p:spPr>
      </p:pic>
    </p:spTree>
    <p:extLst>
      <p:ext uri="{BB962C8B-B14F-4D97-AF65-F5344CB8AC3E}">
        <p14:creationId xmlns:p14="http://schemas.microsoft.com/office/powerpoint/2010/main" val="322141164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smtClean="0"/>
              <a:t>Data frame </a:t>
            </a:r>
            <a:r>
              <a:rPr lang="en-US" dirty="0"/>
              <a:t>Manipulation</a:t>
            </a:r>
            <a:endParaRPr lang="en" sz="800" dirty="0"/>
          </a:p>
        </p:txBody>
      </p:sp>
      <p:sp>
        <p:nvSpPr>
          <p:cNvPr id="212" name="Shape 212"/>
          <p:cNvSpPr txBox="1">
            <a:spLocks noGrp="1"/>
          </p:cNvSpPr>
          <p:nvPr>
            <p:ph type="body" idx="1"/>
          </p:nvPr>
        </p:nvSpPr>
        <p:spPr>
          <a:xfrm>
            <a:off x="3054924" y="396614"/>
            <a:ext cx="5844275" cy="4542586"/>
          </a:xfrm>
          <a:prstGeom prst="rect">
            <a:avLst/>
          </a:prstGeom>
        </p:spPr>
        <p:txBody>
          <a:bodyPr lIns="91425" tIns="91425" rIns="91425" bIns="91425" anchor="t" anchorCtr="0">
            <a:noAutofit/>
          </a:bodyPr>
          <a:lstStyle/>
          <a:p>
            <a:pPr lvl="0">
              <a:buNone/>
            </a:pPr>
            <a:r>
              <a:rPr lang="en-US" sz="1800" b="1" dirty="0" smtClean="0"/>
              <a:t>Sorting</a:t>
            </a:r>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25</a:t>
            </a:fld>
            <a:endParaRPr lang="en"/>
          </a:p>
        </p:txBody>
      </p:sp>
      <p:pic>
        <p:nvPicPr>
          <p:cNvPr id="3" name="รูปภาพ 2"/>
          <p:cNvPicPr>
            <a:picLocks noChangeAspect="1"/>
          </p:cNvPicPr>
          <p:nvPr/>
        </p:nvPicPr>
        <p:blipFill>
          <a:blip r:embed="rId3"/>
          <a:stretch>
            <a:fillRect/>
          </a:stretch>
        </p:blipFill>
        <p:spPr>
          <a:xfrm>
            <a:off x="2907019" y="1060972"/>
            <a:ext cx="4864350" cy="3010055"/>
          </a:xfrm>
          <a:prstGeom prst="rect">
            <a:avLst/>
          </a:prstGeom>
        </p:spPr>
      </p:pic>
      <p:pic>
        <p:nvPicPr>
          <p:cNvPr id="8" name="รูปภาพ 7"/>
          <p:cNvPicPr>
            <a:picLocks noChangeAspect="1"/>
          </p:cNvPicPr>
          <p:nvPr/>
        </p:nvPicPr>
        <p:blipFill>
          <a:blip r:embed="rId4"/>
          <a:stretch>
            <a:fillRect/>
          </a:stretch>
        </p:blipFill>
        <p:spPr>
          <a:xfrm>
            <a:off x="6447973" y="3131031"/>
            <a:ext cx="2451226" cy="1549480"/>
          </a:xfrm>
          <a:prstGeom prst="rect">
            <a:avLst/>
          </a:prstGeom>
          <a:ln>
            <a:solidFill>
              <a:schemeClr val="tx1"/>
            </a:solidFill>
          </a:ln>
        </p:spPr>
      </p:pic>
    </p:spTree>
    <p:extLst>
      <p:ext uri="{BB962C8B-B14F-4D97-AF65-F5344CB8AC3E}">
        <p14:creationId xmlns:p14="http://schemas.microsoft.com/office/powerpoint/2010/main" val="33823396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pic>
        <p:nvPicPr>
          <p:cNvPr id="241" name="Shape 241" descr="aoc7tslb1o8-lauren-mancke.jpg"/>
          <p:cNvPicPr preferRelativeResize="0"/>
          <p:nvPr/>
        </p:nvPicPr>
        <p:blipFill>
          <a:blip r:embed="rId3">
            <a:alphaModFix amt="29000"/>
          </a:blip>
          <a:stretch>
            <a:fillRect/>
          </a:stretch>
        </p:blipFill>
        <p:spPr>
          <a:xfrm>
            <a:off x="0" y="0"/>
            <a:ext cx="9144000" cy="5143496"/>
          </a:xfrm>
          <a:prstGeom prst="rect">
            <a:avLst/>
          </a:prstGeom>
          <a:noFill/>
          <a:ln>
            <a:noFill/>
          </a:ln>
        </p:spPr>
      </p:pic>
      <p:sp>
        <p:nvSpPr>
          <p:cNvPr id="242" name="Shape 242"/>
          <p:cNvSpPr txBox="1">
            <a:spLocks noGrp="1"/>
          </p:cNvSpPr>
          <p:nvPr>
            <p:ph type="title" idx="4294967295"/>
          </p:nvPr>
        </p:nvSpPr>
        <p:spPr>
          <a:xfrm>
            <a:off x="617225" y="100"/>
            <a:ext cx="7909500" cy="5143500"/>
          </a:xfrm>
          <a:prstGeom prst="rect">
            <a:avLst/>
          </a:prstGeom>
        </p:spPr>
        <p:txBody>
          <a:bodyPr lIns="91425" tIns="91425" rIns="91425" bIns="91425" anchor="ctr" anchorCtr="0">
            <a:noAutofit/>
          </a:bodyPr>
          <a:lstStyle/>
          <a:p>
            <a:pPr lvl="0" algn="ctr"/>
            <a:r>
              <a:rPr lang="en-US" sz="6600" dirty="0"/>
              <a:t>Real-world dataset</a:t>
            </a:r>
            <a:endParaRPr lang="en" sz="6000" b="1" dirty="0"/>
          </a:p>
        </p:txBody>
      </p:sp>
      <p:sp>
        <p:nvSpPr>
          <p:cNvPr id="243" name="Shape 243"/>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26</a:t>
            </a:fld>
            <a:endParaRPr lang="en"/>
          </a:p>
        </p:txBody>
      </p:sp>
    </p:spTree>
    <p:extLst>
      <p:ext uri="{BB962C8B-B14F-4D97-AF65-F5344CB8AC3E}">
        <p14:creationId xmlns:p14="http://schemas.microsoft.com/office/powerpoint/2010/main" val="285354120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Real-world dataset</a:t>
            </a:r>
            <a:endParaRPr lang="en" sz="800" dirty="0"/>
          </a:p>
        </p:txBody>
      </p:sp>
      <p:sp>
        <p:nvSpPr>
          <p:cNvPr id="212"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a:t>Read And Subset Data</a:t>
            </a: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27</a:t>
            </a:fld>
            <a:endParaRPr lang="en"/>
          </a:p>
        </p:txBody>
      </p:sp>
      <p:pic>
        <p:nvPicPr>
          <p:cNvPr id="3" name="รูปภาพ 2"/>
          <p:cNvPicPr>
            <a:picLocks noChangeAspect="1"/>
          </p:cNvPicPr>
          <p:nvPr/>
        </p:nvPicPr>
        <p:blipFill>
          <a:blip r:embed="rId3"/>
          <a:stretch>
            <a:fillRect/>
          </a:stretch>
        </p:blipFill>
        <p:spPr>
          <a:xfrm>
            <a:off x="2877039" y="1090465"/>
            <a:ext cx="3302170" cy="654084"/>
          </a:xfrm>
          <a:prstGeom prst="rect">
            <a:avLst/>
          </a:prstGeom>
        </p:spPr>
      </p:pic>
      <p:pic>
        <p:nvPicPr>
          <p:cNvPr id="7" name="รูปภาพ 6"/>
          <p:cNvPicPr>
            <a:picLocks noChangeAspect="1"/>
          </p:cNvPicPr>
          <p:nvPr/>
        </p:nvPicPr>
        <p:blipFill>
          <a:blip r:embed="rId4"/>
          <a:stretch>
            <a:fillRect/>
          </a:stretch>
        </p:blipFill>
        <p:spPr>
          <a:xfrm>
            <a:off x="2877039" y="1852373"/>
            <a:ext cx="3219615" cy="209561"/>
          </a:xfrm>
          <a:prstGeom prst="rect">
            <a:avLst/>
          </a:prstGeom>
        </p:spPr>
      </p:pic>
      <p:pic>
        <p:nvPicPr>
          <p:cNvPr id="8" name="รูปภาพ 7"/>
          <p:cNvPicPr>
            <a:picLocks noChangeAspect="1"/>
          </p:cNvPicPr>
          <p:nvPr/>
        </p:nvPicPr>
        <p:blipFill>
          <a:blip r:embed="rId5"/>
          <a:stretch>
            <a:fillRect/>
          </a:stretch>
        </p:blipFill>
        <p:spPr>
          <a:xfrm>
            <a:off x="2877039" y="2171715"/>
            <a:ext cx="5533119" cy="2384785"/>
          </a:xfrm>
          <a:prstGeom prst="rect">
            <a:avLst/>
          </a:prstGeom>
        </p:spPr>
      </p:pic>
    </p:spTree>
    <p:extLst>
      <p:ext uri="{BB962C8B-B14F-4D97-AF65-F5344CB8AC3E}">
        <p14:creationId xmlns:p14="http://schemas.microsoft.com/office/powerpoint/2010/main" val="279701037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Real-world </a:t>
            </a:r>
            <a:r>
              <a:rPr lang="en-US" dirty="0" smtClean="0"/>
              <a:t>dataset</a:t>
            </a:r>
            <a:br>
              <a:rPr lang="en-US" dirty="0" smtClean="0"/>
            </a:br>
            <a:r>
              <a:rPr lang="en-US" dirty="0" smtClean="0"/>
              <a:t>(Cont.)</a:t>
            </a:r>
            <a:endParaRPr lang="en" sz="800" dirty="0"/>
          </a:p>
        </p:txBody>
      </p:sp>
      <p:sp>
        <p:nvSpPr>
          <p:cNvPr id="212"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a:t>Read And Subset Data</a:t>
            </a: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28</a:t>
            </a:fld>
            <a:endParaRPr lang="en"/>
          </a:p>
        </p:txBody>
      </p:sp>
      <p:pic>
        <p:nvPicPr>
          <p:cNvPr id="2" name="รูปภาพ 1"/>
          <p:cNvPicPr>
            <a:picLocks noChangeAspect="1"/>
          </p:cNvPicPr>
          <p:nvPr/>
        </p:nvPicPr>
        <p:blipFill>
          <a:blip r:embed="rId3"/>
          <a:stretch>
            <a:fillRect/>
          </a:stretch>
        </p:blipFill>
        <p:spPr>
          <a:xfrm>
            <a:off x="3024943" y="1829883"/>
            <a:ext cx="4512367" cy="1276995"/>
          </a:xfrm>
          <a:prstGeom prst="rect">
            <a:avLst/>
          </a:prstGeom>
        </p:spPr>
      </p:pic>
      <p:sp>
        <p:nvSpPr>
          <p:cNvPr id="5" name="สี่เหลี่ยมผืนผ้า 4"/>
          <p:cNvSpPr/>
          <p:nvPr/>
        </p:nvSpPr>
        <p:spPr>
          <a:xfrm>
            <a:off x="5281126" y="1817020"/>
            <a:ext cx="665954" cy="1302719"/>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pic>
        <p:nvPicPr>
          <p:cNvPr id="6" name="รูปภาพ 5"/>
          <p:cNvPicPr>
            <a:picLocks noChangeAspect="1"/>
          </p:cNvPicPr>
          <p:nvPr/>
        </p:nvPicPr>
        <p:blipFill>
          <a:blip r:embed="rId4"/>
          <a:stretch>
            <a:fillRect/>
          </a:stretch>
        </p:blipFill>
        <p:spPr>
          <a:xfrm>
            <a:off x="3040450" y="1037222"/>
            <a:ext cx="3441877" cy="520727"/>
          </a:xfrm>
          <a:prstGeom prst="rect">
            <a:avLst/>
          </a:prstGeom>
        </p:spPr>
      </p:pic>
    </p:spTree>
    <p:extLst>
      <p:ext uri="{BB962C8B-B14F-4D97-AF65-F5344CB8AC3E}">
        <p14:creationId xmlns:p14="http://schemas.microsoft.com/office/powerpoint/2010/main" val="36563259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Real-world </a:t>
            </a:r>
            <a:r>
              <a:rPr lang="en-US" dirty="0" smtClean="0"/>
              <a:t>dataset</a:t>
            </a:r>
            <a:br>
              <a:rPr lang="en-US" dirty="0" smtClean="0"/>
            </a:br>
            <a:r>
              <a:rPr lang="en-US" dirty="0" smtClean="0"/>
              <a:t>(Cont.)</a:t>
            </a:r>
            <a:endParaRPr lang="en" sz="800" dirty="0"/>
          </a:p>
        </p:txBody>
      </p:sp>
      <p:sp>
        <p:nvSpPr>
          <p:cNvPr id="212"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a:t>Factor Variables</a:t>
            </a:r>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29</a:t>
            </a:fld>
            <a:endParaRPr lang="en"/>
          </a:p>
        </p:txBody>
      </p:sp>
      <p:pic>
        <p:nvPicPr>
          <p:cNvPr id="3" name="รูปภาพ 2"/>
          <p:cNvPicPr>
            <a:picLocks noChangeAspect="1"/>
          </p:cNvPicPr>
          <p:nvPr/>
        </p:nvPicPr>
        <p:blipFill>
          <a:blip r:embed="rId3"/>
          <a:stretch>
            <a:fillRect/>
          </a:stretch>
        </p:blipFill>
        <p:spPr>
          <a:xfrm>
            <a:off x="3024944" y="978418"/>
            <a:ext cx="4709981" cy="1439481"/>
          </a:xfrm>
          <a:prstGeom prst="rect">
            <a:avLst/>
          </a:prstGeom>
        </p:spPr>
      </p:pic>
      <p:pic>
        <p:nvPicPr>
          <p:cNvPr id="4" name="รูปภาพ 3"/>
          <p:cNvPicPr>
            <a:picLocks noChangeAspect="1"/>
          </p:cNvPicPr>
          <p:nvPr/>
        </p:nvPicPr>
        <p:blipFill>
          <a:blip r:embed="rId4"/>
          <a:stretch>
            <a:fillRect/>
          </a:stretch>
        </p:blipFill>
        <p:spPr>
          <a:xfrm>
            <a:off x="3024944" y="2529841"/>
            <a:ext cx="1255205" cy="228219"/>
          </a:xfrm>
          <a:prstGeom prst="rect">
            <a:avLst/>
          </a:prstGeom>
        </p:spPr>
      </p:pic>
      <p:pic>
        <p:nvPicPr>
          <p:cNvPr id="7" name="รูปภาพ 6"/>
          <p:cNvPicPr>
            <a:picLocks noChangeAspect="1"/>
          </p:cNvPicPr>
          <p:nvPr/>
        </p:nvPicPr>
        <p:blipFill>
          <a:blip r:embed="rId5"/>
          <a:stretch>
            <a:fillRect/>
          </a:stretch>
        </p:blipFill>
        <p:spPr>
          <a:xfrm>
            <a:off x="3024944" y="2967334"/>
            <a:ext cx="4474370" cy="1979316"/>
          </a:xfrm>
          <a:prstGeom prst="rect">
            <a:avLst/>
          </a:prstGeom>
        </p:spPr>
      </p:pic>
    </p:spTree>
    <p:extLst>
      <p:ext uri="{BB962C8B-B14F-4D97-AF65-F5344CB8AC3E}">
        <p14:creationId xmlns:p14="http://schemas.microsoft.com/office/powerpoint/2010/main" val="159056349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Real-world </a:t>
            </a:r>
            <a:r>
              <a:rPr lang="en-US" dirty="0" smtClean="0"/>
              <a:t>dataset</a:t>
            </a:r>
            <a:br>
              <a:rPr lang="en-US" dirty="0" smtClean="0"/>
            </a:br>
            <a:r>
              <a:rPr lang="en-US" dirty="0" smtClean="0"/>
              <a:t>(Cont.)</a:t>
            </a:r>
            <a:endParaRPr lang="en" sz="800" dirty="0"/>
          </a:p>
        </p:txBody>
      </p:sp>
      <p:sp>
        <p:nvSpPr>
          <p:cNvPr id="212"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a:t>Ordered Factors</a:t>
            </a: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30</a:t>
            </a:fld>
            <a:endParaRPr lang="en"/>
          </a:p>
        </p:txBody>
      </p:sp>
      <p:pic>
        <p:nvPicPr>
          <p:cNvPr id="2" name="รูปภาพ 1"/>
          <p:cNvPicPr>
            <a:picLocks noChangeAspect="1"/>
          </p:cNvPicPr>
          <p:nvPr/>
        </p:nvPicPr>
        <p:blipFill>
          <a:blip r:embed="rId3"/>
          <a:stretch>
            <a:fillRect/>
          </a:stretch>
        </p:blipFill>
        <p:spPr>
          <a:xfrm>
            <a:off x="2716080" y="946449"/>
            <a:ext cx="5755090" cy="4000201"/>
          </a:xfrm>
          <a:prstGeom prst="rect">
            <a:avLst/>
          </a:prstGeom>
        </p:spPr>
      </p:pic>
      <p:sp>
        <p:nvSpPr>
          <p:cNvPr id="4" name="สี่เหลี่ยมผืนผ้า 3"/>
          <p:cNvSpPr/>
          <p:nvPr/>
        </p:nvSpPr>
        <p:spPr>
          <a:xfrm>
            <a:off x="2788680" y="2998033"/>
            <a:ext cx="5171606" cy="164891"/>
          </a:xfrm>
          <a:prstGeom prst="rect">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233569977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Real-world </a:t>
            </a:r>
            <a:r>
              <a:rPr lang="en-US" dirty="0" smtClean="0"/>
              <a:t>dataset</a:t>
            </a:r>
            <a:br>
              <a:rPr lang="en-US" dirty="0" smtClean="0"/>
            </a:br>
            <a:r>
              <a:rPr lang="en-US" dirty="0" smtClean="0"/>
              <a:t>(Cont.)</a:t>
            </a:r>
            <a:endParaRPr lang="en" sz="800" dirty="0"/>
          </a:p>
        </p:txBody>
      </p:sp>
      <p:sp>
        <p:nvSpPr>
          <p:cNvPr id="212" name="Shape 212"/>
          <p:cNvSpPr txBox="1">
            <a:spLocks noGrp="1"/>
          </p:cNvSpPr>
          <p:nvPr>
            <p:ph type="body" idx="1"/>
          </p:nvPr>
        </p:nvSpPr>
        <p:spPr>
          <a:xfrm>
            <a:off x="2986858" y="294707"/>
            <a:ext cx="5844275" cy="4542586"/>
          </a:xfrm>
          <a:prstGeom prst="rect">
            <a:avLst/>
          </a:prstGeom>
        </p:spPr>
        <p:txBody>
          <a:bodyPr lIns="91425" tIns="91425" rIns="91425" bIns="91425" anchor="t" anchorCtr="0">
            <a:noAutofit/>
          </a:bodyPr>
          <a:lstStyle/>
          <a:p>
            <a:pPr lvl="0">
              <a:buNone/>
            </a:pPr>
            <a:r>
              <a:rPr lang="en-US" sz="1800" b="1" dirty="0"/>
              <a:t>Ordered Factors</a:t>
            </a: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31</a:t>
            </a:fld>
            <a:endParaRPr lang="en"/>
          </a:p>
        </p:txBody>
      </p:sp>
      <p:pic>
        <p:nvPicPr>
          <p:cNvPr id="3" name="รูปภาพ 2"/>
          <p:cNvPicPr>
            <a:picLocks noChangeAspect="1"/>
          </p:cNvPicPr>
          <p:nvPr/>
        </p:nvPicPr>
        <p:blipFill>
          <a:blip r:embed="rId3"/>
          <a:stretch>
            <a:fillRect/>
          </a:stretch>
        </p:blipFill>
        <p:spPr>
          <a:xfrm>
            <a:off x="2986859" y="810942"/>
            <a:ext cx="3743726" cy="1306091"/>
          </a:xfrm>
          <a:prstGeom prst="rect">
            <a:avLst/>
          </a:prstGeom>
        </p:spPr>
      </p:pic>
      <p:pic>
        <p:nvPicPr>
          <p:cNvPr id="5" name="รูปภาพ 4"/>
          <p:cNvPicPr>
            <a:picLocks noChangeAspect="1"/>
          </p:cNvPicPr>
          <p:nvPr/>
        </p:nvPicPr>
        <p:blipFill>
          <a:blip r:embed="rId4"/>
          <a:stretch>
            <a:fillRect/>
          </a:stretch>
        </p:blipFill>
        <p:spPr>
          <a:xfrm>
            <a:off x="2986859" y="2931104"/>
            <a:ext cx="3286526" cy="2021582"/>
          </a:xfrm>
          <a:prstGeom prst="rect">
            <a:avLst/>
          </a:prstGeom>
        </p:spPr>
      </p:pic>
      <p:pic>
        <p:nvPicPr>
          <p:cNvPr id="6" name="รูปภาพ 5"/>
          <p:cNvPicPr>
            <a:picLocks noChangeAspect="1"/>
          </p:cNvPicPr>
          <p:nvPr/>
        </p:nvPicPr>
        <p:blipFill>
          <a:blip r:embed="rId5"/>
          <a:stretch>
            <a:fillRect/>
          </a:stretch>
        </p:blipFill>
        <p:spPr>
          <a:xfrm>
            <a:off x="2986857" y="2259985"/>
            <a:ext cx="5416495" cy="533531"/>
          </a:xfrm>
          <a:prstGeom prst="rect">
            <a:avLst/>
          </a:prstGeom>
        </p:spPr>
      </p:pic>
    </p:spTree>
    <p:extLst>
      <p:ext uri="{BB962C8B-B14F-4D97-AF65-F5344CB8AC3E}">
        <p14:creationId xmlns:p14="http://schemas.microsoft.com/office/powerpoint/2010/main" val="101471653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Real-world </a:t>
            </a:r>
            <a:r>
              <a:rPr lang="en-US" dirty="0" smtClean="0"/>
              <a:t>dataset</a:t>
            </a:r>
            <a:br>
              <a:rPr lang="en-US" dirty="0" smtClean="0"/>
            </a:br>
            <a:r>
              <a:rPr lang="en-US" dirty="0" smtClean="0"/>
              <a:t>(Cont.)</a:t>
            </a:r>
            <a:endParaRPr lang="en" sz="800" dirty="0"/>
          </a:p>
        </p:txBody>
      </p:sp>
      <p:sp>
        <p:nvSpPr>
          <p:cNvPr id="212" name="Shape 212"/>
          <p:cNvSpPr txBox="1">
            <a:spLocks noGrp="1"/>
          </p:cNvSpPr>
          <p:nvPr>
            <p:ph type="body" idx="1"/>
          </p:nvPr>
        </p:nvSpPr>
        <p:spPr>
          <a:xfrm>
            <a:off x="2986858" y="294707"/>
            <a:ext cx="5844275" cy="4542586"/>
          </a:xfrm>
          <a:prstGeom prst="rect">
            <a:avLst/>
          </a:prstGeom>
        </p:spPr>
        <p:txBody>
          <a:bodyPr lIns="91425" tIns="91425" rIns="91425" bIns="91425" anchor="t" anchorCtr="0">
            <a:noAutofit/>
          </a:bodyPr>
          <a:lstStyle/>
          <a:p>
            <a:pPr lvl="0">
              <a:buNone/>
            </a:pPr>
            <a:r>
              <a:rPr lang="en-US" sz="1800" b="1" dirty="0"/>
              <a:t>Setting Levels of Ordered Factors</a:t>
            </a:r>
          </a:p>
          <a:p>
            <a:pPr lvl="0">
              <a:buNone/>
            </a:pPr>
            <a:endParaRPr lang="en-US" sz="1800" b="1" dirty="0" smtClean="0"/>
          </a:p>
          <a:p>
            <a:pPr lvl="0">
              <a:buNone/>
            </a:pP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32</a:t>
            </a:fld>
            <a:endParaRPr lang="en"/>
          </a:p>
        </p:txBody>
      </p:sp>
      <p:pic>
        <p:nvPicPr>
          <p:cNvPr id="2" name="รูปภาพ 1"/>
          <p:cNvPicPr>
            <a:picLocks noChangeAspect="1"/>
          </p:cNvPicPr>
          <p:nvPr/>
        </p:nvPicPr>
        <p:blipFill>
          <a:blip r:embed="rId3"/>
          <a:stretch>
            <a:fillRect/>
          </a:stretch>
        </p:blipFill>
        <p:spPr>
          <a:xfrm>
            <a:off x="2832262" y="862758"/>
            <a:ext cx="5998871" cy="2309163"/>
          </a:xfrm>
          <a:prstGeom prst="rect">
            <a:avLst/>
          </a:prstGeom>
        </p:spPr>
      </p:pic>
      <p:pic>
        <p:nvPicPr>
          <p:cNvPr id="4" name="รูปภาพ 3"/>
          <p:cNvPicPr>
            <a:picLocks noChangeAspect="1"/>
          </p:cNvPicPr>
          <p:nvPr/>
        </p:nvPicPr>
        <p:blipFill>
          <a:blip r:embed="rId4"/>
          <a:stretch>
            <a:fillRect/>
          </a:stretch>
        </p:blipFill>
        <p:spPr>
          <a:xfrm>
            <a:off x="2907282" y="3254864"/>
            <a:ext cx="2678662" cy="1691786"/>
          </a:xfrm>
          <a:prstGeom prst="rect">
            <a:avLst/>
          </a:prstGeom>
        </p:spPr>
      </p:pic>
    </p:spTree>
    <p:extLst>
      <p:ext uri="{BB962C8B-B14F-4D97-AF65-F5344CB8AC3E}">
        <p14:creationId xmlns:p14="http://schemas.microsoft.com/office/powerpoint/2010/main" val="9768968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pic>
        <p:nvPicPr>
          <p:cNvPr id="241" name="Shape 241" descr="aoc7tslb1o8-lauren-mancke.jpg"/>
          <p:cNvPicPr preferRelativeResize="0"/>
          <p:nvPr/>
        </p:nvPicPr>
        <p:blipFill>
          <a:blip r:embed="rId3">
            <a:alphaModFix amt="29000"/>
          </a:blip>
          <a:stretch>
            <a:fillRect/>
          </a:stretch>
        </p:blipFill>
        <p:spPr>
          <a:xfrm>
            <a:off x="0" y="0"/>
            <a:ext cx="9144000" cy="5143496"/>
          </a:xfrm>
          <a:prstGeom prst="rect">
            <a:avLst/>
          </a:prstGeom>
          <a:noFill/>
          <a:ln>
            <a:noFill/>
          </a:ln>
        </p:spPr>
      </p:pic>
      <p:sp>
        <p:nvSpPr>
          <p:cNvPr id="242" name="Shape 242"/>
          <p:cNvSpPr txBox="1">
            <a:spLocks noGrp="1"/>
          </p:cNvSpPr>
          <p:nvPr>
            <p:ph type="title" idx="4294967295"/>
          </p:nvPr>
        </p:nvSpPr>
        <p:spPr>
          <a:xfrm>
            <a:off x="617225" y="100"/>
            <a:ext cx="7909500" cy="5143500"/>
          </a:xfrm>
          <a:prstGeom prst="rect">
            <a:avLst/>
          </a:prstGeom>
        </p:spPr>
        <p:txBody>
          <a:bodyPr lIns="91425" tIns="91425" rIns="91425" bIns="91425" anchor="ctr" anchorCtr="0">
            <a:noAutofit/>
          </a:bodyPr>
          <a:lstStyle/>
          <a:p>
            <a:pPr lvl="0" algn="ctr"/>
            <a:r>
              <a:rPr lang="en-US" sz="6600" dirty="0"/>
              <a:t>EDA Techniques</a:t>
            </a:r>
            <a:endParaRPr lang="en" sz="6000" b="1" dirty="0"/>
          </a:p>
        </p:txBody>
      </p:sp>
      <p:sp>
        <p:nvSpPr>
          <p:cNvPr id="243" name="Shape 243"/>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33</a:t>
            </a:fld>
            <a:endParaRPr lang="en"/>
          </a:p>
        </p:txBody>
      </p:sp>
    </p:spTree>
    <p:extLst>
      <p:ext uri="{BB962C8B-B14F-4D97-AF65-F5344CB8AC3E}">
        <p14:creationId xmlns:p14="http://schemas.microsoft.com/office/powerpoint/2010/main" val="415365329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one variable</a:t>
            </a:r>
            <a:endParaRPr lang="en" sz="800" dirty="0"/>
          </a:p>
        </p:txBody>
      </p:sp>
      <p:sp>
        <p:nvSpPr>
          <p:cNvPr id="212"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a:t>Pseudo-Facebook User Data</a:t>
            </a:r>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34</a:t>
            </a:fld>
            <a:endParaRPr lang="en"/>
          </a:p>
        </p:txBody>
      </p:sp>
      <p:pic>
        <p:nvPicPr>
          <p:cNvPr id="2" name="รูปภาพ 1"/>
          <p:cNvPicPr>
            <a:picLocks noChangeAspect="1"/>
          </p:cNvPicPr>
          <p:nvPr/>
        </p:nvPicPr>
        <p:blipFill>
          <a:blip r:embed="rId3"/>
          <a:stretch>
            <a:fillRect/>
          </a:stretch>
        </p:blipFill>
        <p:spPr>
          <a:xfrm>
            <a:off x="3083518" y="1265400"/>
            <a:ext cx="3737506" cy="825728"/>
          </a:xfrm>
          <a:prstGeom prst="rect">
            <a:avLst/>
          </a:prstGeom>
        </p:spPr>
      </p:pic>
      <p:pic>
        <p:nvPicPr>
          <p:cNvPr id="4" name="รูปภาพ 3"/>
          <p:cNvPicPr>
            <a:picLocks noChangeAspect="1"/>
          </p:cNvPicPr>
          <p:nvPr/>
        </p:nvPicPr>
        <p:blipFill>
          <a:blip r:embed="rId4"/>
          <a:stretch>
            <a:fillRect/>
          </a:stretch>
        </p:blipFill>
        <p:spPr>
          <a:xfrm>
            <a:off x="3083518" y="2566000"/>
            <a:ext cx="2914800" cy="1898748"/>
          </a:xfrm>
          <a:prstGeom prst="rect">
            <a:avLst/>
          </a:prstGeom>
        </p:spPr>
      </p:pic>
      <p:pic>
        <p:nvPicPr>
          <p:cNvPr id="5" name="รูปภาพ 4"/>
          <p:cNvPicPr>
            <a:picLocks noChangeAspect="1"/>
          </p:cNvPicPr>
          <p:nvPr/>
        </p:nvPicPr>
        <p:blipFill>
          <a:blip r:embed="rId5"/>
          <a:stretch>
            <a:fillRect/>
          </a:stretch>
        </p:blipFill>
        <p:spPr>
          <a:xfrm>
            <a:off x="5077876" y="2420586"/>
            <a:ext cx="3302170" cy="203210"/>
          </a:xfrm>
          <a:prstGeom prst="rect">
            <a:avLst/>
          </a:prstGeom>
        </p:spPr>
      </p:pic>
      <p:pic>
        <p:nvPicPr>
          <p:cNvPr id="6" name="รูปภาพ 5"/>
          <p:cNvPicPr>
            <a:picLocks noChangeAspect="1"/>
          </p:cNvPicPr>
          <p:nvPr/>
        </p:nvPicPr>
        <p:blipFill>
          <a:blip r:embed="rId6"/>
          <a:stretch>
            <a:fillRect/>
          </a:stretch>
        </p:blipFill>
        <p:spPr>
          <a:xfrm>
            <a:off x="5077876" y="3040872"/>
            <a:ext cx="3791343" cy="1493560"/>
          </a:xfrm>
          <a:prstGeom prst="rect">
            <a:avLst/>
          </a:prstGeom>
        </p:spPr>
      </p:pic>
    </p:spTree>
    <p:extLst>
      <p:ext uri="{BB962C8B-B14F-4D97-AF65-F5344CB8AC3E}">
        <p14:creationId xmlns:p14="http://schemas.microsoft.com/office/powerpoint/2010/main" val="362645505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one </a:t>
            </a:r>
            <a:r>
              <a:rPr lang="en-US" dirty="0" smtClean="0"/>
              <a:t>variable</a:t>
            </a:r>
            <a:br>
              <a:rPr lang="en-US" dirty="0" smtClean="0"/>
            </a:br>
            <a:r>
              <a:rPr lang="en-US" dirty="0" smtClean="0"/>
              <a:t>(Cont.)</a:t>
            </a:r>
            <a:endParaRPr lang="en" sz="800" dirty="0"/>
          </a:p>
        </p:txBody>
      </p:sp>
      <p:sp>
        <p:nvSpPr>
          <p:cNvPr id="212"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smtClean="0"/>
              <a:t>Histogram</a:t>
            </a: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35</a:t>
            </a:fld>
            <a:endParaRPr lang="en"/>
          </a:p>
        </p:txBody>
      </p:sp>
      <p:pic>
        <p:nvPicPr>
          <p:cNvPr id="6" name="รูปภาพ 5"/>
          <p:cNvPicPr>
            <a:picLocks noChangeAspect="1"/>
          </p:cNvPicPr>
          <p:nvPr/>
        </p:nvPicPr>
        <p:blipFill>
          <a:blip r:embed="rId3"/>
          <a:stretch>
            <a:fillRect/>
          </a:stretch>
        </p:blipFill>
        <p:spPr>
          <a:xfrm>
            <a:off x="2788680" y="2062169"/>
            <a:ext cx="5131064" cy="749339"/>
          </a:xfrm>
          <a:prstGeom prst="rect">
            <a:avLst/>
          </a:prstGeom>
        </p:spPr>
      </p:pic>
      <p:sp>
        <p:nvSpPr>
          <p:cNvPr id="7" name="สี่เหลี่ยมผืนผ้า 6"/>
          <p:cNvSpPr/>
          <p:nvPr/>
        </p:nvSpPr>
        <p:spPr>
          <a:xfrm>
            <a:off x="6138472" y="2062169"/>
            <a:ext cx="704538" cy="193851"/>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pic>
        <p:nvPicPr>
          <p:cNvPr id="10" name="รูปภาพ 9"/>
          <p:cNvPicPr>
            <a:picLocks noChangeAspect="1"/>
          </p:cNvPicPr>
          <p:nvPr/>
        </p:nvPicPr>
        <p:blipFill>
          <a:blip r:embed="rId4"/>
          <a:stretch>
            <a:fillRect/>
          </a:stretch>
        </p:blipFill>
        <p:spPr>
          <a:xfrm>
            <a:off x="2788680" y="1008180"/>
            <a:ext cx="3403775" cy="997001"/>
          </a:xfrm>
          <a:prstGeom prst="rect">
            <a:avLst/>
          </a:prstGeom>
        </p:spPr>
      </p:pic>
      <p:pic>
        <p:nvPicPr>
          <p:cNvPr id="11" name="รูปภาพ 10"/>
          <p:cNvPicPr>
            <a:picLocks noChangeAspect="1"/>
          </p:cNvPicPr>
          <p:nvPr/>
        </p:nvPicPr>
        <p:blipFill>
          <a:blip r:embed="rId5"/>
          <a:stretch>
            <a:fillRect/>
          </a:stretch>
        </p:blipFill>
        <p:spPr>
          <a:xfrm>
            <a:off x="2954132" y="2924084"/>
            <a:ext cx="3487036" cy="2219416"/>
          </a:xfrm>
          <a:prstGeom prst="rect">
            <a:avLst/>
          </a:prstGeom>
        </p:spPr>
      </p:pic>
    </p:spTree>
    <p:extLst>
      <p:ext uri="{BB962C8B-B14F-4D97-AF65-F5344CB8AC3E}">
        <p14:creationId xmlns:p14="http://schemas.microsoft.com/office/powerpoint/2010/main" val="25791544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one </a:t>
            </a:r>
            <a:r>
              <a:rPr lang="en-US" dirty="0" smtClean="0"/>
              <a:t>variable</a:t>
            </a:r>
            <a:br>
              <a:rPr lang="en-US" dirty="0" smtClean="0"/>
            </a:br>
            <a:r>
              <a:rPr lang="en-US" dirty="0" smtClean="0"/>
              <a:t>(Cont.)</a:t>
            </a:r>
            <a:endParaRPr lang="en" sz="800" dirty="0"/>
          </a:p>
        </p:txBody>
      </p:sp>
      <p:sp>
        <p:nvSpPr>
          <p:cNvPr id="212"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smtClean="0"/>
              <a:t>Histogram</a:t>
            </a: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36</a:t>
            </a:fld>
            <a:endParaRPr lang="en"/>
          </a:p>
        </p:txBody>
      </p:sp>
      <p:pic>
        <p:nvPicPr>
          <p:cNvPr id="2" name="รูปภาพ 1"/>
          <p:cNvPicPr>
            <a:picLocks noChangeAspect="1"/>
          </p:cNvPicPr>
          <p:nvPr/>
        </p:nvPicPr>
        <p:blipFill>
          <a:blip r:embed="rId3"/>
          <a:stretch>
            <a:fillRect/>
          </a:stretch>
        </p:blipFill>
        <p:spPr>
          <a:xfrm>
            <a:off x="2788680" y="1084479"/>
            <a:ext cx="4470630" cy="152408"/>
          </a:xfrm>
          <a:prstGeom prst="rect">
            <a:avLst/>
          </a:prstGeom>
        </p:spPr>
      </p:pic>
      <p:pic>
        <p:nvPicPr>
          <p:cNvPr id="3" name="รูปภาพ 2"/>
          <p:cNvPicPr>
            <a:picLocks noChangeAspect="1"/>
          </p:cNvPicPr>
          <p:nvPr/>
        </p:nvPicPr>
        <p:blipFill>
          <a:blip r:embed="rId4"/>
          <a:stretch>
            <a:fillRect/>
          </a:stretch>
        </p:blipFill>
        <p:spPr>
          <a:xfrm>
            <a:off x="2788680" y="1388454"/>
            <a:ext cx="4474969" cy="387879"/>
          </a:xfrm>
          <a:prstGeom prst="rect">
            <a:avLst/>
          </a:prstGeom>
        </p:spPr>
      </p:pic>
      <p:pic>
        <p:nvPicPr>
          <p:cNvPr id="4" name="รูปภาพ 3"/>
          <p:cNvPicPr>
            <a:picLocks noChangeAspect="1"/>
          </p:cNvPicPr>
          <p:nvPr/>
        </p:nvPicPr>
        <p:blipFill>
          <a:blip r:embed="rId5"/>
          <a:stretch>
            <a:fillRect/>
          </a:stretch>
        </p:blipFill>
        <p:spPr>
          <a:xfrm>
            <a:off x="2788680" y="1841689"/>
            <a:ext cx="5086611" cy="3264068"/>
          </a:xfrm>
          <a:prstGeom prst="rect">
            <a:avLst/>
          </a:prstGeom>
        </p:spPr>
      </p:pic>
    </p:spTree>
    <p:extLst>
      <p:ext uri="{BB962C8B-B14F-4D97-AF65-F5344CB8AC3E}">
        <p14:creationId xmlns:p14="http://schemas.microsoft.com/office/powerpoint/2010/main" val="37720693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one </a:t>
            </a:r>
            <a:r>
              <a:rPr lang="en-US" dirty="0" smtClean="0"/>
              <a:t>variable</a:t>
            </a:r>
            <a:br>
              <a:rPr lang="en-US" dirty="0" smtClean="0"/>
            </a:br>
            <a:r>
              <a:rPr lang="en-US" dirty="0" smtClean="0"/>
              <a:t>(Cont.)</a:t>
            </a:r>
            <a:endParaRPr lang="en" sz="800" dirty="0"/>
          </a:p>
        </p:txBody>
      </p:sp>
      <p:sp>
        <p:nvSpPr>
          <p:cNvPr id="212" name="Shape 212"/>
          <p:cNvSpPr txBox="1">
            <a:spLocks noGrp="1"/>
          </p:cNvSpPr>
          <p:nvPr>
            <p:ph type="body" idx="1"/>
          </p:nvPr>
        </p:nvSpPr>
        <p:spPr>
          <a:xfrm>
            <a:off x="3024944" y="411603"/>
            <a:ext cx="5844275" cy="4621891"/>
          </a:xfrm>
          <a:prstGeom prst="rect">
            <a:avLst/>
          </a:prstGeom>
        </p:spPr>
        <p:txBody>
          <a:bodyPr lIns="91425" tIns="91425" rIns="91425" bIns="91425" anchor="t" anchorCtr="0">
            <a:noAutofit/>
          </a:bodyPr>
          <a:lstStyle/>
          <a:p>
            <a:pPr lvl="0">
              <a:buNone/>
            </a:pPr>
            <a:r>
              <a:rPr lang="en-US" sz="1800" b="1" dirty="0" smtClean="0"/>
              <a:t>Histogram </a:t>
            </a:r>
            <a:r>
              <a:rPr lang="en-US" sz="1800" b="1" dirty="0"/>
              <a:t>: Limiting The Axes</a:t>
            </a: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a:buNone/>
            </a:pPr>
            <a:endParaRPr lang="en-US" sz="1050"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37</a:t>
            </a:fld>
            <a:endParaRPr lang="en"/>
          </a:p>
        </p:txBody>
      </p:sp>
      <p:pic>
        <p:nvPicPr>
          <p:cNvPr id="7" name="รูปภาพ 6"/>
          <p:cNvPicPr>
            <a:picLocks noChangeAspect="1"/>
          </p:cNvPicPr>
          <p:nvPr/>
        </p:nvPicPr>
        <p:blipFill>
          <a:blip r:embed="rId3"/>
          <a:stretch>
            <a:fillRect/>
          </a:stretch>
        </p:blipFill>
        <p:spPr>
          <a:xfrm>
            <a:off x="3024944" y="1769942"/>
            <a:ext cx="4061357" cy="2487265"/>
          </a:xfrm>
          <a:prstGeom prst="rect">
            <a:avLst/>
          </a:prstGeom>
        </p:spPr>
      </p:pic>
      <p:pic>
        <p:nvPicPr>
          <p:cNvPr id="8" name="รูปภาพ 7"/>
          <p:cNvPicPr>
            <a:picLocks noChangeAspect="1"/>
          </p:cNvPicPr>
          <p:nvPr/>
        </p:nvPicPr>
        <p:blipFill>
          <a:blip r:embed="rId4"/>
          <a:stretch>
            <a:fillRect/>
          </a:stretch>
        </p:blipFill>
        <p:spPr>
          <a:xfrm>
            <a:off x="3024944" y="976088"/>
            <a:ext cx="2178162" cy="495325"/>
          </a:xfrm>
          <a:prstGeom prst="rect">
            <a:avLst/>
          </a:prstGeom>
        </p:spPr>
      </p:pic>
      <p:cxnSp>
        <p:nvCxnSpPr>
          <p:cNvPr id="13" name="ตัวเชื่อมต่อตรง 12"/>
          <p:cNvCxnSpPr/>
          <p:nvPr/>
        </p:nvCxnSpPr>
        <p:spPr>
          <a:xfrm>
            <a:off x="4182256" y="3867462"/>
            <a:ext cx="0" cy="29113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0756184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one </a:t>
            </a:r>
            <a:r>
              <a:rPr lang="en-US" dirty="0" smtClean="0"/>
              <a:t>variable</a:t>
            </a:r>
            <a:br>
              <a:rPr lang="en-US" dirty="0" smtClean="0"/>
            </a:br>
            <a:r>
              <a:rPr lang="en-US" dirty="0" smtClean="0"/>
              <a:t>(Cont.)</a:t>
            </a:r>
            <a:endParaRPr lang="en" sz="800" dirty="0"/>
          </a:p>
        </p:txBody>
      </p:sp>
      <p:sp>
        <p:nvSpPr>
          <p:cNvPr id="212" name="Shape 212"/>
          <p:cNvSpPr txBox="1">
            <a:spLocks noGrp="1"/>
          </p:cNvSpPr>
          <p:nvPr>
            <p:ph type="body" idx="1"/>
          </p:nvPr>
        </p:nvSpPr>
        <p:spPr>
          <a:xfrm>
            <a:off x="3024944" y="411603"/>
            <a:ext cx="5844275" cy="4621891"/>
          </a:xfrm>
          <a:prstGeom prst="rect">
            <a:avLst/>
          </a:prstGeom>
        </p:spPr>
        <p:txBody>
          <a:bodyPr lIns="91425" tIns="91425" rIns="91425" bIns="91425" anchor="t" anchorCtr="0">
            <a:noAutofit/>
          </a:bodyPr>
          <a:lstStyle/>
          <a:p>
            <a:pPr lvl="0">
              <a:buNone/>
            </a:pPr>
            <a:r>
              <a:rPr lang="en-US" sz="1800" b="1" dirty="0" smtClean="0"/>
              <a:t>Histogram </a:t>
            </a:r>
            <a:r>
              <a:rPr lang="en-US" sz="1800" b="1" dirty="0"/>
              <a:t>: Limiting The Axes</a:t>
            </a: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a:buNone/>
            </a:pPr>
            <a:endParaRPr lang="en-US" sz="1050"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38</a:t>
            </a:fld>
            <a:endParaRPr lang="en"/>
          </a:p>
        </p:txBody>
      </p:sp>
      <p:pic>
        <p:nvPicPr>
          <p:cNvPr id="6" name="รูปภาพ 5"/>
          <p:cNvPicPr>
            <a:picLocks noChangeAspect="1"/>
          </p:cNvPicPr>
          <p:nvPr/>
        </p:nvPicPr>
        <p:blipFill>
          <a:blip r:embed="rId3"/>
          <a:stretch>
            <a:fillRect/>
          </a:stretch>
        </p:blipFill>
        <p:spPr>
          <a:xfrm>
            <a:off x="2687876" y="1736592"/>
            <a:ext cx="5124713" cy="3124361"/>
          </a:xfrm>
          <a:prstGeom prst="rect">
            <a:avLst/>
          </a:prstGeom>
        </p:spPr>
      </p:pic>
      <p:sp>
        <p:nvSpPr>
          <p:cNvPr id="14" name="สี่เหลี่ยมผืนผ้า 13"/>
          <p:cNvSpPr/>
          <p:nvPr/>
        </p:nvSpPr>
        <p:spPr>
          <a:xfrm>
            <a:off x="7201832" y="4625155"/>
            <a:ext cx="704538" cy="193851"/>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pic>
        <p:nvPicPr>
          <p:cNvPr id="11" name="รูปภาพ 10"/>
          <p:cNvPicPr>
            <a:picLocks noChangeAspect="1"/>
          </p:cNvPicPr>
          <p:nvPr/>
        </p:nvPicPr>
        <p:blipFill>
          <a:blip r:embed="rId4"/>
          <a:stretch>
            <a:fillRect/>
          </a:stretch>
        </p:blipFill>
        <p:spPr>
          <a:xfrm>
            <a:off x="3024944" y="889998"/>
            <a:ext cx="4711942" cy="736638"/>
          </a:xfrm>
          <a:prstGeom prst="rect">
            <a:avLst/>
          </a:prstGeom>
        </p:spPr>
      </p:pic>
    </p:spTree>
    <p:extLst>
      <p:ext uri="{BB962C8B-B14F-4D97-AF65-F5344CB8AC3E}">
        <p14:creationId xmlns:p14="http://schemas.microsoft.com/office/powerpoint/2010/main" val="407211648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one </a:t>
            </a:r>
            <a:r>
              <a:rPr lang="en-US" dirty="0" smtClean="0"/>
              <a:t>variable</a:t>
            </a:r>
            <a:br>
              <a:rPr lang="en-US" dirty="0" smtClean="0"/>
            </a:br>
            <a:r>
              <a:rPr lang="en-US" dirty="0" smtClean="0"/>
              <a:t>(Cont.)</a:t>
            </a:r>
            <a:endParaRPr lang="en" sz="800" dirty="0"/>
          </a:p>
        </p:txBody>
      </p:sp>
      <p:sp>
        <p:nvSpPr>
          <p:cNvPr id="212" name="Shape 212"/>
          <p:cNvSpPr txBox="1">
            <a:spLocks noGrp="1"/>
          </p:cNvSpPr>
          <p:nvPr>
            <p:ph type="body" idx="1"/>
          </p:nvPr>
        </p:nvSpPr>
        <p:spPr>
          <a:xfrm>
            <a:off x="3024944" y="411603"/>
            <a:ext cx="5844275" cy="4621891"/>
          </a:xfrm>
          <a:prstGeom prst="rect">
            <a:avLst/>
          </a:prstGeom>
        </p:spPr>
        <p:txBody>
          <a:bodyPr lIns="91425" tIns="91425" rIns="91425" bIns="91425" anchor="t" anchorCtr="0">
            <a:noAutofit/>
          </a:bodyPr>
          <a:lstStyle/>
          <a:p>
            <a:pPr lvl="0">
              <a:buNone/>
            </a:pPr>
            <a:r>
              <a:rPr lang="en-US" sz="1800" b="1" dirty="0" smtClean="0"/>
              <a:t>Histogram </a:t>
            </a:r>
            <a:r>
              <a:rPr lang="en-US" sz="1800" b="1" dirty="0"/>
              <a:t>: Adjusting The Bin Width</a:t>
            </a:r>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a:buNone/>
            </a:pPr>
            <a:endParaRPr lang="en-US" sz="1050"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39</a:t>
            </a:fld>
            <a:endParaRPr lang="en"/>
          </a:p>
        </p:txBody>
      </p:sp>
      <p:pic>
        <p:nvPicPr>
          <p:cNvPr id="2" name="รูปภาพ 1"/>
          <p:cNvPicPr>
            <a:picLocks noChangeAspect="1"/>
          </p:cNvPicPr>
          <p:nvPr/>
        </p:nvPicPr>
        <p:blipFill>
          <a:blip r:embed="rId3"/>
          <a:stretch>
            <a:fillRect/>
          </a:stretch>
        </p:blipFill>
        <p:spPr>
          <a:xfrm>
            <a:off x="3024944" y="2144821"/>
            <a:ext cx="3768919" cy="2451226"/>
          </a:xfrm>
          <a:prstGeom prst="rect">
            <a:avLst/>
          </a:prstGeom>
        </p:spPr>
      </p:pic>
      <p:pic>
        <p:nvPicPr>
          <p:cNvPr id="3" name="รูปภาพ 2"/>
          <p:cNvPicPr>
            <a:picLocks noChangeAspect="1"/>
          </p:cNvPicPr>
          <p:nvPr/>
        </p:nvPicPr>
        <p:blipFill>
          <a:blip r:embed="rId4"/>
          <a:stretch>
            <a:fillRect/>
          </a:stretch>
        </p:blipFill>
        <p:spPr>
          <a:xfrm>
            <a:off x="3081505" y="1137725"/>
            <a:ext cx="4584936" cy="679485"/>
          </a:xfrm>
          <a:prstGeom prst="rect">
            <a:avLst/>
          </a:prstGeom>
        </p:spPr>
      </p:pic>
    </p:spTree>
    <p:extLst>
      <p:ext uri="{BB962C8B-B14F-4D97-AF65-F5344CB8AC3E}">
        <p14:creationId xmlns:p14="http://schemas.microsoft.com/office/powerpoint/2010/main" val="134827022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one </a:t>
            </a:r>
            <a:r>
              <a:rPr lang="en-US" dirty="0" smtClean="0"/>
              <a:t>variable</a:t>
            </a:r>
            <a:br>
              <a:rPr lang="en-US" dirty="0" smtClean="0"/>
            </a:br>
            <a:r>
              <a:rPr lang="en-US" dirty="0" smtClean="0"/>
              <a:t>(Cont.)</a:t>
            </a:r>
            <a:endParaRPr lang="en" sz="800" dirty="0"/>
          </a:p>
        </p:txBody>
      </p:sp>
      <p:sp>
        <p:nvSpPr>
          <p:cNvPr id="212" name="Shape 212"/>
          <p:cNvSpPr txBox="1">
            <a:spLocks noGrp="1"/>
          </p:cNvSpPr>
          <p:nvPr>
            <p:ph type="body" idx="1"/>
          </p:nvPr>
        </p:nvSpPr>
        <p:spPr>
          <a:xfrm>
            <a:off x="3024944" y="411603"/>
            <a:ext cx="5844275" cy="4621891"/>
          </a:xfrm>
          <a:prstGeom prst="rect">
            <a:avLst/>
          </a:prstGeom>
        </p:spPr>
        <p:txBody>
          <a:bodyPr lIns="91425" tIns="91425" rIns="91425" bIns="91425" anchor="t" anchorCtr="0">
            <a:noAutofit/>
          </a:bodyPr>
          <a:lstStyle/>
          <a:p>
            <a:pPr lvl="0">
              <a:buNone/>
            </a:pPr>
            <a:r>
              <a:rPr lang="en-US" sz="1800" b="1" dirty="0" smtClean="0"/>
              <a:t>Histogram </a:t>
            </a:r>
            <a:r>
              <a:rPr lang="en-US" sz="1800" b="1" dirty="0"/>
              <a:t>: Adjusting The Bin Width</a:t>
            </a:r>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a:buNone/>
            </a:pPr>
            <a:endParaRPr lang="en-US" sz="1050"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40</a:t>
            </a:fld>
            <a:endParaRPr lang="en"/>
          </a:p>
        </p:txBody>
      </p:sp>
      <p:pic>
        <p:nvPicPr>
          <p:cNvPr id="5" name="รูปภาพ 4"/>
          <p:cNvPicPr>
            <a:picLocks noChangeAspect="1"/>
          </p:cNvPicPr>
          <p:nvPr/>
        </p:nvPicPr>
        <p:blipFill>
          <a:blip r:embed="rId3"/>
          <a:stretch>
            <a:fillRect/>
          </a:stretch>
        </p:blipFill>
        <p:spPr>
          <a:xfrm>
            <a:off x="2687665" y="922179"/>
            <a:ext cx="3910313" cy="607224"/>
          </a:xfrm>
          <a:prstGeom prst="rect">
            <a:avLst/>
          </a:prstGeom>
        </p:spPr>
      </p:pic>
      <p:pic>
        <p:nvPicPr>
          <p:cNvPr id="7" name="รูปภาพ 6"/>
          <p:cNvPicPr>
            <a:picLocks noChangeAspect="1"/>
          </p:cNvPicPr>
          <p:nvPr/>
        </p:nvPicPr>
        <p:blipFill>
          <a:blip r:embed="rId4"/>
          <a:stretch>
            <a:fillRect/>
          </a:stretch>
        </p:blipFill>
        <p:spPr>
          <a:xfrm>
            <a:off x="2619422" y="2451724"/>
            <a:ext cx="4245286" cy="592244"/>
          </a:xfrm>
          <a:prstGeom prst="rect">
            <a:avLst/>
          </a:prstGeom>
        </p:spPr>
      </p:pic>
      <p:pic>
        <p:nvPicPr>
          <p:cNvPr id="8" name="รูปภาพ 7"/>
          <p:cNvPicPr>
            <a:picLocks noChangeAspect="1"/>
          </p:cNvPicPr>
          <p:nvPr/>
        </p:nvPicPr>
        <p:blipFill>
          <a:blip r:embed="rId5"/>
          <a:stretch>
            <a:fillRect/>
          </a:stretch>
        </p:blipFill>
        <p:spPr>
          <a:xfrm>
            <a:off x="3024944" y="3100288"/>
            <a:ext cx="2897090" cy="1876885"/>
          </a:xfrm>
          <a:prstGeom prst="rect">
            <a:avLst/>
          </a:prstGeom>
        </p:spPr>
      </p:pic>
      <p:pic>
        <p:nvPicPr>
          <p:cNvPr id="4" name="รูปภาพ 3"/>
          <p:cNvPicPr>
            <a:picLocks noChangeAspect="1"/>
          </p:cNvPicPr>
          <p:nvPr/>
        </p:nvPicPr>
        <p:blipFill>
          <a:blip r:embed="rId6"/>
          <a:stretch>
            <a:fillRect/>
          </a:stretch>
        </p:blipFill>
        <p:spPr>
          <a:xfrm>
            <a:off x="6512948" y="997992"/>
            <a:ext cx="2562809" cy="1598615"/>
          </a:xfrm>
          <a:prstGeom prst="rect">
            <a:avLst/>
          </a:prstGeom>
        </p:spPr>
      </p:pic>
      <p:sp>
        <p:nvSpPr>
          <p:cNvPr id="6" name="สี่เหลี่ยมผืนผ้า 5"/>
          <p:cNvSpPr/>
          <p:nvPr/>
        </p:nvSpPr>
        <p:spPr>
          <a:xfrm>
            <a:off x="8260328" y="967385"/>
            <a:ext cx="727023" cy="159861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129547858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one </a:t>
            </a:r>
            <a:r>
              <a:rPr lang="en-US" dirty="0" smtClean="0"/>
              <a:t>variable</a:t>
            </a:r>
            <a:br>
              <a:rPr lang="en-US" dirty="0" smtClean="0"/>
            </a:br>
            <a:r>
              <a:rPr lang="en-US" dirty="0" smtClean="0"/>
              <a:t>(Cont.)</a:t>
            </a:r>
            <a:endParaRPr lang="en" sz="800" dirty="0"/>
          </a:p>
        </p:txBody>
      </p:sp>
      <p:sp>
        <p:nvSpPr>
          <p:cNvPr id="212" name="Shape 212"/>
          <p:cNvSpPr txBox="1">
            <a:spLocks noGrp="1"/>
          </p:cNvSpPr>
          <p:nvPr>
            <p:ph type="body" idx="1"/>
          </p:nvPr>
        </p:nvSpPr>
        <p:spPr>
          <a:xfrm>
            <a:off x="3024944" y="411603"/>
            <a:ext cx="5844275" cy="4621891"/>
          </a:xfrm>
          <a:prstGeom prst="rect">
            <a:avLst/>
          </a:prstGeom>
        </p:spPr>
        <p:txBody>
          <a:bodyPr lIns="91425" tIns="91425" rIns="91425" bIns="91425" anchor="t" anchorCtr="0">
            <a:noAutofit/>
          </a:bodyPr>
          <a:lstStyle/>
          <a:p>
            <a:pPr lvl="0">
              <a:buNone/>
            </a:pPr>
            <a:r>
              <a:rPr lang="en-US" sz="1800" b="1" dirty="0" smtClean="0"/>
              <a:t>Histogram </a:t>
            </a:r>
            <a:r>
              <a:rPr lang="en-US" sz="1800" b="1" dirty="0"/>
              <a:t>: Transforming Data</a:t>
            </a: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a:buNone/>
            </a:pPr>
            <a:endParaRPr lang="en-US" sz="1050"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41</a:t>
            </a:fld>
            <a:endParaRPr lang="en"/>
          </a:p>
        </p:txBody>
      </p:sp>
      <p:pic>
        <p:nvPicPr>
          <p:cNvPr id="2" name="รูปภาพ 1"/>
          <p:cNvPicPr>
            <a:picLocks noChangeAspect="1"/>
          </p:cNvPicPr>
          <p:nvPr/>
        </p:nvPicPr>
        <p:blipFill>
          <a:blip r:embed="rId3"/>
          <a:stretch>
            <a:fillRect/>
          </a:stretch>
        </p:blipFill>
        <p:spPr>
          <a:xfrm>
            <a:off x="3024944" y="1104763"/>
            <a:ext cx="4025904" cy="1507829"/>
          </a:xfrm>
          <a:prstGeom prst="rect">
            <a:avLst/>
          </a:prstGeom>
        </p:spPr>
      </p:pic>
      <p:pic>
        <p:nvPicPr>
          <p:cNvPr id="3" name="รูปภาพ 2"/>
          <p:cNvPicPr>
            <a:picLocks noChangeAspect="1"/>
          </p:cNvPicPr>
          <p:nvPr/>
        </p:nvPicPr>
        <p:blipFill>
          <a:blip r:embed="rId4"/>
          <a:stretch>
            <a:fillRect/>
          </a:stretch>
        </p:blipFill>
        <p:spPr>
          <a:xfrm>
            <a:off x="3024943" y="2775013"/>
            <a:ext cx="4200181" cy="1609609"/>
          </a:xfrm>
          <a:prstGeom prst="rect">
            <a:avLst/>
          </a:prstGeom>
        </p:spPr>
      </p:pic>
    </p:spTree>
    <p:extLst>
      <p:ext uri="{BB962C8B-B14F-4D97-AF65-F5344CB8AC3E}">
        <p14:creationId xmlns:p14="http://schemas.microsoft.com/office/powerpoint/2010/main" val="226617565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one </a:t>
            </a:r>
            <a:r>
              <a:rPr lang="en-US" dirty="0" smtClean="0"/>
              <a:t>variable</a:t>
            </a:r>
            <a:br>
              <a:rPr lang="en-US" dirty="0" smtClean="0"/>
            </a:br>
            <a:r>
              <a:rPr lang="en-US" dirty="0" smtClean="0"/>
              <a:t>(Cont.)</a:t>
            </a:r>
            <a:endParaRPr lang="en" sz="800" dirty="0"/>
          </a:p>
        </p:txBody>
      </p:sp>
      <p:sp>
        <p:nvSpPr>
          <p:cNvPr id="212" name="Shape 212"/>
          <p:cNvSpPr txBox="1">
            <a:spLocks noGrp="1"/>
          </p:cNvSpPr>
          <p:nvPr>
            <p:ph type="body" idx="1"/>
          </p:nvPr>
        </p:nvSpPr>
        <p:spPr>
          <a:xfrm>
            <a:off x="3024944" y="411603"/>
            <a:ext cx="5844275" cy="4621891"/>
          </a:xfrm>
          <a:prstGeom prst="rect">
            <a:avLst/>
          </a:prstGeom>
        </p:spPr>
        <p:txBody>
          <a:bodyPr lIns="91425" tIns="91425" rIns="91425" bIns="91425" anchor="t" anchorCtr="0">
            <a:noAutofit/>
          </a:bodyPr>
          <a:lstStyle/>
          <a:p>
            <a:pPr lvl="0">
              <a:buNone/>
            </a:pPr>
            <a:r>
              <a:rPr lang="en-US" sz="1800" b="1" dirty="0" smtClean="0"/>
              <a:t>Histogram </a:t>
            </a:r>
            <a:r>
              <a:rPr lang="en-US" sz="1800" b="1" dirty="0"/>
              <a:t>: Add A Scaling Layer</a:t>
            </a:r>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a:buNone/>
            </a:pPr>
            <a:endParaRPr lang="en-US" sz="1050"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42</a:t>
            </a:fld>
            <a:endParaRPr lang="en"/>
          </a:p>
        </p:txBody>
      </p:sp>
      <p:pic>
        <p:nvPicPr>
          <p:cNvPr id="4" name="รูปภาพ 3"/>
          <p:cNvPicPr>
            <a:picLocks noChangeAspect="1"/>
          </p:cNvPicPr>
          <p:nvPr/>
        </p:nvPicPr>
        <p:blipFill>
          <a:blip r:embed="rId3"/>
          <a:stretch>
            <a:fillRect/>
          </a:stretch>
        </p:blipFill>
        <p:spPr>
          <a:xfrm>
            <a:off x="2788680" y="2428406"/>
            <a:ext cx="3079272" cy="1961610"/>
          </a:xfrm>
          <a:prstGeom prst="rect">
            <a:avLst/>
          </a:prstGeom>
        </p:spPr>
      </p:pic>
      <p:pic>
        <p:nvPicPr>
          <p:cNvPr id="5" name="รูปภาพ 4"/>
          <p:cNvPicPr>
            <a:picLocks noChangeAspect="1"/>
          </p:cNvPicPr>
          <p:nvPr/>
        </p:nvPicPr>
        <p:blipFill>
          <a:blip r:embed="rId4"/>
          <a:stretch>
            <a:fillRect/>
          </a:stretch>
        </p:blipFill>
        <p:spPr>
          <a:xfrm>
            <a:off x="6104216" y="2428406"/>
            <a:ext cx="2964434" cy="1927631"/>
          </a:xfrm>
          <a:prstGeom prst="rect">
            <a:avLst/>
          </a:prstGeom>
        </p:spPr>
      </p:pic>
      <p:pic>
        <p:nvPicPr>
          <p:cNvPr id="6" name="รูปภาพ 5"/>
          <p:cNvPicPr>
            <a:picLocks noChangeAspect="1"/>
          </p:cNvPicPr>
          <p:nvPr/>
        </p:nvPicPr>
        <p:blipFill>
          <a:blip r:embed="rId5"/>
          <a:stretch>
            <a:fillRect/>
          </a:stretch>
        </p:blipFill>
        <p:spPr>
          <a:xfrm>
            <a:off x="2911625" y="1178762"/>
            <a:ext cx="6070912" cy="831893"/>
          </a:xfrm>
          <a:prstGeom prst="rect">
            <a:avLst/>
          </a:prstGeom>
        </p:spPr>
      </p:pic>
    </p:spTree>
    <p:extLst>
      <p:ext uri="{BB962C8B-B14F-4D97-AF65-F5344CB8AC3E}">
        <p14:creationId xmlns:p14="http://schemas.microsoft.com/office/powerpoint/2010/main" val="273348600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one </a:t>
            </a:r>
            <a:r>
              <a:rPr lang="en-US" dirty="0" smtClean="0"/>
              <a:t>variable</a:t>
            </a:r>
            <a:br>
              <a:rPr lang="en-US" dirty="0" smtClean="0"/>
            </a:br>
            <a:r>
              <a:rPr lang="en-US" dirty="0"/>
              <a:t>(Cont.)</a:t>
            </a:r>
            <a:r>
              <a:rPr lang="en-US" dirty="0" smtClean="0"/>
              <a:t/>
            </a:r>
            <a:br>
              <a:rPr lang="en-US" dirty="0" smtClean="0"/>
            </a:br>
            <a:endParaRPr lang="en" sz="800" dirty="0"/>
          </a:p>
        </p:txBody>
      </p:sp>
      <p:sp>
        <p:nvSpPr>
          <p:cNvPr id="212"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smtClean="0"/>
              <a:t>Frequency polygon</a:t>
            </a:r>
          </a:p>
          <a:p>
            <a:pPr lvl="0">
              <a:buNone/>
            </a:pPr>
            <a:endParaRPr lang="en-US" sz="1800" b="1" dirty="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43</a:t>
            </a:fld>
            <a:endParaRPr lang="en"/>
          </a:p>
        </p:txBody>
      </p:sp>
      <p:pic>
        <p:nvPicPr>
          <p:cNvPr id="5" name="รูปภาพ 4"/>
          <p:cNvPicPr>
            <a:picLocks noChangeAspect="1"/>
          </p:cNvPicPr>
          <p:nvPr/>
        </p:nvPicPr>
        <p:blipFill>
          <a:blip r:embed="rId3"/>
          <a:stretch>
            <a:fillRect/>
          </a:stretch>
        </p:blipFill>
        <p:spPr>
          <a:xfrm>
            <a:off x="2842759" y="980587"/>
            <a:ext cx="6026460" cy="723937"/>
          </a:xfrm>
          <a:prstGeom prst="rect">
            <a:avLst/>
          </a:prstGeom>
        </p:spPr>
      </p:pic>
      <p:pic>
        <p:nvPicPr>
          <p:cNvPr id="6" name="รูปภาพ 5"/>
          <p:cNvPicPr>
            <a:picLocks noChangeAspect="1"/>
          </p:cNvPicPr>
          <p:nvPr/>
        </p:nvPicPr>
        <p:blipFill>
          <a:blip r:embed="rId4"/>
          <a:stretch>
            <a:fillRect/>
          </a:stretch>
        </p:blipFill>
        <p:spPr>
          <a:xfrm>
            <a:off x="2877040" y="1882584"/>
            <a:ext cx="4595558" cy="2854083"/>
          </a:xfrm>
          <a:prstGeom prst="rect">
            <a:avLst/>
          </a:prstGeom>
        </p:spPr>
      </p:pic>
    </p:spTree>
    <p:extLst>
      <p:ext uri="{BB962C8B-B14F-4D97-AF65-F5344CB8AC3E}">
        <p14:creationId xmlns:p14="http://schemas.microsoft.com/office/powerpoint/2010/main" val="194263177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one </a:t>
            </a:r>
            <a:r>
              <a:rPr lang="en-US" dirty="0" smtClean="0"/>
              <a:t>variable</a:t>
            </a:r>
            <a:br>
              <a:rPr lang="en-US" dirty="0" smtClean="0"/>
            </a:br>
            <a:r>
              <a:rPr lang="en-US" dirty="0"/>
              <a:t>(Cont.)</a:t>
            </a:r>
            <a:r>
              <a:rPr lang="en-US" dirty="0" smtClean="0"/>
              <a:t/>
            </a:r>
            <a:br>
              <a:rPr lang="en-US" dirty="0" smtClean="0"/>
            </a:br>
            <a:endParaRPr lang="en" sz="800" dirty="0"/>
          </a:p>
        </p:txBody>
      </p:sp>
      <p:sp>
        <p:nvSpPr>
          <p:cNvPr id="212"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smtClean="0"/>
              <a:t>Frequency polygon</a:t>
            </a:r>
          </a:p>
          <a:p>
            <a:pPr lvl="0">
              <a:buNone/>
            </a:pPr>
            <a:endParaRPr lang="en-US" sz="1800" b="1" dirty="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44</a:t>
            </a:fld>
            <a:endParaRPr lang="en"/>
          </a:p>
        </p:txBody>
      </p:sp>
      <p:pic>
        <p:nvPicPr>
          <p:cNvPr id="2" name="รูปภาพ 1"/>
          <p:cNvPicPr>
            <a:picLocks noChangeAspect="1"/>
          </p:cNvPicPr>
          <p:nvPr/>
        </p:nvPicPr>
        <p:blipFill>
          <a:blip r:embed="rId3"/>
          <a:stretch>
            <a:fillRect/>
          </a:stretch>
        </p:blipFill>
        <p:spPr>
          <a:xfrm>
            <a:off x="2791957" y="872882"/>
            <a:ext cx="6077262" cy="1009702"/>
          </a:xfrm>
          <a:prstGeom prst="rect">
            <a:avLst/>
          </a:prstGeom>
        </p:spPr>
      </p:pic>
      <p:pic>
        <p:nvPicPr>
          <p:cNvPr id="3" name="รูปภาพ 2"/>
          <p:cNvPicPr>
            <a:picLocks noChangeAspect="1"/>
          </p:cNvPicPr>
          <p:nvPr/>
        </p:nvPicPr>
        <p:blipFill>
          <a:blip r:embed="rId4"/>
          <a:stretch>
            <a:fillRect/>
          </a:stretch>
        </p:blipFill>
        <p:spPr>
          <a:xfrm>
            <a:off x="3355365" y="2137643"/>
            <a:ext cx="4034785" cy="2458404"/>
          </a:xfrm>
          <a:prstGeom prst="rect">
            <a:avLst/>
          </a:prstGeom>
        </p:spPr>
      </p:pic>
    </p:spTree>
    <p:extLst>
      <p:ext uri="{BB962C8B-B14F-4D97-AF65-F5344CB8AC3E}">
        <p14:creationId xmlns:p14="http://schemas.microsoft.com/office/powerpoint/2010/main" val="423845768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one </a:t>
            </a:r>
            <a:r>
              <a:rPr lang="en-US" dirty="0" smtClean="0"/>
              <a:t>variable</a:t>
            </a:r>
            <a:br>
              <a:rPr lang="en-US" dirty="0" smtClean="0"/>
            </a:br>
            <a:r>
              <a:rPr lang="en-US" dirty="0"/>
              <a:t>(Cont.)</a:t>
            </a:r>
            <a:r>
              <a:rPr lang="en-US" dirty="0" smtClean="0"/>
              <a:t/>
            </a:r>
            <a:br>
              <a:rPr lang="en-US" dirty="0" smtClean="0"/>
            </a:br>
            <a:endParaRPr lang="en" sz="800" dirty="0"/>
          </a:p>
        </p:txBody>
      </p:sp>
      <p:sp>
        <p:nvSpPr>
          <p:cNvPr id="212"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smtClean="0"/>
              <a:t>Box plot</a:t>
            </a:r>
          </a:p>
          <a:p>
            <a:pPr lvl="0">
              <a:buNone/>
            </a:pPr>
            <a:endParaRPr lang="en-US" sz="1800" b="1" dirty="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45</a:t>
            </a:fld>
            <a:endParaRPr lang="en"/>
          </a:p>
        </p:txBody>
      </p:sp>
      <p:pic>
        <p:nvPicPr>
          <p:cNvPr id="4" name="รูปภาพ 3"/>
          <p:cNvPicPr>
            <a:picLocks noChangeAspect="1"/>
          </p:cNvPicPr>
          <p:nvPr/>
        </p:nvPicPr>
        <p:blipFill>
          <a:blip r:embed="rId3"/>
          <a:stretch>
            <a:fillRect/>
          </a:stretch>
        </p:blipFill>
        <p:spPr>
          <a:xfrm>
            <a:off x="2901465" y="926893"/>
            <a:ext cx="5507413" cy="3830981"/>
          </a:xfrm>
          <a:prstGeom prst="rect">
            <a:avLst/>
          </a:prstGeom>
        </p:spPr>
      </p:pic>
    </p:spTree>
    <p:extLst>
      <p:ext uri="{BB962C8B-B14F-4D97-AF65-F5344CB8AC3E}">
        <p14:creationId xmlns:p14="http://schemas.microsoft.com/office/powerpoint/2010/main" val="27379101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one </a:t>
            </a:r>
            <a:r>
              <a:rPr lang="en-US" dirty="0" smtClean="0"/>
              <a:t>variable</a:t>
            </a:r>
            <a:br>
              <a:rPr lang="en-US" dirty="0" smtClean="0"/>
            </a:br>
            <a:r>
              <a:rPr lang="en-US" dirty="0"/>
              <a:t>(Cont.)</a:t>
            </a:r>
            <a:r>
              <a:rPr lang="en-US" dirty="0" smtClean="0"/>
              <a:t/>
            </a:r>
            <a:br>
              <a:rPr lang="en-US" dirty="0" smtClean="0"/>
            </a:br>
            <a:endParaRPr lang="en" sz="800" dirty="0"/>
          </a:p>
        </p:txBody>
      </p:sp>
      <p:sp>
        <p:nvSpPr>
          <p:cNvPr id="212"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smtClean="0"/>
              <a:t>Box plot : Limit y scale</a:t>
            </a:r>
          </a:p>
          <a:p>
            <a:pPr lvl="0">
              <a:buNone/>
            </a:pPr>
            <a:endParaRPr lang="en-US" sz="1800" b="1" dirty="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46</a:t>
            </a:fld>
            <a:endParaRPr lang="en"/>
          </a:p>
        </p:txBody>
      </p:sp>
      <p:pic>
        <p:nvPicPr>
          <p:cNvPr id="3" name="รูปภาพ 2"/>
          <p:cNvPicPr>
            <a:picLocks noChangeAspect="1"/>
          </p:cNvPicPr>
          <p:nvPr/>
        </p:nvPicPr>
        <p:blipFill>
          <a:blip r:embed="rId3"/>
          <a:stretch>
            <a:fillRect/>
          </a:stretch>
        </p:blipFill>
        <p:spPr>
          <a:xfrm>
            <a:off x="2873523" y="913767"/>
            <a:ext cx="6147116" cy="1111307"/>
          </a:xfrm>
          <a:prstGeom prst="rect">
            <a:avLst/>
          </a:prstGeom>
        </p:spPr>
      </p:pic>
      <p:pic>
        <p:nvPicPr>
          <p:cNvPr id="5" name="รูปภาพ 4"/>
          <p:cNvPicPr>
            <a:picLocks noChangeAspect="1"/>
          </p:cNvPicPr>
          <p:nvPr/>
        </p:nvPicPr>
        <p:blipFill>
          <a:blip r:embed="rId4"/>
          <a:stretch>
            <a:fillRect/>
          </a:stretch>
        </p:blipFill>
        <p:spPr>
          <a:xfrm>
            <a:off x="3172849" y="2167934"/>
            <a:ext cx="4409021" cy="2643395"/>
          </a:xfrm>
          <a:prstGeom prst="rect">
            <a:avLst/>
          </a:prstGeom>
        </p:spPr>
      </p:pic>
    </p:spTree>
    <p:extLst>
      <p:ext uri="{BB962C8B-B14F-4D97-AF65-F5344CB8AC3E}">
        <p14:creationId xmlns:p14="http://schemas.microsoft.com/office/powerpoint/2010/main" val="373527697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one </a:t>
            </a:r>
            <a:r>
              <a:rPr lang="en-US" dirty="0" smtClean="0"/>
              <a:t>variable</a:t>
            </a:r>
            <a:br>
              <a:rPr lang="en-US" dirty="0" smtClean="0"/>
            </a:br>
            <a:r>
              <a:rPr lang="en-US" dirty="0"/>
              <a:t>(Cont.)</a:t>
            </a:r>
            <a:r>
              <a:rPr lang="en-US" dirty="0" smtClean="0"/>
              <a:t/>
            </a:r>
            <a:br>
              <a:rPr lang="en-US" dirty="0" smtClean="0"/>
            </a:br>
            <a:endParaRPr lang="en" sz="800" dirty="0"/>
          </a:p>
        </p:txBody>
      </p:sp>
      <p:sp>
        <p:nvSpPr>
          <p:cNvPr id="212"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smtClean="0"/>
              <a:t>Box plot</a:t>
            </a:r>
            <a:endParaRPr lang="en-US" sz="1800" b="1" dirty="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47</a:t>
            </a:fld>
            <a:endParaRPr lang="en"/>
          </a:p>
        </p:txBody>
      </p:sp>
      <p:pic>
        <p:nvPicPr>
          <p:cNvPr id="2" name="รูปภาพ 1"/>
          <p:cNvPicPr>
            <a:picLocks noChangeAspect="1"/>
          </p:cNvPicPr>
          <p:nvPr/>
        </p:nvPicPr>
        <p:blipFill>
          <a:blip r:embed="rId3"/>
          <a:stretch>
            <a:fillRect/>
          </a:stretch>
        </p:blipFill>
        <p:spPr>
          <a:xfrm>
            <a:off x="2788680" y="973220"/>
            <a:ext cx="6070912" cy="1847945"/>
          </a:xfrm>
          <a:prstGeom prst="rect">
            <a:avLst/>
          </a:prstGeom>
        </p:spPr>
      </p:pic>
      <p:pic>
        <p:nvPicPr>
          <p:cNvPr id="4" name="รูปภาพ 3"/>
          <p:cNvPicPr>
            <a:picLocks noChangeAspect="1"/>
          </p:cNvPicPr>
          <p:nvPr/>
        </p:nvPicPr>
        <p:blipFill>
          <a:blip r:embed="rId4"/>
          <a:stretch>
            <a:fillRect/>
          </a:stretch>
        </p:blipFill>
        <p:spPr>
          <a:xfrm>
            <a:off x="3360500" y="3023628"/>
            <a:ext cx="3265426" cy="2025192"/>
          </a:xfrm>
          <a:prstGeom prst="rect">
            <a:avLst/>
          </a:prstGeom>
        </p:spPr>
      </p:pic>
    </p:spTree>
    <p:extLst>
      <p:ext uri="{BB962C8B-B14F-4D97-AF65-F5344CB8AC3E}">
        <p14:creationId xmlns:p14="http://schemas.microsoft.com/office/powerpoint/2010/main" val="316714090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t</a:t>
            </a:r>
            <a:r>
              <a:rPr lang="en-US" dirty="0" smtClean="0"/>
              <a:t>wo </a:t>
            </a:r>
            <a:r>
              <a:rPr lang="en-US" dirty="0"/>
              <a:t>variable</a:t>
            </a:r>
            <a:endParaRPr lang="en" sz="800" dirty="0"/>
          </a:p>
        </p:txBody>
      </p:sp>
      <p:sp>
        <p:nvSpPr>
          <p:cNvPr id="212"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a:t>Scatterplots</a:t>
            </a: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48</a:t>
            </a:fld>
            <a:endParaRPr lang="en"/>
          </a:p>
        </p:txBody>
      </p:sp>
      <p:pic>
        <p:nvPicPr>
          <p:cNvPr id="8" name="รูปภาพ 7"/>
          <p:cNvPicPr>
            <a:picLocks noChangeAspect="1"/>
          </p:cNvPicPr>
          <p:nvPr/>
        </p:nvPicPr>
        <p:blipFill rotWithShape="1">
          <a:blip r:embed="rId3"/>
          <a:srcRect b="24616"/>
          <a:stretch/>
        </p:blipFill>
        <p:spPr>
          <a:xfrm>
            <a:off x="2877039" y="1009616"/>
            <a:ext cx="4210266" cy="976581"/>
          </a:xfrm>
          <a:prstGeom prst="rect">
            <a:avLst/>
          </a:prstGeom>
        </p:spPr>
      </p:pic>
      <p:sp>
        <p:nvSpPr>
          <p:cNvPr id="10" name="สี่เหลี่ยมผืนผ้า 9"/>
          <p:cNvSpPr/>
          <p:nvPr/>
        </p:nvSpPr>
        <p:spPr>
          <a:xfrm>
            <a:off x="5801193" y="1776334"/>
            <a:ext cx="846945" cy="23984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pic>
        <p:nvPicPr>
          <p:cNvPr id="11" name="รูปภาพ 10"/>
          <p:cNvPicPr>
            <a:picLocks noChangeAspect="1"/>
          </p:cNvPicPr>
          <p:nvPr/>
        </p:nvPicPr>
        <p:blipFill>
          <a:blip r:embed="rId4"/>
          <a:stretch>
            <a:fillRect/>
          </a:stretch>
        </p:blipFill>
        <p:spPr>
          <a:xfrm>
            <a:off x="2788680" y="2173574"/>
            <a:ext cx="4953209" cy="2859921"/>
          </a:xfrm>
          <a:prstGeom prst="rect">
            <a:avLst/>
          </a:prstGeom>
        </p:spPr>
      </p:pic>
    </p:spTree>
    <p:extLst>
      <p:ext uri="{BB962C8B-B14F-4D97-AF65-F5344CB8AC3E}">
        <p14:creationId xmlns:p14="http://schemas.microsoft.com/office/powerpoint/2010/main" val="235604389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t</a:t>
            </a:r>
            <a:r>
              <a:rPr lang="en-US" dirty="0" smtClean="0"/>
              <a:t>wo variable</a:t>
            </a:r>
            <a:br>
              <a:rPr lang="en-US" dirty="0" smtClean="0"/>
            </a:br>
            <a:r>
              <a:rPr lang="en-US" dirty="0" smtClean="0"/>
              <a:t>(Cont.)</a:t>
            </a:r>
            <a:endParaRPr lang="en" sz="800" dirty="0"/>
          </a:p>
        </p:txBody>
      </p:sp>
      <p:sp>
        <p:nvSpPr>
          <p:cNvPr id="212"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a:t>Scatterplots</a:t>
            </a: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49</a:t>
            </a:fld>
            <a:endParaRPr lang="en"/>
          </a:p>
        </p:txBody>
      </p:sp>
      <p:pic>
        <p:nvPicPr>
          <p:cNvPr id="2" name="รูปภาพ 1"/>
          <p:cNvPicPr>
            <a:picLocks noChangeAspect="1"/>
          </p:cNvPicPr>
          <p:nvPr/>
        </p:nvPicPr>
        <p:blipFill>
          <a:blip r:embed="rId3"/>
          <a:stretch>
            <a:fillRect/>
          </a:stretch>
        </p:blipFill>
        <p:spPr>
          <a:xfrm>
            <a:off x="3024944" y="1009272"/>
            <a:ext cx="3646877" cy="579685"/>
          </a:xfrm>
          <a:prstGeom prst="rect">
            <a:avLst/>
          </a:prstGeom>
        </p:spPr>
      </p:pic>
      <p:pic>
        <p:nvPicPr>
          <p:cNvPr id="5" name="รูปภาพ 4"/>
          <p:cNvPicPr>
            <a:picLocks noChangeAspect="1"/>
          </p:cNvPicPr>
          <p:nvPr/>
        </p:nvPicPr>
        <p:blipFill>
          <a:blip r:embed="rId4"/>
          <a:stretch>
            <a:fillRect/>
          </a:stretch>
        </p:blipFill>
        <p:spPr>
          <a:xfrm>
            <a:off x="2999390" y="1762857"/>
            <a:ext cx="4965955" cy="285765"/>
          </a:xfrm>
          <a:prstGeom prst="rect">
            <a:avLst/>
          </a:prstGeom>
        </p:spPr>
      </p:pic>
      <p:pic>
        <p:nvPicPr>
          <p:cNvPr id="6" name="รูปภาพ 5"/>
          <p:cNvPicPr>
            <a:picLocks noChangeAspect="1"/>
          </p:cNvPicPr>
          <p:nvPr/>
        </p:nvPicPr>
        <p:blipFill>
          <a:blip r:embed="rId5"/>
          <a:stretch>
            <a:fillRect/>
          </a:stretch>
        </p:blipFill>
        <p:spPr>
          <a:xfrm>
            <a:off x="3024944" y="2186625"/>
            <a:ext cx="4700942" cy="2918996"/>
          </a:xfrm>
          <a:prstGeom prst="rect">
            <a:avLst/>
          </a:prstGeom>
        </p:spPr>
      </p:pic>
    </p:spTree>
    <p:extLst>
      <p:ext uri="{BB962C8B-B14F-4D97-AF65-F5344CB8AC3E}">
        <p14:creationId xmlns:p14="http://schemas.microsoft.com/office/powerpoint/2010/main" val="101907311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t</a:t>
            </a:r>
            <a:r>
              <a:rPr lang="en-US" dirty="0" smtClean="0"/>
              <a:t>wo variable</a:t>
            </a:r>
            <a:r>
              <a:rPr lang="en-US" dirty="0"/>
              <a:t/>
            </a:r>
            <a:br>
              <a:rPr lang="en-US" dirty="0"/>
            </a:br>
            <a:r>
              <a:rPr lang="en-US" dirty="0"/>
              <a:t>(Cont.)</a:t>
            </a:r>
            <a:endParaRPr lang="en" sz="800" dirty="0"/>
          </a:p>
        </p:txBody>
      </p:sp>
      <p:sp>
        <p:nvSpPr>
          <p:cNvPr id="212"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err="1" smtClean="0"/>
              <a:t>Overplotting</a:t>
            </a:r>
            <a:endParaRPr lang="en-US" sz="1800" b="1" dirty="0" smtClean="0"/>
          </a:p>
          <a:p>
            <a:pPr lvl="0">
              <a:buNone/>
            </a:pPr>
            <a:endParaRPr lang="en-US" sz="1800" b="1" dirty="0"/>
          </a:p>
          <a:p>
            <a:pPr lvl="0">
              <a:buNone/>
            </a:pPr>
            <a:r>
              <a:rPr lang="en-US" sz="1200" dirty="0" smtClean="0"/>
              <a:t>- </a:t>
            </a:r>
            <a:r>
              <a:rPr lang="en-US" sz="1200" dirty="0" err="1" smtClean="0"/>
              <a:t>Overplotting</a:t>
            </a:r>
            <a:r>
              <a:rPr lang="en-US" sz="1200" dirty="0" smtClean="0"/>
              <a:t> makes it difficult to tell how many points are in each region.</a:t>
            </a:r>
            <a:endParaRPr lang="en-US" sz="1200" dirty="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50</a:t>
            </a:fld>
            <a:endParaRPr lang="en"/>
          </a:p>
        </p:txBody>
      </p:sp>
      <p:pic>
        <p:nvPicPr>
          <p:cNvPr id="6" name="รูปภาพ 5"/>
          <p:cNvPicPr>
            <a:picLocks noChangeAspect="1"/>
          </p:cNvPicPr>
          <p:nvPr/>
        </p:nvPicPr>
        <p:blipFill>
          <a:blip r:embed="rId3"/>
          <a:stretch>
            <a:fillRect/>
          </a:stretch>
        </p:blipFill>
        <p:spPr>
          <a:xfrm>
            <a:off x="2788680" y="1492392"/>
            <a:ext cx="5448580" cy="539778"/>
          </a:xfrm>
          <a:prstGeom prst="rect">
            <a:avLst/>
          </a:prstGeom>
        </p:spPr>
      </p:pic>
      <p:pic>
        <p:nvPicPr>
          <p:cNvPr id="7" name="รูปภาพ 6"/>
          <p:cNvPicPr>
            <a:picLocks noChangeAspect="1"/>
          </p:cNvPicPr>
          <p:nvPr/>
        </p:nvPicPr>
        <p:blipFill>
          <a:blip r:embed="rId4"/>
          <a:stretch>
            <a:fillRect/>
          </a:stretch>
        </p:blipFill>
        <p:spPr>
          <a:xfrm>
            <a:off x="2788680" y="2137071"/>
            <a:ext cx="4501921" cy="2817119"/>
          </a:xfrm>
          <a:prstGeom prst="rect">
            <a:avLst/>
          </a:prstGeom>
        </p:spPr>
      </p:pic>
    </p:spTree>
    <p:extLst>
      <p:ext uri="{BB962C8B-B14F-4D97-AF65-F5344CB8AC3E}">
        <p14:creationId xmlns:p14="http://schemas.microsoft.com/office/powerpoint/2010/main" val="158977342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t</a:t>
            </a:r>
            <a:r>
              <a:rPr lang="en-US" dirty="0" smtClean="0"/>
              <a:t>wo variable</a:t>
            </a:r>
            <a:r>
              <a:rPr lang="en-US" dirty="0"/>
              <a:t/>
            </a:r>
            <a:br>
              <a:rPr lang="en-US" dirty="0"/>
            </a:br>
            <a:r>
              <a:rPr lang="en-US" dirty="0"/>
              <a:t>(Cont.)</a:t>
            </a:r>
            <a:endParaRPr lang="en" sz="800" dirty="0"/>
          </a:p>
        </p:txBody>
      </p:sp>
      <p:sp>
        <p:nvSpPr>
          <p:cNvPr id="212"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err="1" smtClean="0">
                <a:latin typeface="+mj-lt"/>
              </a:rPr>
              <a:t>coord_trans</a:t>
            </a:r>
            <a:r>
              <a:rPr lang="en-US" sz="1800" b="1" dirty="0"/>
              <a:t>()</a:t>
            </a:r>
            <a:endParaRPr lang="en-US" sz="1800" b="1" dirty="0" smtClean="0"/>
          </a:p>
          <a:p>
            <a:pPr lvl="0">
              <a:buNone/>
            </a:pPr>
            <a:endParaRPr lang="en-US" sz="1800" b="1" dirty="0"/>
          </a:p>
          <a:p>
            <a:pPr lvl="0">
              <a:buNone/>
            </a:pPr>
            <a:endParaRPr lang="en-US" sz="1800" b="1" dirty="0" smtClean="0"/>
          </a:p>
          <a:p>
            <a:pPr lvl="0">
              <a:buNone/>
            </a:pP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51</a:t>
            </a:fld>
            <a:endParaRPr lang="en"/>
          </a:p>
        </p:txBody>
      </p:sp>
      <p:pic>
        <p:nvPicPr>
          <p:cNvPr id="2" name="รูปภาพ 1"/>
          <p:cNvPicPr>
            <a:picLocks noChangeAspect="1"/>
          </p:cNvPicPr>
          <p:nvPr/>
        </p:nvPicPr>
        <p:blipFill>
          <a:blip r:embed="rId3"/>
          <a:stretch>
            <a:fillRect/>
          </a:stretch>
        </p:blipFill>
        <p:spPr>
          <a:xfrm>
            <a:off x="2788680" y="1686695"/>
            <a:ext cx="5322387" cy="3346800"/>
          </a:xfrm>
          <a:prstGeom prst="rect">
            <a:avLst/>
          </a:prstGeom>
        </p:spPr>
      </p:pic>
      <p:pic>
        <p:nvPicPr>
          <p:cNvPr id="3" name="รูปภาพ 2"/>
          <p:cNvPicPr>
            <a:picLocks noChangeAspect="1"/>
          </p:cNvPicPr>
          <p:nvPr/>
        </p:nvPicPr>
        <p:blipFill>
          <a:blip r:embed="rId4"/>
          <a:stretch>
            <a:fillRect/>
          </a:stretch>
        </p:blipFill>
        <p:spPr>
          <a:xfrm>
            <a:off x="2936744" y="891088"/>
            <a:ext cx="5620039" cy="685835"/>
          </a:xfrm>
          <a:prstGeom prst="rect">
            <a:avLst/>
          </a:prstGeom>
        </p:spPr>
      </p:pic>
    </p:spTree>
    <p:extLst>
      <p:ext uri="{BB962C8B-B14F-4D97-AF65-F5344CB8AC3E}">
        <p14:creationId xmlns:p14="http://schemas.microsoft.com/office/powerpoint/2010/main" val="336945393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pic>
        <p:nvPicPr>
          <p:cNvPr id="6" name="รูปภาพ 5"/>
          <p:cNvPicPr>
            <a:picLocks noChangeAspect="1"/>
          </p:cNvPicPr>
          <p:nvPr/>
        </p:nvPicPr>
        <p:blipFill>
          <a:blip r:embed="rId3"/>
          <a:stretch>
            <a:fillRect/>
          </a:stretch>
        </p:blipFill>
        <p:spPr>
          <a:xfrm>
            <a:off x="2702656" y="987361"/>
            <a:ext cx="4095383" cy="1477658"/>
          </a:xfrm>
          <a:prstGeom prst="rect">
            <a:avLst/>
          </a:prstGeom>
        </p:spPr>
      </p:pic>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t</a:t>
            </a:r>
            <a:r>
              <a:rPr lang="en-US" dirty="0" smtClean="0"/>
              <a:t>wo</a:t>
            </a:r>
            <a:r>
              <a:rPr lang="en-US" dirty="0"/>
              <a:t> variable</a:t>
            </a:r>
            <a:br>
              <a:rPr lang="en-US" dirty="0"/>
            </a:br>
            <a:r>
              <a:rPr lang="en-US" dirty="0"/>
              <a:t>(Cont.)</a:t>
            </a:r>
            <a:endParaRPr lang="en" sz="800" dirty="0"/>
          </a:p>
        </p:txBody>
      </p:sp>
      <p:sp>
        <p:nvSpPr>
          <p:cNvPr id="212"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a:t>Conditional Means</a:t>
            </a:r>
          </a:p>
          <a:p>
            <a:pPr lvl="0">
              <a:buNone/>
            </a:pPr>
            <a:endParaRPr lang="en-US" sz="1800" b="1" dirty="0" smtClean="0"/>
          </a:p>
          <a:p>
            <a:pPr lvl="0">
              <a:buNone/>
            </a:pP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52</a:t>
            </a:fld>
            <a:endParaRPr lang="en"/>
          </a:p>
        </p:txBody>
      </p:sp>
      <p:sp>
        <p:nvSpPr>
          <p:cNvPr id="3" name="สี่เหลี่ยมผืนผ้า 2"/>
          <p:cNvSpPr/>
          <p:nvPr/>
        </p:nvSpPr>
        <p:spPr>
          <a:xfrm>
            <a:off x="2702656" y="1221697"/>
            <a:ext cx="1669159" cy="232349"/>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pic>
        <p:nvPicPr>
          <p:cNvPr id="4" name="รูปภาพ 3"/>
          <p:cNvPicPr>
            <a:picLocks noChangeAspect="1"/>
          </p:cNvPicPr>
          <p:nvPr/>
        </p:nvPicPr>
        <p:blipFill>
          <a:blip r:embed="rId4"/>
          <a:stretch>
            <a:fillRect/>
          </a:stretch>
        </p:blipFill>
        <p:spPr>
          <a:xfrm>
            <a:off x="2750943" y="3815884"/>
            <a:ext cx="4834080" cy="1232935"/>
          </a:xfrm>
          <a:prstGeom prst="rect">
            <a:avLst/>
          </a:prstGeom>
        </p:spPr>
      </p:pic>
      <p:pic>
        <p:nvPicPr>
          <p:cNvPr id="7" name="รูปภาพ 6"/>
          <p:cNvPicPr>
            <a:picLocks noChangeAspect="1"/>
          </p:cNvPicPr>
          <p:nvPr/>
        </p:nvPicPr>
        <p:blipFill>
          <a:blip r:embed="rId5"/>
          <a:stretch>
            <a:fillRect/>
          </a:stretch>
        </p:blipFill>
        <p:spPr>
          <a:xfrm>
            <a:off x="2702656" y="2464629"/>
            <a:ext cx="3937987" cy="1291660"/>
          </a:xfrm>
          <a:prstGeom prst="rect">
            <a:avLst/>
          </a:prstGeom>
        </p:spPr>
      </p:pic>
    </p:spTree>
    <p:extLst>
      <p:ext uri="{BB962C8B-B14F-4D97-AF65-F5344CB8AC3E}">
        <p14:creationId xmlns:p14="http://schemas.microsoft.com/office/powerpoint/2010/main" val="41626100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t</a:t>
            </a:r>
            <a:r>
              <a:rPr lang="en-US" dirty="0" smtClean="0"/>
              <a:t>wo</a:t>
            </a:r>
            <a:r>
              <a:rPr lang="en-US" dirty="0"/>
              <a:t> variable</a:t>
            </a:r>
            <a:br>
              <a:rPr lang="en-US" dirty="0"/>
            </a:br>
            <a:r>
              <a:rPr lang="en-US" dirty="0"/>
              <a:t>(Cont.)</a:t>
            </a:r>
            <a:endParaRPr lang="en" sz="800" dirty="0"/>
          </a:p>
        </p:txBody>
      </p:sp>
      <p:sp>
        <p:nvSpPr>
          <p:cNvPr id="212"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a:t>Overlaying Summaries with Raw Data</a:t>
            </a:r>
            <a:endParaRPr lang="en-US" sz="1800" b="1" dirty="0" smtClean="0"/>
          </a:p>
          <a:p>
            <a:pPr lvl="0">
              <a:buNone/>
            </a:pP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53</a:t>
            </a:fld>
            <a:endParaRPr lang="en"/>
          </a:p>
        </p:txBody>
      </p:sp>
      <p:pic>
        <p:nvPicPr>
          <p:cNvPr id="8" name="รูปภาพ 7"/>
          <p:cNvPicPr>
            <a:picLocks noChangeAspect="1"/>
          </p:cNvPicPr>
          <p:nvPr/>
        </p:nvPicPr>
        <p:blipFill>
          <a:blip r:embed="rId3"/>
          <a:stretch>
            <a:fillRect/>
          </a:stretch>
        </p:blipFill>
        <p:spPr>
          <a:xfrm>
            <a:off x="3024944" y="902057"/>
            <a:ext cx="5277121" cy="863644"/>
          </a:xfrm>
          <a:prstGeom prst="rect">
            <a:avLst/>
          </a:prstGeom>
        </p:spPr>
      </p:pic>
      <p:pic>
        <p:nvPicPr>
          <p:cNvPr id="10" name="รูปภาพ 9"/>
          <p:cNvPicPr>
            <a:picLocks noChangeAspect="1"/>
          </p:cNvPicPr>
          <p:nvPr/>
        </p:nvPicPr>
        <p:blipFill>
          <a:blip r:embed="rId4"/>
          <a:stretch>
            <a:fillRect/>
          </a:stretch>
        </p:blipFill>
        <p:spPr>
          <a:xfrm>
            <a:off x="2947089" y="1861760"/>
            <a:ext cx="4934989" cy="2888090"/>
          </a:xfrm>
          <a:prstGeom prst="rect">
            <a:avLst/>
          </a:prstGeom>
        </p:spPr>
      </p:pic>
    </p:spTree>
    <p:extLst>
      <p:ext uri="{BB962C8B-B14F-4D97-AF65-F5344CB8AC3E}">
        <p14:creationId xmlns:p14="http://schemas.microsoft.com/office/powerpoint/2010/main" val="280076949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t</a:t>
            </a:r>
            <a:r>
              <a:rPr lang="en-US" dirty="0" smtClean="0"/>
              <a:t>wo</a:t>
            </a:r>
            <a:r>
              <a:rPr lang="en-US" dirty="0"/>
              <a:t> variable</a:t>
            </a:r>
            <a:br>
              <a:rPr lang="en-US" dirty="0"/>
            </a:br>
            <a:r>
              <a:rPr lang="en-US" dirty="0"/>
              <a:t>(Cont.)</a:t>
            </a:r>
            <a:endParaRPr lang="en" sz="800" dirty="0"/>
          </a:p>
        </p:txBody>
      </p:sp>
      <p:sp>
        <p:nvSpPr>
          <p:cNvPr id="212"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a:t>Overlaying Summaries with Raw Data</a:t>
            </a:r>
            <a:endParaRPr lang="en-US" sz="1800" b="1" dirty="0" smtClean="0"/>
          </a:p>
          <a:p>
            <a:pPr lvl="0">
              <a:buNone/>
            </a:pP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54</a:t>
            </a:fld>
            <a:endParaRPr lang="en"/>
          </a:p>
        </p:txBody>
      </p:sp>
      <p:pic>
        <p:nvPicPr>
          <p:cNvPr id="2" name="รูปภาพ 1"/>
          <p:cNvPicPr>
            <a:picLocks noChangeAspect="1"/>
          </p:cNvPicPr>
          <p:nvPr/>
        </p:nvPicPr>
        <p:blipFill>
          <a:blip r:embed="rId3"/>
          <a:stretch>
            <a:fillRect/>
          </a:stretch>
        </p:blipFill>
        <p:spPr>
          <a:xfrm>
            <a:off x="2877039" y="927689"/>
            <a:ext cx="5359675" cy="1384371"/>
          </a:xfrm>
          <a:prstGeom prst="rect">
            <a:avLst/>
          </a:prstGeom>
        </p:spPr>
      </p:pic>
      <p:pic>
        <p:nvPicPr>
          <p:cNvPr id="3" name="รูปภาพ 2"/>
          <p:cNvPicPr>
            <a:picLocks noChangeAspect="1"/>
          </p:cNvPicPr>
          <p:nvPr/>
        </p:nvPicPr>
        <p:blipFill>
          <a:blip r:embed="rId4"/>
          <a:stretch>
            <a:fillRect/>
          </a:stretch>
        </p:blipFill>
        <p:spPr>
          <a:xfrm>
            <a:off x="2877039" y="2387412"/>
            <a:ext cx="4528084" cy="2646083"/>
          </a:xfrm>
          <a:prstGeom prst="rect">
            <a:avLst/>
          </a:prstGeom>
        </p:spPr>
      </p:pic>
    </p:spTree>
    <p:extLst>
      <p:ext uri="{BB962C8B-B14F-4D97-AF65-F5344CB8AC3E}">
        <p14:creationId xmlns:p14="http://schemas.microsoft.com/office/powerpoint/2010/main" val="328056539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a:t>
            </a:r>
            <a:r>
              <a:rPr lang="en-US" dirty="0" smtClean="0"/>
              <a:t>many </a:t>
            </a:r>
            <a:r>
              <a:rPr lang="en-US" dirty="0"/>
              <a:t>variable</a:t>
            </a:r>
            <a:br>
              <a:rPr lang="en-US" dirty="0"/>
            </a:br>
            <a:r>
              <a:rPr lang="en-US" dirty="0"/>
              <a:t>(Cont.)</a:t>
            </a:r>
            <a:br>
              <a:rPr lang="en-US" dirty="0"/>
            </a:br>
            <a:endParaRPr lang="en" sz="800" dirty="0"/>
          </a:p>
        </p:txBody>
      </p:sp>
      <p:sp>
        <p:nvSpPr>
          <p:cNvPr id="212"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a:t>Third Qualitative </a:t>
            </a:r>
            <a:r>
              <a:rPr lang="en-US" sz="1800" b="1" dirty="0" smtClean="0"/>
              <a:t>Variable</a:t>
            </a: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55</a:t>
            </a:fld>
            <a:endParaRPr lang="en"/>
          </a:p>
        </p:txBody>
      </p:sp>
      <p:pic>
        <p:nvPicPr>
          <p:cNvPr id="4" name="รูปภาพ 3"/>
          <p:cNvPicPr>
            <a:picLocks noChangeAspect="1"/>
          </p:cNvPicPr>
          <p:nvPr/>
        </p:nvPicPr>
        <p:blipFill>
          <a:blip r:embed="rId3"/>
          <a:stretch>
            <a:fillRect/>
          </a:stretch>
        </p:blipFill>
        <p:spPr>
          <a:xfrm>
            <a:off x="2788680" y="818938"/>
            <a:ext cx="5766096" cy="4127712"/>
          </a:xfrm>
          <a:prstGeom prst="rect">
            <a:avLst/>
          </a:prstGeom>
        </p:spPr>
      </p:pic>
    </p:spTree>
    <p:extLst>
      <p:ext uri="{BB962C8B-B14F-4D97-AF65-F5344CB8AC3E}">
        <p14:creationId xmlns:p14="http://schemas.microsoft.com/office/powerpoint/2010/main" val="404929686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a:t>
            </a:r>
            <a:r>
              <a:rPr lang="en-US" dirty="0" smtClean="0"/>
              <a:t>many </a:t>
            </a:r>
            <a:r>
              <a:rPr lang="en-US" dirty="0"/>
              <a:t>variable</a:t>
            </a:r>
            <a:br>
              <a:rPr lang="en-US" dirty="0"/>
            </a:br>
            <a:r>
              <a:rPr lang="en-US" dirty="0"/>
              <a:t>(Cont.)</a:t>
            </a:r>
            <a:br>
              <a:rPr lang="en-US" dirty="0"/>
            </a:br>
            <a:endParaRPr lang="en" sz="800" dirty="0"/>
          </a:p>
        </p:txBody>
      </p:sp>
      <p:sp>
        <p:nvSpPr>
          <p:cNvPr id="212"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a:t>Third Qualitative </a:t>
            </a:r>
            <a:r>
              <a:rPr lang="en-US" sz="1800" b="1" dirty="0" smtClean="0"/>
              <a:t>Variable</a:t>
            </a:r>
            <a:endParaRPr lang="en-US" sz="18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56</a:t>
            </a:fld>
            <a:endParaRPr lang="en"/>
          </a:p>
        </p:txBody>
      </p:sp>
      <p:pic>
        <p:nvPicPr>
          <p:cNvPr id="2" name="รูปภาพ 1"/>
          <p:cNvPicPr>
            <a:picLocks noChangeAspect="1"/>
          </p:cNvPicPr>
          <p:nvPr/>
        </p:nvPicPr>
        <p:blipFill>
          <a:blip r:embed="rId3"/>
          <a:stretch>
            <a:fillRect/>
          </a:stretch>
        </p:blipFill>
        <p:spPr>
          <a:xfrm>
            <a:off x="3102544" y="1084610"/>
            <a:ext cx="4153113" cy="1670136"/>
          </a:xfrm>
          <a:prstGeom prst="rect">
            <a:avLst/>
          </a:prstGeom>
        </p:spPr>
      </p:pic>
      <p:pic>
        <p:nvPicPr>
          <p:cNvPr id="3" name="รูปภาพ 2"/>
          <p:cNvPicPr>
            <a:picLocks noChangeAspect="1"/>
          </p:cNvPicPr>
          <p:nvPr/>
        </p:nvPicPr>
        <p:blipFill>
          <a:blip r:embed="rId4"/>
          <a:stretch>
            <a:fillRect/>
          </a:stretch>
        </p:blipFill>
        <p:spPr>
          <a:xfrm>
            <a:off x="2914800" y="2896239"/>
            <a:ext cx="6064562" cy="1479626"/>
          </a:xfrm>
          <a:prstGeom prst="rect">
            <a:avLst/>
          </a:prstGeom>
        </p:spPr>
      </p:pic>
    </p:spTree>
    <p:extLst>
      <p:ext uri="{BB962C8B-B14F-4D97-AF65-F5344CB8AC3E}">
        <p14:creationId xmlns:p14="http://schemas.microsoft.com/office/powerpoint/2010/main" val="183123390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a:t>
            </a:r>
            <a:r>
              <a:rPr lang="en-US" dirty="0" smtClean="0"/>
              <a:t>many </a:t>
            </a:r>
            <a:r>
              <a:rPr lang="en-US" dirty="0"/>
              <a:t>variable</a:t>
            </a:r>
            <a:br>
              <a:rPr lang="en-US" dirty="0"/>
            </a:br>
            <a:r>
              <a:rPr lang="en-US" dirty="0"/>
              <a:t>(Cont.)</a:t>
            </a:r>
            <a:br>
              <a:rPr lang="en-US" dirty="0"/>
            </a:br>
            <a:endParaRPr lang="en" sz="800" dirty="0"/>
          </a:p>
        </p:txBody>
      </p:sp>
      <p:sp>
        <p:nvSpPr>
          <p:cNvPr id="212"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a:t>Reshaping Data</a:t>
            </a: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57</a:t>
            </a:fld>
            <a:endParaRPr lang="en"/>
          </a:p>
        </p:txBody>
      </p:sp>
      <p:pic>
        <p:nvPicPr>
          <p:cNvPr id="4" name="รูปภาพ 3"/>
          <p:cNvPicPr>
            <a:picLocks noChangeAspect="1"/>
          </p:cNvPicPr>
          <p:nvPr/>
        </p:nvPicPr>
        <p:blipFill>
          <a:blip r:embed="rId3"/>
          <a:stretch>
            <a:fillRect/>
          </a:stretch>
        </p:blipFill>
        <p:spPr>
          <a:xfrm>
            <a:off x="3024944" y="1045321"/>
            <a:ext cx="4800847" cy="1358970"/>
          </a:xfrm>
          <a:prstGeom prst="rect">
            <a:avLst/>
          </a:prstGeom>
        </p:spPr>
      </p:pic>
      <p:pic>
        <p:nvPicPr>
          <p:cNvPr id="5" name="รูปภาพ 4"/>
          <p:cNvPicPr>
            <a:picLocks noChangeAspect="1"/>
          </p:cNvPicPr>
          <p:nvPr/>
        </p:nvPicPr>
        <p:blipFill>
          <a:blip r:embed="rId4"/>
          <a:stretch>
            <a:fillRect/>
          </a:stretch>
        </p:blipFill>
        <p:spPr>
          <a:xfrm>
            <a:off x="2894762" y="2697545"/>
            <a:ext cx="5061210" cy="1251014"/>
          </a:xfrm>
          <a:prstGeom prst="rect">
            <a:avLst/>
          </a:prstGeom>
        </p:spPr>
      </p:pic>
      <p:sp>
        <p:nvSpPr>
          <p:cNvPr id="6" name="สี่เหลี่ยมผืนผ้า 5"/>
          <p:cNvSpPr/>
          <p:nvPr/>
        </p:nvSpPr>
        <p:spPr>
          <a:xfrm>
            <a:off x="5696262" y="2566000"/>
            <a:ext cx="2345961" cy="151882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3226716124"/>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a:t>
            </a:r>
            <a:r>
              <a:rPr lang="en-US" dirty="0" smtClean="0"/>
              <a:t>many </a:t>
            </a:r>
            <a:r>
              <a:rPr lang="en-US" dirty="0"/>
              <a:t>variable</a:t>
            </a:r>
            <a:br>
              <a:rPr lang="en-US" dirty="0"/>
            </a:br>
            <a:r>
              <a:rPr lang="en-US" dirty="0"/>
              <a:t>(Cont.)</a:t>
            </a:r>
            <a:br>
              <a:rPr lang="en-US" dirty="0"/>
            </a:br>
            <a:endParaRPr lang="en" sz="800" dirty="0"/>
          </a:p>
        </p:txBody>
      </p:sp>
      <p:sp>
        <p:nvSpPr>
          <p:cNvPr id="212"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a:t>Ratio </a:t>
            </a:r>
            <a:r>
              <a:rPr lang="en-US" sz="1800" b="1" smtClean="0"/>
              <a:t>Plot</a:t>
            </a:r>
            <a:endParaRPr lang="en-US" sz="1800" b="1" dirty="0" smtClean="0"/>
          </a:p>
          <a:p>
            <a:pPr lvl="0">
              <a:buNone/>
            </a:pPr>
            <a:endParaRPr lang="en-US" sz="1050" b="1" dirty="0" smtClean="0"/>
          </a:p>
          <a:p>
            <a:pPr lvl="0">
              <a:buNone/>
            </a:pPr>
            <a:r>
              <a:rPr lang="en-US" sz="1800" b="1" dirty="0" smtClean="0"/>
              <a:t>- </a:t>
            </a:r>
            <a:r>
              <a:rPr lang="en-US" sz="1200" b="1" dirty="0" smtClean="0"/>
              <a:t>Determine how many times more friends the average female user has, compare to the number of friend the average male user has.</a:t>
            </a: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58</a:t>
            </a:fld>
            <a:endParaRPr lang="en"/>
          </a:p>
        </p:txBody>
      </p:sp>
      <p:pic>
        <p:nvPicPr>
          <p:cNvPr id="2" name="รูปภาพ 1"/>
          <p:cNvPicPr>
            <a:picLocks noChangeAspect="1"/>
          </p:cNvPicPr>
          <p:nvPr/>
        </p:nvPicPr>
        <p:blipFill>
          <a:blip r:embed="rId3"/>
          <a:stretch>
            <a:fillRect/>
          </a:stretch>
        </p:blipFill>
        <p:spPr>
          <a:xfrm>
            <a:off x="3172849" y="1599269"/>
            <a:ext cx="4618257" cy="3434226"/>
          </a:xfrm>
          <a:prstGeom prst="rect">
            <a:avLst/>
          </a:prstGeom>
        </p:spPr>
      </p:pic>
    </p:spTree>
    <p:extLst>
      <p:ext uri="{BB962C8B-B14F-4D97-AF65-F5344CB8AC3E}">
        <p14:creationId xmlns:p14="http://schemas.microsoft.com/office/powerpoint/2010/main" val="159452890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a:t>
            </a:r>
            <a:r>
              <a:rPr lang="en-US" dirty="0" smtClean="0"/>
              <a:t>many </a:t>
            </a:r>
            <a:r>
              <a:rPr lang="en-US" dirty="0"/>
              <a:t>variable</a:t>
            </a:r>
            <a:br>
              <a:rPr lang="en-US" dirty="0"/>
            </a:br>
            <a:r>
              <a:rPr lang="en-US" dirty="0"/>
              <a:t>(Cont.)</a:t>
            </a:r>
            <a:br>
              <a:rPr lang="en-US" dirty="0"/>
            </a:br>
            <a:endParaRPr lang="en" sz="800" dirty="0"/>
          </a:p>
        </p:txBody>
      </p:sp>
      <p:sp>
        <p:nvSpPr>
          <p:cNvPr id="212"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a:t>Cut a </a:t>
            </a:r>
            <a:r>
              <a:rPr lang="en-US" sz="1800" b="1" dirty="0" smtClean="0"/>
              <a:t>Variable</a:t>
            </a:r>
          </a:p>
          <a:p>
            <a:pPr lvl="0">
              <a:buNone/>
            </a:pPr>
            <a:endParaRPr lang="en-US" sz="1400" b="1" dirty="0"/>
          </a:p>
          <a:p>
            <a:pPr lvl="0">
              <a:buNone/>
            </a:pPr>
            <a:r>
              <a:rPr lang="en-US" sz="1800" dirty="0" smtClean="0"/>
              <a:t>- </a:t>
            </a:r>
            <a:r>
              <a:rPr lang="en-US" sz="1200" dirty="0" smtClean="0"/>
              <a:t>Tenure </a:t>
            </a:r>
            <a:r>
              <a:rPr lang="en-US" sz="1200" dirty="0"/>
              <a:t>:</a:t>
            </a:r>
            <a:r>
              <a:rPr lang="en-US" sz="1200" dirty="0" smtClean="0"/>
              <a:t> </a:t>
            </a:r>
            <a:r>
              <a:rPr lang="en-US" sz="1200" dirty="0"/>
              <a:t>how </a:t>
            </a:r>
            <a:r>
              <a:rPr lang="en-US" sz="1200" dirty="0" smtClean="0"/>
              <a:t>many days </a:t>
            </a:r>
            <a:r>
              <a:rPr lang="en-US" sz="1200" dirty="0"/>
              <a:t>since registering with Facebook is associated with age. </a:t>
            </a:r>
            <a:endParaRPr lang="en-US" sz="1200" dirty="0" smtClean="0"/>
          </a:p>
          <a:p>
            <a:pPr marL="285750" lvl="0" indent="-285750">
              <a:buFontTx/>
              <a:buChar char="-"/>
            </a:pPr>
            <a:endParaRPr lang="en-US" sz="12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59</a:t>
            </a:fld>
            <a:endParaRPr lang="en"/>
          </a:p>
        </p:txBody>
      </p:sp>
      <p:pic>
        <p:nvPicPr>
          <p:cNvPr id="4" name="รูปภาพ 3"/>
          <p:cNvPicPr>
            <a:picLocks noChangeAspect="1"/>
          </p:cNvPicPr>
          <p:nvPr/>
        </p:nvPicPr>
        <p:blipFill>
          <a:blip r:embed="rId3"/>
          <a:stretch>
            <a:fillRect/>
          </a:stretch>
        </p:blipFill>
        <p:spPr>
          <a:xfrm>
            <a:off x="3024944" y="1485113"/>
            <a:ext cx="4489681" cy="2673487"/>
          </a:xfrm>
          <a:prstGeom prst="rect">
            <a:avLst/>
          </a:prstGeom>
        </p:spPr>
      </p:pic>
      <p:sp>
        <p:nvSpPr>
          <p:cNvPr id="5" name="สี่เหลี่ยมผืนผ้า 4"/>
          <p:cNvSpPr/>
          <p:nvPr/>
        </p:nvSpPr>
        <p:spPr>
          <a:xfrm>
            <a:off x="3024944" y="2923082"/>
            <a:ext cx="4417672" cy="27731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91846520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a:t>
            </a:r>
            <a:r>
              <a:rPr lang="en-US" dirty="0" smtClean="0"/>
              <a:t>many </a:t>
            </a:r>
            <a:r>
              <a:rPr lang="en-US" dirty="0"/>
              <a:t>variable</a:t>
            </a:r>
            <a:br>
              <a:rPr lang="en-US" dirty="0"/>
            </a:br>
            <a:r>
              <a:rPr lang="en-US" dirty="0"/>
              <a:t>(Cont.)</a:t>
            </a:r>
            <a:br>
              <a:rPr lang="en-US" dirty="0"/>
            </a:br>
            <a:endParaRPr lang="en" sz="800" dirty="0"/>
          </a:p>
        </p:txBody>
      </p:sp>
      <p:sp>
        <p:nvSpPr>
          <p:cNvPr id="212"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a:t>Cut a </a:t>
            </a:r>
            <a:r>
              <a:rPr lang="en-US" sz="1800" b="1" dirty="0" smtClean="0"/>
              <a:t>Variable</a:t>
            </a:r>
          </a:p>
          <a:p>
            <a:pPr lvl="0">
              <a:buNone/>
            </a:pPr>
            <a:endParaRPr lang="en-US" sz="1400" b="1" dirty="0"/>
          </a:p>
          <a:p>
            <a:pPr marL="285750" lvl="0" indent="-285750">
              <a:buFontTx/>
              <a:buChar char="-"/>
            </a:pPr>
            <a:endParaRPr lang="en-US" sz="12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60</a:t>
            </a:fld>
            <a:endParaRPr lang="en"/>
          </a:p>
        </p:txBody>
      </p:sp>
      <p:pic>
        <p:nvPicPr>
          <p:cNvPr id="2" name="รูปภาพ 1"/>
          <p:cNvPicPr>
            <a:picLocks noChangeAspect="1"/>
          </p:cNvPicPr>
          <p:nvPr/>
        </p:nvPicPr>
        <p:blipFill>
          <a:blip r:embed="rId3"/>
          <a:stretch>
            <a:fillRect/>
          </a:stretch>
        </p:blipFill>
        <p:spPr>
          <a:xfrm>
            <a:off x="2751718" y="1105269"/>
            <a:ext cx="6203376" cy="2402430"/>
          </a:xfrm>
          <a:prstGeom prst="rect">
            <a:avLst/>
          </a:prstGeom>
        </p:spPr>
      </p:pic>
      <p:sp>
        <p:nvSpPr>
          <p:cNvPr id="10" name="สี่เหลี่ยมผืนผ้า 9"/>
          <p:cNvSpPr/>
          <p:nvPr/>
        </p:nvSpPr>
        <p:spPr>
          <a:xfrm>
            <a:off x="7592517" y="1041816"/>
            <a:ext cx="1394833" cy="261578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2719511752"/>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a:t>
            </a:r>
            <a:r>
              <a:rPr lang="en-US" dirty="0" smtClean="0"/>
              <a:t>many </a:t>
            </a:r>
            <a:r>
              <a:rPr lang="en-US" dirty="0"/>
              <a:t>variable</a:t>
            </a:r>
            <a:br>
              <a:rPr lang="en-US" dirty="0"/>
            </a:br>
            <a:r>
              <a:rPr lang="en-US" dirty="0"/>
              <a:t>(Cont.)</a:t>
            </a:r>
            <a:br>
              <a:rPr lang="en-US" dirty="0"/>
            </a:br>
            <a:endParaRPr lang="en" sz="800" dirty="0"/>
          </a:p>
        </p:txBody>
      </p:sp>
      <p:sp>
        <p:nvSpPr>
          <p:cNvPr id="212"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a:t>Plotting It All </a:t>
            </a:r>
            <a:r>
              <a:rPr lang="en-US" sz="1800" b="1" dirty="0" smtClean="0"/>
              <a:t>Together</a:t>
            </a:r>
          </a:p>
          <a:p>
            <a:pPr lvl="0">
              <a:buNone/>
            </a:pPr>
            <a:endParaRPr lang="en-US" sz="1400" b="1" dirty="0"/>
          </a:p>
          <a:p>
            <a:pPr marL="285750" lvl="0" indent="-285750">
              <a:buFontTx/>
              <a:buChar char="-"/>
            </a:pPr>
            <a:endParaRPr lang="en-US" sz="12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61</a:t>
            </a:fld>
            <a:endParaRPr lang="en"/>
          </a:p>
        </p:txBody>
      </p:sp>
      <p:pic>
        <p:nvPicPr>
          <p:cNvPr id="4" name="รูปภาพ 3"/>
          <p:cNvPicPr>
            <a:picLocks noChangeAspect="1"/>
          </p:cNvPicPr>
          <p:nvPr/>
        </p:nvPicPr>
        <p:blipFill>
          <a:blip r:embed="rId3"/>
          <a:stretch>
            <a:fillRect/>
          </a:stretch>
        </p:blipFill>
        <p:spPr>
          <a:xfrm>
            <a:off x="2788680" y="927458"/>
            <a:ext cx="5581937" cy="4121362"/>
          </a:xfrm>
          <a:prstGeom prst="rect">
            <a:avLst/>
          </a:prstGeom>
        </p:spPr>
      </p:pic>
    </p:spTree>
    <p:extLst>
      <p:ext uri="{BB962C8B-B14F-4D97-AF65-F5344CB8AC3E}">
        <p14:creationId xmlns:p14="http://schemas.microsoft.com/office/powerpoint/2010/main" val="2819241818"/>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a:t>
            </a:r>
            <a:r>
              <a:rPr lang="en-US" dirty="0" smtClean="0"/>
              <a:t>many </a:t>
            </a:r>
            <a:r>
              <a:rPr lang="en-US" dirty="0"/>
              <a:t>variable</a:t>
            </a:r>
            <a:br>
              <a:rPr lang="en-US" dirty="0"/>
            </a:br>
            <a:r>
              <a:rPr lang="en-US" dirty="0"/>
              <a:t>(Cont.)</a:t>
            </a:r>
            <a:br>
              <a:rPr lang="en-US" dirty="0"/>
            </a:br>
            <a:endParaRPr lang="en" sz="800" dirty="0"/>
          </a:p>
        </p:txBody>
      </p:sp>
      <p:sp>
        <p:nvSpPr>
          <p:cNvPr id="212"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a:t>Plot the Grand Mean</a:t>
            </a:r>
          </a:p>
          <a:p>
            <a:pPr lvl="0">
              <a:buNone/>
            </a:pPr>
            <a:endParaRPr lang="en-US" sz="1400" b="1" dirty="0"/>
          </a:p>
          <a:p>
            <a:pPr marL="285750" lvl="0" indent="-285750">
              <a:buFontTx/>
              <a:buChar char="-"/>
            </a:pPr>
            <a:endParaRPr lang="en-US" sz="12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62</a:t>
            </a:fld>
            <a:endParaRPr lang="en"/>
          </a:p>
        </p:txBody>
      </p:sp>
      <p:pic>
        <p:nvPicPr>
          <p:cNvPr id="3" name="รูปภาพ 2"/>
          <p:cNvPicPr>
            <a:picLocks noChangeAspect="1"/>
          </p:cNvPicPr>
          <p:nvPr/>
        </p:nvPicPr>
        <p:blipFill>
          <a:blip r:embed="rId3"/>
          <a:stretch>
            <a:fillRect/>
          </a:stretch>
        </p:blipFill>
        <p:spPr>
          <a:xfrm>
            <a:off x="3024944" y="866891"/>
            <a:ext cx="5081156" cy="3976806"/>
          </a:xfrm>
          <a:prstGeom prst="rect">
            <a:avLst/>
          </a:prstGeom>
        </p:spPr>
      </p:pic>
    </p:spTree>
    <p:extLst>
      <p:ext uri="{BB962C8B-B14F-4D97-AF65-F5344CB8AC3E}">
        <p14:creationId xmlns:p14="http://schemas.microsoft.com/office/powerpoint/2010/main" val="100216008"/>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a:t>
            </a:r>
            <a:r>
              <a:rPr lang="en-US" dirty="0" smtClean="0"/>
              <a:t>many </a:t>
            </a:r>
            <a:r>
              <a:rPr lang="en-US" dirty="0"/>
              <a:t>variable</a:t>
            </a:r>
            <a:br>
              <a:rPr lang="en-US" dirty="0"/>
            </a:br>
            <a:r>
              <a:rPr lang="en-US" dirty="0"/>
              <a:t>(Cont.)</a:t>
            </a:r>
            <a:br>
              <a:rPr lang="en-US" dirty="0"/>
            </a:br>
            <a:endParaRPr lang="en" sz="800" dirty="0"/>
          </a:p>
        </p:txBody>
      </p:sp>
      <p:sp>
        <p:nvSpPr>
          <p:cNvPr id="212"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a:t>Scatterplot Matrices</a:t>
            </a:r>
            <a:endParaRPr lang="en-US" sz="1400" b="1" dirty="0"/>
          </a:p>
          <a:p>
            <a:pPr marL="285750" lvl="0" indent="-285750">
              <a:buFontTx/>
              <a:buChar char="-"/>
            </a:pPr>
            <a:endParaRPr lang="en-US" sz="12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63</a:t>
            </a:fld>
            <a:endParaRPr lang="en"/>
          </a:p>
        </p:txBody>
      </p:sp>
      <p:pic>
        <p:nvPicPr>
          <p:cNvPr id="2" name="รูปภาพ 1"/>
          <p:cNvPicPr>
            <a:picLocks noChangeAspect="1"/>
          </p:cNvPicPr>
          <p:nvPr/>
        </p:nvPicPr>
        <p:blipFill>
          <a:blip r:embed="rId3"/>
          <a:stretch>
            <a:fillRect/>
          </a:stretch>
        </p:blipFill>
        <p:spPr>
          <a:xfrm>
            <a:off x="2788680" y="2464889"/>
            <a:ext cx="4953740" cy="2568606"/>
          </a:xfrm>
          <a:prstGeom prst="rect">
            <a:avLst/>
          </a:prstGeom>
        </p:spPr>
      </p:pic>
      <p:pic>
        <p:nvPicPr>
          <p:cNvPr id="4" name="รูปภาพ 3"/>
          <p:cNvPicPr>
            <a:picLocks noChangeAspect="1"/>
          </p:cNvPicPr>
          <p:nvPr/>
        </p:nvPicPr>
        <p:blipFill>
          <a:blip r:embed="rId4"/>
          <a:stretch>
            <a:fillRect/>
          </a:stretch>
        </p:blipFill>
        <p:spPr>
          <a:xfrm>
            <a:off x="2788680" y="839205"/>
            <a:ext cx="4054330" cy="1537643"/>
          </a:xfrm>
          <a:prstGeom prst="rect">
            <a:avLst/>
          </a:prstGeom>
        </p:spPr>
      </p:pic>
      <p:sp>
        <p:nvSpPr>
          <p:cNvPr id="5" name="สี่เหลี่ยมผืนผ้า 4"/>
          <p:cNvSpPr/>
          <p:nvPr/>
        </p:nvSpPr>
        <p:spPr>
          <a:xfrm>
            <a:off x="2788680" y="1124262"/>
            <a:ext cx="1798310" cy="27731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0" name="สี่เหลี่ยมผืนผ้า 9"/>
          <p:cNvSpPr/>
          <p:nvPr/>
        </p:nvSpPr>
        <p:spPr>
          <a:xfrm>
            <a:off x="2843643" y="2061148"/>
            <a:ext cx="3257353" cy="214481"/>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3399037757"/>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Explore </a:t>
            </a:r>
            <a:r>
              <a:rPr lang="en-US" dirty="0" smtClean="0"/>
              <a:t>many </a:t>
            </a:r>
            <a:r>
              <a:rPr lang="en-US" dirty="0"/>
              <a:t>variable</a:t>
            </a:r>
            <a:br>
              <a:rPr lang="en-US" dirty="0"/>
            </a:br>
            <a:r>
              <a:rPr lang="en-US" dirty="0"/>
              <a:t>(Cont.)</a:t>
            </a:r>
            <a:br>
              <a:rPr lang="en-US" dirty="0"/>
            </a:br>
            <a:endParaRPr lang="en" sz="800" dirty="0"/>
          </a:p>
        </p:txBody>
      </p:sp>
      <p:sp>
        <p:nvSpPr>
          <p:cNvPr id="212"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a:t>Heat Maps</a:t>
            </a:r>
            <a:endParaRPr lang="en-US" sz="1200" b="1" dirty="0"/>
          </a:p>
          <a:p>
            <a:pPr lvl="0">
              <a:buNone/>
            </a:pPr>
            <a:endParaRPr lang="en-US" sz="1800" b="1" dirty="0" smtClean="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64</a:t>
            </a:fld>
            <a:endParaRPr lang="en"/>
          </a:p>
        </p:txBody>
      </p:sp>
      <p:pic>
        <p:nvPicPr>
          <p:cNvPr id="3" name="รูปภาพ 2"/>
          <p:cNvPicPr>
            <a:picLocks noChangeAspect="1"/>
          </p:cNvPicPr>
          <p:nvPr/>
        </p:nvPicPr>
        <p:blipFill>
          <a:blip r:embed="rId3"/>
          <a:stretch>
            <a:fillRect/>
          </a:stretch>
        </p:blipFill>
        <p:spPr>
          <a:xfrm>
            <a:off x="2877039" y="989271"/>
            <a:ext cx="5966507" cy="3567229"/>
          </a:xfrm>
          <a:prstGeom prst="rect">
            <a:avLst/>
          </a:prstGeom>
        </p:spPr>
      </p:pic>
    </p:spTree>
    <p:extLst>
      <p:ext uri="{BB962C8B-B14F-4D97-AF65-F5344CB8AC3E}">
        <p14:creationId xmlns:p14="http://schemas.microsoft.com/office/powerpoint/2010/main" val="153246240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pic>
        <p:nvPicPr>
          <p:cNvPr id="241" name="Shape 241" descr="aoc7tslb1o8-lauren-mancke.jpg"/>
          <p:cNvPicPr preferRelativeResize="0"/>
          <p:nvPr/>
        </p:nvPicPr>
        <p:blipFill>
          <a:blip r:embed="rId3">
            <a:alphaModFix amt="29000"/>
          </a:blip>
          <a:stretch>
            <a:fillRect/>
          </a:stretch>
        </p:blipFill>
        <p:spPr>
          <a:xfrm>
            <a:off x="0" y="0"/>
            <a:ext cx="9144000" cy="5143496"/>
          </a:xfrm>
          <a:prstGeom prst="rect">
            <a:avLst/>
          </a:prstGeom>
          <a:noFill/>
          <a:ln>
            <a:noFill/>
          </a:ln>
        </p:spPr>
      </p:pic>
      <p:sp>
        <p:nvSpPr>
          <p:cNvPr id="242" name="Shape 242"/>
          <p:cNvSpPr txBox="1">
            <a:spLocks noGrp="1"/>
          </p:cNvSpPr>
          <p:nvPr>
            <p:ph type="title" idx="4294967295"/>
          </p:nvPr>
        </p:nvSpPr>
        <p:spPr>
          <a:xfrm>
            <a:off x="617225" y="100"/>
            <a:ext cx="7909500" cy="5143500"/>
          </a:xfrm>
          <a:prstGeom prst="rect">
            <a:avLst/>
          </a:prstGeom>
        </p:spPr>
        <p:txBody>
          <a:bodyPr lIns="91425" tIns="91425" rIns="91425" bIns="91425" anchor="ctr" anchorCtr="0">
            <a:noAutofit/>
          </a:bodyPr>
          <a:lstStyle/>
          <a:p>
            <a:pPr lvl="0" algn="ctr"/>
            <a:r>
              <a:rPr lang="en-US" sz="6600" dirty="0" smtClean="0"/>
              <a:t>Let’s Practice</a:t>
            </a:r>
            <a:endParaRPr lang="en" sz="6000" b="1" dirty="0"/>
          </a:p>
        </p:txBody>
      </p:sp>
      <p:sp>
        <p:nvSpPr>
          <p:cNvPr id="243" name="Shape 243"/>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65</a:t>
            </a:fld>
            <a:endParaRPr lang="en"/>
          </a:p>
        </p:txBody>
      </p:sp>
    </p:spTree>
    <p:extLst>
      <p:ext uri="{BB962C8B-B14F-4D97-AF65-F5344CB8AC3E}">
        <p14:creationId xmlns:p14="http://schemas.microsoft.com/office/powerpoint/2010/main" val="2608978668"/>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Data Wrangling and Visualization</a:t>
            </a:r>
            <a:br>
              <a:rPr lang="en-US" dirty="0"/>
            </a:br>
            <a:endParaRPr lang="en" sz="800" dirty="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66</a:t>
            </a:fld>
            <a:endParaRPr lang="en"/>
          </a:p>
        </p:txBody>
      </p:sp>
      <p:pic>
        <p:nvPicPr>
          <p:cNvPr id="2" name="รูปภาพ 1"/>
          <p:cNvPicPr>
            <a:picLocks noChangeAspect="1"/>
          </p:cNvPicPr>
          <p:nvPr/>
        </p:nvPicPr>
        <p:blipFill>
          <a:blip r:embed="rId3"/>
          <a:stretch>
            <a:fillRect/>
          </a:stretch>
        </p:blipFill>
        <p:spPr>
          <a:xfrm>
            <a:off x="2954527" y="337278"/>
            <a:ext cx="5816810" cy="3161689"/>
          </a:xfrm>
          <a:prstGeom prst="rect">
            <a:avLst/>
          </a:prstGeom>
        </p:spPr>
      </p:pic>
    </p:spTree>
    <p:extLst>
      <p:ext uri="{BB962C8B-B14F-4D97-AF65-F5344CB8AC3E}">
        <p14:creationId xmlns:p14="http://schemas.microsoft.com/office/powerpoint/2010/main" val="511186648"/>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Data Wrangling and Visualization</a:t>
            </a:r>
            <a:br>
              <a:rPr lang="en-US" dirty="0"/>
            </a:br>
            <a:endParaRPr lang="en" sz="800" dirty="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67</a:t>
            </a:fld>
            <a:endParaRPr lang="en"/>
          </a:p>
        </p:txBody>
      </p:sp>
      <p:sp>
        <p:nvSpPr>
          <p:cNvPr id="4" name="สี่เหลี่ยมผืนผ้า 3"/>
          <p:cNvSpPr/>
          <p:nvPr/>
        </p:nvSpPr>
        <p:spPr>
          <a:xfrm>
            <a:off x="3024944" y="865504"/>
            <a:ext cx="4572000" cy="4401205"/>
          </a:xfrm>
          <a:prstGeom prst="rect">
            <a:avLst/>
          </a:prstGeom>
        </p:spPr>
        <p:txBody>
          <a:bodyPr>
            <a:spAutoFit/>
          </a:bodyPr>
          <a:lstStyle/>
          <a:p>
            <a:r>
              <a:rPr lang="th-TH" dirty="0"/>
              <a:t># </a:t>
            </a:r>
            <a:r>
              <a:rPr lang="th-TH" dirty="0" err="1"/>
              <a:t>Create</a:t>
            </a:r>
            <a:r>
              <a:rPr lang="th-TH" dirty="0"/>
              <a:t> a </a:t>
            </a:r>
            <a:r>
              <a:rPr lang="th-TH" dirty="0" err="1"/>
              <a:t>histogram</a:t>
            </a:r>
            <a:r>
              <a:rPr lang="th-TH" dirty="0"/>
              <a:t> </a:t>
            </a:r>
            <a:r>
              <a:rPr lang="th-TH" dirty="0" err="1"/>
              <a:t>of</a:t>
            </a:r>
            <a:r>
              <a:rPr lang="th-TH" dirty="0"/>
              <a:t> </a:t>
            </a:r>
            <a:r>
              <a:rPr lang="th-TH" dirty="0" err="1"/>
              <a:t>the</a:t>
            </a:r>
            <a:r>
              <a:rPr lang="th-TH" dirty="0"/>
              <a:t> </a:t>
            </a:r>
            <a:r>
              <a:rPr lang="th-TH" dirty="0" err="1"/>
              <a:t>price</a:t>
            </a:r>
            <a:r>
              <a:rPr lang="th-TH" dirty="0"/>
              <a:t> </a:t>
            </a:r>
            <a:r>
              <a:rPr lang="th-TH" dirty="0" err="1" smtClean="0"/>
              <a:t>of</a:t>
            </a:r>
            <a:endParaRPr lang="th-TH" dirty="0" smtClean="0"/>
          </a:p>
          <a:p>
            <a:r>
              <a:rPr lang="th-TH" dirty="0" smtClean="0"/>
              <a:t># </a:t>
            </a:r>
            <a:r>
              <a:rPr lang="th-TH" dirty="0" err="1"/>
              <a:t>all</a:t>
            </a:r>
            <a:r>
              <a:rPr lang="th-TH" dirty="0"/>
              <a:t> </a:t>
            </a:r>
            <a:r>
              <a:rPr lang="th-TH" dirty="0" err="1"/>
              <a:t>the</a:t>
            </a:r>
            <a:r>
              <a:rPr lang="th-TH" dirty="0"/>
              <a:t> </a:t>
            </a:r>
            <a:r>
              <a:rPr lang="th-TH" dirty="0" err="1"/>
              <a:t>diamonds</a:t>
            </a:r>
            <a:r>
              <a:rPr lang="th-TH" dirty="0"/>
              <a:t> </a:t>
            </a:r>
            <a:r>
              <a:rPr lang="th-TH" dirty="0" err="1"/>
              <a:t>in</a:t>
            </a:r>
            <a:r>
              <a:rPr lang="th-TH" dirty="0"/>
              <a:t> </a:t>
            </a:r>
            <a:r>
              <a:rPr lang="th-TH" dirty="0" err="1"/>
              <a:t>the</a:t>
            </a:r>
            <a:r>
              <a:rPr lang="th-TH" dirty="0"/>
              <a:t> </a:t>
            </a:r>
            <a:r>
              <a:rPr lang="th-TH" dirty="0" err="1"/>
              <a:t>diamond</a:t>
            </a:r>
            <a:r>
              <a:rPr lang="th-TH" dirty="0"/>
              <a:t> </a:t>
            </a:r>
            <a:r>
              <a:rPr lang="th-TH" dirty="0" err="1"/>
              <a:t>data</a:t>
            </a:r>
            <a:r>
              <a:rPr lang="th-TH" dirty="0"/>
              <a:t> </a:t>
            </a:r>
            <a:r>
              <a:rPr lang="th-TH" dirty="0" err="1"/>
              <a:t>set</a:t>
            </a:r>
            <a:r>
              <a:rPr lang="th-TH" dirty="0" smtClean="0"/>
              <a:t>.</a:t>
            </a:r>
          </a:p>
          <a:p>
            <a:r>
              <a:rPr lang="th-TH" dirty="0" smtClean="0"/>
              <a:t># </a:t>
            </a:r>
            <a:r>
              <a:rPr lang="th-TH" dirty="0" err="1"/>
              <a:t>TYPE</a:t>
            </a:r>
            <a:r>
              <a:rPr lang="th-TH" dirty="0"/>
              <a:t> </a:t>
            </a:r>
            <a:r>
              <a:rPr lang="th-TH" dirty="0" err="1"/>
              <a:t>YOUR</a:t>
            </a:r>
            <a:r>
              <a:rPr lang="th-TH" dirty="0"/>
              <a:t> </a:t>
            </a:r>
            <a:r>
              <a:rPr lang="th-TH" dirty="0" err="1"/>
              <a:t>CODE</a:t>
            </a:r>
            <a:r>
              <a:rPr lang="th-TH" dirty="0"/>
              <a:t> </a:t>
            </a:r>
            <a:r>
              <a:rPr lang="th-TH" dirty="0" err="1"/>
              <a:t>BELOW</a:t>
            </a:r>
            <a:r>
              <a:rPr lang="th-TH" dirty="0"/>
              <a:t> </a:t>
            </a:r>
            <a:r>
              <a:rPr lang="th-TH" dirty="0" err="1"/>
              <a:t>THE</a:t>
            </a:r>
            <a:r>
              <a:rPr lang="th-TH" dirty="0"/>
              <a:t> </a:t>
            </a:r>
            <a:r>
              <a:rPr lang="th-TH" dirty="0" err="1" smtClean="0"/>
              <a:t>LINE</a:t>
            </a:r>
            <a:endParaRPr lang="th-TH" dirty="0" smtClean="0"/>
          </a:p>
          <a:p>
            <a:r>
              <a:rPr lang="th-TH" dirty="0" smtClean="0"/>
              <a:t># =======================================</a:t>
            </a:r>
          </a:p>
          <a:p>
            <a:endParaRPr lang="th-TH" dirty="0"/>
          </a:p>
          <a:p>
            <a:endParaRPr lang="th-TH" dirty="0" smtClean="0"/>
          </a:p>
          <a:p>
            <a:endParaRPr lang="th-TH" dirty="0"/>
          </a:p>
          <a:p>
            <a:endParaRPr lang="th-TH" dirty="0" smtClean="0"/>
          </a:p>
          <a:p>
            <a:endParaRPr lang="th-TH" dirty="0"/>
          </a:p>
          <a:p>
            <a:endParaRPr lang="th-TH" dirty="0" smtClean="0"/>
          </a:p>
          <a:p>
            <a:endParaRPr lang="th-TH" dirty="0"/>
          </a:p>
          <a:p>
            <a:endParaRPr lang="th-TH" dirty="0" smtClean="0"/>
          </a:p>
          <a:p>
            <a:endParaRPr lang="th-TH" dirty="0"/>
          </a:p>
          <a:p>
            <a:endParaRPr lang="th-TH" dirty="0" smtClean="0"/>
          </a:p>
          <a:p>
            <a:endParaRPr lang="th-TH" dirty="0"/>
          </a:p>
          <a:p>
            <a:endParaRPr lang="th-TH" dirty="0" smtClean="0"/>
          </a:p>
          <a:p>
            <a:endParaRPr lang="th-TH" dirty="0"/>
          </a:p>
          <a:p>
            <a:endParaRPr lang="th-TH" dirty="0" smtClean="0"/>
          </a:p>
          <a:p>
            <a:endParaRPr lang="th-TH" dirty="0"/>
          </a:p>
          <a:p>
            <a:endParaRPr lang="th-TH" dirty="0" smtClean="0"/>
          </a:p>
        </p:txBody>
      </p:sp>
      <p:sp>
        <p:nvSpPr>
          <p:cNvPr id="8"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a:t>Price Histogram</a:t>
            </a:r>
            <a:endParaRPr lang="en-US" sz="1800" b="1" dirty="0" smtClean="0"/>
          </a:p>
        </p:txBody>
      </p:sp>
    </p:spTree>
    <p:extLst>
      <p:ext uri="{BB962C8B-B14F-4D97-AF65-F5344CB8AC3E}">
        <p14:creationId xmlns:p14="http://schemas.microsoft.com/office/powerpoint/2010/main" val="562670888"/>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Data Wrangling and Visualization</a:t>
            </a:r>
            <a:br>
              <a:rPr lang="en-US" dirty="0"/>
            </a:br>
            <a:endParaRPr lang="en" sz="800" dirty="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68</a:t>
            </a:fld>
            <a:endParaRPr lang="en"/>
          </a:p>
        </p:txBody>
      </p:sp>
      <p:sp>
        <p:nvSpPr>
          <p:cNvPr id="4" name="สี่เหลี่ยมผืนผ้า 3"/>
          <p:cNvSpPr/>
          <p:nvPr/>
        </p:nvSpPr>
        <p:spPr>
          <a:xfrm>
            <a:off x="2968052" y="265897"/>
            <a:ext cx="4572000" cy="2893100"/>
          </a:xfrm>
          <a:prstGeom prst="rect">
            <a:avLst/>
          </a:prstGeom>
        </p:spPr>
        <p:txBody>
          <a:bodyPr>
            <a:spAutoFit/>
          </a:bodyPr>
          <a:lstStyle/>
          <a:p>
            <a:endParaRPr lang="th-TH" dirty="0" smtClean="0"/>
          </a:p>
          <a:p>
            <a:endParaRPr lang="th-TH" dirty="0"/>
          </a:p>
          <a:p>
            <a:endParaRPr lang="th-TH" dirty="0" smtClean="0"/>
          </a:p>
          <a:p>
            <a:endParaRPr lang="th-TH" dirty="0"/>
          </a:p>
          <a:p>
            <a:endParaRPr lang="th-TH" dirty="0" smtClean="0"/>
          </a:p>
          <a:p>
            <a:endParaRPr lang="th-TH" dirty="0"/>
          </a:p>
          <a:p>
            <a:endParaRPr lang="th-TH" dirty="0" smtClean="0"/>
          </a:p>
          <a:p>
            <a:endParaRPr lang="th-TH" dirty="0"/>
          </a:p>
          <a:p>
            <a:endParaRPr lang="th-TH" dirty="0" smtClean="0"/>
          </a:p>
          <a:p>
            <a:endParaRPr lang="th-TH" dirty="0"/>
          </a:p>
          <a:p>
            <a:endParaRPr lang="th-TH" dirty="0" smtClean="0"/>
          </a:p>
          <a:p>
            <a:endParaRPr lang="th-TH" dirty="0"/>
          </a:p>
          <a:p>
            <a:endParaRPr lang="th-TH" dirty="0" smtClean="0"/>
          </a:p>
        </p:txBody>
      </p:sp>
      <p:pic>
        <p:nvPicPr>
          <p:cNvPr id="2" name="รูปภาพ 1"/>
          <p:cNvPicPr>
            <a:picLocks noChangeAspect="1"/>
          </p:cNvPicPr>
          <p:nvPr/>
        </p:nvPicPr>
        <p:blipFill>
          <a:blip r:embed="rId3"/>
          <a:stretch>
            <a:fillRect/>
          </a:stretch>
        </p:blipFill>
        <p:spPr>
          <a:xfrm>
            <a:off x="2826020" y="1020082"/>
            <a:ext cx="5853346" cy="3091835"/>
          </a:xfrm>
          <a:prstGeom prst="rect">
            <a:avLst/>
          </a:prstGeom>
        </p:spPr>
      </p:pic>
      <p:sp>
        <p:nvSpPr>
          <p:cNvPr id="8"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a:t>Price Histogram Summary</a:t>
            </a:r>
            <a:endParaRPr lang="en-US" sz="1800" b="1" dirty="0" smtClean="0"/>
          </a:p>
        </p:txBody>
      </p:sp>
    </p:spTree>
    <p:extLst>
      <p:ext uri="{BB962C8B-B14F-4D97-AF65-F5344CB8AC3E}">
        <p14:creationId xmlns:p14="http://schemas.microsoft.com/office/powerpoint/2010/main" val="3167574543"/>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Shape 211"/>
          <p:cNvSpPr txBox="1">
            <a:spLocks noGrp="1"/>
          </p:cNvSpPr>
          <p:nvPr>
            <p:ph type="title"/>
          </p:nvPr>
        </p:nvSpPr>
        <p:spPr>
          <a:xfrm>
            <a:off x="234450" y="575500"/>
            <a:ext cx="2046300" cy="3981000"/>
          </a:xfrm>
          <a:prstGeom prst="rect">
            <a:avLst/>
          </a:prstGeom>
        </p:spPr>
        <p:txBody>
          <a:bodyPr lIns="91425" tIns="91425" rIns="91425" bIns="91425" anchor="t" anchorCtr="0">
            <a:noAutofit/>
          </a:bodyPr>
          <a:lstStyle/>
          <a:p>
            <a:pPr lvl="0"/>
            <a:r>
              <a:rPr lang="en-US" dirty="0"/>
              <a:t>Data Wrangling and Visualization</a:t>
            </a:r>
            <a:br>
              <a:rPr lang="en-US" dirty="0"/>
            </a:br>
            <a:endParaRPr lang="en" sz="800" dirty="0"/>
          </a:p>
        </p:txBody>
      </p:sp>
      <p:sp>
        <p:nvSpPr>
          <p:cNvPr id="215" name="Shape 215"/>
          <p:cNvSpPr txBox="1">
            <a:spLocks noGrp="1"/>
          </p:cNvSpPr>
          <p:nvPr>
            <p:ph type="sldNum" idx="12"/>
          </p:nvPr>
        </p:nvSpPr>
        <p:spPr>
          <a:xfrm>
            <a:off x="8556783" y="4749850"/>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69</a:t>
            </a:fld>
            <a:endParaRPr lang="en"/>
          </a:p>
        </p:txBody>
      </p:sp>
      <p:sp>
        <p:nvSpPr>
          <p:cNvPr id="4" name="สี่เหลี่ยมผืนผ้า 3"/>
          <p:cNvSpPr/>
          <p:nvPr/>
        </p:nvSpPr>
        <p:spPr>
          <a:xfrm>
            <a:off x="2968052" y="265897"/>
            <a:ext cx="4572000" cy="2893100"/>
          </a:xfrm>
          <a:prstGeom prst="rect">
            <a:avLst/>
          </a:prstGeom>
        </p:spPr>
        <p:txBody>
          <a:bodyPr>
            <a:spAutoFit/>
          </a:bodyPr>
          <a:lstStyle/>
          <a:p>
            <a:endParaRPr lang="th-TH" dirty="0" smtClean="0"/>
          </a:p>
          <a:p>
            <a:endParaRPr lang="th-TH" dirty="0"/>
          </a:p>
          <a:p>
            <a:endParaRPr lang="th-TH" dirty="0" smtClean="0"/>
          </a:p>
          <a:p>
            <a:endParaRPr lang="th-TH" dirty="0"/>
          </a:p>
          <a:p>
            <a:endParaRPr lang="th-TH" dirty="0" smtClean="0"/>
          </a:p>
          <a:p>
            <a:endParaRPr lang="th-TH" dirty="0"/>
          </a:p>
          <a:p>
            <a:endParaRPr lang="th-TH" dirty="0" smtClean="0"/>
          </a:p>
          <a:p>
            <a:endParaRPr lang="th-TH" dirty="0"/>
          </a:p>
          <a:p>
            <a:endParaRPr lang="th-TH" dirty="0" smtClean="0"/>
          </a:p>
          <a:p>
            <a:endParaRPr lang="th-TH" dirty="0"/>
          </a:p>
          <a:p>
            <a:endParaRPr lang="th-TH" dirty="0" smtClean="0"/>
          </a:p>
          <a:p>
            <a:endParaRPr lang="th-TH" dirty="0"/>
          </a:p>
          <a:p>
            <a:endParaRPr lang="th-TH" dirty="0" smtClean="0"/>
          </a:p>
        </p:txBody>
      </p:sp>
      <p:sp>
        <p:nvSpPr>
          <p:cNvPr id="7" name="สี่เหลี่ยมผืนผ้า 6"/>
          <p:cNvSpPr/>
          <p:nvPr/>
        </p:nvSpPr>
        <p:spPr>
          <a:xfrm>
            <a:off x="3110084" y="265897"/>
            <a:ext cx="4572000" cy="2893100"/>
          </a:xfrm>
          <a:prstGeom prst="rect">
            <a:avLst/>
          </a:prstGeom>
        </p:spPr>
        <p:txBody>
          <a:bodyPr>
            <a:spAutoFit/>
          </a:bodyPr>
          <a:lstStyle/>
          <a:p>
            <a:endParaRPr lang="th-TH" dirty="0" smtClean="0"/>
          </a:p>
          <a:p>
            <a:endParaRPr lang="th-TH" dirty="0"/>
          </a:p>
          <a:p>
            <a:endParaRPr lang="th-TH" dirty="0" smtClean="0"/>
          </a:p>
          <a:p>
            <a:endParaRPr lang="th-TH" dirty="0"/>
          </a:p>
          <a:p>
            <a:endParaRPr lang="th-TH" dirty="0" smtClean="0"/>
          </a:p>
          <a:p>
            <a:endParaRPr lang="th-TH" dirty="0"/>
          </a:p>
          <a:p>
            <a:endParaRPr lang="th-TH" dirty="0" smtClean="0"/>
          </a:p>
          <a:p>
            <a:endParaRPr lang="th-TH" dirty="0"/>
          </a:p>
          <a:p>
            <a:endParaRPr lang="th-TH" dirty="0" smtClean="0"/>
          </a:p>
          <a:p>
            <a:endParaRPr lang="th-TH" dirty="0"/>
          </a:p>
          <a:p>
            <a:endParaRPr lang="th-TH" dirty="0" smtClean="0"/>
          </a:p>
          <a:p>
            <a:endParaRPr lang="th-TH" dirty="0"/>
          </a:p>
          <a:p>
            <a:endParaRPr lang="th-TH" dirty="0" smtClean="0"/>
          </a:p>
        </p:txBody>
      </p:sp>
      <p:sp>
        <p:nvSpPr>
          <p:cNvPr id="8" name="Shape 212"/>
          <p:cNvSpPr txBox="1">
            <a:spLocks noGrp="1"/>
          </p:cNvSpPr>
          <p:nvPr>
            <p:ph type="body" idx="1"/>
          </p:nvPr>
        </p:nvSpPr>
        <p:spPr>
          <a:xfrm>
            <a:off x="3024944" y="411604"/>
            <a:ext cx="5844275" cy="4542586"/>
          </a:xfrm>
          <a:prstGeom prst="rect">
            <a:avLst/>
          </a:prstGeom>
        </p:spPr>
        <p:txBody>
          <a:bodyPr lIns="91425" tIns="91425" rIns="91425" bIns="91425" anchor="t" anchorCtr="0">
            <a:noAutofit/>
          </a:bodyPr>
          <a:lstStyle/>
          <a:p>
            <a:pPr lvl="0">
              <a:buNone/>
            </a:pPr>
            <a:r>
              <a:rPr lang="en-US" sz="1800" b="1" dirty="0"/>
              <a:t>Price Box Plots</a:t>
            </a:r>
            <a:endParaRPr lang="en-US" sz="1800" b="1" dirty="0" smtClean="0"/>
          </a:p>
        </p:txBody>
      </p:sp>
      <p:pic>
        <p:nvPicPr>
          <p:cNvPr id="5" name="รูปภาพ 4"/>
          <p:cNvPicPr>
            <a:picLocks noChangeAspect="1"/>
          </p:cNvPicPr>
          <p:nvPr/>
        </p:nvPicPr>
        <p:blipFill>
          <a:blip r:embed="rId3"/>
          <a:stretch>
            <a:fillRect/>
          </a:stretch>
        </p:blipFill>
        <p:spPr>
          <a:xfrm>
            <a:off x="2839843" y="994622"/>
            <a:ext cx="6051861" cy="3499030"/>
          </a:xfrm>
          <a:prstGeom prst="rect">
            <a:avLst/>
          </a:prstGeom>
        </p:spPr>
      </p:pic>
    </p:spTree>
    <p:extLst>
      <p:ext uri="{BB962C8B-B14F-4D97-AF65-F5344CB8AC3E}">
        <p14:creationId xmlns:p14="http://schemas.microsoft.com/office/powerpoint/2010/main" val="1524106171"/>
      </p:ext>
    </p:extLst>
  </p:cSld>
  <p:clrMapOvr>
    <a:masterClrMapping/>
  </p:clrMapOvr>
  <p:timing>
    <p:tnLst>
      <p:par>
        <p:cTn id="1" dur="indefinite" restart="never" nodeType="tmRoot"/>
      </p:par>
    </p:tnLst>
  </p:timing>
</p:sld>
</file>

<file path=ppt/theme/theme1.xml><?xml version="1.0" encoding="utf-8"?>
<a:theme xmlns:a="http://schemas.openxmlformats.org/drawingml/2006/main" name="Ulysses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5975</TotalTime>
  <Words>2127</Words>
  <Application>Microsoft Office PowerPoint</Application>
  <PresentationFormat>On-screen Show (16:9)</PresentationFormat>
  <Paragraphs>595</Paragraphs>
  <Slides>69</Slides>
  <Notes>68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69</vt:i4>
      </vt:variant>
    </vt:vector>
  </HeadingPairs>
  <TitlesOfParts>
    <vt:vector size="75" baseType="lpstr">
      <vt:lpstr>Nunito Sans</vt:lpstr>
      <vt:lpstr>Arial</vt:lpstr>
      <vt:lpstr>Cordia New</vt:lpstr>
      <vt:lpstr>Calibri</vt:lpstr>
      <vt:lpstr>Georgia</vt:lpstr>
      <vt:lpstr>Ulysses template</vt:lpstr>
      <vt:lpstr>Exploratory Analysis</vt:lpstr>
      <vt:lpstr>What is Exploratory data analysis  (EDA)?</vt:lpstr>
      <vt:lpstr>Why do EDA?</vt:lpstr>
      <vt:lpstr>PowerPoint Presentation</vt:lpstr>
      <vt:lpstr>PowerPoint Presentation</vt:lpstr>
      <vt:lpstr>Data Frame</vt:lpstr>
      <vt:lpstr>Explore the Data Frame</vt:lpstr>
      <vt:lpstr>Explore the Data Frame (Cont.)</vt:lpstr>
      <vt:lpstr>Explore the Data Frame (Cont.)</vt:lpstr>
      <vt:lpstr>Explore the Data Frame (Cont.)</vt:lpstr>
      <vt:lpstr>Explore the Data Frame (Cont.)</vt:lpstr>
      <vt:lpstr>Explore the Data Frame (Cont.)</vt:lpstr>
      <vt:lpstr>Data frame Manipulation</vt:lpstr>
      <vt:lpstr>Data frame Manipulation</vt:lpstr>
      <vt:lpstr>Data frame Manipulation</vt:lpstr>
      <vt:lpstr>Data frame Manipulation</vt:lpstr>
      <vt:lpstr>Data frame Manipulation</vt:lpstr>
      <vt:lpstr>Data frame Manipulation</vt:lpstr>
      <vt:lpstr>Data frame Manipulation</vt:lpstr>
      <vt:lpstr>Data frame Manipulation</vt:lpstr>
      <vt:lpstr>Data frame Manipulation</vt:lpstr>
      <vt:lpstr>Data frame Manipulation</vt:lpstr>
      <vt:lpstr>Data frame Manipulation</vt:lpstr>
      <vt:lpstr>Data frame Manipulation</vt:lpstr>
      <vt:lpstr>Data frame Manipulation</vt:lpstr>
      <vt:lpstr>Real-world dataset</vt:lpstr>
      <vt:lpstr>Real-world dataset</vt:lpstr>
      <vt:lpstr>Real-world dataset (Cont.)</vt:lpstr>
      <vt:lpstr>Real-world dataset (Cont.)</vt:lpstr>
      <vt:lpstr>Real-world dataset (Cont.)</vt:lpstr>
      <vt:lpstr>Real-world dataset (Cont.)</vt:lpstr>
      <vt:lpstr>Real-world dataset (Cont.)</vt:lpstr>
      <vt:lpstr>EDA Techniques</vt:lpstr>
      <vt:lpstr>Explore one variable</vt:lpstr>
      <vt:lpstr>Explore one variable (Cont.)</vt:lpstr>
      <vt:lpstr>Explore one variable (Cont.)</vt:lpstr>
      <vt:lpstr>Explore one variable (Cont.)</vt:lpstr>
      <vt:lpstr>Explore one variable (Cont.)</vt:lpstr>
      <vt:lpstr>Explore one variable (Cont.)</vt:lpstr>
      <vt:lpstr>Explore one variable (Cont.)</vt:lpstr>
      <vt:lpstr>Explore one variable (Cont.)</vt:lpstr>
      <vt:lpstr>Explore one variable (Cont.)</vt:lpstr>
      <vt:lpstr>Explore one variable (Cont.) </vt:lpstr>
      <vt:lpstr>Explore one variable (Cont.) </vt:lpstr>
      <vt:lpstr>Explore one variable (Cont.) </vt:lpstr>
      <vt:lpstr>Explore one variable (Cont.) </vt:lpstr>
      <vt:lpstr>Explore one variable (Cont.) </vt:lpstr>
      <vt:lpstr>Explore two variable</vt:lpstr>
      <vt:lpstr>Explore two variable (Cont.)</vt:lpstr>
      <vt:lpstr>Explore two variable (Cont.)</vt:lpstr>
      <vt:lpstr>Explore two variable (Cont.)</vt:lpstr>
      <vt:lpstr>Explore two variable (Cont.)</vt:lpstr>
      <vt:lpstr>Explore two variable (Cont.)</vt:lpstr>
      <vt:lpstr>Explore two variable (Cont.)</vt:lpstr>
      <vt:lpstr>Explore many variable (Cont.) </vt:lpstr>
      <vt:lpstr>Explore many variable (Cont.) </vt:lpstr>
      <vt:lpstr>Explore many variable (Cont.) </vt:lpstr>
      <vt:lpstr>Explore many variable (Cont.) </vt:lpstr>
      <vt:lpstr>Explore many variable (Cont.) </vt:lpstr>
      <vt:lpstr>Explore many variable (Cont.) </vt:lpstr>
      <vt:lpstr>Explore many variable (Cont.) </vt:lpstr>
      <vt:lpstr>Explore many variable (Cont.) </vt:lpstr>
      <vt:lpstr>Explore many variable (Cont.) </vt:lpstr>
      <vt:lpstr>Explore many variable (Cont.) </vt:lpstr>
      <vt:lpstr>Let’s Practice</vt:lpstr>
      <vt:lpstr>Data Wrangling and Visualization </vt:lpstr>
      <vt:lpstr>Data Wrangling and Visualization </vt:lpstr>
      <vt:lpstr>Data Wrangling and Visualization </vt:lpstr>
      <vt:lpstr>Data Wrangling and Visualization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(OR SLIDEDOC) TITLE</dc:title>
  <dc:creator>Taninnuch Lamjiak</dc:creator>
  <cp:lastModifiedBy>plye</cp:lastModifiedBy>
  <cp:revision>135</cp:revision>
  <dcterms:modified xsi:type="dcterms:W3CDTF">2018-04-02T08:26:23Z</dcterms:modified>
</cp:coreProperties>
</file>