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69" r:id="rId5"/>
    <p:sldId id="270" r:id="rId6"/>
    <p:sldId id="271" r:id="rId7"/>
    <p:sldId id="265" r:id="rId8"/>
    <p:sldId id="267" r:id="rId9"/>
    <p:sldId id="268" r:id="rId10"/>
    <p:sldId id="260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>
        <p:scale>
          <a:sx n="76" d="100"/>
          <a:sy n="76" d="100"/>
        </p:scale>
        <p:origin x="-228" y="2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oleObject" Target="file:///C:\Users\Kenneth\Desktop\rt03%20(Autosaved).xlsx" TargetMode="External"/><Relationship Id="rId1" Type="http://schemas.openxmlformats.org/officeDocument/2006/relationships/themeOverride" Target="../theme/themeOverride1.xml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oleObject" Target="file:///C:\Users\Kenneth\Desktop\rt03%20(Autosaved).xlsx" TargetMode="External"/><Relationship Id="rId1" Type="http://schemas.openxmlformats.org/officeDocument/2006/relationships/themeOverride" Target="../theme/themeOverride2.xml"/><Relationship Id="rId4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openxmlformats.org/officeDocument/2006/relationships/oleObject" Target="file:///C:\Users\Kenneth\Desktop\rt03%20(Autosaved).xlsx" TargetMode="External"/><Relationship Id="rId1" Type="http://schemas.openxmlformats.org/officeDocument/2006/relationships/themeOverride" Target="../theme/themeOverride3.xml"/><Relationship Id="rId4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800"/>
              <a:t>5 Asian</a:t>
            </a:r>
            <a:r>
              <a:rPr lang="en-US" sz="2800" baseline="0"/>
              <a:t> Tigers</a:t>
            </a:r>
            <a:endParaRPr lang="en-US" sz="280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'RT-3_7'!$B$26</c:f>
              <c:strCache>
                <c:ptCount val="1"/>
                <c:pt idx="0">
                  <c:v>China, People's Rep. of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'RT-3_7'!$C$26:$O$26</c:f>
              <c:numCache>
                <c:formatCode>0.0</c:formatCode>
                <c:ptCount val="13"/>
                <c:pt idx="0">
                  <c:v>81.900000000000006</c:v>
                </c:pt>
                <c:pt idx="1">
                  <c:v>99.9</c:v>
                </c:pt>
                <c:pt idx="2">
                  <c:v>135.69999999999999</c:v>
                </c:pt>
                <c:pt idx="3">
                  <c:v>160.1</c:v>
                </c:pt>
                <c:pt idx="4">
                  <c:v>159.80000000000001</c:v>
                </c:pt>
                <c:pt idx="5">
                  <c:v>151.80000000000001</c:v>
                </c:pt>
                <c:pt idx="6">
                  <c:v>151.30000000000001</c:v>
                </c:pt>
                <c:pt idx="7">
                  <c:v>177.8</c:v>
                </c:pt>
                <c:pt idx="8">
                  <c:v>180.8</c:v>
                </c:pt>
                <c:pt idx="9">
                  <c:v>175.9</c:v>
                </c:pt>
                <c:pt idx="10">
                  <c:v>182.4</c:v>
                </c:pt>
                <c:pt idx="11">
                  <c:v>188.2</c:v>
                </c:pt>
                <c:pt idx="12">
                  <c:v>193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'RT-3_7'!$B$27</c:f>
              <c:strCache>
                <c:ptCount val="1"/>
                <c:pt idx="0">
                  <c:v>Hong Kong, China  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'RT-3_7'!$C$27:$O$27</c:f>
              <c:numCache>
                <c:formatCode>0.0</c:formatCode>
                <c:ptCount val="13"/>
                <c:pt idx="0">
                  <c:v>202</c:v>
                </c:pt>
                <c:pt idx="1">
                  <c:v>204.6</c:v>
                </c:pt>
                <c:pt idx="2">
                  <c:v>272.89999999999998</c:v>
                </c:pt>
                <c:pt idx="3">
                  <c:v>310.10000000000002</c:v>
                </c:pt>
                <c:pt idx="4">
                  <c:v>336.2</c:v>
                </c:pt>
                <c:pt idx="5">
                  <c:v>369.9</c:v>
                </c:pt>
                <c:pt idx="6">
                  <c:v>367.1</c:v>
                </c:pt>
                <c:pt idx="7">
                  <c:v>397.9</c:v>
                </c:pt>
                <c:pt idx="8">
                  <c:v>401.7</c:v>
                </c:pt>
                <c:pt idx="9">
                  <c:v>416.5</c:v>
                </c:pt>
                <c:pt idx="10">
                  <c:v>439.4</c:v>
                </c:pt>
                <c:pt idx="11">
                  <c:v>470.2</c:v>
                </c:pt>
                <c:pt idx="12">
                  <c:v>488.2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'RT-3_7'!$B$28</c:f>
              <c:strCache>
                <c:ptCount val="1"/>
                <c:pt idx="0">
                  <c:v>Korea, Rep. of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'RT-3_7'!$C$28:$O$28</c:f>
              <c:numCache>
                <c:formatCode>0.0</c:formatCode>
                <c:ptCount val="13"/>
                <c:pt idx="0">
                  <c:v>76.099999999999994</c:v>
                </c:pt>
                <c:pt idx="1">
                  <c:v>90.5</c:v>
                </c:pt>
                <c:pt idx="2">
                  <c:v>111.4</c:v>
                </c:pt>
                <c:pt idx="3">
                  <c:v>111.1</c:v>
                </c:pt>
                <c:pt idx="4">
                  <c:v>119</c:v>
                </c:pt>
                <c:pt idx="5">
                  <c:v>122.1</c:v>
                </c:pt>
                <c:pt idx="6">
                  <c:v>129.1</c:v>
                </c:pt>
                <c:pt idx="7">
                  <c:v>136</c:v>
                </c:pt>
                <c:pt idx="8">
                  <c:v>131.19999999999999</c:v>
                </c:pt>
                <c:pt idx="9">
                  <c:v>131.4</c:v>
                </c:pt>
                <c:pt idx="10">
                  <c:v>133.30000000000001</c:v>
                </c:pt>
                <c:pt idx="11">
                  <c:v>134.4</c:v>
                </c:pt>
                <c:pt idx="12">
                  <c:v>139.9</c:v>
                </c:pt>
              </c:numCache>
            </c:numRef>
          </c:val>
          <c:smooth val="0"/>
        </c:ser>
        <c:ser>
          <c:idx val="3"/>
          <c:order val="3"/>
          <c:tx>
            <c:v>Taiwan</c:v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val>
            <c:numRef>
              <c:f>'RT-3_7'!$C$30:$O$30</c:f>
              <c:numCache>
                <c:formatCode>0.0</c:formatCode>
                <c:ptCount val="13"/>
                <c:pt idx="0">
                  <c:v>140</c:v>
                </c:pt>
                <c:pt idx="1">
                  <c:v>176</c:v>
                </c:pt>
                <c:pt idx="2">
                  <c:v>185.5</c:v>
                </c:pt>
                <c:pt idx="3">
                  <c:v>207.9</c:v>
                </c:pt>
                <c:pt idx="4">
                  <c:v>209.6</c:v>
                </c:pt>
                <c:pt idx="5">
                  <c:v>193.1</c:v>
                </c:pt>
                <c:pt idx="6">
                  <c:v>211</c:v>
                </c:pt>
                <c:pt idx="7">
                  <c:v>226.5</c:v>
                </c:pt>
                <c:pt idx="8">
                  <c:v>219.2</c:v>
                </c:pt>
                <c:pt idx="9">
                  <c:v>226.7</c:v>
                </c:pt>
                <c:pt idx="10">
                  <c:v>228.6</c:v>
                </c:pt>
                <c:pt idx="11">
                  <c:v>233.4</c:v>
                </c:pt>
                <c:pt idx="12">
                  <c:v>234.4</c:v>
                </c:pt>
              </c:numCache>
            </c:numRef>
          </c:val>
          <c:smooth val="0"/>
        </c:ser>
        <c:ser>
          <c:idx val="4"/>
          <c:order val="4"/>
          <c:tx>
            <c:v>Singapore</c:v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val>
            <c:numRef>
              <c:f>'RT-3_7'!$C$48:$O$48</c:f>
              <c:numCache>
                <c:formatCode>0.0</c:formatCode>
                <c:ptCount val="13"/>
                <c:pt idx="0">
                  <c:v>87.9</c:v>
                </c:pt>
                <c:pt idx="1">
                  <c:v>82.6</c:v>
                </c:pt>
                <c:pt idx="2">
                  <c:v>103.4</c:v>
                </c:pt>
                <c:pt idx="3">
                  <c:v>103.6</c:v>
                </c:pt>
                <c:pt idx="4">
                  <c:v>111.7</c:v>
                </c:pt>
                <c:pt idx="5">
                  <c:v>109.7</c:v>
                </c:pt>
                <c:pt idx="6">
                  <c:v>122.6</c:v>
                </c:pt>
                <c:pt idx="7">
                  <c:v>132.6</c:v>
                </c:pt>
                <c:pt idx="8">
                  <c:v>125</c:v>
                </c:pt>
                <c:pt idx="9">
                  <c:v>128</c:v>
                </c:pt>
                <c:pt idx="10">
                  <c:v>131.19999999999999</c:v>
                </c:pt>
                <c:pt idx="11">
                  <c:v>131.1</c:v>
                </c:pt>
                <c:pt idx="12">
                  <c:v>131.4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472640"/>
        <c:axId val="93474816"/>
      </c:lineChart>
      <c:catAx>
        <c:axId val="93472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3474816"/>
        <c:crosses val="autoZero"/>
        <c:auto val="1"/>
        <c:lblAlgn val="ctr"/>
        <c:lblOffset val="100"/>
        <c:noMultiLvlLbl val="0"/>
      </c:catAx>
      <c:valAx>
        <c:axId val="93474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3472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800" dirty="0" smtClean="0"/>
              <a:t>SE Asia</a:t>
            </a:r>
            <a:endParaRPr lang="en-US" sz="280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'RT-3_7'!$B$49</c:f>
              <c:strCache>
                <c:ptCount val="1"/>
                <c:pt idx="0">
                  <c:v>Thailand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'RT-3_7'!$C$49:$O$49</c:f>
              <c:numCache>
                <c:formatCode>0.0</c:formatCode>
                <c:ptCount val="13"/>
                <c:pt idx="0">
                  <c:v>67.7</c:v>
                </c:pt>
                <c:pt idx="1">
                  <c:v>78.599999999999994</c:v>
                </c:pt>
                <c:pt idx="2">
                  <c:v>99.3</c:v>
                </c:pt>
                <c:pt idx="3">
                  <c:v>104.1</c:v>
                </c:pt>
                <c:pt idx="4">
                  <c:v>102.1</c:v>
                </c:pt>
                <c:pt idx="5">
                  <c:v>100.4</c:v>
                </c:pt>
                <c:pt idx="6">
                  <c:v>102.4</c:v>
                </c:pt>
                <c:pt idx="7">
                  <c:v>110</c:v>
                </c:pt>
                <c:pt idx="8">
                  <c:v>109</c:v>
                </c:pt>
                <c:pt idx="9">
                  <c:v>120</c:v>
                </c:pt>
                <c:pt idx="10">
                  <c:v>121.1</c:v>
                </c:pt>
                <c:pt idx="11">
                  <c:v>124.4</c:v>
                </c:pt>
                <c:pt idx="12">
                  <c:v>127.8</c:v>
                </c:pt>
              </c:numCache>
            </c:numRef>
          </c:val>
          <c:smooth val="0"/>
        </c:ser>
        <c:ser>
          <c:idx val="1"/>
          <c:order val="1"/>
          <c:tx>
            <c:v>Viet Nam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'RT-3_7'!$C$50:$O$50</c:f>
              <c:numCache>
                <c:formatCode>0.0</c:formatCode>
                <c:ptCount val="13"/>
                <c:pt idx="0">
                  <c:v>27.1</c:v>
                </c:pt>
                <c:pt idx="1">
                  <c:v>23</c:v>
                </c:pt>
                <c:pt idx="2">
                  <c:v>50.5</c:v>
                </c:pt>
                <c:pt idx="3">
                  <c:v>75.599999999999994</c:v>
                </c:pt>
                <c:pt idx="4">
                  <c:v>86.9</c:v>
                </c:pt>
                <c:pt idx="5">
                  <c:v>108.1</c:v>
                </c:pt>
                <c:pt idx="6">
                  <c:v>100.4</c:v>
                </c:pt>
                <c:pt idx="7">
                  <c:v>115.7</c:v>
                </c:pt>
                <c:pt idx="8">
                  <c:v>129.30000000000001</c:v>
                </c:pt>
                <c:pt idx="9">
                  <c:v>112.4</c:v>
                </c:pt>
                <c:pt idx="10">
                  <c:v>129.9</c:v>
                </c:pt>
                <c:pt idx="11">
                  <c:v>122.8</c:v>
                </c:pt>
                <c:pt idx="12">
                  <c:v>131.5</c:v>
                </c:pt>
              </c:numCache>
            </c:numRef>
          </c:val>
          <c:smooth val="0"/>
        </c:ser>
        <c:ser>
          <c:idx val="2"/>
          <c:order val="2"/>
          <c:tx>
            <c:v>Malaysia</c:v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val>
            <c:numRef>
              <c:f>'RT-3_7'!$C$45:$O$45</c:f>
              <c:numCache>
                <c:formatCode>0.0</c:formatCode>
                <c:ptCount val="13"/>
                <c:pt idx="0">
                  <c:v>96.8</c:v>
                </c:pt>
                <c:pt idx="1">
                  <c:v>122.2</c:v>
                </c:pt>
                <c:pt idx="2">
                  <c:v>128.6</c:v>
                </c:pt>
                <c:pt idx="3">
                  <c:v>123.8</c:v>
                </c:pt>
                <c:pt idx="4">
                  <c:v>127.4</c:v>
                </c:pt>
                <c:pt idx="5">
                  <c:v>125.2</c:v>
                </c:pt>
                <c:pt idx="6">
                  <c:v>121</c:v>
                </c:pt>
                <c:pt idx="7">
                  <c:v>142.69999999999999</c:v>
                </c:pt>
                <c:pt idx="8">
                  <c:v>132.19999999999999</c:v>
                </c:pt>
                <c:pt idx="9">
                  <c:v>136.19999999999999</c:v>
                </c:pt>
                <c:pt idx="10">
                  <c:v>139.30000000000001</c:v>
                </c:pt>
                <c:pt idx="11">
                  <c:v>142.5</c:v>
                </c:pt>
                <c:pt idx="12">
                  <c:v>140.4</c:v>
                </c:pt>
              </c:numCache>
            </c:numRef>
          </c:val>
          <c:smooth val="0"/>
        </c:ser>
        <c:ser>
          <c:idx val="3"/>
          <c:order val="3"/>
          <c:tx>
            <c:v>Myanmar</c:v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val>
            <c:numRef>
              <c:f>'RT-3_7'!$C$46:$O$46</c:f>
              <c:numCache>
                <c:formatCode>0.0</c:formatCode>
                <c:ptCount val="13"/>
                <c:pt idx="0">
                  <c:v>28.8</c:v>
                </c:pt>
                <c:pt idx="1">
                  <c:v>30.7</c:v>
                </c:pt>
                <c:pt idx="2">
                  <c:v>32.700000000000003</c:v>
                </c:pt>
                <c:pt idx="3">
                  <c:v>21.6</c:v>
                </c:pt>
                <c:pt idx="4">
                  <c:v>20</c:v>
                </c:pt>
                <c:pt idx="5">
                  <c:v>18.8</c:v>
                </c:pt>
                <c:pt idx="6">
                  <c:v>17.2</c:v>
                </c:pt>
                <c:pt idx="7">
                  <c:v>19.399999999999999</c:v>
                </c:pt>
                <c:pt idx="8">
                  <c:v>23.6</c:v>
                </c:pt>
                <c:pt idx="9">
                  <c:v>26.4</c:v>
                </c:pt>
                <c:pt idx="10">
                  <c:v>31.4</c:v>
                </c:pt>
                <c:pt idx="11">
                  <c:v>37.1</c:v>
                </c:pt>
                <c:pt idx="12">
                  <c:v>40.299999999999997</c:v>
                </c:pt>
              </c:numCache>
            </c:numRef>
          </c:val>
          <c:smooth val="0"/>
        </c:ser>
        <c:ser>
          <c:idx val="4"/>
          <c:order val="4"/>
          <c:tx>
            <c:v>Indonesia</c:v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val>
            <c:numRef>
              <c:f>'RT-3_7'!$C$43:$O$43</c:f>
              <c:numCache>
                <c:formatCode>0.0</c:formatCode>
                <c:ptCount val="13"/>
                <c:pt idx="0">
                  <c:v>39.5</c:v>
                </c:pt>
                <c:pt idx="1">
                  <c:v>49.1</c:v>
                </c:pt>
                <c:pt idx="2">
                  <c:v>53.2</c:v>
                </c:pt>
                <c:pt idx="3">
                  <c:v>43.4</c:v>
                </c:pt>
                <c:pt idx="4">
                  <c:v>41.4</c:v>
                </c:pt>
                <c:pt idx="5">
                  <c:v>41.8</c:v>
                </c:pt>
                <c:pt idx="6">
                  <c:v>38.299999999999997</c:v>
                </c:pt>
                <c:pt idx="7">
                  <c:v>38.200000000000003</c:v>
                </c:pt>
                <c:pt idx="8">
                  <c:v>36</c:v>
                </c:pt>
                <c:pt idx="9">
                  <c:v>36.700000000000003</c:v>
                </c:pt>
                <c:pt idx="10">
                  <c:v>38.4</c:v>
                </c:pt>
                <c:pt idx="11">
                  <c:v>39.200000000000003</c:v>
                </c:pt>
                <c:pt idx="12">
                  <c:v>39.6</c:v>
                </c:pt>
              </c:numCache>
            </c:numRef>
          </c:val>
          <c:smooth val="0"/>
        </c:ser>
        <c:ser>
          <c:idx val="5"/>
          <c:order val="5"/>
          <c:tx>
            <c:v>Cambodia</c:v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val>
            <c:numRef>
              <c:f>'RT-3_7'!$C$42:$O$42</c:f>
              <c:numCache>
                <c:formatCode>0.0</c:formatCode>
                <c:ptCount val="13"/>
                <c:pt idx="0">
                  <c:v>10.3</c:v>
                </c:pt>
                <c:pt idx="1">
                  <c:v>7.7</c:v>
                </c:pt>
                <c:pt idx="2">
                  <c:v>13</c:v>
                </c:pt>
                <c:pt idx="3">
                  <c:v>19.5</c:v>
                </c:pt>
                <c:pt idx="4">
                  <c:v>23.3</c:v>
                </c:pt>
                <c:pt idx="5">
                  <c:v>32.299999999999997</c:v>
                </c:pt>
                <c:pt idx="6">
                  <c:v>28.3</c:v>
                </c:pt>
                <c:pt idx="7">
                  <c:v>37.700000000000003</c:v>
                </c:pt>
                <c:pt idx="8">
                  <c:v>41.4</c:v>
                </c:pt>
                <c:pt idx="9">
                  <c:v>45.4</c:v>
                </c:pt>
                <c:pt idx="10">
                  <c:v>50.5</c:v>
                </c:pt>
                <c:pt idx="11">
                  <c:v>53.3</c:v>
                </c:pt>
                <c:pt idx="12">
                  <c:v>62.7</c:v>
                </c:pt>
              </c:numCache>
            </c:numRef>
          </c:val>
          <c:smooth val="0"/>
        </c:ser>
        <c:ser>
          <c:idx val="6"/>
          <c:order val="6"/>
          <c:tx>
            <c:v>Laos</c:v>
          </c:tx>
          <c:spPr>
            <a:ln w="28575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val>
            <c:numRef>
              <c:f>'RT-3_7'!$C$44:$O$44</c:f>
              <c:numCache>
                <c:formatCode>0.0</c:formatCode>
                <c:ptCount val="13"/>
                <c:pt idx="0">
                  <c:v>7.2</c:v>
                </c:pt>
                <c:pt idx="1">
                  <c:v>13.5</c:v>
                </c:pt>
                <c:pt idx="2">
                  <c:v>17.399999999999999</c:v>
                </c:pt>
                <c:pt idx="3">
                  <c:v>18.7</c:v>
                </c:pt>
                <c:pt idx="4">
                  <c:v>19.600000000000001</c:v>
                </c:pt>
                <c:pt idx="5">
                  <c:v>24.2</c:v>
                </c:pt>
                <c:pt idx="6">
                  <c:v>25</c:v>
                </c:pt>
                <c:pt idx="7">
                  <c:v>31.9</c:v>
                </c:pt>
                <c:pt idx="8">
                  <c:v>38</c:v>
                </c:pt>
                <c:pt idx="9">
                  <c:v>42.1</c:v>
                </c:pt>
                <c:pt idx="10">
                  <c:v>49.1</c:v>
                </c:pt>
                <c:pt idx="11">
                  <c:v>49.4</c:v>
                </c:pt>
                <c:pt idx="12">
                  <c:v>55.3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3263360"/>
        <c:axId val="113265280"/>
      </c:lineChart>
      <c:catAx>
        <c:axId val="113263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265280"/>
        <c:crosses val="autoZero"/>
        <c:auto val="1"/>
        <c:lblAlgn val="ctr"/>
        <c:lblOffset val="100"/>
        <c:noMultiLvlLbl val="0"/>
      </c:catAx>
      <c:valAx>
        <c:axId val="113265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263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dirty="0" smtClean="0"/>
              <a:t>Asia Financial</a:t>
            </a:r>
            <a:r>
              <a:rPr lang="en-US" sz="3600" baseline="0" dirty="0" smtClean="0"/>
              <a:t> </a:t>
            </a:r>
            <a:r>
              <a:rPr lang="en-US" sz="3600" baseline="0" dirty="0"/>
              <a:t>Deepening</a:t>
            </a:r>
            <a:endParaRPr lang="en-US" sz="360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2"/>
          <c:order val="0"/>
          <c:tx>
            <c:strRef>
              <c:f>'RT-3_7'!$B$42</c:f>
              <c:strCache>
                <c:ptCount val="1"/>
                <c:pt idx="0">
                  <c:v>Cambodia 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'RT-3_7'!$C$42:$O$42</c:f>
              <c:numCache>
                <c:formatCode>0.0</c:formatCode>
                <c:ptCount val="13"/>
                <c:pt idx="0">
                  <c:v>10.3</c:v>
                </c:pt>
                <c:pt idx="1">
                  <c:v>7.7</c:v>
                </c:pt>
                <c:pt idx="2">
                  <c:v>13</c:v>
                </c:pt>
                <c:pt idx="3">
                  <c:v>19.5</c:v>
                </c:pt>
                <c:pt idx="4">
                  <c:v>23.3</c:v>
                </c:pt>
                <c:pt idx="5">
                  <c:v>32.299999999999997</c:v>
                </c:pt>
                <c:pt idx="6">
                  <c:v>28.3</c:v>
                </c:pt>
                <c:pt idx="7">
                  <c:v>37.700000000000003</c:v>
                </c:pt>
                <c:pt idx="8">
                  <c:v>41.4</c:v>
                </c:pt>
                <c:pt idx="9">
                  <c:v>45.4</c:v>
                </c:pt>
                <c:pt idx="10">
                  <c:v>50.5</c:v>
                </c:pt>
                <c:pt idx="11">
                  <c:v>53.3</c:v>
                </c:pt>
                <c:pt idx="12">
                  <c:v>62.7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'RT-3_7'!$B$44</c:f>
              <c:strCache>
                <c:ptCount val="1"/>
                <c:pt idx="0">
                  <c:v>Lao PDR  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'RT-3_7'!$C$44:$O$44</c:f>
              <c:numCache>
                <c:formatCode>0.0</c:formatCode>
                <c:ptCount val="13"/>
                <c:pt idx="0">
                  <c:v>7.2</c:v>
                </c:pt>
                <c:pt idx="1">
                  <c:v>13.5</c:v>
                </c:pt>
                <c:pt idx="2">
                  <c:v>17.399999999999999</c:v>
                </c:pt>
                <c:pt idx="3">
                  <c:v>18.7</c:v>
                </c:pt>
                <c:pt idx="4">
                  <c:v>19.600000000000001</c:v>
                </c:pt>
                <c:pt idx="5">
                  <c:v>24.2</c:v>
                </c:pt>
                <c:pt idx="6">
                  <c:v>25</c:v>
                </c:pt>
                <c:pt idx="7">
                  <c:v>31.9</c:v>
                </c:pt>
                <c:pt idx="8">
                  <c:v>38</c:v>
                </c:pt>
                <c:pt idx="9">
                  <c:v>42.1</c:v>
                </c:pt>
                <c:pt idx="10">
                  <c:v>49.1</c:v>
                </c:pt>
                <c:pt idx="11">
                  <c:v>49.4</c:v>
                </c:pt>
                <c:pt idx="12">
                  <c:v>55.3</c:v>
                </c:pt>
              </c:numCache>
            </c:numRef>
          </c:val>
          <c:smooth val="0"/>
        </c:ser>
        <c:ser>
          <c:idx val="9"/>
          <c:order val="2"/>
          <c:tx>
            <c:strRef>
              <c:f>'RT-3_7'!$B$49</c:f>
              <c:strCache>
                <c:ptCount val="1"/>
                <c:pt idx="0">
                  <c:v>Thailand</c:v>
                </c:pt>
              </c:strCache>
            </c:strRef>
          </c:tx>
          <c:spPr>
            <a:ln w="28575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'RT-3_7'!$C$49:$O$49</c:f>
              <c:numCache>
                <c:formatCode>0.0</c:formatCode>
                <c:ptCount val="13"/>
                <c:pt idx="0">
                  <c:v>67.7</c:v>
                </c:pt>
                <c:pt idx="1">
                  <c:v>78.599999999999994</c:v>
                </c:pt>
                <c:pt idx="2">
                  <c:v>99.3</c:v>
                </c:pt>
                <c:pt idx="3">
                  <c:v>104.1</c:v>
                </c:pt>
                <c:pt idx="4">
                  <c:v>102.1</c:v>
                </c:pt>
                <c:pt idx="5">
                  <c:v>100.4</c:v>
                </c:pt>
                <c:pt idx="6">
                  <c:v>102.4</c:v>
                </c:pt>
                <c:pt idx="7">
                  <c:v>110</c:v>
                </c:pt>
                <c:pt idx="8">
                  <c:v>109</c:v>
                </c:pt>
                <c:pt idx="9">
                  <c:v>120</c:v>
                </c:pt>
                <c:pt idx="10">
                  <c:v>121.1</c:v>
                </c:pt>
                <c:pt idx="11">
                  <c:v>124.4</c:v>
                </c:pt>
                <c:pt idx="12">
                  <c:v>127.8</c:v>
                </c:pt>
              </c:numCache>
            </c:numRef>
          </c:val>
          <c:smooth val="0"/>
        </c:ser>
        <c:ser>
          <c:idx val="10"/>
          <c:order val="3"/>
          <c:tx>
            <c:strRef>
              <c:f>'RT-3_7'!$B$50</c:f>
              <c:strCache>
                <c:ptCount val="1"/>
                <c:pt idx="0">
                  <c:v>Viet Nam 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'RT-3_7'!$C$50:$O$50</c:f>
              <c:numCache>
                <c:formatCode>0.0</c:formatCode>
                <c:ptCount val="13"/>
                <c:pt idx="0">
                  <c:v>27.1</c:v>
                </c:pt>
                <c:pt idx="1">
                  <c:v>23</c:v>
                </c:pt>
                <c:pt idx="2">
                  <c:v>50.5</c:v>
                </c:pt>
                <c:pt idx="3">
                  <c:v>75.599999999999994</c:v>
                </c:pt>
                <c:pt idx="4">
                  <c:v>86.9</c:v>
                </c:pt>
                <c:pt idx="5">
                  <c:v>108.1</c:v>
                </c:pt>
                <c:pt idx="6">
                  <c:v>100.4</c:v>
                </c:pt>
                <c:pt idx="7">
                  <c:v>115.7</c:v>
                </c:pt>
                <c:pt idx="8">
                  <c:v>129.30000000000001</c:v>
                </c:pt>
                <c:pt idx="9">
                  <c:v>112.4</c:v>
                </c:pt>
                <c:pt idx="10">
                  <c:v>129.9</c:v>
                </c:pt>
                <c:pt idx="11">
                  <c:v>122.8</c:v>
                </c:pt>
                <c:pt idx="12">
                  <c:v>131.5</c:v>
                </c:pt>
              </c:numCache>
            </c:numRef>
          </c:val>
          <c:smooth val="0"/>
        </c:ser>
        <c:ser>
          <c:idx val="11"/>
          <c:order val="4"/>
          <c:tx>
            <c:strRef>
              <c:f>'RT-3_7'!$B$26</c:f>
              <c:strCache>
                <c:ptCount val="1"/>
                <c:pt idx="0">
                  <c:v>China, People's Rep. of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'RT-3_7'!$C$26:$O$26</c:f>
              <c:numCache>
                <c:formatCode>0.0</c:formatCode>
                <c:ptCount val="13"/>
                <c:pt idx="0">
                  <c:v>81.900000000000006</c:v>
                </c:pt>
                <c:pt idx="1">
                  <c:v>99.9</c:v>
                </c:pt>
                <c:pt idx="2">
                  <c:v>135.69999999999999</c:v>
                </c:pt>
                <c:pt idx="3">
                  <c:v>160.1</c:v>
                </c:pt>
                <c:pt idx="4">
                  <c:v>159.80000000000001</c:v>
                </c:pt>
                <c:pt idx="5">
                  <c:v>151.80000000000001</c:v>
                </c:pt>
                <c:pt idx="6">
                  <c:v>151.30000000000001</c:v>
                </c:pt>
                <c:pt idx="7">
                  <c:v>177.8</c:v>
                </c:pt>
                <c:pt idx="8">
                  <c:v>180.8</c:v>
                </c:pt>
                <c:pt idx="9">
                  <c:v>175.9</c:v>
                </c:pt>
                <c:pt idx="10">
                  <c:v>182.4</c:v>
                </c:pt>
                <c:pt idx="11">
                  <c:v>188.2</c:v>
                </c:pt>
                <c:pt idx="12">
                  <c:v>193</c:v>
                </c:pt>
              </c:numCache>
            </c:numRef>
          </c:val>
          <c:smooth val="0"/>
        </c:ser>
        <c:ser>
          <c:idx val="13"/>
          <c:order val="5"/>
          <c:tx>
            <c:strRef>
              <c:f>'RT-3_7'!$B$28</c:f>
              <c:strCache>
                <c:ptCount val="1"/>
                <c:pt idx="0">
                  <c:v>Korea, Rep. of</c:v>
                </c:pt>
              </c:strCache>
            </c:strRef>
          </c:tx>
          <c:spPr>
            <a:ln w="28575" cap="rnd">
              <a:solidFill>
                <a:schemeClr val="accent2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  <a:lumOff val="20000"/>
                </a:schemeClr>
              </a:solidFill>
              <a:ln w="9525">
                <a:solidFill>
                  <a:schemeClr val="accent2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numRef>
              <c:f>'RT-3_7'!$C$11:$O$11</c:f>
              <c:numCache>
                <c:formatCode>General</c:formatCode>
                <c:ptCount val="13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'RT-3_7'!$C$28:$O$28</c:f>
              <c:numCache>
                <c:formatCode>0.0</c:formatCode>
                <c:ptCount val="13"/>
                <c:pt idx="0">
                  <c:v>76.099999999999994</c:v>
                </c:pt>
                <c:pt idx="1">
                  <c:v>90.5</c:v>
                </c:pt>
                <c:pt idx="2">
                  <c:v>111.4</c:v>
                </c:pt>
                <c:pt idx="3">
                  <c:v>111.1</c:v>
                </c:pt>
                <c:pt idx="4">
                  <c:v>119</c:v>
                </c:pt>
                <c:pt idx="5">
                  <c:v>122.1</c:v>
                </c:pt>
                <c:pt idx="6">
                  <c:v>129.1</c:v>
                </c:pt>
                <c:pt idx="7">
                  <c:v>136</c:v>
                </c:pt>
                <c:pt idx="8">
                  <c:v>131.19999999999999</c:v>
                </c:pt>
                <c:pt idx="9">
                  <c:v>131.4</c:v>
                </c:pt>
                <c:pt idx="10">
                  <c:v>133.30000000000001</c:v>
                </c:pt>
                <c:pt idx="11">
                  <c:v>134.4</c:v>
                </c:pt>
                <c:pt idx="12">
                  <c:v>139.9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9282304"/>
        <c:axId val="119300864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'RT-3_7'!$A$11</c15:sqref>
                        </c15:formulaRef>
                      </c:ext>
                    </c:extLst>
                    <c:strCache>
                      <c:ptCount val="1"/>
                      <c:pt idx="0">
                        <c:v>Regional Member</c:v>
                      </c:pt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/>
                    </a:solidFill>
                    <a:ln w="9525">
                      <a:solidFill>
                        <a:schemeClr val="accent1"/>
                      </a:solidFill>
                    </a:ln>
                    <a:effectLst/>
                  </c:spPr>
                </c:marker>
                <c:cat>
                  <c:numRef>
                    <c:extLst>
                      <c:ext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'RT-3_7'!$B$11:$O$11</c15:sqref>
                        </c15:formulaRef>
                      </c:ext>
                    </c:extLst>
                    <c:numCache>
                      <c:formatCode>General</c:formatCode>
                      <c:ptCount val="14"/>
                      <c:pt idx="1">
                        <c:v>1990</c:v>
                      </c:pt>
                      <c:pt idx="2">
                        <c:v>1995</c:v>
                      </c:pt>
                      <c:pt idx="3">
                        <c:v>2000</c:v>
                      </c:pt>
                      <c:pt idx="4">
                        <c:v>2005</c:v>
                      </c:pt>
                      <c:pt idx="5">
                        <c:v>2006</c:v>
                      </c:pt>
                      <c:pt idx="6">
                        <c:v>2007</c:v>
                      </c:pt>
                      <c:pt idx="7">
                        <c:v>2008</c:v>
                      </c:pt>
                      <c:pt idx="8">
                        <c:v>2009</c:v>
                      </c:pt>
                      <c:pt idx="9">
                        <c:v>2010</c:v>
                      </c:pt>
                      <c:pt idx="10">
                        <c:v>2011</c:v>
                      </c:pt>
                      <c:pt idx="11">
                        <c:v>2012</c:v>
                      </c:pt>
                      <c:pt idx="12">
                        <c:v>2013</c:v>
                      </c:pt>
                      <c:pt idx="13">
                        <c:v>2014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'RT-3_7'!$B$41</c15:sqref>
                        </c15:formulaRef>
                      </c:ext>
                    </c:extLst>
                    <c:strCache>
                      <c:ptCount val="1"/>
                      <c:pt idx="0">
                        <c:v>Brunei Darussalam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/>
                    </a:solidFill>
                    <a:ln w="9525">
                      <a:solidFill>
                        <a:schemeClr val="accent2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'RT-3_7'!$C$41:$O$41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70.8</c:v>
                      </c:pt>
                      <c:pt idx="1">
                        <c:v>120.9</c:v>
                      </c:pt>
                      <c:pt idx="2">
                        <c:v>93.6</c:v>
                      </c:pt>
                      <c:pt idx="3">
                        <c:v>57.8</c:v>
                      </c:pt>
                      <c:pt idx="4">
                        <c:v>51.3</c:v>
                      </c:pt>
                      <c:pt idx="5">
                        <c:v>54.1</c:v>
                      </c:pt>
                      <c:pt idx="6">
                        <c:v>53.6</c:v>
                      </c:pt>
                      <c:pt idx="7">
                        <c:v>76.8</c:v>
                      </c:pt>
                      <c:pt idx="8">
                        <c:v>67.3</c:v>
                      </c:pt>
                      <c:pt idx="9">
                        <c:v>59.4</c:v>
                      </c:pt>
                      <c:pt idx="10">
                        <c:v>58.7</c:v>
                      </c:pt>
                      <c:pt idx="11">
                        <c:v>63</c:v>
                      </c:pt>
                      <c:pt idx="12">
                        <c:v>67.599999999999994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'RT-3_7'!$B$43</c15:sqref>
                        </c15:formulaRef>
                      </c:ext>
                    </c:extLst>
                    <c:strCache>
                      <c:ptCount val="1"/>
                      <c:pt idx="0">
                        <c:v>Indonesia</c:v>
                      </c:pt>
                    </c:strCache>
                  </c:strRef>
                </c:tx>
                <c:spPr>
                  <a:ln w="28575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4"/>
                    </a:solidFill>
                    <a:ln w="9525">
                      <a:solidFill>
                        <a:schemeClr val="accent4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'RT-3_7'!$C$43:$O$43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39.5</c:v>
                      </c:pt>
                      <c:pt idx="1">
                        <c:v>49.1</c:v>
                      </c:pt>
                      <c:pt idx="2">
                        <c:v>53.2</c:v>
                      </c:pt>
                      <c:pt idx="3">
                        <c:v>43.4</c:v>
                      </c:pt>
                      <c:pt idx="4">
                        <c:v>41.4</c:v>
                      </c:pt>
                      <c:pt idx="5">
                        <c:v>41.8</c:v>
                      </c:pt>
                      <c:pt idx="6">
                        <c:v>38.299999999999997</c:v>
                      </c:pt>
                      <c:pt idx="7">
                        <c:v>38.200000000000003</c:v>
                      </c:pt>
                      <c:pt idx="8">
                        <c:v>36</c:v>
                      </c:pt>
                      <c:pt idx="9">
                        <c:v>36.700000000000003</c:v>
                      </c:pt>
                      <c:pt idx="10">
                        <c:v>38.4</c:v>
                      </c:pt>
                      <c:pt idx="11">
                        <c:v>39.200000000000003</c:v>
                      </c:pt>
                      <c:pt idx="12">
                        <c:v>39.6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5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'RT-3_7'!$B$45</c15:sqref>
                        </c15:formulaRef>
                      </c:ext>
                    </c:extLst>
                    <c:strCache>
                      <c:ptCount val="1"/>
                      <c:pt idx="0">
                        <c:v>Malaysiaa</c:v>
                      </c:pt>
                    </c:strCache>
                  </c:strRef>
                </c:tx>
                <c:spPr>
                  <a:ln w="28575" cap="rnd">
                    <a:solidFill>
                      <a:schemeClr val="accent6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6"/>
                    </a:solidFill>
                    <a:ln w="9525">
                      <a:solidFill>
                        <a:schemeClr val="accent6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'RT-3_7'!$C$45:$O$45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96.8</c:v>
                      </c:pt>
                      <c:pt idx="1">
                        <c:v>122.2</c:v>
                      </c:pt>
                      <c:pt idx="2">
                        <c:v>128.6</c:v>
                      </c:pt>
                      <c:pt idx="3">
                        <c:v>123.8</c:v>
                      </c:pt>
                      <c:pt idx="4">
                        <c:v>127.4</c:v>
                      </c:pt>
                      <c:pt idx="5">
                        <c:v>125.2</c:v>
                      </c:pt>
                      <c:pt idx="6">
                        <c:v>121</c:v>
                      </c:pt>
                      <c:pt idx="7">
                        <c:v>142.69999999999999</c:v>
                      </c:pt>
                      <c:pt idx="8">
                        <c:v>132.19999999999999</c:v>
                      </c:pt>
                      <c:pt idx="9">
                        <c:v>136.19999999999999</c:v>
                      </c:pt>
                      <c:pt idx="10">
                        <c:v>139.30000000000001</c:v>
                      </c:pt>
                      <c:pt idx="11">
                        <c:v>142.5</c:v>
                      </c:pt>
                      <c:pt idx="12">
                        <c:v>140.4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'RT-3_7'!$B$46</c15:sqref>
                        </c15:formulaRef>
                      </c:ext>
                    </c:extLst>
                    <c:strCache>
                      <c:ptCount val="1"/>
                      <c:pt idx="0">
                        <c:v>Myanmar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>
                        <a:lumMod val="60000"/>
                      </a:schemeClr>
                    </a:solidFill>
                    <a:ln w="9525">
                      <a:solidFill>
                        <a:schemeClr val="accent1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'RT-3_7'!$C$46:$O$46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28.8</c:v>
                      </c:pt>
                      <c:pt idx="1">
                        <c:v>30.7</c:v>
                      </c:pt>
                      <c:pt idx="2">
                        <c:v>32.700000000000003</c:v>
                      </c:pt>
                      <c:pt idx="3">
                        <c:v>21.6</c:v>
                      </c:pt>
                      <c:pt idx="4">
                        <c:v>20</c:v>
                      </c:pt>
                      <c:pt idx="5">
                        <c:v>18.8</c:v>
                      </c:pt>
                      <c:pt idx="6">
                        <c:v>17.2</c:v>
                      </c:pt>
                      <c:pt idx="7">
                        <c:v>19.399999999999999</c:v>
                      </c:pt>
                      <c:pt idx="8">
                        <c:v>23.6</c:v>
                      </c:pt>
                      <c:pt idx="9">
                        <c:v>26.4</c:v>
                      </c:pt>
                      <c:pt idx="10">
                        <c:v>31.4</c:v>
                      </c:pt>
                      <c:pt idx="11">
                        <c:v>37.1</c:v>
                      </c:pt>
                      <c:pt idx="12">
                        <c:v>40.299999999999997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'RT-3_7'!$B$47</c15:sqref>
                        </c15:formulaRef>
                      </c:ext>
                    </c:extLst>
                    <c:strCache>
                      <c:ptCount val="1"/>
                      <c:pt idx="0">
                        <c:v>Philippines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lumMod val="60000"/>
                      </a:schemeClr>
                    </a:solidFill>
                    <a:ln w="9525">
                      <a:solidFill>
                        <a:schemeClr val="accent2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'RT-3_7'!$C$47:$O$47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27.6</c:v>
                      </c:pt>
                      <c:pt idx="1">
                        <c:v>39.6</c:v>
                      </c:pt>
                      <c:pt idx="2">
                        <c:v>39.700000000000003</c:v>
                      </c:pt>
                      <c:pt idx="3">
                        <c:v>41.2</c:v>
                      </c:pt>
                      <c:pt idx="4">
                        <c:v>45.7</c:v>
                      </c:pt>
                      <c:pt idx="5">
                        <c:v>48.1</c:v>
                      </c:pt>
                      <c:pt idx="6">
                        <c:v>45.8</c:v>
                      </c:pt>
                      <c:pt idx="7">
                        <c:v>48.4</c:v>
                      </c:pt>
                      <c:pt idx="8">
                        <c:v>47.6</c:v>
                      </c:pt>
                      <c:pt idx="9">
                        <c:v>47.2</c:v>
                      </c:pt>
                      <c:pt idx="10">
                        <c:v>47.4</c:v>
                      </c:pt>
                      <c:pt idx="11">
                        <c:v>58</c:v>
                      </c:pt>
                      <c:pt idx="12">
                        <c:v>58.5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'RT-3_7'!$B$48</c15:sqref>
                        </c15:formulaRef>
                      </c:ext>
                    </c:extLst>
                    <c:strCache>
                      <c:ptCount val="1"/>
                      <c:pt idx="0">
                        <c:v>Singapore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>
                        <a:lumMod val="60000"/>
                      </a:schemeClr>
                    </a:solidFill>
                    <a:ln w="9525">
                      <a:solidFill>
                        <a:schemeClr val="accent3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'RT-3_7'!$C$48:$O$48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87.9</c:v>
                      </c:pt>
                      <c:pt idx="1">
                        <c:v>82.6</c:v>
                      </c:pt>
                      <c:pt idx="2">
                        <c:v>103.4</c:v>
                      </c:pt>
                      <c:pt idx="3">
                        <c:v>103.6</c:v>
                      </c:pt>
                      <c:pt idx="4">
                        <c:v>111.7</c:v>
                      </c:pt>
                      <c:pt idx="5">
                        <c:v>109.7</c:v>
                      </c:pt>
                      <c:pt idx="6">
                        <c:v>122.6</c:v>
                      </c:pt>
                      <c:pt idx="7">
                        <c:v>132.6</c:v>
                      </c:pt>
                      <c:pt idx="8">
                        <c:v>125</c:v>
                      </c:pt>
                      <c:pt idx="9">
                        <c:v>128</c:v>
                      </c:pt>
                      <c:pt idx="10">
                        <c:v>131.19999999999999</c:v>
                      </c:pt>
                      <c:pt idx="11">
                        <c:v>131.1</c:v>
                      </c:pt>
                      <c:pt idx="12">
                        <c:v>131.4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12"/>
                <c:order val="1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'RT-3_7'!$B$27</c15:sqref>
                        </c15:formulaRef>
                      </c:ext>
                    </c:extLst>
                    <c:strCache>
                      <c:ptCount val="1"/>
                      <c:pt idx="0">
                        <c:v>Hong Kong, China  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>
                        <a:lumMod val="80000"/>
                        <a:lumOff val="20000"/>
                      </a:schemeClr>
                    </a:solidFill>
                    <a:ln w="9525">
                      <a:solidFill>
                        <a:schemeClr val="accent1">
                          <a:lumMod val="80000"/>
                          <a:lumOff val="2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'RT-3_7'!$C$27:$O$27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202</c:v>
                      </c:pt>
                      <c:pt idx="1">
                        <c:v>204.6</c:v>
                      </c:pt>
                      <c:pt idx="2">
                        <c:v>272.89999999999998</c:v>
                      </c:pt>
                      <c:pt idx="3">
                        <c:v>310.10000000000002</c:v>
                      </c:pt>
                      <c:pt idx="4">
                        <c:v>336.2</c:v>
                      </c:pt>
                      <c:pt idx="5">
                        <c:v>369.9</c:v>
                      </c:pt>
                      <c:pt idx="6">
                        <c:v>367.1</c:v>
                      </c:pt>
                      <c:pt idx="7">
                        <c:v>397.9</c:v>
                      </c:pt>
                      <c:pt idx="8">
                        <c:v>401.7</c:v>
                      </c:pt>
                      <c:pt idx="9">
                        <c:v>416.5</c:v>
                      </c:pt>
                      <c:pt idx="10">
                        <c:v>439.4</c:v>
                      </c:pt>
                      <c:pt idx="11">
                        <c:v>470.2</c:v>
                      </c:pt>
                      <c:pt idx="12">
                        <c:v>488.2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14"/>
                <c:order val="1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'RT-3_7'!$B$29</c15:sqref>
                        </c15:formulaRef>
                      </c:ext>
                    </c:extLst>
                    <c:strCache>
                      <c:ptCount val="1"/>
                      <c:pt idx="0">
                        <c:v>Mongolia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>
                        <a:lumMod val="80000"/>
                        <a:lumOff val="20000"/>
                      </a:schemeClr>
                    </a:solidFill>
                    <a:ln w="9525">
                      <a:solidFill>
                        <a:schemeClr val="accent3">
                          <a:lumMod val="80000"/>
                          <a:lumOff val="2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'RT-3_7'!$C$29:$O$29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53.8</c:v>
                      </c:pt>
                      <c:pt idx="1">
                        <c:v>15.7</c:v>
                      </c:pt>
                      <c:pt idx="2">
                        <c:v>21.1</c:v>
                      </c:pt>
                      <c:pt idx="3">
                        <c:v>37.5</c:v>
                      </c:pt>
                      <c:pt idx="4">
                        <c:v>38.1</c:v>
                      </c:pt>
                      <c:pt idx="5">
                        <c:v>48.4</c:v>
                      </c:pt>
                      <c:pt idx="6">
                        <c:v>34.6</c:v>
                      </c:pt>
                      <c:pt idx="7">
                        <c:v>43.7</c:v>
                      </c:pt>
                      <c:pt idx="8">
                        <c:v>48</c:v>
                      </c:pt>
                      <c:pt idx="9">
                        <c:v>48.7</c:v>
                      </c:pt>
                      <c:pt idx="10">
                        <c:v>45.6</c:v>
                      </c:pt>
                      <c:pt idx="11">
                        <c:v>49.3</c:v>
                      </c:pt>
                      <c:pt idx="12">
                        <c:v>48.5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15"/>
                <c:order val="1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'RT-3_7'!$B$30</c15:sqref>
                        </c15:formulaRef>
                      </c:ext>
                    </c:extLst>
                    <c:strCache>
                      <c:ptCount val="1"/>
                      <c:pt idx="0">
                        <c:v>Taipei,China</c:v>
                      </c:pt>
                    </c:strCache>
                  </c:strRef>
                </c:tx>
                <c:spPr>
                  <a:ln w="28575" cap="rnd">
                    <a:solidFill>
                      <a:schemeClr val="accent4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4">
                        <a:lumMod val="80000"/>
                        <a:lumOff val="20000"/>
                      </a:schemeClr>
                    </a:solidFill>
                    <a:ln w="9525">
                      <a:solidFill>
                        <a:schemeClr val="accent4">
                          <a:lumMod val="80000"/>
                          <a:lumOff val="2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'RT-3_7'!$C$30:$O$30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140</c:v>
                      </c:pt>
                      <c:pt idx="1">
                        <c:v>176</c:v>
                      </c:pt>
                      <c:pt idx="2">
                        <c:v>185.5</c:v>
                      </c:pt>
                      <c:pt idx="3">
                        <c:v>207.9</c:v>
                      </c:pt>
                      <c:pt idx="4">
                        <c:v>209.6</c:v>
                      </c:pt>
                      <c:pt idx="5">
                        <c:v>193.1</c:v>
                      </c:pt>
                      <c:pt idx="6">
                        <c:v>211</c:v>
                      </c:pt>
                      <c:pt idx="7">
                        <c:v>226.5</c:v>
                      </c:pt>
                      <c:pt idx="8">
                        <c:v>219.2</c:v>
                      </c:pt>
                      <c:pt idx="9">
                        <c:v>226.7</c:v>
                      </c:pt>
                      <c:pt idx="10">
                        <c:v>228.6</c:v>
                      </c:pt>
                      <c:pt idx="11">
                        <c:v>233.4</c:v>
                      </c:pt>
                      <c:pt idx="12">
                        <c:v>234.4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16"/>
                <c:order val="16"/>
                <c:tx>
                  <c:v>Japan</c:v>
                </c:tx>
                <c:spPr>
                  <a:ln w="28575" cap="rnd">
                    <a:solidFill>
                      <a:schemeClr val="accent5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5">
                        <a:lumMod val="80000"/>
                        <a:lumOff val="20000"/>
                      </a:schemeClr>
                    </a:solidFill>
                    <a:ln w="9525">
                      <a:solidFill>
                        <a:schemeClr val="accent5">
                          <a:lumMod val="80000"/>
                          <a:lumOff val="2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'RT-3_7'!$C$11:$O$11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1990</c:v>
                      </c:pt>
                      <c:pt idx="1">
                        <c:v>1995</c:v>
                      </c:pt>
                      <c:pt idx="2">
                        <c:v>2000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'RT-3_7'!$C$70:$O$70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114</c:v>
                      </c:pt>
                      <c:pt idx="1">
                        <c:v>111.4</c:v>
                      </c:pt>
                      <c:pt idx="2">
                        <c:v>127.5</c:v>
                      </c:pt>
                      <c:pt idx="3">
                        <c:v>206.7</c:v>
                      </c:pt>
                      <c:pt idx="4">
                        <c:v>204.7</c:v>
                      </c:pt>
                      <c:pt idx="5">
                        <c:v>203.8</c:v>
                      </c:pt>
                      <c:pt idx="6">
                        <c:v>210.1</c:v>
                      </c:pt>
                      <c:pt idx="7">
                        <c:v>228</c:v>
                      </c:pt>
                      <c:pt idx="8">
                        <c:v>226.9</c:v>
                      </c:pt>
                      <c:pt idx="9">
                        <c:v>238.2</c:v>
                      </c:pt>
                      <c:pt idx="10">
                        <c:v>241.6</c:v>
                      </c:pt>
                      <c:pt idx="11">
                        <c:v>247.4</c:v>
                      </c:pt>
                      <c:pt idx="12">
                        <c:v>250.5</c:v>
                      </c:pt>
                    </c:numCache>
                  </c:numRef>
                </c:val>
                <c:smooth val="0"/>
              </c15:ser>
            </c15:filteredLineSeries>
          </c:ext>
        </c:extLst>
      </c:lineChart>
      <c:catAx>
        <c:axId val="119282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9300864"/>
        <c:crosses val="autoZero"/>
        <c:auto val="1"/>
        <c:lblAlgn val="ctr"/>
        <c:lblOffset val="100"/>
        <c:noMultiLvlLbl val="0"/>
      </c:catAx>
      <c:valAx>
        <c:axId val="119300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9282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585788-13D1-4BBD-9188-657EF98A83FE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1FFEC4-C82E-40EC-B9F6-8F7C0C72306A}">
      <dgm:prSet phldrT="[Text]"/>
      <dgm:spPr/>
      <dgm:t>
        <a:bodyPr/>
        <a:lstStyle/>
        <a:p>
          <a:r>
            <a:rPr lang="en-US" dirty="0" smtClean="0"/>
            <a:t>Size of financial sector relative to the economy</a:t>
          </a:r>
          <a:endParaRPr lang="en-US" dirty="0"/>
        </a:p>
      </dgm:t>
    </dgm:pt>
    <dgm:pt modelId="{D0A2E10E-B853-42E6-AEBF-48B2DF1C4856}" type="parTrans" cxnId="{021F25CE-5B7C-4656-976F-1EE5A2C8885B}">
      <dgm:prSet/>
      <dgm:spPr/>
      <dgm:t>
        <a:bodyPr/>
        <a:lstStyle/>
        <a:p>
          <a:endParaRPr lang="en-US"/>
        </a:p>
      </dgm:t>
    </dgm:pt>
    <dgm:pt modelId="{7E539400-3520-4BF9-8721-120DE27336B8}" type="sibTrans" cxnId="{021F25CE-5B7C-4656-976F-1EE5A2C8885B}">
      <dgm:prSet/>
      <dgm:spPr/>
      <dgm:t>
        <a:bodyPr/>
        <a:lstStyle/>
        <a:p>
          <a:endParaRPr lang="en-US"/>
        </a:p>
      </dgm:t>
    </dgm:pt>
    <dgm:pt modelId="{15EDC60F-D4E6-4913-BE4C-6C9731419C5F}">
      <dgm:prSet phldrT="[Text]"/>
      <dgm:spPr/>
      <dgm:t>
        <a:bodyPr/>
        <a:lstStyle/>
        <a:p>
          <a:r>
            <a:rPr lang="en-US" dirty="0" smtClean="0"/>
            <a:t>An increased ratio of money supply to GDP (M2/GDP)</a:t>
          </a:r>
          <a:endParaRPr lang="en-US" dirty="0"/>
        </a:p>
      </dgm:t>
    </dgm:pt>
    <dgm:pt modelId="{19F68344-A01A-43C3-928D-C9B7E14DBF48}" type="parTrans" cxnId="{ED3B2709-B780-4CA5-8A0F-624ADEF44902}">
      <dgm:prSet/>
      <dgm:spPr/>
      <dgm:t>
        <a:bodyPr/>
        <a:lstStyle/>
        <a:p>
          <a:endParaRPr lang="en-US"/>
        </a:p>
      </dgm:t>
    </dgm:pt>
    <dgm:pt modelId="{07C9529B-C75F-4B68-8C2D-0684E12280DB}" type="sibTrans" cxnId="{ED3B2709-B780-4CA5-8A0F-624ADEF44902}">
      <dgm:prSet/>
      <dgm:spPr/>
      <dgm:t>
        <a:bodyPr/>
        <a:lstStyle/>
        <a:p>
          <a:endParaRPr lang="en-US"/>
        </a:p>
      </dgm:t>
    </dgm:pt>
    <dgm:pt modelId="{7D789D8D-EFF9-4FF9-AC2C-F7F2C9271091}">
      <dgm:prSet phldrT="[Text]"/>
      <dgm:spPr/>
      <dgm:t>
        <a:bodyPr/>
        <a:lstStyle/>
        <a:p>
          <a:r>
            <a:rPr lang="en-US" dirty="0" smtClean="0"/>
            <a:t>Size of banks, other financial institutions, and financial markets in a country compared to GDP</a:t>
          </a:r>
          <a:endParaRPr lang="en-US" dirty="0"/>
        </a:p>
      </dgm:t>
    </dgm:pt>
    <dgm:pt modelId="{E773EB9C-D842-460A-ABE7-5CC05DE6F2E4}" type="parTrans" cxnId="{48CBD9DF-0FCE-41E7-ABDC-5A7C5A85FF2D}">
      <dgm:prSet/>
      <dgm:spPr/>
      <dgm:t>
        <a:bodyPr/>
        <a:lstStyle/>
        <a:p>
          <a:endParaRPr lang="en-US"/>
        </a:p>
      </dgm:t>
    </dgm:pt>
    <dgm:pt modelId="{152EA1C5-26A7-41E9-AA50-4722DD1E2A11}" type="sibTrans" cxnId="{48CBD9DF-0FCE-41E7-ABDC-5A7C5A85FF2D}">
      <dgm:prSet/>
      <dgm:spPr/>
      <dgm:t>
        <a:bodyPr/>
        <a:lstStyle/>
        <a:p>
          <a:endParaRPr lang="en-US"/>
        </a:p>
      </dgm:t>
    </dgm:pt>
    <dgm:pt modelId="{9CB74D67-9544-48C4-B216-A4E4267AB10F}">
      <dgm:prSet phldrT="[Text]"/>
      <dgm:spPr/>
      <dgm:t>
        <a:bodyPr/>
        <a:lstStyle/>
        <a:p>
          <a:r>
            <a:rPr lang="en-US" dirty="0" smtClean="0"/>
            <a:t>Liquid Money</a:t>
          </a:r>
          <a:endParaRPr lang="en-US" dirty="0"/>
        </a:p>
      </dgm:t>
    </dgm:pt>
    <dgm:pt modelId="{01C409E7-4663-4224-B9C3-DBFD330F8D93}" type="parTrans" cxnId="{0C6A06E0-79DD-4328-B00C-BF344036D918}">
      <dgm:prSet/>
      <dgm:spPr/>
      <dgm:t>
        <a:bodyPr/>
        <a:lstStyle/>
        <a:p>
          <a:endParaRPr lang="en-US"/>
        </a:p>
      </dgm:t>
    </dgm:pt>
    <dgm:pt modelId="{D487BC2D-0FA1-4BB9-AE23-1CC000698032}" type="sibTrans" cxnId="{0C6A06E0-79DD-4328-B00C-BF344036D918}">
      <dgm:prSet/>
      <dgm:spPr/>
      <dgm:t>
        <a:bodyPr/>
        <a:lstStyle/>
        <a:p>
          <a:endParaRPr lang="en-US"/>
        </a:p>
      </dgm:t>
    </dgm:pt>
    <dgm:pt modelId="{F63FF84B-B75B-4908-AE69-C00AC248C6CE}" type="pres">
      <dgm:prSet presAssocID="{A0585788-13D1-4BBD-9188-657EF98A83F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2C50561F-E87E-46B6-A11A-FA6E777DCAE2}" type="pres">
      <dgm:prSet presAssocID="{A0585788-13D1-4BBD-9188-657EF98A83FE}" presName="Name1" presStyleCnt="0"/>
      <dgm:spPr/>
    </dgm:pt>
    <dgm:pt modelId="{3253DA9E-665B-45F0-8FA6-B328B7F2B9F5}" type="pres">
      <dgm:prSet presAssocID="{A0585788-13D1-4BBD-9188-657EF98A83FE}" presName="cycle" presStyleCnt="0"/>
      <dgm:spPr/>
    </dgm:pt>
    <dgm:pt modelId="{654C9CCB-BB79-4DE1-876B-3161ABB35D8D}" type="pres">
      <dgm:prSet presAssocID="{A0585788-13D1-4BBD-9188-657EF98A83FE}" presName="srcNode" presStyleLbl="node1" presStyleIdx="0" presStyleCnt="4"/>
      <dgm:spPr/>
    </dgm:pt>
    <dgm:pt modelId="{09DD9FD7-A1BC-45AC-BC19-66553E4D906C}" type="pres">
      <dgm:prSet presAssocID="{A0585788-13D1-4BBD-9188-657EF98A83FE}" presName="conn" presStyleLbl="parChTrans1D2" presStyleIdx="0" presStyleCnt="1"/>
      <dgm:spPr/>
      <dgm:t>
        <a:bodyPr/>
        <a:lstStyle/>
        <a:p>
          <a:endParaRPr lang="en-US"/>
        </a:p>
      </dgm:t>
    </dgm:pt>
    <dgm:pt modelId="{4C214316-0EF6-45C6-9991-3C1B40B98C33}" type="pres">
      <dgm:prSet presAssocID="{A0585788-13D1-4BBD-9188-657EF98A83FE}" presName="extraNode" presStyleLbl="node1" presStyleIdx="0" presStyleCnt="4"/>
      <dgm:spPr/>
    </dgm:pt>
    <dgm:pt modelId="{EAC358F9-0320-47E3-BF5F-152D93EFF3B0}" type="pres">
      <dgm:prSet presAssocID="{A0585788-13D1-4BBD-9188-657EF98A83FE}" presName="dstNode" presStyleLbl="node1" presStyleIdx="0" presStyleCnt="4"/>
      <dgm:spPr/>
    </dgm:pt>
    <dgm:pt modelId="{A17E8483-7C1F-4034-AE52-E78017AE195C}" type="pres">
      <dgm:prSet presAssocID="{831FFEC4-C82E-40EC-B9F6-8F7C0C72306A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539E4A-DE56-4669-8B37-25F9618CFFB0}" type="pres">
      <dgm:prSet presAssocID="{831FFEC4-C82E-40EC-B9F6-8F7C0C72306A}" presName="accent_1" presStyleCnt="0"/>
      <dgm:spPr/>
    </dgm:pt>
    <dgm:pt modelId="{57267302-FC10-4414-ADE2-6E754CC5BCB2}" type="pres">
      <dgm:prSet presAssocID="{831FFEC4-C82E-40EC-B9F6-8F7C0C72306A}" presName="accentRepeatNode" presStyleLbl="solidFgAcc1" presStyleIdx="0" presStyleCnt="4"/>
      <dgm:spPr/>
    </dgm:pt>
    <dgm:pt modelId="{34353F8F-1580-4F4E-A093-653AD985EF20}" type="pres">
      <dgm:prSet presAssocID="{15EDC60F-D4E6-4913-BE4C-6C9731419C5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BC83D3-A4D1-43C0-A4E5-B885CFAD8501}" type="pres">
      <dgm:prSet presAssocID="{15EDC60F-D4E6-4913-BE4C-6C9731419C5F}" presName="accent_2" presStyleCnt="0"/>
      <dgm:spPr/>
    </dgm:pt>
    <dgm:pt modelId="{4B7A2D10-F2F2-4757-9396-1896FB920C12}" type="pres">
      <dgm:prSet presAssocID="{15EDC60F-D4E6-4913-BE4C-6C9731419C5F}" presName="accentRepeatNode" presStyleLbl="solidFgAcc1" presStyleIdx="1" presStyleCnt="4"/>
      <dgm:spPr/>
    </dgm:pt>
    <dgm:pt modelId="{D4B16486-AB89-4B95-BAAF-D4C2679510AA}" type="pres">
      <dgm:prSet presAssocID="{7D789D8D-EFF9-4FF9-AC2C-F7F2C9271091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460CB8-3572-49DA-AD47-B37400E7A6F8}" type="pres">
      <dgm:prSet presAssocID="{7D789D8D-EFF9-4FF9-AC2C-F7F2C9271091}" presName="accent_3" presStyleCnt="0"/>
      <dgm:spPr/>
    </dgm:pt>
    <dgm:pt modelId="{A19CBE34-5BB9-4F43-A51A-635CB6FB2242}" type="pres">
      <dgm:prSet presAssocID="{7D789D8D-EFF9-4FF9-AC2C-F7F2C9271091}" presName="accentRepeatNode" presStyleLbl="solidFgAcc1" presStyleIdx="2" presStyleCnt="4"/>
      <dgm:spPr/>
    </dgm:pt>
    <dgm:pt modelId="{35B52215-0D90-4B21-9C27-34C297949106}" type="pres">
      <dgm:prSet presAssocID="{9CB74D67-9544-48C4-B216-A4E4267AB10F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D9DA70-98EE-4B22-989E-C08153DC32B2}" type="pres">
      <dgm:prSet presAssocID="{9CB74D67-9544-48C4-B216-A4E4267AB10F}" presName="accent_4" presStyleCnt="0"/>
      <dgm:spPr/>
    </dgm:pt>
    <dgm:pt modelId="{21597B2A-6F45-45A7-AB16-8451AF9BAFC8}" type="pres">
      <dgm:prSet presAssocID="{9CB74D67-9544-48C4-B216-A4E4267AB10F}" presName="accentRepeatNode" presStyleLbl="solidFgAcc1" presStyleIdx="3" presStyleCnt="4"/>
      <dgm:spPr/>
    </dgm:pt>
  </dgm:ptLst>
  <dgm:cxnLst>
    <dgm:cxn modelId="{C824ABFA-5A65-48E7-A2D5-E7773CD4F6E4}" type="presOf" srcId="{9CB74D67-9544-48C4-B216-A4E4267AB10F}" destId="{35B52215-0D90-4B21-9C27-34C297949106}" srcOrd="0" destOrd="0" presId="urn:microsoft.com/office/officeart/2008/layout/VerticalCurvedList"/>
    <dgm:cxn modelId="{FE373B0A-1CAB-4E7A-B8F0-30C60EA3759E}" type="presOf" srcId="{15EDC60F-D4E6-4913-BE4C-6C9731419C5F}" destId="{34353F8F-1580-4F4E-A093-653AD985EF20}" srcOrd="0" destOrd="0" presId="urn:microsoft.com/office/officeart/2008/layout/VerticalCurvedList"/>
    <dgm:cxn modelId="{88A334D5-8BC6-43B3-A7F4-08CFC3F55F8A}" type="presOf" srcId="{831FFEC4-C82E-40EC-B9F6-8F7C0C72306A}" destId="{A17E8483-7C1F-4034-AE52-E78017AE195C}" srcOrd="0" destOrd="0" presId="urn:microsoft.com/office/officeart/2008/layout/VerticalCurvedList"/>
    <dgm:cxn modelId="{BFC5BB3D-9C83-42B7-9B55-157F7EAC8B93}" type="presOf" srcId="{A0585788-13D1-4BBD-9188-657EF98A83FE}" destId="{F63FF84B-B75B-4908-AE69-C00AC248C6CE}" srcOrd="0" destOrd="0" presId="urn:microsoft.com/office/officeart/2008/layout/VerticalCurvedList"/>
    <dgm:cxn modelId="{0C6A06E0-79DD-4328-B00C-BF344036D918}" srcId="{A0585788-13D1-4BBD-9188-657EF98A83FE}" destId="{9CB74D67-9544-48C4-B216-A4E4267AB10F}" srcOrd="3" destOrd="0" parTransId="{01C409E7-4663-4224-B9C3-DBFD330F8D93}" sibTransId="{D487BC2D-0FA1-4BB9-AE23-1CC000698032}"/>
    <dgm:cxn modelId="{021F25CE-5B7C-4656-976F-1EE5A2C8885B}" srcId="{A0585788-13D1-4BBD-9188-657EF98A83FE}" destId="{831FFEC4-C82E-40EC-B9F6-8F7C0C72306A}" srcOrd="0" destOrd="0" parTransId="{D0A2E10E-B853-42E6-AEBF-48B2DF1C4856}" sibTransId="{7E539400-3520-4BF9-8721-120DE27336B8}"/>
    <dgm:cxn modelId="{48CBD9DF-0FCE-41E7-ABDC-5A7C5A85FF2D}" srcId="{A0585788-13D1-4BBD-9188-657EF98A83FE}" destId="{7D789D8D-EFF9-4FF9-AC2C-F7F2C9271091}" srcOrd="2" destOrd="0" parTransId="{E773EB9C-D842-460A-ABE7-5CC05DE6F2E4}" sibTransId="{152EA1C5-26A7-41E9-AA50-4722DD1E2A11}"/>
    <dgm:cxn modelId="{093B5E8A-6992-4597-B7F3-104CB783A93F}" type="presOf" srcId="{7E539400-3520-4BF9-8721-120DE27336B8}" destId="{09DD9FD7-A1BC-45AC-BC19-66553E4D906C}" srcOrd="0" destOrd="0" presId="urn:microsoft.com/office/officeart/2008/layout/VerticalCurvedList"/>
    <dgm:cxn modelId="{ED3B2709-B780-4CA5-8A0F-624ADEF44902}" srcId="{A0585788-13D1-4BBD-9188-657EF98A83FE}" destId="{15EDC60F-D4E6-4913-BE4C-6C9731419C5F}" srcOrd="1" destOrd="0" parTransId="{19F68344-A01A-43C3-928D-C9B7E14DBF48}" sibTransId="{07C9529B-C75F-4B68-8C2D-0684E12280DB}"/>
    <dgm:cxn modelId="{95159011-1BF5-47E7-8AB4-C1C66395324A}" type="presOf" srcId="{7D789D8D-EFF9-4FF9-AC2C-F7F2C9271091}" destId="{D4B16486-AB89-4B95-BAAF-D4C2679510AA}" srcOrd="0" destOrd="0" presId="urn:microsoft.com/office/officeart/2008/layout/VerticalCurvedList"/>
    <dgm:cxn modelId="{64B2B6CB-8CAA-4CFE-819A-6A24D18DF079}" type="presParOf" srcId="{F63FF84B-B75B-4908-AE69-C00AC248C6CE}" destId="{2C50561F-E87E-46B6-A11A-FA6E777DCAE2}" srcOrd="0" destOrd="0" presId="urn:microsoft.com/office/officeart/2008/layout/VerticalCurvedList"/>
    <dgm:cxn modelId="{6DF7E496-98F8-4475-85CD-1D6627FBF1F5}" type="presParOf" srcId="{2C50561F-E87E-46B6-A11A-FA6E777DCAE2}" destId="{3253DA9E-665B-45F0-8FA6-B328B7F2B9F5}" srcOrd="0" destOrd="0" presId="urn:microsoft.com/office/officeart/2008/layout/VerticalCurvedList"/>
    <dgm:cxn modelId="{7A2B5491-CE6C-44FB-A085-43A9C2973286}" type="presParOf" srcId="{3253DA9E-665B-45F0-8FA6-B328B7F2B9F5}" destId="{654C9CCB-BB79-4DE1-876B-3161ABB35D8D}" srcOrd="0" destOrd="0" presId="urn:microsoft.com/office/officeart/2008/layout/VerticalCurvedList"/>
    <dgm:cxn modelId="{A6D2A30D-F008-414F-AF88-BF8CDD2452BB}" type="presParOf" srcId="{3253DA9E-665B-45F0-8FA6-B328B7F2B9F5}" destId="{09DD9FD7-A1BC-45AC-BC19-66553E4D906C}" srcOrd="1" destOrd="0" presId="urn:microsoft.com/office/officeart/2008/layout/VerticalCurvedList"/>
    <dgm:cxn modelId="{104A2B3C-CC05-49A5-BC5C-7D7041102880}" type="presParOf" srcId="{3253DA9E-665B-45F0-8FA6-B328B7F2B9F5}" destId="{4C214316-0EF6-45C6-9991-3C1B40B98C33}" srcOrd="2" destOrd="0" presId="urn:microsoft.com/office/officeart/2008/layout/VerticalCurvedList"/>
    <dgm:cxn modelId="{42D899F5-F17B-4DFE-85E8-205822A603E6}" type="presParOf" srcId="{3253DA9E-665B-45F0-8FA6-B328B7F2B9F5}" destId="{EAC358F9-0320-47E3-BF5F-152D93EFF3B0}" srcOrd="3" destOrd="0" presId="urn:microsoft.com/office/officeart/2008/layout/VerticalCurvedList"/>
    <dgm:cxn modelId="{21AC58B1-E2E2-4261-9042-950A8191BC8F}" type="presParOf" srcId="{2C50561F-E87E-46B6-A11A-FA6E777DCAE2}" destId="{A17E8483-7C1F-4034-AE52-E78017AE195C}" srcOrd="1" destOrd="0" presId="urn:microsoft.com/office/officeart/2008/layout/VerticalCurvedList"/>
    <dgm:cxn modelId="{84CACBC6-CB1E-4109-B1FE-BC0ACB08D694}" type="presParOf" srcId="{2C50561F-E87E-46B6-A11A-FA6E777DCAE2}" destId="{9D539E4A-DE56-4669-8B37-25F9618CFFB0}" srcOrd="2" destOrd="0" presId="urn:microsoft.com/office/officeart/2008/layout/VerticalCurvedList"/>
    <dgm:cxn modelId="{9FBD7315-608D-438C-8575-791C26C03DEA}" type="presParOf" srcId="{9D539E4A-DE56-4669-8B37-25F9618CFFB0}" destId="{57267302-FC10-4414-ADE2-6E754CC5BCB2}" srcOrd="0" destOrd="0" presId="urn:microsoft.com/office/officeart/2008/layout/VerticalCurvedList"/>
    <dgm:cxn modelId="{EA6E16F5-CC26-4D97-ABFB-92769AAB7221}" type="presParOf" srcId="{2C50561F-E87E-46B6-A11A-FA6E777DCAE2}" destId="{34353F8F-1580-4F4E-A093-653AD985EF20}" srcOrd="3" destOrd="0" presId="urn:microsoft.com/office/officeart/2008/layout/VerticalCurvedList"/>
    <dgm:cxn modelId="{674DF767-8A44-4447-9FA9-A67C7703FAF5}" type="presParOf" srcId="{2C50561F-E87E-46B6-A11A-FA6E777DCAE2}" destId="{ABBC83D3-A4D1-43C0-A4E5-B885CFAD8501}" srcOrd="4" destOrd="0" presId="urn:microsoft.com/office/officeart/2008/layout/VerticalCurvedList"/>
    <dgm:cxn modelId="{D29E3683-4BFE-4470-AC5C-F5418164A86C}" type="presParOf" srcId="{ABBC83D3-A4D1-43C0-A4E5-B885CFAD8501}" destId="{4B7A2D10-F2F2-4757-9396-1896FB920C12}" srcOrd="0" destOrd="0" presId="urn:microsoft.com/office/officeart/2008/layout/VerticalCurvedList"/>
    <dgm:cxn modelId="{215268C0-512F-4283-A45C-2B3AF727CF58}" type="presParOf" srcId="{2C50561F-E87E-46B6-A11A-FA6E777DCAE2}" destId="{D4B16486-AB89-4B95-BAAF-D4C2679510AA}" srcOrd="5" destOrd="0" presId="urn:microsoft.com/office/officeart/2008/layout/VerticalCurvedList"/>
    <dgm:cxn modelId="{C1193B07-F7EA-4D43-BD52-92751CFA5AE6}" type="presParOf" srcId="{2C50561F-E87E-46B6-A11A-FA6E777DCAE2}" destId="{C4460CB8-3572-49DA-AD47-B37400E7A6F8}" srcOrd="6" destOrd="0" presId="urn:microsoft.com/office/officeart/2008/layout/VerticalCurvedList"/>
    <dgm:cxn modelId="{0B3F9F6B-CF6E-4D80-8458-7B4EAEBD8057}" type="presParOf" srcId="{C4460CB8-3572-49DA-AD47-B37400E7A6F8}" destId="{A19CBE34-5BB9-4F43-A51A-635CB6FB2242}" srcOrd="0" destOrd="0" presId="urn:microsoft.com/office/officeart/2008/layout/VerticalCurvedList"/>
    <dgm:cxn modelId="{D75AD4B2-8D02-45A7-B883-4EC9B57F9D19}" type="presParOf" srcId="{2C50561F-E87E-46B6-A11A-FA6E777DCAE2}" destId="{35B52215-0D90-4B21-9C27-34C297949106}" srcOrd="7" destOrd="0" presId="urn:microsoft.com/office/officeart/2008/layout/VerticalCurvedList"/>
    <dgm:cxn modelId="{43932B5E-805E-472F-84FC-DB3AF5496CB2}" type="presParOf" srcId="{2C50561F-E87E-46B6-A11A-FA6E777DCAE2}" destId="{A1D9DA70-98EE-4B22-989E-C08153DC32B2}" srcOrd="8" destOrd="0" presId="urn:microsoft.com/office/officeart/2008/layout/VerticalCurvedList"/>
    <dgm:cxn modelId="{DC60EEB0-CEA3-4451-BB84-FB21501A7683}" type="presParOf" srcId="{A1D9DA70-98EE-4B22-989E-C08153DC32B2}" destId="{21597B2A-6F45-45A7-AB16-8451AF9BAFC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54B7EA-33BF-4AC7-B62D-2706487614C6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390C1707-E98F-4736-8B41-E692615CFC4B}">
      <dgm:prSet phldrT="[Text]"/>
      <dgm:spPr/>
      <dgm:t>
        <a:bodyPr/>
        <a:lstStyle/>
        <a:p>
          <a:r>
            <a:rPr lang="en-US" dirty="0" smtClean="0"/>
            <a:t>“Private credit to GDP”</a:t>
          </a:r>
          <a:endParaRPr lang="en-US" dirty="0"/>
        </a:p>
      </dgm:t>
    </dgm:pt>
    <dgm:pt modelId="{303A5BE3-90A3-4F46-A804-D5794122EA68}" type="parTrans" cxnId="{71B58045-56E4-4F1B-A03E-E49FE751D8D3}">
      <dgm:prSet/>
      <dgm:spPr/>
      <dgm:t>
        <a:bodyPr/>
        <a:lstStyle/>
        <a:p>
          <a:endParaRPr lang="en-US"/>
        </a:p>
      </dgm:t>
    </dgm:pt>
    <dgm:pt modelId="{20914209-14E8-4267-8B4A-D39F246E653D}" type="sibTrans" cxnId="{71B58045-56E4-4F1B-A03E-E49FE751D8D3}">
      <dgm:prSet/>
      <dgm:spPr/>
      <dgm:t>
        <a:bodyPr/>
        <a:lstStyle/>
        <a:p>
          <a:endParaRPr lang="en-US"/>
        </a:p>
      </dgm:t>
    </dgm:pt>
    <dgm:pt modelId="{B3E2F4CA-2EBA-4451-9684-796BD6967016}">
      <dgm:prSet phldrT="[Text]"/>
      <dgm:spPr/>
      <dgm:t>
        <a:bodyPr/>
        <a:lstStyle/>
        <a:p>
          <a:r>
            <a:rPr lang="en-US" dirty="0" smtClean="0"/>
            <a:t>Correlates strongly with income level</a:t>
          </a:r>
          <a:endParaRPr lang="en-US" dirty="0"/>
        </a:p>
      </dgm:t>
    </dgm:pt>
    <dgm:pt modelId="{30F13775-79C4-489B-817A-0DB0BADC49DF}" type="parTrans" cxnId="{01F536AD-4501-4F90-9762-5E0D1874C607}">
      <dgm:prSet/>
      <dgm:spPr/>
      <dgm:t>
        <a:bodyPr/>
        <a:lstStyle/>
        <a:p>
          <a:endParaRPr lang="en-US"/>
        </a:p>
      </dgm:t>
    </dgm:pt>
    <dgm:pt modelId="{5B4B03C8-A0DE-43FB-A64E-311D28D33313}" type="sibTrans" cxnId="{01F536AD-4501-4F90-9762-5E0D1874C607}">
      <dgm:prSet/>
      <dgm:spPr/>
      <dgm:t>
        <a:bodyPr/>
        <a:lstStyle/>
        <a:p>
          <a:endParaRPr lang="en-US"/>
        </a:p>
      </dgm:t>
    </dgm:pt>
    <dgm:pt modelId="{30B16C99-6523-40A1-AE9D-72C0B99DF19B}">
      <dgm:prSet phldrT="[Text]"/>
      <dgm:spPr/>
      <dgm:t>
        <a:bodyPr/>
        <a:lstStyle/>
        <a:p>
          <a:r>
            <a:rPr lang="en-US" dirty="0" smtClean="0"/>
            <a:t>Average private credit to GDP in higher income countries 4x that of lower income countries</a:t>
          </a:r>
          <a:endParaRPr lang="en-US" dirty="0"/>
        </a:p>
      </dgm:t>
    </dgm:pt>
    <dgm:pt modelId="{9AFCE481-3CD7-47EB-B079-4E5437376717}" type="parTrans" cxnId="{B2670B8D-88CA-4E1F-845D-3DABD9024646}">
      <dgm:prSet/>
      <dgm:spPr/>
      <dgm:t>
        <a:bodyPr/>
        <a:lstStyle/>
        <a:p>
          <a:endParaRPr lang="en-US"/>
        </a:p>
      </dgm:t>
    </dgm:pt>
    <dgm:pt modelId="{14B0A6FB-B63B-4A72-88C8-41EEC7EF4AED}" type="sibTrans" cxnId="{B2670B8D-88CA-4E1F-845D-3DABD9024646}">
      <dgm:prSet/>
      <dgm:spPr/>
      <dgm:t>
        <a:bodyPr/>
        <a:lstStyle/>
        <a:p>
          <a:endParaRPr lang="en-US"/>
        </a:p>
      </dgm:t>
    </dgm:pt>
    <dgm:pt modelId="{33D2A9CD-363B-4E24-AD2A-87ED01C55D1B}" type="pres">
      <dgm:prSet presAssocID="{2C54B7EA-33BF-4AC7-B62D-2706487614C6}" presName="compositeShape" presStyleCnt="0">
        <dgm:presLayoutVars>
          <dgm:dir/>
          <dgm:resizeHandles/>
        </dgm:presLayoutVars>
      </dgm:prSet>
      <dgm:spPr/>
    </dgm:pt>
    <dgm:pt modelId="{4D4ABEBC-C18F-48F9-8AF2-D0E113DE7237}" type="pres">
      <dgm:prSet presAssocID="{2C54B7EA-33BF-4AC7-B62D-2706487614C6}" presName="pyramid" presStyleLbl="node1" presStyleIdx="0" presStyleCnt="1"/>
      <dgm:spPr/>
    </dgm:pt>
    <dgm:pt modelId="{EB71D216-2208-4078-9685-785D45B9B553}" type="pres">
      <dgm:prSet presAssocID="{2C54B7EA-33BF-4AC7-B62D-2706487614C6}" presName="theList" presStyleCnt="0"/>
      <dgm:spPr/>
    </dgm:pt>
    <dgm:pt modelId="{1DD8E735-4227-467B-9B78-5EB159AD381C}" type="pres">
      <dgm:prSet presAssocID="{390C1707-E98F-4736-8B41-E692615CFC4B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DC16EB-E767-4C69-91E4-FD0613B092A3}" type="pres">
      <dgm:prSet presAssocID="{390C1707-E98F-4736-8B41-E692615CFC4B}" presName="aSpace" presStyleCnt="0"/>
      <dgm:spPr/>
    </dgm:pt>
    <dgm:pt modelId="{984C6A1B-DAB6-4985-8225-E4EC05257315}" type="pres">
      <dgm:prSet presAssocID="{B3E2F4CA-2EBA-4451-9684-796BD6967016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5148E1-16E0-463D-82B9-DC7D1FF3678C}" type="pres">
      <dgm:prSet presAssocID="{B3E2F4CA-2EBA-4451-9684-796BD6967016}" presName="aSpace" presStyleCnt="0"/>
      <dgm:spPr/>
    </dgm:pt>
    <dgm:pt modelId="{88CFAC4C-7E7C-4236-AD8E-EAFD799E9E16}" type="pres">
      <dgm:prSet presAssocID="{30B16C99-6523-40A1-AE9D-72C0B99DF19B}" presName="aNode" presStyleLbl="fgAcc1" presStyleIdx="2" presStyleCnt="3" custScaleX="1802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4D3A5E-EF04-4A32-908F-350AAAA0EC73}" type="pres">
      <dgm:prSet presAssocID="{30B16C99-6523-40A1-AE9D-72C0B99DF19B}" presName="aSpace" presStyleCnt="0"/>
      <dgm:spPr/>
    </dgm:pt>
  </dgm:ptLst>
  <dgm:cxnLst>
    <dgm:cxn modelId="{01F536AD-4501-4F90-9762-5E0D1874C607}" srcId="{2C54B7EA-33BF-4AC7-B62D-2706487614C6}" destId="{B3E2F4CA-2EBA-4451-9684-796BD6967016}" srcOrd="1" destOrd="0" parTransId="{30F13775-79C4-489B-817A-0DB0BADC49DF}" sibTransId="{5B4B03C8-A0DE-43FB-A64E-311D28D33313}"/>
    <dgm:cxn modelId="{B2670B8D-88CA-4E1F-845D-3DABD9024646}" srcId="{2C54B7EA-33BF-4AC7-B62D-2706487614C6}" destId="{30B16C99-6523-40A1-AE9D-72C0B99DF19B}" srcOrd="2" destOrd="0" parTransId="{9AFCE481-3CD7-47EB-B079-4E5437376717}" sibTransId="{14B0A6FB-B63B-4A72-88C8-41EEC7EF4AED}"/>
    <dgm:cxn modelId="{B134BC8B-F920-4493-96C4-33F9848A8439}" type="presOf" srcId="{30B16C99-6523-40A1-AE9D-72C0B99DF19B}" destId="{88CFAC4C-7E7C-4236-AD8E-EAFD799E9E16}" srcOrd="0" destOrd="0" presId="urn:microsoft.com/office/officeart/2005/8/layout/pyramid2"/>
    <dgm:cxn modelId="{4B816050-D07A-4166-85EF-F971F3ED7A25}" type="presOf" srcId="{390C1707-E98F-4736-8B41-E692615CFC4B}" destId="{1DD8E735-4227-467B-9B78-5EB159AD381C}" srcOrd="0" destOrd="0" presId="urn:microsoft.com/office/officeart/2005/8/layout/pyramid2"/>
    <dgm:cxn modelId="{71B58045-56E4-4F1B-A03E-E49FE751D8D3}" srcId="{2C54B7EA-33BF-4AC7-B62D-2706487614C6}" destId="{390C1707-E98F-4736-8B41-E692615CFC4B}" srcOrd="0" destOrd="0" parTransId="{303A5BE3-90A3-4F46-A804-D5794122EA68}" sibTransId="{20914209-14E8-4267-8B4A-D39F246E653D}"/>
    <dgm:cxn modelId="{CAD6B79F-9283-4E6D-B960-47E983B27528}" type="presOf" srcId="{B3E2F4CA-2EBA-4451-9684-796BD6967016}" destId="{984C6A1B-DAB6-4985-8225-E4EC05257315}" srcOrd="0" destOrd="0" presId="urn:microsoft.com/office/officeart/2005/8/layout/pyramid2"/>
    <dgm:cxn modelId="{C2AD022C-0F56-4411-B74B-3334C3600D39}" type="presOf" srcId="{2C54B7EA-33BF-4AC7-B62D-2706487614C6}" destId="{33D2A9CD-363B-4E24-AD2A-87ED01C55D1B}" srcOrd="0" destOrd="0" presId="urn:microsoft.com/office/officeart/2005/8/layout/pyramid2"/>
    <dgm:cxn modelId="{ECF573C5-960C-4D07-8843-B467E6C02640}" type="presParOf" srcId="{33D2A9CD-363B-4E24-AD2A-87ED01C55D1B}" destId="{4D4ABEBC-C18F-48F9-8AF2-D0E113DE7237}" srcOrd="0" destOrd="0" presId="urn:microsoft.com/office/officeart/2005/8/layout/pyramid2"/>
    <dgm:cxn modelId="{18220187-EEFB-4382-A5D9-DCD4627E34BC}" type="presParOf" srcId="{33D2A9CD-363B-4E24-AD2A-87ED01C55D1B}" destId="{EB71D216-2208-4078-9685-785D45B9B553}" srcOrd="1" destOrd="0" presId="urn:microsoft.com/office/officeart/2005/8/layout/pyramid2"/>
    <dgm:cxn modelId="{26B93F27-38B8-4161-9E32-D406059F4E00}" type="presParOf" srcId="{EB71D216-2208-4078-9685-785D45B9B553}" destId="{1DD8E735-4227-467B-9B78-5EB159AD381C}" srcOrd="0" destOrd="0" presId="urn:microsoft.com/office/officeart/2005/8/layout/pyramid2"/>
    <dgm:cxn modelId="{3941C089-ECE0-49C9-AB88-AA3EBD7D4D4F}" type="presParOf" srcId="{EB71D216-2208-4078-9685-785D45B9B553}" destId="{1CDC16EB-E767-4C69-91E4-FD0613B092A3}" srcOrd="1" destOrd="0" presId="urn:microsoft.com/office/officeart/2005/8/layout/pyramid2"/>
    <dgm:cxn modelId="{2383FF1E-0665-4A8C-8525-3905F0BDA100}" type="presParOf" srcId="{EB71D216-2208-4078-9685-785D45B9B553}" destId="{984C6A1B-DAB6-4985-8225-E4EC05257315}" srcOrd="2" destOrd="0" presId="urn:microsoft.com/office/officeart/2005/8/layout/pyramid2"/>
    <dgm:cxn modelId="{25EF97BF-96E2-4F70-95B3-02810F60DF5E}" type="presParOf" srcId="{EB71D216-2208-4078-9685-785D45B9B553}" destId="{EC5148E1-16E0-463D-82B9-DC7D1FF3678C}" srcOrd="3" destOrd="0" presId="urn:microsoft.com/office/officeart/2005/8/layout/pyramid2"/>
    <dgm:cxn modelId="{B1129F39-6839-4463-A3CE-5D98546083F2}" type="presParOf" srcId="{EB71D216-2208-4078-9685-785D45B9B553}" destId="{88CFAC4C-7E7C-4236-AD8E-EAFD799E9E16}" srcOrd="4" destOrd="0" presId="urn:microsoft.com/office/officeart/2005/8/layout/pyramid2"/>
    <dgm:cxn modelId="{AFE1BAED-44D1-4EDB-BF23-5892EFEDB099}" type="presParOf" srcId="{EB71D216-2208-4078-9685-785D45B9B553}" destId="{834D3A5E-EF04-4A32-908F-350AAAA0EC73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2C59D4-4440-4C07-A36C-36B22E8660A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FDF5AA8B-3824-4F35-9978-07A5F8AD388A}">
      <dgm:prSet phldrT="[Text]"/>
      <dgm:spPr/>
      <dgm:t>
        <a:bodyPr/>
        <a:lstStyle/>
        <a:p>
          <a:r>
            <a:rPr lang="en-US" dirty="0" smtClean="0"/>
            <a:t>Increasing the ability of individuals and households to access basic services like health and education</a:t>
          </a:r>
          <a:endParaRPr lang="en-US" dirty="0"/>
        </a:p>
      </dgm:t>
    </dgm:pt>
    <dgm:pt modelId="{8F8632BE-4DDF-4A62-8C41-61A22F5F9AF0}" type="parTrans" cxnId="{0A6E7A01-2FCD-4E80-8622-C3B69C040888}">
      <dgm:prSet/>
      <dgm:spPr/>
      <dgm:t>
        <a:bodyPr/>
        <a:lstStyle/>
        <a:p>
          <a:endParaRPr lang="en-US"/>
        </a:p>
      </dgm:t>
    </dgm:pt>
    <dgm:pt modelId="{07162792-0723-4128-871D-EA77EBC20FC3}" type="sibTrans" cxnId="{0A6E7A01-2FCD-4E80-8622-C3B69C040888}">
      <dgm:prSet/>
      <dgm:spPr/>
      <dgm:t>
        <a:bodyPr/>
        <a:lstStyle/>
        <a:p>
          <a:endParaRPr lang="en-US"/>
        </a:p>
      </dgm:t>
    </dgm:pt>
    <dgm:pt modelId="{DA8CBEB7-2765-405F-A16C-C44D1A81E86C}">
      <dgm:prSet phldrT="[Text]"/>
      <dgm:spPr/>
      <dgm:t>
        <a:bodyPr/>
        <a:lstStyle/>
        <a:p>
          <a:r>
            <a:rPr lang="en-US" dirty="0" smtClean="0"/>
            <a:t>Reducing poverty</a:t>
          </a:r>
          <a:endParaRPr lang="en-US" dirty="0"/>
        </a:p>
      </dgm:t>
    </dgm:pt>
    <dgm:pt modelId="{7E1F5151-4AD0-4E20-B0C6-17C559AF6B61}" type="parTrans" cxnId="{EE8D7189-EA79-42C6-89E2-CD82F77D5D62}">
      <dgm:prSet/>
      <dgm:spPr/>
      <dgm:t>
        <a:bodyPr/>
        <a:lstStyle/>
        <a:p>
          <a:endParaRPr lang="en-US"/>
        </a:p>
      </dgm:t>
    </dgm:pt>
    <dgm:pt modelId="{748E138D-C70F-4B2C-8CFC-420B404EB594}" type="sibTrans" cxnId="{EE8D7189-EA79-42C6-89E2-CD82F77D5D62}">
      <dgm:prSet/>
      <dgm:spPr/>
      <dgm:t>
        <a:bodyPr/>
        <a:lstStyle/>
        <a:p>
          <a:endParaRPr lang="en-US"/>
        </a:p>
      </dgm:t>
    </dgm:pt>
    <dgm:pt modelId="{6CEF6221-7F8E-4409-9EE8-2BBE698BB273}">
      <dgm:prSet phldrT="[Text]"/>
      <dgm:spPr/>
      <dgm:t>
        <a:bodyPr/>
        <a:lstStyle/>
        <a:p>
          <a:r>
            <a:rPr lang="en-US" dirty="0" smtClean="0"/>
            <a:t>The more liquid money is available in an economy, the more opportunities exist for continued growth</a:t>
          </a:r>
          <a:endParaRPr lang="en-US" dirty="0"/>
        </a:p>
      </dgm:t>
    </dgm:pt>
    <dgm:pt modelId="{B30C1E11-39A3-4671-82ED-7D05AD059687}" type="parTrans" cxnId="{947AF8E5-0C80-419C-AF6A-2F53C171D1A0}">
      <dgm:prSet/>
      <dgm:spPr/>
      <dgm:t>
        <a:bodyPr/>
        <a:lstStyle/>
        <a:p>
          <a:endParaRPr lang="en-US"/>
        </a:p>
      </dgm:t>
    </dgm:pt>
    <dgm:pt modelId="{391C4DDF-68C9-48C9-82C4-A40E7594EB62}" type="sibTrans" cxnId="{947AF8E5-0C80-419C-AF6A-2F53C171D1A0}">
      <dgm:prSet/>
      <dgm:spPr/>
      <dgm:t>
        <a:bodyPr/>
        <a:lstStyle/>
        <a:p>
          <a:endParaRPr lang="en-US"/>
        </a:p>
      </dgm:t>
    </dgm:pt>
    <dgm:pt modelId="{54F3740D-CD51-4F23-9B37-02C4F47901E2}" type="pres">
      <dgm:prSet presAssocID="{402C59D4-4440-4C07-A36C-36B22E8660AA}" presName="CompostProcess" presStyleCnt="0">
        <dgm:presLayoutVars>
          <dgm:dir/>
          <dgm:resizeHandles val="exact"/>
        </dgm:presLayoutVars>
      </dgm:prSet>
      <dgm:spPr/>
    </dgm:pt>
    <dgm:pt modelId="{86E8D305-CF2A-470D-9597-ED90A5DA4D9C}" type="pres">
      <dgm:prSet presAssocID="{402C59D4-4440-4C07-A36C-36B22E8660AA}" presName="arrow" presStyleLbl="bgShp" presStyleIdx="0" presStyleCnt="1"/>
      <dgm:spPr/>
    </dgm:pt>
    <dgm:pt modelId="{BAD468B8-D57A-4891-812B-2004EAB6AC9A}" type="pres">
      <dgm:prSet presAssocID="{402C59D4-4440-4C07-A36C-36B22E8660AA}" presName="linearProcess" presStyleCnt="0"/>
      <dgm:spPr/>
    </dgm:pt>
    <dgm:pt modelId="{C2135D4E-22F5-43EE-9002-78B1331CDD11}" type="pres">
      <dgm:prSet presAssocID="{FDF5AA8B-3824-4F35-9978-07A5F8AD388A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6682F1-F29D-4441-B2D2-D83E55E9CAEF}" type="pres">
      <dgm:prSet presAssocID="{07162792-0723-4128-871D-EA77EBC20FC3}" presName="sibTrans" presStyleCnt="0"/>
      <dgm:spPr/>
    </dgm:pt>
    <dgm:pt modelId="{00DF19D9-5CBB-40BF-A5A8-17A045611FD3}" type="pres">
      <dgm:prSet presAssocID="{DA8CBEB7-2765-405F-A16C-C44D1A81E86C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108CEE-169F-46BE-8398-A5A2F17D20EF}" type="pres">
      <dgm:prSet presAssocID="{748E138D-C70F-4B2C-8CFC-420B404EB594}" presName="sibTrans" presStyleCnt="0"/>
      <dgm:spPr/>
    </dgm:pt>
    <dgm:pt modelId="{19299EF5-CB01-4D9F-8CE0-13EDBB785E10}" type="pres">
      <dgm:prSet presAssocID="{6CEF6221-7F8E-4409-9EE8-2BBE698BB27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D9467E-F495-4799-8CC5-67BEC5EBF251}" type="presOf" srcId="{DA8CBEB7-2765-405F-A16C-C44D1A81E86C}" destId="{00DF19D9-5CBB-40BF-A5A8-17A045611FD3}" srcOrd="0" destOrd="0" presId="urn:microsoft.com/office/officeart/2005/8/layout/hProcess9"/>
    <dgm:cxn modelId="{1C22BB71-A90B-42F1-9901-709DDF4B92BB}" type="presOf" srcId="{402C59D4-4440-4C07-A36C-36B22E8660AA}" destId="{54F3740D-CD51-4F23-9B37-02C4F47901E2}" srcOrd="0" destOrd="0" presId="urn:microsoft.com/office/officeart/2005/8/layout/hProcess9"/>
    <dgm:cxn modelId="{FCD6F0D7-FBBA-4FF2-832E-224A4BE8E3AC}" type="presOf" srcId="{6CEF6221-7F8E-4409-9EE8-2BBE698BB273}" destId="{19299EF5-CB01-4D9F-8CE0-13EDBB785E10}" srcOrd="0" destOrd="0" presId="urn:microsoft.com/office/officeart/2005/8/layout/hProcess9"/>
    <dgm:cxn modelId="{947AF8E5-0C80-419C-AF6A-2F53C171D1A0}" srcId="{402C59D4-4440-4C07-A36C-36B22E8660AA}" destId="{6CEF6221-7F8E-4409-9EE8-2BBE698BB273}" srcOrd="2" destOrd="0" parTransId="{B30C1E11-39A3-4671-82ED-7D05AD059687}" sibTransId="{391C4DDF-68C9-48C9-82C4-A40E7594EB62}"/>
    <dgm:cxn modelId="{7DF34AA3-465A-4367-96A3-B7F3FE69A543}" type="presOf" srcId="{FDF5AA8B-3824-4F35-9978-07A5F8AD388A}" destId="{C2135D4E-22F5-43EE-9002-78B1331CDD11}" srcOrd="0" destOrd="0" presId="urn:microsoft.com/office/officeart/2005/8/layout/hProcess9"/>
    <dgm:cxn modelId="{0A6E7A01-2FCD-4E80-8622-C3B69C040888}" srcId="{402C59D4-4440-4C07-A36C-36B22E8660AA}" destId="{FDF5AA8B-3824-4F35-9978-07A5F8AD388A}" srcOrd="0" destOrd="0" parTransId="{8F8632BE-4DDF-4A62-8C41-61A22F5F9AF0}" sibTransId="{07162792-0723-4128-871D-EA77EBC20FC3}"/>
    <dgm:cxn modelId="{EE8D7189-EA79-42C6-89E2-CD82F77D5D62}" srcId="{402C59D4-4440-4C07-A36C-36B22E8660AA}" destId="{DA8CBEB7-2765-405F-A16C-C44D1A81E86C}" srcOrd="1" destOrd="0" parTransId="{7E1F5151-4AD0-4E20-B0C6-17C559AF6B61}" sibTransId="{748E138D-C70F-4B2C-8CFC-420B404EB594}"/>
    <dgm:cxn modelId="{65CB89F8-653D-4D88-BF99-875836CA8824}" type="presParOf" srcId="{54F3740D-CD51-4F23-9B37-02C4F47901E2}" destId="{86E8D305-CF2A-470D-9597-ED90A5DA4D9C}" srcOrd="0" destOrd="0" presId="urn:microsoft.com/office/officeart/2005/8/layout/hProcess9"/>
    <dgm:cxn modelId="{589B9EFE-F253-4A8D-BAB5-3E9D92237F94}" type="presParOf" srcId="{54F3740D-CD51-4F23-9B37-02C4F47901E2}" destId="{BAD468B8-D57A-4891-812B-2004EAB6AC9A}" srcOrd="1" destOrd="0" presId="urn:microsoft.com/office/officeart/2005/8/layout/hProcess9"/>
    <dgm:cxn modelId="{E81EA474-1846-4D63-9EEB-5CFB606EC809}" type="presParOf" srcId="{BAD468B8-D57A-4891-812B-2004EAB6AC9A}" destId="{C2135D4E-22F5-43EE-9002-78B1331CDD11}" srcOrd="0" destOrd="0" presId="urn:microsoft.com/office/officeart/2005/8/layout/hProcess9"/>
    <dgm:cxn modelId="{21FA4D44-D60D-49A9-A183-538AEB88B014}" type="presParOf" srcId="{BAD468B8-D57A-4891-812B-2004EAB6AC9A}" destId="{446682F1-F29D-4441-B2D2-D83E55E9CAEF}" srcOrd="1" destOrd="0" presId="urn:microsoft.com/office/officeart/2005/8/layout/hProcess9"/>
    <dgm:cxn modelId="{99FD8FD0-14D2-450A-8C72-D3A7FED68264}" type="presParOf" srcId="{BAD468B8-D57A-4891-812B-2004EAB6AC9A}" destId="{00DF19D9-5CBB-40BF-A5A8-17A045611FD3}" srcOrd="2" destOrd="0" presId="urn:microsoft.com/office/officeart/2005/8/layout/hProcess9"/>
    <dgm:cxn modelId="{CCFC97BA-3A02-4F99-9756-E001F7C0E939}" type="presParOf" srcId="{BAD468B8-D57A-4891-812B-2004EAB6AC9A}" destId="{68108CEE-169F-46BE-8398-A5A2F17D20EF}" srcOrd="3" destOrd="0" presId="urn:microsoft.com/office/officeart/2005/8/layout/hProcess9"/>
    <dgm:cxn modelId="{0547C055-4760-4712-88E6-18BF09E95C6C}" type="presParOf" srcId="{BAD468B8-D57A-4891-812B-2004EAB6AC9A}" destId="{19299EF5-CB01-4D9F-8CE0-13EDBB785E10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DD9FD7-A1BC-45AC-BC19-66553E4D906C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7E8483-7C1F-4034-AE52-E78017AE195C}">
      <dsp:nvSpPr>
        <dsp:cNvPr id="0" name=""/>
        <dsp:cNvSpPr/>
      </dsp:nvSpPr>
      <dsp:spPr>
        <a:xfrm>
          <a:off x="610504" y="416587"/>
          <a:ext cx="7440913" cy="8336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Size of financial sector relative to the economy</a:t>
          </a:r>
          <a:endParaRPr lang="en-US" sz="2500" kern="1200" dirty="0"/>
        </a:p>
      </dsp:txBody>
      <dsp:txXfrm>
        <a:off x="610504" y="416587"/>
        <a:ext cx="7440913" cy="833607"/>
      </dsp:txXfrm>
    </dsp:sp>
    <dsp:sp modelId="{57267302-FC10-4414-ADE2-6E754CC5BCB2}">
      <dsp:nvSpPr>
        <dsp:cNvPr id="0" name=""/>
        <dsp:cNvSpPr/>
      </dsp:nvSpPr>
      <dsp:spPr>
        <a:xfrm>
          <a:off x="89500" y="312386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353F8F-1580-4F4E-A093-653AD985EF20}">
      <dsp:nvSpPr>
        <dsp:cNvPr id="0" name=""/>
        <dsp:cNvSpPr/>
      </dsp:nvSpPr>
      <dsp:spPr>
        <a:xfrm>
          <a:off x="1088431" y="1667215"/>
          <a:ext cx="6962986" cy="8336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An increased ratio of money supply to GDP (M2/GDP)</a:t>
          </a:r>
          <a:endParaRPr lang="en-US" sz="2500" kern="1200" dirty="0"/>
        </a:p>
      </dsp:txBody>
      <dsp:txXfrm>
        <a:off x="1088431" y="1667215"/>
        <a:ext cx="6962986" cy="833607"/>
      </dsp:txXfrm>
    </dsp:sp>
    <dsp:sp modelId="{4B7A2D10-F2F2-4757-9396-1896FB920C12}">
      <dsp:nvSpPr>
        <dsp:cNvPr id="0" name=""/>
        <dsp:cNvSpPr/>
      </dsp:nvSpPr>
      <dsp:spPr>
        <a:xfrm>
          <a:off x="567426" y="1563014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B16486-AB89-4B95-BAAF-D4C2679510AA}">
      <dsp:nvSpPr>
        <dsp:cNvPr id="0" name=""/>
        <dsp:cNvSpPr/>
      </dsp:nvSpPr>
      <dsp:spPr>
        <a:xfrm>
          <a:off x="1088431" y="2917843"/>
          <a:ext cx="6962986" cy="8336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Size of banks, other financial institutions, and financial markets in a country compared to GDP</a:t>
          </a:r>
          <a:endParaRPr lang="en-US" sz="2500" kern="1200" dirty="0"/>
        </a:p>
      </dsp:txBody>
      <dsp:txXfrm>
        <a:off x="1088431" y="2917843"/>
        <a:ext cx="6962986" cy="833607"/>
      </dsp:txXfrm>
    </dsp:sp>
    <dsp:sp modelId="{A19CBE34-5BB9-4F43-A51A-635CB6FB2242}">
      <dsp:nvSpPr>
        <dsp:cNvPr id="0" name=""/>
        <dsp:cNvSpPr/>
      </dsp:nvSpPr>
      <dsp:spPr>
        <a:xfrm>
          <a:off x="567426" y="2813642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B52215-0D90-4B21-9C27-34C297949106}">
      <dsp:nvSpPr>
        <dsp:cNvPr id="0" name=""/>
        <dsp:cNvSpPr/>
      </dsp:nvSpPr>
      <dsp:spPr>
        <a:xfrm>
          <a:off x="610504" y="4168472"/>
          <a:ext cx="7440913" cy="8336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1676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Liquid Money</a:t>
          </a:r>
          <a:endParaRPr lang="en-US" sz="2500" kern="1200" dirty="0"/>
        </a:p>
      </dsp:txBody>
      <dsp:txXfrm>
        <a:off x="610504" y="4168472"/>
        <a:ext cx="7440913" cy="833607"/>
      </dsp:txXfrm>
    </dsp:sp>
    <dsp:sp modelId="{21597B2A-6F45-45A7-AB16-8451AF9BAFC8}">
      <dsp:nvSpPr>
        <dsp:cNvPr id="0" name=""/>
        <dsp:cNvSpPr/>
      </dsp:nvSpPr>
      <dsp:spPr>
        <a:xfrm>
          <a:off x="89500" y="4064271"/>
          <a:ext cx="1042009" cy="10420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4ABEBC-C18F-48F9-8AF2-D0E113DE7237}">
      <dsp:nvSpPr>
        <dsp:cNvPr id="0" name=""/>
        <dsp:cNvSpPr/>
      </dsp:nvSpPr>
      <dsp:spPr>
        <a:xfrm>
          <a:off x="241594" y="0"/>
          <a:ext cx="5418667" cy="541866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D8E735-4227-467B-9B78-5EB159AD381C}">
      <dsp:nvSpPr>
        <dsp:cNvPr id="0" name=""/>
        <dsp:cNvSpPr/>
      </dsp:nvSpPr>
      <dsp:spPr>
        <a:xfrm>
          <a:off x="2950927" y="544777"/>
          <a:ext cx="3522133" cy="128270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“Private credit to GDP”</a:t>
          </a:r>
          <a:endParaRPr lang="en-US" sz="2500" kern="1200" dirty="0"/>
        </a:p>
      </dsp:txBody>
      <dsp:txXfrm>
        <a:off x="3013543" y="607393"/>
        <a:ext cx="3396901" cy="1157468"/>
      </dsp:txXfrm>
    </dsp:sp>
    <dsp:sp modelId="{984C6A1B-DAB6-4985-8225-E4EC05257315}">
      <dsp:nvSpPr>
        <dsp:cNvPr id="0" name=""/>
        <dsp:cNvSpPr/>
      </dsp:nvSpPr>
      <dsp:spPr>
        <a:xfrm>
          <a:off x="2950927" y="1987814"/>
          <a:ext cx="3522133" cy="128270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Correlates strongly with income level</a:t>
          </a:r>
          <a:endParaRPr lang="en-US" sz="2500" kern="1200" dirty="0"/>
        </a:p>
      </dsp:txBody>
      <dsp:txXfrm>
        <a:off x="3013543" y="2050430"/>
        <a:ext cx="3396901" cy="1157468"/>
      </dsp:txXfrm>
    </dsp:sp>
    <dsp:sp modelId="{88CFAC4C-7E7C-4236-AD8E-EAFD799E9E16}">
      <dsp:nvSpPr>
        <dsp:cNvPr id="0" name=""/>
        <dsp:cNvSpPr/>
      </dsp:nvSpPr>
      <dsp:spPr>
        <a:xfrm>
          <a:off x="1537583" y="3430852"/>
          <a:ext cx="6348821" cy="128270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Average private credit to GDP in higher income countries 4x that of lower income countries</a:t>
          </a:r>
          <a:endParaRPr lang="en-US" sz="2500" kern="1200" dirty="0"/>
        </a:p>
      </dsp:txBody>
      <dsp:txXfrm>
        <a:off x="1600199" y="3493468"/>
        <a:ext cx="6223589" cy="11574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E8D305-CF2A-470D-9597-ED90A5DA4D9C}">
      <dsp:nvSpPr>
        <dsp:cNvPr id="0" name=""/>
        <dsp:cNvSpPr/>
      </dsp:nvSpPr>
      <dsp:spPr>
        <a:xfrm>
          <a:off x="855049" y="0"/>
          <a:ext cx="9690566" cy="541866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135D4E-22F5-43EE-9002-78B1331CDD11}">
      <dsp:nvSpPr>
        <dsp:cNvPr id="0" name=""/>
        <dsp:cNvSpPr/>
      </dsp:nvSpPr>
      <dsp:spPr>
        <a:xfrm>
          <a:off x="386331" y="1625600"/>
          <a:ext cx="3420199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Increasing the ability of individuals and households to access basic services like health and education</a:t>
          </a:r>
          <a:endParaRPr lang="en-US" sz="2500" kern="1200" dirty="0"/>
        </a:p>
      </dsp:txBody>
      <dsp:txXfrm>
        <a:off x="492138" y="1731407"/>
        <a:ext cx="3208585" cy="1955852"/>
      </dsp:txXfrm>
    </dsp:sp>
    <dsp:sp modelId="{00DF19D9-5CBB-40BF-A5A8-17A045611FD3}">
      <dsp:nvSpPr>
        <dsp:cNvPr id="0" name=""/>
        <dsp:cNvSpPr/>
      </dsp:nvSpPr>
      <dsp:spPr>
        <a:xfrm>
          <a:off x="3990233" y="1625600"/>
          <a:ext cx="3420199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Reducing poverty</a:t>
          </a:r>
          <a:endParaRPr lang="en-US" sz="2500" kern="1200" dirty="0"/>
        </a:p>
      </dsp:txBody>
      <dsp:txXfrm>
        <a:off x="4096040" y="1731407"/>
        <a:ext cx="3208585" cy="1955852"/>
      </dsp:txXfrm>
    </dsp:sp>
    <dsp:sp modelId="{19299EF5-CB01-4D9F-8CE0-13EDBB785E10}">
      <dsp:nvSpPr>
        <dsp:cNvPr id="0" name=""/>
        <dsp:cNvSpPr/>
      </dsp:nvSpPr>
      <dsp:spPr>
        <a:xfrm>
          <a:off x="7594135" y="1625600"/>
          <a:ext cx="3420199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The more liquid money is available in an economy, the more opportunities exist for continued growth</a:t>
          </a:r>
          <a:endParaRPr lang="en-US" sz="2500" kern="1200" dirty="0"/>
        </a:p>
      </dsp:txBody>
      <dsp:txXfrm>
        <a:off x="7699942" y="1731407"/>
        <a:ext cx="3208585" cy="19558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7827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954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4437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830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87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590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328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266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265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747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640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8EE6A99-FD2B-4E6A-8DB1-09BA7CCD33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370BD52-C2B7-48BF-8C76-5E4E92B8287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337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Financial Depth of Asian Countries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US" sz="5600" b="1" dirty="0">
                <a:latin typeface="+mn-lt"/>
              </a:rPr>
              <a:t>Kenneth </a:t>
            </a:r>
            <a:r>
              <a:rPr lang="en-US" sz="5600" b="1" dirty="0" smtClean="0">
                <a:latin typeface="+mn-lt"/>
              </a:rPr>
              <a:t>Lam</a:t>
            </a:r>
          </a:p>
          <a:p>
            <a:r>
              <a:rPr lang="en-US" sz="5600" b="1" i="1" dirty="0">
                <a:latin typeface="+mn-lt"/>
              </a:rPr>
              <a:t>Research Intern</a:t>
            </a:r>
            <a:endParaRPr lang="en-US" sz="5600" b="1" dirty="0">
              <a:latin typeface="+mn-lt"/>
            </a:endParaRPr>
          </a:p>
          <a:p>
            <a:r>
              <a:rPr lang="en-US" sz="5600" b="1" i="1" dirty="0">
                <a:latin typeface="+mn-lt"/>
              </a:rPr>
              <a:t>Consumer Financial Protection Bureau</a:t>
            </a:r>
            <a:br>
              <a:rPr lang="en-US" sz="5600" b="1" i="1" dirty="0">
                <a:latin typeface="+mn-lt"/>
              </a:rPr>
            </a:br>
            <a:r>
              <a:rPr lang="en-US" sz="5600" b="1" i="1" dirty="0">
                <a:latin typeface="+mn-lt"/>
              </a:rPr>
              <a:t>University of Washington | Class of 2017</a:t>
            </a:r>
            <a:br>
              <a:rPr lang="en-US" sz="5600" b="1" i="1" dirty="0">
                <a:latin typeface="+mn-lt"/>
              </a:rPr>
            </a:br>
            <a:r>
              <a:rPr lang="en-US" sz="5600" b="1" i="1" dirty="0">
                <a:latin typeface="+mn-lt"/>
              </a:rPr>
              <a:t>Economics, Political Science &amp; Entrepreneurship</a:t>
            </a:r>
            <a:br>
              <a:rPr lang="en-US" sz="5600" b="1" i="1" dirty="0">
                <a:latin typeface="+mn-lt"/>
              </a:rPr>
            </a:br>
            <a:r>
              <a:rPr lang="en-US" sz="5600" b="1" i="1" dirty="0">
                <a:latin typeface="+mn-lt"/>
              </a:rPr>
              <a:t>206-852-2449 | kjlam@uw.edu</a:t>
            </a:r>
            <a:endParaRPr lang="en-US" sz="5600" b="1" dirty="0">
              <a:latin typeface="+mn-l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09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Financial Depth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90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70867099"/>
              </p:ext>
            </p:extLst>
          </p:nvPr>
        </p:nvGraphicFramePr>
        <p:xfrm>
          <a:off x="2289576" y="45042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159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72706753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744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Plays a Role In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90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37037399"/>
              </p:ext>
            </p:extLst>
          </p:nvPr>
        </p:nvGraphicFramePr>
        <p:xfrm>
          <a:off x="460776" y="693908"/>
          <a:ext cx="1140066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143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Does financial deepening cause economic growth or does economic growth cause financial deepening</a:t>
            </a:r>
            <a:r>
              <a:rPr lang="en-US" sz="7200" dirty="0" smtClean="0"/>
              <a:t>?</a:t>
            </a:r>
            <a:endParaRPr lang="en-US" sz="7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81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it a good thing?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8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 necessarily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Based on study by IMF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Pace matters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Can lead to economic and financial instability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Encourages greater risk taking and high leverage under poor regulations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Economy must develop good regulatory frameworks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9609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Asian Countries Financial Depth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52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2300437"/>
              </p:ext>
            </p:extLst>
          </p:nvPr>
        </p:nvGraphicFramePr>
        <p:xfrm>
          <a:off x="246319" y="0"/>
          <a:ext cx="11653760" cy="5988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756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4867227"/>
              </p:ext>
            </p:extLst>
          </p:nvPr>
        </p:nvGraphicFramePr>
        <p:xfrm>
          <a:off x="296214" y="244699"/>
          <a:ext cx="11562411" cy="5741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74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7669041"/>
              </p:ext>
            </p:extLst>
          </p:nvPr>
        </p:nvGraphicFramePr>
        <p:xfrm>
          <a:off x="266144" y="176356"/>
          <a:ext cx="11350599" cy="5915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8351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73</TotalTime>
  <Words>181</Words>
  <Application>Microsoft Office PowerPoint</Application>
  <PresentationFormat>Custom</PresentationFormat>
  <Paragraphs>29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Retrospect</vt:lpstr>
      <vt:lpstr>Financial Depth of Asian Countries</vt:lpstr>
      <vt:lpstr>Financial Depth</vt:lpstr>
      <vt:lpstr>PowerPoint Presentation</vt:lpstr>
      <vt:lpstr>PowerPoint Presentation</vt:lpstr>
      <vt:lpstr>Plays a Role In</vt:lpstr>
      <vt:lpstr>PowerPoint Presentation</vt:lpstr>
      <vt:lpstr>Does financial deepening cause economic growth or does economic growth cause financial deepening?</vt:lpstr>
      <vt:lpstr>Is it a good thing?</vt:lpstr>
      <vt:lpstr>Not necessarily</vt:lpstr>
      <vt:lpstr>Asian Countries Financial Depth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Depth of Asian Countries</dc:title>
  <dc:creator>Kenneth Lam</dc:creator>
  <cp:lastModifiedBy>samsung</cp:lastModifiedBy>
  <cp:revision>14</cp:revision>
  <dcterms:created xsi:type="dcterms:W3CDTF">2016-08-31T15:57:22Z</dcterms:created>
  <dcterms:modified xsi:type="dcterms:W3CDTF">2016-09-09T04:06:16Z</dcterms:modified>
</cp:coreProperties>
</file>