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5" r:id="rId14"/>
    <p:sldId id="274" r:id="rId15"/>
    <p:sldId id="276" r:id="rId16"/>
    <p:sldId id="277" r:id="rId17"/>
    <p:sldId id="278" r:id="rId18"/>
    <p:sldId id="281" r:id="rId19"/>
    <p:sldId id="280" r:id="rId20"/>
    <p:sldId id="279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62885-6C26-41E9-9D24-18196F60753F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71DD8DB5-335C-43F0-8B1C-088B35F97EB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2C62885-6C26-41E9-9D24-18196F60753F}" type="datetimeFigureOut">
              <a:rPr lang="en-US" smtClean="0"/>
              <a:t>11/19/2019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International Economics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5000" dirty="0"/>
              <a:t>Part 1</a:t>
            </a:r>
          </a:p>
        </p:txBody>
      </p:sp>
    </p:spTree>
    <p:extLst>
      <p:ext uri="{BB962C8B-B14F-4D97-AF65-F5344CB8AC3E}">
        <p14:creationId xmlns:p14="http://schemas.microsoft.com/office/powerpoint/2010/main" val="234596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Exchange Rate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b="1" dirty="0"/>
              <a:t>Exchange Rate</a:t>
            </a:r>
            <a:r>
              <a:rPr lang="en-US" sz="2400" dirty="0"/>
              <a:t>: a relative price (ratio of two prices) between domestic currency and foreign currency</a:t>
            </a:r>
          </a:p>
          <a:p>
            <a:r>
              <a:rPr lang="en-US" sz="2400" b="1" dirty="0"/>
              <a:t>Foreign Exchange Market</a:t>
            </a:r>
            <a:r>
              <a:rPr lang="en-US" sz="2400" dirty="0"/>
              <a:t>: a global </a:t>
            </a:r>
            <a:r>
              <a:rPr lang="en-US" sz="2400" u="sng" dirty="0"/>
              <a:t>decentralized</a:t>
            </a:r>
            <a:r>
              <a:rPr lang="en-US" sz="2400" dirty="0"/>
              <a:t> market for the trading of currencies</a:t>
            </a:r>
          </a:p>
          <a:p>
            <a:pPr lvl="1"/>
            <a:r>
              <a:rPr lang="en-US" sz="2400" dirty="0" err="1"/>
              <a:t>Govt</a:t>
            </a:r>
            <a:r>
              <a:rPr lang="en-US" sz="2400" dirty="0"/>
              <a:t> cannot control this market, but it can control exchange rate by buying and selling in this market.</a:t>
            </a:r>
          </a:p>
          <a:p>
            <a:endParaRPr lang="en-US" sz="2400" dirty="0"/>
          </a:p>
          <a:p>
            <a:r>
              <a:rPr lang="en-US" sz="2400" dirty="0"/>
              <a:t>For example, (baht is domestic currency)</a:t>
            </a:r>
          </a:p>
          <a:p>
            <a:pPr lvl="1"/>
            <a:r>
              <a:rPr lang="en-US" sz="2400" dirty="0"/>
              <a:t>30 baht / 1 US dollar (direct quote)</a:t>
            </a:r>
          </a:p>
          <a:p>
            <a:pPr lvl="1"/>
            <a:r>
              <a:rPr lang="en-US" sz="2400" dirty="0"/>
              <a:t>0.03 US dollar / 1 baht (indirect quote)</a:t>
            </a:r>
          </a:p>
        </p:txBody>
      </p:sp>
    </p:spTree>
    <p:extLst>
      <p:ext uri="{BB962C8B-B14F-4D97-AF65-F5344CB8AC3E}">
        <p14:creationId xmlns:p14="http://schemas.microsoft.com/office/powerpoint/2010/main" val="1695507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 Exchange Rate Regimes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Floating Exchange Rate </a:t>
            </a:r>
          </a:p>
          <a:p>
            <a:pPr lvl="1"/>
            <a:r>
              <a:rPr lang="en-US" sz="2400" dirty="0"/>
              <a:t>The “</a:t>
            </a:r>
            <a:r>
              <a:rPr lang="en-US" sz="2400" b="1" dirty="0"/>
              <a:t>equilibrium</a:t>
            </a:r>
            <a:r>
              <a:rPr lang="en-US" sz="2400" dirty="0"/>
              <a:t>” exchange rate is determined by the demand and supply of the currency.</a:t>
            </a:r>
          </a:p>
          <a:p>
            <a:r>
              <a:rPr lang="en-US" sz="2400" b="1" dirty="0"/>
              <a:t>Fixed (Pegged) Exchange Rate </a:t>
            </a:r>
          </a:p>
          <a:p>
            <a:pPr lvl="1"/>
            <a:r>
              <a:rPr lang="en-US" sz="2400" dirty="0"/>
              <a:t>The exchange rate of is controlled by the central bank.</a:t>
            </a:r>
          </a:p>
          <a:p>
            <a:pPr lvl="1"/>
            <a:r>
              <a:rPr lang="en-US" sz="2400" dirty="0"/>
              <a:t>The central bank can buy/sell “foreign reserve” to control the supply and demand of the currency.</a:t>
            </a:r>
          </a:p>
          <a:p>
            <a:r>
              <a:rPr lang="en-US" sz="2400" dirty="0"/>
              <a:t>Managed Float Exchange Rate (commonly used)</a:t>
            </a:r>
          </a:p>
          <a:p>
            <a:pPr lvl="1"/>
            <a:r>
              <a:rPr lang="en-US" sz="2400" dirty="0"/>
              <a:t>The exchange rate is controlled within a certain range, but can fluctuate around within such range.</a:t>
            </a:r>
          </a:p>
        </p:txBody>
      </p:sp>
    </p:spTree>
    <p:extLst>
      <p:ext uri="{BB962C8B-B14F-4D97-AF65-F5344CB8AC3E}">
        <p14:creationId xmlns:p14="http://schemas.microsoft.com/office/powerpoint/2010/main" val="3412735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Managed Float Exchange Rate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Govt will intervene the foreign exchange market when the exchange rate fluctuates beyond the permitted range.</a:t>
            </a:r>
          </a:p>
        </p:txBody>
      </p:sp>
      <p:pic>
        <p:nvPicPr>
          <p:cNvPr id="1028" name="Picture 4" descr="Image result for managed floating exchange ra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823" y="2463303"/>
            <a:ext cx="5860753" cy="439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197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Terms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400" u="sng" dirty="0"/>
              <a:t>The Supply of and Demand for Thai Baht</a:t>
            </a:r>
          </a:p>
          <a:p>
            <a:pPr marL="114300" indent="0">
              <a:buNone/>
            </a:pPr>
            <a:endParaRPr lang="en-US" sz="2400" dirty="0"/>
          </a:p>
          <a:p>
            <a:r>
              <a:rPr lang="en-US" sz="2400" dirty="0"/>
              <a:t>Governments, private citizens, banks, and corporations exchange baht for dollars and dollars for baht every day.</a:t>
            </a:r>
          </a:p>
          <a:p>
            <a:endParaRPr lang="en-US" sz="2400" dirty="0"/>
          </a:p>
          <a:p>
            <a:r>
              <a:rPr lang="en-US" sz="2400" b="1" dirty="0"/>
              <a:t>Those who demand Baht </a:t>
            </a:r>
            <a:r>
              <a:rPr lang="en-US" sz="2400" dirty="0"/>
              <a:t>are </a:t>
            </a:r>
            <a:r>
              <a:rPr lang="en-US" sz="2400" u="sng" dirty="0"/>
              <a:t>holders of dollars (e.g. US citizens)</a:t>
            </a:r>
            <a:r>
              <a:rPr lang="en-US" sz="2400" dirty="0"/>
              <a:t> seeking to exchange them for baht.</a:t>
            </a:r>
          </a:p>
          <a:p>
            <a:endParaRPr lang="en-US" sz="2400" dirty="0"/>
          </a:p>
          <a:p>
            <a:r>
              <a:rPr lang="en-US" sz="2400" b="1" dirty="0"/>
              <a:t>Those who supply Baht </a:t>
            </a:r>
            <a:r>
              <a:rPr lang="en-US" sz="2400" dirty="0"/>
              <a:t>are </a:t>
            </a:r>
            <a:r>
              <a:rPr lang="en-US" sz="2400" u="sng" dirty="0"/>
              <a:t>holders of baht (e.g. Thai citizens)</a:t>
            </a:r>
            <a:r>
              <a:rPr lang="en-US" sz="2400" dirty="0"/>
              <a:t> seeking to exchange them for dollars.</a:t>
            </a:r>
          </a:p>
        </p:txBody>
      </p:sp>
    </p:spTree>
    <p:extLst>
      <p:ext uri="{BB962C8B-B14F-4D97-AF65-F5344CB8AC3E}">
        <p14:creationId xmlns:p14="http://schemas.microsoft.com/office/powerpoint/2010/main" val="152399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Terms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spcAft>
                <a:spcPct val="10000"/>
              </a:spcAft>
              <a:buClr>
                <a:srgbClr val="0070C0"/>
              </a:buClr>
              <a:buSzPct val="100000"/>
              <a:buNone/>
              <a:defRPr/>
            </a:pPr>
            <a:r>
              <a:rPr lang="en-US" sz="2400" u="sng" dirty="0"/>
              <a:t>In Floating Exchange Rate Regime,</a:t>
            </a:r>
          </a:p>
          <a:p>
            <a:pPr indent="-342900">
              <a:spcAft>
                <a:spcPct val="10000"/>
              </a:spcAft>
              <a:buClr>
                <a:srgbClr val="0070C0"/>
              </a:buClr>
              <a:buSzPct val="100000"/>
              <a:defRPr/>
            </a:pPr>
            <a:r>
              <a:rPr lang="en-US" sz="2400" b="1" dirty="0"/>
              <a:t>Appreciation</a:t>
            </a:r>
            <a:r>
              <a:rPr lang="en-US" sz="2400" dirty="0"/>
              <a:t> of a currency  The rise in value of one currency relative to another.</a:t>
            </a:r>
          </a:p>
          <a:p>
            <a:pPr indent="-342900">
              <a:spcAft>
                <a:spcPct val="10000"/>
              </a:spcAft>
              <a:buClr>
                <a:srgbClr val="0070C0"/>
              </a:buClr>
              <a:buSzPct val="100000"/>
              <a:defRPr/>
            </a:pPr>
            <a:r>
              <a:rPr lang="en-US" sz="2400" b="1" dirty="0"/>
              <a:t>Depreciation</a:t>
            </a:r>
            <a:r>
              <a:rPr lang="en-US" sz="2400" dirty="0"/>
              <a:t> of a currency  The fall in value of one currency relative to another.</a:t>
            </a:r>
          </a:p>
          <a:p>
            <a:pPr marL="0" indent="0">
              <a:spcAft>
                <a:spcPct val="10000"/>
              </a:spcAft>
              <a:buClr>
                <a:srgbClr val="0070C0"/>
              </a:buClr>
              <a:buSzPct val="100000"/>
              <a:buNone/>
              <a:defRPr/>
            </a:pPr>
            <a:endParaRPr lang="en-US" sz="2400" dirty="0"/>
          </a:p>
          <a:p>
            <a:pPr marL="0" indent="0">
              <a:spcAft>
                <a:spcPct val="10000"/>
              </a:spcAft>
              <a:buClr>
                <a:srgbClr val="0070C0"/>
              </a:buClr>
              <a:buSzPct val="100000"/>
              <a:buNone/>
              <a:defRPr/>
            </a:pPr>
            <a:r>
              <a:rPr lang="en-US" sz="2400" dirty="0"/>
              <a:t>For example, from 30 THB / 1 USD to 33 THB / 1 USD,</a:t>
            </a:r>
          </a:p>
          <a:p>
            <a:pPr indent="-342900">
              <a:spcAft>
                <a:spcPct val="10000"/>
              </a:spcAft>
              <a:buClr>
                <a:srgbClr val="0070C0"/>
              </a:buClr>
              <a:buSzPct val="100000"/>
              <a:defRPr/>
            </a:pPr>
            <a:r>
              <a:rPr lang="en-US" sz="2400" dirty="0"/>
              <a:t>Depreciation of THB</a:t>
            </a:r>
          </a:p>
          <a:p>
            <a:pPr indent="-342900">
              <a:spcAft>
                <a:spcPct val="10000"/>
              </a:spcAft>
              <a:buClr>
                <a:srgbClr val="0070C0"/>
              </a:buClr>
              <a:buSzPct val="100000"/>
              <a:defRPr/>
            </a:pPr>
            <a:r>
              <a:rPr lang="en-US" sz="2400" dirty="0"/>
              <a:t>Appreciation of USD</a:t>
            </a:r>
          </a:p>
        </p:txBody>
      </p:sp>
    </p:spTree>
    <p:extLst>
      <p:ext uri="{BB962C8B-B14F-4D97-AF65-F5344CB8AC3E}">
        <p14:creationId xmlns:p14="http://schemas.microsoft.com/office/powerpoint/2010/main" val="2516396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Terms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spcAft>
                <a:spcPct val="10000"/>
              </a:spcAft>
              <a:buClr>
                <a:srgbClr val="0070C0"/>
              </a:buClr>
              <a:buSzPct val="100000"/>
              <a:buNone/>
              <a:defRPr/>
            </a:pPr>
            <a:r>
              <a:rPr lang="en-US" sz="2400" u="sng" dirty="0"/>
              <a:t>In Fixed Exchange Rate Regime</a:t>
            </a:r>
            <a:r>
              <a:rPr lang="en-US" sz="2400" dirty="0"/>
              <a:t> (set by the central bank),</a:t>
            </a:r>
          </a:p>
          <a:p>
            <a:pPr indent="-342900">
              <a:spcAft>
                <a:spcPct val="10000"/>
              </a:spcAft>
              <a:buClr>
                <a:srgbClr val="0070C0"/>
              </a:buClr>
              <a:buSzPct val="100000"/>
              <a:defRPr/>
            </a:pPr>
            <a:r>
              <a:rPr lang="en-US" sz="2400" b="1" dirty="0"/>
              <a:t>Revaluation</a:t>
            </a:r>
            <a:r>
              <a:rPr lang="en-US" sz="2400" dirty="0"/>
              <a:t>  an official increase in the value of the currency in relation to a foreign currency.</a:t>
            </a:r>
          </a:p>
          <a:p>
            <a:pPr indent="-342900">
              <a:spcAft>
                <a:spcPct val="10000"/>
              </a:spcAft>
              <a:buClr>
                <a:srgbClr val="0070C0"/>
              </a:buClr>
              <a:buSzPct val="100000"/>
              <a:defRPr/>
            </a:pPr>
            <a:r>
              <a:rPr lang="en-US" sz="2400" b="1" dirty="0"/>
              <a:t>Devaluation</a:t>
            </a:r>
            <a:r>
              <a:rPr lang="en-US" sz="2400" dirty="0"/>
              <a:t>  an official decrease in the value of the currency in relation to a foreign currency.</a:t>
            </a:r>
          </a:p>
        </p:txBody>
      </p:sp>
    </p:spTree>
    <p:extLst>
      <p:ext uri="{BB962C8B-B14F-4D97-AF65-F5344CB8AC3E}">
        <p14:creationId xmlns:p14="http://schemas.microsoft.com/office/powerpoint/2010/main" val="311947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Floating Exchange Rate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954" y="2132854"/>
            <a:ext cx="5760640" cy="3840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0673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Floating Exchange Rate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When Demand for baht increases (shift right), the price of baht (exchange rate) also goes up.</a:t>
            </a:r>
          </a:p>
          <a:p>
            <a:r>
              <a:rPr lang="en-US" sz="2400" dirty="0"/>
              <a:t>From $0.25 / 1 THB to $0.3 / 1 THB, we have</a:t>
            </a:r>
          </a:p>
          <a:p>
            <a:pPr lvl="1"/>
            <a:r>
              <a:rPr lang="en-US" sz="2400" dirty="0"/>
              <a:t>Appreciation in THB</a:t>
            </a:r>
          </a:p>
          <a:p>
            <a:pPr lvl="1"/>
            <a:r>
              <a:rPr lang="en-US" sz="2400" dirty="0"/>
              <a:t>Depreciation in USD</a:t>
            </a:r>
          </a:p>
        </p:txBody>
      </p:sp>
      <p:grpSp>
        <p:nvGrpSpPr>
          <p:cNvPr id="11" name="กลุ่ม 10"/>
          <p:cNvGrpSpPr/>
          <p:nvPr/>
        </p:nvGrpSpPr>
        <p:grpSpPr>
          <a:xfrm>
            <a:off x="1979712" y="3888590"/>
            <a:ext cx="4824536" cy="2708762"/>
            <a:chOff x="1907704" y="3717032"/>
            <a:chExt cx="4824536" cy="2708762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704" y="3717032"/>
              <a:ext cx="4063142" cy="2708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6" name="ตัวเชื่อมต่อตรง 5"/>
            <p:cNvCxnSpPr/>
            <p:nvPr/>
          </p:nvCxnSpPr>
          <p:spPr>
            <a:xfrm>
              <a:off x="3347864" y="4149080"/>
              <a:ext cx="1944216" cy="1296144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ตัวเชื่อมต่อตรง 7"/>
            <p:cNvCxnSpPr/>
            <p:nvPr/>
          </p:nvCxnSpPr>
          <p:spPr>
            <a:xfrm>
              <a:off x="2547150" y="4682014"/>
              <a:ext cx="1584176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1979712" y="4497348"/>
              <a:ext cx="648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$0.3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220072" y="5260558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New Demand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6332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Floating Exchange Rate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In Floating Exchange Rate Regime, everything works as in the demand/supply diagram.</a:t>
            </a:r>
          </a:p>
          <a:p>
            <a:endParaRPr lang="en-US" sz="2400" dirty="0"/>
          </a:p>
          <a:p>
            <a:r>
              <a:rPr lang="en-US" sz="2400" dirty="0"/>
              <a:t>Higher Demand for THB &gt;&gt; Appreciation of THB</a:t>
            </a:r>
          </a:p>
          <a:p>
            <a:r>
              <a:rPr lang="en-US" sz="2400" dirty="0"/>
              <a:t>Higher Supply of THB &gt;&gt; Depreciation of THB</a:t>
            </a:r>
          </a:p>
          <a:p>
            <a:endParaRPr lang="en-US" sz="2400" dirty="0"/>
          </a:p>
          <a:p>
            <a:r>
              <a:rPr lang="en-US" sz="2400" dirty="0"/>
              <a:t>We need to think about the factors that affects the demand and supply of currencies.</a:t>
            </a:r>
          </a:p>
        </p:txBody>
      </p:sp>
    </p:spTree>
    <p:extLst>
      <p:ext uri="{BB962C8B-B14F-4D97-AF65-F5344CB8AC3E}">
        <p14:creationId xmlns:p14="http://schemas.microsoft.com/office/powerpoint/2010/main" val="589853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Floating Exchange Rate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14300" indent="0">
              <a:buNone/>
            </a:pPr>
            <a:r>
              <a:rPr lang="en-US" sz="2400" b="1" dirty="0"/>
              <a:t>Factors that affects the demand and supply of currencies</a:t>
            </a:r>
          </a:p>
          <a:p>
            <a:r>
              <a:rPr lang="en-US" sz="2400" dirty="0"/>
              <a:t>Thailand increases import:</a:t>
            </a:r>
          </a:p>
          <a:p>
            <a:pPr marL="114300" indent="0">
              <a:buNone/>
            </a:pPr>
            <a:r>
              <a:rPr lang="en-US" sz="2400" dirty="0"/>
              <a:t>	&gt;&gt; more D of USD = more S of THB</a:t>
            </a:r>
          </a:p>
          <a:p>
            <a:pPr marL="114300" indent="0">
              <a:buNone/>
            </a:pPr>
            <a:r>
              <a:rPr lang="en-US" sz="2400" dirty="0"/>
              <a:t>	&gt;&gt; THB depreciates while USD appreciates.</a:t>
            </a:r>
          </a:p>
          <a:p>
            <a:r>
              <a:rPr lang="en-US" sz="2400" dirty="0"/>
              <a:t>Thailand attracts US investors:</a:t>
            </a:r>
          </a:p>
          <a:p>
            <a:pPr marL="114300" indent="0">
              <a:buNone/>
            </a:pPr>
            <a:r>
              <a:rPr lang="en-US" sz="2400" dirty="0"/>
              <a:t>	&gt;&gt; more D of THB</a:t>
            </a:r>
          </a:p>
          <a:p>
            <a:pPr marL="114300" indent="0">
              <a:buNone/>
            </a:pPr>
            <a:r>
              <a:rPr lang="en-US" sz="2400" dirty="0"/>
              <a:t>	&gt;&gt; THB appreciates while USD depreciates.</a:t>
            </a:r>
          </a:p>
          <a:p>
            <a:r>
              <a:rPr lang="en-US" sz="2400" dirty="0"/>
              <a:t>Thailand has higher interest rate</a:t>
            </a:r>
          </a:p>
          <a:p>
            <a:pPr marL="114300" indent="0">
              <a:buNone/>
            </a:pPr>
            <a:r>
              <a:rPr lang="en-US" sz="2400" dirty="0"/>
              <a:t>	&gt;&gt; higher return attracts US investors.</a:t>
            </a:r>
          </a:p>
          <a:p>
            <a:pPr marL="114300" indent="0">
              <a:buNone/>
            </a:pPr>
            <a:r>
              <a:rPr lang="en-US" sz="2400" dirty="0"/>
              <a:t>	&gt;&gt; more D of THB</a:t>
            </a:r>
          </a:p>
          <a:p>
            <a:pPr marL="114300" indent="0">
              <a:buNone/>
            </a:pPr>
            <a:r>
              <a:rPr lang="en-US" sz="2400" dirty="0"/>
              <a:t>	&gt;&gt; THB appreciates while USD depreciates.</a:t>
            </a:r>
          </a:p>
        </p:txBody>
      </p:sp>
    </p:spTree>
    <p:extLst>
      <p:ext uri="{BB962C8B-B14F-4D97-AF65-F5344CB8AC3E}">
        <p14:creationId xmlns:p14="http://schemas.microsoft.com/office/powerpoint/2010/main" val="2771508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Floating Exchange Rate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400" b="1" dirty="0"/>
              <a:t>Factors that affects the demand and supply of currencies</a:t>
            </a:r>
          </a:p>
          <a:p>
            <a:r>
              <a:rPr lang="en-US" sz="2400" dirty="0"/>
              <a:t>Inflation is a complex factor:</a:t>
            </a:r>
          </a:p>
          <a:p>
            <a:pPr lvl="1"/>
            <a:r>
              <a:rPr lang="en-US" sz="2400" dirty="0"/>
              <a:t>It can increase interest rate (Fisher’s Equation) and attract foreign investors. (THB appreciates)</a:t>
            </a:r>
          </a:p>
          <a:p>
            <a:pPr lvl="1"/>
            <a:r>
              <a:rPr lang="en-US" sz="2400" dirty="0"/>
              <a:t>But it can imply that domestic goods become more expensive, thus reducing export while raising import. (THB depreciates)</a:t>
            </a:r>
          </a:p>
          <a:p>
            <a:pPr lvl="1"/>
            <a:r>
              <a:rPr lang="en-US" sz="2400" dirty="0"/>
              <a:t>Moreover, the purchasing power of the currency is eroding, which discourages anyone from holding the currency. (THB depreciates)</a:t>
            </a:r>
          </a:p>
          <a:p>
            <a:pPr lvl="1"/>
            <a:r>
              <a:rPr lang="en-US" sz="2400" dirty="0"/>
              <a:t>Thus, its negative effect tends to be greater.</a:t>
            </a:r>
          </a:p>
        </p:txBody>
      </p:sp>
    </p:spTree>
    <p:extLst>
      <p:ext uri="{BB962C8B-B14F-4D97-AF65-F5344CB8AC3E}">
        <p14:creationId xmlns:p14="http://schemas.microsoft.com/office/powerpoint/2010/main" val="27371788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Fixed Exchange Rate 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Now, suppose the central bank of Thailand wants to fix the exchange rate at 0.3 USD / 1 THB. But the equilibrium exchange rate is currently at 0.25 USD / 1 THB.</a:t>
            </a:r>
          </a:p>
          <a:p>
            <a:r>
              <a:rPr lang="en-US" sz="2400" dirty="0"/>
              <a:t>What can </a:t>
            </a:r>
            <a:r>
              <a:rPr lang="en-US" sz="2400" b="1" dirty="0"/>
              <a:t>the CB of Thailand </a:t>
            </a:r>
            <a:r>
              <a:rPr lang="en-US" sz="2400" dirty="0"/>
              <a:t>do?</a:t>
            </a:r>
          </a:p>
        </p:txBody>
      </p:sp>
      <p:grpSp>
        <p:nvGrpSpPr>
          <p:cNvPr id="4" name="กลุ่ม 3"/>
          <p:cNvGrpSpPr/>
          <p:nvPr/>
        </p:nvGrpSpPr>
        <p:grpSpPr>
          <a:xfrm>
            <a:off x="1934808" y="3429000"/>
            <a:ext cx="4931697" cy="3140810"/>
            <a:chOff x="2331126" y="3429000"/>
            <a:chExt cx="4121708" cy="2708762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1126" y="3429000"/>
              <a:ext cx="4063142" cy="2708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6" name="ตัวเชื่อมต่อตรง 5"/>
            <p:cNvCxnSpPr/>
            <p:nvPr/>
          </p:nvCxnSpPr>
          <p:spPr>
            <a:xfrm>
              <a:off x="2970572" y="4393982"/>
              <a:ext cx="2249500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2403134" y="4209316"/>
              <a:ext cx="648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$0.3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220072" y="4209316"/>
              <a:ext cx="12327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Fixed Rate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604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Revaluation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The CB can increase Demand for baht.</a:t>
            </a:r>
          </a:p>
          <a:p>
            <a:r>
              <a:rPr lang="en-US" sz="2400" dirty="0"/>
              <a:t>It can buy baht (and sell USD) from the foreign exchange market. This will lead to appreciation in THB.</a:t>
            </a:r>
          </a:p>
        </p:txBody>
      </p:sp>
      <p:grpSp>
        <p:nvGrpSpPr>
          <p:cNvPr id="6" name="กลุ่ม 5"/>
          <p:cNvGrpSpPr/>
          <p:nvPr/>
        </p:nvGrpSpPr>
        <p:grpSpPr>
          <a:xfrm>
            <a:off x="1934808" y="3429000"/>
            <a:ext cx="4931697" cy="3140810"/>
            <a:chOff x="1934808" y="3429000"/>
            <a:chExt cx="4931697" cy="314081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4808" y="3429000"/>
              <a:ext cx="4861622" cy="31408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" name="ตัวเชื่อมต่อตรง 6"/>
            <p:cNvCxnSpPr/>
            <p:nvPr/>
          </p:nvCxnSpPr>
          <p:spPr>
            <a:xfrm>
              <a:off x="2699917" y="4547897"/>
              <a:ext cx="2691567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2020967" y="4333777"/>
              <a:ext cx="775430" cy="428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$0.3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391483" y="4333777"/>
              <a:ext cx="1475022" cy="428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Fixed Rate</a:t>
              </a:r>
            </a:p>
          </p:txBody>
        </p:sp>
        <p:cxnSp>
          <p:nvCxnSpPr>
            <p:cNvPr id="17" name="ตัวเชื่อมต่อตรง 16"/>
            <p:cNvCxnSpPr/>
            <p:nvPr/>
          </p:nvCxnSpPr>
          <p:spPr>
            <a:xfrm>
              <a:off x="3707904" y="3933056"/>
              <a:ext cx="2304256" cy="151216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18"/>
            <p:cNvCxnSpPr/>
            <p:nvPr/>
          </p:nvCxnSpPr>
          <p:spPr>
            <a:xfrm>
              <a:off x="4644008" y="5085184"/>
              <a:ext cx="576064" cy="0"/>
            </a:xfrm>
            <a:prstGeom prst="straightConnector1">
              <a:avLst/>
            </a:prstGeom>
            <a:ln w="254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ลูกศรเชื่อมต่อแบบตรง 20"/>
            <p:cNvCxnSpPr/>
            <p:nvPr/>
          </p:nvCxnSpPr>
          <p:spPr>
            <a:xfrm>
              <a:off x="4932040" y="5237584"/>
              <a:ext cx="576064" cy="0"/>
            </a:xfrm>
            <a:prstGeom prst="straightConnector1">
              <a:avLst/>
            </a:prstGeom>
            <a:ln w="254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336072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Fixed Exchange Rate 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Now, suppose the central bank of Thailand wants to fix the exchange rate at 0.2 USD / 1 THB. But the equilibrium exchange rate is currently at 0.25 USD / 1 THB.</a:t>
            </a:r>
          </a:p>
          <a:p>
            <a:r>
              <a:rPr lang="en-US" sz="2400" dirty="0"/>
              <a:t>What can </a:t>
            </a:r>
            <a:r>
              <a:rPr lang="en-US" sz="2400" b="1" dirty="0"/>
              <a:t>the CB of Thailand </a:t>
            </a:r>
            <a:r>
              <a:rPr lang="en-US" sz="2400" dirty="0"/>
              <a:t>do?</a:t>
            </a:r>
          </a:p>
        </p:txBody>
      </p:sp>
      <p:grpSp>
        <p:nvGrpSpPr>
          <p:cNvPr id="9" name="กลุ่ม 8"/>
          <p:cNvGrpSpPr/>
          <p:nvPr/>
        </p:nvGrpSpPr>
        <p:grpSpPr>
          <a:xfrm>
            <a:off x="1934808" y="3429000"/>
            <a:ext cx="4931697" cy="3140810"/>
            <a:chOff x="1934808" y="3429000"/>
            <a:chExt cx="4931697" cy="314081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4808" y="3429000"/>
              <a:ext cx="4861622" cy="31408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6" name="ตัวเชื่อมต่อตรง 5"/>
            <p:cNvCxnSpPr/>
            <p:nvPr/>
          </p:nvCxnSpPr>
          <p:spPr>
            <a:xfrm>
              <a:off x="2699917" y="5227296"/>
              <a:ext cx="2691567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2020967" y="5013176"/>
              <a:ext cx="7754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$0.2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391483" y="5013176"/>
              <a:ext cx="1475022" cy="428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Fixed Rate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839711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Devaluation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The CB can increase Supply of baht.</a:t>
            </a:r>
          </a:p>
          <a:p>
            <a:r>
              <a:rPr lang="en-US" sz="2400" dirty="0"/>
              <a:t>It can sell baht (and buy USD) from the foreign exchange market. This will lead to depreciation in THB.</a:t>
            </a:r>
          </a:p>
        </p:txBody>
      </p:sp>
      <p:grpSp>
        <p:nvGrpSpPr>
          <p:cNvPr id="20" name="กลุ่ม 19"/>
          <p:cNvGrpSpPr/>
          <p:nvPr/>
        </p:nvGrpSpPr>
        <p:grpSpPr>
          <a:xfrm>
            <a:off x="1934808" y="3429000"/>
            <a:ext cx="4931697" cy="3140810"/>
            <a:chOff x="1934808" y="3429000"/>
            <a:chExt cx="4931697" cy="3140810"/>
          </a:xfrm>
        </p:grpSpPr>
        <p:grpSp>
          <p:nvGrpSpPr>
            <p:cNvPr id="9" name="กลุ่ม 8"/>
            <p:cNvGrpSpPr/>
            <p:nvPr/>
          </p:nvGrpSpPr>
          <p:grpSpPr>
            <a:xfrm>
              <a:off x="1934808" y="3429000"/>
              <a:ext cx="4931697" cy="3140810"/>
              <a:chOff x="1934808" y="3429000"/>
              <a:chExt cx="4931697" cy="3140810"/>
            </a:xfrm>
          </p:grpSpPr>
          <p:pic>
            <p:nvPicPr>
              <p:cNvPr id="5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34808" y="3429000"/>
                <a:ext cx="4861622" cy="31408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6" name="ตัวเชื่อมต่อตรง 5"/>
              <p:cNvCxnSpPr/>
              <p:nvPr/>
            </p:nvCxnSpPr>
            <p:spPr>
              <a:xfrm>
                <a:off x="2699917" y="5227296"/>
                <a:ext cx="2691567" cy="0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TextBox 6"/>
              <p:cNvSpPr txBox="1"/>
              <p:nvPr/>
            </p:nvSpPr>
            <p:spPr>
              <a:xfrm>
                <a:off x="2020967" y="5013176"/>
                <a:ext cx="77543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$0.2</a:t>
                </a: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5391483" y="5013176"/>
                <a:ext cx="1475022" cy="4282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>
                    <a:solidFill>
                      <a:srgbClr val="FF0000"/>
                    </a:solidFill>
                  </a:rPr>
                  <a:t>Fixed Rate</a:t>
                </a:r>
              </a:p>
            </p:txBody>
          </p:sp>
        </p:grpSp>
        <p:cxnSp>
          <p:nvCxnSpPr>
            <p:cNvPr id="11" name="ตัวเชื่อมต่อตรง 10"/>
            <p:cNvCxnSpPr/>
            <p:nvPr/>
          </p:nvCxnSpPr>
          <p:spPr>
            <a:xfrm flipV="1">
              <a:off x="3635896" y="4365104"/>
              <a:ext cx="2160240" cy="1656184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ลูกศรเชื่อมต่อแบบตรง 11"/>
            <p:cNvCxnSpPr/>
            <p:nvPr/>
          </p:nvCxnSpPr>
          <p:spPr>
            <a:xfrm>
              <a:off x="4716016" y="4581128"/>
              <a:ext cx="576064" cy="0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ลูกศรเชื่อมต่อแบบตรง 12"/>
            <p:cNvCxnSpPr/>
            <p:nvPr/>
          </p:nvCxnSpPr>
          <p:spPr>
            <a:xfrm>
              <a:off x="4615859" y="4725144"/>
              <a:ext cx="576064" cy="0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065064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Real Exchange Rate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What we have studied so far is the “nominal” exchange rate (NER). For example, we know that to get 1 USD, we have to pay around 30 THB.</a:t>
            </a:r>
          </a:p>
          <a:p>
            <a:endParaRPr lang="en-US" sz="2400" dirty="0"/>
          </a:p>
          <a:p>
            <a:r>
              <a:rPr lang="en-US" sz="2400" b="1" dirty="0"/>
              <a:t>1 USD in the US may not worth the same as 1 USD in Thailand</a:t>
            </a:r>
            <a:r>
              <a:rPr lang="en-US" sz="2400" dirty="0"/>
              <a:t>. This is why we have “Real” exchange rate.</a:t>
            </a:r>
          </a:p>
          <a:p>
            <a:endParaRPr lang="en-US" sz="2400" dirty="0"/>
          </a:p>
          <a:p>
            <a:r>
              <a:rPr lang="en-US" sz="2400" b="1" dirty="0"/>
              <a:t>Real exchange rate (RER) looks at the purchasing power of a currency.</a:t>
            </a:r>
          </a:p>
          <a:p>
            <a:r>
              <a:rPr lang="en-US" sz="2400" dirty="0"/>
              <a:t>For example, if RER = 1, then both 1 USD and 30 THB can be used to buy the same good in two countries.</a:t>
            </a:r>
          </a:p>
        </p:txBody>
      </p:sp>
    </p:spTree>
    <p:extLst>
      <p:ext uri="{BB962C8B-B14F-4D97-AF65-F5344CB8AC3E}">
        <p14:creationId xmlns:p14="http://schemas.microsoft.com/office/powerpoint/2010/main" val="7705549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Real Exchange Rate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Suppose that NER (THB/USD) = 30 THB / 1 USD.</a:t>
            </a:r>
          </a:p>
          <a:p>
            <a:r>
              <a:rPr lang="en-US" sz="2400" dirty="0"/>
              <a:t>A bottle of water costs 30 Baht in Thailand.</a:t>
            </a:r>
          </a:p>
          <a:p>
            <a:r>
              <a:rPr lang="en-US" sz="2400" dirty="0"/>
              <a:t>The same bottle costs 2 USD in the US.</a:t>
            </a:r>
          </a:p>
          <a:p>
            <a:endParaRPr lang="en-US" sz="2400" dirty="0"/>
          </a:p>
          <a:p>
            <a:r>
              <a:rPr lang="en-US" sz="2400" dirty="0"/>
              <a:t>RER(THB/USD)	= NER(THB/USD) x (P</a:t>
            </a:r>
            <a:r>
              <a:rPr lang="en-US" sz="2400" baseline="-25000" dirty="0"/>
              <a:t>US</a:t>
            </a:r>
            <a:r>
              <a:rPr lang="en-US" sz="2400" dirty="0"/>
              <a:t> / P</a:t>
            </a:r>
            <a:r>
              <a:rPr lang="en-US" sz="2400" baseline="-25000" dirty="0"/>
              <a:t>TH</a:t>
            </a:r>
            <a:r>
              <a:rPr lang="en-US" sz="2400" dirty="0"/>
              <a:t>)</a:t>
            </a:r>
          </a:p>
          <a:p>
            <a:pPr marL="114300" indent="0">
              <a:buNone/>
            </a:pPr>
            <a:r>
              <a:rPr lang="en-US" sz="2400" dirty="0"/>
              <a:t>			= (30/1 ) x (2/30) = 2</a:t>
            </a:r>
            <a:endParaRPr lang="en-US" dirty="0"/>
          </a:p>
          <a:p>
            <a:r>
              <a:rPr lang="en-US" sz="2400" b="1" dirty="0"/>
              <a:t>RER implies that, in terms of purchasing power, people are willing to exchange 2 Thai water with 1 US water.</a:t>
            </a:r>
          </a:p>
          <a:p>
            <a:endParaRPr lang="en-US" sz="2400" dirty="0"/>
          </a:p>
          <a:p>
            <a:r>
              <a:rPr lang="en-US" sz="2400" b="1" dirty="0"/>
              <a:t>RER is expressed in terms of goods, not currency.</a:t>
            </a:r>
          </a:p>
        </p:txBody>
      </p:sp>
    </p:spTree>
    <p:extLst>
      <p:ext uri="{BB962C8B-B14F-4D97-AF65-F5344CB8AC3E}">
        <p14:creationId xmlns:p14="http://schemas.microsoft.com/office/powerpoint/2010/main" val="993661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PPP Exchange Rate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Law of One Price  </a:t>
            </a:r>
            <a:r>
              <a:rPr lang="en-US" sz="2400" dirty="0"/>
              <a:t>If the costs of transportation are small, the price of the same good in different countries should be roughly the same.</a:t>
            </a:r>
          </a:p>
          <a:p>
            <a:endParaRPr lang="en-US" sz="2400" dirty="0"/>
          </a:p>
          <a:p>
            <a:r>
              <a:rPr lang="en-US" sz="2400" b="1" dirty="0"/>
              <a:t>Purchasing-Power-Parity Theory  </a:t>
            </a:r>
            <a:r>
              <a:rPr lang="en-US" sz="2400" dirty="0"/>
              <a:t>A theory of international exchange, stating that exchange rates are set </a:t>
            </a:r>
            <a:r>
              <a:rPr lang="en-US" sz="2400" u="sng" dirty="0"/>
              <a:t>so that the price of similar goods in different countries is the same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r>
              <a:rPr lang="en-US" sz="2400" b="1" dirty="0"/>
              <a:t>In short, PPP uses LOP to create the PPP exchange rate.</a:t>
            </a:r>
          </a:p>
          <a:p>
            <a:r>
              <a:rPr lang="en-US" sz="2400" b="1" dirty="0"/>
              <a:t>Economists use it to compare GDP between countries.</a:t>
            </a:r>
          </a:p>
        </p:txBody>
      </p:sp>
    </p:spTree>
    <p:extLst>
      <p:ext uri="{BB962C8B-B14F-4D97-AF65-F5344CB8AC3E}">
        <p14:creationId xmlns:p14="http://schemas.microsoft.com/office/powerpoint/2010/main" val="37680499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PPP Exchange Rate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Image result for purchasing power parity exchange 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151" y="1844824"/>
            <a:ext cx="5299716" cy="4377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3709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อยู่ติดกัน">
  <a:themeElements>
    <a:clrScheme name="อยู่ติดกัน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อยู่ติดกัน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502</TotalTime>
  <Words>1122</Words>
  <Application>Microsoft Office PowerPoint</Application>
  <PresentationFormat>On-screen Show (4:3)</PresentationFormat>
  <Paragraphs>119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Cambria</vt:lpstr>
      <vt:lpstr>อยู่ติดกัน</vt:lpstr>
      <vt:lpstr>International Economics</vt:lpstr>
      <vt:lpstr>Exchange Rate</vt:lpstr>
      <vt:lpstr>3 Exchange Rate Regimes</vt:lpstr>
      <vt:lpstr>Managed Float Exchange Rate</vt:lpstr>
      <vt:lpstr>Key Terms</vt:lpstr>
      <vt:lpstr>Key Terms</vt:lpstr>
      <vt:lpstr>Key Terms</vt:lpstr>
      <vt:lpstr>Floating Exchange Rate</vt:lpstr>
      <vt:lpstr>Floating Exchange Rate</vt:lpstr>
      <vt:lpstr>Floating Exchange Rate</vt:lpstr>
      <vt:lpstr>Floating Exchange Rate</vt:lpstr>
      <vt:lpstr>Floating Exchange Rate</vt:lpstr>
      <vt:lpstr>Fixed Exchange Rate </vt:lpstr>
      <vt:lpstr>Revaluation</vt:lpstr>
      <vt:lpstr>Fixed Exchange Rate </vt:lpstr>
      <vt:lpstr>Devaluation</vt:lpstr>
      <vt:lpstr>Real Exchange Rate</vt:lpstr>
      <vt:lpstr>Real Exchange Rate</vt:lpstr>
      <vt:lpstr>PPP Exchange Rate</vt:lpstr>
      <vt:lpstr>PPP Exchange Rate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Economics</dc:title>
  <dc:creator>LENOVO</dc:creator>
  <cp:lastModifiedBy>LENOVO</cp:lastModifiedBy>
  <cp:revision>48</cp:revision>
  <dcterms:created xsi:type="dcterms:W3CDTF">2019-04-22T19:37:37Z</dcterms:created>
  <dcterms:modified xsi:type="dcterms:W3CDTF">2019-11-18T18:10:31Z</dcterms:modified>
</cp:coreProperties>
</file>