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Lst>
  <p:sldSz cy="5143500" cx="9144000"/>
  <p:notesSz cx="6858000" cy="9144000"/>
  <p:embeddedFontLst>
    <p:embeddedFont>
      <p:font typeface="Roboto"/>
      <p:regular r:id="rId22"/>
      <p:bold r:id="rId23"/>
      <p:italic r:id="rId24"/>
      <p:boldItalic r:id="rId25"/>
    </p:embeddedFont>
    <p:embeddedFont>
      <p:font typeface="Playfair Display"/>
      <p:regular r:id="rId26"/>
      <p:bold r:id="rId27"/>
      <p:italic r:id="rId28"/>
      <p:boldItalic r:id="rId29"/>
    </p:embeddedFont>
    <p:embeddedFont>
      <p:font typeface="Montserrat"/>
      <p:regular r:id="rId30"/>
      <p:bold r:id="rId31"/>
      <p:italic r:id="rId32"/>
      <p:boldItalic r:id="rId33"/>
    </p:embeddedFont>
    <p:embeddedFont>
      <p:font typeface="Oswald"/>
      <p:regular r:id="rId34"/>
      <p:bold r:id="rId35"/>
    </p:embeddedFont>
    <p:embeddedFont>
      <p:font typeface="Century Gothic"/>
      <p:regular r:id="rId36"/>
      <p:bold r:id="rId37"/>
      <p:italic r:id="rId38"/>
      <p:boldItalic r:id="rId3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font" Target="fonts/Roboto-regular.fntdata"/><Relationship Id="rId21" Type="http://schemas.openxmlformats.org/officeDocument/2006/relationships/slide" Target="slides/slide16.xml"/><Relationship Id="rId24" Type="http://schemas.openxmlformats.org/officeDocument/2006/relationships/font" Target="fonts/Roboto-italic.fntdata"/><Relationship Id="rId23" Type="http://schemas.openxmlformats.org/officeDocument/2006/relationships/font" Target="fonts/Roboto-bold.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PlayfairDisplay-regular.fntdata"/><Relationship Id="rId25" Type="http://schemas.openxmlformats.org/officeDocument/2006/relationships/font" Target="fonts/Roboto-boldItalic.fntdata"/><Relationship Id="rId28" Type="http://schemas.openxmlformats.org/officeDocument/2006/relationships/font" Target="fonts/PlayfairDisplay-italic.fntdata"/><Relationship Id="rId27" Type="http://schemas.openxmlformats.org/officeDocument/2006/relationships/font" Target="fonts/PlayfairDisplay-bold.fntdata"/><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PlayfairDisplay-boldItalic.fntdata"/><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font" Target="fonts/Montserrat-bold.fntdata"/><Relationship Id="rId30" Type="http://schemas.openxmlformats.org/officeDocument/2006/relationships/font" Target="fonts/Montserrat-regular.fntdata"/><Relationship Id="rId11" Type="http://schemas.openxmlformats.org/officeDocument/2006/relationships/slide" Target="slides/slide6.xml"/><Relationship Id="rId33" Type="http://schemas.openxmlformats.org/officeDocument/2006/relationships/font" Target="fonts/Montserrat-boldItalic.fntdata"/><Relationship Id="rId10" Type="http://schemas.openxmlformats.org/officeDocument/2006/relationships/slide" Target="slides/slide5.xml"/><Relationship Id="rId32" Type="http://schemas.openxmlformats.org/officeDocument/2006/relationships/font" Target="fonts/Montserrat-italic.fntdata"/><Relationship Id="rId13" Type="http://schemas.openxmlformats.org/officeDocument/2006/relationships/slide" Target="slides/slide8.xml"/><Relationship Id="rId35" Type="http://schemas.openxmlformats.org/officeDocument/2006/relationships/font" Target="fonts/Oswald-bold.fntdata"/><Relationship Id="rId12" Type="http://schemas.openxmlformats.org/officeDocument/2006/relationships/slide" Target="slides/slide7.xml"/><Relationship Id="rId34" Type="http://schemas.openxmlformats.org/officeDocument/2006/relationships/font" Target="fonts/Oswald-regular.fntdata"/><Relationship Id="rId15" Type="http://schemas.openxmlformats.org/officeDocument/2006/relationships/slide" Target="slides/slide10.xml"/><Relationship Id="rId37" Type="http://schemas.openxmlformats.org/officeDocument/2006/relationships/font" Target="fonts/CenturyGothic-bold.fntdata"/><Relationship Id="rId14" Type="http://schemas.openxmlformats.org/officeDocument/2006/relationships/slide" Target="slides/slide9.xml"/><Relationship Id="rId36" Type="http://schemas.openxmlformats.org/officeDocument/2006/relationships/font" Target="fonts/CenturyGothic-regular.fntdata"/><Relationship Id="rId17" Type="http://schemas.openxmlformats.org/officeDocument/2006/relationships/slide" Target="slides/slide12.xml"/><Relationship Id="rId39" Type="http://schemas.openxmlformats.org/officeDocument/2006/relationships/font" Target="fonts/CenturyGothic-boldItalic.fntdata"/><Relationship Id="rId16" Type="http://schemas.openxmlformats.org/officeDocument/2006/relationships/slide" Target="slides/slide11.xml"/><Relationship Id="rId38" Type="http://schemas.openxmlformats.org/officeDocument/2006/relationships/font" Target="fonts/CenturyGothic-italic.fntdata"/><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www.sciencedirect.com/science/article/pii/S0261517715001375" TargetMode="Externa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www.researchgate.net/publication/307951244_Managing_Demand_Downturn_for_Hotel_Rooms_Evidence_from_Cairo_Hotels" TargetMode="Externa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4" name="Shape 54"/>
        <p:cNvGrpSpPr/>
        <p:nvPr/>
      </p:nvGrpSpPr>
      <p:grpSpPr>
        <a:xfrm>
          <a:off x="0" y="0"/>
          <a:ext cx="0" cy="0"/>
          <a:chOff x="0" y="0"/>
          <a:chExt cx="0" cy="0"/>
        </a:xfrm>
      </p:grpSpPr>
      <p:sp>
        <p:nvSpPr>
          <p:cNvPr id="55" name="Google Shape;55;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6" name="Google Shape;56;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1" name="Shape 61"/>
        <p:cNvGrpSpPr/>
        <p:nvPr/>
      </p:nvGrpSpPr>
      <p:grpSpPr>
        <a:xfrm>
          <a:off x="0" y="0"/>
          <a:ext cx="0" cy="0"/>
          <a:chOff x="0" y="0"/>
          <a:chExt cx="0" cy="0"/>
        </a:xfrm>
      </p:grpSpPr>
      <p:sp>
        <p:nvSpPr>
          <p:cNvPr id="62" name="Google Shape;62;g64b9b02b24_0_46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3" name="Google Shape;63;g64b9b02b24_0_46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8" name="Shape 68"/>
        <p:cNvGrpSpPr/>
        <p:nvPr/>
      </p:nvGrpSpPr>
      <p:grpSpPr>
        <a:xfrm>
          <a:off x="0" y="0"/>
          <a:ext cx="0" cy="0"/>
          <a:chOff x="0" y="0"/>
          <a:chExt cx="0" cy="0"/>
        </a:xfrm>
      </p:grpSpPr>
      <p:sp>
        <p:nvSpPr>
          <p:cNvPr id="69" name="Google Shape;69;g64b9b02b24_0_48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0" name="Google Shape;70;g64b9b02b24_0_48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74" name="Shape 74"/>
        <p:cNvGrpSpPr/>
        <p:nvPr/>
      </p:nvGrpSpPr>
      <p:grpSpPr>
        <a:xfrm>
          <a:off x="0" y="0"/>
          <a:ext cx="0" cy="0"/>
          <a:chOff x="0" y="0"/>
          <a:chExt cx="0" cy="0"/>
        </a:xfrm>
      </p:grpSpPr>
      <p:sp>
        <p:nvSpPr>
          <p:cNvPr id="75" name="Google Shape;75;g64b9b02b24_0_77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6" name="Google Shape;76;g64b9b02b24_0_77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81" name="Shape 81"/>
        <p:cNvGrpSpPr/>
        <p:nvPr/>
      </p:nvGrpSpPr>
      <p:grpSpPr>
        <a:xfrm>
          <a:off x="0" y="0"/>
          <a:ext cx="0" cy="0"/>
          <a:chOff x="0" y="0"/>
          <a:chExt cx="0" cy="0"/>
        </a:xfrm>
      </p:grpSpPr>
      <p:sp>
        <p:nvSpPr>
          <p:cNvPr id="82" name="Google Shape;82;g64b9b02b24_0_46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3" name="Google Shape;83;g64b9b02b24_0_4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87" name="Shape 87"/>
        <p:cNvGrpSpPr/>
        <p:nvPr/>
      </p:nvGrpSpPr>
      <p:grpSpPr>
        <a:xfrm>
          <a:off x="0" y="0"/>
          <a:ext cx="0" cy="0"/>
          <a:chOff x="0" y="0"/>
          <a:chExt cx="0" cy="0"/>
        </a:xfrm>
      </p:grpSpPr>
      <p:sp>
        <p:nvSpPr>
          <p:cNvPr id="88" name="Google Shape;88;g64b9b02b24_0_47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9" name="Google Shape;89;g64b9b02b24_0_47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5" name="Shape 95"/>
        <p:cNvGrpSpPr/>
        <p:nvPr/>
      </p:nvGrpSpPr>
      <p:grpSpPr>
        <a:xfrm>
          <a:off x="0" y="0"/>
          <a:ext cx="0" cy="0"/>
          <a:chOff x="0" y="0"/>
          <a:chExt cx="0" cy="0"/>
        </a:xfrm>
      </p:grpSpPr>
      <p:sp>
        <p:nvSpPr>
          <p:cNvPr id="96" name="Google Shape;96;g64b9b02b24_0_47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7" name="Google Shape;97;g64b9b02b24_0_47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4" name="Shape 104"/>
        <p:cNvGrpSpPr/>
        <p:nvPr/>
      </p:nvGrpSpPr>
      <p:grpSpPr>
        <a:xfrm>
          <a:off x="0" y="0"/>
          <a:ext cx="0" cy="0"/>
          <a:chOff x="0" y="0"/>
          <a:chExt cx="0" cy="0"/>
        </a:xfrm>
      </p:grpSpPr>
      <p:sp>
        <p:nvSpPr>
          <p:cNvPr id="105" name="Google Shape;105;g7b08d80421286c68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6" name="Google Shape;106;g7b08d80421286c68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0" name="Shape 120"/>
        <p:cNvGrpSpPr/>
        <p:nvPr/>
      </p:nvGrpSpPr>
      <p:grpSpPr>
        <a:xfrm>
          <a:off x="0" y="0"/>
          <a:ext cx="0" cy="0"/>
          <a:chOff x="0" y="0"/>
          <a:chExt cx="0" cy="0"/>
        </a:xfrm>
      </p:grpSpPr>
      <p:sp>
        <p:nvSpPr>
          <p:cNvPr id="121" name="Google Shape;121;g64b9b02b24_0_48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2" name="Google Shape;122;g64b9b02b24_0_48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457200" lvl="0" marL="0" rtl="0" algn="l">
              <a:lnSpc>
                <a:spcPct val="115000"/>
              </a:lnSpc>
              <a:spcBef>
                <a:spcPts val="0"/>
              </a:spcBef>
              <a:spcAft>
                <a:spcPts val="0"/>
              </a:spcAft>
              <a:buClr>
                <a:schemeClr val="dk2"/>
              </a:buClr>
              <a:buSzPts val="1100"/>
              <a:buFont typeface="Arial"/>
              <a:buNone/>
            </a:pPr>
            <a:r>
              <a:rPr lang="en" sz="1400">
                <a:solidFill>
                  <a:schemeClr val="dk2"/>
                </a:solidFill>
                <a:latin typeface="Times New Roman"/>
                <a:ea typeface="Times New Roman"/>
                <a:cs typeface="Times New Roman"/>
                <a:sym typeface="Times New Roman"/>
              </a:rPr>
              <a:t>The impact of climate and weather on tourism has been explored since 1990. Most research focuses on the impact of weather on tourist behaviors but relatively little attention is given to the impact of weather on the operation of tourism businesses. Using actual operating data from the Taiwanese hotel sector, the results indicate that some weather factors affect room demand but some do not. </a:t>
            </a:r>
            <a:endParaRPr sz="1400">
              <a:solidFill>
                <a:schemeClr val="dk2"/>
              </a:solidFill>
              <a:latin typeface="Times New Roman"/>
              <a:ea typeface="Times New Roman"/>
              <a:cs typeface="Times New Roman"/>
              <a:sym typeface="Times New Roman"/>
            </a:endParaRPr>
          </a:p>
          <a:p>
            <a:pPr indent="0" lvl="0" marL="0" rtl="0" algn="l">
              <a:lnSpc>
                <a:spcPct val="115000"/>
              </a:lnSpc>
              <a:spcBef>
                <a:spcPts val="0"/>
              </a:spcBef>
              <a:spcAft>
                <a:spcPts val="0"/>
              </a:spcAft>
              <a:buClr>
                <a:schemeClr val="dk2"/>
              </a:buClr>
              <a:buSzPts val="1100"/>
              <a:buFont typeface="Arial"/>
              <a:buNone/>
            </a:pPr>
            <a:r>
              <a:rPr lang="en" sz="1400">
                <a:solidFill>
                  <a:schemeClr val="dk2"/>
                </a:solidFill>
                <a:latin typeface="Times New Roman"/>
                <a:ea typeface="Times New Roman"/>
                <a:cs typeface="Times New Roman"/>
                <a:sym typeface="Times New Roman"/>
              </a:rPr>
              <a:t>For group visitors, typhoon</a:t>
            </a:r>
            <a:endParaRPr sz="1400">
              <a:solidFill>
                <a:schemeClr val="dk2"/>
              </a:solidFill>
              <a:latin typeface="Times New Roman"/>
              <a:ea typeface="Times New Roman"/>
              <a:cs typeface="Times New Roman"/>
              <a:sym typeface="Times New Roman"/>
            </a:endParaRPr>
          </a:p>
          <a:p>
            <a:pPr indent="0" lvl="0" marL="0" rtl="0" algn="l">
              <a:lnSpc>
                <a:spcPct val="115000"/>
              </a:lnSpc>
              <a:spcBef>
                <a:spcPts val="0"/>
              </a:spcBef>
              <a:spcAft>
                <a:spcPts val="0"/>
              </a:spcAft>
              <a:buClr>
                <a:schemeClr val="dk2"/>
              </a:buClr>
              <a:buSzPts val="1100"/>
              <a:buFont typeface="Arial"/>
              <a:buNone/>
            </a:pPr>
            <a:r>
              <a:rPr lang="en" sz="1400">
                <a:solidFill>
                  <a:schemeClr val="dk2"/>
                </a:solidFill>
                <a:latin typeface="Times New Roman"/>
                <a:ea typeface="Times New Roman"/>
                <a:cs typeface="Times New Roman"/>
                <a:sym typeface="Times New Roman"/>
              </a:rPr>
              <a:t>and rain are negatively associated with room demand while temperature and sunshine hours are positively associated with room demand.</a:t>
            </a:r>
            <a:endParaRPr sz="1400">
              <a:solidFill>
                <a:schemeClr val="dk2"/>
              </a:solidFill>
              <a:latin typeface="Times New Roman"/>
              <a:ea typeface="Times New Roman"/>
              <a:cs typeface="Times New Roman"/>
              <a:sym typeface="Times New Roman"/>
            </a:endParaRPr>
          </a:p>
          <a:p>
            <a:pPr indent="0" lvl="0" marL="0" rtl="0" algn="l">
              <a:spcBef>
                <a:spcPts val="0"/>
              </a:spcBef>
              <a:spcAft>
                <a:spcPts val="0"/>
              </a:spcAft>
              <a:buNone/>
            </a:pPr>
            <a:r>
              <a:t/>
            </a:r>
            <a:endParaRPr sz="1200">
              <a:latin typeface="Roboto"/>
              <a:ea typeface="Roboto"/>
              <a:cs typeface="Roboto"/>
              <a:sym typeface="Roboto"/>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9" name="Shape 129"/>
        <p:cNvGrpSpPr/>
        <p:nvPr/>
      </p:nvGrpSpPr>
      <p:grpSpPr>
        <a:xfrm>
          <a:off x="0" y="0"/>
          <a:ext cx="0" cy="0"/>
          <a:chOff x="0" y="0"/>
          <a:chExt cx="0" cy="0"/>
        </a:xfrm>
      </p:grpSpPr>
      <p:sp>
        <p:nvSpPr>
          <p:cNvPr id="130" name="Google Shape;130;g64c6004ae2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1" name="Google Shape;131;g64c6004ae2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u="sng">
                <a:solidFill>
                  <a:schemeClr val="hlink"/>
                </a:solidFill>
                <a:hlinkClick r:id="rId2"/>
              </a:rPr>
              <a:t>https://www.sciencedirect.com/science/article/pii/S0261517715001375</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The results show that as price increases diminish consumption; however, ‘price’ has a differentiated effect among individuals, </a:t>
            </a:r>
            <a:r>
              <a:rPr b="1" lang="en"/>
              <a:t>and thus a particular high price does not have the same reduction in utility for all tourists. </a:t>
            </a:r>
            <a:r>
              <a:rPr lang="en"/>
              <a:t>Specifically, we find that motivations exert an effect on price sensitivity to activities, some diminishing and others increasing it. At this point, it is important to stress that the effect of motivations is influenced by the tourist’s Price sensitivity to tourism activities 687 age, such that the </a:t>
            </a:r>
            <a:r>
              <a:rPr b="1" lang="en"/>
              <a:t>same motivation might impact differently on an individual’s price sensitivity</a:t>
            </a:r>
            <a:r>
              <a:rPr lang="en"/>
              <a:t> depending on his or her age. Concerning length of stay, we find that longer stays lead to higher price sensitivity to activities (because of people’s limited budget), but there is a threshold in day five; from day six, people become less sensitive (as these longer durations are mainly associated with people who have a second home and therefore have more money for discretionary expenditure).</a:t>
            </a:r>
            <a:endParaRPr/>
          </a:p>
          <a:p>
            <a:pPr indent="0" lvl="0" marL="0" rtl="0" algn="l">
              <a:spcBef>
                <a:spcPts val="0"/>
              </a:spcBef>
              <a:spcAft>
                <a:spcPts val="0"/>
              </a:spcAft>
              <a:buNone/>
            </a:pPr>
            <a:r>
              <a:t/>
            </a:r>
            <a:endParaRPr/>
          </a:p>
          <a:p>
            <a:pPr indent="0" lvl="0" marL="0" rtl="0" algn="l">
              <a:lnSpc>
                <a:spcPct val="115000"/>
              </a:lnSpc>
              <a:spcBef>
                <a:spcPts val="0"/>
              </a:spcBef>
              <a:spcAft>
                <a:spcPts val="0"/>
              </a:spcAft>
              <a:buNone/>
            </a:pPr>
            <a:r>
              <a:rPr lang="en" sz="1200">
                <a:latin typeface="Times New Roman"/>
                <a:ea typeface="Times New Roman"/>
                <a:cs typeface="Times New Roman"/>
                <a:sym typeface="Times New Roman"/>
              </a:rPr>
              <a:t>Masiero, Lorenzo &amp; Nicolau, Juan</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7" name="Shape 137"/>
        <p:cNvGrpSpPr/>
        <p:nvPr/>
      </p:nvGrpSpPr>
      <p:grpSpPr>
        <a:xfrm>
          <a:off x="0" y="0"/>
          <a:ext cx="0" cy="0"/>
          <a:chOff x="0" y="0"/>
          <a:chExt cx="0" cy="0"/>
        </a:xfrm>
      </p:grpSpPr>
      <p:sp>
        <p:nvSpPr>
          <p:cNvPr id="138" name="Google Shape;138;g64b9b02b24_0_49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9" name="Google Shape;139;g64b9b02b24_0_49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u="sng">
                <a:solidFill>
                  <a:schemeClr val="hlink"/>
                </a:solidFill>
                <a:hlinkClick r:id="rId2"/>
              </a:rPr>
              <a:t>https://www.researchgate.net/publication/307951244_Managing_Demand_Downturn_for_Hotel_Rooms_Evidence_from_Cairo_Hotels</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3" name="Shape 143"/>
        <p:cNvGrpSpPr/>
        <p:nvPr/>
      </p:nvGrpSpPr>
      <p:grpSpPr>
        <a:xfrm>
          <a:off x="0" y="0"/>
          <a:ext cx="0" cy="0"/>
          <a:chOff x="0" y="0"/>
          <a:chExt cx="0" cy="0"/>
        </a:xfrm>
      </p:grpSpPr>
      <p:sp>
        <p:nvSpPr>
          <p:cNvPr id="144" name="Google Shape;144;g64b9b02b24_0_50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5" name="Google Shape;145;g64b9b02b24_0_50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9" name="Shape 159"/>
        <p:cNvGrpSpPr/>
        <p:nvPr/>
      </p:nvGrpSpPr>
      <p:grpSpPr>
        <a:xfrm>
          <a:off x="0" y="0"/>
          <a:ext cx="0" cy="0"/>
          <a:chOff x="0" y="0"/>
          <a:chExt cx="0" cy="0"/>
        </a:xfrm>
      </p:grpSpPr>
      <p:sp>
        <p:nvSpPr>
          <p:cNvPr id="160" name="Google Shape;160;g64b9b02b24_0_49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1" name="Google Shape;161;g64b9b02b24_0_49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5" name="Shape 165"/>
        <p:cNvGrpSpPr/>
        <p:nvPr/>
      </p:nvGrpSpPr>
      <p:grpSpPr>
        <a:xfrm>
          <a:off x="0" y="0"/>
          <a:ext cx="0" cy="0"/>
          <a:chOff x="0" y="0"/>
          <a:chExt cx="0" cy="0"/>
        </a:xfrm>
      </p:grpSpPr>
      <p:sp>
        <p:nvSpPr>
          <p:cNvPr id="166" name="Google Shape;166;g64b9b02b24_0_76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7" name="Google Shape;167;g64b9b02b24_0_7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4" name="Shape 174"/>
        <p:cNvGrpSpPr/>
        <p:nvPr/>
      </p:nvGrpSpPr>
      <p:grpSpPr>
        <a:xfrm>
          <a:off x="0" y="0"/>
          <a:ext cx="0" cy="0"/>
          <a:chOff x="0" y="0"/>
          <a:chExt cx="0" cy="0"/>
        </a:xfrm>
      </p:grpSpPr>
      <p:sp>
        <p:nvSpPr>
          <p:cNvPr id="175" name="Google Shape;175;g64cb931405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6" name="Google Shape;176;g64cb931405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1" name="Shape 181"/>
        <p:cNvGrpSpPr/>
        <p:nvPr/>
      </p:nvGrpSpPr>
      <p:grpSpPr>
        <a:xfrm>
          <a:off x="0" y="0"/>
          <a:ext cx="0" cy="0"/>
          <a:chOff x="0" y="0"/>
          <a:chExt cx="0" cy="0"/>
        </a:xfrm>
      </p:grpSpPr>
      <p:sp>
        <p:nvSpPr>
          <p:cNvPr id="182" name="Google Shape;182;g64c6004ae2_1_29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3" name="Google Shape;183;g64c6004ae2_1_29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bg>
      <p:bgPr>
        <a:solidFill>
          <a:schemeClr val="dk1"/>
        </a:solidFill>
      </p:bgPr>
    </p:bg>
    <p:spTree>
      <p:nvGrpSpPr>
        <p:cNvPr id="9" name="Shape 9"/>
        <p:cNvGrpSpPr/>
        <p:nvPr/>
      </p:nvGrpSpPr>
      <p:grpSpPr>
        <a:xfrm>
          <a:off x="0" y="0"/>
          <a:ext cx="0" cy="0"/>
          <a:chOff x="0" y="0"/>
          <a:chExt cx="0" cy="0"/>
        </a:xfrm>
      </p:grpSpPr>
      <p:sp>
        <p:nvSpPr>
          <p:cNvPr id="10" name="Google Shape;10;p2"/>
          <p:cNvSpPr/>
          <p:nvPr/>
        </p:nvSpPr>
        <p:spPr>
          <a:xfrm>
            <a:off x="4286250" y="0"/>
            <a:ext cx="72300" cy="51435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 name="Google Shape;11;p2"/>
          <p:cNvSpPr/>
          <p:nvPr/>
        </p:nvSpPr>
        <p:spPr>
          <a:xfrm>
            <a:off x="4358475" y="0"/>
            <a:ext cx="3853200" cy="5143500"/>
          </a:xfrm>
          <a:prstGeom prst="rect">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2"/>
          <p:cNvSpPr txBox="1"/>
          <p:nvPr>
            <p:ph type="ctrTitle"/>
          </p:nvPr>
        </p:nvSpPr>
        <p:spPr>
          <a:xfrm>
            <a:off x="344250" y="1403850"/>
            <a:ext cx="8455500" cy="2146800"/>
          </a:xfrm>
          <a:prstGeom prst="rect">
            <a:avLst/>
          </a:prstGeom>
          <a:solidFill>
            <a:srgbClr val="FFFFFF"/>
          </a:solidFill>
        </p:spPr>
        <p:txBody>
          <a:bodyPr anchorCtr="0" anchor="ctr" bIns="91425" lIns="91425" spcFirstLastPara="1" rIns="91425" wrap="square" tIns="91425">
            <a:noAutofit/>
          </a:bodyPr>
          <a:lstStyle>
            <a:lvl1pPr lvl="0" algn="ctr">
              <a:spcBef>
                <a:spcPts val="0"/>
              </a:spcBef>
              <a:spcAft>
                <a:spcPts val="0"/>
              </a:spcAft>
              <a:buSzPts val="6800"/>
              <a:buFont typeface="Playfair Display"/>
              <a:buNone/>
              <a:defRPr b="1" sz="6800">
                <a:latin typeface="Playfair Display"/>
                <a:ea typeface="Playfair Display"/>
                <a:cs typeface="Playfair Display"/>
                <a:sym typeface="Playfair Display"/>
              </a:defRPr>
            </a:lvl1pPr>
            <a:lvl2pPr lvl="1" algn="ctr">
              <a:spcBef>
                <a:spcPts val="0"/>
              </a:spcBef>
              <a:spcAft>
                <a:spcPts val="0"/>
              </a:spcAft>
              <a:buSzPts val="6800"/>
              <a:buFont typeface="Playfair Display"/>
              <a:buNone/>
              <a:defRPr b="1" sz="6800">
                <a:latin typeface="Playfair Display"/>
                <a:ea typeface="Playfair Display"/>
                <a:cs typeface="Playfair Display"/>
                <a:sym typeface="Playfair Display"/>
              </a:defRPr>
            </a:lvl2pPr>
            <a:lvl3pPr lvl="2" algn="ctr">
              <a:spcBef>
                <a:spcPts val="0"/>
              </a:spcBef>
              <a:spcAft>
                <a:spcPts val="0"/>
              </a:spcAft>
              <a:buSzPts val="6800"/>
              <a:buFont typeface="Playfair Display"/>
              <a:buNone/>
              <a:defRPr b="1" sz="6800">
                <a:latin typeface="Playfair Display"/>
                <a:ea typeface="Playfair Display"/>
                <a:cs typeface="Playfair Display"/>
                <a:sym typeface="Playfair Display"/>
              </a:defRPr>
            </a:lvl3pPr>
            <a:lvl4pPr lvl="3" algn="ctr">
              <a:spcBef>
                <a:spcPts val="0"/>
              </a:spcBef>
              <a:spcAft>
                <a:spcPts val="0"/>
              </a:spcAft>
              <a:buSzPts val="6800"/>
              <a:buFont typeface="Playfair Display"/>
              <a:buNone/>
              <a:defRPr b="1" sz="6800">
                <a:latin typeface="Playfair Display"/>
                <a:ea typeface="Playfair Display"/>
                <a:cs typeface="Playfair Display"/>
                <a:sym typeface="Playfair Display"/>
              </a:defRPr>
            </a:lvl4pPr>
            <a:lvl5pPr lvl="4" algn="ctr">
              <a:spcBef>
                <a:spcPts val="0"/>
              </a:spcBef>
              <a:spcAft>
                <a:spcPts val="0"/>
              </a:spcAft>
              <a:buSzPts val="6800"/>
              <a:buFont typeface="Playfair Display"/>
              <a:buNone/>
              <a:defRPr b="1" sz="6800">
                <a:latin typeface="Playfair Display"/>
                <a:ea typeface="Playfair Display"/>
                <a:cs typeface="Playfair Display"/>
                <a:sym typeface="Playfair Display"/>
              </a:defRPr>
            </a:lvl5pPr>
            <a:lvl6pPr lvl="5" algn="ctr">
              <a:spcBef>
                <a:spcPts val="0"/>
              </a:spcBef>
              <a:spcAft>
                <a:spcPts val="0"/>
              </a:spcAft>
              <a:buSzPts val="6800"/>
              <a:buFont typeface="Playfair Display"/>
              <a:buNone/>
              <a:defRPr b="1" sz="6800">
                <a:latin typeface="Playfair Display"/>
                <a:ea typeface="Playfair Display"/>
                <a:cs typeface="Playfair Display"/>
                <a:sym typeface="Playfair Display"/>
              </a:defRPr>
            </a:lvl6pPr>
            <a:lvl7pPr lvl="6" algn="ctr">
              <a:spcBef>
                <a:spcPts val="0"/>
              </a:spcBef>
              <a:spcAft>
                <a:spcPts val="0"/>
              </a:spcAft>
              <a:buSzPts val="6800"/>
              <a:buFont typeface="Playfair Display"/>
              <a:buNone/>
              <a:defRPr b="1" sz="6800">
                <a:latin typeface="Playfair Display"/>
                <a:ea typeface="Playfair Display"/>
                <a:cs typeface="Playfair Display"/>
                <a:sym typeface="Playfair Display"/>
              </a:defRPr>
            </a:lvl7pPr>
            <a:lvl8pPr lvl="7" algn="ctr">
              <a:spcBef>
                <a:spcPts val="0"/>
              </a:spcBef>
              <a:spcAft>
                <a:spcPts val="0"/>
              </a:spcAft>
              <a:buSzPts val="6800"/>
              <a:buFont typeface="Playfair Display"/>
              <a:buNone/>
              <a:defRPr b="1" sz="6800">
                <a:latin typeface="Playfair Display"/>
                <a:ea typeface="Playfair Display"/>
                <a:cs typeface="Playfair Display"/>
                <a:sym typeface="Playfair Display"/>
              </a:defRPr>
            </a:lvl8pPr>
            <a:lvl9pPr lvl="8" algn="ctr">
              <a:spcBef>
                <a:spcPts val="0"/>
              </a:spcBef>
              <a:spcAft>
                <a:spcPts val="0"/>
              </a:spcAft>
              <a:buSzPts val="6800"/>
              <a:buFont typeface="Playfair Display"/>
              <a:buNone/>
              <a:defRPr b="1" sz="6800">
                <a:latin typeface="Playfair Display"/>
                <a:ea typeface="Playfair Display"/>
                <a:cs typeface="Playfair Display"/>
                <a:sym typeface="Playfair Display"/>
              </a:defRPr>
            </a:lvl9pPr>
          </a:lstStyle>
          <a:p/>
        </p:txBody>
      </p:sp>
      <p:sp>
        <p:nvSpPr>
          <p:cNvPr id="13" name="Google Shape;13;p2"/>
          <p:cNvSpPr txBox="1"/>
          <p:nvPr>
            <p:ph idx="1" type="subTitle"/>
          </p:nvPr>
        </p:nvSpPr>
        <p:spPr>
          <a:xfrm>
            <a:off x="344250" y="3550650"/>
            <a:ext cx="4910100" cy="577800"/>
          </a:xfrm>
          <a:prstGeom prst="rect">
            <a:avLst/>
          </a:prstGeom>
          <a:solidFill>
            <a:schemeClr val="dk2"/>
          </a:solidFill>
        </p:spPr>
        <p:txBody>
          <a:bodyPr anchorCtr="0" anchor="ctr" bIns="91425" lIns="91425" spcFirstLastPara="1" rIns="91425" wrap="square" tIns="91425">
            <a:noAutofit/>
          </a:bodyPr>
          <a:lstStyle>
            <a:lvl1pPr lvl="0">
              <a:lnSpc>
                <a:spcPct val="100000"/>
              </a:lnSpc>
              <a:spcBef>
                <a:spcPts val="0"/>
              </a:spcBef>
              <a:spcAft>
                <a:spcPts val="0"/>
              </a:spcAft>
              <a:buClr>
                <a:schemeClr val="lt1"/>
              </a:buClr>
              <a:buSzPts val="2400"/>
              <a:buFont typeface="Montserrat"/>
              <a:buNone/>
              <a:defRPr b="1" sz="2400">
                <a:solidFill>
                  <a:schemeClr val="lt1"/>
                </a:solidFill>
                <a:latin typeface="Montserrat"/>
                <a:ea typeface="Montserrat"/>
                <a:cs typeface="Montserrat"/>
                <a:sym typeface="Montserrat"/>
              </a:defRPr>
            </a:lvl1pPr>
            <a:lvl2pPr lvl="1">
              <a:lnSpc>
                <a:spcPct val="100000"/>
              </a:lnSpc>
              <a:spcBef>
                <a:spcPts val="0"/>
              </a:spcBef>
              <a:spcAft>
                <a:spcPts val="0"/>
              </a:spcAft>
              <a:buClr>
                <a:schemeClr val="lt1"/>
              </a:buClr>
              <a:buSzPts val="2400"/>
              <a:buFont typeface="Montserrat"/>
              <a:buNone/>
              <a:defRPr b="1" sz="2400">
                <a:solidFill>
                  <a:schemeClr val="lt1"/>
                </a:solidFill>
                <a:latin typeface="Montserrat"/>
                <a:ea typeface="Montserrat"/>
                <a:cs typeface="Montserrat"/>
                <a:sym typeface="Montserrat"/>
              </a:defRPr>
            </a:lvl2pPr>
            <a:lvl3pPr lvl="2">
              <a:lnSpc>
                <a:spcPct val="100000"/>
              </a:lnSpc>
              <a:spcBef>
                <a:spcPts val="0"/>
              </a:spcBef>
              <a:spcAft>
                <a:spcPts val="0"/>
              </a:spcAft>
              <a:buClr>
                <a:schemeClr val="lt1"/>
              </a:buClr>
              <a:buSzPts val="2400"/>
              <a:buFont typeface="Montserrat"/>
              <a:buNone/>
              <a:defRPr b="1" sz="2400">
                <a:solidFill>
                  <a:schemeClr val="lt1"/>
                </a:solidFill>
                <a:latin typeface="Montserrat"/>
                <a:ea typeface="Montserrat"/>
                <a:cs typeface="Montserrat"/>
                <a:sym typeface="Montserrat"/>
              </a:defRPr>
            </a:lvl3pPr>
            <a:lvl4pPr lvl="3">
              <a:lnSpc>
                <a:spcPct val="100000"/>
              </a:lnSpc>
              <a:spcBef>
                <a:spcPts val="0"/>
              </a:spcBef>
              <a:spcAft>
                <a:spcPts val="0"/>
              </a:spcAft>
              <a:buClr>
                <a:schemeClr val="lt1"/>
              </a:buClr>
              <a:buSzPts val="2400"/>
              <a:buFont typeface="Montserrat"/>
              <a:buNone/>
              <a:defRPr b="1" sz="2400">
                <a:solidFill>
                  <a:schemeClr val="lt1"/>
                </a:solidFill>
                <a:latin typeface="Montserrat"/>
                <a:ea typeface="Montserrat"/>
                <a:cs typeface="Montserrat"/>
                <a:sym typeface="Montserrat"/>
              </a:defRPr>
            </a:lvl4pPr>
            <a:lvl5pPr lvl="4">
              <a:lnSpc>
                <a:spcPct val="100000"/>
              </a:lnSpc>
              <a:spcBef>
                <a:spcPts val="0"/>
              </a:spcBef>
              <a:spcAft>
                <a:spcPts val="0"/>
              </a:spcAft>
              <a:buClr>
                <a:schemeClr val="lt1"/>
              </a:buClr>
              <a:buSzPts val="2400"/>
              <a:buFont typeface="Montserrat"/>
              <a:buNone/>
              <a:defRPr b="1" sz="2400">
                <a:solidFill>
                  <a:schemeClr val="lt1"/>
                </a:solidFill>
                <a:latin typeface="Montserrat"/>
                <a:ea typeface="Montserrat"/>
                <a:cs typeface="Montserrat"/>
                <a:sym typeface="Montserrat"/>
              </a:defRPr>
            </a:lvl5pPr>
            <a:lvl6pPr lvl="5">
              <a:lnSpc>
                <a:spcPct val="100000"/>
              </a:lnSpc>
              <a:spcBef>
                <a:spcPts val="0"/>
              </a:spcBef>
              <a:spcAft>
                <a:spcPts val="0"/>
              </a:spcAft>
              <a:buClr>
                <a:schemeClr val="lt1"/>
              </a:buClr>
              <a:buSzPts val="2400"/>
              <a:buFont typeface="Montserrat"/>
              <a:buNone/>
              <a:defRPr b="1" sz="2400">
                <a:solidFill>
                  <a:schemeClr val="lt1"/>
                </a:solidFill>
                <a:latin typeface="Montserrat"/>
                <a:ea typeface="Montserrat"/>
                <a:cs typeface="Montserrat"/>
                <a:sym typeface="Montserrat"/>
              </a:defRPr>
            </a:lvl6pPr>
            <a:lvl7pPr lvl="6">
              <a:lnSpc>
                <a:spcPct val="100000"/>
              </a:lnSpc>
              <a:spcBef>
                <a:spcPts val="0"/>
              </a:spcBef>
              <a:spcAft>
                <a:spcPts val="0"/>
              </a:spcAft>
              <a:buClr>
                <a:schemeClr val="lt1"/>
              </a:buClr>
              <a:buSzPts val="2400"/>
              <a:buFont typeface="Montserrat"/>
              <a:buNone/>
              <a:defRPr b="1" sz="2400">
                <a:solidFill>
                  <a:schemeClr val="lt1"/>
                </a:solidFill>
                <a:latin typeface="Montserrat"/>
                <a:ea typeface="Montserrat"/>
                <a:cs typeface="Montserrat"/>
                <a:sym typeface="Montserrat"/>
              </a:defRPr>
            </a:lvl7pPr>
            <a:lvl8pPr lvl="7">
              <a:lnSpc>
                <a:spcPct val="100000"/>
              </a:lnSpc>
              <a:spcBef>
                <a:spcPts val="0"/>
              </a:spcBef>
              <a:spcAft>
                <a:spcPts val="0"/>
              </a:spcAft>
              <a:buClr>
                <a:schemeClr val="lt1"/>
              </a:buClr>
              <a:buSzPts val="2400"/>
              <a:buFont typeface="Montserrat"/>
              <a:buNone/>
              <a:defRPr b="1" sz="2400">
                <a:solidFill>
                  <a:schemeClr val="lt1"/>
                </a:solidFill>
                <a:latin typeface="Montserrat"/>
                <a:ea typeface="Montserrat"/>
                <a:cs typeface="Montserrat"/>
                <a:sym typeface="Montserrat"/>
              </a:defRPr>
            </a:lvl8pPr>
            <a:lvl9pPr lvl="8">
              <a:lnSpc>
                <a:spcPct val="100000"/>
              </a:lnSpc>
              <a:spcBef>
                <a:spcPts val="0"/>
              </a:spcBef>
              <a:spcAft>
                <a:spcPts val="0"/>
              </a:spcAft>
              <a:buClr>
                <a:schemeClr val="lt1"/>
              </a:buClr>
              <a:buSzPts val="2400"/>
              <a:buFont typeface="Montserrat"/>
              <a:buNone/>
              <a:defRPr b="1" sz="2400">
                <a:solidFill>
                  <a:schemeClr val="lt1"/>
                </a:solidFill>
                <a:latin typeface="Montserrat"/>
                <a:ea typeface="Montserrat"/>
                <a:cs typeface="Montserrat"/>
                <a:sym typeface="Montserrat"/>
              </a:defRPr>
            </a:lvl9pPr>
          </a:lstStyle>
          <a:p/>
        </p:txBody>
      </p:sp>
      <p:sp>
        <p:nvSpPr>
          <p:cNvPr id="14" name="Google Shape;14;p2"/>
          <p:cNvSpPr txBox="1"/>
          <p:nvPr>
            <p:ph idx="12" type="sldNum"/>
          </p:nvPr>
        </p:nvSpPr>
        <p:spPr>
          <a:xfrm>
            <a:off x="8497999" y="4688759"/>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bg>
      <p:bgPr>
        <a:solidFill>
          <a:schemeClr val="accent5"/>
        </a:solidFill>
      </p:bgPr>
    </p:bg>
    <p:spTree>
      <p:nvGrpSpPr>
        <p:cNvPr id="15" name="Shape 15"/>
        <p:cNvGrpSpPr/>
        <p:nvPr/>
      </p:nvGrpSpPr>
      <p:grpSpPr>
        <a:xfrm>
          <a:off x="0" y="0"/>
          <a:ext cx="0" cy="0"/>
          <a:chOff x="0" y="0"/>
          <a:chExt cx="0" cy="0"/>
        </a:xfrm>
      </p:grpSpPr>
      <p:sp>
        <p:nvSpPr>
          <p:cNvPr id="16" name="Google Shape;16;p3"/>
          <p:cNvSpPr/>
          <p:nvPr/>
        </p:nvSpPr>
        <p:spPr>
          <a:xfrm rot="5400000">
            <a:off x="4550700" y="-498600"/>
            <a:ext cx="42600" cy="84558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3"/>
          <p:cNvSpPr txBox="1"/>
          <p:nvPr>
            <p:ph type="title"/>
          </p:nvPr>
        </p:nvSpPr>
        <p:spPr>
          <a:xfrm>
            <a:off x="344250" y="1403850"/>
            <a:ext cx="8455500" cy="2146800"/>
          </a:xfrm>
          <a:prstGeom prst="rect">
            <a:avLst/>
          </a:prstGeom>
          <a:solidFill>
            <a:srgbClr val="FFFFFF"/>
          </a:solidFill>
        </p:spPr>
        <p:txBody>
          <a:bodyPr anchorCtr="0" anchor="ctr" bIns="91425" lIns="91425" spcFirstLastPara="1" rIns="91425" wrap="square" tIns="91425">
            <a:noAutofit/>
          </a:bodyPr>
          <a:lstStyle>
            <a:lvl1pPr lvl="0" algn="ctr">
              <a:spcBef>
                <a:spcPts val="0"/>
              </a:spcBef>
              <a:spcAft>
                <a:spcPts val="0"/>
              </a:spcAft>
              <a:buSzPts val="4800"/>
              <a:buFont typeface="Playfair Display"/>
              <a:buNone/>
              <a:defRPr b="1" sz="4800">
                <a:latin typeface="Playfair Display"/>
                <a:ea typeface="Playfair Display"/>
                <a:cs typeface="Playfair Display"/>
                <a:sym typeface="Playfair Display"/>
              </a:defRPr>
            </a:lvl1pPr>
            <a:lvl2pPr lvl="1" algn="ctr">
              <a:spcBef>
                <a:spcPts val="0"/>
              </a:spcBef>
              <a:spcAft>
                <a:spcPts val="0"/>
              </a:spcAft>
              <a:buSzPts val="4800"/>
              <a:buFont typeface="Playfair Display"/>
              <a:buNone/>
              <a:defRPr b="1" sz="4800">
                <a:latin typeface="Playfair Display"/>
                <a:ea typeface="Playfair Display"/>
                <a:cs typeface="Playfair Display"/>
                <a:sym typeface="Playfair Display"/>
              </a:defRPr>
            </a:lvl2pPr>
            <a:lvl3pPr lvl="2" algn="ctr">
              <a:spcBef>
                <a:spcPts val="0"/>
              </a:spcBef>
              <a:spcAft>
                <a:spcPts val="0"/>
              </a:spcAft>
              <a:buSzPts val="4800"/>
              <a:buFont typeface="Playfair Display"/>
              <a:buNone/>
              <a:defRPr b="1" sz="4800">
                <a:latin typeface="Playfair Display"/>
                <a:ea typeface="Playfair Display"/>
                <a:cs typeface="Playfair Display"/>
                <a:sym typeface="Playfair Display"/>
              </a:defRPr>
            </a:lvl3pPr>
            <a:lvl4pPr lvl="3" algn="ctr">
              <a:spcBef>
                <a:spcPts val="0"/>
              </a:spcBef>
              <a:spcAft>
                <a:spcPts val="0"/>
              </a:spcAft>
              <a:buSzPts val="4800"/>
              <a:buFont typeface="Playfair Display"/>
              <a:buNone/>
              <a:defRPr b="1" sz="4800">
                <a:latin typeface="Playfair Display"/>
                <a:ea typeface="Playfair Display"/>
                <a:cs typeface="Playfair Display"/>
                <a:sym typeface="Playfair Display"/>
              </a:defRPr>
            </a:lvl4pPr>
            <a:lvl5pPr lvl="4" algn="ctr">
              <a:spcBef>
                <a:spcPts val="0"/>
              </a:spcBef>
              <a:spcAft>
                <a:spcPts val="0"/>
              </a:spcAft>
              <a:buSzPts val="4800"/>
              <a:buFont typeface="Playfair Display"/>
              <a:buNone/>
              <a:defRPr b="1" sz="4800">
                <a:latin typeface="Playfair Display"/>
                <a:ea typeface="Playfair Display"/>
                <a:cs typeface="Playfair Display"/>
                <a:sym typeface="Playfair Display"/>
              </a:defRPr>
            </a:lvl5pPr>
            <a:lvl6pPr lvl="5" algn="ctr">
              <a:spcBef>
                <a:spcPts val="0"/>
              </a:spcBef>
              <a:spcAft>
                <a:spcPts val="0"/>
              </a:spcAft>
              <a:buSzPts val="4800"/>
              <a:buFont typeface="Playfair Display"/>
              <a:buNone/>
              <a:defRPr b="1" sz="4800">
                <a:latin typeface="Playfair Display"/>
                <a:ea typeface="Playfair Display"/>
                <a:cs typeface="Playfair Display"/>
                <a:sym typeface="Playfair Display"/>
              </a:defRPr>
            </a:lvl6pPr>
            <a:lvl7pPr lvl="6" algn="ctr">
              <a:spcBef>
                <a:spcPts val="0"/>
              </a:spcBef>
              <a:spcAft>
                <a:spcPts val="0"/>
              </a:spcAft>
              <a:buSzPts val="4800"/>
              <a:buFont typeface="Playfair Display"/>
              <a:buNone/>
              <a:defRPr b="1" sz="4800">
                <a:latin typeface="Playfair Display"/>
                <a:ea typeface="Playfair Display"/>
                <a:cs typeface="Playfair Display"/>
                <a:sym typeface="Playfair Display"/>
              </a:defRPr>
            </a:lvl7pPr>
            <a:lvl8pPr lvl="7" algn="ctr">
              <a:spcBef>
                <a:spcPts val="0"/>
              </a:spcBef>
              <a:spcAft>
                <a:spcPts val="0"/>
              </a:spcAft>
              <a:buSzPts val="4800"/>
              <a:buFont typeface="Playfair Display"/>
              <a:buNone/>
              <a:defRPr b="1" sz="4800">
                <a:latin typeface="Playfair Display"/>
                <a:ea typeface="Playfair Display"/>
                <a:cs typeface="Playfair Display"/>
                <a:sym typeface="Playfair Display"/>
              </a:defRPr>
            </a:lvl8pPr>
            <a:lvl9pPr lvl="8" algn="ctr">
              <a:spcBef>
                <a:spcPts val="0"/>
              </a:spcBef>
              <a:spcAft>
                <a:spcPts val="0"/>
              </a:spcAft>
              <a:buSzPts val="4800"/>
              <a:buFont typeface="Playfair Display"/>
              <a:buNone/>
              <a:defRPr b="1" sz="4800">
                <a:latin typeface="Playfair Display"/>
                <a:ea typeface="Playfair Display"/>
                <a:cs typeface="Playfair Display"/>
                <a:sym typeface="Playfair Display"/>
              </a:defRPr>
            </a:lvl9pPr>
          </a:lstStyle>
          <a:p/>
        </p:txBody>
      </p:sp>
      <p:sp>
        <p:nvSpPr>
          <p:cNvPr id="18" name="Google Shape;18;p3"/>
          <p:cNvSpPr txBox="1"/>
          <p:nvPr>
            <p:ph idx="12" type="sldNum"/>
          </p:nvPr>
        </p:nvSpPr>
        <p:spPr>
          <a:xfrm>
            <a:off x="8497999" y="4688759"/>
            <a:ext cx="548700" cy="393600"/>
          </a:xfrm>
          <a:prstGeom prst="rect">
            <a:avLst/>
          </a:prstGeom>
        </p:spPr>
        <p:txBody>
          <a:bodyPr anchorCtr="0" anchor="ctr" bIns="91425" lIns="91425" spcFirstLastPara="1" rIns="91425" wrap="square" tIns="91425">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19" name="Shape 19"/>
        <p:cNvGrpSpPr/>
        <p:nvPr/>
      </p:nvGrpSpPr>
      <p:grpSpPr>
        <a:xfrm>
          <a:off x="0" y="0"/>
          <a:ext cx="0" cy="0"/>
          <a:chOff x="0" y="0"/>
          <a:chExt cx="0" cy="0"/>
        </a:xfrm>
      </p:grpSpPr>
      <p:sp>
        <p:nvSpPr>
          <p:cNvPr id="20" name="Google Shape;20;p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21" name="Google Shape;21;p4"/>
          <p:cNvSpPr txBox="1"/>
          <p:nvPr>
            <p:ph idx="1" type="body"/>
          </p:nvPr>
        </p:nvSpPr>
        <p:spPr>
          <a:xfrm>
            <a:off x="311700" y="1234075"/>
            <a:ext cx="8520600" cy="33348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22" name="Google Shape;22;p4"/>
          <p:cNvSpPr txBox="1"/>
          <p:nvPr>
            <p:ph idx="12" type="sldNum"/>
          </p:nvPr>
        </p:nvSpPr>
        <p:spPr>
          <a:xfrm>
            <a:off x="8497999" y="4688759"/>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23" name="Shape 23"/>
        <p:cNvGrpSpPr/>
        <p:nvPr/>
      </p:nvGrpSpPr>
      <p:grpSpPr>
        <a:xfrm>
          <a:off x="0" y="0"/>
          <a:ext cx="0" cy="0"/>
          <a:chOff x="0" y="0"/>
          <a:chExt cx="0" cy="0"/>
        </a:xfrm>
      </p:grpSpPr>
      <p:sp>
        <p:nvSpPr>
          <p:cNvPr id="24" name="Google Shape;24;p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25" name="Google Shape;25;p5"/>
          <p:cNvSpPr txBox="1"/>
          <p:nvPr>
            <p:ph idx="1" type="body"/>
          </p:nvPr>
        </p:nvSpPr>
        <p:spPr>
          <a:xfrm>
            <a:off x="311700" y="1234050"/>
            <a:ext cx="3999900" cy="33348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6" name="Google Shape;26;p5"/>
          <p:cNvSpPr txBox="1"/>
          <p:nvPr>
            <p:ph idx="2" type="body"/>
          </p:nvPr>
        </p:nvSpPr>
        <p:spPr>
          <a:xfrm>
            <a:off x="4832400" y="1234050"/>
            <a:ext cx="3999900" cy="33348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7" name="Google Shape;27;p5"/>
          <p:cNvSpPr txBox="1"/>
          <p:nvPr>
            <p:ph idx="12" type="sldNum"/>
          </p:nvPr>
        </p:nvSpPr>
        <p:spPr>
          <a:xfrm>
            <a:off x="8497999" y="4688759"/>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28" name="Shape 28"/>
        <p:cNvGrpSpPr/>
        <p:nvPr/>
      </p:nvGrpSpPr>
      <p:grpSpPr>
        <a:xfrm>
          <a:off x="0" y="0"/>
          <a:ext cx="0" cy="0"/>
          <a:chOff x="0" y="0"/>
          <a:chExt cx="0" cy="0"/>
        </a:xfrm>
      </p:grpSpPr>
      <p:sp>
        <p:nvSpPr>
          <p:cNvPr id="29" name="Google Shape;29;p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30" name="Google Shape;30;p6"/>
          <p:cNvSpPr txBox="1"/>
          <p:nvPr>
            <p:ph idx="12" type="sldNum"/>
          </p:nvPr>
        </p:nvSpPr>
        <p:spPr>
          <a:xfrm>
            <a:off x="8497999" y="4688759"/>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31" name="Shape 31"/>
        <p:cNvGrpSpPr/>
        <p:nvPr/>
      </p:nvGrpSpPr>
      <p:grpSpPr>
        <a:xfrm>
          <a:off x="0" y="0"/>
          <a:ext cx="0" cy="0"/>
          <a:chOff x="0" y="0"/>
          <a:chExt cx="0" cy="0"/>
        </a:xfrm>
      </p:grpSpPr>
      <p:sp>
        <p:nvSpPr>
          <p:cNvPr id="32" name="Google Shape;32;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3" name="Google Shape;33;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4" name="Google Shape;34;p7"/>
          <p:cNvSpPr txBox="1"/>
          <p:nvPr>
            <p:ph idx="12" type="sldNum"/>
          </p:nvPr>
        </p:nvSpPr>
        <p:spPr>
          <a:xfrm>
            <a:off x="8497999" y="4688759"/>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bg>
      <p:bgPr>
        <a:solidFill>
          <a:schemeClr val="accent3"/>
        </a:solidFill>
      </p:bgPr>
    </p:bg>
    <p:spTree>
      <p:nvGrpSpPr>
        <p:cNvPr id="35" name="Shape 35"/>
        <p:cNvGrpSpPr/>
        <p:nvPr/>
      </p:nvGrpSpPr>
      <p:grpSpPr>
        <a:xfrm>
          <a:off x="0" y="0"/>
          <a:ext cx="0" cy="0"/>
          <a:chOff x="0" y="0"/>
          <a:chExt cx="0" cy="0"/>
        </a:xfrm>
      </p:grpSpPr>
      <p:sp>
        <p:nvSpPr>
          <p:cNvPr id="36" name="Google Shape;36;p8"/>
          <p:cNvSpPr txBox="1"/>
          <p:nvPr>
            <p:ph type="title"/>
          </p:nvPr>
        </p:nvSpPr>
        <p:spPr>
          <a:xfrm>
            <a:off x="490250" y="526350"/>
            <a:ext cx="5618700" cy="4090800"/>
          </a:xfrm>
          <a:prstGeom prst="rect">
            <a:avLst/>
          </a:prstGeom>
        </p:spPr>
        <p:txBody>
          <a:bodyPr anchorCtr="0" anchor="ctr" bIns="91425" lIns="91425" spcFirstLastPara="1" rIns="91425" wrap="square" tIns="91425">
            <a:noAutofit/>
          </a:bodyPr>
          <a:lstStyle>
            <a:lvl1pPr lvl="0">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1pPr>
            <a:lvl2pPr lvl="1">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2pPr>
            <a:lvl3pPr lvl="2">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3pPr>
            <a:lvl4pPr lvl="3">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4pPr>
            <a:lvl5pPr lvl="4">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5pPr>
            <a:lvl6pPr lvl="5">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6pPr>
            <a:lvl7pPr lvl="6">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7pPr>
            <a:lvl8pPr lvl="7">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8pPr>
            <a:lvl9pPr lvl="8">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9pPr>
          </a:lstStyle>
          <a:p/>
        </p:txBody>
      </p:sp>
      <p:sp>
        <p:nvSpPr>
          <p:cNvPr id="37" name="Google Shape;37;p8"/>
          <p:cNvSpPr txBox="1"/>
          <p:nvPr>
            <p:ph idx="12" type="sldNum"/>
          </p:nvPr>
        </p:nvSpPr>
        <p:spPr>
          <a:xfrm>
            <a:off x="8497999" y="4688759"/>
            <a:ext cx="548700" cy="393600"/>
          </a:xfrm>
          <a:prstGeom prst="rect">
            <a:avLst/>
          </a:prstGeom>
        </p:spPr>
        <p:txBody>
          <a:bodyPr anchorCtr="0" anchor="ctr" bIns="91425" lIns="91425" spcFirstLastPara="1" rIns="91425" wrap="square" tIns="91425">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38" name="Shape 38"/>
        <p:cNvGrpSpPr/>
        <p:nvPr/>
      </p:nvGrpSpPr>
      <p:grpSpPr>
        <a:xfrm>
          <a:off x="0" y="0"/>
          <a:ext cx="0" cy="0"/>
          <a:chOff x="0" y="0"/>
          <a:chExt cx="0" cy="0"/>
        </a:xfrm>
      </p:grpSpPr>
      <p:sp>
        <p:nvSpPr>
          <p:cNvPr id="39" name="Google Shape;39;p9"/>
          <p:cNvSpPr/>
          <p:nvPr/>
        </p:nvSpPr>
        <p:spPr>
          <a:xfrm>
            <a:off x="4572000" y="-75"/>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40" name="Google Shape;40;p9"/>
          <p:cNvCxnSpPr/>
          <p:nvPr/>
        </p:nvCxnSpPr>
        <p:spPr>
          <a:xfrm>
            <a:off x="5029675" y="4495500"/>
            <a:ext cx="468300" cy="0"/>
          </a:xfrm>
          <a:prstGeom prst="straightConnector1">
            <a:avLst/>
          </a:prstGeom>
          <a:noFill/>
          <a:ln cap="flat" cmpd="sng" w="19050">
            <a:solidFill>
              <a:schemeClr val="dk2"/>
            </a:solidFill>
            <a:prstDash val="solid"/>
            <a:round/>
            <a:headEnd len="sm" w="sm" type="none"/>
            <a:tailEnd len="sm" w="sm" type="none"/>
          </a:ln>
        </p:spPr>
      </p:cxnSp>
      <p:sp>
        <p:nvSpPr>
          <p:cNvPr id="41" name="Google Shape;41;p9"/>
          <p:cNvSpPr txBox="1"/>
          <p:nvPr>
            <p:ph type="title"/>
          </p:nvPr>
        </p:nvSpPr>
        <p:spPr>
          <a:xfrm>
            <a:off x="265500" y="1081675"/>
            <a:ext cx="4045200" cy="17862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42" name="Google Shape;42;p9"/>
          <p:cNvSpPr txBox="1"/>
          <p:nvPr>
            <p:ph idx="1" type="subTitle"/>
          </p:nvPr>
        </p:nvSpPr>
        <p:spPr>
          <a:xfrm>
            <a:off x="265500" y="2921401"/>
            <a:ext cx="4045200" cy="13455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43" name="Google Shape;43;p9"/>
          <p:cNvSpPr txBox="1"/>
          <p:nvPr>
            <p:ph idx="2" type="body"/>
          </p:nvPr>
        </p:nvSpPr>
        <p:spPr>
          <a:xfrm>
            <a:off x="4939500" y="724200"/>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a:highlight>
                  <a:schemeClr val="lt1"/>
                </a:highlight>
              </a:defRPr>
            </a:lvl1pPr>
            <a:lvl2pPr indent="-317500" lvl="1" marL="914400">
              <a:spcBef>
                <a:spcPts val="1600"/>
              </a:spcBef>
              <a:spcAft>
                <a:spcPts val="0"/>
              </a:spcAft>
              <a:buSzPts val="1400"/>
              <a:buChar char="○"/>
              <a:defRPr>
                <a:highlight>
                  <a:schemeClr val="lt1"/>
                </a:highlight>
              </a:defRPr>
            </a:lvl2pPr>
            <a:lvl3pPr indent="-317500" lvl="2" marL="1371600">
              <a:spcBef>
                <a:spcPts val="1600"/>
              </a:spcBef>
              <a:spcAft>
                <a:spcPts val="0"/>
              </a:spcAft>
              <a:buSzPts val="1400"/>
              <a:buChar char="■"/>
              <a:defRPr>
                <a:highlight>
                  <a:schemeClr val="lt1"/>
                </a:highlight>
              </a:defRPr>
            </a:lvl3pPr>
            <a:lvl4pPr indent="-317500" lvl="3" marL="1828800">
              <a:spcBef>
                <a:spcPts val="1600"/>
              </a:spcBef>
              <a:spcAft>
                <a:spcPts val="0"/>
              </a:spcAft>
              <a:buSzPts val="1400"/>
              <a:buChar char="●"/>
              <a:defRPr>
                <a:highlight>
                  <a:schemeClr val="lt1"/>
                </a:highlight>
              </a:defRPr>
            </a:lvl4pPr>
            <a:lvl5pPr indent="-317500" lvl="4" marL="2286000">
              <a:spcBef>
                <a:spcPts val="1600"/>
              </a:spcBef>
              <a:spcAft>
                <a:spcPts val="0"/>
              </a:spcAft>
              <a:buSzPts val="1400"/>
              <a:buChar char="○"/>
              <a:defRPr>
                <a:highlight>
                  <a:schemeClr val="lt1"/>
                </a:highlight>
              </a:defRPr>
            </a:lvl5pPr>
            <a:lvl6pPr indent="-317500" lvl="5" marL="2743200">
              <a:spcBef>
                <a:spcPts val="1600"/>
              </a:spcBef>
              <a:spcAft>
                <a:spcPts val="0"/>
              </a:spcAft>
              <a:buSzPts val="1400"/>
              <a:buChar char="■"/>
              <a:defRPr>
                <a:highlight>
                  <a:schemeClr val="lt1"/>
                </a:highlight>
              </a:defRPr>
            </a:lvl6pPr>
            <a:lvl7pPr indent="-317500" lvl="6" marL="3200400">
              <a:spcBef>
                <a:spcPts val="1600"/>
              </a:spcBef>
              <a:spcAft>
                <a:spcPts val="0"/>
              </a:spcAft>
              <a:buSzPts val="1400"/>
              <a:buChar char="●"/>
              <a:defRPr>
                <a:highlight>
                  <a:schemeClr val="lt1"/>
                </a:highlight>
              </a:defRPr>
            </a:lvl7pPr>
            <a:lvl8pPr indent="-317500" lvl="7" marL="3657600">
              <a:spcBef>
                <a:spcPts val="1600"/>
              </a:spcBef>
              <a:spcAft>
                <a:spcPts val="0"/>
              </a:spcAft>
              <a:buSzPts val="1400"/>
              <a:buChar char="○"/>
              <a:defRPr>
                <a:highlight>
                  <a:schemeClr val="lt1"/>
                </a:highlight>
              </a:defRPr>
            </a:lvl8pPr>
            <a:lvl9pPr indent="-317500" lvl="8" marL="4114800">
              <a:spcBef>
                <a:spcPts val="1600"/>
              </a:spcBef>
              <a:spcAft>
                <a:spcPts val="1600"/>
              </a:spcAft>
              <a:buSzPts val="1400"/>
              <a:buChar char="■"/>
              <a:defRPr>
                <a:highlight>
                  <a:schemeClr val="lt1"/>
                </a:highlight>
              </a:defRPr>
            </a:lvl9pPr>
          </a:lstStyle>
          <a:p/>
        </p:txBody>
      </p:sp>
      <p:sp>
        <p:nvSpPr>
          <p:cNvPr id="44" name="Google Shape;44;p9"/>
          <p:cNvSpPr txBox="1"/>
          <p:nvPr>
            <p:ph idx="12" type="sldNum"/>
          </p:nvPr>
        </p:nvSpPr>
        <p:spPr>
          <a:xfrm>
            <a:off x="8497999" y="4688759"/>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45" name="Shape 45"/>
        <p:cNvGrpSpPr/>
        <p:nvPr/>
      </p:nvGrpSpPr>
      <p:grpSpPr>
        <a:xfrm>
          <a:off x="0" y="0"/>
          <a:ext cx="0" cy="0"/>
          <a:chOff x="0" y="0"/>
          <a:chExt cx="0" cy="0"/>
        </a:xfrm>
      </p:grpSpPr>
      <p:sp>
        <p:nvSpPr>
          <p:cNvPr id="46" name="Google Shape;46;p10"/>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a:highlight>
                  <a:schemeClr val="dk1"/>
                </a:highlight>
              </a:defRPr>
            </a:lvl1pPr>
          </a:lstStyle>
          <a:p/>
        </p:txBody>
      </p:sp>
      <p:sp>
        <p:nvSpPr>
          <p:cNvPr id="47" name="Google Shape;47;p10"/>
          <p:cNvSpPr txBox="1"/>
          <p:nvPr>
            <p:ph idx="12" type="sldNum"/>
          </p:nvPr>
        </p:nvSpPr>
        <p:spPr>
          <a:xfrm>
            <a:off x="8497999" y="4688759"/>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48" name="Shape 48"/>
        <p:cNvGrpSpPr/>
        <p:nvPr/>
      </p:nvGrpSpPr>
      <p:grpSpPr>
        <a:xfrm>
          <a:off x="0" y="0"/>
          <a:ext cx="0" cy="0"/>
          <a:chOff x="0" y="0"/>
          <a:chExt cx="0" cy="0"/>
        </a:xfrm>
      </p:grpSpPr>
      <p:sp>
        <p:nvSpPr>
          <p:cNvPr id="49" name="Google Shape;49;p11"/>
          <p:cNvSpPr txBox="1"/>
          <p:nvPr>
            <p:ph hasCustomPrompt="1" type="title"/>
          </p:nvPr>
        </p:nvSpPr>
        <p:spPr>
          <a:xfrm>
            <a:off x="311700" y="999925"/>
            <a:ext cx="8520600" cy="2146200"/>
          </a:xfrm>
          <a:prstGeom prst="rect">
            <a:avLst/>
          </a:prstGeom>
        </p:spPr>
        <p:txBody>
          <a:bodyPr anchorCtr="0" anchor="b" bIns="91425" lIns="91425" spcFirstLastPara="1" rIns="91425" wrap="square" tIns="91425">
            <a:noAutofit/>
          </a:bodyPr>
          <a:lstStyle>
            <a:lvl1pPr lvl="0" algn="ctr">
              <a:spcBef>
                <a:spcPts val="0"/>
              </a:spcBef>
              <a:spcAft>
                <a:spcPts val="0"/>
              </a:spcAft>
              <a:buSzPts val="14000"/>
              <a:buFont typeface="Montserrat"/>
              <a:buNone/>
              <a:defRPr sz="14000">
                <a:latin typeface="Montserrat"/>
                <a:ea typeface="Montserrat"/>
                <a:cs typeface="Montserrat"/>
                <a:sym typeface="Montserrat"/>
              </a:defRPr>
            </a:lvl1pPr>
            <a:lvl2pPr lvl="1" algn="ctr">
              <a:spcBef>
                <a:spcPts val="0"/>
              </a:spcBef>
              <a:spcAft>
                <a:spcPts val="0"/>
              </a:spcAft>
              <a:buSzPts val="14000"/>
              <a:buFont typeface="Montserrat"/>
              <a:buNone/>
              <a:defRPr sz="14000">
                <a:latin typeface="Montserrat"/>
                <a:ea typeface="Montserrat"/>
                <a:cs typeface="Montserrat"/>
                <a:sym typeface="Montserrat"/>
              </a:defRPr>
            </a:lvl2pPr>
            <a:lvl3pPr lvl="2" algn="ctr">
              <a:spcBef>
                <a:spcPts val="0"/>
              </a:spcBef>
              <a:spcAft>
                <a:spcPts val="0"/>
              </a:spcAft>
              <a:buSzPts val="14000"/>
              <a:buFont typeface="Montserrat"/>
              <a:buNone/>
              <a:defRPr sz="14000">
                <a:latin typeface="Montserrat"/>
                <a:ea typeface="Montserrat"/>
                <a:cs typeface="Montserrat"/>
                <a:sym typeface="Montserrat"/>
              </a:defRPr>
            </a:lvl3pPr>
            <a:lvl4pPr lvl="3" algn="ctr">
              <a:spcBef>
                <a:spcPts val="0"/>
              </a:spcBef>
              <a:spcAft>
                <a:spcPts val="0"/>
              </a:spcAft>
              <a:buSzPts val="14000"/>
              <a:buFont typeface="Montserrat"/>
              <a:buNone/>
              <a:defRPr sz="14000">
                <a:latin typeface="Montserrat"/>
                <a:ea typeface="Montserrat"/>
                <a:cs typeface="Montserrat"/>
                <a:sym typeface="Montserrat"/>
              </a:defRPr>
            </a:lvl4pPr>
            <a:lvl5pPr lvl="4" algn="ctr">
              <a:spcBef>
                <a:spcPts val="0"/>
              </a:spcBef>
              <a:spcAft>
                <a:spcPts val="0"/>
              </a:spcAft>
              <a:buSzPts val="14000"/>
              <a:buFont typeface="Montserrat"/>
              <a:buNone/>
              <a:defRPr sz="14000">
                <a:latin typeface="Montserrat"/>
                <a:ea typeface="Montserrat"/>
                <a:cs typeface="Montserrat"/>
                <a:sym typeface="Montserrat"/>
              </a:defRPr>
            </a:lvl5pPr>
            <a:lvl6pPr lvl="5" algn="ctr">
              <a:spcBef>
                <a:spcPts val="0"/>
              </a:spcBef>
              <a:spcAft>
                <a:spcPts val="0"/>
              </a:spcAft>
              <a:buSzPts val="14000"/>
              <a:buFont typeface="Montserrat"/>
              <a:buNone/>
              <a:defRPr sz="14000">
                <a:latin typeface="Montserrat"/>
                <a:ea typeface="Montserrat"/>
                <a:cs typeface="Montserrat"/>
                <a:sym typeface="Montserrat"/>
              </a:defRPr>
            </a:lvl6pPr>
            <a:lvl7pPr lvl="6" algn="ctr">
              <a:spcBef>
                <a:spcPts val="0"/>
              </a:spcBef>
              <a:spcAft>
                <a:spcPts val="0"/>
              </a:spcAft>
              <a:buSzPts val="14000"/>
              <a:buFont typeface="Montserrat"/>
              <a:buNone/>
              <a:defRPr sz="14000">
                <a:latin typeface="Montserrat"/>
                <a:ea typeface="Montserrat"/>
                <a:cs typeface="Montserrat"/>
                <a:sym typeface="Montserrat"/>
              </a:defRPr>
            </a:lvl7pPr>
            <a:lvl8pPr lvl="7" algn="ctr">
              <a:spcBef>
                <a:spcPts val="0"/>
              </a:spcBef>
              <a:spcAft>
                <a:spcPts val="0"/>
              </a:spcAft>
              <a:buSzPts val="14000"/>
              <a:buFont typeface="Montserrat"/>
              <a:buNone/>
              <a:defRPr sz="14000">
                <a:latin typeface="Montserrat"/>
                <a:ea typeface="Montserrat"/>
                <a:cs typeface="Montserrat"/>
                <a:sym typeface="Montserrat"/>
              </a:defRPr>
            </a:lvl8pPr>
            <a:lvl9pPr lvl="8" algn="ctr">
              <a:spcBef>
                <a:spcPts val="0"/>
              </a:spcBef>
              <a:spcAft>
                <a:spcPts val="0"/>
              </a:spcAft>
              <a:buSzPts val="14000"/>
              <a:buFont typeface="Montserrat"/>
              <a:buNone/>
              <a:defRPr sz="14000">
                <a:latin typeface="Montserrat"/>
                <a:ea typeface="Montserrat"/>
                <a:cs typeface="Montserrat"/>
                <a:sym typeface="Montserrat"/>
              </a:defRPr>
            </a:lvl9pPr>
          </a:lstStyle>
          <a:p>
            <a:r>
              <a:t>xx%</a:t>
            </a:r>
          </a:p>
        </p:txBody>
      </p:sp>
      <p:sp>
        <p:nvSpPr>
          <p:cNvPr id="50" name="Google Shape;50;p11"/>
          <p:cNvSpPr txBox="1"/>
          <p:nvPr>
            <p:ph idx="1" type="body"/>
          </p:nvPr>
        </p:nvSpPr>
        <p:spPr>
          <a:xfrm>
            <a:off x="311700" y="3228425"/>
            <a:ext cx="85206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highlight>
                  <a:schemeClr val="dk1"/>
                </a:highlight>
              </a:defRPr>
            </a:lvl1pPr>
            <a:lvl2pPr indent="-317500" lvl="1" marL="914400" algn="ctr">
              <a:spcBef>
                <a:spcPts val="1600"/>
              </a:spcBef>
              <a:spcAft>
                <a:spcPts val="0"/>
              </a:spcAft>
              <a:buSzPts val="1400"/>
              <a:buChar char="○"/>
              <a:defRPr>
                <a:highlight>
                  <a:schemeClr val="dk1"/>
                </a:highlight>
              </a:defRPr>
            </a:lvl2pPr>
            <a:lvl3pPr indent="-317500" lvl="2" marL="1371600" algn="ctr">
              <a:spcBef>
                <a:spcPts val="1600"/>
              </a:spcBef>
              <a:spcAft>
                <a:spcPts val="0"/>
              </a:spcAft>
              <a:buSzPts val="1400"/>
              <a:buChar char="■"/>
              <a:defRPr>
                <a:highlight>
                  <a:schemeClr val="dk1"/>
                </a:highlight>
              </a:defRPr>
            </a:lvl3pPr>
            <a:lvl4pPr indent="-317500" lvl="3" marL="1828800" algn="ctr">
              <a:spcBef>
                <a:spcPts val="1600"/>
              </a:spcBef>
              <a:spcAft>
                <a:spcPts val="0"/>
              </a:spcAft>
              <a:buSzPts val="1400"/>
              <a:buChar char="●"/>
              <a:defRPr>
                <a:highlight>
                  <a:schemeClr val="dk1"/>
                </a:highlight>
              </a:defRPr>
            </a:lvl4pPr>
            <a:lvl5pPr indent="-317500" lvl="4" marL="2286000" algn="ctr">
              <a:spcBef>
                <a:spcPts val="1600"/>
              </a:spcBef>
              <a:spcAft>
                <a:spcPts val="0"/>
              </a:spcAft>
              <a:buSzPts val="1400"/>
              <a:buChar char="○"/>
              <a:defRPr>
                <a:highlight>
                  <a:schemeClr val="dk1"/>
                </a:highlight>
              </a:defRPr>
            </a:lvl5pPr>
            <a:lvl6pPr indent="-317500" lvl="5" marL="2743200" algn="ctr">
              <a:spcBef>
                <a:spcPts val="1600"/>
              </a:spcBef>
              <a:spcAft>
                <a:spcPts val="0"/>
              </a:spcAft>
              <a:buSzPts val="1400"/>
              <a:buChar char="■"/>
              <a:defRPr>
                <a:highlight>
                  <a:schemeClr val="dk1"/>
                </a:highlight>
              </a:defRPr>
            </a:lvl6pPr>
            <a:lvl7pPr indent="-317500" lvl="6" marL="3200400" algn="ctr">
              <a:spcBef>
                <a:spcPts val="1600"/>
              </a:spcBef>
              <a:spcAft>
                <a:spcPts val="0"/>
              </a:spcAft>
              <a:buSzPts val="1400"/>
              <a:buChar char="●"/>
              <a:defRPr>
                <a:highlight>
                  <a:schemeClr val="dk1"/>
                </a:highlight>
              </a:defRPr>
            </a:lvl7pPr>
            <a:lvl8pPr indent="-317500" lvl="7" marL="3657600" algn="ctr">
              <a:spcBef>
                <a:spcPts val="1600"/>
              </a:spcBef>
              <a:spcAft>
                <a:spcPts val="0"/>
              </a:spcAft>
              <a:buSzPts val="1400"/>
              <a:buChar char="○"/>
              <a:defRPr>
                <a:highlight>
                  <a:schemeClr val="dk1"/>
                </a:highlight>
              </a:defRPr>
            </a:lvl8pPr>
            <a:lvl9pPr indent="-317500" lvl="8" marL="4114800" algn="ctr">
              <a:spcBef>
                <a:spcPts val="1600"/>
              </a:spcBef>
              <a:spcAft>
                <a:spcPts val="1600"/>
              </a:spcAft>
              <a:buSzPts val="1400"/>
              <a:buChar char="■"/>
              <a:defRPr>
                <a:highlight>
                  <a:schemeClr val="dk1"/>
                </a:highlight>
              </a:defRPr>
            </a:lvl9pPr>
          </a:lstStyle>
          <a:p/>
        </p:txBody>
      </p:sp>
      <p:sp>
        <p:nvSpPr>
          <p:cNvPr id="51" name="Google Shape;51;p11"/>
          <p:cNvSpPr txBox="1"/>
          <p:nvPr>
            <p:ph idx="12" type="sldNum"/>
          </p:nvPr>
        </p:nvSpPr>
        <p:spPr>
          <a:xfrm>
            <a:off x="8497999" y="4688759"/>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52" name="Shape 52"/>
        <p:cNvGrpSpPr/>
        <p:nvPr/>
      </p:nvGrpSpPr>
      <p:grpSpPr>
        <a:xfrm>
          <a:off x="0" y="0"/>
          <a:ext cx="0" cy="0"/>
          <a:chOff x="0" y="0"/>
          <a:chExt cx="0" cy="0"/>
        </a:xfrm>
      </p:grpSpPr>
      <p:sp>
        <p:nvSpPr>
          <p:cNvPr id="53" name="Google Shape;53;p12"/>
          <p:cNvSpPr txBox="1"/>
          <p:nvPr>
            <p:ph idx="12" type="sldNum"/>
          </p:nvPr>
        </p:nvSpPr>
        <p:spPr>
          <a:xfrm>
            <a:off x="8497999" y="4688759"/>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pop">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1pPr>
            <a:lvl2pPr lvl="1">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2pPr>
            <a:lvl3pPr lvl="2">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3pPr>
            <a:lvl4pPr lvl="3">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4pPr>
            <a:lvl5pPr lvl="4">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5pPr>
            <a:lvl6pPr lvl="5">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6pPr>
            <a:lvl7pPr lvl="6">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7pPr>
            <a:lvl8pPr lvl="7">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8pPr>
            <a:lvl9pPr lvl="8">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9pPr>
          </a:lstStyle>
          <a:p/>
        </p:txBody>
      </p:sp>
      <p:sp>
        <p:nvSpPr>
          <p:cNvPr id="7" name="Google Shape;7;p1"/>
          <p:cNvSpPr txBox="1"/>
          <p:nvPr>
            <p:ph idx="1" type="body"/>
          </p:nvPr>
        </p:nvSpPr>
        <p:spPr>
          <a:xfrm>
            <a:off x="311700" y="1234075"/>
            <a:ext cx="8520600" cy="33348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Font typeface="Playfair Display"/>
              <a:buChar char="●"/>
              <a:defRPr sz="1800">
                <a:solidFill>
                  <a:schemeClr val="dk2"/>
                </a:solidFill>
                <a:latin typeface="Playfair Display"/>
                <a:ea typeface="Playfair Display"/>
                <a:cs typeface="Playfair Display"/>
                <a:sym typeface="Playfair Display"/>
              </a:defRPr>
            </a:lvl1pPr>
            <a:lvl2pPr indent="-317500" lvl="1" marL="914400">
              <a:lnSpc>
                <a:spcPct val="115000"/>
              </a:lnSpc>
              <a:spcBef>
                <a:spcPts val="160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2pPr>
            <a:lvl3pPr indent="-317500" lvl="2" marL="1371600">
              <a:lnSpc>
                <a:spcPct val="115000"/>
              </a:lnSpc>
              <a:spcBef>
                <a:spcPts val="160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3pPr>
            <a:lvl4pPr indent="-317500" lvl="3" marL="1828800">
              <a:lnSpc>
                <a:spcPct val="115000"/>
              </a:lnSpc>
              <a:spcBef>
                <a:spcPts val="160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4pPr>
            <a:lvl5pPr indent="-317500" lvl="4" marL="2286000">
              <a:lnSpc>
                <a:spcPct val="115000"/>
              </a:lnSpc>
              <a:spcBef>
                <a:spcPts val="160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5pPr>
            <a:lvl6pPr indent="-317500" lvl="5" marL="2743200">
              <a:lnSpc>
                <a:spcPct val="115000"/>
              </a:lnSpc>
              <a:spcBef>
                <a:spcPts val="160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6pPr>
            <a:lvl7pPr indent="-317500" lvl="6" marL="3200400">
              <a:lnSpc>
                <a:spcPct val="115000"/>
              </a:lnSpc>
              <a:spcBef>
                <a:spcPts val="160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7pPr>
            <a:lvl8pPr indent="-317500" lvl="7" marL="3657600">
              <a:lnSpc>
                <a:spcPct val="115000"/>
              </a:lnSpc>
              <a:spcBef>
                <a:spcPts val="160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8pPr>
            <a:lvl9pPr indent="-317500" lvl="8" marL="4114800">
              <a:lnSpc>
                <a:spcPct val="115000"/>
              </a:lnSpc>
              <a:spcBef>
                <a:spcPts val="1600"/>
              </a:spcBef>
              <a:spcAft>
                <a:spcPts val="160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9pPr>
          </a:lstStyle>
          <a:p/>
        </p:txBody>
      </p:sp>
      <p:sp>
        <p:nvSpPr>
          <p:cNvPr id="8" name="Google Shape;8;p1"/>
          <p:cNvSpPr txBox="1"/>
          <p:nvPr>
            <p:ph idx="12" type="sldNum"/>
          </p:nvPr>
        </p:nvSpPr>
        <p:spPr>
          <a:xfrm>
            <a:off x="8497999" y="4688759"/>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latin typeface="Playfair Display"/>
                <a:ea typeface="Playfair Display"/>
                <a:cs typeface="Playfair Display"/>
                <a:sym typeface="Playfair Display"/>
              </a:defRPr>
            </a:lvl1pPr>
            <a:lvl2pPr lvl="1" algn="r">
              <a:buNone/>
              <a:defRPr sz="1000">
                <a:solidFill>
                  <a:schemeClr val="dk2"/>
                </a:solidFill>
                <a:latin typeface="Playfair Display"/>
                <a:ea typeface="Playfair Display"/>
                <a:cs typeface="Playfair Display"/>
                <a:sym typeface="Playfair Display"/>
              </a:defRPr>
            </a:lvl2pPr>
            <a:lvl3pPr lvl="2" algn="r">
              <a:buNone/>
              <a:defRPr sz="1000">
                <a:solidFill>
                  <a:schemeClr val="dk2"/>
                </a:solidFill>
                <a:latin typeface="Playfair Display"/>
                <a:ea typeface="Playfair Display"/>
                <a:cs typeface="Playfair Display"/>
                <a:sym typeface="Playfair Display"/>
              </a:defRPr>
            </a:lvl3pPr>
            <a:lvl4pPr lvl="3" algn="r">
              <a:buNone/>
              <a:defRPr sz="1000">
                <a:solidFill>
                  <a:schemeClr val="dk2"/>
                </a:solidFill>
                <a:latin typeface="Playfair Display"/>
                <a:ea typeface="Playfair Display"/>
                <a:cs typeface="Playfair Display"/>
                <a:sym typeface="Playfair Display"/>
              </a:defRPr>
            </a:lvl4pPr>
            <a:lvl5pPr lvl="4" algn="r">
              <a:buNone/>
              <a:defRPr sz="1000">
                <a:solidFill>
                  <a:schemeClr val="dk2"/>
                </a:solidFill>
                <a:latin typeface="Playfair Display"/>
                <a:ea typeface="Playfair Display"/>
                <a:cs typeface="Playfair Display"/>
                <a:sym typeface="Playfair Display"/>
              </a:defRPr>
            </a:lvl5pPr>
            <a:lvl6pPr lvl="5" algn="r">
              <a:buNone/>
              <a:defRPr sz="1000">
                <a:solidFill>
                  <a:schemeClr val="dk2"/>
                </a:solidFill>
                <a:latin typeface="Playfair Display"/>
                <a:ea typeface="Playfair Display"/>
                <a:cs typeface="Playfair Display"/>
                <a:sym typeface="Playfair Display"/>
              </a:defRPr>
            </a:lvl6pPr>
            <a:lvl7pPr lvl="6" algn="r">
              <a:buNone/>
              <a:defRPr sz="1000">
                <a:solidFill>
                  <a:schemeClr val="dk2"/>
                </a:solidFill>
                <a:latin typeface="Playfair Display"/>
                <a:ea typeface="Playfair Display"/>
                <a:cs typeface="Playfair Display"/>
                <a:sym typeface="Playfair Display"/>
              </a:defRPr>
            </a:lvl7pPr>
            <a:lvl8pPr lvl="7" algn="r">
              <a:buNone/>
              <a:defRPr sz="1000">
                <a:solidFill>
                  <a:schemeClr val="dk2"/>
                </a:solidFill>
                <a:latin typeface="Playfair Display"/>
                <a:ea typeface="Playfair Display"/>
                <a:cs typeface="Playfair Display"/>
                <a:sym typeface="Playfair Display"/>
              </a:defRPr>
            </a:lvl8pPr>
            <a:lvl9pPr lvl="8" algn="r">
              <a:buNone/>
              <a:defRPr sz="1000">
                <a:solidFill>
                  <a:schemeClr val="dk2"/>
                </a:solidFill>
                <a:latin typeface="Playfair Display"/>
                <a:ea typeface="Playfair Display"/>
                <a:cs typeface="Playfair Display"/>
                <a:sym typeface="Playfair Display"/>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2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4.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24.jpg"/><Relationship Id="rId4" Type="http://schemas.openxmlformats.org/officeDocument/2006/relationships/image" Target="../media/image22.jpg"/><Relationship Id="rId5"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7.png"/><Relationship Id="rId4" Type="http://schemas.openxmlformats.org/officeDocument/2006/relationships/image" Target="../media/image9.png"/><Relationship Id="rId5" Type="http://schemas.openxmlformats.org/officeDocument/2006/relationships/image" Target="../media/image8.png"/><Relationship Id="rId6" Type="http://schemas.openxmlformats.org/officeDocument/2006/relationships/image" Target="../media/image26.png"/><Relationship Id="rId7" Type="http://schemas.openxmlformats.org/officeDocument/2006/relationships/image" Target="../media/image11.png"/><Relationship Id="rId8" Type="http://schemas.openxmlformats.org/officeDocument/2006/relationships/image" Target="../media/image1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12.png"/><Relationship Id="rId4" Type="http://schemas.openxmlformats.org/officeDocument/2006/relationships/image" Target="../media/image10.png"/><Relationship Id="rId5" Type="http://schemas.openxmlformats.org/officeDocument/2006/relationships/image" Target="../media/image1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14.png"/><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1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2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19.png"/><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xml"/><Relationship Id="rId3" Type="http://schemas.openxmlformats.org/officeDocument/2006/relationships/image" Target="../media/image1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7" name="Shape 57"/>
        <p:cNvGrpSpPr/>
        <p:nvPr/>
      </p:nvGrpSpPr>
      <p:grpSpPr>
        <a:xfrm>
          <a:off x="0" y="0"/>
          <a:ext cx="0" cy="0"/>
          <a:chOff x="0" y="0"/>
          <a:chExt cx="0" cy="0"/>
        </a:xfrm>
      </p:grpSpPr>
      <p:sp>
        <p:nvSpPr>
          <p:cNvPr id="58" name="Google Shape;58;p13"/>
          <p:cNvSpPr txBox="1"/>
          <p:nvPr>
            <p:ph type="ctrTitle"/>
          </p:nvPr>
        </p:nvSpPr>
        <p:spPr>
          <a:xfrm>
            <a:off x="0" y="336000"/>
            <a:ext cx="8904000" cy="1896000"/>
          </a:xfrm>
          <a:prstGeom prst="rect">
            <a:avLst/>
          </a:prstGeom>
          <a:noFill/>
        </p:spPr>
        <p:txBody>
          <a:bodyPr anchorCtr="0" anchor="ctr" bIns="91425" lIns="91425" spcFirstLastPara="1" rIns="91425" wrap="square" tIns="91425">
            <a:noAutofit/>
          </a:bodyPr>
          <a:lstStyle/>
          <a:p>
            <a:pPr indent="0" lvl="0" marL="0" rtl="0" algn="ctr">
              <a:spcBef>
                <a:spcPts val="0"/>
              </a:spcBef>
              <a:spcAft>
                <a:spcPts val="0"/>
              </a:spcAft>
              <a:buNone/>
            </a:pPr>
            <a:r>
              <a:t/>
            </a:r>
            <a:endParaRPr b="1">
              <a:latin typeface="Century Gothic"/>
              <a:ea typeface="Century Gothic"/>
              <a:cs typeface="Century Gothic"/>
              <a:sym typeface="Century Gothic"/>
            </a:endParaRPr>
          </a:p>
          <a:p>
            <a:pPr indent="0" lvl="0" marL="0" rtl="0" algn="ctr">
              <a:spcBef>
                <a:spcPts val="0"/>
              </a:spcBef>
              <a:spcAft>
                <a:spcPts val="0"/>
              </a:spcAft>
              <a:buNone/>
            </a:pPr>
            <a:r>
              <a:rPr b="1" lang="en">
                <a:solidFill>
                  <a:srgbClr val="000000"/>
                </a:solidFill>
                <a:latin typeface="Century Gothic"/>
                <a:ea typeface="Century Gothic"/>
                <a:cs typeface="Century Gothic"/>
                <a:sym typeface="Century Gothic"/>
              </a:rPr>
              <a:t>Factors that Affect </a:t>
            </a:r>
            <a:endParaRPr b="1">
              <a:solidFill>
                <a:srgbClr val="000000"/>
              </a:solidFill>
              <a:latin typeface="Century Gothic"/>
              <a:ea typeface="Century Gothic"/>
              <a:cs typeface="Century Gothic"/>
              <a:sym typeface="Century Gothic"/>
            </a:endParaRPr>
          </a:p>
          <a:p>
            <a:pPr indent="0" lvl="0" marL="0" rtl="0" algn="ctr">
              <a:spcBef>
                <a:spcPts val="0"/>
              </a:spcBef>
              <a:spcAft>
                <a:spcPts val="0"/>
              </a:spcAft>
              <a:buNone/>
            </a:pPr>
            <a:r>
              <a:rPr b="1" lang="en">
                <a:solidFill>
                  <a:srgbClr val="000000"/>
                </a:solidFill>
                <a:latin typeface="Century Gothic"/>
                <a:ea typeface="Century Gothic"/>
                <a:cs typeface="Century Gothic"/>
                <a:sym typeface="Century Gothic"/>
              </a:rPr>
              <a:t>Hotel Demand</a:t>
            </a:r>
            <a:endParaRPr b="1">
              <a:solidFill>
                <a:srgbClr val="000000"/>
              </a:solidFill>
              <a:latin typeface="Century Gothic"/>
              <a:ea typeface="Century Gothic"/>
              <a:cs typeface="Century Gothic"/>
              <a:sym typeface="Century Gothic"/>
            </a:endParaRPr>
          </a:p>
        </p:txBody>
      </p:sp>
      <p:sp>
        <p:nvSpPr>
          <p:cNvPr id="59" name="Google Shape;59;p13"/>
          <p:cNvSpPr txBox="1"/>
          <p:nvPr>
            <p:ph idx="1" type="subTitle"/>
          </p:nvPr>
        </p:nvSpPr>
        <p:spPr>
          <a:xfrm>
            <a:off x="344250" y="4150650"/>
            <a:ext cx="4910100" cy="5778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b="1" lang="en" sz="3600">
                <a:solidFill>
                  <a:srgbClr val="FFFFFF"/>
                </a:solidFill>
                <a:latin typeface="Century Gothic"/>
                <a:ea typeface="Century Gothic"/>
                <a:cs typeface="Century Gothic"/>
                <a:sym typeface="Century Gothic"/>
              </a:rPr>
              <a:t>EE366 (1/2019)</a:t>
            </a:r>
            <a:endParaRPr b="1" sz="3600">
              <a:solidFill>
                <a:srgbClr val="FFFFFF"/>
              </a:solidFill>
              <a:latin typeface="Century Gothic"/>
              <a:ea typeface="Century Gothic"/>
              <a:cs typeface="Century Gothic"/>
              <a:sym typeface="Century Gothic"/>
            </a:endParaRPr>
          </a:p>
        </p:txBody>
      </p:sp>
      <p:pic>
        <p:nvPicPr>
          <p:cNvPr id="60" name="Google Shape;60;p13"/>
          <p:cNvPicPr preferRelativeResize="0"/>
          <p:nvPr/>
        </p:nvPicPr>
        <p:blipFill>
          <a:blip r:embed="rId3">
            <a:alphaModFix/>
          </a:blip>
          <a:stretch>
            <a:fillRect/>
          </a:stretch>
        </p:blipFill>
        <p:spPr>
          <a:xfrm>
            <a:off x="6297600" y="2969100"/>
            <a:ext cx="2174400" cy="21744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3F3F3"/>
        </a:solidFill>
      </p:bgPr>
    </p:bg>
    <p:spTree>
      <p:nvGrpSpPr>
        <p:cNvPr id="64" name="Shape 64"/>
        <p:cNvGrpSpPr/>
        <p:nvPr/>
      </p:nvGrpSpPr>
      <p:grpSpPr>
        <a:xfrm>
          <a:off x="0" y="0"/>
          <a:ext cx="0" cy="0"/>
          <a:chOff x="0" y="0"/>
          <a:chExt cx="0" cy="0"/>
        </a:xfrm>
      </p:grpSpPr>
      <p:sp>
        <p:nvSpPr>
          <p:cNvPr id="65" name="Google Shape;65;p14"/>
          <p:cNvSpPr txBox="1"/>
          <p:nvPr>
            <p:ph type="title"/>
          </p:nvPr>
        </p:nvSpPr>
        <p:spPr>
          <a:xfrm>
            <a:off x="311700" y="517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6000">
                <a:latin typeface="Century Gothic"/>
                <a:ea typeface="Century Gothic"/>
                <a:cs typeface="Century Gothic"/>
                <a:sym typeface="Century Gothic"/>
              </a:rPr>
              <a:t>Agenda </a:t>
            </a:r>
            <a:endParaRPr b="1" sz="6000">
              <a:latin typeface="Century Gothic"/>
              <a:ea typeface="Century Gothic"/>
              <a:cs typeface="Century Gothic"/>
              <a:sym typeface="Century Gothic"/>
            </a:endParaRPr>
          </a:p>
        </p:txBody>
      </p:sp>
      <p:sp>
        <p:nvSpPr>
          <p:cNvPr id="66" name="Google Shape;66;p14"/>
          <p:cNvSpPr txBox="1"/>
          <p:nvPr>
            <p:ph idx="1" type="body"/>
          </p:nvPr>
        </p:nvSpPr>
        <p:spPr>
          <a:xfrm>
            <a:off x="944150" y="1666075"/>
            <a:ext cx="5352300" cy="333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3000">
                <a:solidFill>
                  <a:srgbClr val="000000"/>
                </a:solidFill>
                <a:latin typeface="Century Gothic"/>
                <a:ea typeface="Century Gothic"/>
                <a:cs typeface="Century Gothic"/>
                <a:sym typeface="Century Gothic"/>
              </a:rPr>
              <a:t>Introduction </a:t>
            </a:r>
            <a:endParaRPr b="1" sz="3000">
              <a:solidFill>
                <a:srgbClr val="000000"/>
              </a:solidFill>
              <a:latin typeface="Century Gothic"/>
              <a:ea typeface="Century Gothic"/>
              <a:cs typeface="Century Gothic"/>
              <a:sym typeface="Century Gothic"/>
            </a:endParaRPr>
          </a:p>
          <a:p>
            <a:pPr indent="0" lvl="0" marL="0" rtl="0" algn="l">
              <a:spcBef>
                <a:spcPts val="1600"/>
              </a:spcBef>
              <a:spcAft>
                <a:spcPts val="0"/>
              </a:spcAft>
              <a:buNone/>
            </a:pPr>
            <a:r>
              <a:rPr b="1" lang="en" sz="3000">
                <a:solidFill>
                  <a:srgbClr val="000000"/>
                </a:solidFill>
                <a:latin typeface="Century Gothic"/>
                <a:ea typeface="Century Gothic"/>
                <a:cs typeface="Century Gothic"/>
                <a:sym typeface="Century Gothic"/>
              </a:rPr>
              <a:t>Literature review</a:t>
            </a:r>
            <a:endParaRPr b="1" sz="3000">
              <a:solidFill>
                <a:srgbClr val="000000"/>
              </a:solidFill>
              <a:latin typeface="Century Gothic"/>
              <a:ea typeface="Century Gothic"/>
              <a:cs typeface="Century Gothic"/>
              <a:sym typeface="Century Gothic"/>
            </a:endParaRPr>
          </a:p>
          <a:p>
            <a:pPr indent="0" lvl="0" marL="0" rtl="0" algn="l">
              <a:spcBef>
                <a:spcPts val="1600"/>
              </a:spcBef>
              <a:spcAft>
                <a:spcPts val="0"/>
              </a:spcAft>
              <a:buNone/>
            </a:pPr>
            <a:r>
              <a:rPr b="1" lang="en" sz="3000">
                <a:solidFill>
                  <a:srgbClr val="000000"/>
                </a:solidFill>
                <a:latin typeface="Century Gothic"/>
                <a:ea typeface="Century Gothic"/>
                <a:cs typeface="Century Gothic"/>
                <a:sym typeface="Century Gothic"/>
              </a:rPr>
              <a:t>Theoretical</a:t>
            </a:r>
            <a:r>
              <a:rPr b="1" lang="en" sz="3000">
                <a:solidFill>
                  <a:srgbClr val="000000"/>
                </a:solidFill>
                <a:latin typeface="Century Gothic"/>
                <a:ea typeface="Century Gothic"/>
                <a:cs typeface="Century Gothic"/>
                <a:sym typeface="Century Gothic"/>
              </a:rPr>
              <a:t> framework</a:t>
            </a:r>
            <a:endParaRPr b="1" sz="3000">
              <a:solidFill>
                <a:srgbClr val="000000"/>
              </a:solidFill>
              <a:latin typeface="Century Gothic"/>
              <a:ea typeface="Century Gothic"/>
              <a:cs typeface="Century Gothic"/>
              <a:sym typeface="Century Gothic"/>
            </a:endParaRPr>
          </a:p>
          <a:p>
            <a:pPr indent="0" lvl="0" marL="0" rtl="0" algn="l">
              <a:spcBef>
                <a:spcPts val="1600"/>
              </a:spcBef>
              <a:spcAft>
                <a:spcPts val="1600"/>
              </a:spcAft>
              <a:buNone/>
            </a:pPr>
            <a:r>
              <a:rPr b="1" lang="en" sz="3000">
                <a:solidFill>
                  <a:srgbClr val="000000"/>
                </a:solidFill>
                <a:latin typeface="Century Gothic"/>
                <a:ea typeface="Century Gothic"/>
                <a:cs typeface="Century Gothic"/>
                <a:sym typeface="Century Gothic"/>
              </a:rPr>
              <a:t>Research method </a:t>
            </a:r>
            <a:endParaRPr b="1" sz="3000">
              <a:solidFill>
                <a:srgbClr val="000000"/>
              </a:solidFill>
              <a:latin typeface="Century Gothic"/>
              <a:ea typeface="Century Gothic"/>
              <a:cs typeface="Century Gothic"/>
              <a:sym typeface="Century Gothic"/>
            </a:endParaRPr>
          </a:p>
        </p:txBody>
      </p:sp>
      <p:pic>
        <p:nvPicPr>
          <p:cNvPr id="67" name="Google Shape;67;p14"/>
          <p:cNvPicPr preferRelativeResize="0"/>
          <p:nvPr/>
        </p:nvPicPr>
        <p:blipFill>
          <a:blip r:embed="rId3">
            <a:alphaModFix/>
          </a:blip>
          <a:stretch>
            <a:fillRect/>
          </a:stretch>
        </p:blipFill>
        <p:spPr>
          <a:xfrm>
            <a:off x="5604002" y="1851477"/>
            <a:ext cx="2964000" cy="29640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71" name="Shape 71"/>
        <p:cNvGrpSpPr/>
        <p:nvPr/>
      </p:nvGrpSpPr>
      <p:grpSpPr>
        <a:xfrm>
          <a:off x="0" y="0"/>
          <a:ext cx="0" cy="0"/>
          <a:chOff x="0" y="0"/>
          <a:chExt cx="0" cy="0"/>
        </a:xfrm>
      </p:grpSpPr>
      <p:sp>
        <p:nvSpPr>
          <p:cNvPr id="72" name="Google Shape;72;p15"/>
          <p:cNvSpPr txBox="1"/>
          <p:nvPr>
            <p:ph type="ctrTitle"/>
          </p:nvPr>
        </p:nvSpPr>
        <p:spPr>
          <a:xfrm>
            <a:off x="344250" y="1403850"/>
            <a:ext cx="8455500" cy="2146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 sz="7200">
                <a:latin typeface="Century Gothic"/>
                <a:ea typeface="Century Gothic"/>
                <a:cs typeface="Century Gothic"/>
                <a:sym typeface="Century Gothic"/>
              </a:rPr>
              <a:t>Introduction </a:t>
            </a:r>
            <a:endParaRPr b="1" sz="7200">
              <a:latin typeface="Century Gothic"/>
              <a:ea typeface="Century Gothic"/>
              <a:cs typeface="Century Gothic"/>
              <a:sym typeface="Century Gothic"/>
            </a:endParaRPr>
          </a:p>
        </p:txBody>
      </p:sp>
      <p:pic>
        <p:nvPicPr>
          <p:cNvPr id="73" name="Google Shape;73;p15"/>
          <p:cNvPicPr preferRelativeResize="0"/>
          <p:nvPr/>
        </p:nvPicPr>
        <p:blipFill>
          <a:blip r:embed="rId3">
            <a:alphaModFix/>
          </a:blip>
          <a:stretch>
            <a:fillRect/>
          </a:stretch>
        </p:blipFill>
        <p:spPr>
          <a:xfrm>
            <a:off x="724800" y="2976000"/>
            <a:ext cx="2035200" cy="20352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3F3F3"/>
        </a:solidFill>
      </p:bgPr>
    </p:bg>
    <p:spTree>
      <p:nvGrpSpPr>
        <p:cNvPr id="77" name="Shape 77"/>
        <p:cNvGrpSpPr/>
        <p:nvPr/>
      </p:nvGrpSpPr>
      <p:grpSpPr>
        <a:xfrm>
          <a:off x="0" y="0"/>
          <a:ext cx="0" cy="0"/>
          <a:chOff x="0" y="0"/>
          <a:chExt cx="0" cy="0"/>
        </a:xfrm>
      </p:grpSpPr>
      <p:sp>
        <p:nvSpPr>
          <p:cNvPr id="78" name="Google Shape;78;p1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6000">
                <a:latin typeface="Century Gothic"/>
                <a:ea typeface="Century Gothic"/>
                <a:cs typeface="Century Gothic"/>
                <a:sym typeface="Century Gothic"/>
              </a:rPr>
              <a:t>Introduction </a:t>
            </a:r>
            <a:endParaRPr b="1" sz="6000">
              <a:latin typeface="Century Gothic"/>
              <a:ea typeface="Century Gothic"/>
              <a:cs typeface="Century Gothic"/>
              <a:sym typeface="Century Gothic"/>
            </a:endParaRPr>
          </a:p>
        </p:txBody>
      </p:sp>
      <p:sp>
        <p:nvSpPr>
          <p:cNvPr id="79" name="Google Shape;79;p16"/>
          <p:cNvSpPr txBox="1"/>
          <p:nvPr>
            <p:ph idx="1" type="body"/>
          </p:nvPr>
        </p:nvSpPr>
        <p:spPr>
          <a:xfrm>
            <a:off x="311700" y="1450075"/>
            <a:ext cx="8520600" cy="333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a:p>
            <a:pPr indent="0" lvl="0" marL="457200" rtl="0" algn="l">
              <a:spcBef>
                <a:spcPts val="1600"/>
              </a:spcBef>
              <a:spcAft>
                <a:spcPts val="0"/>
              </a:spcAft>
              <a:buNone/>
            </a:pPr>
            <a:r>
              <a:t/>
            </a:r>
            <a:endParaRPr sz="2400">
              <a:latin typeface="Century Gothic"/>
              <a:ea typeface="Century Gothic"/>
              <a:cs typeface="Century Gothic"/>
              <a:sym typeface="Century Gothic"/>
            </a:endParaRPr>
          </a:p>
          <a:p>
            <a:pPr indent="-381000" lvl="0" marL="457200" rtl="0" algn="l">
              <a:spcBef>
                <a:spcPts val="1600"/>
              </a:spcBef>
              <a:spcAft>
                <a:spcPts val="0"/>
              </a:spcAft>
              <a:buSzPts val="2400"/>
              <a:buFont typeface="Century Gothic"/>
              <a:buChar char="-"/>
            </a:pPr>
            <a:r>
              <a:rPr lang="en" sz="2400">
                <a:latin typeface="Century Gothic"/>
                <a:ea typeface="Century Gothic"/>
                <a:cs typeface="Century Gothic"/>
                <a:sym typeface="Century Gothic"/>
              </a:rPr>
              <a:t>Why we chose this industry ?</a:t>
            </a:r>
            <a:endParaRPr sz="2400">
              <a:latin typeface="Century Gothic"/>
              <a:ea typeface="Century Gothic"/>
              <a:cs typeface="Century Gothic"/>
              <a:sym typeface="Century Gothic"/>
            </a:endParaRPr>
          </a:p>
          <a:p>
            <a:pPr indent="-381000" lvl="0" marL="457200" rtl="0" algn="l">
              <a:spcBef>
                <a:spcPts val="0"/>
              </a:spcBef>
              <a:spcAft>
                <a:spcPts val="0"/>
              </a:spcAft>
              <a:buSzPts val="2400"/>
              <a:buFont typeface="Century Gothic"/>
              <a:buChar char="-"/>
            </a:pPr>
            <a:r>
              <a:rPr lang="en" sz="2400">
                <a:latin typeface="Century Gothic"/>
                <a:ea typeface="Century Gothic"/>
                <a:cs typeface="Century Gothic"/>
                <a:sym typeface="Century Gothic"/>
              </a:rPr>
              <a:t>What are we interested in demand factor ?</a:t>
            </a:r>
            <a:endParaRPr sz="2400">
              <a:latin typeface="Century Gothic"/>
              <a:ea typeface="Century Gothic"/>
              <a:cs typeface="Century Gothic"/>
              <a:sym typeface="Century Gothic"/>
            </a:endParaRPr>
          </a:p>
          <a:p>
            <a:pPr indent="-381000" lvl="0" marL="457200" rtl="0" algn="l">
              <a:spcBef>
                <a:spcPts val="0"/>
              </a:spcBef>
              <a:spcAft>
                <a:spcPts val="0"/>
              </a:spcAft>
              <a:buSzPts val="2400"/>
              <a:buFont typeface="Century Gothic"/>
              <a:buChar char="-"/>
            </a:pPr>
            <a:r>
              <a:rPr lang="en" sz="2400">
                <a:latin typeface="Century Gothic"/>
                <a:ea typeface="Century Gothic"/>
                <a:cs typeface="Century Gothic"/>
                <a:sym typeface="Century Gothic"/>
              </a:rPr>
              <a:t>What are factors affecting hotel demand?</a:t>
            </a:r>
            <a:endParaRPr sz="2400">
              <a:latin typeface="Century Gothic"/>
              <a:ea typeface="Century Gothic"/>
              <a:cs typeface="Century Gothic"/>
              <a:sym typeface="Century Gothic"/>
            </a:endParaRPr>
          </a:p>
        </p:txBody>
      </p:sp>
      <p:pic>
        <p:nvPicPr>
          <p:cNvPr id="80" name="Google Shape;80;p16"/>
          <p:cNvPicPr preferRelativeResize="0"/>
          <p:nvPr/>
        </p:nvPicPr>
        <p:blipFill>
          <a:blip r:embed="rId3">
            <a:alphaModFix/>
          </a:blip>
          <a:stretch>
            <a:fillRect/>
          </a:stretch>
        </p:blipFill>
        <p:spPr>
          <a:xfrm>
            <a:off x="6105600" y="205350"/>
            <a:ext cx="2726700" cy="27267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84" name="Shape 84"/>
        <p:cNvGrpSpPr/>
        <p:nvPr/>
      </p:nvGrpSpPr>
      <p:grpSpPr>
        <a:xfrm>
          <a:off x="0" y="0"/>
          <a:ext cx="0" cy="0"/>
          <a:chOff x="0" y="0"/>
          <a:chExt cx="0" cy="0"/>
        </a:xfrm>
      </p:grpSpPr>
      <p:sp>
        <p:nvSpPr>
          <p:cNvPr id="85" name="Google Shape;85;p17"/>
          <p:cNvSpPr txBox="1"/>
          <p:nvPr>
            <p:ph type="ctrTitle"/>
          </p:nvPr>
        </p:nvSpPr>
        <p:spPr>
          <a:xfrm>
            <a:off x="344250" y="1403850"/>
            <a:ext cx="8455500" cy="2146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 sz="7200">
                <a:latin typeface="Century Gothic"/>
                <a:ea typeface="Century Gothic"/>
                <a:cs typeface="Century Gothic"/>
                <a:sym typeface="Century Gothic"/>
              </a:rPr>
              <a:t>Literature Review </a:t>
            </a:r>
            <a:endParaRPr b="1" sz="7200">
              <a:latin typeface="Century Gothic"/>
              <a:ea typeface="Century Gothic"/>
              <a:cs typeface="Century Gothic"/>
              <a:sym typeface="Century Gothic"/>
            </a:endParaRPr>
          </a:p>
        </p:txBody>
      </p:sp>
      <p:pic>
        <p:nvPicPr>
          <p:cNvPr id="86" name="Google Shape;86;p17"/>
          <p:cNvPicPr preferRelativeResize="0"/>
          <p:nvPr/>
        </p:nvPicPr>
        <p:blipFill>
          <a:blip r:embed="rId3">
            <a:alphaModFix/>
          </a:blip>
          <a:stretch>
            <a:fillRect/>
          </a:stretch>
        </p:blipFill>
        <p:spPr>
          <a:xfrm>
            <a:off x="5453025" y="2571755"/>
            <a:ext cx="2871600" cy="2871556"/>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3F3F3"/>
        </a:solidFill>
      </p:bgPr>
    </p:bg>
    <p:spTree>
      <p:nvGrpSpPr>
        <p:cNvPr id="90" name="Shape 90"/>
        <p:cNvGrpSpPr/>
        <p:nvPr/>
      </p:nvGrpSpPr>
      <p:grpSpPr>
        <a:xfrm>
          <a:off x="0" y="0"/>
          <a:ext cx="0" cy="0"/>
          <a:chOff x="0" y="0"/>
          <a:chExt cx="0" cy="0"/>
        </a:xfrm>
      </p:grpSpPr>
      <p:sp>
        <p:nvSpPr>
          <p:cNvPr id="91" name="Google Shape;91;p18"/>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Exchange rate (Corgel, Lane &amp; Walls, 2013)</a:t>
            </a:r>
            <a:endParaRPr/>
          </a:p>
        </p:txBody>
      </p:sp>
      <p:sp>
        <p:nvSpPr>
          <p:cNvPr id="92" name="Google Shape;92;p18"/>
          <p:cNvSpPr txBox="1"/>
          <p:nvPr>
            <p:ph idx="1" type="body"/>
          </p:nvPr>
        </p:nvSpPr>
        <p:spPr>
          <a:xfrm>
            <a:off x="311700" y="1353300"/>
            <a:ext cx="8222100" cy="34302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Clr>
                <a:srgbClr val="000000"/>
              </a:buClr>
              <a:buSzPts val="1800"/>
              <a:buFont typeface="Century Gothic"/>
              <a:buChar char="●"/>
            </a:pPr>
            <a:r>
              <a:rPr lang="en">
                <a:solidFill>
                  <a:srgbClr val="000000"/>
                </a:solidFill>
                <a:latin typeface="Century Gothic"/>
                <a:ea typeface="Century Gothic"/>
                <a:cs typeface="Century Gothic"/>
                <a:sym typeface="Century Gothic"/>
              </a:rPr>
              <a:t>Purchasing Power of tourists</a:t>
            </a:r>
            <a:endParaRPr>
              <a:solidFill>
                <a:srgbClr val="000000"/>
              </a:solidFill>
              <a:latin typeface="Century Gothic"/>
              <a:ea typeface="Century Gothic"/>
              <a:cs typeface="Century Gothic"/>
              <a:sym typeface="Century Gothic"/>
            </a:endParaRPr>
          </a:p>
          <a:p>
            <a:pPr indent="-342900" lvl="0" marL="457200" rtl="0" algn="l">
              <a:spcBef>
                <a:spcPts val="0"/>
              </a:spcBef>
              <a:spcAft>
                <a:spcPts val="0"/>
              </a:spcAft>
              <a:buClr>
                <a:srgbClr val="000000"/>
              </a:buClr>
              <a:buSzPts val="1800"/>
              <a:buFont typeface="Century Gothic"/>
              <a:buChar char="●"/>
            </a:pPr>
            <a:r>
              <a:rPr lang="en">
                <a:solidFill>
                  <a:srgbClr val="000000"/>
                </a:solidFill>
                <a:latin typeface="Century Gothic"/>
                <a:ea typeface="Century Gothic"/>
                <a:cs typeface="Century Gothic"/>
                <a:sym typeface="Century Gothic"/>
              </a:rPr>
              <a:t>From Q1 2000 to Q1 2012</a:t>
            </a:r>
            <a:endParaRPr>
              <a:solidFill>
                <a:srgbClr val="000000"/>
              </a:solidFill>
              <a:latin typeface="Century Gothic"/>
              <a:ea typeface="Century Gothic"/>
              <a:cs typeface="Century Gothic"/>
              <a:sym typeface="Century Gothic"/>
            </a:endParaRPr>
          </a:p>
          <a:p>
            <a:pPr indent="-342900" lvl="0" marL="457200" rtl="0" algn="l">
              <a:spcBef>
                <a:spcPts val="0"/>
              </a:spcBef>
              <a:spcAft>
                <a:spcPts val="0"/>
              </a:spcAft>
              <a:buClr>
                <a:srgbClr val="000000"/>
              </a:buClr>
              <a:buSzPts val="1800"/>
              <a:buFont typeface="Century Gothic"/>
              <a:buChar char="●"/>
            </a:pPr>
            <a:r>
              <a:rPr lang="en">
                <a:solidFill>
                  <a:srgbClr val="000000"/>
                </a:solidFill>
                <a:latin typeface="Century Gothic"/>
                <a:ea typeface="Century Gothic"/>
                <a:cs typeface="Century Gothic"/>
                <a:sym typeface="Century Gothic"/>
              </a:rPr>
              <a:t>Federal Reserve Board’s (FRB) Board Index</a:t>
            </a:r>
            <a:endParaRPr>
              <a:solidFill>
                <a:srgbClr val="000000"/>
              </a:solidFill>
              <a:latin typeface="Century Gothic"/>
              <a:ea typeface="Century Gothic"/>
              <a:cs typeface="Century Gothic"/>
              <a:sym typeface="Century Gothic"/>
            </a:endParaRPr>
          </a:p>
          <a:p>
            <a:pPr indent="-317500" lvl="1" marL="914400" rtl="0" algn="l">
              <a:spcBef>
                <a:spcPts val="0"/>
              </a:spcBef>
              <a:spcAft>
                <a:spcPts val="0"/>
              </a:spcAft>
              <a:buClr>
                <a:srgbClr val="000000"/>
              </a:buClr>
              <a:buSzPts val="1400"/>
              <a:buFont typeface="Century Gothic"/>
              <a:buChar char="○"/>
            </a:pPr>
            <a:r>
              <a:rPr lang="en" sz="1500">
                <a:solidFill>
                  <a:srgbClr val="000000"/>
                </a:solidFill>
                <a:latin typeface="Century Gothic"/>
                <a:ea typeface="Century Gothic"/>
                <a:cs typeface="Century Gothic"/>
                <a:sym typeface="Century Gothic"/>
              </a:rPr>
              <a:t>&lt;100: weak currency and &gt;100: strong currency </a:t>
            </a:r>
            <a:endParaRPr sz="1500">
              <a:solidFill>
                <a:srgbClr val="000000"/>
              </a:solidFill>
              <a:latin typeface="Century Gothic"/>
              <a:ea typeface="Century Gothic"/>
              <a:cs typeface="Century Gothic"/>
              <a:sym typeface="Century Gothic"/>
            </a:endParaRPr>
          </a:p>
          <a:p>
            <a:pPr indent="-323850" lvl="1" marL="914400" rtl="0" algn="l">
              <a:spcBef>
                <a:spcPts val="0"/>
              </a:spcBef>
              <a:spcAft>
                <a:spcPts val="0"/>
              </a:spcAft>
              <a:buClr>
                <a:srgbClr val="000000"/>
              </a:buClr>
              <a:buSzPts val="1500"/>
              <a:buFont typeface="Century Gothic"/>
              <a:buChar char="○"/>
            </a:pPr>
            <a:r>
              <a:rPr lang="en" sz="1500">
                <a:solidFill>
                  <a:srgbClr val="000000"/>
                </a:solidFill>
                <a:latin typeface="Century Gothic"/>
                <a:ea typeface="Century Gothic"/>
                <a:cs typeface="Century Gothic"/>
                <a:sym typeface="Century Gothic"/>
              </a:rPr>
              <a:t>Luxury to Economy</a:t>
            </a:r>
            <a:endParaRPr sz="1500">
              <a:solidFill>
                <a:srgbClr val="000000"/>
              </a:solidFill>
              <a:latin typeface="Century Gothic"/>
              <a:ea typeface="Century Gothic"/>
              <a:cs typeface="Century Gothic"/>
              <a:sym typeface="Century Gothic"/>
            </a:endParaRPr>
          </a:p>
          <a:p>
            <a:pPr indent="-323850" lvl="1" marL="914400" rtl="0" algn="l">
              <a:spcBef>
                <a:spcPts val="0"/>
              </a:spcBef>
              <a:spcAft>
                <a:spcPts val="0"/>
              </a:spcAft>
              <a:buClr>
                <a:srgbClr val="000000"/>
              </a:buClr>
              <a:buSzPts val="1500"/>
              <a:buFont typeface="Century Gothic"/>
              <a:buChar char="○"/>
            </a:pPr>
            <a:r>
              <a:rPr lang="en" sz="1500">
                <a:solidFill>
                  <a:srgbClr val="000000"/>
                </a:solidFill>
                <a:latin typeface="Century Gothic"/>
                <a:ea typeface="Century Gothic"/>
                <a:cs typeface="Century Gothic"/>
                <a:sym typeface="Century Gothic"/>
              </a:rPr>
              <a:t>Upper price and lower price hotels </a:t>
            </a:r>
            <a:endParaRPr sz="1500">
              <a:solidFill>
                <a:srgbClr val="000000"/>
              </a:solidFill>
              <a:latin typeface="Century Gothic"/>
              <a:ea typeface="Century Gothic"/>
              <a:cs typeface="Century Gothic"/>
              <a:sym typeface="Century Gothic"/>
            </a:endParaRPr>
          </a:p>
          <a:p>
            <a:pPr indent="-323850" lvl="1" marL="914400" rtl="0" algn="l">
              <a:spcBef>
                <a:spcPts val="0"/>
              </a:spcBef>
              <a:spcAft>
                <a:spcPts val="0"/>
              </a:spcAft>
              <a:buClr>
                <a:srgbClr val="000000"/>
              </a:buClr>
              <a:buSzPts val="1500"/>
              <a:buFont typeface="Century Gothic"/>
              <a:buChar char="○"/>
            </a:pPr>
            <a:r>
              <a:rPr lang="en" sz="1500">
                <a:solidFill>
                  <a:srgbClr val="000000"/>
                </a:solidFill>
                <a:latin typeface="Century Gothic"/>
                <a:ea typeface="Century Gothic"/>
                <a:cs typeface="Century Gothic"/>
                <a:sym typeface="Century Gothic"/>
              </a:rPr>
              <a:t>Major U.S. cities  </a:t>
            </a:r>
            <a:endParaRPr sz="1500">
              <a:solidFill>
                <a:srgbClr val="000000"/>
              </a:solidFill>
              <a:latin typeface="Century Gothic"/>
              <a:ea typeface="Century Gothic"/>
              <a:cs typeface="Century Gothic"/>
              <a:sym typeface="Century Gothic"/>
            </a:endParaRPr>
          </a:p>
          <a:p>
            <a:pPr indent="-323850" lvl="0" marL="457200" rtl="0" algn="l">
              <a:spcBef>
                <a:spcPts val="0"/>
              </a:spcBef>
              <a:spcAft>
                <a:spcPts val="0"/>
              </a:spcAft>
              <a:buClr>
                <a:srgbClr val="000000"/>
              </a:buClr>
              <a:buSzPts val="1500"/>
              <a:buFont typeface="Century Gothic"/>
              <a:buChar char="●"/>
            </a:pPr>
            <a:r>
              <a:rPr lang="en" sz="1500">
                <a:solidFill>
                  <a:srgbClr val="000000"/>
                </a:solidFill>
                <a:latin typeface="Century Gothic"/>
                <a:ea typeface="Century Gothic"/>
                <a:cs typeface="Century Gothic"/>
                <a:sym typeface="Century Gothic"/>
              </a:rPr>
              <a:t>Ordinary Least Regression Model</a:t>
            </a:r>
            <a:endParaRPr sz="1500">
              <a:solidFill>
                <a:srgbClr val="000000"/>
              </a:solidFill>
              <a:latin typeface="Century Gothic"/>
              <a:ea typeface="Century Gothic"/>
              <a:cs typeface="Century Gothic"/>
              <a:sym typeface="Century Gothic"/>
            </a:endParaRPr>
          </a:p>
          <a:p>
            <a:pPr indent="-323850" lvl="0" marL="457200" rtl="0" algn="l">
              <a:spcBef>
                <a:spcPts val="0"/>
              </a:spcBef>
              <a:spcAft>
                <a:spcPts val="0"/>
              </a:spcAft>
              <a:buClr>
                <a:srgbClr val="000000"/>
              </a:buClr>
              <a:buSzPts val="1500"/>
              <a:buFont typeface="Century Gothic"/>
              <a:buChar char="●"/>
            </a:pPr>
            <a:r>
              <a:rPr lang="en" sz="1500">
                <a:solidFill>
                  <a:srgbClr val="000000"/>
                </a:solidFill>
                <a:latin typeface="Century Gothic"/>
                <a:ea typeface="Century Gothic"/>
                <a:cs typeface="Century Gothic"/>
                <a:sym typeface="Century Gothic"/>
              </a:rPr>
              <a:t>Negative correlation</a:t>
            </a:r>
            <a:endParaRPr sz="1500">
              <a:solidFill>
                <a:srgbClr val="000000"/>
              </a:solidFill>
              <a:latin typeface="Century Gothic"/>
              <a:ea typeface="Century Gothic"/>
              <a:cs typeface="Century Gothic"/>
              <a:sym typeface="Century Gothic"/>
            </a:endParaRPr>
          </a:p>
          <a:p>
            <a:pPr indent="0" lvl="0" marL="914400" rtl="0" algn="l">
              <a:spcBef>
                <a:spcPts val="1600"/>
              </a:spcBef>
              <a:spcAft>
                <a:spcPts val="0"/>
              </a:spcAft>
              <a:buNone/>
            </a:pPr>
            <a:r>
              <a:t/>
            </a:r>
            <a:endParaRPr sz="1500">
              <a:solidFill>
                <a:srgbClr val="000000"/>
              </a:solidFill>
            </a:endParaRPr>
          </a:p>
          <a:p>
            <a:pPr indent="0" lvl="0" marL="0" rtl="0" algn="l">
              <a:spcBef>
                <a:spcPts val="1600"/>
              </a:spcBef>
              <a:spcAft>
                <a:spcPts val="0"/>
              </a:spcAft>
              <a:buNone/>
            </a:pPr>
            <a:r>
              <a:t/>
            </a:r>
            <a:endParaRPr>
              <a:solidFill>
                <a:srgbClr val="000000"/>
              </a:solidFill>
            </a:endParaRPr>
          </a:p>
          <a:p>
            <a:pPr indent="0" lvl="0" marL="0" rtl="0" algn="l">
              <a:spcBef>
                <a:spcPts val="1600"/>
              </a:spcBef>
              <a:spcAft>
                <a:spcPts val="0"/>
              </a:spcAft>
              <a:buNone/>
            </a:pPr>
            <a:r>
              <a:t/>
            </a:r>
            <a:endParaRPr>
              <a:solidFill>
                <a:srgbClr val="000000"/>
              </a:solidFill>
            </a:endParaRPr>
          </a:p>
          <a:p>
            <a:pPr indent="0" lvl="0" marL="0" rtl="0" algn="l">
              <a:spcBef>
                <a:spcPts val="1600"/>
              </a:spcBef>
              <a:spcAft>
                <a:spcPts val="0"/>
              </a:spcAft>
              <a:buNone/>
            </a:pPr>
            <a:r>
              <a:t/>
            </a:r>
            <a:endParaRPr>
              <a:solidFill>
                <a:srgbClr val="000000"/>
              </a:solidFill>
            </a:endParaRPr>
          </a:p>
          <a:p>
            <a:pPr indent="0" lvl="0" marL="914400" rtl="0" algn="l">
              <a:spcBef>
                <a:spcPts val="1600"/>
              </a:spcBef>
              <a:spcAft>
                <a:spcPts val="0"/>
              </a:spcAft>
              <a:buNone/>
            </a:pPr>
            <a:r>
              <a:t/>
            </a:r>
            <a:endParaRPr/>
          </a:p>
          <a:p>
            <a:pPr indent="0" lvl="0" marL="457200" rtl="0" algn="l">
              <a:spcBef>
                <a:spcPts val="1600"/>
              </a:spcBef>
              <a:spcAft>
                <a:spcPts val="1600"/>
              </a:spcAft>
              <a:buNone/>
            </a:pPr>
            <a:r>
              <a:t/>
            </a:r>
            <a:endParaRPr/>
          </a:p>
        </p:txBody>
      </p:sp>
      <p:pic>
        <p:nvPicPr>
          <p:cNvPr id="93" name="Google Shape;93;p18"/>
          <p:cNvPicPr preferRelativeResize="0"/>
          <p:nvPr/>
        </p:nvPicPr>
        <p:blipFill rotWithShape="1">
          <a:blip r:embed="rId3">
            <a:alphaModFix/>
          </a:blip>
          <a:srcRect b="0" l="0" r="0" t="11606"/>
          <a:stretch/>
        </p:blipFill>
        <p:spPr>
          <a:xfrm>
            <a:off x="4843675" y="3043450"/>
            <a:ext cx="4300326" cy="1957275"/>
          </a:xfrm>
          <a:prstGeom prst="rect">
            <a:avLst/>
          </a:prstGeom>
          <a:noFill/>
          <a:ln>
            <a:noFill/>
          </a:ln>
        </p:spPr>
      </p:pic>
      <p:pic>
        <p:nvPicPr>
          <p:cNvPr id="94" name="Google Shape;94;p18"/>
          <p:cNvPicPr preferRelativeResize="0"/>
          <p:nvPr/>
        </p:nvPicPr>
        <p:blipFill>
          <a:blip r:embed="rId4">
            <a:alphaModFix/>
          </a:blip>
          <a:stretch>
            <a:fillRect/>
          </a:stretch>
        </p:blipFill>
        <p:spPr>
          <a:xfrm>
            <a:off x="6393900" y="445025"/>
            <a:ext cx="2438400" cy="24384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3F3F3"/>
        </a:solidFill>
      </p:bgPr>
    </p:bg>
    <p:spTree>
      <p:nvGrpSpPr>
        <p:cNvPr id="98" name="Shape 98"/>
        <p:cNvGrpSpPr/>
        <p:nvPr/>
      </p:nvGrpSpPr>
      <p:grpSpPr>
        <a:xfrm>
          <a:off x="0" y="0"/>
          <a:ext cx="0" cy="0"/>
          <a:chOff x="0" y="0"/>
          <a:chExt cx="0" cy="0"/>
        </a:xfrm>
      </p:grpSpPr>
      <p:sp>
        <p:nvSpPr>
          <p:cNvPr id="99" name="Google Shape;99;p19"/>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The rise of The Sharing Economy </a:t>
            </a:r>
            <a:endParaRPr/>
          </a:p>
          <a:p>
            <a:pPr indent="0" lvl="0" marL="0" rtl="0" algn="l">
              <a:spcBef>
                <a:spcPts val="0"/>
              </a:spcBef>
              <a:spcAft>
                <a:spcPts val="0"/>
              </a:spcAft>
              <a:buNone/>
            </a:pPr>
            <a:r>
              <a:rPr lang="en"/>
              <a:t>(Zervas, Proserpio &amp; Byers, 2016)</a:t>
            </a:r>
            <a:endParaRPr/>
          </a:p>
        </p:txBody>
      </p:sp>
      <p:sp>
        <p:nvSpPr>
          <p:cNvPr id="100" name="Google Shape;100;p19"/>
          <p:cNvSpPr txBox="1"/>
          <p:nvPr>
            <p:ph idx="1" type="body"/>
          </p:nvPr>
        </p:nvSpPr>
        <p:spPr>
          <a:xfrm>
            <a:off x="340647" y="1787821"/>
            <a:ext cx="8222100" cy="27102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Clr>
                <a:srgbClr val="000000"/>
              </a:buClr>
              <a:buSzPts val="1800"/>
              <a:buFont typeface="Century Gothic"/>
              <a:buChar char="●"/>
            </a:pPr>
            <a:r>
              <a:rPr lang="en">
                <a:solidFill>
                  <a:srgbClr val="000000"/>
                </a:solidFill>
                <a:latin typeface="Century Gothic"/>
                <a:ea typeface="Century Gothic"/>
                <a:cs typeface="Century Gothic"/>
                <a:sym typeface="Century Gothic"/>
              </a:rPr>
              <a:t>Sharing economy( airbnb, sonder...etc)</a:t>
            </a:r>
            <a:endParaRPr>
              <a:solidFill>
                <a:srgbClr val="000000"/>
              </a:solidFill>
              <a:latin typeface="Century Gothic"/>
              <a:ea typeface="Century Gothic"/>
              <a:cs typeface="Century Gothic"/>
              <a:sym typeface="Century Gothic"/>
            </a:endParaRPr>
          </a:p>
          <a:p>
            <a:pPr indent="-317500" lvl="1" marL="914400" rtl="0" algn="l">
              <a:spcBef>
                <a:spcPts val="0"/>
              </a:spcBef>
              <a:spcAft>
                <a:spcPts val="0"/>
              </a:spcAft>
              <a:buClr>
                <a:srgbClr val="000000"/>
              </a:buClr>
              <a:buSzPts val="1400"/>
              <a:buFont typeface="Century Gothic"/>
              <a:buChar char="○"/>
            </a:pPr>
            <a:r>
              <a:rPr lang="en" sz="1500">
                <a:solidFill>
                  <a:srgbClr val="000000"/>
                </a:solidFill>
                <a:latin typeface="Century Gothic"/>
                <a:ea typeface="Century Gothic"/>
                <a:cs typeface="Century Gothic"/>
                <a:sym typeface="Century Gothic"/>
              </a:rPr>
              <a:t>Normal people providing a place (house to others) to stay with lower cost.</a:t>
            </a:r>
            <a:endParaRPr sz="1500">
              <a:solidFill>
                <a:srgbClr val="000000"/>
              </a:solidFill>
              <a:latin typeface="Century Gothic"/>
              <a:ea typeface="Century Gothic"/>
              <a:cs typeface="Century Gothic"/>
              <a:sym typeface="Century Gothic"/>
            </a:endParaRPr>
          </a:p>
          <a:p>
            <a:pPr indent="-323850" lvl="1" marL="914400" rtl="0" algn="l">
              <a:spcBef>
                <a:spcPts val="0"/>
              </a:spcBef>
              <a:spcAft>
                <a:spcPts val="0"/>
              </a:spcAft>
              <a:buClr>
                <a:srgbClr val="000000"/>
              </a:buClr>
              <a:buSzPts val="1500"/>
              <a:buFont typeface="Century Gothic"/>
              <a:buChar char="○"/>
            </a:pPr>
            <a:r>
              <a:rPr lang="en" sz="1500">
                <a:solidFill>
                  <a:srgbClr val="000000"/>
                </a:solidFill>
                <a:latin typeface="Century Gothic"/>
                <a:ea typeface="Century Gothic"/>
                <a:cs typeface="Century Gothic"/>
                <a:sym typeface="Century Gothic"/>
              </a:rPr>
              <a:t>Airbnb and sonder are major in hotel in hotel industries.</a:t>
            </a:r>
            <a:endParaRPr sz="1500">
              <a:solidFill>
                <a:srgbClr val="000000"/>
              </a:solidFill>
              <a:latin typeface="Century Gothic"/>
              <a:ea typeface="Century Gothic"/>
              <a:cs typeface="Century Gothic"/>
              <a:sym typeface="Century Gothic"/>
            </a:endParaRPr>
          </a:p>
          <a:p>
            <a:pPr indent="-342900" lvl="0" marL="457200" rtl="0" algn="l">
              <a:spcBef>
                <a:spcPts val="0"/>
              </a:spcBef>
              <a:spcAft>
                <a:spcPts val="0"/>
              </a:spcAft>
              <a:buClr>
                <a:srgbClr val="000000"/>
              </a:buClr>
              <a:buSzPts val="1800"/>
              <a:buFont typeface="Century Gothic"/>
              <a:buChar char="●"/>
            </a:pPr>
            <a:r>
              <a:rPr lang="en">
                <a:solidFill>
                  <a:srgbClr val="000000"/>
                </a:solidFill>
                <a:latin typeface="Century Gothic"/>
                <a:ea typeface="Century Gothic"/>
                <a:cs typeface="Century Gothic"/>
                <a:sym typeface="Century Gothic"/>
              </a:rPr>
              <a:t>Impact of sharing economy</a:t>
            </a:r>
            <a:endParaRPr>
              <a:solidFill>
                <a:srgbClr val="000000"/>
              </a:solidFill>
              <a:latin typeface="Century Gothic"/>
              <a:ea typeface="Century Gothic"/>
              <a:cs typeface="Century Gothic"/>
              <a:sym typeface="Century Gothic"/>
            </a:endParaRPr>
          </a:p>
          <a:p>
            <a:pPr indent="-317500" lvl="1" marL="914400" rtl="0" algn="l">
              <a:spcBef>
                <a:spcPts val="0"/>
              </a:spcBef>
              <a:spcAft>
                <a:spcPts val="0"/>
              </a:spcAft>
              <a:buClr>
                <a:srgbClr val="000000"/>
              </a:buClr>
              <a:buSzPts val="1400"/>
              <a:buFont typeface="Century Gothic"/>
              <a:buChar char="○"/>
            </a:pPr>
            <a:r>
              <a:rPr lang="en">
                <a:solidFill>
                  <a:srgbClr val="000000"/>
                </a:solidFill>
                <a:latin typeface="Century Gothic"/>
                <a:ea typeface="Century Gothic"/>
                <a:cs typeface="Century Gothic"/>
                <a:sym typeface="Century Gothic"/>
              </a:rPr>
              <a:t>I</a:t>
            </a:r>
            <a:r>
              <a:rPr lang="en" sz="1400">
                <a:solidFill>
                  <a:srgbClr val="000000"/>
                </a:solidFill>
                <a:latin typeface="Century Gothic"/>
                <a:ea typeface="Century Gothic"/>
                <a:cs typeface="Century Gothic"/>
                <a:sym typeface="Century Gothic"/>
              </a:rPr>
              <a:t>ncrease</a:t>
            </a:r>
            <a:r>
              <a:rPr lang="en">
                <a:solidFill>
                  <a:srgbClr val="000000"/>
                </a:solidFill>
                <a:latin typeface="Century Gothic"/>
                <a:ea typeface="Century Gothic"/>
                <a:cs typeface="Century Gothic"/>
                <a:sym typeface="Century Gothic"/>
              </a:rPr>
              <a:t> </a:t>
            </a:r>
            <a:r>
              <a:rPr lang="en" sz="1400">
                <a:solidFill>
                  <a:srgbClr val="000000"/>
                </a:solidFill>
                <a:latin typeface="Century Gothic"/>
                <a:ea typeface="Century Gothic"/>
                <a:cs typeface="Century Gothic"/>
                <a:sym typeface="Century Gothic"/>
              </a:rPr>
              <a:t>in airbnb supply, cause </a:t>
            </a:r>
            <a:r>
              <a:rPr lang="en">
                <a:solidFill>
                  <a:srgbClr val="000000"/>
                </a:solidFill>
                <a:latin typeface="Century Gothic"/>
                <a:ea typeface="Century Gothic"/>
                <a:cs typeface="Century Gothic"/>
                <a:sym typeface="Century Gothic"/>
              </a:rPr>
              <a:t>existing </a:t>
            </a:r>
            <a:r>
              <a:rPr lang="en" sz="1400">
                <a:solidFill>
                  <a:srgbClr val="000000"/>
                </a:solidFill>
                <a:latin typeface="Century Gothic"/>
                <a:ea typeface="Century Gothic"/>
                <a:cs typeface="Century Gothic"/>
                <a:sym typeface="Century Gothic"/>
              </a:rPr>
              <a:t>hotel industr</a:t>
            </a:r>
            <a:r>
              <a:rPr lang="en">
                <a:solidFill>
                  <a:srgbClr val="000000"/>
                </a:solidFill>
                <a:latin typeface="Century Gothic"/>
                <a:ea typeface="Century Gothic"/>
                <a:cs typeface="Century Gothic"/>
                <a:sym typeface="Century Gothic"/>
              </a:rPr>
              <a:t>ies</a:t>
            </a:r>
            <a:r>
              <a:rPr lang="en" sz="1400">
                <a:solidFill>
                  <a:srgbClr val="000000"/>
                </a:solidFill>
                <a:latin typeface="Century Gothic"/>
                <a:ea typeface="Century Gothic"/>
                <a:cs typeface="Century Gothic"/>
                <a:sym typeface="Century Gothic"/>
              </a:rPr>
              <a:t> price drop.</a:t>
            </a:r>
            <a:endParaRPr>
              <a:solidFill>
                <a:srgbClr val="000000"/>
              </a:solidFill>
              <a:latin typeface="Century Gothic"/>
              <a:ea typeface="Century Gothic"/>
              <a:cs typeface="Century Gothic"/>
              <a:sym typeface="Century Gothic"/>
            </a:endParaRPr>
          </a:p>
          <a:p>
            <a:pPr indent="-317500" lvl="1" marL="914400" rtl="0" algn="l">
              <a:spcBef>
                <a:spcPts val="0"/>
              </a:spcBef>
              <a:spcAft>
                <a:spcPts val="0"/>
              </a:spcAft>
              <a:buClr>
                <a:srgbClr val="000000"/>
              </a:buClr>
              <a:buSzPts val="1400"/>
              <a:buFont typeface="Century Gothic"/>
              <a:buChar char="○"/>
            </a:pPr>
            <a:r>
              <a:rPr lang="en" sz="1400">
                <a:solidFill>
                  <a:srgbClr val="000000"/>
                </a:solidFill>
                <a:latin typeface="Century Gothic"/>
                <a:ea typeface="Century Gothic"/>
                <a:cs typeface="Century Gothic"/>
                <a:sym typeface="Century Gothic"/>
              </a:rPr>
              <a:t>Large impact in Austin ( city in texas USA)</a:t>
            </a:r>
            <a:endParaRPr sz="1400">
              <a:solidFill>
                <a:srgbClr val="000000"/>
              </a:solidFill>
              <a:latin typeface="Century Gothic"/>
              <a:ea typeface="Century Gothic"/>
              <a:cs typeface="Century Gothic"/>
              <a:sym typeface="Century Gothic"/>
            </a:endParaRPr>
          </a:p>
          <a:p>
            <a:pPr indent="-317500" lvl="1" marL="914400" rtl="0" algn="l">
              <a:spcBef>
                <a:spcPts val="0"/>
              </a:spcBef>
              <a:spcAft>
                <a:spcPts val="0"/>
              </a:spcAft>
              <a:buClr>
                <a:srgbClr val="000000"/>
              </a:buClr>
              <a:buSzPts val="1400"/>
              <a:buFont typeface="Century Gothic"/>
              <a:buChar char="○"/>
            </a:pPr>
            <a:r>
              <a:rPr lang="en">
                <a:solidFill>
                  <a:srgbClr val="000000"/>
                </a:solidFill>
                <a:latin typeface="Century Gothic"/>
                <a:ea typeface="Century Gothic"/>
                <a:cs typeface="Century Gothic"/>
                <a:sym typeface="Century Gothic"/>
              </a:rPr>
              <a:t>In short run, existing hotel industries can adjust, in long run ,they may not.</a:t>
            </a:r>
            <a:endParaRPr>
              <a:solidFill>
                <a:srgbClr val="000000"/>
              </a:solidFill>
              <a:latin typeface="Century Gothic"/>
              <a:ea typeface="Century Gothic"/>
              <a:cs typeface="Century Gothic"/>
              <a:sym typeface="Century Gothic"/>
            </a:endParaRPr>
          </a:p>
          <a:p>
            <a:pPr indent="0" lvl="0" marL="0" rtl="0" algn="l">
              <a:spcBef>
                <a:spcPts val="1600"/>
              </a:spcBef>
              <a:spcAft>
                <a:spcPts val="0"/>
              </a:spcAft>
              <a:buNone/>
            </a:pPr>
            <a:r>
              <a:t/>
            </a:r>
            <a:endParaRPr sz="1400">
              <a:solidFill>
                <a:srgbClr val="000000"/>
              </a:solidFill>
            </a:endParaRPr>
          </a:p>
          <a:p>
            <a:pPr indent="0" lvl="0" marL="0" rtl="0" algn="l">
              <a:spcBef>
                <a:spcPts val="1600"/>
              </a:spcBef>
              <a:spcAft>
                <a:spcPts val="1600"/>
              </a:spcAft>
              <a:buNone/>
            </a:pPr>
            <a:r>
              <a:t/>
            </a:r>
            <a:endParaRPr sz="1400">
              <a:solidFill>
                <a:srgbClr val="000000"/>
              </a:solidFill>
            </a:endParaRPr>
          </a:p>
        </p:txBody>
      </p:sp>
      <p:pic>
        <p:nvPicPr>
          <p:cNvPr id="101" name="Google Shape;101;p19"/>
          <p:cNvPicPr preferRelativeResize="0"/>
          <p:nvPr/>
        </p:nvPicPr>
        <p:blipFill>
          <a:blip r:embed="rId3">
            <a:alphaModFix/>
          </a:blip>
          <a:stretch>
            <a:fillRect/>
          </a:stretch>
        </p:blipFill>
        <p:spPr>
          <a:xfrm>
            <a:off x="6879900" y="3841900"/>
            <a:ext cx="1952400" cy="1301600"/>
          </a:xfrm>
          <a:prstGeom prst="rect">
            <a:avLst/>
          </a:prstGeom>
          <a:noFill/>
          <a:ln>
            <a:noFill/>
          </a:ln>
        </p:spPr>
      </p:pic>
      <p:pic>
        <p:nvPicPr>
          <p:cNvPr id="102" name="Google Shape;102;p19"/>
          <p:cNvPicPr preferRelativeResize="0"/>
          <p:nvPr/>
        </p:nvPicPr>
        <p:blipFill>
          <a:blip r:embed="rId4">
            <a:alphaModFix/>
          </a:blip>
          <a:stretch>
            <a:fillRect/>
          </a:stretch>
        </p:blipFill>
        <p:spPr>
          <a:xfrm>
            <a:off x="4571991" y="3841900"/>
            <a:ext cx="1993260" cy="1301600"/>
          </a:xfrm>
          <a:prstGeom prst="rect">
            <a:avLst/>
          </a:prstGeom>
          <a:noFill/>
          <a:ln>
            <a:noFill/>
          </a:ln>
        </p:spPr>
      </p:pic>
      <p:pic>
        <p:nvPicPr>
          <p:cNvPr id="103" name="Google Shape;103;p19"/>
          <p:cNvPicPr preferRelativeResize="0"/>
          <p:nvPr/>
        </p:nvPicPr>
        <p:blipFill>
          <a:blip r:embed="rId5">
            <a:alphaModFix/>
          </a:blip>
          <a:stretch>
            <a:fillRect/>
          </a:stretch>
        </p:blipFill>
        <p:spPr>
          <a:xfrm>
            <a:off x="5857200" y="445025"/>
            <a:ext cx="1301600" cy="13016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3F3F3"/>
        </a:solidFill>
      </p:bgPr>
    </p:bg>
    <p:spTree>
      <p:nvGrpSpPr>
        <p:cNvPr id="107" name="Shape 107"/>
        <p:cNvGrpSpPr/>
        <p:nvPr/>
      </p:nvGrpSpPr>
      <p:grpSpPr>
        <a:xfrm>
          <a:off x="0" y="0"/>
          <a:ext cx="0" cy="0"/>
          <a:chOff x="0" y="0"/>
          <a:chExt cx="0" cy="0"/>
        </a:xfrm>
      </p:grpSpPr>
      <p:sp>
        <p:nvSpPr>
          <p:cNvPr id="108" name="Google Shape;108;p20"/>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Why Airbnb Affects Hotel Demand?</a:t>
            </a:r>
            <a:endParaRPr/>
          </a:p>
        </p:txBody>
      </p:sp>
      <p:sp>
        <p:nvSpPr>
          <p:cNvPr id="109" name="Google Shape;109;p20"/>
          <p:cNvSpPr txBox="1"/>
          <p:nvPr/>
        </p:nvSpPr>
        <p:spPr>
          <a:xfrm>
            <a:off x="-3622625" y="2040125"/>
            <a:ext cx="7315200" cy="853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20"/>
          <p:cNvSpPr txBox="1"/>
          <p:nvPr/>
        </p:nvSpPr>
        <p:spPr>
          <a:xfrm>
            <a:off x="6020300" y="1387150"/>
            <a:ext cx="2530500" cy="684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800">
                <a:latin typeface="Century Gothic"/>
                <a:ea typeface="Century Gothic"/>
                <a:cs typeface="Century Gothic"/>
                <a:sym typeface="Century Gothic"/>
              </a:rPr>
              <a:t>Business Travelers</a:t>
            </a:r>
            <a:endParaRPr b="1" sz="1800">
              <a:latin typeface="Century Gothic"/>
              <a:ea typeface="Century Gothic"/>
              <a:cs typeface="Century Gothic"/>
              <a:sym typeface="Century Gothic"/>
            </a:endParaRPr>
          </a:p>
        </p:txBody>
      </p:sp>
      <p:sp>
        <p:nvSpPr>
          <p:cNvPr id="111" name="Google Shape;111;p20"/>
          <p:cNvSpPr txBox="1"/>
          <p:nvPr/>
        </p:nvSpPr>
        <p:spPr>
          <a:xfrm>
            <a:off x="1741225" y="1379550"/>
            <a:ext cx="2530500" cy="493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800">
                <a:latin typeface="Century Gothic"/>
                <a:ea typeface="Century Gothic"/>
                <a:cs typeface="Century Gothic"/>
                <a:sym typeface="Century Gothic"/>
              </a:rPr>
              <a:t>Vacation Travelers</a:t>
            </a:r>
            <a:endParaRPr b="1" sz="1800">
              <a:latin typeface="Century Gothic"/>
              <a:ea typeface="Century Gothic"/>
              <a:cs typeface="Century Gothic"/>
              <a:sym typeface="Century Gothic"/>
            </a:endParaRPr>
          </a:p>
        </p:txBody>
      </p:sp>
      <p:pic>
        <p:nvPicPr>
          <p:cNvPr id="112" name="Google Shape;112;p20"/>
          <p:cNvPicPr preferRelativeResize="0"/>
          <p:nvPr/>
        </p:nvPicPr>
        <p:blipFill>
          <a:blip r:embed="rId3">
            <a:alphaModFix/>
          </a:blip>
          <a:stretch>
            <a:fillRect/>
          </a:stretch>
        </p:blipFill>
        <p:spPr>
          <a:xfrm>
            <a:off x="4942325" y="2171416"/>
            <a:ext cx="1077975" cy="1319397"/>
          </a:xfrm>
          <a:prstGeom prst="rect">
            <a:avLst/>
          </a:prstGeom>
          <a:noFill/>
          <a:ln>
            <a:noFill/>
          </a:ln>
        </p:spPr>
      </p:pic>
      <p:pic>
        <p:nvPicPr>
          <p:cNvPr id="113" name="Google Shape;113;p20"/>
          <p:cNvPicPr preferRelativeResize="0"/>
          <p:nvPr/>
        </p:nvPicPr>
        <p:blipFill>
          <a:blip r:embed="rId4">
            <a:alphaModFix/>
          </a:blip>
          <a:stretch>
            <a:fillRect/>
          </a:stretch>
        </p:blipFill>
        <p:spPr>
          <a:xfrm>
            <a:off x="143700" y="2172537"/>
            <a:ext cx="1435300" cy="1215275"/>
          </a:xfrm>
          <a:prstGeom prst="rect">
            <a:avLst/>
          </a:prstGeom>
          <a:noFill/>
          <a:ln>
            <a:noFill/>
          </a:ln>
        </p:spPr>
      </p:pic>
      <p:sp>
        <p:nvSpPr>
          <p:cNvPr id="114" name="Google Shape;114;p20"/>
          <p:cNvSpPr txBox="1"/>
          <p:nvPr/>
        </p:nvSpPr>
        <p:spPr>
          <a:xfrm>
            <a:off x="4884300" y="3817475"/>
            <a:ext cx="3948000" cy="684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a:latin typeface="Century Gothic"/>
                <a:ea typeface="Century Gothic"/>
                <a:cs typeface="Century Gothic"/>
                <a:sym typeface="Century Gothic"/>
              </a:rPr>
              <a:t>A</a:t>
            </a:r>
            <a:r>
              <a:rPr lang="en">
                <a:latin typeface="Century Gothic"/>
                <a:ea typeface="Century Gothic"/>
                <a:cs typeface="Century Gothic"/>
                <a:sym typeface="Century Gothic"/>
              </a:rPr>
              <a:t>irbnb r</a:t>
            </a:r>
            <a:r>
              <a:rPr lang="en">
                <a:latin typeface="Century Gothic"/>
                <a:ea typeface="Century Gothic"/>
                <a:cs typeface="Century Gothic"/>
                <a:sym typeface="Century Gothic"/>
              </a:rPr>
              <a:t>ecently launched an initiative to </a:t>
            </a:r>
            <a:r>
              <a:rPr lang="en">
                <a:latin typeface="Century Gothic"/>
                <a:ea typeface="Century Gothic"/>
                <a:cs typeface="Century Gothic"/>
                <a:sym typeface="Century Gothic"/>
              </a:rPr>
              <a:t>attract</a:t>
            </a:r>
            <a:r>
              <a:rPr lang="en">
                <a:latin typeface="Century Gothic"/>
                <a:ea typeface="Century Gothic"/>
                <a:cs typeface="Century Gothic"/>
                <a:sym typeface="Century Gothic"/>
              </a:rPr>
              <a:t> more business travelers.</a:t>
            </a:r>
            <a:endParaRPr>
              <a:latin typeface="Century Gothic"/>
              <a:ea typeface="Century Gothic"/>
              <a:cs typeface="Century Gothic"/>
              <a:sym typeface="Century Gothic"/>
            </a:endParaRPr>
          </a:p>
        </p:txBody>
      </p:sp>
      <p:pic>
        <p:nvPicPr>
          <p:cNvPr id="115" name="Google Shape;115;p20"/>
          <p:cNvPicPr preferRelativeResize="0"/>
          <p:nvPr/>
        </p:nvPicPr>
        <p:blipFill>
          <a:blip r:embed="rId5">
            <a:alphaModFix/>
          </a:blip>
          <a:stretch>
            <a:fillRect/>
          </a:stretch>
        </p:blipFill>
        <p:spPr>
          <a:xfrm>
            <a:off x="6388200" y="4644475"/>
            <a:ext cx="1862100" cy="335045"/>
          </a:xfrm>
          <a:prstGeom prst="rect">
            <a:avLst/>
          </a:prstGeom>
          <a:noFill/>
          <a:ln>
            <a:noFill/>
          </a:ln>
        </p:spPr>
      </p:pic>
      <p:pic>
        <p:nvPicPr>
          <p:cNvPr id="116" name="Google Shape;116;p20"/>
          <p:cNvPicPr preferRelativeResize="0"/>
          <p:nvPr/>
        </p:nvPicPr>
        <p:blipFill>
          <a:blip r:embed="rId6">
            <a:alphaModFix/>
          </a:blip>
          <a:stretch>
            <a:fillRect/>
          </a:stretch>
        </p:blipFill>
        <p:spPr>
          <a:xfrm>
            <a:off x="6120775" y="1987414"/>
            <a:ext cx="2530544" cy="1687375"/>
          </a:xfrm>
          <a:prstGeom prst="rect">
            <a:avLst/>
          </a:prstGeom>
          <a:noFill/>
          <a:ln>
            <a:noFill/>
          </a:ln>
        </p:spPr>
      </p:pic>
      <p:pic>
        <p:nvPicPr>
          <p:cNvPr id="117" name="Google Shape;117;p20"/>
          <p:cNvPicPr preferRelativeResize="0"/>
          <p:nvPr/>
        </p:nvPicPr>
        <p:blipFill>
          <a:blip r:embed="rId7">
            <a:alphaModFix/>
          </a:blip>
          <a:stretch>
            <a:fillRect/>
          </a:stretch>
        </p:blipFill>
        <p:spPr>
          <a:xfrm>
            <a:off x="1877313" y="4542624"/>
            <a:ext cx="1201225" cy="538750"/>
          </a:xfrm>
          <a:prstGeom prst="rect">
            <a:avLst/>
          </a:prstGeom>
          <a:noFill/>
          <a:ln>
            <a:noFill/>
          </a:ln>
        </p:spPr>
      </p:pic>
      <p:sp>
        <p:nvSpPr>
          <p:cNvPr id="118" name="Google Shape;118;p20"/>
          <p:cNvSpPr txBox="1"/>
          <p:nvPr/>
        </p:nvSpPr>
        <p:spPr>
          <a:xfrm>
            <a:off x="624000" y="3817463"/>
            <a:ext cx="3948000" cy="684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a:latin typeface="Century Gothic"/>
                <a:ea typeface="Century Gothic"/>
                <a:cs typeface="Century Gothic"/>
                <a:sym typeface="Century Gothic"/>
              </a:rPr>
              <a:t>Travelers want to get new experiences instead of </a:t>
            </a:r>
            <a:r>
              <a:rPr lang="en">
                <a:latin typeface="Century Gothic"/>
                <a:ea typeface="Century Gothic"/>
                <a:cs typeface="Century Gothic"/>
                <a:sym typeface="Century Gothic"/>
              </a:rPr>
              <a:t>predictable</a:t>
            </a:r>
            <a:r>
              <a:rPr lang="en">
                <a:latin typeface="Century Gothic"/>
                <a:ea typeface="Century Gothic"/>
                <a:cs typeface="Century Gothic"/>
                <a:sym typeface="Century Gothic"/>
              </a:rPr>
              <a:t> hotel service.</a:t>
            </a:r>
            <a:endParaRPr>
              <a:latin typeface="Century Gothic"/>
              <a:ea typeface="Century Gothic"/>
              <a:cs typeface="Century Gothic"/>
              <a:sym typeface="Century Gothic"/>
            </a:endParaRPr>
          </a:p>
        </p:txBody>
      </p:sp>
      <p:pic>
        <p:nvPicPr>
          <p:cNvPr id="119" name="Google Shape;119;p20"/>
          <p:cNvPicPr preferRelativeResize="0"/>
          <p:nvPr/>
        </p:nvPicPr>
        <p:blipFill>
          <a:blip r:embed="rId8">
            <a:alphaModFix/>
          </a:blip>
          <a:stretch>
            <a:fillRect/>
          </a:stretch>
        </p:blipFill>
        <p:spPr>
          <a:xfrm>
            <a:off x="1741200" y="1940026"/>
            <a:ext cx="2530550" cy="1680286"/>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3F3F3"/>
        </a:solidFill>
      </p:bgPr>
    </p:bg>
    <p:spTree>
      <p:nvGrpSpPr>
        <p:cNvPr id="123" name="Shape 123"/>
        <p:cNvGrpSpPr/>
        <p:nvPr/>
      </p:nvGrpSpPr>
      <p:grpSpPr>
        <a:xfrm>
          <a:off x="0" y="0"/>
          <a:ext cx="0" cy="0"/>
          <a:chOff x="0" y="0"/>
          <a:chExt cx="0" cy="0"/>
        </a:xfrm>
      </p:grpSpPr>
      <p:sp>
        <p:nvSpPr>
          <p:cNvPr id="124" name="Google Shape;124;p21"/>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Seasonality (Chen &amp; Lin, 2014)</a:t>
            </a:r>
            <a:endParaRPr/>
          </a:p>
        </p:txBody>
      </p:sp>
      <p:sp>
        <p:nvSpPr>
          <p:cNvPr id="125" name="Google Shape;125;p21"/>
          <p:cNvSpPr txBox="1"/>
          <p:nvPr>
            <p:ph idx="1" type="body"/>
          </p:nvPr>
        </p:nvSpPr>
        <p:spPr>
          <a:xfrm>
            <a:off x="311700" y="1234075"/>
            <a:ext cx="8520600" cy="33348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Clr>
                <a:srgbClr val="000000"/>
              </a:buClr>
              <a:buSzPts val="1800"/>
              <a:buFont typeface="Century Gothic"/>
              <a:buChar char="●"/>
            </a:pPr>
            <a:r>
              <a:rPr lang="en">
                <a:solidFill>
                  <a:srgbClr val="000000"/>
                </a:solidFill>
                <a:latin typeface="Century Gothic"/>
                <a:ea typeface="Century Gothic"/>
                <a:cs typeface="Century Gothic"/>
                <a:sym typeface="Century Gothic"/>
              </a:rPr>
              <a:t>Impact of climate and weather on tourism </a:t>
            </a:r>
            <a:endParaRPr>
              <a:solidFill>
                <a:srgbClr val="000000"/>
              </a:solidFill>
              <a:latin typeface="Century Gothic"/>
              <a:ea typeface="Century Gothic"/>
              <a:cs typeface="Century Gothic"/>
              <a:sym typeface="Century Gothic"/>
            </a:endParaRPr>
          </a:p>
          <a:p>
            <a:pPr indent="-342900" lvl="1" marL="914400" rtl="0" algn="l">
              <a:spcBef>
                <a:spcPts val="0"/>
              </a:spcBef>
              <a:spcAft>
                <a:spcPts val="0"/>
              </a:spcAft>
              <a:buClr>
                <a:srgbClr val="000000"/>
              </a:buClr>
              <a:buSzPts val="1800"/>
              <a:buFont typeface="Century Gothic"/>
              <a:buChar char="○"/>
            </a:pPr>
            <a:r>
              <a:rPr lang="en" sz="1800">
                <a:solidFill>
                  <a:srgbClr val="000000"/>
                </a:solidFill>
                <a:latin typeface="Century Gothic"/>
                <a:ea typeface="Century Gothic"/>
                <a:cs typeface="Century Gothic"/>
                <a:sym typeface="Century Gothic"/>
              </a:rPr>
              <a:t>Explored since 1990</a:t>
            </a:r>
            <a:endParaRPr sz="1800">
              <a:solidFill>
                <a:srgbClr val="000000"/>
              </a:solidFill>
              <a:latin typeface="Century Gothic"/>
              <a:ea typeface="Century Gothic"/>
              <a:cs typeface="Century Gothic"/>
              <a:sym typeface="Century Gothic"/>
            </a:endParaRPr>
          </a:p>
          <a:p>
            <a:pPr indent="-342900" lvl="1" marL="914400" rtl="0" algn="l">
              <a:spcBef>
                <a:spcPts val="0"/>
              </a:spcBef>
              <a:spcAft>
                <a:spcPts val="0"/>
              </a:spcAft>
              <a:buClr>
                <a:srgbClr val="000000"/>
              </a:buClr>
              <a:buSzPts val="1800"/>
              <a:buFont typeface="Century Gothic"/>
              <a:buChar char="○"/>
            </a:pPr>
            <a:r>
              <a:rPr lang="en" sz="1800">
                <a:solidFill>
                  <a:srgbClr val="000000"/>
                </a:solidFill>
                <a:latin typeface="Century Gothic"/>
                <a:ea typeface="Century Gothic"/>
                <a:cs typeface="Century Gothic"/>
                <a:sym typeface="Century Gothic"/>
              </a:rPr>
              <a:t>Little attention to the impact of weather on the operation on tourism business. </a:t>
            </a:r>
            <a:endParaRPr sz="1800">
              <a:solidFill>
                <a:srgbClr val="000000"/>
              </a:solidFill>
              <a:latin typeface="Century Gothic"/>
              <a:ea typeface="Century Gothic"/>
              <a:cs typeface="Century Gothic"/>
              <a:sym typeface="Century Gothic"/>
            </a:endParaRPr>
          </a:p>
          <a:p>
            <a:pPr indent="-342900" lvl="0" marL="457200" rtl="0" algn="l">
              <a:spcBef>
                <a:spcPts val="0"/>
              </a:spcBef>
              <a:spcAft>
                <a:spcPts val="0"/>
              </a:spcAft>
              <a:buClr>
                <a:srgbClr val="000000"/>
              </a:buClr>
              <a:buSzPts val="1800"/>
              <a:buFont typeface="Century Gothic"/>
              <a:buChar char="●"/>
            </a:pPr>
            <a:r>
              <a:rPr lang="en">
                <a:solidFill>
                  <a:srgbClr val="000000"/>
                </a:solidFill>
                <a:latin typeface="Century Gothic"/>
                <a:ea typeface="Century Gothic"/>
                <a:cs typeface="Century Gothic"/>
                <a:sym typeface="Century Gothic"/>
              </a:rPr>
              <a:t>Results </a:t>
            </a:r>
            <a:endParaRPr>
              <a:solidFill>
                <a:srgbClr val="000000"/>
              </a:solidFill>
              <a:latin typeface="Century Gothic"/>
              <a:ea typeface="Century Gothic"/>
              <a:cs typeface="Century Gothic"/>
              <a:sym typeface="Century Gothic"/>
            </a:endParaRPr>
          </a:p>
          <a:p>
            <a:pPr indent="-342900" lvl="1" marL="914400" rtl="0" algn="l">
              <a:spcBef>
                <a:spcPts val="0"/>
              </a:spcBef>
              <a:spcAft>
                <a:spcPts val="0"/>
              </a:spcAft>
              <a:buClr>
                <a:srgbClr val="000000"/>
              </a:buClr>
              <a:buSzPts val="1800"/>
              <a:buFont typeface="Century Gothic"/>
              <a:buChar char="○"/>
            </a:pPr>
            <a:r>
              <a:rPr lang="en" sz="1800">
                <a:solidFill>
                  <a:srgbClr val="000000"/>
                </a:solidFill>
                <a:latin typeface="Century Gothic"/>
                <a:ea typeface="Century Gothic"/>
                <a:cs typeface="Century Gothic"/>
                <a:sym typeface="Century Gothic"/>
              </a:rPr>
              <a:t>Some weather factors affect room demand but some do not</a:t>
            </a:r>
            <a:endParaRPr sz="1800">
              <a:solidFill>
                <a:srgbClr val="000000"/>
              </a:solidFill>
              <a:latin typeface="Century Gothic"/>
              <a:ea typeface="Century Gothic"/>
              <a:cs typeface="Century Gothic"/>
              <a:sym typeface="Century Gothic"/>
            </a:endParaRPr>
          </a:p>
          <a:p>
            <a:pPr indent="-342900" lvl="2" marL="1371600" rtl="0" algn="l">
              <a:spcBef>
                <a:spcPts val="0"/>
              </a:spcBef>
              <a:spcAft>
                <a:spcPts val="0"/>
              </a:spcAft>
              <a:buClr>
                <a:srgbClr val="000000"/>
              </a:buClr>
              <a:buSzPts val="1800"/>
              <a:buFont typeface="Century Gothic"/>
              <a:buChar char="■"/>
            </a:pPr>
            <a:r>
              <a:rPr lang="en" sz="1800">
                <a:solidFill>
                  <a:srgbClr val="000000"/>
                </a:solidFill>
                <a:latin typeface="Century Gothic"/>
                <a:ea typeface="Century Gothic"/>
                <a:cs typeface="Century Gothic"/>
                <a:sym typeface="Century Gothic"/>
              </a:rPr>
              <a:t>Group visitor </a:t>
            </a:r>
            <a:endParaRPr sz="1800">
              <a:solidFill>
                <a:srgbClr val="000000"/>
              </a:solidFill>
              <a:latin typeface="Century Gothic"/>
              <a:ea typeface="Century Gothic"/>
              <a:cs typeface="Century Gothic"/>
              <a:sym typeface="Century Gothic"/>
            </a:endParaRPr>
          </a:p>
          <a:p>
            <a:pPr indent="-342900" lvl="3" marL="1828800" rtl="0" algn="l">
              <a:spcBef>
                <a:spcPts val="0"/>
              </a:spcBef>
              <a:spcAft>
                <a:spcPts val="0"/>
              </a:spcAft>
              <a:buClr>
                <a:srgbClr val="000000"/>
              </a:buClr>
              <a:buSzPts val="1800"/>
              <a:buFont typeface="Century Gothic"/>
              <a:buChar char="●"/>
            </a:pPr>
            <a:r>
              <a:rPr lang="en" sz="1800">
                <a:solidFill>
                  <a:srgbClr val="000000"/>
                </a:solidFill>
                <a:latin typeface="Century Gothic"/>
                <a:ea typeface="Century Gothic"/>
                <a:cs typeface="Century Gothic"/>
                <a:sym typeface="Century Gothic"/>
              </a:rPr>
              <a:t>Negatively </a:t>
            </a:r>
            <a:r>
              <a:rPr lang="en" sz="1800">
                <a:solidFill>
                  <a:srgbClr val="000000"/>
                </a:solidFill>
                <a:latin typeface="Century Gothic"/>
                <a:ea typeface="Century Gothic"/>
                <a:cs typeface="Century Gothic"/>
                <a:sym typeface="Century Gothic"/>
              </a:rPr>
              <a:t>associated</a:t>
            </a:r>
            <a:r>
              <a:rPr lang="en" sz="1800">
                <a:solidFill>
                  <a:srgbClr val="000000"/>
                </a:solidFill>
                <a:latin typeface="Century Gothic"/>
                <a:ea typeface="Century Gothic"/>
                <a:cs typeface="Century Gothic"/>
                <a:sym typeface="Century Gothic"/>
              </a:rPr>
              <a:t> with hotel demand </a:t>
            </a:r>
            <a:endParaRPr sz="1800">
              <a:solidFill>
                <a:srgbClr val="000000"/>
              </a:solidFill>
              <a:latin typeface="Century Gothic"/>
              <a:ea typeface="Century Gothic"/>
              <a:cs typeface="Century Gothic"/>
              <a:sym typeface="Century Gothic"/>
            </a:endParaRPr>
          </a:p>
          <a:p>
            <a:pPr indent="-342900" lvl="4" marL="2286000" rtl="0" algn="l">
              <a:spcBef>
                <a:spcPts val="0"/>
              </a:spcBef>
              <a:spcAft>
                <a:spcPts val="0"/>
              </a:spcAft>
              <a:buClr>
                <a:srgbClr val="000000"/>
              </a:buClr>
              <a:buSzPts val="1800"/>
              <a:buFont typeface="Century Gothic"/>
              <a:buChar char="○"/>
            </a:pPr>
            <a:r>
              <a:rPr lang="en" sz="1800">
                <a:solidFill>
                  <a:srgbClr val="000000"/>
                </a:solidFill>
                <a:latin typeface="Century Gothic"/>
                <a:ea typeface="Century Gothic"/>
                <a:cs typeface="Century Gothic"/>
                <a:sym typeface="Century Gothic"/>
              </a:rPr>
              <a:t>Typhoon</a:t>
            </a:r>
            <a:r>
              <a:rPr lang="en" sz="1800">
                <a:solidFill>
                  <a:srgbClr val="000000"/>
                </a:solidFill>
                <a:latin typeface="Century Gothic"/>
                <a:ea typeface="Century Gothic"/>
                <a:cs typeface="Century Gothic"/>
                <a:sym typeface="Century Gothic"/>
              </a:rPr>
              <a:t> and rain </a:t>
            </a:r>
            <a:endParaRPr sz="1800">
              <a:solidFill>
                <a:srgbClr val="000000"/>
              </a:solidFill>
              <a:latin typeface="Century Gothic"/>
              <a:ea typeface="Century Gothic"/>
              <a:cs typeface="Century Gothic"/>
              <a:sym typeface="Century Gothic"/>
            </a:endParaRPr>
          </a:p>
          <a:p>
            <a:pPr indent="-342900" lvl="3" marL="1828800" rtl="0" algn="l">
              <a:spcBef>
                <a:spcPts val="0"/>
              </a:spcBef>
              <a:spcAft>
                <a:spcPts val="0"/>
              </a:spcAft>
              <a:buClr>
                <a:srgbClr val="000000"/>
              </a:buClr>
              <a:buSzPts val="1800"/>
              <a:buFont typeface="Century Gothic"/>
              <a:buChar char="●"/>
            </a:pPr>
            <a:r>
              <a:rPr lang="en" sz="1800">
                <a:solidFill>
                  <a:srgbClr val="000000"/>
                </a:solidFill>
                <a:latin typeface="Century Gothic"/>
                <a:ea typeface="Century Gothic"/>
                <a:cs typeface="Century Gothic"/>
                <a:sym typeface="Century Gothic"/>
              </a:rPr>
              <a:t>Positively</a:t>
            </a:r>
            <a:r>
              <a:rPr lang="en" sz="1800">
                <a:solidFill>
                  <a:srgbClr val="000000"/>
                </a:solidFill>
                <a:latin typeface="Century Gothic"/>
                <a:ea typeface="Century Gothic"/>
                <a:cs typeface="Century Gothic"/>
                <a:sym typeface="Century Gothic"/>
              </a:rPr>
              <a:t> </a:t>
            </a:r>
            <a:r>
              <a:rPr lang="en" sz="1800">
                <a:solidFill>
                  <a:srgbClr val="000000"/>
                </a:solidFill>
                <a:latin typeface="Century Gothic"/>
                <a:ea typeface="Century Gothic"/>
                <a:cs typeface="Century Gothic"/>
                <a:sym typeface="Century Gothic"/>
              </a:rPr>
              <a:t>associated</a:t>
            </a:r>
            <a:r>
              <a:rPr lang="en" sz="1800">
                <a:solidFill>
                  <a:srgbClr val="000000"/>
                </a:solidFill>
                <a:latin typeface="Century Gothic"/>
                <a:ea typeface="Century Gothic"/>
                <a:cs typeface="Century Gothic"/>
                <a:sym typeface="Century Gothic"/>
              </a:rPr>
              <a:t> with hotel demand </a:t>
            </a:r>
            <a:endParaRPr sz="1800">
              <a:solidFill>
                <a:srgbClr val="000000"/>
              </a:solidFill>
              <a:latin typeface="Century Gothic"/>
              <a:ea typeface="Century Gothic"/>
              <a:cs typeface="Century Gothic"/>
              <a:sym typeface="Century Gothic"/>
            </a:endParaRPr>
          </a:p>
          <a:p>
            <a:pPr indent="-342900" lvl="4" marL="2286000" rtl="0" algn="l">
              <a:spcBef>
                <a:spcPts val="0"/>
              </a:spcBef>
              <a:spcAft>
                <a:spcPts val="0"/>
              </a:spcAft>
              <a:buClr>
                <a:srgbClr val="000000"/>
              </a:buClr>
              <a:buSzPts val="1800"/>
              <a:buFont typeface="Century Gothic"/>
              <a:buChar char="○"/>
            </a:pPr>
            <a:r>
              <a:rPr lang="en" sz="1800">
                <a:solidFill>
                  <a:srgbClr val="000000"/>
                </a:solidFill>
                <a:latin typeface="Century Gothic"/>
                <a:ea typeface="Century Gothic"/>
                <a:cs typeface="Century Gothic"/>
                <a:sym typeface="Century Gothic"/>
              </a:rPr>
              <a:t>Temperature and sunshine </a:t>
            </a:r>
            <a:endParaRPr sz="1800">
              <a:solidFill>
                <a:srgbClr val="000000"/>
              </a:solidFill>
              <a:latin typeface="Century Gothic"/>
              <a:ea typeface="Century Gothic"/>
              <a:cs typeface="Century Gothic"/>
              <a:sym typeface="Century Gothic"/>
            </a:endParaRPr>
          </a:p>
          <a:p>
            <a:pPr indent="0" lvl="0" marL="1371600" rtl="0" algn="l">
              <a:spcBef>
                <a:spcPts val="1600"/>
              </a:spcBef>
              <a:spcAft>
                <a:spcPts val="1600"/>
              </a:spcAft>
              <a:buNone/>
            </a:pPr>
            <a:r>
              <a:t/>
            </a:r>
            <a:endParaRPr sz="1200">
              <a:solidFill>
                <a:srgbClr val="000000"/>
              </a:solidFill>
            </a:endParaRPr>
          </a:p>
        </p:txBody>
      </p:sp>
      <p:pic>
        <p:nvPicPr>
          <p:cNvPr id="126" name="Google Shape;126;p21"/>
          <p:cNvPicPr preferRelativeResize="0"/>
          <p:nvPr/>
        </p:nvPicPr>
        <p:blipFill>
          <a:blip r:embed="rId3">
            <a:alphaModFix/>
          </a:blip>
          <a:stretch>
            <a:fillRect/>
          </a:stretch>
        </p:blipFill>
        <p:spPr>
          <a:xfrm>
            <a:off x="6897900" y="3209100"/>
            <a:ext cx="1934400" cy="1934400"/>
          </a:xfrm>
          <a:prstGeom prst="rect">
            <a:avLst/>
          </a:prstGeom>
          <a:noFill/>
          <a:ln>
            <a:noFill/>
          </a:ln>
        </p:spPr>
      </p:pic>
      <p:pic>
        <p:nvPicPr>
          <p:cNvPr id="127" name="Google Shape;127;p21"/>
          <p:cNvPicPr preferRelativeResize="0"/>
          <p:nvPr/>
        </p:nvPicPr>
        <p:blipFill>
          <a:blip r:embed="rId4">
            <a:alphaModFix/>
          </a:blip>
          <a:stretch>
            <a:fillRect/>
          </a:stretch>
        </p:blipFill>
        <p:spPr>
          <a:xfrm>
            <a:off x="5716800" y="250075"/>
            <a:ext cx="1521125" cy="1521125"/>
          </a:xfrm>
          <a:prstGeom prst="rect">
            <a:avLst/>
          </a:prstGeom>
          <a:noFill/>
          <a:ln>
            <a:noFill/>
          </a:ln>
        </p:spPr>
      </p:pic>
      <p:pic>
        <p:nvPicPr>
          <p:cNvPr id="128" name="Google Shape;128;p21"/>
          <p:cNvPicPr preferRelativeResize="0"/>
          <p:nvPr/>
        </p:nvPicPr>
        <p:blipFill>
          <a:blip r:embed="rId5">
            <a:alphaModFix/>
          </a:blip>
          <a:stretch>
            <a:fillRect/>
          </a:stretch>
        </p:blipFill>
        <p:spPr>
          <a:xfrm>
            <a:off x="0" y="3314700"/>
            <a:ext cx="1723200" cy="17232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3F3F3"/>
        </a:solidFill>
      </p:bgPr>
    </p:bg>
    <p:spTree>
      <p:nvGrpSpPr>
        <p:cNvPr id="132" name="Shape 132"/>
        <p:cNvGrpSpPr/>
        <p:nvPr/>
      </p:nvGrpSpPr>
      <p:grpSpPr>
        <a:xfrm>
          <a:off x="0" y="0"/>
          <a:ext cx="0" cy="0"/>
          <a:chOff x="0" y="0"/>
          <a:chExt cx="0" cy="0"/>
        </a:xfrm>
      </p:grpSpPr>
      <p:sp>
        <p:nvSpPr>
          <p:cNvPr id="133" name="Google Shape;133;p22"/>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Price </a:t>
            </a:r>
            <a:r>
              <a:rPr lang="en"/>
              <a:t>sensitivity (Masiero &amp; Nicolau, 2012)</a:t>
            </a:r>
            <a:endParaRPr/>
          </a:p>
        </p:txBody>
      </p:sp>
      <p:sp>
        <p:nvSpPr>
          <p:cNvPr id="134" name="Google Shape;134;p22"/>
          <p:cNvSpPr txBox="1"/>
          <p:nvPr>
            <p:ph idx="1" type="body"/>
          </p:nvPr>
        </p:nvSpPr>
        <p:spPr>
          <a:xfrm>
            <a:off x="311700" y="1234075"/>
            <a:ext cx="8520600" cy="33348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Clr>
                <a:srgbClr val="000000"/>
              </a:buClr>
              <a:buSzPts val="1800"/>
              <a:buChar char="●"/>
            </a:pPr>
            <a:r>
              <a:rPr lang="en">
                <a:solidFill>
                  <a:srgbClr val="000000"/>
                </a:solidFill>
              </a:rPr>
              <a:t>Price increase </a:t>
            </a:r>
            <a:endParaRPr>
              <a:solidFill>
                <a:srgbClr val="000000"/>
              </a:solidFill>
            </a:endParaRPr>
          </a:p>
          <a:p>
            <a:pPr indent="-317500" lvl="1" marL="914400" rtl="0" algn="l">
              <a:spcBef>
                <a:spcPts val="0"/>
              </a:spcBef>
              <a:spcAft>
                <a:spcPts val="0"/>
              </a:spcAft>
              <a:buClr>
                <a:srgbClr val="000000"/>
              </a:buClr>
              <a:buSzPts val="1400"/>
              <a:buChar char="○"/>
            </a:pPr>
            <a:r>
              <a:rPr lang="en">
                <a:solidFill>
                  <a:srgbClr val="000000"/>
                </a:solidFill>
              </a:rPr>
              <a:t>Diminish consumption </a:t>
            </a:r>
            <a:endParaRPr>
              <a:solidFill>
                <a:srgbClr val="000000"/>
              </a:solidFill>
            </a:endParaRPr>
          </a:p>
          <a:p>
            <a:pPr indent="-317500" lvl="2" marL="1371600" rtl="0" algn="l">
              <a:spcBef>
                <a:spcPts val="0"/>
              </a:spcBef>
              <a:spcAft>
                <a:spcPts val="0"/>
              </a:spcAft>
              <a:buClr>
                <a:srgbClr val="000000"/>
              </a:buClr>
              <a:buSzPts val="1400"/>
              <a:buChar char="■"/>
            </a:pPr>
            <a:r>
              <a:rPr lang="en">
                <a:solidFill>
                  <a:srgbClr val="000000"/>
                </a:solidFill>
              </a:rPr>
              <a:t>However, price has a </a:t>
            </a:r>
            <a:r>
              <a:rPr lang="en">
                <a:solidFill>
                  <a:srgbClr val="000000"/>
                </a:solidFill>
              </a:rPr>
              <a:t>differentiated</a:t>
            </a:r>
            <a:r>
              <a:rPr lang="en">
                <a:solidFill>
                  <a:srgbClr val="000000"/>
                </a:solidFill>
              </a:rPr>
              <a:t> effect among individual</a:t>
            </a:r>
            <a:endParaRPr>
              <a:solidFill>
                <a:srgbClr val="000000"/>
              </a:solidFill>
            </a:endParaRPr>
          </a:p>
          <a:p>
            <a:pPr indent="-317500" lvl="3" marL="1828800" rtl="0" algn="l">
              <a:spcBef>
                <a:spcPts val="0"/>
              </a:spcBef>
              <a:spcAft>
                <a:spcPts val="0"/>
              </a:spcAft>
              <a:buClr>
                <a:srgbClr val="000000"/>
              </a:buClr>
              <a:buSzPts val="1400"/>
              <a:buChar char="●"/>
            </a:pPr>
            <a:r>
              <a:rPr lang="en">
                <a:solidFill>
                  <a:srgbClr val="000000"/>
                </a:solidFill>
              </a:rPr>
              <a:t>High price does not have same reduction in utility</a:t>
            </a:r>
            <a:endParaRPr>
              <a:solidFill>
                <a:srgbClr val="000000"/>
              </a:solidFill>
            </a:endParaRPr>
          </a:p>
          <a:p>
            <a:pPr indent="-342900" lvl="0" marL="457200" rtl="0" algn="l">
              <a:spcBef>
                <a:spcPts val="0"/>
              </a:spcBef>
              <a:spcAft>
                <a:spcPts val="0"/>
              </a:spcAft>
              <a:buClr>
                <a:srgbClr val="000000"/>
              </a:buClr>
              <a:buSzPts val="1800"/>
              <a:buChar char="●"/>
            </a:pPr>
            <a:r>
              <a:rPr lang="en">
                <a:solidFill>
                  <a:srgbClr val="000000"/>
                </a:solidFill>
              </a:rPr>
              <a:t>Motivation affect prices </a:t>
            </a:r>
            <a:r>
              <a:rPr lang="en">
                <a:solidFill>
                  <a:srgbClr val="000000"/>
                </a:solidFill>
              </a:rPr>
              <a:t>sensitivity</a:t>
            </a:r>
            <a:r>
              <a:rPr lang="en">
                <a:solidFill>
                  <a:srgbClr val="000000"/>
                </a:solidFill>
              </a:rPr>
              <a:t> to tourism </a:t>
            </a:r>
            <a:r>
              <a:rPr lang="en">
                <a:solidFill>
                  <a:srgbClr val="000000"/>
                </a:solidFill>
              </a:rPr>
              <a:t>activities</a:t>
            </a:r>
            <a:endParaRPr>
              <a:solidFill>
                <a:srgbClr val="000000"/>
              </a:solidFill>
            </a:endParaRPr>
          </a:p>
          <a:p>
            <a:pPr indent="-317500" lvl="1" marL="914400" rtl="0" algn="l">
              <a:spcBef>
                <a:spcPts val="0"/>
              </a:spcBef>
              <a:spcAft>
                <a:spcPts val="0"/>
              </a:spcAft>
              <a:buClr>
                <a:srgbClr val="000000"/>
              </a:buClr>
              <a:buSzPts val="1400"/>
              <a:buChar char="○"/>
            </a:pPr>
            <a:r>
              <a:rPr lang="en">
                <a:solidFill>
                  <a:srgbClr val="000000"/>
                </a:solidFill>
              </a:rPr>
              <a:t>Depending on age</a:t>
            </a:r>
            <a:endParaRPr>
              <a:solidFill>
                <a:srgbClr val="000000"/>
              </a:solidFill>
            </a:endParaRPr>
          </a:p>
          <a:p>
            <a:pPr indent="-342900" lvl="0" marL="457200" rtl="0" algn="l">
              <a:spcBef>
                <a:spcPts val="0"/>
              </a:spcBef>
              <a:spcAft>
                <a:spcPts val="0"/>
              </a:spcAft>
              <a:buClr>
                <a:srgbClr val="000000"/>
              </a:buClr>
              <a:buSzPts val="1800"/>
              <a:buChar char="●"/>
            </a:pPr>
            <a:r>
              <a:rPr lang="en">
                <a:solidFill>
                  <a:srgbClr val="000000"/>
                </a:solidFill>
              </a:rPr>
              <a:t>Length</a:t>
            </a:r>
            <a:r>
              <a:rPr lang="en">
                <a:solidFill>
                  <a:srgbClr val="000000"/>
                </a:solidFill>
              </a:rPr>
              <a:t> of stay</a:t>
            </a:r>
            <a:endParaRPr>
              <a:solidFill>
                <a:srgbClr val="000000"/>
              </a:solidFill>
            </a:endParaRPr>
          </a:p>
          <a:p>
            <a:pPr indent="-317500" lvl="1" marL="914400" rtl="0" algn="l">
              <a:spcBef>
                <a:spcPts val="0"/>
              </a:spcBef>
              <a:spcAft>
                <a:spcPts val="0"/>
              </a:spcAft>
              <a:buClr>
                <a:srgbClr val="000000"/>
              </a:buClr>
              <a:buSzPts val="1400"/>
              <a:buChar char="○"/>
            </a:pPr>
            <a:r>
              <a:rPr lang="en">
                <a:solidFill>
                  <a:srgbClr val="000000"/>
                </a:solidFill>
              </a:rPr>
              <a:t>Longer stay lead to higher price sensitivity to </a:t>
            </a:r>
            <a:r>
              <a:rPr lang="en">
                <a:solidFill>
                  <a:srgbClr val="000000"/>
                </a:solidFill>
              </a:rPr>
              <a:t>activities</a:t>
            </a:r>
            <a:r>
              <a:rPr lang="en">
                <a:solidFill>
                  <a:srgbClr val="000000"/>
                </a:solidFill>
              </a:rPr>
              <a:t> </a:t>
            </a:r>
            <a:endParaRPr>
              <a:solidFill>
                <a:srgbClr val="000000"/>
              </a:solidFill>
            </a:endParaRPr>
          </a:p>
          <a:p>
            <a:pPr indent="-317500" lvl="2" marL="1371600" rtl="0" algn="l">
              <a:spcBef>
                <a:spcPts val="0"/>
              </a:spcBef>
              <a:spcAft>
                <a:spcPts val="0"/>
              </a:spcAft>
              <a:buClr>
                <a:srgbClr val="000000"/>
              </a:buClr>
              <a:buSzPts val="1400"/>
              <a:buChar char="■"/>
            </a:pPr>
            <a:r>
              <a:rPr lang="en">
                <a:solidFill>
                  <a:srgbClr val="000000"/>
                </a:solidFill>
              </a:rPr>
              <a:t>Due to limited budget </a:t>
            </a:r>
            <a:endParaRPr>
              <a:solidFill>
                <a:srgbClr val="000000"/>
              </a:solidFill>
            </a:endParaRPr>
          </a:p>
          <a:p>
            <a:pPr indent="0" lvl="0" marL="0" rtl="0" algn="l">
              <a:spcBef>
                <a:spcPts val="1600"/>
              </a:spcBef>
              <a:spcAft>
                <a:spcPts val="1600"/>
              </a:spcAft>
              <a:buNone/>
            </a:pPr>
            <a:r>
              <a:t/>
            </a:r>
            <a:endParaRPr>
              <a:solidFill>
                <a:srgbClr val="000000"/>
              </a:solidFill>
            </a:endParaRPr>
          </a:p>
        </p:txBody>
      </p:sp>
      <p:pic>
        <p:nvPicPr>
          <p:cNvPr id="135" name="Google Shape;135;p22"/>
          <p:cNvPicPr preferRelativeResize="0"/>
          <p:nvPr/>
        </p:nvPicPr>
        <p:blipFill>
          <a:blip r:embed="rId3">
            <a:alphaModFix/>
          </a:blip>
          <a:stretch>
            <a:fillRect/>
          </a:stretch>
        </p:blipFill>
        <p:spPr>
          <a:xfrm>
            <a:off x="6786125" y="445025"/>
            <a:ext cx="2046175" cy="2046175"/>
          </a:xfrm>
          <a:prstGeom prst="rect">
            <a:avLst/>
          </a:prstGeom>
          <a:noFill/>
          <a:ln>
            <a:noFill/>
          </a:ln>
        </p:spPr>
      </p:pic>
      <p:pic>
        <p:nvPicPr>
          <p:cNvPr id="136" name="Google Shape;136;p22"/>
          <p:cNvPicPr preferRelativeResize="0"/>
          <p:nvPr/>
        </p:nvPicPr>
        <p:blipFill>
          <a:blip r:embed="rId4">
            <a:alphaModFix/>
          </a:blip>
          <a:stretch>
            <a:fillRect/>
          </a:stretch>
        </p:blipFill>
        <p:spPr>
          <a:xfrm>
            <a:off x="6628800" y="2941025"/>
            <a:ext cx="2046175" cy="204617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40" name="Shape 140"/>
        <p:cNvGrpSpPr/>
        <p:nvPr/>
      </p:nvGrpSpPr>
      <p:grpSpPr>
        <a:xfrm>
          <a:off x="0" y="0"/>
          <a:ext cx="0" cy="0"/>
          <a:chOff x="0" y="0"/>
          <a:chExt cx="0" cy="0"/>
        </a:xfrm>
      </p:grpSpPr>
      <p:sp>
        <p:nvSpPr>
          <p:cNvPr id="141" name="Google Shape;141;p23"/>
          <p:cNvSpPr txBox="1"/>
          <p:nvPr>
            <p:ph type="ctrTitle"/>
          </p:nvPr>
        </p:nvSpPr>
        <p:spPr>
          <a:xfrm>
            <a:off x="390525" y="1819275"/>
            <a:ext cx="8222100" cy="2620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 sz="6000">
                <a:latin typeface="Century Gothic"/>
                <a:ea typeface="Century Gothic"/>
                <a:cs typeface="Century Gothic"/>
                <a:sym typeface="Century Gothic"/>
              </a:rPr>
              <a:t>Theoretical Framework</a:t>
            </a:r>
            <a:endParaRPr b="1" sz="6000">
              <a:latin typeface="Century Gothic"/>
              <a:ea typeface="Century Gothic"/>
              <a:cs typeface="Century Gothic"/>
              <a:sym typeface="Century Gothic"/>
            </a:endParaRPr>
          </a:p>
        </p:txBody>
      </p:sp>
      <p:pic>
        <p:nvPicPr>
          <p:cNvPr id="142" name="Google Shape;142;p23"/>
          <p:cNvPicPr preferRelativeResize="0"/>
          <p:nvPr/>
        </p:nvPicPr>
        <p:blipFill>
          <a:blip r:embed="rId3">
            <a:alphaModFix/>
          </a:blip>
          <a:stretch>
            <a:fillRect/>
          </a:stretch>
        </p:blipFill>
        <p:spPr>
          <a:xfrm>
            <a:off x="5294900" y="45908"/>
            <a:ext cx="3317726" cy="2837844"/>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3F3F3"/>
        </a:solidFill>
      </p:bgPr>
    </p:bg>
    <p:spTree>
      <p:nvGrpSpPr>
        <p:cNvPr id="146" name="Shape 146"/>
        <p:cNvGrpSpPr/>
        <p:nvPr/>
      </p:nvGrpSpPr>
      <p:grpSpPr>
        <a:xfrm>
          <a:off x="0" y="0"/>
          <a:ext cx="0" cy="0"/>
          <a:chOff x="0" y="0"/>
          <a:chExt cx="0" cy="0"/>
        </a:xfrm>
      </p:grpSpPr>
      <p:sp>
        <p:nvSpPr>
          <p:cNvPr id="147" name="Google Shape;147;p24"/>
          <p:cNvSpPr/>
          <p:nvPr/>
        </p:nvSpPr>
        <p:spPr>
          <a:xfrm>
            <a:off x="3528676" y="1703987"/>
            <a:ext cx="2078100" cy="1086600"/>
          </a:xfrm>
          <a:prstGeom prst="roundRect">
            <a:avLst>
              <a:gd fmla="val 50000" name="adj"/>
            </a:avLst>
          </a:prstGeom>
          <a:solidFill>
            <a:srgbClr val="0944A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1800">
                <a:solidFill>
                  <a:srgbClr val="FFFFFF"/>
                </a:solidFill>
                <a:latin typeface="Century Gothic"/>
                <a:ea typeface="Century Gothic"/>
                <a:cs typeface="Century Gothic"/>
                <a:sym typeface="Century Gothic"/>
              </a:rPr>
              <a:t>Hotel Demand</a:t>
            </a:r>
            <a:endParaRPr b="1" sz="1800">
              <a:solidFill>
                <a:srgbClr val="FFFFFF"/>
              </a:solidFill>
              <a:latin typeface="Century Gothic"/>
              <a:ea typeface="Century Gothic"/>
              <a:cs typeface="Century Gothic"/>
              <a:sym typeface="Century Gothic"/>
            </a:endParaRPr>
          </a:p>
        </p:txBody>
      </p:sp>
      <p:sp>
        <p:nvSpPr>
          <p:cNvPr id="148" name="Google Shape;148;p24"/>
          <p:cNvSpPr/>
          <p:nvPr/>
        </p:nvSpPr>
        <p:spPr>
          <a:xfrm>
            <a:off x="2456863" y="3766875"/>
            <a:ext cx="2078100" cy="1184700"/>
          </a:xfrm>
          <a:prstGeom prst="roundRect">
            <a:avLst>
              <a:gd fmla="val 50000" name="adj"/>
            </a:avLst>
          </a:prstGeom>
          <a:solidFill>
            <a:srgbClr val="0D5DDF"/>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000">
                <a:solidFill>
                  <a:srgbClr val="FFFFFF"/>
                </a:solidFill>
                <a:latin typeface="Century Gothic"/>
                <a:ea typeface="Century Gothic"/>
                <a:cs typeface="Century Gothic"/>
                <a:sym typeface="Century Gothic"/>
              </a:rPr>
              <a:t>Sharing Economy</a:t>
            </a:r>
            <a:endParaRPr sz="2000">
              <a:solidFill>
                <a:srgbClr val="FFFFFF"/>
              </a:solidFill>
              <a:latin typeface="Century Gothic"/>
              <a:ea typeface="Century Gothic"/>
              <a:cs typeface="Century Gothic"/>
              <a:sym typeface="Century Gothic"/>
            </a:endParaRPr>
          </a:p>
        </p:txBody>
      </p:sp>
      <p:sp>
        <p:nvSpPr>
          <p:cNvPr id="149" name="Google Shape;149;p24"/>
          <p:cNvSpPr/>
          <p:nvPr/>
        </p:nvSpPr>
        <p:spPr>
          <a:xfrm>
            <a:off x="473375" y="3975375"/>
            <a:ext cx="1793400" cy="767700"/>
          </a:xfrm>
          <a:prstGeom prst="roundRect">
            <a:avLst>
              <a:gd fmla="val 50000" name="adj"/>
            </a:avLst>
          </a:prstGeom>
          <a:solidFill>
            <a:srgbClr val="0D5DDF"/>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000">
                <a:solidFill>
                  <a:srgbClr val="FFFFFF"/>
                </a:solidFill>
                <a:latin typeface="Century Gothic"/>
                <a:ea typeface="Century Gothic"/>
                <a:cs typeface="Century Gothic"/>
                <a:sym typeface="Century Gothic"/>
              </a:rPr>
              <a:t>Exchange Rate</a:t>
            </a:r>
            <a:endParaRPr sz="2000">
              <a:solidFill>
                <a:srgbClr val="FFFFFF"/>
              </a:solidFill>
              <a:latin typeface="Century Gothic"/>
              <a:ea typeface="Century Gothic"/>
              <a:cs typeface="Century Gothic"/>
              <a:sym typeface="Century Gothic"/>
            </a:endParaRPr>
          </a:p>
        </p:txBody>
      </p:sp>
      <p:sp>
        <p:nvSpPr>
          <p:cNvPr id="150" name="Google Shape;150;p24"/>
          <p:cNvSpPr/>
          <p:nvPr/>
        </p:nvSpPr>
        <p:spPr>
          <a:xfrm>
            <a:off x="4725075" y="4042875"/>
            <a:ext cx="2078100" cy="872700"/>
          </a:xfrm>
          <a:prstGeom prst="roundRect">
            <a:avLst>
              <a:gd fmla="val 50000" name="adj"/>
            </a:avLst>
          </a:prstGeom>
          <a:solidFill>
            <a:srgbClr val="0D5DDF"/>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000">
                <a:solidFill>
                  <a:srgbClr val="FFFFFF"/>
                </a:solidFill>
                <a:latin typeface="Century Gothic"/>
                <a:ea typeface="Century Gothic"/>
                <a:cs typeface="Century Gothic"/>
                <a:sym typeface="Century Gothic"/>
              </a:rPr>
              <a:t>Seasonality</a:t>
            </a:r>
            <a:endParaRPr sz="2000">
              <a:solidFill>
                <a:srgbClr val="FFFFFF"/>
              </a:solidFill>
              <a:latin typeface="Century Gothic"/>
              <a:ea typeface="Century Gothic"/>
              <a:cs typeface="Century Gothic"/>
              <a:sym typeface="Century Gothic"/>
            </a:endParaRPr>
          </a:p>
        </p:txBody>
      </p:sp>
      <p:cxnSp>
        <p:nvCxnSpPr>
          <p:cNvPr id="151" name="Google Shape;151;p24"/>
          <p:cNvCxnSpPr>
            <a:stCxn id="147" idx="2"/>
            <a:endCxn id="149" idx="0"/>
          </p:cNvCxnSpPr>
          <p:nvPr/>
        </p:nvCxnSpPr>
        <p:spPr>
          <a:xfrm flipH="1">
            <a:off x="1370026" y="2790587"/>
            <a:ext cx="3197700" cy="1184700"/>
          </a:xfrm>
          <a:prstGeom prst="straightConnector1">
            <a:avLst/>
          </a:prstGeom>
          <a:noFill/>
          <a:ln cap="flat" cmpd="sng" w="9525">
            <a:solidFill>
              <a:schemeClr val="dk2"/>
            </a:solidFill>
            <a:prstDash val="solid"/>
            <a:round/>
            <a:headEnd len="med" w="med" type="none"/>
            <a:tailEnd len="med" w="med" type="none"/>
          </a:ln>
        </p:spPr>
      </p:cxnSp>
      <p:cxnSp>
        <p:nvCxnSpPr>
          <p:cNvPr id="152" name="Google Shape;152;p24"/>
          <p:cNvCxnSpPr>
            <a:stCxn id="147" idx="2"/>
            <a:endCxn id="148" idx="0"/>
          </p:cNvCxnSpPr>
          <p:nvPr/>
        </p:nvCxnSpPr>
        <p:spPr>
          <a:xfrm flipH="1">
            <a:off x="3495826" y="2790587"/>
            <a:ext cx="1071900" cy="976200"/>
          </a:xfrm>
          <a:prstGeom prst="straightConnector1">
            <a:avLst/>
          </a:prstGeom>
          <a:noFill/>
          <a:ln cap="flat" cmpd="sng" w="9525">
            <a:solidFill>
              <a:schemeClr val="dk2"/>
            </a:solidFill>
            <a:prstDash val="solid"/>
            <a:round/>
            <a:headEnd len="med" w="med" type="none"/>
            <a:tailEnd len="med" w="med" type="none"/>
          </a:ln>
        </p:spPr>
      </p:cxnSp>
      <p:cxnSp>
        <p:nvCxnSpPr>
          <p:cNvPr id="153" name="Google Shape;153;p24"/>
          <p:cNvCxnSpPr>
            <a:stCxn id="147" idx="2"/>
            <a:endCxn id="154" idx="0"/>
          </p:cNvCxnSpPr>
          <p:nvPr/>
        </p:nvCxnSpPr>
        <p:spPr>
          <a:xfrm>
            <a:off x="4567726" y="2790587"/>
            <a:ext cx="3108000" cy="1184700"/>
          </a:xfrm>
          <a:prstGeom prst="straightConnector1">
            <a:avLst/>
          </a:prstGeom>
          <a:noFill/>
          <a:ln cap="flat" cmpd="sng" w="9525">
            <a:solidFill>
              <a:schemeClr val="dk2"/>
            </a:solidFill>
            <a:prstDash val="solid"/>
            <a:round/>
            <a:headEnd len="med" w="med" type="none"/>
            <a:tailEnd len="med" w="med" type="none"/>
          </a:ln>
        </p:spPr>
      </p:cxnSp>
      <p:cxnSp>
        <p:nvCxnSpPr>
          <p:cNvPr id="155" name="Google Shape;155;p24"/>
          <p:cNvCxnSpPr>
            <a:stCxn id="147" idx="2"/>
            <a:endCxn id="150" idx="0"/>
          </p:cNvCxnSpPr>
          <p:nvPr/>
        </p:nvCxnSpPr>
        <p:spPr>
          <a:xfrm>
            <a:off x="4567726" y="2790587"/>
            <a:ext cx="1196400" cy="1252200"/>
          </a:xfrm>
          <a:prstGeom prst="straightConnector1">
            <a:avLst/>
          </a:prstGeom>
          <a:noFill/>
          <a:ln cap="flat" cmpd="sng" w="9525">
            <a:solidFill>
              <a:schemeClr val="dk2"/>
            </a:solidFill>
            <a:prstDash val="solid"/>
            <a:round/>
            <a:headEnd len="med" w="med" type="none"/>
            <a:tailEnd len="med" w="med" type="none"/>
          </a:ln>
        </p:spPr>
      </p:cxnSp>
      <p:sp>
        <p:nvSpPr>
          <p:cNvPr id="156" name="Google Shape;156;p2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4800">
                <a:latin typeface="Century Gothic"/>
                <a:ea typeface="Century Gothic"/>
                <a:cs typeface="Century Gothic"/>
                <a:sym typeface="Century Gothic"/>
              </a:rPr>
              <a:t>Theoretical</a:t>
            </a:r>
            <a:r>
              <a:rPr b="1" lang="en" sz="4800">
                <a:latin typeface="Century Gothic"/>
                <a:ea typeface="Century Gothic"/>
                <a:cs typeface="Century Gothic"/>
                <a:sym typeface="Century Gothic"/>
              </a:rPr>
              <a:t> Framework</a:t>
            </a:r>
            <a:endParaRPr b="1" sz="4800">
              <a:latin typeface="Century Gothic"/>
              <a:ea typeface="Century Gothic"/>
              <a:cs typeface="Century Gothic"/>
              <a:sym typeface="Century Gothic"/>
            </a:endParaRPr>
          </a:p>
        </p:txBody>
      </p:sp>
      <p:sp>
        <p:nvSpPr>
          <p:cNvPr id="157" name="Google Shape;157;p24"/>
          <p:cNvSpPr/>
          <p:nvPr/>
        </p:nvSpPr>
        <p:spPr>
          <a:xfrm>
            <a:off x="6838400" y="3975375"/>
            <a:ext cx="1793400" cy="767700"/>
          </a:xfrm>
          <a:prstGeom prst="roundRect">
            <a:avLst>
              <a:gd fmla="val 50000" name="adj"/>
            </a:avLst>
          </a:prstGeom>
          <a:solidFill>
            <a:srgbClr val="0D5DDF"/>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000">
                <a:solidFill>
                  <a:srgbClr val="FFFFFF"/>
                </a:solidFill>
                <a:latin typeface="Century Gothic"/>
                <a:ea typeface="Century Gothic"/>
                <a:cs typeface="Century Gothic"/>
                <a:sym typeface="Century Gothic"/>
              </a:rPr>
              <a:t>Price Sensitivity </a:t>
            </a:r>
            <a:endParaRPr sz="2000">
              <a:solidFill>
                <a:srgbClr val="FFFFFF"/>
              </a:solidFill>
              <a:latin typeface="Century Gothic"/>
              <a:ea typeface="Century Gothic"/>
              <a:cs typeface="Century Gothic"/>
              <a:sym typeface="Century Gothic"/>
            </a:endParaRPr>
          </a:p>
        </p:txBody>
      </p:sp>
      <p:pic>
        <p:nvPicPr>
          <p:cNvPr id="158" name="Google Shape;158;p24"/>
          <p:cNvPicPr preferRelativeResize="0"/>
          <p:nvPr/>
        </p:nvPicPr>
        <p:blipFill>
          <a:blip r:embed="rId3">
            <a:alphaModFix/>
          </a:blip>
          <a:stretch>
            <a:fillRect/>
          </a:stretch>
        </p:blipFill>
        <p:spPr>
          <a:xfrm>
            <a:off x="473363" y="1400838"/>
            <a:ext cx="1982925" cy="198292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62" name="Shape 162"/>
        <p:cNvGrpSpPr/>
        <p:nvPr/>
      </p:nvGrpSpPr>
      <p:grpSpPr>
        <a:xfrm>
          <a:off x="0" y="0"/>
          <a:ext cx="0" cy="0"/>
          <a:chOff x="0" y="0"/>
          <a:chExt cx="0" cy="0"/>
        </a:xfrm>
      </p:grpSpPr>
      <p:sp>
        <p:nvSpPr>
          <p:cNvPr id="163" name="Google Shape;163;p25"/>
          <p:cNvSpPr txBox="1"/>
          <p:nvPr>
            <p:ph type="ctrTitle"/>
          </p:nvPr>
        </p:nvSpPr>
        <p:spPr>
          <a:xfrm>
            <a:off x="344250" y="1403850"/>
            <a:ext cx="8455500" cy="2146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 sz="6000">
                <a:latin typeface="Century Gothic"/>
                <a:ea typeface="Century Gothic"/>
                <a:cs typeface="Century Gothic"/>
                <a:sym typeface="Century Gothic"/>
              </a:rPr>
              <a:t>Research Methods</a:t>
            </a:r>
            <a:endParaRPr b="1" sz="6000">
              <a:latin typeface="Century Gothic"/>
              <a:ea typeface="Century Gothic"/>
              <a:cs typeface="Century Gothic"/>
              <a:sym typeface="Century Gothic"/>
            </a:endParaRPr>
          </a:p>
        </p:txBody>
      </p:sp>
      <p:sp>
        <p:nvSpPr>
          <p:cNvPr id="164" name="Google Shape;164;p25"/>
          <p:cNvSpPr txBox="1"/>
          <p:nvPr>
            <p:ph idx="1" type="subTitle"/>
          </p:nvPr>
        </p:nvSpPr>
        <p:spPr>
          <a:xfrm>
            <a:off x="344250" y="3550650"/>
            <a:ext cx="4910100" cy="5778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3F3F3"/>
        </a:solidFill>
      </p:bgPr>
    </p:bg>
    <p:spTree>
      <p:nvGrpSpPr>
        <p:cNvPr id="168" name="Shape 168"/>
        <p:cNvGrpSpPr/>
        <p:nvPr/>
      </p:nvGrpSpPr>
      <p:grpSpPr>
        <a:xfrm>
          <a:off x="0" y="0"/>
          <a:ext cx="0" cy="0"/>
          <a:chOff x="0" y="0"/>
          <a:chExt cx="0" cy="0"/>
        </a:xfrm>
      </p:grpSpPr>
      <p:sp>
        <p:nvSpPr>
          <p:cNvPr id="169" name="Google Shape;169;p2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rPr b="1" lang="en" sz="4800">
                <a:latin typeface="Century Gothic"/>
                <a:ea typeface="Century Gothic"/>
                <a:cs typeface="Century Gothic"/>
                <a:sym typeface="Century Gothic"/>
              </a:rPr>
              <a:t>Research Methods</a:t>
            </a:r>
            <a:endParaRPr b="1" sz="4800">
              <a:latin typeface="Century Gothic"/>
              <a:ea typeface="Century Gothic"/>
              <a:cs typeface="Century Gothic"/>
              <a:sym typeface="Century Gothic"/>
            </a:endParaRPr>
          </a:p>
        </p:txBody>
      </p:sp>
      <p:sp>
        <p:nvSpPr>
          <p:cNvPr id="170" name="Google Shape;170;p26"/>
          <p:cNvSpPr/>
          <p:nvPr/>
        </p:nvSpPr>
        <p:spPr>
          <a:xfrm>
            <a:off x="604200" y="2007600"/>
            <a:ext cx="3210600" cy="1128300"/>
          </a:xfrm>
          <a:prstGeom prst="rect">
            <a:avLst/>
          </a:prstGeom>
          <a:solidFill>
            <a:schemeClr val="dk1"/>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 sz="2400">
                <a:latin typeface="Century Gothic"/>
                <a:ea typeface="Century Gothic"/>
                <a:cs typeface="Century Gothic"/>
                <a:sym typeface="Century Gothic"/>
              </a:rPr>
              <a:t>Secondary research</a:t>
            </a:r>
            <a:endParaRPr b="1" sz="2400">
              <a:latin typeface="Century Gothic"/>
              <a:ea typeface="Century Gothic"/>
              <a:cs typeface="Century Gothic"/>
              <a:sym typeface="Century Gothic"/>
            </a:endParaRPr>
          </a:p>
        </p:txBody>
      </p:sp>
      <p:sp>
        <p:nvSpPr>
          <p:cNvPr id="171" name="Google Shape;171;p26"/>
          <p:cNvSpPr txBox="1"/>
          <p:nvPr/>
        </p:nvSpPr>
        <p:spPr>
          <a:xfrm>
            <a:off x="4572000" y="2349900"/>
            <a:ext cx="3748800" cy="948000"/>
          </a:xfrm>
          <a:prstGeom prst="rect">
            <a:avLst/>
          </a:prstGeom>
          <a:noFill/>
          <a:ln>
            <a:noFill/>
          </a:ln>
        </p:spPr>
        <p:txBody>
          <a:bodyPr anchorCtr="0" anchor="t" bIns="91425" lIns="91425" spcFirstLastPara="1" rIns="91425" wrap="square" tIns="91425">
            <a:noAutofit/>
          </a:bodyPr>
          <a:lstStyle/>
          <a:p>
            <a:pPr indent="-342900" lvl="0" marL="457200" rtl="0" algn="l">
              <a:spcBef>
                <a:spcPts val="0"/>
              </a:spcBef>
              <a:spcAft>
                <a:spcPts val="0"/>
              </a:spcAft>
              <a:buSzPts val="1800"/>
              <a:buFont typeface="Century Gothic"/>
              <a:buChar char="●"/>
            </a:pPr>
            <a:r>
              <a:rPr lang="en" sz="1800">
                <a:latin typeface="Century Gothic"/>
                <a:ea typeface="Century Gothic"/>
                <a:cs typeface="Century Gothic"/>
                <a:sym typeface="Century Gothic"/>
              </a:rPr>
              <a:t>Using already existing data both qualitative and quantitative</a:t>
            </a:r>
            <a:endParaRPr sz="1800">
              <a:latin typeface="Century Gothic"/>
              <a:ea typeface="Century Gothic"/>
              <a:cs typeface="Century Gothic"/>
              <a:sym typeface="Century Gothic"/>
            </a:endParaRPr>
          </a:p>
          <a:p>
            <a:pPr indent="0" lvl="0" marL="457200" rtl="0" algn="l">
              <a:spcBef>
                <a:spcPts val="0"/>
              </a:spcBef>
              <a:spcAft>
                <a:spcPts val="0"/>
              </a:spcAft>
              <a:buNone/>
            </a:pPr>
            <a:r>
              <a:t/>
            </a:r>
            <a:endParaRPr sz="1800">
              <a:latin typeface="Century Gothic"/>
              <a:ea typeface="Century Gothic"/>
              <a:cs typeface="Century Gothic"/>
              <a:sym typeface="Century Gothic"/>
            </a:endParaRPr>
          </a:p>
          <a:p>
            <a:pPr indent="-342900" lvl="0" marL="457200" rtl="0" algn="l">
              <a:spcBef>
                <a:spcPts val="0"/>
              </a:spcBef>
              <a:spcAft>
                <a:spcPts val="0"/>
              </a:spcAft>
              <a:buSzPts val="1800"/>
              <a:buFont typeface="Century Gothic"/>
              <a:buChar char="●"/>
            </a:pPr>
            <a:r>
              <a:rPr lang="en" sz="1800">
                <a:latin typeface="Century Gothic"/>
                <a:ea typeface="Century Gothic"/>
                <a:cs typeface="Century Gothic"/>
                <a:sym typeface="Century Gothic"/>
              </a:rPr>
              <a:t>Summarized and collated to increase the overall effectiveness of research</a:t>
            </a:r>
            <a:endParaRPr sz="1800">
              <a:latin typeface="Century Gothic"/>
              <a:ea typeface="Century Gothic"/>
              <a:cs typeface="Century Gothic"/>
              <a:sym typeface="Century Gothic"/>
            </a:endParaRPr>
          </a:p>
        </p:txBody>
      </p:sp>
      <p:pic>
        <p:nvPicPr>
          <p:cNvPr id="172" name="Google Shape;172;p26"/>
          <p:cNvPicPr preferRelativeResize="0"/>
          <p:nvPr/>
        </p:nvPicPr>
        <p:blipFill>
          <a:blip r:embed="rId3">
            <a:alphaModFix/>
          </a:blip>
          <a:stretch>
            <a:fillRect/>
          </a:stretch>
        </p:blipFill>
        <p:spPr>
          <a:xfrm>
            <a:off x="6213600" y="242700"/>
            <a:ext cx="2107200" cy="2107200"/>
          </a:xfrm>
          <a:prstGeom prst="rect">
            <a:avLst/>
          </a:prstGeom>
          <a:noFill/>
          <a:ln>
            <a:noFill/>
          </a:ln>
        </p:spPr>
      </p:pic>
      <p:pic>
        <p:nvPicPr>
          <p:cNvPr id="173" name="Google Shape;173;p26"/>
          <p:cNvPicPr preferRelativeResize="0"/>
          <p:nvPr/>
        </p:nvPicPr>
        <p:blipFill>
          <a:blip r:embed="rId4">
            <a:alphaModFix/>
          </a:blip>
          <a:stretch>
            <a:fillRect/>
          </a:stretch>
        </p:blipFill>
        <p:spPr>
          <a:xfrm>
            <a:off x="2456400" y="3297900"/>
            <a:ext cx="1702800" cy="170280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3F3F3"/>
        </a:solidFill>
      </p:bgPr>
    </p:bg>
    <p:spTree>
      <p:nvGrpSpPr>
        <p:cNvPr id="177" name="Shape 177"/>
        <p:cNvGrpSpPr/>
        <p:nvPr/>
      </p:nvGrpSpPr>
      <p:grpSpPr>
        <a:xfrm>
          <a:off x="0" y="0"/>
          <a:ext cx="0" cy="0"/>
          <a:chOff x="0" y="0"/>
          <a:chExt cx="0" cy="0"/>
        </a:xfrm>
      </p:grpSpPr>
      <p:sp>
        <p:nvSpPr>
          <p:cNvPr id="178" name="Google Shape;178;p27"/>
          <p:cNvSpPr txBox="1"/>
          <p:nvPr>
            <p:ph idx="4294967295" type="body"/>
          </p:nvPr>
        </p:nvSpPr>
        <p:spPr>
          <a:xfrm>
            <a:off x="412950" y="1008000"/>
            <a:ext cx="5346900" cy="3624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1900">
                <a:latin typeface="Century Gothic"/>
                <a:ea typeface="Century Gothic"/>
                <a:cs typeface="Century Gothic"/>
                <a:sym typeface="Century Gothic"/>
              </a:rPr>
              <a:t>Piangprae Lertviriyavarangkool 5904640462</a:t>
            </a:r>
            <a:endParaRPr b="1" sz="1900">
              <a:latin typeface="Century Gothic"/>
              <a:ea typeface="Century Gothic"/>
              <a:cs typeface="Century Gothic"/>
              <a:sym typeface="Century Gothic"/>
            </a:endParaRPr>
          </a:p>
          <a:p>
            <a:pPr indent="0" lvl="0" marL="0" rtl="0" algn="l">
              <a:spcBef>
                <a:spcPts val="1600"/>
              </a:spcBef>
              <a:spcAft>
                <a:spcPts val="0"/>
              </a:spcAft>
              <a:buNone/>
            </a:pPr>
            <a:r>
              <a:rPr b="1" lang="en" sz="1900">
                <a:latin typeface="Century Gothic"/>
                <a:ea typeface="Century Gothic"/>
                <a:cs typeface="Century Gothic"/>
                <a:sym typeface="Century Gothic"/>
              </a:rPr>
              <a:t>Sulakkhana Sangsubsin	6004641681</a:t>
            </a:r>
            <a:endParaRPr b="1" sz="1900">
              <a:latin typeface="Century Gothic"/>
              <a:ea typeface="Century Gothic"/>
              <a:cs typeface="Century Gothic"/>
              <a:sym typeface="Century Gothic"/>
            </a:endParaRPr>
          </a:p>
          <a:p>
            <a:pPr indent="0" lvl="0" marL="0" rtl="0" algn="l">
              <a:spcBef>
                <a:spcPts val="1600"/>
              </a:spcBef>
              <a:spcAft>
                <a:spcPts val="0"/>
              </a:spcAft>
              <a:buNone/>
            </a:pPr>
            <a:r>
              <a:rPr b="1" lang="en" sz="1900">
                <a:latin typeface="Century Gothic"/>
                <a:ea typeface="Century Gothic"/>
                <a:cs typeface="Century Gothic"/>
                <a:sym typeface="Century Gothic"/>
              </a:rPr>
              <a:t>Nutnaree     Kesa                  6004640097</a:t>
            </a:r>
            <a:endParaRPr b="1" sz="1900">
              <a:latin typeface="Century Gothic"/>
              <a:ea typeface="Century Gothic"/>
              <a:cs typeface="Century Gothic"/>
              <a:sym typeface="Century Gothic"/>
            </a:endParaRPr>
          </a:p>
          <a:p>
            <a:pPr indent="0" lvl="0" marL="0" rtl="0" algn="l">
              <a:spcBef>
                <a:spcPts val="1600"/>
              </a:spcBef>
              <a:spcAft>
                <a:spcPts val="0"/>
              </a:spcAft>
              <a:buNone/>
            </a:pPr>
            <a:r>
              <a:rPr b="1" lang="en" sz="1900">
                <a:latin typeface="Century Gothic"/>
                <a:ea typeface="Century Gothic"/>
                <a:cs typeface="Century Gothic"/>
                <a:sym typeface="Century Gothic"/>
              </a:rPr>
              <a:t>Thirakhun Wiwatsawatdinont  6004641327</a:t>
            </a:r>
            <a:endParaRPr b="1" sz="1900">
              <a:latin typeface="Century Gothic"/>
              <a:ea typeface="Century Gothic"/>
              <a:cs typeface="Century Gothic"/>
              <a:sym typeface="Century Gothic"/>
            </a:endParaRPr>
          </a:p>
          <a:p>
            <a:pPr indent="0" lvl="0" marL="0" rtl="0" algn="l">
              <a:spcBef>
                <a:spcPts val="1600"/>
              </a:spcBef>
              <a:spcAft>
                <a:spcPts val="0"/>
              </a:spcAft>
              <a:buNone/>
            </a:pPr>
            <a:r>
              <a:rPr b="1" lang="en" sz="1900">
                <a:latin typeface="Century Gothic"/>
                <a:ea typeface="Century Gothic"/>
                <a:cs typeface="Century Gothic"/>
                <a:sym typeface="Century Gothic"/>
              </a:rPr>
              <a:t>Shin Sakuma                          6004641426</a:t>
            </a:r>
            <a:endParaRPr b="1" sz="1900">
              <a:latin typeface="Century Gothic"/>
              <a:ea typeface="Century Gothic"/>
              <a:cs typeface="Century Gothic"/>
              <a:sym typeface="Century Gothic"/>
            </a:endParaRPr>
          </a:p>
          <a:p>
            <a:pPr indent="0" lvl="0" marL="0" rtl="0" algn="l">
              <a:spcBef>
                <a:spcPts val="1600"/>
              </a:spcBef>
              <a:spcAft>
                <a:spcPts val="1600"/>
              </a:spcAft>
              <a:buNone/>
            </a:pPr>
            <a:r>
              <a:rPr b="1" lang="en" sz="1900">
                <a:latin typeface="Century Gothic"/>
                <a:ea typeface="Century Gothic"/>
                <a:cs typeface="Century Gothic"/>
                <a:sym typeface="Century Gothic"/>
              </a:rPr>
              <a:t>Pheerada Thienrungroj         6004641384</a:t>
            </a:r>
            <a:endParaRPr b="1" sz="1900">
              <a:latin typeface="Century Gothic"/>
              <a:ea typeface="Century Gothic"/>
              <a:cs typeface="Century Gothic"/>
              <a:sym typeface="Century Gothic"/>
            </a:endParaRPr>
          </a:p>
        </p:txBody>
      </p:sp>
      <p:pic>
        <p:nvPicPr>
          <p:cNvPr id="179" name="Google Shape;179;p27"/>
          <p:cNvPicPr preferRelativeResize="0"/>
          <p:nvPr/>
        </p:nvPicPr>
        <p:blipFill>
          <a:blip r:embed="rId3">
            <a:alphaModFix/>
          </a:blip>
          <a:stretch>
            <a:fillRect/>
          </a:stretch>
        </p:blipFill>
        <p:spPr>
          <a:xfrm>
            <a:off x="5984550" y="560400"/>
            <a:ext cx="2438400" cy="2438400"/>
          </a:xfrm>
          <a:prstGeom prst="rect">
            <a:avLst/>
          </a:prstGeom>
          <a:noFill/>
          <a:ln>
            <a:noFill/>
          </a:ln>
        </p:spPr>
      </p:pic>
      <p:sp>
        <p:nvSpPr>
          <p:cNvPr id="180" name="Google Shape;180;p27"/>
          <p:cNvSpPr txBox="1"/>
          <p:nvPr/>
        </p:nvSpPr>
        <p:spPr>
          <a:xfrm>
            <a:off x="412950" y="279600"/>
            <a:ext cx="3000000" cy="3000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3000">
                <a:solidFill>
                  <a:schemeClr val="dk2"/>
                </a:solidFill>
                <a:highlight>
                  <a:schemeClr val="dk1"/>
                </a:highlight>
                <a:latin typeface="Oswald"/>
                <a:ea typeface="Oswald"/>
                <a:cs typeface="Oswald"/>
                <a:sym typeface="Oswald"/>
              </a:rPr>
              <a:t>Group member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3F3F3"/>
        </a:solidFill>
      </p:bgPr>
    </p:bg>
    <p:spTree>
      <p:nvGrpSpPr>
        <p:cNvPr id="184" name="Shape 184"/>
        <p:cNvGrpSpPr/>
        <p:nvPr/>
      </p:nvGrpSpPr>
      <p:grpSpPr>
        <a:xfrm>
          <a:off x="0" y="0"/>
          <a:ext cx="0" cy="0"/>
          <a:chOff x="0" y="0"/>
          <a:chExt cx="0" cy="0"/>
        </a:xfrm>
      </p:grpSpPr>
      <p:sp>
        <p:nvSpPr>
          <p:cNvPr id="185" name="Google Shape;185;p28"/>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4800">
                <a:latin typeface="Century Gothic"/>
                <a:ea typeface="Century Gothic"/>
                <a:cs typeface="Century Gothic"/>
                <a:sym typeface="Century Gothic"/>
              </a:rPr>
              <a:t>References</a:t>
            </a:r>
            <a:endParaRPr b="1" sz="4800">
              <a:latin typeface="Century Gothic"/>
              <a:ea typeface="Century Gothic"/>
              <a:cs typeface="Century Gothic"/>
              <a:sym typeface="Century Gothic"/>
            </a:endParaRPr>
          </a:p>
        </p:txBody>
      </p:sp>
      <p:sp>
        <p:nvSpPr>
          <p:cNvPr id="186" name="Google Shape;186;p28"/>
          <p:cNvSpPr txBox="1"/>
          <p:nvPr>
            <p:ph idx="1" type="body"/>
          </p:nvPr>
        </p:nvSpPr>
        <p:spPr>
          <a:xfrm>
            <a:off x="311700" y="1593099"/>
            <a:ext cx="8222100" cy="2887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200">
                <a:solidFill>
                  <a:srgbClr val="000000"/>
                </a:solidFill>
                <a:latin typeface="Century Gothic"/>
                <a:ea typeface="Century Gothic"/>
                <a:cs typeface="Century Gothic"/>
                <a:sym typeface="Century Gothic"/>
              </a:rPr>
              <a:t>C.-M. Chen, Y.-C. Li. (2014). ‘The effect of weather on the demand for rooms in the Taiwanese hotel</a:t>
            </a:r>
            <a:endParaRPr sz="1200">
              <a:solidFill>
                <a:srgbClr val="000000"/>
              </a:solidFill>
              <a:latin typeface="Century Gothic"/>
              <a:ea typeface="Century Gothic"/>
              <a:cs typeface="Century Gothic"/>
              <a:sym typeface="Century Gothic"/>
            </a:endParaRPr>
          </a:p>
          <a:p>
            <a:pPr indent="457200" lvl="0" marL="0" rtl="0" algn="l">
              <a:spcBef>
                <a:spcPts val="0"/>
              </a:spcBef>
              <a:spcAft>
                <a:spcPts val="0"/>
              </a:spcAft>
              <a:buNone/>
            </a:pPr>
            <a:r>
              <a:rPr lang="en" sz="1200">
                <a:solidFill>
                  <a:srgbClr val="000000"/>
                </a:solidFill>
                <a:latin typeface="Century Gothic"/>
                <a:ea typeface="Century Gothic"/>
                <a:cs typeface="Century Gothic"/>
                <a:sym typeface="Century Gothic"/>
              </a:rPr>
              <a:t>industry: An examination’, </a:t>
            </a:r>
            <a:r>
              <a:rPr i="1" lang="en" sz="1200">
                <a:solidFill>
                  <a:srgbClr val="000000"/>
                </a:solidFill>
                <a:latin typeface="Century Gothic"/>
                <a:ea typeface="Century Gothic"/>
                <a:cs typeface="Century Gothic"/>
                <a:sym typeface="Century Gothic"/>
              </a:rPr>
              <a:t>Tourism Management Perspective 12, (2014)</a:t>
            </a:r>
            <a:r>
              <a:rPr lang="en" sz="1200">
                <a:solidFill>
                  <a:srgbClr val="000000"/>
                </a:solidFill>
                <a:latin typeface="Century Gothic"/>
                <a:ea typeface="Century Gothic"/>
                <a:cs typeface="Century Gothic"/>
                <a:sym typeface="Century Gothic"/>
              </a:rPr>
              <a:t> 81–87.</a:t>
            </a:r>
            <a:endParaRPr sz="1200">
              <a:solidFill>
                <a:srgbClr val="000000"/>
              </a:solidFill>
              <a:latin typeface="Century Gothic"/>
              <a:ea typeface="Century Gothic"/>
              <a:cs typeface="Century Gothic"/>
              <a:sym typeface="Century Gothic"/>
            </a:endParaRPr>
          </a:p>
          <a:p>
            <a:pPr indent="0" lvl="0" marL="0" rtl="0" algn="l">
              <a:spcBef>
                <a:spcPts val="0"/>
              </a:spcBef>
              <a:spcAft>
                <a:spcPts val="0"/>
              </a:spcAft>
              <a:buNone/>
            </a:pPr>
            <a:r>
              <a:t/>
            </a:r>
            <a:endParaRPr sz="1200">
              <a:solidFill>
                <a:srgbClr val="000000"/>
              </a:solidFill>
              <a:latin typeface="Century Gothic"/>
              <a:ea typeface="Century Gothic"/>
              <a:cs typeface="Century Gothic"/>
              <a:sym typeface="Century Gothic"/>
            </a:endParaRPr>
          </a:p>
          <a:p>
            <a:pPr indent="0" lvl="0" marL="0" rtl="0" algn="l">
              <a:spcBef>
                <a:spcPts val="0"/>
              </a:spcBef>
              <a:spcAft>
                <a:spcPts val="0"/>
              </a:spcAft>
              <a:buNone/>
            </a:pPr>
            <a:r>
              <a:rPr lang="en" sz="1200">
                <a:solidFill>
                  <a:srgbClr val="000000"/>
                </a:solidFill>
                <a:latin typeface="Century Gothic"/>
                <a:ea typeface="Century Gothic"/>
                <a:cs typeface="Century Gothic"/>
                <a:sym typeface="Century Gothic"/>
              </a:rPr>
              <a:t>Duro, J. (2016). ‘Seasonality of hotel demand in the main Spanish provinces:</a:t>
            </a:r>
            <a:endParaRPr sz="1200">
              <a:solidFill>
                <a:srgbClr val="000000"/>
              </a:solidFill>
              <a:latin typeface="Century Gothic"/>
              <a:ea typeface="Century Gothic"/>
              <a:cs typeface="Century Gothic"/>
              <a:sym typeface="Century Gothic"/>
            </a:endParaRPr>
          </a:p>
          <a:p>
            <a:pPr indent="457200" lvl="0" marL="0" rtl="0" algn="l">
              <a:spcBef>
                <a:spcPts val="0"/>
              </a:spcBef>
              <a:spcAft>
                <a:spcPts val="0"/>
              </a:spcAft>
              <a:buNone/>
            </a:pPr>
            <a:r>
              <a:rPr lang="en" sz="1200">
                <a:solidFill>
                  <a:srgbClr val="000000"/>
                </a:solidFill>
                <a:latin typeface="Century Gothic"/>
                <a:ea typeface="Century Gothic"/>
                <a:cs typeface="Century Gothic"/>
                <a:sym typeface="Century Gothic"/>
              </a:rPr>
              <a:t>Measurements and decomposition exercises ’, J.A. Duro / Tourism Management 52 (2016) 52e63</a:t>
            </a:r>
            <a:endParaRPr sz="1200">
              <a:solidFill>
                <a:srgbClr val="000000"/>
              </a:solidFill>
              <a:latin typeface="Century Gothic"/>
              <a:ea typeface="Century Gothic"/>
              <a:cs typeface="Century Gothic"/>
              <a:sym typeface="Century Gothic"/>
            </a:endParaRPr>
          </a:p>
          <a:p>
            <a:pPr indent="457200" lvl="0" marL="0" rtl="0" algn="l">
              <a:spcBef>
                <a:spcPts val="0"/>
              </a:spcBef>
              <a:spcAft>
                <a:spcPts val="0"/>
              </a:spcAft>
              <a:buNone/>
            </a:pPr>
            <a:r>
              <a:t/>
            </a:r>
            <a:endParaRPr sz="1200">
              <a:solidFill>
                <a:srgbClr val="000000"/>
              </a:solidFill>
              <a:latin typeface="Century Gothic"/>
              <a:ea typeface="Century Gothic"/>
              <a:cs typeface="Century Gothic"/>
              <a:sym typeface="Century Gothic"/>
            </a:endParaRPr>
          </a:p>
          <a:p>
            <a:pPr indent="0" lvl="0" marL="0" rtl="0" algn="l">
              <a:spcBef>
                <a:spcPts val="0"/>
              </a:spcBef>
              <a:spcAft>
                <a:spcPts val="0"/>
              </a:spcAft>
              <a:buNone/>
            </a:pPr>
            <a:r>
              <a:rPr lang="en" sz="1200">
                <a:solidFill>
                  <a:srgbClr val="000000"/>
                </a:solidFill>
                <a:latin typeface="Century Gothic"/>
                <a:ea typeface="Century Gothic"/>
                <a:cs typeface="Century Gothic"/>
                <a:sym typeface="Century Gothic"/>
              </a:rPr>
              <a:t>Masiero, Lorenzo &amp; Nicolau, Juan. (2012). Price sensitivity to tourism activities: Looking for determinant factors. Tourism </a:t>
            </a:r>
            <a:endParaRPr sz="1200">
              <a:solidFill>
                <a:srgbClr val="000000"/>
              </a:solidFill>
              <a:latin typeface="Century Gothic"/>
              <a:ea typeface="Century Gothic"/>
              <a:cs typeface="Century Gothic"/>
              <a:sym typeface="Century Gothic"/>
            </a:endParaRPr>
          </a:p>
          <a:p>
            <a:pPr indent="457200" lvl="0" marL="0" rtl="0" algn="l">
              <a:spcBef>
                <a:spcPts val="0"/>
              </a:spcBef>
              <a:spcAft>
                <a:spcPts val="0"/>
              </a:spcAft>
              <a:buNone/>
            </a:pPr>
            <a:r>
              <a:rPr lang="en" sz="1200">
                <a:solidFill>
                  <a:srgbClr val="000000"/>
                </a:solidFill>
                <a:latin typeface="Century Gothic"/>
                <a:ea typeface="Century Gothic"/>
                <a:cs typeface="Century Gothic"/>
                <a:sym typeface="Century Gothic"/>
              </a:rPr>
              <a:t>Economics. 18. 10.5367/te.2012.0143. </a:t>
            </a:r>
            <a:endParaRPr sz="1200">
              <a:solidFill>
                <a:srgbClr val="000000"/>
              </a:solidFill>
              <a:latin typeface="Century Gothic"/>
              <a:ea typeface="Century Gothic"/>
              <a:cs typeface="Century Gothic"/>
              <a:sym typeface="Century Gothic"/>
            </a:endParaRPr>
          </a:p>
          <a:p>
            <a:pPr indent="457200" lvl="0" marL="0" rtl="0" algn="l">
              <a:spcBef>
                <a:spcPts val="0"/>
              </a:spcBef>
              <a:spcAft>
                <a:spcPts val="0"/>
              </a:spcAft>
              <a:buNone/>
            </a:pPr>
            <a:r>
              <a:t/>
            </a:r>
            <a:endParaRPr sz="1200">
              <a:solidFill>
                <a:srgbClr val="000000"/>
              </a:solidFill>
              <a:latin typeface="Century Gothic"/>
              <a:ea typeface="Century Gothic"/>
              <a:cs typeface="Century Gothic"/>
              <a:sym typeface="Century Gothic"/>
            </a:endParaRPr>
          </a:p>
          <a:p>
            <a:pPr indent="457200" lvl="0" marL="0" rtl="0" algn="l">
              <a:spcBef>
                <a:spcPts val="0"/>
              </a:spcBef>
              <a:spcAft>
                <a:spcPts val="0"/>
              </a:spcAft>
              <a:buNone/>
            </a:pPr>
            <a:r>
              <a:rPr lang="en" sz="1200">
                <a:solidFill>
                  <a:srgbClr val="000000"/>
                </a:solidFill>
                <a:latin typeface="Century Gothic"/>
                <a:ea typeface="Century Gothic"/>
                <a:cs typeface="Century Gothic"/>
                <a:sym typeface="Century Gothic"/>
              </a:rPr>
              <a:t>Zervas, G., Proserpio, D. and Byers, J. (2016). The Impact of the Sharing Economy on the Hotel Industry.</a:t>
            </a:r>
            <a:endParaRPr sz="1200">
              <a:solidFill>
                <a:srgbClr val="000000"/>
              </a:solidFill>
              <a:latin typeface="Century Gothic"/>
              <a:ea typeface="Century Gothic"/>
              <a:cs typeface="Century Gothic"/>
              <a:sym typeface="Century Gothic"/>
            </a:endParaRPr>
          </a:p>
          <a:p>
            <a:pPr indent="457200" lvl="0" marL="0" rtl="0" algn="l">
              <a:spcBef>
                <a:spcPts val="0"/>
              </a:spcBef>
              <a:spcAft>
                <a:spcPts val="0"/>
              </a:spcAft>
              <a:buNone/>
            </a:pPr>
            <a:r>
              <a:t/>
            </a:r>
            <a:endParaRPr sz="1200">
              <a:solidFill>
                <a:srgbClr val="000000"/>
              </a:solidFill>
              <a:latin typeface="Century Gothic"/>
              <a:ea typeface="Century Gothic"/>
              <a:cs typeface="Century Gothic"/>
              <a:sym typeface="Century Gothic"/>
            </a:endParaRPr>
          </a:p>
          <a:p>
            <a:pPr indent="0" lvl="0" marL="0" rtl="0" algn="l">
              <a:spcBef>
                <a:spcPts val="0"/>
              </a:spcBef>
              <a:spcAft>
                <a:spcPts val="0"/>
              </a:spcAft>
              <a:buNone/>
            </a:pPr>
            <a:r>
              <a:rPr lang="en" sz="1200">
                <a:solidFill>
                  <a:srgbClr val="333333"/>
                </a:solidFill>
                <a:latin typeface="Century Gothic"/>
                <a:ea typeface="Century Gothic"/>
                <a:cs typeface="Century Gothic"/>
                <a:sym typeface="Century Gothic"/>
              </a:rPr>
              <a:t>Corgel, J., Lane, J., &amp; Walls, A. (2013). How currency exchange rates affect the demand for U.S. hotel rooms. </a:t>
            </a:r>
            <a:r>
              <a:rPr i="1" lang="en" sz="1200">
                <a:solidFill>
                  <a:srgbClr val="333333"/>
                </a:solidFill>
                <a:latin typeface="Century Gothic"/>
                <a:ea typeface="Century Gothic"/>
                <a:cs typeface="Century Gothic"/>
                <a:sym typeface="Century Gothic"/>
              </a:rPr>
              <a:t>International </a:t>
            </a:r>
            <a:endParaRPr i="1" sz="1200">
              <a:solidFill>
                <a:srgbClr val="333333"/>
              </a:solidFill>
              <a:latin typeface="Century Gothic"/>
              <a:ea typeface="Century Gothic"/>
              <a:cs typeface="Century Gothic"/>
              <a:sym typeface="Century Gothic"/>
            </a:endParaRPr>
          </a:p>
          <a:p>
            <a:pPr indent="457200" lvl="0" marL="0" rtl="0" algn="l">
              <a:spcBef>
                <a:spcPts val="0"/>
              </a:spcBef>
              <a:spcAft>
                <a:spcPts val="0"/>
              </a:spcAft>
              <a:buNone/>
            </a:pPr>
            <a:r>
              <a:rPr i="1" lang="en" sz="1200">
                <a:solidFill>
                  <a:srgbClr val="333333"/>
                </a:solidFill>
                <a:latin typeface="Century Gothic"/>
                <a:ea typeface="Century Gothic"/>
                <a:cs typeface="Century Gothic"/>
                <a:sym typeface="Century Gothic"/>
              </a:rPr>
              <a:t>Journal of Hospitality Management</a:t>
            </a:r>
            <a:r>
              <a:rPr lang="en" sz="1200">
                <a:solidFill>
                  <a:srgbClr val="333333"/>
                </a:solidFill>
                <a:latin typeface="Century Gothic"/>
                <a:ea typeface="Century Gothic"/>
                <a:cs typeface="Century Gothic"/>
                <a:sym typeface="Century Gothic"/>
              </a:rPr>
              <a:t>, </a:t>
            </a:r>
            <a:r>
              <a:rPr i="1" lang="en" sz="1200">
                <a:solidFill>
                  <a:srgbClr val="333333"/>
                </a:solidFill>
                <a:latin typeface="Century Gothic"/>
                <a:ea typeface="Century Gothic"/>
                <a:cs typeface="Century Gothic"/>
                <a:sym typeface="Century Gothic"/>
              </a:rPr>
              <a:t>35</a:t>
            </a:r>
            <a:r>
              <a:rPr lang="en" sz="1200">
                <a:solidFill>
                  <a:srgbClr val="333333"/>
                </a:solidFill>
                <a:latin typeface="Century Gothic"/>
                <a:ea typeface="Century Gothic"/>
                <a:cs typeface="Century Gothic"/>
                <a:sym typeface="Century Gothic"/>
              </a:rPr>
              <a:t>, 78–88. doi: 10.1016/j.ijhm.2013.04.014</a:t>
            </a:r>
            <a:endParaRPr sz="1200">
              <a:solidFill>
                <a:srgbClr val="000000"/>
              </a:solidFill>
              <a:latin typeface="Century Gothic"/>
              <a:ea typeface="Century Gothic"/>
              <a:cs typeface="Century Gothic"/>
              <a:sym typeface="Century Gothic"/>
            </a:endParaRPr>
          </a:p>
          <a:p>
            <a:pPr indent="0" lvl="0" marL="0" rtl="0" algn="l">
              <a:spcBef>
                <a:spcPts val="0"/>
              </a:spcBef>
              <a:spcAft>
                <a:spcPts val="1600"/>
              </a:spcAft>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Pop">
  <a:themeElements>
    <a:clrScheme name="Pop">
      <a:dk1>
        <a:srgbClr val="F8E71C"/>
      </a:dk1>
      <a:lt1>
        <a:srgbClr val="FFFFFF"/>
      </a:lt1>
      <a:dk2>
        <a:srgbClr val="000000"/>
      </a:dk2>
      <a:lt2>
        <a:srgbClr val="D9D9D9"/>
      </a:lt2>
      <a:accent1>
        <a:srgbClr val="666666"/>
      </a:accent1>
      <a:accent2>
        <a:srgbClr val="483165"/>
      </a:accent2>
      <a:accent3>
        <a:srgbClr val="EB1E95"/>
      </a:accent3>
      <a:accent4>
        <a:srgbClr val="0F9D58"/>
      </a:accent4>
      <a:accent5>
        <a:srgbClr val="01AFD1"/>
      </a:accent5>
      <a:accent6>
        <a:srgbClr val="9C27B0"/>
      </a:accent6>
      <a:hlink>
        <a:srgbClr val="01AFD1"/>
      </a:hlink>
      <a:folHlink>
        <a:srgbClr val="01AFD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