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trictFirstAndLastChars="0" saveSubsetFonts="1">
  <p:sldMasterIdLst>
    <p:sldMasterId id="2147483654" r:id="rId1"/>
    <p:sldMasterId id="2147483656" r:id="rId2"/>
    <p:sldMasterId id="2147483692" r:id="rId3"/>
  </p:sldMasterIdLst>
  <p:notesMasterIdLst>
    <p:notesMasterId r:id="rId31"/>
  </p:notesMasterIdLst>
  <p:sldIdLst>
    <p:sldId id="418" r:id="rId4"/>
    <p:sldId id="390" r:id="rId5"/>
    <p:sldId id="391" r:id="rId6"/>
    <p:sldId id="392" r:id="rId7"/>
    <p:sldId id="425" r:id="rId8"/>
    <p:sldId id="420" r:id="rId9"/>
    <p:sldId id="428" r:id="rId10"/>
    <p:sldId id="430" r:id="rId11"/>
    <p:sldId id="393" r:id="rId12"/>
    <p:sldId id="395" r:id="rId13"/>
    <p:sldId id="396" r:id="rId14"/>
    <p:sldId id="397" r:id="rId15"/>
    <p:sldId id="398" r:id="rId16"/>
    <p:sldId id="399" r:id="rId17"/>
    <p:sldId id="400" r:id="rId18"/>
    <p:sldId id="408" r:id="rId19"/>
    <p:sldId id="412" r:id="rId20"/>
    <p:sldId id="402" r:id="rId21"/>
    <p:sldId id="423" r:id="rId22"/>
    <p:sldId id="424" r:id="rId23"/>
    <p:sldId id="413" r:id="rId24"/>
    <p:sldId id="422" r:id="rId25"/>
    <p:sldId id="414" r:id="rId26"/>
    <p:sldId id="403" r:id="rId27"/>
    <p:sldId id="405" r:id="rId28"/>
    <p:sldId id="426" r:id="rId29"/>
    <p:sldId id="427" r:id="rId30"/>
  </p:sldIdLst>
  <p:sldSz cx="8229600" cy="5943600"/>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2400" kern="1200">
        <a:solidFill>
          <a:schemeClr val="tx1"/>
        </a:solidFill>
        <a:latin typeface="Times New Roman" pitchFamily="18" charset="0"/>
        <a:ea typeface="+mn-ea"/>
        <a:cs typeface="Angsana New" pitchFamily="18" charset="-34"/>
      </a:defRPr>
    </a:lvl6pPr>
    <a:lvl7pPr marL="2743200" algn="l" defTabSz="914400" rtl="0" eaLnBrk="1" latinLnBrk="0" hangingPunct="1">
      <a:defRPr sz="2400" kern="1200">
        <a:solidFill>
          <a:schemeClr val="tx1"/>
        </a:solidFill>
        <a:latin typeface="Times New Roman" pitchFamily="18" charset="0"/>
        <a:ea typeface="+mn-ea"/>
        <a:cs typeface="Angsana New" pitchFamily="18" charset="-34"/>
      </a:defRPr>
    </a:lvl7pPr>
    <a:lvl8pPr marL="3200400" algn="l" defTabSz="914400" rtl="0" eaLnBrk="1" latinLnBrk="0" hangingPunct="1">
      <a:defRPr sz="2400" kern="1200">
        <a:solidFill>
          <a:schemeClr val="tx1"/>
        </a:solidFill>
        <a:latin typeface="Times New Roman" pitchFamily="18" charset="0"/>
        <a:ea typeface="+mn-ea"/>
        <a:cs typeface="Angsana New" pitchFamily="18" charset="-34"/>
      </a:defRPr>
    </a:lvl8pPr>
    <a:lvl9pPr marL="3657600" algn="l" defTabSz="914400" rtl="0" eaLnBrk="1" latinLnBrk="0" hangingPunct="1">
      <a:defRPr sz="2400" kern="1200">
        <a:solidFill>
          <a:schemeClr val="tx1"/>
        </a:solidFill>
        <a:latin typeface="Times New Roman" pitchFamily="18"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CC3300"/>
    <a:srgbClr val="006600"/>
    <a:srgbClr val="EAEAEA"/>
    <a:srgbClr val="BFBFD5"/>
    <a:srgbClr val="339933"/>
    <a:srgbClr val="CCECFF"/>
    <a:srgbClr val="CC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7346" autoAdjust="0"/>
  </p:normalViewPr>
  <p:slideViewPr>
    <p:cSldViewPr>
      <p:cViewPr>
        <p:scale>
          <a:sx n="75" d="100"/>
          <a:sy n="75" d="100"/>
        </p:scale>
        <p:origin x="-1236" y="-756"/>
      </p:cViewPr>
      <p:guideLst>
        <p:guide orient="horz" pos="1872"/>
        <p:guide pos="259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cs typeface="+mn-cs"/>
              </a:defRPr>
            </a:lvl1pPr>
          </a:lstStyle>
          <a:p>
            <a:pPr>
              <a:defRPr/>
            </a:pPr>
            <a:endParaRPr lang="en-US"/>
          </a:p>
        </p:txBody>
      </p:sp>
      <p:sp>
        <p:nvSpPr>
          <p:cNvPr id="3993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cs typeface="+mn-cs"/>
              </a:defRPr>
            </a:lvl1pPr>
          </a:lstStyle>
          <a:p>
            <a:pPr>
              <a:defRPr/>
            </a:pPr>
            <a:endParaRPr lang="en-US"/>
          </a:p>
        </p:txBody>
      </p:sp>
      <p:sp>
        <p:nvSpPr>
          <p:cNvPr id="46084" name="Rectangle 4"/>
          <p:cNvSpPr>
            <a:spLocks noGrp="1" noRot="1" noChangeAspect="1" noChangeArrowheads="1" noTextEdit="1"/>
          </p:cNvSpPr>
          <p:nvPr>
            <p:ph type="sldImg" idx="2"/>
          </p:nvPr>
        </p:nvSpPr>
        <p:spPr bwMode="auto">
          <a:xfrm>
            <a:off x="1055688" y="685800"/>
            <a:ext cx="4746625" cy="3429000"/>
          </a:xfrm>
          <a:prstGeom prst="rect">
            <a:avLst/>
          </a:prstGeom>
          <a:noFill/>
          <a:ln w="9525">
            <a:solidFill>
              <a:srgbClr val="000000"/>
            </a:solidFill>
            <a:miter lim="800000"/>
            <a:headEnd/>
            <a:tailEnd/>
          </a:ln>
        </p:spPr>
      </p:sp>
      <p:sp>
        <p:nvSpPr>
          <p:cNvPr id="3994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994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cs typeface="+mn-cs"/>
              </a:defRPr>
            </a:lvl1pPr>
          </a:lstStyle>
          <a:p>
            <a:pPr>
              <a:defRPr/>
            </a:pPr>
            <a:endParaRPr lang="en-US"/>
          </a:p>
        </p:txBody>
      </p:sp>
      <p:sp>
        <p:nvSpPr>
          <p:cNvPr id="3994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cs typeface="+mn-cs"/>
              </a:defRPr>
            </a:lvl1pPr>
          </a:lstStyle>
          <a:p>
            <a:pPr>
              <a:defRPr/>
            </a:pPr>
            <a:fld id="{AEB58A8E-8E2B-4C33-B3B3-3CBA3F87A14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en.wikipedia.org/wiki/Lehman_Brothers" TargetMode="External"/><Relationship Id="rId2" Type="http://schemas.openxmlformats.org/officeDocument/2006/relationships/slide" Target="../slides/slide22.xml"/><Relationship Id="rId1" Type="http://schemas.openxmlformats.org/officeDocument/2006/relationships/notesMaster" Target="../notesMasters/notesMaster1.xml"/><Relationship Id="rId5" Type="http://schemas.openxmlformats.org/officeDocument/2006/relationships/hyperlink" Target="http://en.wikipedia.org/wiki/Globalization" TargetMode="External"/><Relationship Id="rId4" Type="http://schemas.openxmlformats.org/officeDocument/2006/relationships/hyperlink" Target="http://en.wikipedia.org/wiki/Exchange_rate"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AEB58A8E-8E2B-4C33-B3B3-3CBA3F87A14B}" type="slidenum">
              <a:rPr lang="en-US" smtClean="0"/>
              <a:pPr>
                <a:defRPr/>
              </a:pPr>
              <a:t>0</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D1C22C2D-77CA-4E56-99A9-76D250A5A4CA}" type="slidenum">
              <a:rPr lang="en-US">
                <a:cs typeface="Angsana New" pitchFamily="18" charset="-34"/>
              </a:rPr>
              <a:pPr/>
              <a:t>21</a:t>
            </a:fld>
            <a:endParaRPr lang="en-US">
              <a:cs typeface="Angsana New" pitchFamily="18" charset="-34"/>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r>
              <a:rPr lang="en-US" b="1" smtClean="0"/>
              <a:t>Cross</a:t>
            </a:r>
            <a:r>
              <a:rPr lang="th-TH" b="1" smtClean="0"/>
              <a:t>-</a:t>
            </a:r>
            <a:r>
              <a:rPr lang="en-US" b="1" smtClean="0"/>
              <a:t>border M&amp;A</a:t>
            </a:r>
            <a:endParaRPr lang="th-TH" b="1" smtClean="0"/>
          </a:p>
          <a:p>
            <a:r>
              <a:rPr lang="en-US" smtClean="0"/>
              <a:t>In a study conducted in 2000 by </a:t>
            </a:r>
            <a:r>
              <a:rPr lang="th-TH" smtClean="0">
                <a:hlinkClick r:id="rId3" tooltip="Lehman Brothers"/>
              </a:rPr>
              <a:t>Lehman Brothers</a:t>
            </a:r>
            <a:r>
              <a:rPr lang="en-US" smtClean="0"/>
              <a:t>, it was found that, on average, large M&amp;A deals cause the domestic </a:t>
            </a:r>
            <a:r>
              <a:rPr lang="th-TH" smtClean="0">
                <a:hlinkClick r:id="rId4" tooltip="Exchange rate"/>
              </a:rPr>
              <a:t>currency</a:t>
            </a:r>
            <a:r>
              <a:rPr lang="en-US" smtClean="0"/>
              <a:t> of the target corporation to appreciate by 1% relative to the acquirers</a:t>
            </a:r>
            <a:r>
              <a:rPr lang="th-TH" smtClean="0"/>
              <a:t>.</a:t>
            </a:r>
          </a:p>
          <a:p>
            <a:r>
              <a:rPr lang="en-US" smtClean="0"/>
              <a:t>The rise of </a:t>
            </a:r>
            <a:r>
              <a:rPr lang="th-TH" smtClean="0">
                <a:hlinkClick r:id="rId5" tooltip="Globalization"/>
              </a:rPr>
              <a:t>globalization</a:t>
            </a:r>
            <a:r>
              <a:rPr lang="en-US" smtClean="0"/>
              <a:t> has exponentially increased the market for cross border M&amp;A</a:t>
            </a:r>
            <a:r>
              <a:rPr lang="th-TH" smtClean="0"/>
              <a:t>. </a:t>
            </a:r>
            <a:r>
              <a:rPr lang="en-US" smtClean="0"/>
              <a:t>In 1996 alone there were over 2000 cross border transactions worth a total of approximately $256 billion</a:t>
            </a:r>
            <a:r>
              <a:rPr lang="th-TH" smtClean="0"/>
              <a:t>. </a:t>
            </a:r>
            <a:r>
              <a:rPr lang="en-US" smtClean="0"/>
              <a:t>This rapid increase has taken many M&amp;A firms by surprise because the majority of them never had to consider acquiring Due to the complicated nature of cross border M&amp;A, the vast majority of cross border actions have unsuccessful anies seek to expand their global footprint and become more agile at creating high</a:t>
            </a:r>
            <a:r>
              <a:rPr lang="th-TH" smtClean="0"/>
              <a:t>-</a:t>
            </a:r>
            <a:r>
              <a:rPr lang="en-US" smtClean="0"/>
              <a:t>performing businesses and cultures across national boundaries</a:t>
            </a:r>
            <a:r>
              <a:rPr lang="th-TH" smtClean="0"/>
              <a:t>.</a:t>
            </a:r>
            <a:r>
              <a:rPr lang="th-TH" smtClean="0">
                <a:hlinkClick r:id="" action="ppaction://noaction"/>
              </a:rPr>
              <a:t>[</a:t>
            </a:r>
            <a:r>
              <a:rPr lang="en-US" smtClean="0">
                <a:hlinkClick r:id="" action="ppaction://noaction"/>
              </a:rPr>
              <a:t>7</a:t>
            </a:r>
            <a:r>
              <a:rPr lang="th-TH" smtClean="0">
                <a:hlinkClick r:id="" action="ppaction://noaction"/>
              </a:rPr>
              <a:t>]</a:t>
            </a:r>
            <a:endParaRPr lang="en-US" smtClean="0"/>
          </a:p>
          <a:p>
            <a:r>
              <a:rPr lang="th-TH" smtClean="0"/>
              <a:t>Even mergers of companies with headquarters in the same country are very much of this type (cross-border Mergers). After all,when Boeing acquires McDonnell Douglas, the two American companies must integrate operations in dozens of countries around the world. This is just as true for other supposedly "single country" mergers, such as the $27 billion dollar merger of Swiss drug makers Sandoz and Ciba-Geigy (now Novartis).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7"/>
          <p:cNvGrpSpPr>
            <a:grpSpLocks/>
          </p:cNvGrpSpPr>
          <p:nvPr/>
        </p:nvGrpSpPr>
        <p:grpSpPr bwMode="auto">
          <a:xfrm>
            <a:off x="206375" y="2503488"/>
            <a:ext cx="7748588" cy="174625"/>
            <a:chOff x="144" y="1680"/>
            <a:chExt cx="5424" cy="144"/>
          </a:xfrm>
        </p:grpSpPr>
        <p:sp>
          <p:nvSpPr>
            <p:cNvPr id="5" name="Rectangle 8"/>
            <p:cNvSpPr>
              <a:spLocks noChangeArrowheads="1"/>
            </p:cNvSpPr>
            <p:nvPr userDrawn="1"/>
          </p:nvSpPr>
          <p:spPr bwMode="auto">
            <a:xfrm>
              <a:off x="144" y="1680"/>
              <a:ext cx="1808" cy="144"/>
            </a:xfrm>
            <a:prstGeom prst="rect">
              <a:avLst/>
            </a:prstGeom>
            <a:solidFill>
              <a:schemeClr val="bg2"/>
            </a:solidFill>
            <a:ln w="9525">
              <a:noFill/>
              <a:miter lim="800000"/>
              <a:headEnd/>
              <a:tailEnd/>
            </a:ln>
            <a:effectLst/>
          </p:spPr>
          <p:txBody>
            <a:bodyPr wrap="none" anchor="ctr"/>
            <a:lstStyle/>
            <a:p>
              <a:pPr>
                <a:defRPr/>
              </a:pPr>
              <a:endParaRPr lang="en-US">
                <a:cs typeface="+mn-cs"/>
              </a:endParaRPr>
            </a:p>
          </p:txBody>
        </p:sp>
        <p:sp>
          <p:nvSpPr>
            <p:cNvPr id="6" name="Rectangle 9"/>
            <p:cNvSpPr>
              <a:spLocks noChangeArrowheads="1"/>
            </p:cNvSpPr>
            <p:nvPr userDrawn="1"/>
          </p:nvSpPr>
          <p:spPr bwMode="auto">
            <a:xfrm>
              <a:off x="1952" y="1680"/>
              <a:ext cx="1808" cy="144"/>
            </a:xfrm>
            <a:prstGeom prst="rect">
              <a:avLst/>
            </a:prstGeom>
            <a:solidFill>
              <a:schemeClr val="accent1"/>
            </a:solidFill>
            <a:ln w="9525">
              <a:noFill/>
              <a:miter lim="800000"/>
              <a:headEnd/>
              <a:tailEnd/>
            </a:ln>
            <a:effectLst/>
          </p:spPr>
          <p:txBody>
            <a:bodyPr wrap="none" anchor="ctr"/>
            <a:lstStyle/>
            <a:p>
              <a:pPr>
                <a:defRPr/>
              </a:pPr>
              <a:endParaRPr lang="en-US">
                <a:cs typeface="+mn-cs"/>
              </a:endParaRPr>
            </a:p>
          </p:txBody>
        </p:sp>
        <p:sp>
          <p:nvSpPr>
            <p:cNvPr id="7" name="Rectangle 10"/>
            <p:cNvSpPr>
              <a:spLocks noChangeArrowheads="1"/>
            </p:cNvSpPr>
            <p:nvPr userDrawn="1"/>
          </p:nvSpPr>
          <p:spPr bwMode="auto">
            <a:xfrm>
              <a:off x="3760" y="1680"/>
              <a:ext cx="1808" cy="144"/>
            </a:xfrm>
            <a:prstGeom prst="rect">
              <a:avLst/>
            </a:prstGeom>
            <a:solidFill>
              <a:schemeClr val="tx2"/>
            </a:solidFill>
            <a:ln w="9525">
              <a:noFill/>
              <a:miter lim="800000"/>
              <a:headEnd/>
              <a:tailEnd/>
            </a:ln>
            <a:effectLst/>
          </p:spPr>
          <p:txBody>
            <a:bodyPr wrap="none" anchor="ctr"/>
            <a:lstStyle/>
            <a:p>
              <a:pPr>
                <a:defRPr/>
              </a:pPr>
              <a:endParaRPr lang="en-US">
                <a:cs typeface="+mn-cs"/>
              </a:endParaRPr>
            </a:p>
          </p:txBody>
        </p:sp>
      </p:grpSp>
      <p:sp>
        <p:nvSpPr>
          <p:cNvPr id="257026" name="Rectangle 2"/>
          <p:cNvSpPr>
            <a:spLocks noGrp="1" noChangeArrowheads="1"/>
          </p:cNvSpPr>
          <p:nvPr>
            <p:ph type="ctrTitle"/>
          </p:nvPr>
        </p:nvSpPr>
        <p:spPr>
          <a:xfrm>
            <a:off x="617538" y="593725"/>
            <a:ext cx="6994525" cy="1844675"/>
          </a:xfrm>
        </p:spPr>
        <p:txBody>
          <a:bodyPr/>
          <a:lstStyle>
            <a:lvl1pPr algn="ctr">
              <a:defRPr sz="5100"/>
            </a:lvl1pPr>
          </a:lstStyle>
          <a:p>
            <a:r>
              <a:rPr lang="th-TH"/>
              <a:t>Click to edit Master title style</a:t>
            </a:r>
          </a:p>
        </p:txBody>
      </p:sp>
      <p:sp>
        <p:nvSpPr>
          <p:cNvPr id="257027" name="Rectangle 3"/>
          <p:cNvSpPr>
            <a:spLocks noGrp="1" noChangeArrowheads="1"/>
          </p:cNvSpPr>
          <p:nvPr>
            <p:ph type="subTitle" idx="1"/>
          </p:nvPr>
        </p:nvSpPr>
        <p:spPr>
          <a:xfrm>
            <a:off x="1235075" y="2833688"/>
            <a:ext cx="5759450" cy="1916112"/>
          </a:xfrm>
        </p:spPr>
        <p:txBody>
          <a:bodyPr/>
          <a:lstStyle>
            <a:lvl1pPr marL="0" indent="0" algn="ctr">
              <a:buFont typeface="Wingdings" pitchFamily="2" charset="2"/>
              <a:buNone/>
              <a:defRPr sz="2300"/>
            </a:lvl1pPr>
          </a:lstStyle>
          <a:p>
            <a:r>
              <a:rPr lang="th-TH"/>
              <a:t>Click to edit Master subtitle style</a:t>
            </a:r>
          </a:p>
        </p:txBody>
      </p:sp>
      <p:sp>
        <p:nvSpPr>
          <p:cNvPr id="8" name="Rectangle 4"/>
          <p:cNvSpPr>
            <a:spLocks noGrp="1" noChangeArrowheads="1"/>
          </p:cNvSpPr>
          <p:nvPr>
            <p:ph type="dt" sz="half" idx="10"/>
          </p:nvPr>
        </p:nvSpPr>
        <p:spPr/>
        <p:txBody>
          <a:bodyPr/>
          <a:lstStyle>
            <a:lvl1pPr>
              <a:defRPr/>
            </a:lvl1pPr>
          </a:lstStyle>
          <a:p>
            <a:endParaRPr lang="th-TH"/>
          </a:p>
        </p:txBody>
      </p:sp>
      <p:sp>
        <p:nvSpPr>
          <p:cNvPr id="9" name="Rectangle 5"/>
          <p:cNvSpPr>
            <a:spLocks noGrp="1" noChangeArrowheads="1"/>
          </p:cNvSpPr>
          <p:nvPr>
            <p:ph type="ftr" sz="quarter" idx="11"/>
          </p:nvPr>
        </p:nvSpPr>
        <p:spPr/>
        <p:txBody>
          <a:bodyPr/>
          <a:lstStyle>
            <a:lvl1pPr>
              <a:defRPr/>
            </a:lvl1pPr>
          </a:lstStyle>
          <a:p>
            <a:endParaRPr lang="th-TH"/>
          </a:p>
        </p:txBody>
      </p:sp>
      <p:sp>
        <p:nvSpPr>
          <p:cNvPr id="10" name="Rectangle 6"/>
          <p:cNvSpPr>
            <a:spLocks noGrp="1" noChangeArrowheads="1"/>
          </p:cNvSpPr>
          <p:nvPr>
            <p:ph type="sldNum" sz="quarter" idx="12"/>
          </p:nvPr>
        </p:nvSpPr>
        <p:spPr>
          <a:xfrm>
            <a:off x="5897563" y="5414963"/>
            <a:ext cx="1920875" cy="396875"/>
          </a:xfrm>
        </p:spPr>
        <p:txBody>
          <a:bodyPr/>
          <a:lstStyle>
            <a:lvl1pPr>
              <a:defRPr sz="900"/>
            </a:lvl1pPr>
          </a:lstStyle>
          <a:p>
            <a:fld id="{EDE3AB8A-CF93-42BE-85BE-465F0BC1511A}" type="slidenum">
              <a:rPr lang="en-US"/>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th-TH"/>
          </a:p>
        </p:txBody>
      </p:sp>
      <p:sp>
        <p:nvSpPr>
          <p:cNvPr id="5" name="Rectangle 5"/>
          <p:cNvSpPr>
            <a:spLocks noGrp="1" noChangeArrowheads="1"/>
          </p:cNvSpPr>
          <p:nvPr>
            <p:ph type="ftr" sz="quarter" idx="11"/>
          </p:nvPr>
        </p:nvSpPr>
        <p:spPr>
          <a:ln/>
        </p:spPr>
        <p:txBody>
          <a:bodyPr/>
          <a:lstStyle>
            <a:lvl1pPr>
              <a:defRPr/>
            </a:lvl1pPr>
          </a:lstStyle>
          <a:p>
            <a:endParaRPr lang="th-TH"/>
          </a:p>
        </p:txBody>
      </p:sp>
      <p:sp>
        <p:nvSpPr>
          <p:cNvPr id="6" name="Rectangle 6"/>
          <p:cNvSpPr>
            <a:spLocks noGrp="1" noChangeArrowheads="1"/>
          </p:cNvSpPr>
          <p:nvPr>
            <p:ph type="sldNum" sz="quarter" idx="12"/>
          </p:nvPr>
        </p:nvSpPr>
        <p:spPr>
          <a:ln/>
        </p:spPr>
        <p:txBody>
          <a:bodyPr/>
          <a:lstStyle>
            <a:lvl1pPr>
              <a:defRPr/>
            </a:lvl1pPr>
          </a:lstStyle>
          <a:p>
            <a:fld id="{692CF796-313D-4C04-9C04-5FA8E059D04A}" type="slidenum">
              <a:rPr lang="en-US"/>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0875" y="3819525"/>
            <a:ext cx="6994525" cy="117951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650875" y="2519363"/>
            <a:ext cx="6994525" cy="130016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th-TH"/>
          </a:p>
        </p:txBody>
      </p:sp>
      <p:sp>
        <p:nvSpPr>
          <p:cNvPr id="5" name="Rectangle 5"/>
          <p:cNvSpPr>
            <a:spLocks noGrp="1" noChangeArrowheads="1"/>
          </p:cNvSpPr>
          <p:nvPr>
            <p:ph type="ftr" sz="quarter" idx="11"/>
          </p:nvPr>
        </p:nvSpPr>
        <p:spPr>
          <a:ln/>
        </p:spPr>
        <p:txBody>
          <a:bodyPr/>
          <a:lstStyle>
            <a:lvl1pPr>
              <a:defRPr/>
            </a:lvl1pPr>
          </a:lstStyle>
          <a:p>
            <a:endParaRPr lang="th-TH"/>
          </a:p>
        </p:txBody>
      </p:sp>
      <p:sp>
        <p:nvSpPr>
          <p:cNvPr id="6" name="Rectangle 6"/>
          <p:cNvSpPr>
            <a:spLocks noGrp="1" noChangeArrowheads="1"/>
          </p:cNvSpPr>
          <p:nvPr>
            <p:ph type="sldNum" sz="quarter" idx="12"/>
          </p:nvPr>
        </p:nvSpPr>
        <p:spPr>
          <a:ln/>
        </p:spPr>
        <p:txBody>
          <a:bodyPr/>
          <a:lstStyle>
            <a:lvl1pPr>
              <a:defRPr/>
            </a:lvl1pPr>
          </a:lstStyle>
          <a:p>
            <a:fld id="{B4A81894-C4CE-4493-B9DD-6BF7D9EC3663}" type="slidenum">
              <a:rPr lang="en-US"/>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11163" y="1387475"/>
            <a:ext cx="3627437" cy="39258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191000" y="1387475"/>
            <a:ext cx="3627438" cy="39258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endParaRPr lang="th-TH"/>
          </a:p>
        </p:txBody>
      </p:sp>
      <p:sp>
        <p:nvSpPr>
          <p:cNvPr id="6" name="Rectangle 5"/>
          <p:cNvSpPr>
            <a:spLocks noGrp="1" noChangeArrowheads="1"/>
          </p:cNvSpPr>
          <p:nvPr>
            <p:ph type="ftr" sz="quarter" idx="11"/>
          </p:nvPr>
        </p:nvSpPr>
        <p:spPr>
          <a:ln/>
        </p:spPr>
        <p:txBody>
          <a:bodyPr/>
          <a:lstStyle>
            <a:lvl1pPr>
              <a:defRPr/>
            </a:lvl1pPr>
          </a:lstStyle>
          <a:p>
            <a:endParaRPr lang="th-TH"/>
          </a:p>
        </p:txBody>
      </p:sp>
      <p:sp>
        <p:nvSpPr>
          <p:cNvPr id="7" name="Rectangle 6"/>
          <p:cNvSpPr>
            <a:spLocks noGrp="1" noChangeArrowheads="1"/>
          </p:cNvSpPr>
          <p:nvPr>
            <p:ph type="sldNum" sz="quarter" idx="12"/>
          </p:nvPr>
        </p:nvSpPr>
        <p:spPr>
          <a:ln/>
        </p:spPr>
        <p:txBody>
          <a:bodyPr/>
          <a:lstStyle>
            <a:lvl1pPr>
              <a:defRPr/>
            </a:lvl1pPr>
          </a:lstStyle>
          <a:p>
            <a:fld id="{0C8F5C32-1353-42F9-BBB9-E85358EAF137}" type="slidenum">
              <a:rPr lang="en-US"/>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11163" y="238125"/>
            <a:ext cx="7407275" cy="990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11163" y="1330325"/>
            <a:ext cx="3636962" cy="5540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11163" y="1884363"/>
            <a:ext cx="3636962" cy="34242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179888" y="1330325"/>
            <a:ext cx="3638550" cy="5540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179888" y="1884363"/>
            <a:ext cx="3638550" cy="34242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endParaRPr lang="th-TH"/>
          </a:p>
        </p:txBody>
      </p:sp>
      <p:sp>
        <p:nvSpPr>
          <p:cNvPr id="8" name="Rectangle 5"/>
          <p:cNvSpPr>
            <a:spLocks noGrp="1" noChangeArrowheads="1"/>
          </p:cNvSpPr>
          <p:nvPr>
            <p:ph type="ftr" sz="quarter" idx="11"/>
          </p:nvPr>
        </p:nvSpPr>
        <p:spPr>
          <a:ln/>
        </p:spPr>
        <p:txBody>
          <a:bodyPr/>
          <a:lstStyle>
            <a:lvl1pPr>
              <a:defRPr/>
            </a:lvl1pPr>
          </a:lstStyle>
          <a:p>
            <a:endParaRPr lang="th-TH"/>
          </a:p>
        </p:txBody>
      </p:sp>
      <p:sp>
        <p:nvSpPr>
          <p:cNvPr id="9" name="Rectangle 6"/>
          <p:cNvSpPr>
            <a:spLocks noGrp="1" noChangeArrowheads="1"/>
          </p:cNvSpPr>
          <p:nvPr>
            <p:ph type="sldNum" sz="quarter" idx="12"/>
          </p:nvPr>
        </p:nvSpPr>
        <p:spPr>
          <a:ln/>
        </p:spPr>
        <p:txBody>
          <a:bodyPr/>
          <a:lstStyle>
            <a:lvl1pPr>
              <a:defRPr/>
            </a:lvl1pPr>
          </a:lstStyle>
          <a:p>
            <a:fld id="{3249E004-F876-4F92-9DB0-14441E2FB8F2}" type="slidenum">
              <a:rPr lang="en-US"/>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endParaRPr lang="th-TH"/>
          </a:p>
        </p:txBody>
      </p:sp>
      <p:sp>
        <p:nvSpPr>
          <p:cNvPr id="4" name="Rectangle 5"/>
          <p:cNvSpPr>
            <a:spLocks noGrp="1" noChangeArrowheads="1"/>
          </p:cNvSpPr>
          <p:nvPr>
            <p:ph type="ftr" sz="quarter" idx="11"/>
          </p:nvPr>
        </p:nvSpPr>
        <p:spPr>
          <a:ln/>
        </p:spPr>
        <p:txBody>
          <a:bodyPr/>
          <a:lstStyle>
            <a:lvl1pPr>
              <a:defRPr/>
            </a:lvl1pPr>
          </a:lstStyle>
          <a:p>
            <a:endParaRPr lang="th-TH"/>
          </a:p>
        </p:txBody>
      </p:sp>
      <p:sp>
        <p:nvSpPr>
          <p:cNvPr id="5" name="Rectangle 6"/>
          <p:cNvSpPr>
            <a:spLocks noGrp="1" noChangeArrowheads="1"/>
          </p:cNvSpPr>
          <p:nvPr>
            <p:ph type="sldNum" sz="quarter" idx="12"/>
          </p:nvPr>
        </p:nvSpPr>
        <p:spPr>
          <a:ln/>
        </p:spPr>
        <p:txBody>
          <a:bodyPr/>
          <a:lstStyle>
            <a:lvl1pPr>
              <a:defRPr/>
            </a:lvl1pPr>
          </a:lstStyle>
          <a:p>
            <a:fld id="{A7F15B0D-AF58-4A14-8C52-DA4CA049B5E4}" type="slidenum">
              <a:rPr lang="en-US"/>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th-TH"/>
          </a:p>
        </p:txBody>
      </p:sp>
      <p:sp>
        <p:nvSpPr>
          <p:cNvPr id="3" name="Rectangle 5"/>
          <p:cNvSpPr>
            <a:spLocks noGrp="1" noChangeArrowheads="1"/>
          </p:cNvSpPr>
          <p:nvPr>
            <p:ph type="ftr" sz="quarter" idx="11"/>
          </p:nvPr>
        </p:nvSpPr>
        <p:spPr>
          <a:ln/>
        </p:spPr>
        <p:txBody>
          <a:bodyPr/>
          <a:lstStyle>
            <a:lvl1pPr>
              <a:defRPr/>
            </a:lvl1pPr>
          </a:lstStyle>
          <a:p>
            <a:endParaRPr lang="th-TH"/>
          </a:p>
        </p:txBody>
      </p:sp>
      <p:sp>
        <p:nvSpPr>
          <p:cNvPr id="4" name="Rectangle 6"/>
          <p:cNvSpPr>
            <a:spLocks noGrp="1" noChangeArrowheads="1"/>
          </p:cNvSpPr>
          <p:nvPr>
            <p:ph type="sldNum" sz="quarter" idx="12"/>
          </p:nvPr>
        </p:nvSpPr>
        <p:spPr>
          <a:ln/>
        </p:spPr>
        <p:txBody>
          <a:bodyPr/>
          <a:lstStyle>
            <a:lvl1pPr>
              <a:defRPr/>
            </a:lvl1pPr>
          </a:lstStyle>
          <a:p>
            <a:fld id="{3CC2D266-89B1-445B-9A49-AAFAEA1D9038}" type="slidenum">
              <a:rPr lang="en-US"/>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1163" y="236538"/>
            <a:ext cx="2708275" cy="1006475"/>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217863" y="236538"/>
            <a:ext cx="4600575" cy="5072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11163" y="1243013"/>
            <a:ext cx="2708275" cy="4065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th-TH"/>
          </a:p>
        </p:txBody>
      </p:sp>
      <p:sp>
        <p:nvSpPr>
          <p:cNvPr id="6" name="Rectangle 5"/>
          <p:cNvSpPr>
            <a:spLocks noGrp="1" noChangeArrowheads="1"/>
          </p:cNvSpPr>
          <p:nvPr>
            <p:ph type="ftr" sz="quarter" idx="11"/>
          </p:nvPr>
        </p:nvSpPr>
        <p:spPr>
          <a:ln/>
        </p:spPr>
        <p:txBody>
          <a:bodyPr/>
          <a:lstStyle>
            <a:lvl1pPr>
              <a:defRPr/>
            </a:lvl1pPr>
          </a:lstStyle>
          <a:p>
            <a:endParaRPr lang="th-TH"/>
          </a:p>
        </p:txBody>
      </p:sp>
      <p:sp>
        <p:nvSpPr>
          <p:cNvPr id="7" name="Rectangle 6"/>
          <p:cNvSpPr>
            <a:spLocks noGrp="1" noChangeArrowheads="1"/>
          </p:cNvSpPr>
          <p:nvPr>
            <p:ph type="sldNum" sz="quarter" idx="12"/>
          </p:nvPr>
        </p:nvSpPr>
        <p:spPr>
          <a:ln/>
        </p:spPr>
        <p:txBody>
          <a:bodyPr/>
          <a:lstStyle>
            <a:lvl1pPr>
              <a:defRPr/>
            </a:lvl1pPr>
          </a:lstStyle>
          <a:p>
            <a:fld id="{4B5C8691-55D7-4335-9A28-B5A571CA5C48}" type="slidenum">
              <a:rPr lang="en-US"/>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12900" y="4160838"/>
            <a:ext cx="4938713" cy="490537"/>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612900" y="531813"/>
            <a:ext cx="4938713" cy="3565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612900" y="4651375"/>
            <a:ext cx="4938713" cy="6985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th-TH"/>
          </a:p>
        </p:txBody>
      </p:sp>
      <p:sp>
        <p:nvSpPr>
          <p:cNvPr id="6" name="Rectangle 5"/>
          <p:cNvSpPr>
            <a:spLocks noGrp="1" noChangeArrowheads="1"/>
          </p:cNvSpPr>
          <p:nvPr>
            <p:ph type="ftr" sz="quarter" idx="11"/>
          </p:nvPr>
        </p:nvSpPr>
        <p:spPr>
          <a:ln/>
        </p:spPr>
        <p:txBody>
          <a:bodyPr/>
          <a:lstStyle>
            <a:lvl1pPr>
              <a:defRPr/>
            </a:lvl1pPr>
          </a:lstStyle>
          <a:p>
            <a:endParaRPr lang="th-TH"/>
          </a:p>
        </p:txBody>
      </p:sp>
      <p:sp>
        <p:nvSpPr>
          <p:cNvPr id="7" name="Rectangle 6"/>
          <p:cNvSpPr>
            <a:spLocks noGrp="1" noChangeArrowheads="1"/>
          </p:cNvSpPr>
          <p:nvPr>
            <p:ph type="sldNum" sz="quarter" idx="12"/>
          </p:nvPr>
        </p:nvSpPr>
        <p:spPr>
          <a:ln/>
        </p:spPr>
        <p:txBody>
          <a:bodyPr/>
          <a:lstStyle>
            <a:lvl1pPr>
              <a:defRPr/>
            </a:lvl1pPr>
          </a:lstStyle>
          <a:p>
            <a:fld id="{D05D4327-86DE-4445-BA22-AC12076488ED}" type="slidenum">
              <a:rPr lang="en-US"/>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th-TH"/>
          </a:p>
        </p:txBody>
      </p:sp>
      <p:sp>
        <p:nvSpPr>
          <p:cNvPr id="5" name="Rectangle 5"/>
          <p:cNvSpPr>
            <a:spLocks noGrp="1" noChangeArrowheads="1"/>
          </p:cNvSpPr>
          <p:nvPr>
            <p:ph type="ftr" sz="quarter" idx="11"/>
          </p:nvPr>
        </p:nvSpPr>
        <p:spPr>
          <a:ln/>
        </p:spPr>
        <p:txBody>
          <a:bodyPr/>
          <a:lstStyle>
            <a:lvl1pPr>
              <a:defRPr/>
            </a:lvl1pPr>
          </a:lstStyle>
          <a:p>
            <a:endParaRPr lang="th-TH"/>
          </a:p>
        </p:txBody>
      </p:sp>
      <p:sp>
        <p:nvSpPr>
          <p:cNvPr id="6" name="Rectangle 6"/>
          <p:cNvSpPr>
            <a:spLocks noGrp="1" noChangeArrowheads="1"/>
          </p:cNvSpPr>
          <p:nvPr>
            <p:ph type="sldNum" sz="quarter" idx="12"/>
          </p:nvPr>
        </p:nvSpPr>
        <p:spPr>
          <a:ln/>
        </p:spPr>
        <p:txBody>
          <a:bodyPr/>
          <a:lstStyle>
            <a:lvl1pPr>
              <a:defRPr/>
            </a:lvl1pPr>
          </a:lstStyle>
          <a:p>
            <a:fld id="{BA4F9E78-5821-48C0-A3A9-B34B145E28D3}" type="slidenum">
              <a:rPr lang="en-US"/>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67413" y="241300"/>
            <a:ext cx="1851025" cy="50720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11163" y="241300"/>
            <a:ext cx="5403850" cy="50720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endParaRPr lang="th-TH"/>
          </a:p>
        </p:txBody>
      </p:sp>
      <p:sp>
        <p:nvSpPr>
          <p:cNvPr id="5" name="Rectangle 5"/>
          <p:cNvSpPr>
            <a:spLocks noGrp="1" noChangeArrowheads="1"/>
          </p:cNvSpPr>
          <p:nvPr>
            <p:ph type="ftr" sz="quarter" idx="11"/>
          </p:nvPr>
        </p:nvSpPr>
        <p:spPr>
          <a:ln/>
        </p:spPr>
        <p:txBody>
          <a:bodyPr/>
          <a:lstStyle>
            <a:lvl1pPr>
              <a:defRPr/>
            </a:lvl1pPr>
          </a:lstStyle>
          <a:p>
            <a:endParaRPr lang="th-TH"/>
          </a:p>
        </p:txBody>
      </p:sp>
      <p:sp>
        <p:nvSpPr>
          <p:cNvPr id="6" name="Rectangle 6"/>
          <p:cNvSpPr>
            <a:spLocks noGrp="1" noChangeArrowheads="1"/>
          </p:cNvSpPr>
          <p:nvPr>
            <p:ph type="sldNum" sz="quarter" idx="12"/>
          </p:nvPr>
        </p:nvSpPr>
        <p:spPr>
          <a:ln/>
        </p:spPr>
        <p:txBody>
          <a:bodyPr/>
          <a:lstStyle>
            <a:lvl1pPr>
              <a:defRPr/>
            </a:lvl1pPr>
          </a:lstStyle>
          <a:p>
            <a:fld id="{935AB451-4C7C-459B-9089-2C14A177F343}" type="slidenum">
              <a:rPr lang="en-US"/>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11163" y="241300"/>
            <a:ext cx="7407275" cy="50720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endParaRPr lang="th-TH"/>
          </a:p>
        </p:txBody>
      </p:sp>
      <p:sp>
        <p:nvSpPr>
          <p:cNvPr id="4" name="Rectangle 5"/>
          <p:cNvSpPr>
            <a:spLocks noGrp="1" noChangeArrowheads="1"/>
          </p:cNvSpPr>
          <p:nvPr>
            <p:ph type="ftr" sz="quarter" idx="11"/>
          </p:nvPr>
        </p:nvSpPr>
        <p:spPr>
          <a:ln/>
        </p:spPr>
        <p:txBody>
          <a:bodyPr/>
          <a:lstStyle>
            <a:lvl1pPr>
              <a:defRPr/>
            </a:lvl1pPr>
          </a:lstStyle>
          <a:p>
            <a:endParaRPr lang="th-TH"/>
          </a:p>
        </p:txBody>
      </p:sp>
      <p:sp>
        <p:nvSpPr>
          <p:cNvPr id="5" name="Rectangle 6"/>
          <p:cNvSpPr>
            <a:spLocks noGrp="1" noChangeArrowheads="1"/>
          </p:cNvSpPr>
          <p:nvPr>
            <p:ph type="sldNum" sz="quarter" idx="12"/>
          </p:nvPr>
        </p:nvSpPr>
        <p:spPr>
          <a:ln/>
        </p:spPr>
        <p:txBody>
          <a:bodyPr/>
          <a:lstStyle>
            <a:lvl1pPr>
              <a:defRPr/>
            </a:lvl1pPr>
          </a:lstStyle>
          <a:p>
            <a:fld id="{6039149B-7490-4F6D-BEDC-3F79930CA60C}" type="slidenum">
              <a:rPr lang="en-US"/>
              <a:pPr/>
              <a:t>‹#›</a:t>
            </a:fld>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17538" y="1846263"/>
            <a:ext cx="6994525" cy="1274762"/>
          </a:xfrm>
        </p:spPr>
        <p:txBody>
          <a:bodyPr/>
          <a:lstStyle/>
          <a:p>
            <a:r>
              <a:rPr lang="en-US" smtClean="0"/>
              <a:t>Click to edit Master title style</a:t>
            </a:r>
            <a:endParaRPr lang="en-US"/>
          </a:p>
        </p:txBody>
      </p:sp>
      <p:sp>
        <p:nvSpPr>
          <p:cNvPr id="3" name="Subtitle 2"/>
          <p:cNvSpPr>
            <a:spLocks noGrp="1"/>
          </p:cNvSpPr>
          <p:nvPr>
            <p:ph type="subTitle" idx="1"/>
          </p:nvPr>
        </p:nvSpPr>
        <p:spPr>
          <a:xfrm>
            <a:off x="1235075" y="3368675"/>
            <a:ext cx="5759450" cy="15176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a:ln/>
        </p:spPr>
        <p:txBody>
          <a:bodyPr/>
          <a:lstStyle>
            <a:lvl1pPr>
              <a:defRPr/>
            </a:lvl1pPr>
          </a:lstStyle>
          <a:p>
            <a:endParaRPr lang="en-US"/>
          </a:p>
        </p:txBody>
      </p:sp>
      <p:sp>
        <p:nvSpPr>
          <p:cNvPr id="5" name="Footer Placeholder 4"/>
          <p:cNvSpPr>
            <a:spLocks noGrp="1"/>
          </p:cNvSpPr>
          <p:nvPr>
            <p:ph type="ftr" sz="quarter" idx="11"/>
          </p:nvPr>
        </p:nvSpPr>
        <p:spPr>
          <a:ln/>
        </p:spPr>
        <p:txBody>
          <a:bodyPr/>
          <a:lstStyle>
            <a:lvl1pPr>
              <a:defRPr/>
            </a:lvl1pPr>
          </a:lstStyle>
          <a:p>
            <a:endParaRPr lang="th-TH"/>
          </a:p>
        </p:txBody>
      </p:sp>
      <p:sp>
        <p:nvSpPr>
          <p:cNvPr id="6" name="Slide Number Placeholder 5"/>
          <p:cNvSpPr>
            <a:spLocks noGrp="1"/>
          </p:cNvSpPr>
          <p:nvPr>
            <p:ph type="sldNum" sz="quarter" idx="12"/>
          </p:nvPr>
        </p:nvSpPr>
        <p:spPr>
          <a:ln/>
        </p:spPr>
        <p:txBody>
          <a:bodyPr/>
          <a:lstStyle>
            <a:lvl1pPr>
              <a:defRPr/>
            </a:lvl1pPr>
          </a:lstStyle>
          <a:p>
            <a:fld id="{BDEE8AD6-78E2-4521-9D5F-EA8985927E80}"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ln/>
        </p:spPr>
        <p:txBody>
          <a:bodyPr/>
          <a:lstStyle>
            <a:lvl1pPr>
              <a:defRPr/>
            </a:lvl1pPr>
          </a:lstStyle>
          <a:p>
            <a:endParaRPr lang="en-US"/>
          </a:p>
        </p:txBody>
      </p:sp>
      <p:sp>
        <p:nvSpPr>
          <p:cNvPr id="5" name="Footer Placeholder 4"/>
          <p:cNvSpPr>
            <a:spLocks noGrp="1"/>
          </p:cNvSpPr>
          <p:nvPr>
            <p:ph type="ftr" sz="quarter" idx="11"/>
          </p:nvPr>
        </p:nvSpPr>
        <p:spPr>
          <a:ln/>
        </p:spPr>
        <p:txBody>
          <a:bodyPr/>
          <a:lstStyle>
            <a:lvl1pPr>
              <a:defRPr/>
            </a:lvl1pPr>
          </a:lstStyle>
          <a:p>
            <a:endParaRPr lang="th-TH"/>
          </a:p>
        </p:txBody>
      </p:sp>
      <p:sp>
        <p:nvSpPr>
          <p:cNvPr id="6" name="Slide Number Placeholder 5"/>
          <p:cNvSpPr>
            <a:spLocks noGrp="1"/>
          </p:cNvSpPr>
          <p:nvPr>
            <p:ph type="sldNum" sz="quarter" idx="12"/>
          </p:nvPr>
        </p:nvSpPr>
        <p:spPr>
          <a:ln/>
        </p:spPr>
        <p:txBody>
          <a:bodyPr/>
          <a:lstStyle>
            <a:lvl1pPr>
              <a:defRPr/>
            </a:lvl1pPr>
          </a:lstStyle>
          <a:p>
            <a:fld id="{475B6298-5DB9-426D-B7D2-D0ABA2635665}"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0875" y="3819525"/>
            <a:ext cx="6994525" cy="1179513"/>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650875" y="2519363"/>
            <a:ext cx="6994525" cy="1300162"/>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a:ln/>
        </p:spPr>
        <p:txBody>
          <a:bodyPr/>
          <a:lstStyle>
            <a:lvl1pPr>
              <a:defRPr/>
            </a:lvl1pPr>
          </a:lstStyle>
          <a:p>
            <a:endParaRPr lang="en-US"/>
          </a:p>
        </p:txBody>
      </p:sp>
      <p:sp>
        <p:nvSpPr>
          <p:cNvPr id="5" name="Footer Placeholder 4"/>
          <p:cNvSpPr>
            <a:spLocks noGrp="1"/>
          </p:cNvSpPr>
          <p:nvPr>
            <p:ph type="ftr" sz="quarter" idx="11"/>
          </p:nvPr>
        </p:nvSpPr>
        <p:spPr>
          <a:ln/>
        </p:spPr>
        <p:txBody>
          <a:bodyPr/>
          <a:lstStyle>
            <a:lvl1pPr>
              <a:defRPr/>
            </a:lvl1pPr>
          </a:lstStyle>
          <a:p>
            <a:endParaRPr lang="th-TH"/>
          </a:p>
        </p:txBody>
      </p:sp>
      <p:sp>
        <p:nvSpPr>
          <p:cNvPr id="6" name="Slide Number Placeholder 5"/>
          <p:cNvSpPr>
            <a:spLocks noGrp="1"/>
          </p:cNvSpPr>
          <p:nvPr>
            <p:ph type="sldNum" sz="quarter" idx="12"/>
          </p:nvPr>
        </p:nvSpPr>
        <p:spPr>
          <a:ln/>
        </p:spPr>
        <p:txBody>
          <a:bodyPr/>
          <a:lstStyle>
            <a:lvl1pPr>
              <a:defRPr/>
            </a:lvl1pPr>
          </a:lstStyle>
          <a:p>
            <a:fld id="{F31F90ED-CC52-460F-BE4C-8723B198037F}"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11163" y="1387475"/>
            <a:ext cx="3627437" cy="3921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191000" y="1387475"/>
            <a:ext cx="3627438" cy="3921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a:ln/>
        </p:spPr>
        <p:txBody>
          <a:bodyPr/>
          <a:lstStyle>
            <a:lvl1pPr>
              <a:defRPr/>
            </a:lvl1pPr>
          </a:lstStyle>
          <a:p>
            <a:endParaRPr lang="en-US"/>
          </a:p>
        </p:txBody>
      </p:sp>
      <p:sp>
        <p:nvSpPr>
          <p:cNvPr id="6" name="Footer Placeholder 4"/>
          <p:cNvSpPr>
            <a:spLocks noGrp="1"/>
          </p:cNvSpPr>
          <p:nvPr>
            <p:ph type="ftr" sz="quarter" idx="11"/>
          </p:nvPr>
        </p:nvSpPr>
        <p:spPr>
          <a:ln/>
        </p:spPr>
        <p:txBody>
          <a:bodyPr/>
          <a:lstStyle>
            <a:lvl1pPr>
              <a:defRPr/>
            </a:lvl1pPr>
          </a:lstStyle>
          <a:p>
            <a:endParaRPr lang="th-TH"/>
          </a:p>
        </p:txBody>
      </p:sp>
      <p:sp>
        <p:nvSpPr>
          <p:cNvPr id="7" name="Slide Number Placeholder 5"/>
          <p:cNvSpPr>
            <a:spLocks noGrp="1"/>
          </p:cNvSpPr>
          <p:nvPr>
            <p:ph type="sldNum" sz="quarter" idx="12"/>
          </p:nvPr>
        </p:nvSpPr>
        <p:spPr>
          <a:ln/>
        </p:spPr>
        <p:txBody>
          <a:bodyPr/>
          <a:lstStyle>
            <a:lvl1pPr>
              <a:defRPr/>
            </a:lvl1pPr>
          </a:lstStyle>
          <a:p>
            <a:fld id="{6CF5EE90-9892-4570-BCF8-83AA7984C43A}"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11163" y="1330325"/>
            <a:ext cx="3636962" cy="5540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11163" y="1884363"/>
            <a:ext cx="3636962" cy="34242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179888" y="1330325"/>
            <a:ext cx="3638550" cy="55403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179888" y="1884363"/>
            <a:ext cx="3638550" cy="342423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ln/>
        </p:spPr>
        <p:txBody>
          <a:bodyPr/>
          <a:lstStyle>
            <a:lvl1pPr>
              <a:defRPr/>
            </a:lvl1pPr>
          </a:lstStyle>
          <a:p>
            <a:endParaRPr lang="en-US"/>
          </a:p>
        </p:txBody>
      </p:sp>
      <p:sp>
        <p:nvSpPr>
          <p:cNvPr id="8" name="Footer Placeholder 4"/>
          <p:cNvSpPr>
            <a:spLocks noGrp="1"/>
          </p:cNvSpPr>
          <p:nvPr>
            <p:ph type="ftr" sz="quarter" idx="11"/>
          </p:nvPr>
        </p:nvSpPr>
        <p:spPr>
          <a:ln/>
        </p:spPr>
        <p:txBody>
          <a:bodyPr/>
          <a:lstStyle>
            <a:lvl1pPr>
              <a:defRPr/>
            </a:lvl1pPr>
          </a:lstStyle>
          <a:p>
            <a:endParaRPr lang="th-TH"/>
          </a:p>
        </p:txBody>
      </p:sp>
      <p:sp>
        <p:nvSpPr>
          <p:cNvPr id="9" name="Slide Number Placeholder 5"/>
          <p:cNvSpPr>
            <a:spLocks noGrp="1"/>
          </p:cNvSpPr>
          <p:nvPr>
            <p:ph type="sldNum" sz="quarter" idx="12"/>
          </p:nvPr>
        </p:nvSpPr>
        <p:spPr>
          <a:ln/>
        </p:spPr>
        <p:txBody>
          <a:bodyPr/>
          <a:lstStyle>
            <a:lvl1pPr>
              <a:defRPr/>
            </a:lvl1pPr>
          </a:lstStyle>
          <a:p>
            <a:fld id="{1B0F32FE-1800-4A28-AEB9-D818DE533EDB}"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a:ln/>
        </p:spPr>
        <p:txBody>
          <a:bodyPr/>
          <a:lstStyle>
            <a:lvl1pPr>
              <a:defRPr/>
            </a:lvl1pPr>
          </a:lstStyle>
          <a:p>
            <a:endParaRPr lang="en-US"/>
          </a:p>
        </p:txBody>
      </p:sp>
      <p:sp>
        <p:nvSpPr>
          <p:cNvPr id="4" name="Footer Placeholder 4"/>
          <p:cNvSpPr>
            <a:spLocks noGrp="1"/>
          </p:cNvSpPr>
          <p:nvPr>
            <p:ph type="ftr" sz="quarter" idx="11"/>
          </p:nvPr>
        </p:nvSpPr>
        <p:spPr>
          <a:ln/>
        </p:spPr>
        <p:txBody>
          <a:bodyPr/>
          <a:lstStyle>
            <a:lvl1pPr>
              <a:defRPr/>
            </a:lvl1pPr>
          </a:lstStyle>
          <a:p>
            <a:endParaRPr lang="th-TH"/>
          </a:p>
        </p:txBody>
      </p:sp>
      <p:sp>
        <p:nvSpPr>
          <p:cNvPr id="5" name="Slide Number Placeholder 5"/>
          <p:cNvSpPr>
            <a:spLocks noGrp="1"/>
          </p:cNvSpPr>
          <p:nvPr>
            <p:ph type="sldNum" sz="quarter" idx="12"/>
          </p:nvPr>
        </p:nvSpPr>
        <p:spPr>
          <a:ln/>
        </p:spPr>
        <p:txBody>
          <a:bodyPr/>
          <a:lstStyle>
            <a:lvl1pPr>
              <a:defRPr/>
            </a:lvl1pPr>
          </a:lstStyle>
          <a:p>
            <a:fld id="{28BF8683-E0BD-44C8-BA3E-81817140118A}"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a:ln/>
        </p:spPr>
        <p:txBody>
          <a:bodyPr/>
          <a:lstStyle>
            <a:lvl1pPr>
              <a:defRPr/>
            </a:lvl1pPr>
          </a:lstStyle>
          <a:p>
            <a:endParaRPr lang="en-US"/>
          </a:p>
        </p:txBody>
      </p:sp>
      <p:sp>
        <p:nvSpPr>
          <p:cNvPr id="3" name="Footer Placeholder 4"/>
          <p:cNvSpPr>
            <a:spLocks noGrp="1"/>
          </p:cNvSpPr>
          <p:nvPr>
            <p:ph type="ftr" sz="quarter" idx="11"/>
          </p:nvPr>
        </p:nvSpPr>
        <p:spPr>
          <a:ln/>
        </p:spPr>
        <p:txBody>
          <a:bodyPr/>
          <a:lstStyle>
            <a:lvl1pPr>
              <a:defRPr/>
            </a:lvl1pPr>
          </a:lstStyle>
          <a:p>
            <a:endParaRPr lang="th-TH"/>
          </a:p>
        </p:txBody>
      </p:sp>
      <p:sp>
        <p:nvSpPr>
          <p:cNvPr id="4" name="Slide Number Placeholder 5"/>
          <p:cNvSpPr>
            <a:spLocks noGrp="1"/>
          </p:cNvSpPr>
          <p:nvPr>
            <p:ph type="sldNum" sz="quarter" idx="12"/>
          </p:nvPr>
        </p:nvSpPr>
        <p:spPr>
          <a:ln/>
        </p:spPr>
        <p:txBody>
          <a:bodyPr/>
          <a:lstStyle>
            <a:lvl1pPr>
              <a:defRPr/>
            </a:lvl1pPr>
          </a:lstStyle>
          <a:p>
            <a:fld id="{D00B6DAB-6685-4837-B404-DC8E940951D7}"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1163" y="236538"/>
            <a:ext cx="2708275" cy="100647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217863" y="236538"/>
            <a:ext cx="4600575" cy="5072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11163" y="1243013"/>
            <a:ext cx="2708275" cy="4065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a:ln/>
        </p:spPr>
        <p:txBody>
          <a:bodyPr/>
          <a:lstStyle>
            <a:lvl1pPr>
              <a:defRPr/>
            </a:lvl1pPr>
          </a:lstStyle>
          <a:p>
            <a:endParaRPr lang="en-US"/>
          </a:p>
        </p:txBody>
      </p:sp>
      <p:sp>
        <p:nvSpPr>
          <p:cNvPr id="6" name="Footer Placeholder 4"/>
          <p:cNvSpPr>
            <a:spLocks noGrp="1"/>
          </p:cNvSpPr>
          <p:nvPr>
            <p:ph type="ftr" sz="quarter" idx="11"/>
          </p:nvPr>
        </p:nvSpPr>
        <p:spPr>
          <a:ln/>
        </p:spPr>
        <p:txBody>
          <a:bodyPr/>
          <a:lstStyle>
            <a:lvl1pPr>
              <a:defRPr/>
            </a:lvl1pPr>
          </a:lstStyle>
          <a:p>
            <a:endParaRPr lang="th-TH"/>
          </a:p>
        </p:txBody>
      </p:sp>
      <p:sp>
        <p:nvSpPr>
          <p:cNvPr id="7" name="Slide Number Placeholder 5"/>
          <p:cNvSpPr>
            <a:spLocks noGrp="1"/>
          </p:cNvSpPr>
          <p:nvPr>
            <p:ph type="sldNum" sz="quarter" idx="12"/>
          </p:nvPr>
        </p:nvSpPr>
        <p:spPr>
          <a:ln/>
        </p:spPr>
        <p:txBody>
          <a:bodyPr/>
          <a:lstStyle>
            <a:lvl1pPr>
              <a:defRPr/>
            </a:lvl1pPr>
          </a:lstStyle>
          <a:p>
            <a:fld id="{8D5D62BA-2077-49F5-BF14-676716781739}"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12900" y="4160838"/>
            <a:ext cx="4938713" cy="490537"/>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612900" y="531813"/>
            <a:ext cx="4938713" cy="3565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612900" y="4651375"/>
            <a:ext cx="4938713" cy="6985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a:ln/>
        </p:spPr>
        <p:txBody>
          <a:bodyPr/>
          <a:lstStyle>
            <a:lvl1pPr>
              <a:defRPr/>
            </a:lvl1pPr>
          </a:lstStyle>
          <a:p>
            <a:endParaRPr lang="en-US"/>
          </a:p>
        </p:txBody>
      </p:sp>
      <p:sp>
        <p:nvSpPr>
          <p:cNvPr id="6" name="Footer Placeholder 4"/>
          <p:cNvSpPr>
            <a:spLocks noGrp="1"/>
          </p:cNvSpPr>
          <p:nvPr>
            <p:ph type="ftr" sz="quarter" idx="11"/>
          </p:nvPr>
        </p:nvSpPr>
        <p:spPr>
          <a:ln/>
        </p:spPr>
        <p:txBody>
          <a:bodyPr/>
          <a:lstStyle>
            <a:lvl1pPr>
              <a:defRPr/>
            </a:lvl1pPr>
          </a:lstStyle>
          <a:p>
            <a:endParaRPr lang="th-TH"/>
          </a:p>
        </p:txBody>
      </p:sp>
      <p:sp>
        <p:nvSpPr>
          <p:cNvPr id="7" name="Slide Number Placeholder 5"/>
          <p:cNvSpPr>
            <a:spLocks noGrp="1"/>
          </p:cNvSpPr>
          <p:nvPr>
            <p:ph type="sldNum" sz="quarter" idx="12"/>
          </p:nvPr>
        </p:nvSpPr>
        <p:spPr>
          <a:ln/>
        </p:spPr>
        <p:txBody>
          <a:bodyPr/>
          <a:lstStyle>
            <a:lvl1pPr>
              <a:defRPr/>
            </a:lvl1pPr>
          </a:lstStyle>
          <a:p>
            <a:fld id="{1CF40530-3119-4A41-90A0-58BAF763E8BA}"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ln/>
        </p:spPr>
        <p:txBody>
          <a:bodyPr/>
          <a:lstStyle>
            <a:lvl1pPr>
              <a:defRPr/>
            </a:lvl1pPr>
          </a:lstStyle>
          <a:p>
            <a:endParaRPr lang="en-US"/>
          </a:p>
        </p:txBody>
      </p:sp>
      <p:sp>
        <p:nvSpPr>
          <p:cNvPr id="5" name="Footer Placeholder 4"/>
          <p:cNvSpPr>
            <a:spLocks noGrp="1"/>
          </p:cNvSpPr>
          <p:nvPr>
            <p:ph type="ftr" sz="quarter" idx="11"/>
          </p:nvPr>
        </p:nvSpPr>
        <p:spPr>
          <a:ln/>
        </p:spPr>
        <p:txBody>
          <a:bodyPr/>
          <a:lstStyle>
            <a:lvl1pPr>
              <a:defRPr/>
            </a:lvl1pPr>
          </a:lstStyle>
          <a:p>
            <a:endParaRPr lang="th-TH"/>
          </a:p>
        </p:txBody>
      </p:sp>
      <p:sp>
        <p:nvSpPr>
          <p:cNvPr id="6" name="Slide Number Placeholder 5"/>
          <p:cNvSpPr>
            <a:spLocks noGrp="1"/>
          </p:cNvSpPr>
          <p:nvPr>
            <p:ph type="sldNum" sz="quarter" idx="12"/>
          </p:nvPr>
        </p:nvSpPr>
        <p:spPr>
          <a:ln/>
        </p:spPr>
        <p:txBody>
          <a:bodyPr/>
          <a:lstStyle>
            <a:lvl1pPr>
              <a:defRPr/>
            </a:lvl1pPr>
          </a:lstStyle>
          <a:p>
            <a:fld id="{2B5FE7E7-F9DB-47AE-8E3C-5EFD7A5E8960}"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67413" y="238125"/>
            <a:ext cx="1851025" cy="5070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11163" y="238125"/>
            <a:ext cx="5403850" cy="5070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ln/>
        </p:spPr>
        <p:txBody>
          <a:bodyPr/>
          <a:lstStyle>
            <a:lvl1pPr>
              <a:defRPr/>
            </a:lvl1pPr>
          </a:lstStyle>
          <a:p>
            <a:endParaRPr lang="en-US"/>
          </a:p>
        </p:txBody>
      </p:sp>
      <p:sp>
        <p:nvSpPr>
          <p:cNvPr id="5" name="Footer Placeholder 4"/>
          <p:cNvSpPr>
            <a:spLocks noGrp="1"/>
          </p:cNvSpPr>
          <p:nvPr>
            <p:ph type="ftr" sz="quarter" idx="11"/>
          </p:nvPr>
        </p:nvSpPr>
        <p:spPr>
          <a:ln/>
        </p:spPr>
        <p:txBody>
          <a:bodyPr/>
          <a:lstStyle>
            <a:lvl1pPr>
              <a:defRPr/>
            </a:lvl1pPr>
          </a:lstStyle>
          <a:p>
            <a:endParaRPr lang="th-TH"/>
          </a:p>
        </p:txBody>
      </p:sp>
      <p:sp>
        <p:nvSpPr>
          <p:cNvPr id="6" name="Slide Number Placeholder 5"/>
          <p:cNvSpPr>
            <a:spLocks noGrp="1"/>
          </p:cNvSpPr>
          <p:nvPr>
            <p:ph type="sldNum" sz="quarter" idx="12"/>
          </p:nvPr>
        </p:nvSpPr>
        <p:spPr>
          <a:ln/>
        </p:spPr>
        <p:txBody>
          <a:bodyPr/>
          <a:lstStyle>
            <a:lvl1pPr>
              <a:defRPr/>
            </a:lvl1pPr>
          </a:lstStyle>
          <a:p>
            <a:fld id="{44D39592-DD44-42BF-B085-30FF3E12F117}" type="slidenum">
              <a:rPr lang="en-US"/>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42900" y="0"/>
            <a:ext cx="549275" cy="59436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5" name="Rectangle 4"/>
          <p:cNvSpPr/>
          <p:nvPr/>
        </p:nvSpPr>
        <p:spPr bwMode="auto">
          <a:xfrm>
            <a:off x="249238" y="0"/>
            <a:ext cx="93662" cy="59436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6" name="Rectangle 5"/>
          <p:cNvSpPr/>
          <p:nvPr/>
        </p:nvSpPr>
        <p:spPr bwMode="auto">
          <a:xfrm>
            <a:off x="892175" y="0"/>
            <a:ext cx="163513" cy="59436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7" name="Rectangle 6"/>
          <p:cNvSpPr/>
          <p:nvPr/>
        </p:nvSpPr>
        <p:spPr bwMode="auto">
          <a:xfrm>
            <a:off x="1027113" y="0"/>
            <a:ext cx="207962" cy="59436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10" name="Straight Connector 9"/>
          <p:cNvSpPr>
            <a:spLocks noChangeShapeType="1"/>
          </p:cNvSpPr>
          <p:nvPr/>
        </p:nvSpPr>
        <p:spPr bwMode="auto">
          <a:xfrm>
            <a:off x="95250" y="0"/>
            <a:ext cx="0" cy="59436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1" name="Straight Connector 10"/>
          <p:cNvSpPr>
            <a:spLocks noChangeShapeType="1"/>
          </p:cNvSpPr>
          <p:nvPr/>
        </p:nvSpPr>
        <p:spPr bwMode="auto">
          <a:xfrm>
            <a:off x="822325" y="0"/>
            <a:ext cx="0" cy="59436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2" name="Straight Connector 11"/>
          <p:cNvSpPr>
            <a:spLocks noChangeShapeType="1"/>
          </p:cNvSpPr>
          <p:nvPr/>
        </p:nvSpPr>
        <p:spPr bwMode="auto">
          <a:xfrm>
            <a:off x="768350" y="0"/>
            <a:ext cx="0" cy="59436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3" name="Straight Connector 12"/>
          <p:cNvSpPr>
            <a:spLocks noChangeShapeType="1"/>
          </p:cNvSpPr>
          <p:nvPr/>
        </p:nvSpPr>
        <p:spPr bwMode="auto">
          <a:xfrm>
            <a:off x="1554163" y="0"/>
            <a:ext cx="0" cy="59436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4" name="Straight Connector 13"/>
          <p:cNvSpPr>
            <a:spLocks noChangeShapeType="1"/>
          </p:cNvSpPr>
          <p:nvPr/>
        </p:nvSpPr>
        <p:spPr bwMode="auto">
          <a:xfrm>
            <a:off x="960438" y="0"/>
            <a:ext cx="0" cy="59436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5" name="Straight Connector 14"/>
          <p:cNvSpPr>
            <a:spLocks noChangeShapeType="1"/>
          </p:cNvSpPr>
          <p:nvPr/>
        </p:nvSpPr>
        <p:spPr bwMode="auto">
          <a:xfrm>
            <a:off x="8202613" y="0"/>
            <a:ext cx="0" cy="59436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6" name="Rectangle 15"/>
          <p:cNvSpPr/>
          <p:nvPr/>
        </p:nvSpPr>
        <p:spPr bwMode="auto">
          <a:xfrm>
            <a:off x="1096963" y="0"/>
            <a:ext cx="68262" cy="59436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7" name="Oval 16"/>
          <p:cNvSpPr/>
          <p:nvPr/>
        </p:nvSpPr>
        <p:spPr bwMode="auto">
          <a:xfrm>
            <a:off x="549275" y="2971800"/>
            <a:ext cx="1165225" cy="1122363"/>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8" name="Oval 17"/>
          <p:cNvSpPr/>
          <p:nvPr/>
        </p:nvSpPr>
        <p:spPr bwMode="auto">
          <a:xfrm>
            <a:off x="1177925" y="4217988"/>
            <a:ext cx="577850" cy="5556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9" name="Oval 18"/>
          <p:cNvSpPr/>
          <p:nvPr/>
        </p:nvSpPr>
        <p:spPr bwMode="auto">
          <a:xfrm>
            <a:off x="982663" y="4767263"/>
            <a:ext cx="122237" cy="119062"/>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20" name="Oval 19"/>
          <p:cNvSpPr/>
          <p:nvPr/>
        </p:nvSpPr>
        <p:spPr bwMode="auto">
          <a:xfrm>
            <a:off x="1497013" y="5016500"/>
            <a:ext cx="247650" cy="2381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21" name="Oval 20"/>
          <p:cNvSpPr/>
          <p:nvPr/>
        </p:nvSpPr>
        <p:spPr>
          <a:xfrm>
            <a:off x="1714500" y="3895725"/>
            <a:ext cx="328613" cy="31750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8" name="Title 7"/>
          <p:cNvSpPr>
            <a:spLocks noGrp="1"/>
          </p:cNvSpPr>
          <p:nvPr>
            <p:ph type="ctrTitle"/>
          </p:nvPr>
        </p:nvSpPr>
        <p:spPr>
          <a:xfrm>
            <a:off x="2057400" y="2707640"/>
            <a:ext cx="5554980" cy="1641780"/>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057400" y="4336212"/>
            <a:ext cx="5554980" cy="1188720"/>
          </a:xfrm>
        </p:spPr>
        <p:txBody>
          <a:bodyPr/>
          <a:lstStyle>
            <a:lvl1pPr marL="0" indent="0" algn="l">
              <a:buNone/>
              <a:defRPr sz="1600" b="1">
                <a:solidFill>
                  <a:schemeClr val="tx2"/>
                </a:solidFill>
              </a:defRPr>
            </a:lvl1pPr>
            <a:lvl2pPr marL="404942" indent="0" algn="ctr">
              <a:buNone/>
            </a:lvl2pPr>
            <a:lvl3pPr marL="809884" indent="0" algn="ctr">
              <a:buNone/>
            </a:lvl3pPr>
            <a:lvl4pPr marL="1214826" indent="0" algn="ctr">
              <a:buNone/>
            </a:lvl4pPr>
            <a:lvl5pPr marL="1619768" indent="0" algn="ctr">
              <a:buNone/>
            </a:lvl5pPr>
            <a:lvl6pPr marL="2024710" indent="0" algn="ctr">
              <a:buNone/>
            </a:lvl6pPr>
            <a:lvl7pPr marL="2429652" indent="0" algn="ctr">
              <a:buNone/>
            </a:lvl7pPr>
            <a:lvl8pPr marL="2834594" indent="0" algn="ctr">
              <a:buNone/>
            </a:lvl8pPr>
            <a:lvl9pPr marL="3239536"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026275" y="1011238"/>
            <a:ext cx="1981200" cy="342900"/>
          </a:xfrm>
        </p:spPr>
        <p:txBody>
          <a:bodyPr/>
          <a:lstStyle>
            <a:lvl1pPr>
              <a:defRPr/>
            </a:lvl1pPr>
          </a:lstStyle>
          <a:p>
            <a:pPr>
              <a:defRPr/>
            </a:pPr>
            <a:fld id="{C084ADEC-DD64-4894-9B5C-294EFEA7C426}" type="datetimeFigureOut">
              <a:rPr lang="en-US"/>
              <a:pPr>
                <a:defRPr/>
              </a:pPr>
              <a:t>12/1/2011</a:t>
            </a:fld>
            <a:endParaRPr lang="en-US" dirty="0"/>
          </a:p>
        </p:txBody>
      </p:sp>
      <p:sp>
        <p:nvSpPr>
          <p:cNvPr id="23" name="Footer Placeholder 16"/>
          <p:cNvSpPr>
            <a:spLocks noGrp="1"/>
          </p:cNvSpPr>
          <p:nvPr>
            <p:ph type="ftr" sz="quarter" idx="11"/>
          </p:nvPr>
        </p:nvSpPr>
        <p:spPr bwMode="auto">
          <a:xfrm rot="5400000">
            <a:off x="6430169" y="3617119"/>
            <a:ext cx="3170237" cy="346075"/>
          </a:xfrm>
        </p:spPr>
        <p:txBody>
          <a:bodyPr/>
          <a:lstStyle>
            <a:lvl1pPr>
              <a:defRPr/>
            </a:lvl1pPr>
          </a:lstStyle>
          <a:p>
            <a:pPr>
              <a:defRPr/>
            </a:pPr>
            <a:endParaRPr lang="en-US"/>
          </a:p>
        </p:txBody>
      </p:sp>
      <p:sp>
        <p:nvSpPr>
          <p:cNvPr id="24" name="Slide Number Placeholder 28"/>
          <p:cNvSpPr>
            <a:spLocks noGrp="1"/>
          </p:cNvSpPr>
          <p:nvPr>
            <p:ph type="sldNum" sz="quarter" idx="12"/>
          </p:nvPr>
        </p:nvSpPr>
        <p:spPr bwMode="auto">
          <a:xfrm>
            <a:off x="1192213" y="4271963"/>
            <a:ext cx="549275" cy="447675"/>
          </a:xfrm>
          <a:prstGeom prst="rect">
            <a:avLst/>
          </a:prstGeom>
        </p:spPr>
        <p:txBody>
          <a:bodyPr/>
          <a:lstStyle>
            <a:lvl1pPr>
              <a:defRPr>
                <a:cs typeface="+mn-cs"/>
              </a:defRPr>
            </a:lvl1pPr>
          </a:lstStyle>
          <a:p>
            <a:pPr>
              <a:defRPr/>
            </a:pPr>
            <a:fld id="{AE77ADD8-7BE2-457A-9569-20D8A2460894}"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11480" y="1386840"/>
            <a:ext cx="6720840" cy="422391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F0A89BF6-19D9-4C52-B2D9-4F9F6E98145A}" type="datetimeFigureOut">
              <a:rPr lang="en-US"/>
              <a:pPr>
                <a:defRPr/>
              </a:pPr>
              <a:t>12/1/2011</a:t>
            </a:fld>
            <a:endParaRPr lang="en-US"/>
          </a:p>
        </p:txBody>
      </p:sp>
      <p:sp>
        <p:nvSpPr>
          <p:cNvPr id="5" name="Footer Placeholder 9"/>
          <p:cNvSpPr>
            <a:spLocks noGrp="1"/>
          </p:cNvSpPr>
          <p:nvPr>
            <p:ph type="ftr" sz="quarter" idx="11"/>
          </p:nvPr>
        </p:nvSpPr>
        <p:spPr/>
        <p:txBody>
          <a:bodyPr rtlCol="0"/>
          <a:lstStyle>
            <a:lvl1pPr>
              <a:defRPr/>
            </a:lvl1pPr>
          </a:lstStyle>
          <a:p>
            <a:pPr>
              <a:defRPr/>
            </a:pPr>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bwMode="auto">
          <a:xfrm>
            <a:off x="342900" y="0"/>
            <a:ext cx="549275" cy="59436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5" name="Rectangle 4"/>
          <p:cNvSpPr/>
          <p:nvPr/>
        </p:nvSpPr>
        <p:spPr bwMode="auto">
          <a:xfrm>
            <a:off x="249238" y="0"/>
            <a:ext cx="93662" cy="59436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6" name="Rectangle 5"/>
          <p:cNvSpPr/>
          <p:nvPr/>
        </p:nvSpPr>
        <p:spPr bwMode="auto">
          <a:xfrm>
            <a:off x="892175" y="0"/>
            <a:ext cx="163513" cy="59436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7" name="Rectangle 6"/>
          <p:cNvSpPr/>
          <p:nvPr/>
        </p:nvSpPr>
        <p:spPr bwMode="auto">
          <a:xfrm>
            <a:off x="1027113" y="0"/>
            <a:ext cx="207962" cy="59436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8" name="Straight Connector 7"/>
          <p:cNvSpPr>
            <a:spLocks noChangeShapeType="1"/>
          </p:cNvSpPr>
          <p:nvPr/>
        </p:nvSpPr>
        <p:spPr bwMode="auto">
          <a:xfrm>
            <a:off x="95250" y="0"/>
            <a:ext cx="0" cy="59436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9" name="Straight Connector 8"/>
          <p:cNvSpPr>
            <a:spLocks noChangeShapeType="1"/>
          </p:cNvSpPr>
          <p:nvPr/>
        </p:nvSpPr>
        <p:spPr bwMode="auto">
          <a:xfrm>
            <a:off x="822325" y="0"/>
            <a:ext cx="0" cy="59436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0" name="Straight Connector 9"/>
          <p:cNvSpPr>
            <a:spLocks noChangeShapeType="1"/>
          </p:cNvSpPr>
          <p:nvPr/>
        </p:nvSpPr>
        <p:spPr bwMode="auto">
          <a:xfrm>
            <a:off x="768350" y="0"/>
            <a:ext cx="0" cy="59436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1" name="Straight Connector 10"/>
          <p:cNvSpPr>
            <a:spLocks noChangeShapeType="1"/>
          </p:cNvSpPr>
          <p:nvPr/>
        </p:nvSpPr>
        <p:spPr bwMode="auto">
          <a:xfrm>
            <a:off x="1554163" y="0"/>
            <a:ext cx="0" cy="59436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2" name="Straight Connector 11"/>
          <p:cNvSpPr>
            <a:spLocks noChangeShapeType="1"/>
          </p:cNvSpPr>
          <p:nvPr/>
        </p:nvSpPr>
        <p:spPr bwMode="auto">
          <a:xfrm>
            <a:off x="960438" y="0"/>
            <a:ext cx="0" cy="59436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3" name="Rectangle 12"/>
          <p:cNvSpPr/>
          <p:nvPr/>
        </p:nvSpPr>
        <p:spPr bwMode="auto">
          <a:xfrm>
            <a:off x="1096963" y="0"/>
            <a:ext cx="68262" cy="59436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4" name="Oval 13"/>
          <p:cNvSpPr/>
          <p:nvPr/>
        </p:nvSpPr>
        <p:spPr bwMode="auto">
          <a:xfrm>
            <a:off x="549275" y="2971800"/>
            <a:ext cx="1165225" cy="1122363"/>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5" name="Oval 14"/>
          <p:cNvSpPr/>
          <p:nvPr/>
        </p:nvSpPr>
        <p:spPr bwMode="auto">
          <a:xfrm>
            <a:off x="1192213" y="4217988"/>
            <a:ext cx="577850" cy="5556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6" name="Oval 15"/>
          <p:cNvSpPr/>
          <p:nvPr/>
        </p:nvSpPr>
        <p:spPr bwMode="auto">
          <a:xfrm>
            <a:off x="982663" y="4767263"/>
            <a:ext cx="122237" cy="119062"/>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7" name="Oval 16"/>
          <p:cNvSpPr/>
          <p:nvPr/>
        </p:nvSpPr>
        <p:spPr bwMode="auto">
          <a:xfrm>
            <a:off x="1497013" y="5019675"/>
            <a:ext cx="247650" cy="2365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8" name="Oval 17"/>
          <p:cNvSpPr/>
          <p:nvPr/>
        </p:nvSpPr>
        <p:spPr bwMode="auto">
          <a:xfrm>
            <a:off x="1690688" y="3883025"/>
            <a:ext cx="330200" cy="315913"/>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19" name="Straight Connector 18"/>
          <p:cNvSpPr>
            <a:spLocks noChangeShapeType="1"/>
          </p:cNvSpPr>
          <p:nvPr/>
        </p:nvSpPr>
        <p:spPr bwMode="auto">
          <a:xfrm>
            <a:off x="8188325" y="0"/>
            <a:ext cx="0" cy="59436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2" name="Title 1"/>
          <p:cNvSpPr>
            <a:spLocks noGrp="1"/>
          </p:cNvSpPr>
          <p:nvPr>
            <p:ph type="title"/>
          </p:nvPr>
        </p:nvSpPr>
        <p:spPr>
          <a:xfrm>
            <a:off x="2057400" y="2509520"/>
            <a:ext cx="5554980" cy="1779778"/>
          </a:xfrm>
        </p:spPr>
        <p:txBody>
          <a:bodyPr/>
          <a:lstStyle>
            <a:lvl1pPr algn="l">
              <a:buNone/>
              <a:defRPr sz="27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057400" y="4342130"/>
            <a:ext cx="5554980" cy="1188720"/>
          </a:xfrm>
        </p:spPr>
        <p:txBody>
          <a:bodyPr/>
          <a:lstStyle>
            <a:lvl1pPr marL="0" indent="0">
              <a:buNone/>
              <a:defRPr sz="1600" b="1">
                <a:solidFill>
                  <a:schemeClr val="tx2"/>
                </a:solidFill>
              </a:defRPr>
            </a:lvl1pPr>
            <a:lvl2pPr>
              <a:buNone/>
              <a:defRPr sz="1600">
                <a:solidFill>
                  <a:schemeClr val="tx1">
                    <a:tint val="75000"/>
                  </a:schemeClr>
                </a:solidFill>
              </a:defRPr>
            </a:lvl2pPr>
            <a:lvl3pPr>
              <a:buNone/>
              <a:defRPr sz="1400">
                <a:solidFill>
                  <a:schemeClr val="tx1">
                    <a:tint val="75000"/>
                  </a:schemeClr>
                </a:solidFill>
              </a:defRPr>
            </a:lvl3pPr>
            <a:lvl4pPr>
              <a:buNone/>
              <a:defRPr sz="1200">
                <a:solidFill>
                  <a:schemeClr val="tx1">
                    <a:tint val="75000"/>
                  </a:schemeClr>
                </a:solidFill>
              </a:defRPr>
            </a:lvl4pPr>
            <a:lvl5pPr>
              <a:buNone/>
              <a:defRPr sz="12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024688" y="1008063"/>
            <a:ext cx="1981200" cy="342900"/>
          </a:xfrm>
        </p:spPr>
        <p:txBody>
          <a:bodyPr/>
          <a:lstStyle>
            <a:lvl1pPr>
              <a:defRPr/>
            </a:lvl1pPr>
          </a:lstStyle>
          <a:p>
            <a:pPr>
              <a:defRPr/>
            </a:pPr>
            <a:fld id="{E73BB3D9-E145-4769-A9DF-1879659F1FF7}" type="datetimeFigureOut">
              <a:rPr lang="en-US"/>
              <a:pPr>
                <a:defRPr/>
              </a:pPr>
              <a:t>12/1/2011</a:t>
            </a:fld>
            <a:endParaRPr lang="en-US"/>
          </a:p>
        </p:txBody>
      </p:sp>
      <p:sp>
        <p:nvSpPr>
          <p:cNvPr id="21" name="Footer Placeholder 4"/>
          <p:cNvSpPr>
            <a:spLocks noGrp="1"/>
          </p:cNvSpPr>
          <p:nvPr>
            <p:ph type="ftr" sz="quarter" idx="11"/>
          </p:nvPr>
        </p:nvSpPr>
        <p:spPr bwMode="auto">
          <a:xfrm rot="5400000">
            <a:off x="6430169" y="3615531"/>
            <a:ext cx="3170238" cy="346075"/>
          </a:xfrm>
        </p:spPr>
        <p:txBody>
          <a:bodyPr/>
          <a:lstStyle>
            <a:lvl1pPr>
              <a:defRPr/>
            </a:lvl1pPr>
          </a:lstStyle>
          <a:p>
            <a:pPr>
              <a:defRPr/>
            </a:pPr>
            <a:endParaRPr lang="en-US"/>
          </a:p>
        </p:txBody>
      </p:sp>
      <p:sp>
        <p:nvSpPr>
          <p:cNvPr id="22" name="Slide Number Placeholder 5"/>
          <p:cNvSpPr>
            <a:spLocks noGrp="1"/>
          </p:cNvSpPr>
          <p:nvPr>
            <p:ph type="sldNum" sz="quarter" idx="12"/>
          </p:nvPr>
        </p:nvSpPr>
        <p:spPr bwMode="auto">
          <a:xfrm>
            <a:off x="1206500" y="4271963"/>
            <a:ext cx="549275" cy="447675"/>
          </a:xfrm>
          <a:prstGeom prst="rect">
            <a:avLst/>
          </a:prstGeom>
        </p:spPr>
        <p:txBody>
          <a:bodyPr/>
          <a:lstStyle>
            <a:lvl1pPr>
              <a:defRPr>
                <a:cs typeface="+mn-cs"/>
              </a:defRPr>
            </a:lvl1pPr>
          </a:lstStyle>
          <a:p>
            <a:pPr>
              <a:defRPr/>
            </a:pPr>
            <a:fld id="{2C23DCDA-E43D-44CD-8986-A9310CB0502E}"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11480" y="1386840"/>
            <a:ext cx="3291840" cy="3962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3843223" y="1386840"/>
            <a:ext cx="3291840" cy="3962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63388227-F8CF-4043-AB4B-91D4D43F6B28}" type="datetimeFigureOut">
              <a:rPr lang="en-US"/>
              <a:pPr>
                <a:defRPr/>
              </a:pPr>
              <a:t>12/1/2011</a:t>
            </a:fld>
            <a:endParaRPr lang="en-US"/>
          </a:p>
        </p:txBody>
      </p:sp>
      <p:sp>
        <p:nvSpPr>
          <p:cNvPr id="6" name="Footer Placeholder 5"/>
          <p:cNvSpPr>
            <a:spLocks noGrp="1"/>
          </p:cNvSpPr>
          <p:nvPr>
            <p:ph type="ftr" sz="quarter" idx="11"/>
          </p:nvPr>
        </p:nvSpPr>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7316788" y="4968875"/>
            <a:ext cx="547687" cy="452438"/>
          </a:xfrm>
          <a:prstGeom prst="rect">
            <a:avLst/>
          </a:prstGeom>
        </p:spPr>
        <p:txBody>
          <a:bodyPr/>
          <a:lstStyle>
            <a:lvl1pPr>
              <a:defRPr>
                <a:cs typeface="+mn-cs"/>
              </a:defRPr>
            </a:lvl1pPr>
          </a:lstStyle>
          <a:p>
            <a:pPr>
              <a:defRPr/>
            </a:pPr>
            <a:fld id="{85B3F718-D4FF-4C08-97DA-895B11414835}"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11480" y="236643"/>
            <a:ext cx="6789420" cy="9906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11480" y="2047240"/>
            <a:ext cx="3291840" cy="33680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3934778" y="2047240"/>
            <a:ext cx="3291840" cy="33680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11480" y="1360424"/>
            <a:ext cx="3291840" cy="570586"/>
          </a:xfrm>
          <a:prstGeom prst="roundRect">
            <a:avLst>
              <a:gd name="adj" fmla="val 16667"/>
            </a:avLst>
          </a:prstGeom>
          <a:solidFill>
            <a:schemeClr val="accent1"/>
          </a:solidFill>
        </p:spPr>
        <p:txBody>
          <a:bodyPr rtlCol="0" anchor="ctr">
            <a:noAutofit/>
          </a:bodyPr>
          <a:lstStyle>
            <a:lvl1pPr marL="0" indent="0">
              <a:buFontTx/>
              <a:buNone/>
              <a:defRPr sz="18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3909060" y="1360424"/>
            <a:ext cx="3291840" cy="570586"/>
          </a:xfrm>
          <a:prstGeom prst="roundRect">
            <a:avLst>
              <a:gd name="adj" fmla="val 16667"/>
            </a:avLst>
          </a:prstGeom>
          <a:solidFill>
            <a:schemeClr val="accent1"/>
          </a:solidFill>
        </p:spPr>
        <p:txBody>
          <a:bodyPr rtlCol="0" anchor="ctr">
            <a:noAutofit/>
          </a:bodyPr>
          <a:lstStyle>
            <a:lvl1pPr marL="0" indent="0">
              <a:buFontTx/>
              <a:buNone/>
              <a:defRPr sz="1800" b="1">
                <a:solidFill>
                  <a:srgbClr val="FFFFFF"/>
                </a:solidFill>
              </a:defRPr>
            </a:lvl1pPr>
          </a:lstStyle>
          <a:p>
            <a:pPr lvl="0"/>
            <a:r>
              <a:rPr lang="en-US" smtClean="0"/>
              <a:t>Click to edit Master text styles</a:t>
            </a:r>
          </a:p>
        </p:txBody>
      </p:sp>
      <p:sp>
        <p:nvSpPr>
          <p:cNvPr id="7" name="Date Placeholder 6"/>
          <p:cNvSpPr>
            <a:spLocks noGrp="1"/>
          </p:cNvSpPr>
          <p:nvPr>
            <p:ph type="dt" sz="half" idx="10"/>
          </p:nvPr>
        </p:nvSpPr>
        <p:spPr/>
        <p:txBody>
          <a:bodyPr/>
          <a:lstStyle>
            <a:lvl1pPr>
              <a:defRPr/>
            </a:lvl1pPr>
          </a:lstStyle>
          <a:p>
            <a:pPr>
              <a:defRPr/>
            </a:pPr>
            <a:fld id="{2C624D4F-0108-4BD9-9AE9-2C79F2B1CFD7}" type="datetimeFigureOut">
              <a:rPr lang="en-US"/>
              <a:pPr>
                <a:defRPr/>
              </a:pPr>
              <a:t>12/1/2011</a:t>
            </a:fld>
            <a:endParaRPr lang="en-US"/>
          </a:p>
        </p:txBody>
      </p:sp>
      <p:sp>
        <p:nvSpPr>
          <p:cNvPr id="8" name="Footer Placeholder 7"/>
          <p:cNvSpPr>
            <a:spLocks noGrp="1"/>
          </p:cNvSpPr>
          <p:nvPr>
            <p:ph type="ftr" sz="quarter" idx="11"/>
          </p:nvPr>
        </p:nvSpPr>
        <p:spPr/>
        <p:txBody>
          <a:bodyPr/>
          <a:lstStyle>
            <a:lvl1pPr>
              <a:defRPr/>
            </a:lvl1pPr>
          </a:lstStyle>
          <a:p>
            <a:pPr>
              <a:defRPr/>
            </a:pPr>
            <a:endParaRPr lang="en-US"/>
          </a:p>
        </p:txBody>
      </p:sp>
      <p:sp>
        <p:nvSpPr>
          <p:cNvPr id="9" name="Slide Number Placeholder 8"/>
          <p:cNvSpPr>
            <a:spLocks noGrp="1"/>
          </p:cNvSpPr>
          <p:nvPr>
            <p:ph type="sldNum" sz="quarter" idx="12"/>
          </p:nvPr>
        </p:nvSpPr>
        <p:spPr>
          <a:xfrm>
            <a:off x="7316788" y="4968875"/>
            <a:ext cx="547687" cy="452438"/>
          </a:xfrm>
          <a:prstGeom prst="rect">
            <a:avLst/>
          </a:prstGeom>
        </p:spPr>
        <p:txBody>
          <a:bodyPr/>
          <a:lstStyle>
            <a:lvl1pPr>
              <a:defRPr>
                <a:cs typeface="+mn-cs"/>
              </a:defRPr>
            </a:lvl1pPr>
          </a:lstStyle>
          <a:p>
            <a:pPr>
              <a:defRPr/>
            </a:pPr>
            <a:fld id="{E26430B4-C647-463F-9341-D7232EAC0367}"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5"/>
          <p:cNvSpPr>
            <a:spLocks noGrp="1"/>
          </p:cNvSpPr>
          <p:nvPr>
            <p:ph type="dt" sz="half" idx="10"/>
          </p:nvPr>
        </p:nvSpPr>
        <p:spPr/>
        <p:txBody>
          <a:bodyPr rtlCol="0"/>
          <a:lstStyle>
            <a:lvl1pPr>
              <a:defRPr/>
            </a:lvl1pPr>
          </a:lstStyle>
          <a:p>
            <a:pPr>
              <a:defRPr/>
            </a:pPr>
            <a:fld id="{440FEEE8-D2AC-488A-9087-159883EAD166}" type="datetimeFigureOut">
              <a:rPr lang="en-US"/>
              <a:pPr>
                <a:defRPr/>
              </a:pPr>
              <a:t>12/1/2011</a:t>
            </a:fld>
            <a:endParaRPr lang="en-US"/>
          </a:p>
        </p:txBody>
      </p:sp>
      <p:sp>
        <p:nvSpPr>
          <p:cNvPr id="4" name="Slide Number Placeholder 6"/>
          <p:cNvSpPr>
            <a:spLocks noGrp="1"/>
          </p:cNvSpPr>
          <p:nvPr>
            <p:ph type="sldNum" sz="quarter" idx="11"/>
          </p:nvPr>
        </p:nvSpPr>
        <p:spPr>
          <a:xfrm>
            <a:off x="7316788" y="4968875"/>
            <a:ext cx="547687" cy="452438"/>
          </a:xfrm>
          <a:prstGeom prst="rect">
            <a:avLst/>
          </a:prstGeom>
        </p:spPr>
        <p:txBody>
          <a:bodyPr rtlCol="0"/>
          <a:lstStyle>
            <a:lvl1pPr algn="ctr" eaLnBrk="1" hangingPunct="1">
              <a:defRPr>
                <a:cs typeface="+mn-cs"/>
              </a:defRPr>
            </a:lvl1pPr>
          </a:lstStyle>
          <a:p>
            <a:pPr>
              <a:defRPr/>
            </a:pPr>
            <a:fld id="{A869AAFD-00E6-43E1-B4E1-32E88EA66471}" type="slidenum">
              <a:rPr lang="en-US"/>
              <a:pPr>
                <a:defRPr/>
              </a:pPr>
              <a:t>‹#›</a:t>
            </a:fld>
            <a:endParaRPr lang="en-US"/>
          </a:p>
        </p:txBody>
      </p:sp>
      <p:sp>
        <p:nvSpPr>
          <p:cNvPr id="5" name="Footer Placeholder 7"/>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DA7608F5-CDD4-493D-8E61-7812E47B08D9}" type="datetimeFigureOut">
              <a:rPr lang="en-US"/>
              <a:pPr>
                <a:defRPr/>
              </a:pPr>
              <a:t>12/1/2011</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a:xfrm>
            <a:off x="7316788" y="4968875"/>
            <a:ext cx="547687" cy="452438"/>
          </a:xfrm>
          <a:prstGeom prst="rect">
            <a:avLst/>
          </a:prstGeom>
        </p:spPr>
        <p:txBody>
          <a:bodyPr/>
          <a:lstStyle>
            <a:lvl1pPr>
              <a:defRPr>
                <a:cs typeface="+mn-cs"/>
              </a:defRPr>
            </a:lvl1pPr>
          </a:lstStyle>
          <a:p>
            <a:pPr>
              <a:defRPr/>
            </a:pPr>
            <a:fld id="{4A02B328-4823-4AC7-A937-B868E0ACFC96}"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7886700" y="0"/>
            <a:ext cx="0" cy="59436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6" name="Straight Connector 5"/>
          <p:cNvSpPr>
            <a:spLocks noChangeShapeType="1"/>
          </p:cNvSpPr>
          <p:nvPr/>
        </p:nvSpPr>
        <p:spPr bwMode="auto">
          <a:xfrm>
            <a:off x="5622925" y="0"/>
            <a:ext cx="0" cy="59436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7" name="Straight Connector 6"/>
          <p:cNvSpPr>
            <a:spLocks noChangeShapeType="1"/>
          </p:cNvSpPr>
          <p:nvPr/>
        </p:nvSpPr>
        <p:spPr bwMode="auto">
          <a:xfrm>
            <a:off x="5573713" y="0"/>
            <a:ext cx="0" cy="5943600"/>
          </a:xfrm>
          <a:prstGeom prst="line">
            <a:avLst/>
          </a:prstGeom>
          <a:noFill/>
          <a:ln w="12700"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8" name="Straight Connector 7"/>
          <p:cNvSpPr>
            <a:spLocks noChangeShapeType="1"/>
          </p:cNvSpPr>
          <p:nvPr/>
        </p:nvSpPr>
        <p:spPr bwMode="auto">
          <a:xfrm>
            <a:off x="8093075" y="0"/>
            <a:ext cx="0" cy="5943600"/>
          </a:xfrm>
          <a:prstGeom prst="line">
            <a:avLst/>
          </a:prstGeom>
          <a:noFill/>
          <a:ln w="19050"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9" name="Rectangle 8"/>
          <p:cNvSpPr/>
          <p:nvPr/>
        </p:nvSpPr>
        <p:spPr bwMode="auto">
          <a:xfrm>
            <a:off x="7954963" y="0"/>
            <a:ext cx="274637" cy="59436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10" name="Straight Connector 9"/>
          <p:cNvSpPr>
            <a:spLocks noChangeShapeType="1"/>
          </p:cNvSpPr>
          <p:nvPr/>
        </p:nvSpPr>
        <p:spPr bwMode="auto">
          <a:xfrm>
            <a:off x="8023225" y="0"/>
            <a:ext cx="0" cy="5943600"/>
          </a:xfrm>
          <a:prstGeom prst="line">
            <a:avLst/>
          </a:prstGeom>
          <a:noFill/>
          <a:ln w="9525"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1" name="Oval 10"/>
          <p:cNvSpPr/>
          <p:nvPr/>
        </p:nvSpPr>
        <p:spPr>
          <a:xfrm>
            <a:off x="7340600" y="4953000"/>
            <a:ext cx="493713" cy="4762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2" name="Title 1"/>
          <p:cNvSpPr>
            <a:spLocks noGrp="1"/>
          </p:cNvSpPr>
          <p:nvPr>
            <p:ph type="title"/>
          </p:nvPr>
        </p:nvSpPr>
        <p:spPr>
          <a:xfrm rot="5400000">
            <a:off x="3139821" y="2766060"/>
            <a:ext cx="5468112" cy="411480"/>
          </a:xfrm>
        </p:spPr>
        <p:txBody>
          <a:bodyPr/>
          <a:lstStyle>
            <a:lvl1pPr algn="l">
              <a:buNone/>
              <a:defRPr sz="18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131052" y="237744"/>
            <a:ext cx="1374343" cy="4319016"/>
          </a:xfrm>
        </p:spPr>
        <p:txBody>
          <a:bodyPr/>
          <a:lstStyle>
            <a:lvl1pPr marL="0" indent="0">
              <a:spcBef>
                <a:spcPts val="354"/>
              </a:spcBef>
              <a:spcAft>
                <a:spcPts val="886"/>
              </a:spcAft>
              <a:buNone/>
              <a:defRPr sz="1100"/>
            </a:lvl1pPr>
            <a:lvl2pPr>
              <a:buNone/>
              <a:defRPr sz="1100"/>
            </a:lvl2pPr>
            <a:lvl3pPr>
              <a:buNone/>
              <a:defRPr sz="900"/>
            </a:lvl3pPr>
            <a:lvl4pPr>
              <a:buNone/>
              <a:defRPr sz="800"/>
            </a:lvl4pPr>
            <a:lvl5pPr>
              <a:buNone/>
              <a:defRPr sz="800"/>
            </a:lvl5pPr>
          </a:lstStyle>
          <a:p>
            <a:pPr lvl="0"/>
            <a:r>
              <a:rPr lang="en-US" smtClean="0"/>
              <a:t>Click to edit Master text styles</a:t>
            </a:r>
          </a:p>
        </p:txBody>
      </p:sp>
      <p:sp>
        <p:nvSpPr>
          <p:cNvPr id="18" name="Content Placeholder 17"/>
          <p:cNvSpPr>
            <a:spLocks noGrp="1"/>
          </p:cNvSpPr>
          <p:nvPr>
            <p:ph sz="quarter" idx="1"/>
          </p:nvPr>
        </p:nvSpPr>
        <p:spPr>
          <a:xfrm>
            <a:off x="274320" y="237744"/>
            <a:ext cx="5074920" cy="54839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rtlCol="0"/>
          <a:lstStyle>
            <a:lvl1pPr>
              <a:defRPr/>
            </a:lvl1pPr>
          </a:lstStyle>
          <a:p>
            <a:pPr>
              <a:defRPr/>
            </a:pPr>
            <a:fld id="{C396F886-9F28-493B-BF7D-D10CD0AC0EE7}" type="datetimeFigureOut">
              <a:rPr lang="en-US"/>
              <a:pPr>
                <a:defRPr/>
              </a:pPr>
              <a:t>12/1/2011</a:t>
            </a:fld>
            <a:endParaRPr lang="en-US" dirty="0"/>
          </a:p>
        </p:txBody>
      </p:sp>
      <p:sp>
        <p:nvSpPr>
          <p:cNvPr id="13" name="Slide Number Placeholder 21"/>
          <p:cNvSpPr>
            <a:spLocks noGrp="1"/>
          </p:cNvSpPr>
          <p:nvPr>
            <p:ph type="sldNum" sz="quarter" idx="11"/>
          </p:nvPr>
        </p:nvSpPr>
        <p:spPr>
          <a:xfrm>
            <a:off x="7316788" y="4968875"/>
            <a:ext cx="547687" cy="452438"/>
          </a:xfrm>
          <a:prstGeom prst="rect">
            <a:avLst/>
          </a:prstGeom>
        </p:spPr>
        <p:txBody>
          <a:bodyPr rtlCol="0"/>
          <a:lstStyle>
            <a:lvl1pPr algn="ctr" eaLnBrk="1" hangingPunct="1">
              <a:defRPr>
                <a:cs typeface="+mn-cs"/>
              </a:defRPr>
            </a:lvl1pPr>
          </a:lstStyle>
          <a:p>
            <a:pPr>
              <a:defRPr/>
            </a:pPr>
            <a:fld id="{13840255-CBCC-40BE-8757-DDF77BDB6EBB}" type="slidenum">
              <a:rPr lang="en-US"/>
              <a:pPr>
                <a:defRPr/>
              </a:pPr>
              <a:t>‹#›</a:t>
            </a:fld>
            <a:endParaRPr lang="en-US"/>
          </a:p>
        </p:txBody>
      </p:sp>
      <p:sp>
        <p:nvSpPr>
          <p:cNvPr id="14" name="Footer Placeholder 22"/>
          <p:cNvSpPr>
            <a:spLocks noGrp="1"/>
          </p:cNvSpPr>
          <p:nvPr>
            <p:ph type="ftr" sz="quarter" idx="12"/>
          </p:nvPr>
        </p:nvSpPr>
        <p:spPr/>
        <p:txBody>
          <a:bodyPr rtlCol="0"/>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7886700" y="0"/>
            <a:ext cx="0" cy="59436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6" name="Oval 5"/>
          <p:cNvSpPr/>
          <p:nvPr/>
        </p:nvSpPr>
        <p:spPr>
          <a:xfrm>
            <a:off x="7340600" y="4953000"/>
            <a:ext cx="493713" cy="47625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dirty="0"/>
          </a:p>
        </p:txBody>
      </p:sp>
      <p:sp>
        <p:nvSpPr>
          <p:cNvPr id="7" name="Straight Connector 6"/>
          <p:cNvSpPr>
            <a:spLocks noChangeShapeType="1"/>
          </p:cNvSpPr>
          <p:nvPr/>
        </p:nvSpPr>
        <p:spPr bwMode="auto">
          <a:xfrm>
            <a:off x="8093075" y="0"/>
            <a:ext cx="0" cy="5943600"/>
          </a:xfrm>
          <a:prstGeom prst="line">
            <a:avLst/>
          </a:prstGeom>
          <a:noFill/>
          <a:ln w="9525" cap="flat" cmpd="sng" algn="ctr">
            <a:solidFill>
              <a:schemeClr val="tx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8" name="Rectangle 7"/>
          <p:cNvSpPr/>
          <p:nvPr/>
        </p:nvSpPr>
        <p:spPr bwMode="auto">
          <a:xfrm>
            <a:off x="7954963" y="0"/>
            <a:ext cx="274637" cy="59436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9" name="Straight Connector 8"/>
          <p:cNvSpPr>
            <a:spLocks noChangeShapeType="1"/>
          </p:cNvSpPr>
          <p:nvPr/>
        </p:nvSpPr>
        <p:spPr bwMode="auto">
          <a:xfrm>
            <a:off x="8023225" y="0"/>
            <a:ext cx="0" cy="5943600"/>
          </a:xfrm>
          <a:prstGeom prst="line">
            <a:avLst/>
          </a:prstGeom>
          <a:noFill/>
          <a:ln w="9525"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0" name="Straight Connector 9"/>
          <p:cNvSpPr>
            <a:spLocks noChangeShapeType="1"/>
          </p:cNvSpPr>
          <p:nvPr/>
        </p:nvSpPr>
        <p:spPr bwMode="auto">
          <a:xfrm>
            <a:off x="5622925" y="0"/>
            <a:ext cx="0" cy="59436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11" name="Straight Connector 10"/>
          <p:cNvSpPr>
            <a:spLocks noChangeShapeType="1"/>
          </p:cNvSpPr>
          <p:nvPr/>
        </p:nvSpPr>
        <p:spPr bwMode="auto">
          <a:xfrm>
            <a:off x="5573713" y="0"/>
            <a:ext cx="0" cy="5943600"/>
          </a:xfrm>
          <a:prstGeom prst="line">
            <a:avLst/>
          </a:prstGeom>
          <a:noFill/>
          <a:ln w="12700"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2" name="Title 1"/>
          <p:cNvSpPr>
            <a:spLocks noGrp="1"/>
          </p:cNvSpPr>
          <p:nvPr>
            <p:ph type="title"/>
          </p:nvPr>
        </p:nvSpPr>
        <p:spPr>
          <a:xfrm rot="5400000">
            <a:off x="3120276" y="2766060"/>
            <a:ext cx="5468112" cy="411480"/>
          </a:xfrm>
        </p:spPr>
        <p:txBody>
          <a:bodyPr/>
          <a:lstStyle>
            <a:lvl1pPr algn="l">
              <a:buNone/>
              <a:defRPr sz="18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5554980" cy="59436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28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089218" y="229489"/>
            <a:ext cx="1371600" cy="4295242"/>
          </a:xfrm>
        </p:spPr>
        <p:txBody>
          <a:bodyPr rot="0" spcFirstLastPara="0" vertOverflow="overflow" horzOverflow="overflow" spcCol="242965" rtlCol="0" fromWordArt="0" forceAA="0">
            <a:normAutofit/>
          </a:bodyPr>
          <a:lstStyle>
            <a:lvl1pPr marL="0" indent="0">
              <a:spcBef>
                <a:spcPts val="89"/>
              </a:spcBef>
              <a:spcAft>
                <a:spcPts val="354"/>
              </a:spcAft>
              <a:buFontTx/>
              <a:buNone/>
              <a:defRPr sz="1100"/>
            </a:lvl1pPr>
            <a:lvl2pPr>
              <a:defRPr sz="1100"/>
            </a:lvl2pPr>
            <a:lvl3pPr>
              <a:defRPr sz="900"/>
            </a:lvl3pPr>
            <a:lvl4pPr>
              <a:defRPr sz="800"/>
            </a:lvl4pPr>
            <a:lvl5pPr>
              <a:defRPr sz="800"/>
            </a:lvl5pPr>
          </a:lstStyle>
          <a:p>
            <a:pPr lvl="0"/>
            <a:r>
              <a:rPr lang="en-US" smtClean="0"/>
              <a:t>Click to edit Master text styles</a:t>
            </a:r>
          </a:p>
        </p:txBody>
      </p:sp>
      <p:sp>
        <p:nvSpPr>
          <p:cNvPr id="12" name="Date Placeholder 16"/>
          <p:cNvSpPr>
            <a:spLocks noGrp="1"/>
          </p:cNvSpPr>
          <p:nvPr>
            <p:ph type="dt" sz="half" idx="10"/>
          </p:nvPr>
        </p:nvSpPr>
        <p:spPr/>
        <p:txBody>
          <a:bodyPr rtlCol="0"/>
          <a:lstStyle>
            <a:lvl1pPr>
              <a:defRPr/>
            </a:lvl1pPr>
          </a:lstStyle>
          <a:p>
            <a:pPr>
              <a:defRPr/>
            </a:pPr>
            <a:fld id="{745C03F0-D827-4A17-BCA9-B1FC0DB4646C}" type="datetimeFigureOut">
              <a:rPr lang="en-US"/>
              <a:pPr>
                <a:defRPr/>
              </a:pPr>
              <a:t>12/1/2011</a:t>
            </a:fld>
            <a:endParaRPr lang="en-US"/>
          </a:p>
        </p:txBody>
      </p:sp>
      <p:sp>
        <p:nvSpPr>
          <p:cNvPr id="13" name="Slide Number Placeholder 17"/>
          <p:cNvSpPr>
            <a:spLocks noGrp="1"/>
          </p:cNvSpPr>
          <p:nvPr>
            <p:ph type="sldNum" sz="quarter" idx="11"/>
          </p:nvPr>
        </p:nvSpPr>
        <p:spPr>
          <a:xfrm>
            <a:off x="7316788" y="4968875"/>
            <a:ext cx="547687" cy="452438"/>
          </a:xfrm>
          <a:prstGeom prst="rect">
            <a:avLst/>
          </a:prstGeom>
        </p:spPr>
        <p:txBody>
          <a:bodyPr rtlCol="0"/>
          <a:lstStyle>
            <a:lvl1pPr algn="ctr" eaLnBrk="1" hangingPunct="1">
              <a:defRPr>
                <a:cs typeface="+mn-cs"/>
              </a:defRPr>
            </a:lvl1pPr>
          </a:lstStyle>
          <a:p>
            <a:pPr>
              <a:defRPr/>
            </a:pPr>
            <a:fld id="{1B95A98C-ABB6-497D-AB34-54011434F40D}" type="slidenum">
              <a:rPr lang="en-US"/>
              <a:pPr>
                <a:defRPr/>
              </a:pPr>
              <a:t>‹#›</a:t>
            </a:fld>
            <a:endParaRPr lang="en-US"/>
          </a:p>
        </p:txBody>
      </p:sp>
      <p:sp>
        <p:nvSpPr>
          <p:cNvPr id="14" name="Footer Placeholder 20"/>
          <p:cNvSpPr>
            <a:spLocks noGrp="1"/>
          </p:cNvSpPr>
          <p:nvPr>
            <p:ph type="ftr" sz="quarter" idx="12"/>
          </p:nvPr>
        </p:nvSpPr>
        <p:spPr/>
        <p:txBody>
          <a:bodyPr rtlCol="0"/>
          <a:lstStyle>
            <a:lvl1pPr>
              <a:defRPr/>
            </a:lvl1pPr>
          </a:lstStyle>
          <a:p>
            <a:pPr>
              <a:defRPr/>
            </a:pP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D296C79-8071-420C-805E-F11C36E71D30}" type="datetimeFigureOut">
              <a:rPr lang="en-US"/>
              <a:pPr>
                <a:defRPr/>
              </a:pPr>
              <a:t>12/1/2011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7316788" y="4968875"/>
            <a:ext cx="547687" cy="452438"/>
          </a:xfrm>
          <a:prstGeom prst="rect">
            <a:avLst/>
          </a:prstGeom>
        </p:spPr>
        <p:txBody>
          <a:bodyPr/>
          <a:lstStyle>
            <a:lvl1pPr>
              <a:defRPr>
                <a:cs typeface="+mn-cs"/>
              </a:defRPr>
            </a:lvl1pPr>
          </a:lstStyle>
          <a:p>
            <a:pPr>
              <a:defRPr/>
            </a:pPr>
            <a:fld id="{7F12621E-6FA3-4E07-973C-B316686A553A}"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66460" y="238021"/>
            <a:ext cx="1508760" cy="50713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11480" y="238020"/>
            <a:ext cx="5417820" cy="50713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C902F75E-0E30-4568-911E-C4780D913330}" type="datetimeFigureOut">
              <a:rPr lang="en-US"/>
              <a:pPr>
                <a:defRPr/>
              </a:pPr>
              <a:t>12/1/2011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7316788" y="4968875"/>
            <a:ext cx="547687" cy="452438"/>
          </a:xfrm>
          <a:prstGeom prst="rect">
            <a:avLst/>
          </a:prstGeom>
        </p:spPr>
        <p:txBody>
          <a:bodyPr/>
          <a:lstStyle>
            <a:lvl1pPr>
              <a:defRPr>
                <a:cs typeface="+mn-cs"/>
              </a:defRPr>
            </a:lvl1pPr>
          </a:lstStyle>
          <a:p>
            <a:pPr>
              <a:defRPr/>
            </a:pPr>
            <a:fld id="{7CF9A861-A204-44A5-A77C-0946068CB89F}"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263525" y="228600"/>
            <a:ext cx="7735888" cy="1101725"/>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263525" y="1495425"/>
            <a:ext cx="7689850" cy="4224338"/>
          </a:xfrm>
        </p:spPr>
        <p:txBody>
          <a:bodyPr>
            <a:normAutofit/>
          </a:bodyPr>
          <a:lstStyle/>
          <a:p>
            <a:pPr lvl="0"/>
            <a:endParaRPr lang="en-US" noProof="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63525" y="228600"/>
            <a:ext cx="7735888" cy="110172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263525" y="1495425"/>
            <a:ext cx="7689850" cy="4224338"/>
          </a:xfrm>
        </p:spPr>
        <p:txBody>
          <a:bodyPr>
            <a:normAutofit/>
          </a:bodyPr>
          <a:lstStyle/>
          <a:p>
            <a:pPr lvl="0"/>
            <a:endParaRPr lang="en-US" noProof="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11163" y="241300"/>
            <a:ext cx="7407275" cy="987425"/>
          </a:xfrm>
          <a:prstGeom prst="rect">
            <a:avLst/>
          </a:prstGeom>
          <a:noFill/>
          <a:ln w="9525">
            <a:noFill/>
            <a:miter lim="800000"/>
            <a:headEnd/>
            <a:tailEnd/>
          </a:ln>
        </p:spPr>
        <p:txBody>
          <a:bodyPr vert="horz" wrap="square" lIns="80988" tIns="40494" rIns="80988" bIns="40494" numCol="1" anchor="b" anchorCtr="0" compatLnSpc="1">
            <a:prstTxWarp prst="textNoShape">
              <a:avLst/>
            </a:prstTxWarp>
          </a:bodyPr>
          <a:lstStyle/>
          <a:p>
            <a:pPr lvl="0"/>
            <a:r>
              <a:rPr lang="th-TH" smtClean="0"/>
              <a:t>Click to edit Master title style</a:t>
            </a:r>
          </a:p>
        </p:txBody>
      </p:sp>
      <p:sp>
        <p:nvSpPr>
          <p:cNvPr id="1027" name="Rectangle 3"/>
          <p:cNvSpPr>
            <a:spLocks noGrp="1" noChangeArrowheads="1"/>
          </p:cNvSpPr>
          <p:nvPr>
            <p:ph type="body" idx="1"/>
          </p:nvPr>
        </p:nvSpPr>
        <p:spPr bwMode="auto">
          <a:xfrm>
            <a:off x="411163" y="1387475"/>
            <a:ext cx="7407275" cy="3925888"/>
          </a:xfrm>
          <a:prstGeom prst="rect">
            <a:avLst/>
          </a:prstGeom>
          <a:noFill/>
          <a:ln w="9525">
            <a:noFill/>
            <a:miter lim="800000"/>
            <a:headEnd/>
            <a:tailEnd/>
          </a:ln>
        </p:spPr>
        <p:txBody>
          <a:bodyPr vert="horz" wrap="square" lIns="80988" tIns="40494" rIns="80988" bIns="40494"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256004" name="Rectangle 4"/>
          <p:cNvSpPr>
            <a:spLocks noGrp="1" noChangeArrowheads="1"/>
          </p:cNvSpPr>
          <p:nvPr>
            <p:ph type="dt" sz="half" idx="2"/>
          </p:nvPr>
        </p:nvSpPr>
        <p:spPr bwMode="auto">
          <a:xfrm>
            <a:off x="411163" y="5414963"/>
            <a:ext cx="1920875" cy="396875"/>
          </a:xfrm>
          <a:prstGeom prst="rect">
            <a:avLst/>
          </a:prstGeom>
          <a:noFill/>
          <a:ln w="9525">
            <a:noFill/>
            <a:miter lim="800000"/>
            <a:headEnd/>
            <a:tailEnd/>
          </a:ln>
          <a:effectLst/>
        </p:spPr>
        <p:txBody>
          <a:bodyPr vert="horz" wrap="square" lIns="80988" tIns="40494" rIns="80988" bIns="40494" numCol="1" anchor="t" anchorCtr="0" compatLnSpc="1">
            <a:prstTxWarp prst="textNoShape">
              <a:avLst/>
            </a:prstTxWarp>
          </a:bodyPr>
          <a:lstStyle>
            <a:lvl1pPr eaLnBrk="1" hangingPunct="1">
              <a:defRPr sz="900">
                <a:latin typeface="Verdana" pitchFamily="34" charset="0"/>
              </a:defRPr>
            </a:lvl1pPr>
          </a:lstStyle>
          <a:p>
            <a:endParaRPr lang="th-TH"/>
          </a:p>
        </p:txBody>
      </p:sp>
      <p:sp>
        <p:nvSpPr>
          <p:cNvPr id="256005" name="Rectangle 5"/>
          <p:cNvSpPr>
            <a:spLocks noGrp="1" noChangeArrowheads="1"/>
          </p:cNvSpPr>
          <p:nvPr>
            <p:ph type="ftr" sz="quarter" idx="3"/>
          </p:nvPr>
        </p:nvSpPr>
        <p:spPr bwMode="auto">
          <a:xfrm>
            <a:off x="2811463" y="5414963"/>
            <a:ext cx="2606675" cy="396875"/>
          </a:xfrm>
          <a:prstGeom prst="rect">
            <a:avLst/>
          </a:prstGeom>
          <a:noFill/>
          <a:ln w="9525">
            <a:noFill/>
            <a:miter lim="800000"/>
            <a:headEnd/>
            <a:tailEnd/>
          </a:ln>
          <a:effectLst/>
        </p:spPr>
        <p:txBody>
          <a:bodyPr vert="horz" wrap="square" lIns="80988" tIns="40494" rIns="80988" bIns="40494" numCol="1" anchor="t" anchorCtr="0" compatLnSpc="1">
            <a:prstTxWarp prst="textNoShape">
              <a:avLst/>
            </a:prstTxWarp>
          </a:bodyPr>
          <a:lstStyle>
            <a:lvl1pPr algn="ctr" eaLnBrk="1" hangingPunct="1">
              <a:defRPr sz="900">
                <a:latin typeface="Verdana" pitchFamily="34" charset="0"/>
              </a:defRPr>
            </a:lvl1pPr>
          </a:lstStyle>
          <a:p>
            <a:endParaRPr lang="th-TH"/>
          </a:p>
        </p:txBody>
      </p:sp>
      <p:sp>
        <p:nvSpPr>
          <p:cNvPr id="256006" name="Rectangle 6"/>
          <p:cNvSpPr>
            <a:spLocks noGrp="1" noChangeArrowheads="1"/>
          </p:cNvSpPr>
          <p:nvPr>
            <p:ph type="sldNum" sz="quarter" idx="4"/>
          </p:nvPr>
        </p:nvSpPr>
        <p:spPr bwMode="auto">
          <a:xfrm>
            <a:off x="6122988" y="5546725"/>
            <a:ext cx="1920875" cy="396875"/>
          </a:xfrm>
          <a:prstGeom prst="rect">
            <a:avLst/>
          </a:prstGeom>
          <a:noFill/>
          <a:ln w="9525">
            <a:noFill/>
            <a:miter lim="800000"/>
            <a:headEnd/>
            <a:tailEnd/>
          </a:ln>
          <a:effectLst/>
        </p:spPr>
        <p:txBody>
          <a:bodyPr vert="horz" wrap="square" lIns="80988" tIns="40494" rIns="80988" bIns="40494" numCol="1" anchor="t" anchorCtr="0" compatLnSpc="1">
            <a:prstTxWarp prst="textNoShape">
              <a:avLst/>
            </a:prstTxWarp>
          </a:bodyPr>
          <a:lstStyle>
            <a:lvl1pPr algn="r" eaLnBrk="1" hangingPunct="1">
              <a:defRPr sz="1100">
                <a:latin typeface="Verdana" pitchFamily="34" charset="0"/>
              </a:defRPr>
            </a:lvl1pPr>
          </a:lstStyle>
          <a:p>
            <a:fld id="{CD7B6BB9-A95E-4F07-939D-4740DB916309}" type="slidenum">
              <a:rPr lang="en-US"/>
              <a:pPr/>
              <a:t>‹#›</a:t>
            </a:fld>
            <a:endParaRPr lang="th-TH"/>
          </a:p>
        </p:txBody>
      </p:sp>
      <p:sp>
        <p:nvSpPr>
          <p:cNvPr id="256007" name="Rectangle 7"/>
          <p:cNvSpPr>
            <a:spLocks noChangeArrowheads="1"/>
          </p:cNvSpPr>
          <p:nvPr/>
        </p:nvSpPr>
        <p:spPr bwMode="auto">
          <a:xfrm>
            <a:off x="0" y="0"/>
            <a:ext cx="206375" cy="1981200"/>
          </a:xfrm>
          <a:prstGeom prst="rect">
            <a:avLst/>
          </a:prstGeom>
          <a:solidFill>
            <a:schemeClr val="bg2"/>
          </a:solidFill>
          <a:ln w="9525">
            <a:noFill/>
            <a:miter lim="800000"/>
            <a:headEnd/>
            <a:tailEnd/>
          </a:ln>
          <a:effectLst/>
        </p:spPr>
        <p:txBody>
          <a:bodyPr wrap="none" lIns="80988" tIns="40494" rIns="80988" bIns="40494" anchor="ctr"/>
          <a:lstStyle/>
          <a:p>
            <a:pPr algn="ctr" defTabSz="809625" eaLnBrk="1" hangingPunct="1">
              <a:defRPr/>
            </a:pPr>
            <a:endParaRPr lang="th-TH" sz="2100"/>
          </a:p>
        </p:txBody>
      </p:sp>
      <p:sp>
        <p:nvSpPr>
          <p:cNvPr id="256008" name="Rectangle 8"/>
          <p:cNvSpPr>
            <a:spLocks noChangeArrowheads="1"/>
          </p:cNvSpPr>
          <p:nvPr/>
        </p:nvSpPr>
        <p:spPr bwMode="auto">
          <a:xfrm>
            <a:off x="0" y="1981200"/>
            <a:ext cx="206375" cy="1981200"/>
          </a:xfrm>
          <a:prstGeom prst="rect">
            <a:avLst/>
          </a:prstGeom>
          <a:solidFill>
            <a:schemeClr val="accent2"/>
          </a:solidFill>
          <a:ln w="9525">
            <a:noFill/>
            <a:miter lim="800000"/>
            <a:headEnd/>
            <a:tailEnd/>
          </a:ln>
          <a:effectLst/>
        </p:spPr>
        <p:txBody>
          <a:bodyPr wrap="none" lIns="80988" tIns="40494" rIns="80988" bIns="40494" anchor="ctr"/>
          <a:lstStyle/>
          <a:p>
            <a:pPr algn="ctr" defTabSz="809625" eaLnBrk="1" hangingPunct="1">
              <a:defRPr/>
            </a:pPr>
            <a:endParaRPr lang="th-TH" sz="2100"/>
          </a:p>
        </p:txBody>
      </p:sp>
      <p:sp>
        <p:nvSpPr>
          <p:cNvPr id="256009" name="Rectangle 9"/>
          <p:cNvSpPr>
            <a:spLocks noChangeArrowheads="1"/>
          </p:cNvSpPr>
          <p:nvPr/>
        </p:nvSpPr>
        <p:spPr bwMode="auto">
          <a:xfrm>
            <a:off x="0" y="3962400"/>
            <a:ext cx="206375" cy="1981200"/>
          </a:xfrm>
          <a:prstGeom prst="rect">
            <a:avLst/>
          </a:prstGeom>
          <a:solidFill>
            <a:schemeClr val="tx2"/>
          </a:solidFill>
          <a:ln w="9525">
            <a:noFill/>
            <a:miter lim="800000"/>
            <a:headEnd/>
            <a:tailEnd/>
          </a:ln>
          <a:effectLst/>
        </p:spPr>
        <p:txBody>
          <a:bodyPr wrap="none" lIns="80988" tIns="40494" rIns="80988" bIns="40494" anchor="ctr"/>
          <a:lstStyle/>
          <a:p>
            <a:pPr algn="ctr" defTabSz="809625" eaLnBrk="1" hangingPunct="1">
              <a:defRPr/>
            </a:pPr>
            <a:endParaRPr lang="th-TH" sz="2100"/>
          </a:p>
        </p:txBody>
      </p:sp>
    </p:spTree>
  </p:cSld>
  <p:clrMap bg1="lt1" tx1="dk1" bg2="lt2" tx2="dk2" accent1="accent1" accent2="accent2" accent3="accent3" accent4="accent4" accent5="accent5" accent6="accent6" hlink="hlink" folHlink="folHlink"/>
  <p:sldLayoutIdLst>
    <p:sldLayoutId id="2147483742"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Lst>
  <p:timing>
    <p:tnLst>
      <p:par>
        <p:cTn id="1" dur="indefinite" restart="never" nodeType="tmRoot"/>
      </p:par>
    </p:tnLst>
  </p:timing>
  <p:hf hdr="0" ftr="0" dt="0"/>
  <p:txStyles>
    <p:titleStyle>
      <a:lvl1pPr algn="l" defTabSz="809625" rtl="0" eaLnBrk="0" fontAlgn="base" hangingPunct="0">
        <a:spcBef>
          <a:spcPct val="0"/>
        </a:spcBef>
        <a:spcAft>
          <a:spcPct val="0"/>
        </a:spcAft>
        <a:defRPr sz="3900">
          <a:solidFill>
            <a:schemeClr val="tx2"/>
          </a:solidFill>
          <a:latin typeface="+mj-lt"/>
          <a:ea typeface="+mj-ea"/>
          <a:cs typeface="+mj-cs"/>
        </a:defRPr>
      </a:lvl1pPr>
      <a:lvl2pPr algn="l" defTabSz="809625" rtl="0" eaLnBrk="0" fontAlgn="base" hangingPunct="0">
        <a:spcBef>
          <a:spcPct val="0"/>
        </a:spcBef>
        <a:spcAft>
          <a:spcPct val="0"/>
        </a:spcAft>
        <a:defRPr sz="3900">
          <a:solidFill>
            <a:schemeClr val="tx2"/>
          </a:solidFill>
          <a:latin typeface="Garamond" pitchFamily="18" charset="0"/>
          <a:cs typeface="Angsana New" pitchFamily="18" charset="-34"/>
        </a:defRPr>
      </a:lvl2pPr>
      <a:lvl3pPr algn="l" defTabSz="809625" rtl="0" eaLnBrk="0" fontAlgn="base" hangingPunct="0">
        <a:spcBef>
          <a:spcPct val="0"/>
        </a:spcBef>
        <a:spcAft>
          <a:spcPct val="0"/>
        </a:spcAft>
        <a:defRPr sz="3900">
          <a:solidFill>
            <a:schemeClr val="tx2"/>
          </a:solidFill>
          <a:latin typeface="Garamond" pitchFamily="18" charset="0"/>
          <a:cs typeface="Angsana New" pitchFamily="18" charset="-34"/>
        </a:defRPr>
      </a:lvl3pPr>
      <a:lvl4pPr algn="l" defTabSz="809625" rtl="0" eaLnBrk="0" fontAlgn="base" hangingPunct="0">
        <a:spcBef>
          <a:spcPct val="0"/>
        </a:spcBef>
        <a:spcAft>
          <a:spcPct val="0"/>
        </a:spcAft>
        <a:defRPr sz="3900">
          <a:solidFill>
            <a:schemeClr val="tx2"/>
          </a:solidFill>
          <a:latin typeface="Garamond" pitchFamily="18" charset="0"/>
          <a:cs typeface="Angsana New" pitchFamily="18" charset="-34"/>
        </a:defRPr>
      </a:lvl4pPr>
      <a:lvl5pPr algn="l" defTabSz="809625" rtl="0" eaLnBrk="0" fontAlgn="base" hangingPunct="0">
        <a:spcBef>
          <a:spcPct val="0"/>
        </a:spcBef>
        <a:spcAft>
          <a:spcPct val="0"/>
        </a:spcAft>
        <a:defRPr sz="3900">
          <a:solidFill>
            <a:schemeClr val="tx2"/>
          </a:solidFill>
          <a:latin typeface="Garamond" pitchFamily="18" charset="0"/>
          <a:cs typeface="Angsana New" pitchFamily="18" charset="-34"/>
        </a:defRPr>
      </a:lvl5pPr>
      <a:lvl6pPr marL="457200" algn="l" defTabSz="809625" rtl="0" fontAlgn="base">
        <a:spcBef>
          <a:spcPct val="0"/>
        </a:spcBef>
        <a:spcAft>
          <a:spcPct val="0"/>
        </a:spcAft>
        <a:defRPr sz="3900">
          <a:solidFill>
            <a:schemeClr val="tx2"/>
          </a:solidFill>
          <a:latin typeface="Garamond" pitchFamily="18" charset="0"/>
          <a:cs typeface="Angsana New" pitchFamily="18" charset="-34"/>
        </a:defRPr>
      </a:lvl6pPr>
      <a:lvl7pPr marL="914400" algn="l" defTabSz="809625" rtl="0" fontAlgn="base">
        <a:spcBef>
          <a:spcPct val="0"/>
        </a:spcBef>
        <a:spcAft>
          <a:spcPct val="0"/>
        </a:spcAft>
        <a:defRPr sz="3900">
          <a:solidFill>
            <a:schemeClr val="tx2"/>
          </a:solidFill>
          <a:latin typeface="Garamond" pitchFamily="18" charset="0"/>
          <a:cs typeface="Angsana New" pitchFamily="18" charset="-34"/>
        </a:defRPr>
      </a:lvl7pPr>
      <a:lvl8pPr marL="1371600" algn="l" defTabSz="809625" rtl="0" fontAlgn="base">
        <a:spcBef>
          <a:spcPct val="0"/>
        </a:spcBef>
        <a:spcAft>
          <a:spcPct val="0"/>
        </a:spcAft>
        <a:defRPr sz="3900">
          <a:solidFill>
            <a:schemeClr val="tx2"/>
          </a:solidFill>
          <a:latin typeface="Garamond" pitchFamily="18" charset="0"/>
          <a:cs typeface="Angsana New" pitchFamily="18" charset="-34"/>
        </a:defRPr>
      </a:lvl8pPr>
      <a:lvl9pPr marL="1828800" algn="l" defTabSz="809625" rtl="0" fontAlgn="base">
        <a:spcBef>
          <a:spcPct val="0"/>
        </a:spcBef>
        <a:spcAft>
          <a:spcPct val="0"/>
        </a:spcAft>
        <a:defRPr sz="3900">
          <a:solidFill>
            <a:schemeClr val="tx2"/>
          </a:solidFill>
          <a:latin typeface="Garamond" pitchFamily="18" charset="0"/>
          <a:cs typeface="Angsana New" pitchFamily="18" charset="-34"/>
        </a:defRPr>
      </a:lvl9pPr>
    </p:titleStyle>
    <p:bodyStyle>
      <a:lvl1pPr marL="303213" indent="-303213" algn="l" defTabSz="809625" rtl="0" eaLnBrk="0" fontAlgn="base" hangingPunct="0">
        <a:spcBef>
          <a:spcPct val="20000"/>
        </a:spcBef>
        <a:spcAft>
          <a:spcPct val="0"/>
        </a:spcAft>
        <a:buClr>
          <a:schemeClr val="bg2"/>
        </a:buClr>
        <a:buSzPct val="75000"/>
        <a:buFont typeface="Wingdings" pitchFamily="2" charset="2"/>
        <a:buChar char="n"/>
        <a:defRPr sz="2100">
          <a:solidFill>
            <a:schemeClr val="tx1"/>
          </a:solidFill>
          <a:latin typeface="+mn-lt"/>
          <a:ea typeface="+mn-ea"/>
          <a:cs typeface="+mn-cs"/>
        </a:defRPr>
      </a:lvl1pPr>
      <a:lvl2pPr marL="658813" indent="-254000" algn="l" defTabSz="809625" rtl="0" eaLnBrk="0" fontAlgn="base" hangingPunct="0">
        <a:spcBef>
          <a:spcPct val="20000"/>
        </a:spcBef>
        <a:spcAft>
          <a:spcPct val="0"/>
        </a:spcAft>
        <a:buClr>
          <a:schemeClr val="bg2"/>
        </a:buClr>
        <a:buSzPct val="85000"/>
        <a:buFont typeface="Wingdings" pitchFamily="2" charset="2"/>
        <a:buChar char="p"/>
        <a:defRPr>
          <a:solidFill>
            <a:schemeClr val="bg2"/>
          </a:solidFill>
          <a:latin typeface="+mn-lt"/>
          <a:cs typeface="+mn-cs"/>
        </a:defRPr>
      </a:lvl2pPr>
      <a:lvl3pPr marL="1012825" indent="-203200" algn="l" defTabSz="809625" rtl="0" eaLnBrk="0" fontAlgn="base" hangingPunct="0">
        <a:spcBef>
          <a:spcPct val="20000"/>
        </a:spcBef>
        <a:spcAft>
          <a:spcPct val="0"/>
        </a:spcAft>
        <a:buClr>
          <a:schemeClr val="bg2"/>
        </a:buClr>
        <a:buSzPct val="95000"/>
        <a:buFont typeface="Wingdings" pitchFamily="2" charset="2"/>
        <a:buChar char="¦"/>
        <a:defRPr sz="1600">
          <a:solidFill>
            <a:schemeClr val="bg2"/>
          </a:solidFill>
          <a:latin typeface="+mn-lt"/>
          <a:cs typeface="+mn-cs"/>
        </a:defRPr>
      </a:lvl3pPr>
      <a:lvl4pPr marL="1417638" indent="-203200" algn="l" defTabSz="809625" rtl="0" eaLnBrk="0" fontAlgn="base" hangingPunct="0">
        <a:spcBef>
          <a:spcPct val="20000"/>
        </a:spcBef>
        <a:spcAft>
          <a:spcPct val="0"/>
        </a:spcAft>
        <a:buClr>
          <a:schemeClr val="bg2"/>
        </a:buClr>
        <a:buFont typeface="Wingdings" pitchFamily="2" charset="2"/>
        <a:buChar char="§"/>
        <a:defRPr sz="1400">
          <a:solidFill>
            <a:schemeClr val="bg2"/>
          </a:solidFill>
          <a:latin typeface="+mn-lt"/>
          <a:cs typeface="+mn-cs"/>
        </a:defRPr>
      </a:lvl4pPr>
      <a:lvl5pPr marL="1822450" indent="-203200" algn="l" defTabSz="809625" rtl="0" eaLnBrk="0" fontAlgn="base" hangingPunct="0">
        <a:spcBef>
          <a:spcPct val="20000"/>
        </a:spcBef>
        <a:spcAft>
          <a:spcPct val="0"/>
        </a:spcAft>
        <a:buClr>
          <a:schemeClr val="tx2"/>
        </a:buClr>
        <a:buSzPct val="80000"/>
        <a:buFont typeface="Wingdings" pitchFamily="2" charset="2"/>
        <a:buChar char="§"/>
        <a:defRPr sz="1400">
          <a:solidFill>
            <a:schemeClr val="bg2"/>
          </a:solidFill>
          <a:latin typeface="+mn-lt"/>
          <a:cs typeface="+mn-cs"/>
        </a:defRPr>
      </a:lvl5pPr>
      <a:lvl6pPr marL="2279650" indent="-203200" algn="l" defTabSz="809625" rtl="0" fontAlgn="base">
        <a:spcBef>
          <a:spcPct val="20000"/>
        </a:spcBef>
        <a:spcAft>
          <a:spcPct val="0"/>
        </a:spcAft>
        <a:buClr>
          <a:schemeClr val="tx2"/>
        </a:buClr>
        <a:buSzPct val="80000"/>
        <a:buFont typeface="Wingdings" pitchFamily="2" charset="2"/>
        <a:buChar char="§"/>
        <a:defRPr sz="1400">
          <a:solidFill>
            <a:schemeClr val="bg2"/>
          </a:solidFill>
          <a:latin typeface="+mn-lt"/>
          <a:cs typeface="+mn-cs"/>
        </a:defRPr>
      </a:lvl6pPr>
      <a:lvl7pPr marL="2736850" indent="-203200" algn="l" defTabSz="809625" rtl="0" fontAlgn="base">
        <a:spcBef>
          <a:spcPct val="20000"/>
        </a:spcBef>
        <a:spcAft>
          <a:spcPct val="0"/>
        </a:spcAft>
        <a:buClr>
          <a:schemeClr val="tx2"/>
        </a:buClr>
        <a:buSzPct val="80000"/>
        <a:buFont typeface="Wingdings" pitchFamily="2" charset="2"/>
        <a:buChar char="§"/>
        <a:defRPr sz="1400">
          <a:solidFill>
            <a:schemeClr val="bg2"/>
          </a:solidFill>
          <a:latin typeface="+mn-lt"/>
          <a:cs typeface="+mn-cs"/>
        </a:defRPr>
      </a:lvl7pPr>
      <a:lvl8pPr marL="3194050" indent="-203200" algn="l" defTabSz="809625" rtl="0" fontAlgn="base">
        <a:spcBef>
          <a:spcPct val="20000"/>
        </a:spcBef>
        <a:spcAft>
          <a:spcPct val="0"/>
        </a:spcAft>
        <a:buClr>
          <a:schemeClr val="tx2"/>
        </a:buClr>
        <a:buSzPct val="80000"/>
        <a:buFont typeface="Wingdings" pitchFamily="2" charset="2"/>
        <a:buChar char="§"/>
        <a:defRPr sz="1400">
          <a:solidFill>
            <a:schemeClr val="bg2"/>
          </a:solidFill>
          <a:latin typeface="+mn-lt"/>
          <a:cs typeface="+mn-cs"/>
        </a:defRPr>
      </a:lvl8pPr>
      <a:lvl9pPr marL="3651250" indent="-203200" algn="l" defTabSz="809625" rtl="0" fontAlgn="base">
        <a:spcBef>
          <a:spcPct val="20000"/>
        </a:spcBef>
        <a:spcAft>
          <a:spcPct val="0"/>
        </a:spcAft>
        <a:buClr>
          <a:schemeClr val="tx2"/>
        </a:buClr>
        <a:buSzPct val="80000"/>
        <a:buFont typeface="Wingdings" pitchFamily="2" charset="2"/>
        <a:buChar char="§"/>
        <a:defRPr sz="1400">
          <a:solidFill>
            <a:schemeClr val="bg2"/>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11163" y="238125"/>
            <a:ext cx="7407275" cy="990600"/>
          </a:xfrm>
          <a:prstGeom prst="rect">
            <a:avLst/>
          </a:prstGeom>
          <a:noFill/>
          <a:ln w="9525">
            <a:noFill/>
            <a:miter lim="800000"/>
            <a:headEnd/>
            <a:tailEnd/>
          </a:ln>
        </p:spPr>
        <p:txBody>
          <a:bodyPr vert="horz" wrap="square" lIns="80988" tIns="40494" rIns="80988" bIns="40494"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11163" y="1387475"/>
            <a:ext cx="7407275" cy="3921125"/>
          </a:xfrm>
          <a:prstGeom prst="rect">
            <a:avLst/>
          </a:prstGeom>
          <a:noFill/>
          <a:ln w="9525">
            <a:noFill/>
            <a:miter lim="800000"/>
            <a:headEnd/>
            <a:tailEnd/>
          </a:ln>
        </p:spPr>
        <p:txBody>
          <a:bodyPr vert="horz" wrap="square" lIns="80988" tIns="40494" rIns="80988" bIns="40494"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bwMode="auto">
          <a:xfrm>
            <a:off x="411163" y="5508625"/>
            <a:ext cx="1920875" cy="315913"/>
          </a:xfrm>
          <a:prstGeom prst="rect">
            <a:avLst/>
          </a:prstGeom>
          <a:noFill/>
          <a:ln w="9525">
            <a:noFill/>
            <a:miter lim="800000"/>
            <a:headEnd/>
            <a:tailEnd/>
          </a:ln>
        </p:spPr>
        <p:txBody>
          <a:bodyPr vert="horz" wrap="square" lIns="80988" tIns="40494" rIns="80988" bIns="40494" numCol="1" anchor="ctr" anchorCtr="0" compatLnSpc="1">
            <a:prstTxWarp prst="textNoShape">
              <a:avLst/>
            </a:prstTxWarp>
          </a:bodyPr>
          <a:lstStyle>
            <a:lvl1pPr eaLnBrk="1" hangingPunct="1">
              <a:defRPr sz="1100">
                <a:solidFill>
                  <a:srgbClr val="898989"/>
                </a:solidFill>
                <a:latin typeface="Calibri" pitchFamily="34" charset="0"/>
              </a:defRPr>
            </a:lvl1pPr>
          </a:lstStyle>
          <a:p>
            <a:endParaRPr lang="en-US"/>
          </a:p>
        </p:txBody>
      </p:sp>
      <p:sp>
        <p:nvSpPr>
          <p:cNvPr id="5" name="Footer Placeholder 4"/>
          <p:cNvSpPr>
            <a:spLocks noGrp="1"/>
          </p:cNvSpPr>
          <p:nvPr>
            <p:ph type="ftr" sz="quarter" idx="3"/>
          </p:nvPr>
        </p:nvSpPr>
        <p:spPr bwMode="auto">
          <a:xfrm>
            <a:off x="2811463" y="5508625"/>
            <a:ext cx="2606675" cy="315913"/>
          </a:xfrm>
          <a:prstGeom prst="rect">
            <a:avLst/>
          </a:prstGeom>
          <a:noFill/>
          <a:ln w="9525">
            <a:noFill/>
            <a:miter lim="800000"/>
            <a:headEnd/>
            <a:tailEnd/>
          </a:ln>
        </p:spPr>
        <p:txBody>
          <a:bodyPr vert="horz" wrap="square" lIns="80988" tIns="40494" rIns="80988" bIns="40494" numCol="1" anchor="ctr" anchorCtr="0" compatLnSpc="1">
            <a:prstTxWarp prst="textNoShape">
              <a:avLst/>
            </a:prstTxWarp>
          </a:bodyPr>
          <a:lstStyle>
            <a:lvl1pPr algn="ctr" eaLnBrk="1" hangingPunct="1">
              <a:defRPr sz="1100">
                <a:solidFill>
                  <a:srgbClr val="898989"/>
                </a:solidFill>
                <a:latin typeface="Calibri" pitchFamily="34" charset="0"/>
              </a:defRPr>
            </a:lvl1pPr>
          </a:lstStyle>
          <a:p>
            <a:endParaRPr lang="th-TH"/>
          </a:p>
        </p:txBody>
      </p:sp>
      <p:sp>
        <p:nvSpPr>
          <p:cNvPr id="6" name="Slide Number Placeholder 5"/>
          <p:cNvSpPr>
            <a:spLocks noGrp="1"/>
          </p:cNvSpPr>
          <p:nvPr>
            <p:ph type="sldNum" sz="quarter" idx="4"/>
          </p:nvPr>
        </p:nvSpPr>
        <p:spPr bwMode="auto">
          <a:xfrm>
            <a:off x="5897563" y="5508625"/>
            <a:ext cx="1920875" cy="315913"/>
          </a:xfrm>
          <a:prstGeom prst="rect">
            <a:avLst/>
          </a:prstGeom>
          <a:noFill/>
          <a:ln w="9525">
            <a:noFill/>
            <a:miter lim="800000"/>
            <a:headEnd/>
            <a:tailEnd/>
          </a:ln>
        </p:spPr>
        <p:txBody>
          <a:bodyPr vert="horz" wrap="square" lIns="80988" tIns="40494" rIns="80988" bIns="40494" numCol="1" anchor="ctr" anchorCtr="0" compatLnSpc="1">
            <a:prstTxWarp prst="textNoShape">
              <a:avLst/>
            </a:prstTxWarp>
          </a:bodyPr>
          <a:lstStyle>
            <a:lvl1pPr algn="r" eaLnBrk="1" hangingPunct="1">
              <a:defRPr sz="1100">
                <a:solidFill>
                  <a:srgbClr val="898989"/>
                </a:solidFill>
                <a:latin typeface="Calibri" pitchFamily="34" charset="0"/>
              </a:defRPr>
            </a:lvl1pPr>
          </a:lstStyle>
          <a:p>
            <a:fld id="{28AAFBB9-A9F6-43EC-9DC6-5CDEBF10DE9C}" type="slidenum">
              <a:rPr lang="en-US"/>
              <a:pPr/>
              <a:t>‹#›</a:t>
            </a:fld>
            <a:endParaRPr lang="en-US"/>
          </a:p>
        </p:txBody>
      </p:sp>
      <p:cxnSp>
        <p:nvCxnSpPr>
          <p:cNvPr id="8" name="Straight Connector 7"/>
          <p:cNvCxnSpPr>
            <a:cxnSpLocks noChangeShapeType="1"/>
          </p:cNvCxnSpPr>
          <p:nvPr userDrawn="1"/>
        </p:nvCxnSpPr>
        <p:spPr bwMode="auto">
          <a:xfrm>
            <a:off x="457200" y="1417638"/>
            <a:ext cx="8229600" cy="1587"/>
          </a:xfrm>
          <a:prstGeom prst="line">
            <a:avLst/>
          </a:prstGeom>
          <a:noFill/>
          <a:ln w="25400">
            <a:solidFill>
              <a:schemeClr val="accent1"/>
            </a:solidFill>
            <a:round/>
            <a:headEnd/>
            <a:tailEnd/>
          </a:ln>
          <a:effectLst>
            <a:outerShdw dist="20000" dir="5400000" rotWithShape="0">
              <a:srgbClr val="808080">
                <a:alpha val="37999"/>
              </a:srgbClr>
            </a:outerShdw>
          </a:effectLst>
        </p:spPr>
      </p:cxn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hf hdr="0" ftr="0" dt="0"/>
  <p:txStyles>
    <p:titleStyle>
      <a:lvl1pPr algn="l" defTabSz="404813" rtl="0" eaLnBrk="0" fontAlgn="base" hangingPunct="0">
        <a:spcBef>
          <a:spcPct val="0"/>
        </a:spcBef>
        <a:spcAft>
          <a:spcPct val="0"/>
        </a:spcAft>
        <a:defRPr sz="2500" b="1">
          <a:solidFill>
            <a:srgbClr val="1F497D"/>
          </a:solidFill>
          <a:latin typeface="+mj-lt"/>
          <a:ea typeface="+mj-ea"/>
          <a:cs typeface="+mj-cs"/>
        </a:defRPr>
      </a:lvl1pPr>
      <a:lvl2pPr algn="l" defTabSz="404813" rtl="0" eaLnBrk="0" fontAlgn="base" hangingPunct="0">
        <a:spcBef>
          <a:spcPct val="0"/>
        </a:spcBef>
        <a:spcAft>
          <a:spcPct val="0"/>
        </a:spcAft>
        <a:defRPr sz="2500" b="1">
          <a:solidFill>
            <a:srgbClr val="1F497D"/>
          </a:solidFill>
          <a:latin typeface="Calibri" pitchFamily="34" charset="0"/>
          <a:ea typeface="MS PGothic" pitchFamily="34" charset="-128"/>
          <a:cs typeface="Angsana New" pitchFamily="18" charset="-34"/>
        </a:defRPr>
      </a:lvl2pPr>
      <a:lvl3pPr algn="l" defTabSz="404813" rtl="0" eaLnBrk="0" fontAlgn="base" hangingPunct="0">
        <a:spcBef>
          <a:spcPct val="0"/>
        </a:spcBef>
        <a:spcAft>
          <a:spcPct val="0"/>
        </a:spcAft>
        <a:defRPr sz="2500" b="1">
          <a:solidFill>
            <a:srgbClr val="1F497D"/>
          </a:solidFill>
          <a:latin typeface="Calibri" pitchFamily="34" charset="0"/>
          <a:ea typeface="MS PGothic" pitchFamily="34" charset="-128"/>
          <a:cs typeface="Angsana New" pitchFamily="18" charset="-34"/>
        </a:defRPr>
      </a:lvl3pPr>
      <a:lvl4pPr algn="l" defTabSz="404813" rtl="0" eaLnBrk="0" fontAlgn="base" hangingPunct="0">
        <a:spcBef>
          <a:spcPct val="0"/>
        </a:spcBef>
        <a:spcAft>
          <a:spcPct val="0"/>
        </a:spcAft>
        <a:defRPr sz="2500" b="1">
          <a:solidFill>
            <a:srgbClr val="1F497D"/>
          </a:solidFill>
          <a:latin typeface="Calibri" pitchFamily="34" charset="0"/>
          <a:ea typeface="MS PGothic" pitchFamily="34" charset="-128"/>
          <a:cs typeface="Angsana New" pitchFamily="18" charset="-34"/>
        </a:defRPr>
      </a:lvl4pPr>
      <a:lvl5pPr algn="l" defTabSz="404813" rtl="0" eaLnBrk="0" fontAlgn="base" hangingPunct="0">
        <a:spcBef>
          <a:spcPct val="0"/>
        </a:spcBef>
        <a:spcAft>
          <a:spcPct val="0"/>
        </a:spcAft>
        <a:defRPr sz="2500" b="1">
          <a:solidFill>
            <a:srgbClr val="1F497D"/>
          </a:solidFill>
          <a:latin typeface="Calibri" pitchFamily="34" charset="0"/>
          <a:ea typeface="MS PGothic" pitchFamily="34" charset="-128"/>
          <a:cs typeface="Angsana New" pitchFamily="18" charset="-34"/>
        </a:defRPr>
      </a:lvl5pPr>
      <a:lvl6pPr marL="457200" algn="l" defTabSz="404813" rtl="0" fontAlgn="base">
        <a:spcBef>
          <a:spcPct val="0"/>
        </a:spcBef>
        <a:spcAft>
          <a:spcPct val="0"/>
        </a:spcAft>
        <a:defRPr sz="2500" b="1">
          <a:solidFill>
            <a:srgbClr val="1F497D"/>
          </a:solidFill>
          <a:latin typeface="Calibri" pitchFamily="34" charset="0"/>
          <a:ea typeface="MS PGothic" pitchFamily="34" charset="-128"/>
          <a:cs typeface="Angsana New" pitchFamily="18" charset="-34"/>
        </a:defRPr>
      </a:lvl6pPr>
      <a:lvl7pPr marL="914400" algn="l" defTabSz="404813" rtl="0" fontAlgn="base">
        <a:spcBef>
          <a:spcPct val="0"/>
        </a:spcBef>
        <a:spcAft>
          <a:spcPct val="0"/>
        </a:spcAft>
        <a:defRPr sz="2500" b="1">
          <a:solidFill>
            <a:srgbClr val="1F497D"/>
          </a:solidFill>
          <a:latin typeface="Calibri" pitchFamily="34" charset="0"/>
          <a:ea typeface="MS PGothic" pitchFamily="34" charset="-128"/>
          <a:cs typeface="Angsana New" pitchFamily="18" charset="-34"/>
        </a:defRPr>
      </a:lvl7pPr>
      <a:lvl8pPr marL="1371600" algn="l" defTabSz="404813" rtl="0" fontAlgn="base">
        <a:spcBef>
          <a:spcPct val="0"/>
        </a:spcBef>
        <a:spcAft>
          <a:spcPct val="0"/>
        </a:spcAft>
        <a:defRPr sz="2500" b="1">
          <a:solidFill>
            <a:srgbClr val="1F497D"/>
          </a:solidFill>
          <a:latin typeface="Calibri" pitchFamily="34" charset="0"/>
          <a:ea typeface="MS PGothic" pitchFamily="34" charset="-128"/>
          <a:cs typeface="Angsana New" pitchFamily="18" charset="-34"/>
        </a:defRPr>
      </a:lvl8pPr>
      <a:lvl9pPr marL="1828800" algn="l" defTabSz="404813" rtl="0" fontAlgn="base">
        <a:spcBef>
          <a:spcPct val="0"/>
        </a:spcBef>
        <a:spcAft>
          <a:spcPct val="0"/>
        </a:spcAft>
        <a:defRPr sz="2500" b="1">
          <a:solidFill>
            <a:srgbClr val="1F497D"/>
          </a:solidFill>
          <a:latin typeface="Calibri" pitchFamily="34" charset="0"/>
          <a:ea typeface="MS PGothic" pitchFamily="34" charset="-128"/>
          <a:cs typeface="Angsana New" pitchFamily="18" charset="-34"/>
        </a:defRPr>
      </a:lvl9pPr>
    </p:titleStyle>
    <p:bodyStyle>
      <a:lvl1pPr marL="303213" indent="-303213" algn="l" defTabSz="404813" rtl="0" eaLnBrk="0" fontAlgn="base" hangingPunct="0">
        <a:spcBef>
          <a:spcPct val="20000"/>
        </a:spcBef>
        <a:spcAft>
          <a:spcPct val="0"/>
        </a:spcAft>
        <a:buFont typeface="Arial" charset="0"/>
        <a:buChar char="•"/>
        <a:defRPr sz="1600">
          <a:solidFill>
            <a:schemeClr val="tx1"/>
          </a:solidFill>
          <a:latin typeface="+mn-lt"/>
          <a:ea typeface="+mn-ea"/>
          <a:cs typeface="+mn-cs"/>
        </a:defRPr>
      </a:lvl1pPr>
      <a:lvl2pPr marL="658813" indent="-254000" algn="l" defTabSz="404813" rtl="0" eaLnBrk="0" fontAlgn="base" hangingPunct="0">
        <a:spcBef>
          <a:spcPct val="20000"/>
        </a:spcBef>
        <a:spcAft>
          <a:spcPct val="0"/>
        </a:spcAft>
        <a:buFont typeface="Arial" charset="0"/>
        <a:buChar char="–"/>
        <a:defRPr sz="1600">
          <a:solidFill>
            <a:schemeClr val="tx1"/>
          </a:solidFill>
          <a:latin typeface="+mn-lt"/>
          <a:ea typeface="+mn-ea"/>
          <a:cs typeface="+mn-cs"/>
        </a:defRPr>
      </a:lvl2pPr>
      <a:lvl3pPr marL="1012825" indent="-203200" algn="l" defTabSz="404813" rtl="0" eaLnBrk="0" fontAlgn="base" hangingPunct="0">
        <a:spcBef>
          <a:spcPct val="20000"/>
        </a:spcBef>
        <a:spcAft>
          <a:spcPct val="0"/>
        </a:spcAft>
        <a:buFont typeface="Arial" charset="0"/>
        <a:buChar char="•"/>
        <a:defRPr sz="1600">
          <a:solidFill>
            <a:schemeClr val="tx1"/>
          </a:solidFill>
          <a:latin typeface="+mn-lt"/>
          <a:ea typeface="+mn-ea"/>
          <a:cs typeface="+mn-cs"/>
        </a:defRPr>
      </a:lvl3pPr>
      <a:lvl4pPr marL="1417638" indent="-203200" algn="l" defTabSz="404813" rtl="0" eaLnBrk="0" fontAlgn="base" hangingPunct="0">
        <a:spcBef>
          <a:spcPct val="20000"/>
        </a:spcBef>
        <a:spcAft>
          <a:spcPct val="0"/>
        </a:spcAft>
        <a:buFont typeface="Arial" charset="0"/>
        <a:buChar char="–"/>
        <a:defRPr sz="1600">
          <a:solidFill>
            <a:schemeClr val="tx1"/>
          </a:solidFill>
          <a:latin typeface="+mn-lt"/>
          <a:ea typeface="+mn-ea"/>
          <a:cs typeface="+mn-cs"/>
        </a:defRPr>
      </a:lvl4pPr>
      <a:lvl5pPr marL="1822450" indent="-203200" algn="l" defTabSz="404813" rtl="0" eaLnBrk="0" fontAlgn="base" hangingPunct="0">
        <a:spcBef>
          <a:spcPct val="20000"/>
        </a:spcBef>
        <a:spcAft>
          <a:spcPct val="0"/>
        </a:spcAft>
        <a:buFont typeface="Arial" charset="0"/>
        <a:buChar char="»"/>
        <a:defRPr sz="1600">
          <a:solidFill>
            <a:schemeClr val="tx1"/>
          </a:solidFill>
          <a:latin typeface="+mn-lt"/>
          <a:ea typeface="+mn-ea"/>
          <a:cs typeface="+mn-cs"/>
        </a:defRPr>
      </a:lvl5pPr>
      <a:lvl6pPr marL="2279650" indent="-203200" algn="l" defTabSz="404813" rtl="0" fontAlgn="base">
        <a:spcBef>
          <a:spcPct val="20000"/>
        </a:spcBef>
        <a:spcAft>
          <a:spcPct val="0"/>
        </a:spcAft>
        <a:buFont typeface="Arial" charset="0"/>
        <a:buChar char="»"/>
        <a:defRPr sz="1600">
          <a:solidFill>
            <a:schemeClr val="tx1"/>
          </a:solidFill>
          <a:latin typeface="+mn-lt"/>
          <a:ea typeface="+mn-ea"/>
          <a:cs typeface="+mn-cs"/>
        </a:defRPr>
      </a:lvl6pPr>
      <a:lvl7pPr marL="2736850" indent="-203200" algn="l" defTabSz="404813" rtl="0" fontAlgn="base">
        <a:spcBef>
          <a:spcPct val="20000"/>
        </a:spcBef>
        <a:spcAft>
          <a:spcPct val="0"/>
        </a:spcAft>
        <a:buFont typeface="Arial" charset="0"/>
        <a:buChar char="»"/>
        <a:defRPr sz="1600">
          <a:solidFill>
            <a:schemeClr val="tx1"/>
          </a:solidFill>
          <a:latin typeface="+mn-lt"/>
          <a:ea typeface="+mn-ea"/>
          <a:cs typeface="+mn-cs"/>
        </a:defRPr>
      </a:lvl7pPr>
      <a:lvl8pPr marL="3194050" indent="-203200" algn="l" defTabSz="404813" rtl="0" fontAlgn="base">
        <a:spcBef>
          <a:spcPct val="20000"/>
        </a:spcBef>
        <a:spcAft>
          <a:spcPct val="0"/>
        </a:spcAft>
        <a:buFont typeface="Arial" charset="0"/>
        <a:buChar char="»"/>
        <a:defRPr sz="1600">
          <a:solidFill>
            <a:schemeClr val="tx1"/>
          </a:solidFill>
          <a:latin typeface="+mn-lt"/>
          <a:ea typeface="+mn-ea"/>
          <a:cs typeface="+mn-cs"/>
        </a:defRPr>
      </a:lvl8pPr>
      <a:lvl9pPr marL="3651250" indent="-203200" algn="l" defTabSz="404813" rtl="0" fontAlgn="base">
        <a:spcBef>
          <a:spcPct val="20000"/>
        </a:spcBef>
        <a:spcAft>
          <a:spcPct val="0"/>
        </a:spcAft>
        <a:buFont typeface="Arial" charset="0"/>
        <a:buChar char="»"/>
        <a:defRPr sz="16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7886700" y="0"/>
            <a:ext cx="0" cy="59436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lIns="80988" tIns="40494" rIns="80988" bIns="40494"/>
          <a:lstStyle/>
          <a:p>
            <a:pPr>
              <a:defRPr/>
            </a:pPr>
            <a:endParaRPr lang="en-US" dirty="0">
              <a:cs typeface="+mn-cs"/>
            </a:endParaRPr>
          </a:p>
        </p:txBody>
      </p:sp>
      <p:sp>
        <p:nvSpPr>
          <p:cNvPr id="22" name="Title Placeholder 21"/>
          <p:cNvSpPr>
            <a:spLocks noGrp="1"/>
          </p:cNvSpPr>
          <p:nvPr>
            <p:ph type="title"/>
          </p:nvPr>
        </p:nvSpPr>
        <p:spPr>
          <a:xfrm>
            <a:off x="411163" y="238125"/>
            <a:ext cx="6721475" cy="990600"/>
          </a:xfrm>
          <a:prstGeom prst="rect">
            <a:avLst/>
          </a:prstGeom>
        </p:spPr>
        <p:txBody>
          <a:bodyPr vert="horz" lIns="80988" tIns="40494" rIns="80988" bIns="40494" anchor="b">
            <a:normAutofit/>
          </a:bodyPr>
          <a:lstStyle/>
          <a:p>
            <a:r>
              <a:rPr lang="en-US" dirty="0" smtClean="0"/>
              <a:t>Click to edit Master title style</a:t>
            </a:r>
            <a:endParaRPr lang="en-US" dirty="0"/>
          </a:p>
        </p:txBody>
      </p:sp>
      <p:sp>
        <p:nvSpPr>
          <p:cNvPr id="3076" name="Text Placeholder 12"/>
          <p:cNvSpPr>
            <a:spLocks noGrp="1"/>
          </p:cNvSpPr>
          <p:nvPr>
            <p:ph type="body" idx="1"/>
          </p:nvPr>
        </p:nvSpPr>
        <p:spPr bwMode="auto">
          <a:xfrm>
            <a:off x="411163" y="1387475"/>
            <a:ext cx="6721475" cy="4222750"/>
          </a:xfrm>
          <a:prstGeom prst="rect">
            <a:avLst/>
          </a:prstGeom>
          <a:noFill/>
          <a:ln w="9525">
            <a:noFill/>
            <a:miter lim="800000"/>
            <a:headEnd/>
            <a:tailEnd/>
          </a:ln>
        </p:spPr>
        <p:txBody>
          <a:bodyPr vert="horz" wrap="square" lIns="80988" tIns="40494" rIns="80988" bIns="40494"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6863556" y="931069"/>
            <a:ext cx="1744663" cy="346075"/>
          </a:xfrm>
          <a:prstGeom prst="rect">
            <a:avLst/>
          </a:prstGeom>
        </p:spPr>
        <p:txBody>
          <a:bodyPr vert="horz" lIns="80988" tIns="40494" rIns="80988" bIns="40494" anchor="ctr" anchorCtr="0"/>
          <a:lstStyle>
            <a:lvl1pPr algn="r" eaLnBrk="1" latinLnBrk="0" hangingPunct="1">
              <a:defRPr kumimoji="0" sz="1100" smtClean="0">
                <a:solidFill>
                  <a:schemeClr val="tx2"/>
                </a:solidFill>
                <a:cs typeface="+mn-cs"/>
              </a:defRPr>
            </a:lvl1pPr>
          </a:lstStyle>
          <a:p>
            <a:pPr>
              <a:defRPr/>
            </a:pPr>
            <a:fld id="{58B1535D-89C8-4BA1-8AAC-9655091B2FFC}" type="datetimeFigureOut">
              <a:rPr lang="en-US"/>
              <a:pPr>
                <a:defRPr/>
              </a:pPr>
              <a:t>12/1/2011</a:t>
            </a:fld>
            <a:endParaRPr lang="en-US" dirty="0"/>
          </a:p>
        </p:txBody>
      </p:sp>
      <p:sp>
        <p:nvSpPr>
          <p:cNvPr id="3" name="Footer Placeholder 2"/>
          <p:cNvSpPr>
            <a:spLocks noGrp="1"/>
          </p:cNvSpPr>
          <p:nvPr>
            <p:ph type="ftr" sz="quarter" idx="3"/>
          </p:nvPr>
        </p:nvSpPr>
        <p:spPr>
          <a:xfrm rot="5400000">
            <a:off x="6344444" y="3232944"/>
            <a:ext cx="2773362" cy="330200"/>
          </a:xfrm>
          <a:prstGeom prst="rect">
            <a:avLst/>
          </a:prstGeom>
        </p:spPr>
        <p:txBody>
          <a:bodyPr vert="horz" lIns="80988" tIns="40494" rIns="80988" bIns="40494" anchor="ctr" anchorCtr="0"/>
          <a:lstStyle>
            <a:lvl1pPr algn="l" eaLnBrk="1" latinLnBrk="0" hangingPunct="1">
              <a:defRPr kumimoji="0" sz="1100" dirty="0">
                <a:solidFill>
                  <a:schemeClr val="tx2"/>
                </a:solidFill>
                <a:cs typeface="+mn-cs"/>
              </a:defRPr>
            </a:lvl1pPr>
          </a:lstStyle>
          <a:p>
            <a:pPr>
              <a:defRPr/>
            </a:pPr>
            <a:endParaRPr lang="en-US"/>
          </a:p>
        </p:txBody>
      </p:sp>
      <p:sp>
        <p:nvSpPr>
          <p:cNvPr id="7" name="Straight Connector 6"/>
          <p:cNvSpPr>
            <a:spLocks noChangeShapeType="1"/>
          </p:cNvSpPr>
          <p:nvPr/>
        </p:nvSpPr>
        <p:spPr bwMode="auto">
          <a:xfrm>
            <a:off x="68263" y="0"/>
            <a:ext cx="0" cy="59436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9" name="Straight Connector 8"/>
          <p:cNvSpPr>
            <a:spLocks noChangeShapeType="1"/>
          </p:cNvSpPr>
          <p:nvPr/>
        </p:nvSpPr>
        <p:spPr bwMode="auto">
          <a:xfrm>
            <a:off x="8093075" y="0"/>
            <a:ext cx="0" cy="5943600"/>
          </a:xfrm>
          <a:prstGeom prst="line">
            <a:avLst/>
          </a:prstGeom>
          <a:noFill/>
          <a:ln w="19050"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0" name="Rectangle 9"/>
          <p:cNvSpPr/>
          <p:nvPr/>
        </p:nvSpPr>
        <p:spPr bwMode="auto">
          <a:xfrm>
            <a:off x="7954963" y="0"/>
            <a:ext cx="274637" cy="59436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lIns="80988" tIns="40494" rIns="80988" bIns="40494" anchor="ctr"/>
          <a:lstStyle/>
          <a:p>
            <a:pPr algn="ctr" eaLnBrk="1" hangingPunct="1">
              <a:defRPr/>
            </a:pPr>
            <a:endParaRPr lang="en-US"/>
          </a:p>
        </p:txBody>
      </p:sp>
      <p:sp>
        <p:nvSpPr>
          <p:cNvPr id="11" name="Straight Connector 10"/>
          <p:cNvSpPr>
            <a:spLocks noChangeShapeType="1"/>
          </p:cNvSpPr>
          <p:nvPr/>
        </p:nvSpPr>
        <p:spPr bwMode="auto">
          <a:xfrm>
            <a:off x="8023225" y="0"/>
            <a:ext cx="0" cy="5943600"/>
          </a:xfrm>
          <a:prstGeom prst="line">
            <a:avLst/>
          </a:prstGeom>
          <a:noFill/>
          <a:ln w="9525" cap="flat" cmpd="sng" algn="ctr">
            <a:solidFill>
              <a:schemeClr val="accent1"/>
            </a:solidFill>
            <a:prstDash val="solid"/>
            <a:round/>
            <a:headEnd type="none" w="med" len="med"/>
            <a:tailEnd type="none" w="med" len="med"/>
          </a:ln>
          <a:effectLst/>
        </p:spPr>
        <p:txBody>
          <a:bodyPr lIns="80988" tIns="40494" rIns="80988" bIns="40494"/>
          <a:lstStyle/>
          <a:p>
            <a:pPr>
              <a:defRPr/>
            </a:pPr>
            <a:endParaRPr lang="en-US">
              <a:cs typeface="+mn-cs"/>
            </a:endParaRPr>
          </a:p>
        </p:txBody>
      </p:sp>
      <p:sp>
        <p:nvSpPr>
          <p:cNvPr id="17" name="Text Box 9"/>
          <p:cNvSpPr txBox="1">
            <a:spLocks noChangeArrowheads="1"/>
          </p:cNvSpPr>
          <p:nvPr userDrawn="1"/>
        </p:nvSpPr>
        <p:spPr bwMode="auto">
          <a:xfrm>
            <a:off x="533400" y="5668963"/>
            <a:ext cx="838200" cy="274637"/>
          </a:xfrm>
          <a:prstGeom prst="rect">
            <a:avLst/>
          </a:prstGeom>
          <a:noFill/>
          <a:ln w="9525">
            <a:noFill/>
            <a:miter lim="800000"/>
            <a:headEnd/>
            <a:tailEnd/>
          </a:ln>
          <a:effectLst/>
        </p:spPr>
        <p:txBody>
          <a:bodyPr>
            <a:spAutoFit/>
          </a:bodyPr>
          <a:lstStyle/>
          <a:p>
            <a:pPr>
              <a:spcBef>
                <a:spcPct val="50000"/>
              </a:spcBef>
              <a:defRPr/>
            </a:pPr>
            <a:r>
              <a:rPr lang="en-US" sz="1200" b="1" i="1">
                <a:latin typeface="Book Antiqua" pitchFamily="18" charset="0"/>
                <a:cs typeface="+mn-cs"/>
              </a:rPr>
              <a:t>16-</a:t>
            </a:r>
            <a:fld id="{F4BA441B-0224-433A-B1A6-75CFCA90E692}" type="slidenum">
              <a:rPr lang="en-US" sz="1200" b="1" i="1">
                <a:latin typeface="Book Antiqua" pitchFamily="18" charset="0"/>
                <a:cs typeface="+mn-cs"/>
              </a:rPr>
              <a:pPr>
                <a:spcBef>
                  <a:spcPct val="50000"/>
                </a:spcBef>
                <a:defRPr/>
              </a:pPr>
              <a:t>‹#›</a:t>
            </a:fld>
            <a:endParaRPr lang="en-US" sz="1200" b="1" i="1">
              <a:latin typeface="Book Antiqua" pitchFamily="18" charset="0"/>
              <a:cs typeface="+mn-cs"/>
            </a:endParaRPr>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 id="2147483755" r:id="rId13"/>
  </p:sldLayoutIdLst>
  <p:txStyles>
    <p:titleStyle>
      <a:lvl1pPr algn="l" rtl="0" fontAlgn="base">
        <a:spcBef>
          <a:spcPct val="0"/>
        </a:spcBef>
        <a:spcAft>
          <a:spcPct val="0"/>
        </a:spcAft>
        <a:defRPr sz="2700" kern="1200" cap="small">
          <a:solidFill>
            <a:schemeClr val="tx2"/>
          </a:solidFill>
          <a:latin typeface="Calibri" pitchFamily="34" charset="0"/>
          <a:ea typeface="+mj-ea"/>
          <a:cs typeface="+mj-cs"/>
        </a:defRPr>
      </a:lvl1pPr>
      <a:lvl2pPr algn="l" rtl="0" fontAlgn="base">
        <a:spcBef>
          <a:spcPct val="0"/>
        </a:spcBef>
        <a:spcAft>
          <a:spcPct val="0"/>
        </a:spcAft>
        <a:defRPr sz="2700">
          <a:solidFill>
            <a:schemeClr val="tx2"/>
          </a:solidFill>
          <a:latin typeface="Calibri" pitchFamily="34" charset="0"/>
        </a:defRPr>
      </a:lvl2pPr>
      <a:lvl3pPr algn="l" rtl="0" fontAlgn="base">
        <a:spcBef>
          <a:spcPct val="0"/>
        </a:spcBef>
        <a:spcAft>
          <a:spcPct val="0"/>
        </a:spcAft>
        <a:defRPr sz="2700">
          <a:solidFill>
            <a:schemeClr val="tx2"/>
          </a:solidFill>
          <a:latin typeface="Calibri" pitchFamily="34" charset="0"/>
        </a:defRPr>
      </a:lvl3pPr>
      <a:lvl4pPr algn="l" rtl="0" fontAlgn="base">
        <a:spcBef>
          <a:spcPct val="0"/>
        </a:spcBef>
        <a:spcAft>
          <a:spcPct val="0"/>
        </a:spcAft>
        <a:defRPr sz="2700">
          <a:solidFill>
            <a:schemeClr val="tx2"/>
          </a:solidFill>
          <a:latin typeface="Calibri" pitchFamily="34" charset="0"/>
        </a:defRPr>
      </a:lvl4pPr>
      <a:lvl5pPr algn="l" rtl="0" fontAlgn="base">
        <a:spcBef>
          <a:spcPct val="0"/>
        </a:spcBef>
        <a:spcAft>
          <a:spcPct val="0"/>
        </a:spcAft>
        <a:defRPr sz="2700">
          <a:solidFill>
            <a:schemeClr val="tx2"/>
          </a:solidFill>
          <a:latin typeface="Calibri" pitchFamily="34" charset="0"/>
        </a:defRPr>
      </a:lvl5pPr>
      <a:lvl6pPr marL="457200" algn="l" rtl="0" fontAlgn="base">
        <a:spcBef>
          <a:spcPct val="0"/>
        </a:spcBef>
        <a:spcAft>
          <a:spcPct val="0"/>
        </a:spcAft>
        <a:defRPr sz="2700">
          <a:solidFill>
            <a:schemeClr val="tx2"/>
          </a:solidFill>
          <a:latin typeface="Calibri" pitchFamily="34" charset="0"/>
        </a:defRPr>
      </a:lvl6pPr>
      <a:lvl7pPr marL="914400" algn="l" rtl="0" fontAlgn="base">
        <a:spcBef>
          <a:spcPct val="0"/>
        </a:spcBef>
        <a:spcAft>
          <a:spcPct val="0"/>
        </a:spcAft>
        <a:defRPr sz="2700">
          <a:solidFill>
            <a:schemeClr val="tx2"/>
          </a:solidFill>
          <a:latin typeface="Calibri" pitchFamily="34" charset="0"/>
        </a:defRPr>
      </a:lvl7pPr>
      <a:lvl8pPr marL="1371600" algn="l" rtl="0" fontAlgn="base">
        <a:spcBef>
          <a:spcPct val="0"/>
        </a:spcBef>
        <a:spcAft>
          <a:spcPct val="0"/>
        </a:spcAft>
        <a:defRPr sz="2700">
          <a:solidFill>
            <a:schemeClr val="tx2"/>
          </a:solidFill>
          <a:latin typeface="Calibri" pitchFamily="34" charset="0"/>
        </a:defRPr>
      </a:lvl8pPr>
      <a:lvl9pPr marL="1828800" algn="l" rtl="0" fontAlgn="base">
        <a:spcBef>
          <a:spcPct val="0"/>
        </a:spcBef>
        <a:spcAft>
          <a:spcPct val="0"/>
        </a:spcAft>
        <a:defRPr sz="2700">
          <a:solidFill>
            <a:schemeClr val="tx2"/>
          </a:solidFill>
          <a:latin typeface="Calibri" pitchFamily="34" charset="0"/>
        </a:defRPr>
      </a:lvl9pPr>
    </p:titleStyle>
    <p:bodyStyle>
      <a:lvl1pPr marL="242888" indent="-242888" algn="l" rtl="0" fontAlgn="base">
        <a:spcBef>
          <a:spcPts val="525"/>
        </a:spcBef>
        <a:spcAft>
          <a:spcPct val="0"/>
        </a:spcAft>
        <a:buClr>
          <a:schemeClr val="accent1"/>
        </a:buClr>
        <a:buSzPct val="70000"/>
        <a:buFont typeface="Wingdings" pitchFamily="2" charset="2"/>
        <a:buChar char=""/>
        <a:defRPr sz="2100" kern="1200">
          <a:solidFill>
            <a:schemeClr val="tx1"/>
          </a:solidFill>
          <a:latin typeface="Calibri" pitchFamily="34" charset="0"/>
          <a:ea typeface="+mn-ea"/>
          <a:cs typeface="+mn-cs"/>
        </a:defRPr>
      </a:lvl1pPr>
      <a:lvl2pPr marL="566738" indent="-242888" algn="l" rtl="0" fontAlgn="base">
        <a:spcBef>
          <a:spcPct val="20000"/>
        </a:spcBef>
        <a:spcAft>
          <a:spcPct val="0"/>
        </a:spcAft>
        <a:buClr>
          <a:schemeClr val="accent1"/>
        </a:buClr>
        <a:buSzPct val="80000"/>
        <a:buFont typeface="Wingdings 2" pitchFamily="18" charset="2"/>
        <a:buChar char=""/>
        <a:defRPr sz="1900" kern="1200">
          <a:solidFill>
            <a:schemeClr val="tx1"/>
          </a:solidFill>
          <a:latin typeface="Calibri" pitchFamily="34" charset="0"/>
          <a:ea typeface="+mn-ea"/>
          <a:cs typeface="+mn-cs"/>
        </a:defRPr>
      </a:lvl2pPr>
      <a:lvl3pPr marL="809625" indent="-161925" algn="l" rtl="0" fontAlgn="base">
        <a:spcBef>
          <a:spcPct val="20000"/>
        </a:spcBef>
        <a:spcAft>
          <a:spcPct val="0"/>
        </a:spcAft>
        <a:buClr>
          <a:srgbClr val="268EA8"/>
        </a:buClr>
        <a:buSzPct val="60000"/>
        <a:buFont typeface="Wingdings" pitchFamily="2" charset="2"/>
        <a:buChar char=""/>
        <a:defRPr sz="1600" kern="1200">
          <a:solidFill>
            <a:schemeClr val="tx1"/>
          </a:solidFill>
          <a:latin typeface="Calibri" pitchFamily="34" charset="0"/>
          <a:ea typeface="+mn-ea"/>
          <a:cs typeface="+mn-cs"/>
        </a:defRPr>
      </a:lvl3pPr>
      <a:lvl4pPr marL="1052513" indent="-161925" algn="l" rtl="0" fontAlgn="base">
        <a:spcBef>
          <a:spcPct val="20000"/>
        </a:spcBef>
        <a:spcAft>
          <a:spcPct val="0"/>
        </a:spcAft>
        <a:buClr>
          <a:srgbClr val="ADCEDC"/>
        </a:buClr>
        <a:buSzPct val="60000"/>
        <a:buFont typeface="Wingdings" pitchFamily="2" charset="2"/>
        <a:buChar char=""/>
        <a:defRPr sz="1600" kern="1200">
          <a:solidFill>
            <a:schemeClr val="tx1"/>
          </a:solidFill>
          <a:latin typeface="Calibri" pitchFamily="34" charset="0"/>
          <a:ea typeface="+mn-ea"/>
          <a:cs typeface="+mn-cs"/>
        </a:defRPr>
      </a:lvl4pPr>
      <a:lvl5pPr marL="1295400" indent="-161925" algn="l" rtl="0" fontAlgn="base">
        <a:spcBef>
          <a:spcPct val="20000"/>
        </a:spcBef>
        <a:spcAft>
          <a:spcPct val="0"/>
        </a:spcAft>
        <a:buClr>
          <a:srgbClr val="EAABAC"/>
        </a:buClr>
        <a:buSzPct val="68000"/>
        <a:buFont typeface="Wingdings 2" pitchFamily="18" charset="2"/>
        <a:buChar char=""/>
        <a:defRPr sz="1400" kern="1200">
          <a:solidFill>
            <a:schemeClr val="tx1"/>
          </a:solidFill>
          <a:latin typeface="Calibri" pitchFamily="34" charset="0"/>
          <a:ea typeface="+mn-ea"/>
          <a:cs typeface="+mn-cs"/>
        </a:defRPr>
      </a:lvl5pPr>
      <a:lvl6pPr marL="1538780" indent="-161977" algn="l" rtl="0" eaLnBrk="1" latinLnBrk="0" hangingPunct="1">
        <a:spcBef>
          <a:spcPct val="20000"/>
        </a:spcBef>
        <a:buClr>
          <a:schemeClr val="accent1"/>
        </a:buClr>
        <a:buChar char="•"/>
        <a:defRPr kumimoji="0" sz="1400" kern="1200">
          <a:solidFill>
            <a:schemeClr val="tx2"/>
          </a:solidFill>
          <a:latin typeface="+mn-lt"/>
          <a:ea typeface="+mn-ea"/>
          <a:cs typeface="+mn-cs"/>
        </a:defRPr>
      </a:lvl6pPr>
      <a:lvl7pPr marL="1781745" indent="-161977" algn="l" rtl="0" eaLnBrk="1" latinLnBrk="0" hangingPunct="1">
        <a:spcBef>
          <a:spcPct val="20000"/>
        </a:spcBef>
        <a:buClr>
          <a:schemeClr val="accent1">
            <a:tint val="60000"/>
          </a:schemeClr>
        </a:buClr>
        <a:buSzPct val="60000"/>
        <a:buFont typeface="Wingdings"/>
        <a:buChar char=""/>
        <a:defRPr kumimoji="0" sz="1200" kern="1200" baseline="0">
          <a:solidFill>
            <a:schemeClr val="tx2"/>
          </a:solidFill>
          <a:latin typeface="+mn-lt"/>
          <a:ea typeface="+mn-ea"/>
          <a:cs typeface="+mn-cs"/>
        </a:defRPr>
      </a:lvl7pPr>
      <a:lvl8pPr marL="2024710" indent="-161977" algn="l" rtl="0" eaLnBrk="1" latinLnBrk="0" hangingPunct="1">
        <a:spcBef>
          <a:spcPct val="20000"/>
        </a:spcBef>
        <a:buClr>
          <a:schemeClr val="accent2"/>
        </a:buClr>
        <a:buChar char="•"/>
        <a:defRPr kumimoji="0" sz="1200" kern="1200" cap="small" baseline="0">
          <a:solidFill>
            <a:schemeClr val="tx2"/>
          </a:solidFill>
          <a:latin typeface="+mn-lt"/>
          <a:ea typeface="+mn-ea"/>
          <a:cs typeface="+mn-cs"/>
        </a:defRPr>
      </a:lvl8pPr>
      <a:lvl9pPr marL="2267675" indent="-161977" algn="l" rtl="0" eaLnBrk="1" latinLnBrk="0" hangingPunct="1">
        <a:spcBef>
          <a:spcPct val="20000"/>
        </a:spcBef>
        <a:buClr>
          <a:schemeClr val="accent1">
            <a:shade val="75000"/>
          </a:schemeClr>
        </a:buClr>
        <a:buChar char="•"/>
        <a:defRPr kumimoji="0" sz="12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04942" algn="l" rtl="0" eaLnBrk="1" latinLnBrk="0" hangingPunct="1">
        <a:defRPr kumimoji="0" kern="1200">
          <a:solidFill>
            <a:schemeClr val="tx1"/>
          </a:solidFill>
          <a:latin typeface="+mn-lt"/>
          <a:ea typeface="+mn-ea"/>
          <a:cs typeface="+mn-cs"/>
        </a:defRPr>
      </a:lvl2pPr>
      <a:lvl3pPr marL="809884" algn="l" rtl="0" eaLnBrk="1" latinLnBrk="0" hangingPunct="1">
        <a:defRPr kumimoji="0" kern="1200">
          <a:solidFill>
            <a:schemeClr val="tx1"/>
          </a:solidFill>
          <a:latin typeface="+mn-lt"/>
          <a:ea typeface="+mn-ea"/>
          <a:cs typeface="+mn-cs"/>
        </a:defRPr>
      </a:lvl3pPr>
      <a:lvl4pPr marL="1214826" algn="l" rtl="0" eaLnBrk="1" latinLnBrk="0" hangingPunct="1">
        <a:defRPr kumimoji="0" kern="1200">
          <a:solidFill>
            <a:schemeClr val="tx1"/>
          </a:solidFill>
          <a:latin typeface="+mn-lt"/>
          <a:ea typeface="+mn-ea"/>
          <a:cs typeface="+mn-cs"/>
        </a:defRPr>
      </a:lvl4pPr>
      <a:lvl5pPr marL="1619768" algn="l" rtl="0" eaLnBrk="1" latinLnBrk="0" hangingPunct="1">
        <a:defRPr kumimoji="0" kern="1200">
          <a:solidFill>
            <a:schemeClr val="tx1"/>
          </a:solidFill>
          <a:latin typeface="+mn-lt"/>
          <a:ea typeface="+mn-ea"/>
          <a:cs typeface="+mn-cs"/>
        </a:defRPr>
      </a:lvl5pPr>
      <a:lvl6pPr marL="2024710" algn="l" rtl="0" eaLnBrk="1" latinLnBrk="0" hangingPunct="1">
        <a:defRPr kumimoji="0" kern="1200">
          <a:solidFill>
            <a:schemeClr val="tx1"/>
          </a:solidFill>
          <a:latin typeface="+mn-lt"/>
          <a:ea typeface="+mn-ea"/>
          <a:cs typeface="+mn-cs"/>
        </a:defRPr>
      </a:lvl6pPr>
      <a:lvl7pPr marL="2429652" algn="l" rtl="0" eaLnBrk="1" latinLnBrk="0" hangingPunct="1">
        <a:defRPr kumimoji="0" kern="1200">
          <a:solidFill>
            <a:schemeClr val="tx1"/>
          </a:solidFill>
          <a:latin typeface="+mn-lt"/>
          <a:ea typeface="+mn-ea"/>
          <a:cs typeface="+mn-cs"/>
        </a:defRPr>
      </a:lvl7pPr>
      <a:lvl8pPr marL="2834594" algn="l" rtl="0" eaLnBrk="1" latinLnBrk="0" hangingPunct="1">
        <a:defRPr kumimoji="0" kern="1200">
          <a:solidFill>
            <a:schemeClr val="tx1"/>
          </a:solidFill>
          <a:latin typeface="+mn-lt"/>
          <a:ea typeface="+mn-ea"/>
          <a:cs typeface="+mn-cs"/>
        </a:defRPr>
      </a:lvl8pPr>
      <a:lvl9pPr marL="3239536"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35.xml"/><Relationship Id="rId1" Type="http://schemas.openxmlformats.org/officeDocument/2006/relationships/vmlDrawing" Target="../drawings/vmlDrawing1.v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8434" name="Group 8"/>
          <p:cNvGrpSpPr>
            <a:grpSpLocks/>
          </p:cNvGrpSpPr>
          <p:nvPr/>
        </p:nvGrpSpPr>
        <p:grpSpPr bwMode="auto">
          <a:xfrm>
            <a:off x="369888" y="334963"/>
            <a:ext cx="7650162" cy="5456237"/>
            <a:chOff x="262" y="192"/>
            <a:chExt cx="4819" cy="3437"/>
          </a:xfrm>
        </p:grpSpPr>
        <p:sp>
          <p:nvSpPr>
            <p:cNvPr id="18435" name="Text Box 11"/>
            <p:cNvSpPr txBox="1">
              <a:spLocks noChangeArrowheads="1"/>
            </p:cNvSpPr>
            <p:nvPr/>
          </p:nvSpPr>
          <p:spPr bwMode="auto">
            <a:xfrm>
              <a:off x="262" y="1419"/>
              <a:ext cx="4729" cy="2210"/>
            </a:xfrm>
            <a:prstGeom prst="rect">
              <a:avLst/>
            </a:prstGeom>
            <a:noFill/>
            <a:ln w="9525">
              <a:noFill/>
              <a:miter lim="800000"/>
              <a:headEnd/>
              <a:tailEnd/>
            </a:ln>
          </p:spPr>
          <p:txBody>
            <a:bodyPr>
              <a:spAutoFit/>
            </a:bodyPr>
            <a:lstStyle/>
            <a:p>
              <a:r>
                <a:rPr lang="en-US" sz="2800">
                  <a:latin typeface="Calibri" pitchFamily="34" charset="0"/>
                </a:rPr>
                <a:t>Chapter Objective:</a:t>
              </a:r>
            </a:p>
            <a:p>
              <a:endParaRPr lang="en-US" sz="2800">
                <a:latin typeface="Calibri" pitchFamily="34" charset="0"/>
              </a:endParaRPr>
            </a:p>
            <a:p>
              <a:r>
                <a:rPr lang="en-US" sz="2800">
                  <a:latin typeface="Calibri" pitchFamily="34" charset="0"/>
                </a:rPr>
                <a:t>This chapter discusses various issues associated with foreign direct investments by MNCs, which play a key role in shaping the nature of the emerging global economy.</a:t>
              </a:r>
            </a:p>
            <a:p>
              <a:endParaRPr lang="en-US" sz="2800">
                <a:latin typeface="Calibri" pitchFamily="34" charset="0"/>
              </a:endParaRPr>
            </a:p>
            <a:p>
              <a:endParaRPr lang="en-US" sz="2800">
                <a:latin typeface="Calibri" pitchFamily="34" charset="0"/>
              </a:endParaRPr>
            </a:p>
          </p:txBody>
        </p:sp>
        <p:sp>
          <p:nvSpPr>
            <p:cNvPr id="18436" name="Text Box 12"/>
            <p:cNvSpPr txBox="1">
              <a:spLocks noChangeArrowheads="1"/>
            </p:cNvSpPr>
            <p:nvPr/>
          </p:nvSpPr>
          <p:spPr bwMode="auto">
            <a:xfrm>
              <a:off x="4119" y="365"/>
              <a:ext cx="706" cy="756"/>
            </a:xfrm>
            <a:prstGeom prst="rect">
              <a:avLst/>
            </a:prstGeom>
            <a:noFill/>
            <a:ln w="9525">
              <a:noFill/>
              <a:miter lim="800000"/>
              <a:headEnd/>
              <a:tailEnd/>
            </a:ln>
          </p:spPr>
          <p:txBody>
            <a:bodyPr wrap="none">
              <a:spAutoFit/>
            </a:bodyPr>
            <a:lstStyle/>
            <a:p>
              <a:r>
                <a:rPr lang="en-US" sz="7200">
                  <a:solidFill>
                    <a:srgbClr val="C00000"/>
                  </a:solidFill>
                  <a:latin typeface="Calibri" pitchFamily="34" charset="0"/>
                </a:rPr>
                <a:t>16</a:t>
              </a:r>
            </a:p>
          </p:txBody>
        </p:sp>
        <p:sp>
          <p:nvSpPr>
            <p:cNvPr id="18437" name="Text Box 13"/>
            <p:cNvSpPr txBox="1">
              <a:spLocks noChangeArrowheads="1"/>
            </p:cNvSpPr>
            <p:nvPr/>
          </p:nvSpPr>
          <p:spPr bwMode="auto">
            <a:xfrm>
              <a:off x="3888" y="990"/>
              <a:ext cx="1193" cy="252"/>
            </a:xfrm>
            <a:prstGeom prst="rect">
              <a:avLst/>
            </a:prstGeom>
            <a:noFill/>
            <a:ln w="9525">
              <a:noFill/>
              <a:miter lim="800000"/>
              <a:headEnd/>
              <a:tailEnd/>
            </a:ln>
          </p:spPr>
          <p:txBody>
            <a:bodyPr wrap="none">
              <a:spAutoFit/>
            </a:bodyPr>
            <a:lstStyle/>
            <a:p>
              <a:r>
                <a:rPr lang="en-US" sz="2000">
                  <a:solidFill>
                    <a:srgbClr val="C00000"/>
                  </a:solidFill>
                  <a:latin typeface="Calibri" pitchFamily="34" charset="0"/>
                </a:rPr>
                <a:t>Chapter Sixteen </a:t>
              </a:r>
            </a:p>
          </p:txBody>
        </p:sp>
        <p:sp>
          <p:nvSpPr>
            <p:cNvPr id="18438" name="Text Box 14"/>
            <p:cNvSpPr txBox="1">
              <a:spLocks noChangeArrowheads="1"/>
            </p:cNvSpPr>
            <p:nvPr/>
          </p:nvSpPr>
          <p:spPr bwMode="auto">
            <a:xfrm>
              <a:off x="348" y="192"/>
              <a:ext cx="3108" cy="1096"/>
            </a:xfrm>
            <a:prstGeom prst="rect">
              <a:avLst/>
            </a:prstGeom>
            <a:noFill/>
            <a:ln w="9525">
              <a:noFill/>
              <a:miter lim="800000"/>
              <a:headEnd/>
              <a:tailEnd/>
            </a:ln>
          </p:spPr>
          <p:txBody>
            <a:bodyPr>
              <a:spAutoFit/>
            </a:bodyPr>
            <a:lstStyle/>
            <a:p>
              <a:pPr>
                <a:spcBef>
                  <a:spcPct val="20000"/>
                </a:spcBef>
                <a:buClr>
                  <a:schemeClr val="accent1"/>
                </a:buClr>
                <a:buSzPct val="65000"/>
                <a:buFont typeface="Wingdings" pitchFamily="2" charset="2"/>
                <a:buNone/>
              </a:pPr>
              <a:r>
                <a:rPr lang="en-US" sz="3600">
                  <a:solidFill>
                    <a:srgbClr val="C00000"/>
                  </a:solidFill>
                  <a:latin typeface="Calibri" pitchFamily="34" charset="0"/>
                </a:rPr>
                <a:t>Foreign Direct Investment and Cross-Border Acquisitions </a:t>
              </a: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p:txBody>
          <a:bodyPr/>
          <a:lstStyle/>
          <a:p>
            <a:pPr fontAlgn="auto">
              <a:spcAft>
                <a:spcPts val="0"/>
              </a:spcAft>
              <a:defRPr/>
            </a:pPr>
            <a:r>
              <a:rPr lang="en-US"/>
              <a:t>Chapter Outline</a:t>
            </a:r>
          </a:p>
        </p:txBody>
      </p:sp>
      <p:sp>
        <p:nvSpPr>
          <p:cNvPr id="19459" name="Rectangle 3"/>
          <p:cNvSpPr>
            <a:spLocks noGrp="1" noChangeArrowheads="1"/>
          </p:cNvSpPr>
          <p:nvPr>
            <p:ph sz="quarter" idx="1"/>
          </p:nvPr>
        </p:nvSpPr>
        <p:spPr>
          <a:xfrm>
            <a:off x="381000" y="1447800"/>
            <a:ext cx="7689850" cy="4224338"/>
          </a:xfrm>
        </p:spPr>
        <p:txBody>
          <a:bodyPr/>
          <a:lstStyle/>
          <a:p>
            <a:r>
              <a:rPr lang="en-US" sz="2400" smtClean="0"/>
              <a:t>Global Trends in FDI</a:t>
            </a:r>
          </a:p>
          <a:p>
            <a:r>
              <a:rPr lang="en-US" sz="2400" smtClean="0"/>
              <a:t>Why Do Firms Invest Overseas?</a:t>
            </a:r>
          </a:p>
          <a:p>
            <a:r>
              <a:rPr lang="en-US" sz="2400" smtClean="0"/>
              <a:t>Cross-Border Mergers and Acquisitions</a:t>
            </a:r>
          </a:p>
          <a:p>
            <a:r>
              <a:rPr lang="en-US" sz="2400" smtClean="0"/>
              <a:t>Political Risk and FDI</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p:txBody>
          <a:bodyPr/>
          <a:lstStyle/>
          <a:p>
            <a:pPr fontAlgn="auto">
              <a:spcAft>
                <a:spcPts val="0"/>
              </a:spcAft>
              <a:defRPr/>
            </a:pPr>
            <a:r>
              <a:rPr lang="en-US" sz="2800" dirty="0"/>
              <a:t>Global Trends in FDI</a:t>
            </a:r>
          </a:p>
        </p:txBody>
      </p:sp>
      <p:sp>
        <p:nvSpPr>
          <p:cNvPr id="219139" name="Rectangle 3"/>
          <p:cNvSpPr>
            <a:spLocks noGrp="1" noChangeArrowheads="1"/>
          </p:cNvSpPr>
          <p:nvPr>
            <p:ph sz="quarter" idx="1"/>
          </p:nvPr>
        </p:nvSpPr>
        <p:spPr>
          <a:xfrm>
            <a:off x="411163" y="1387475"/>
            <a:ext cx="6721475" cy="4222750"/>
          </a:xfrm>
        </p:spPr>
        <p:txBody>
          <a:bodyPr/>
          <a:lstStyle/>
          <a:p>
            <a:r>
              <a:rPr lang="en-US" smtClean="0"/>
              <a:t>Foreign Direct Investment often involves the establishment of production facilities abroad.</a:t>
            </a:r>
          </a:p>
          <a:p>
            <a:pPr lvl="1"/>
            <a:r>
              <a:rPr lang="en-US" sz="2400" smtClean="0"/>
              <a:t>Greenfield Investment</a:t>
            </a:r>
          </a:p>
          <a:p>
            <a:pPr lvl="2"/>
            <a:r>
              <a:rPr lang="en-US" sz="2000" smtClean="0"/>
              <a:t>Involves building new facilities from the ground up.</a:t>
            </a:r>
          </a:p>
          <a:p>
            <a:pPr lvl="1"/>
            <a:r>
              <a:rPr lang="en-US" sz="2400" smtClean="0"/>
              <a:t>Cross-Border Acquisition</a:t>
            </a:r>
          </a:p>
          <a:p>
            <a:pPr lvl="2"/>
            <a:r>
              <a:rPr lang="en-US" sz="2000" smtClean="0"/>
              <a:t>Involves the purchase of existing business.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9139">
                                            <p:txEl>
                                              <p:pRg st="0" end="0"/>
                                            </p:txEl>
                                          </p:spTgt>
                                        </p:tgtEl>
                                        <p:attrNameLst>
                                          <p:attrName>style.visibility</p:attrName>
                                        </p:attrNameLst>
                                      </p:cBhvr>
                                      <p:to>
                                        <p:strVal val="visible"/>
                                      </p:to>
                                    </p:set>
                                    <p:animEffect transition="in" filter="fade">
                                      <p:cBhvr>
                                        <p:cTn id="7" dur="1000"/>
                                        <p:tgtEl>
                                          <p:spTgt spid="219139">
                                            <p:txEl>
                                              <p:pRg st="0" end="0"/>
                                            </p:txEl>
                                          </p:spTgt>
                                        </p:tgtEl>
                                      </p:cBhvr>
                                    </p:animEffect>
                                    <p:anim calcmode="lin" valueType="num">
                                      <p:cBhvr>
                                        <p:cTn id="8" dur="1000" fill="hold"/>
                                        <p:tgtEl>
                                          <p:spTgt spid="21913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19139">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19139">
                                            <p:txEl>
                                              <p:pRg st="1" end="1"/>
                                            </p:txEl>
                                          </p:spTgt>
                                        </p:tgtEl>
                                        <p:attrNameLst>
                                          <p:attrName>style.visibility</p:attrName>
                                        </p:attrNameLst>
                                      </p:cBhvr>
                                      <p:to>
                                        <p:strVal val="visible"/>
                                      </p:to>
                                    </p:set>
                                    <p:animEffect transition="in" filter="fade">
                                      <p:cBhvr>
                                        <p:cTn id="12" dur="1000"/>
                                        <p:tgtEl>
                                          <p:spTgt spid="219139">
                                            <p:txEl>
                                              <p:pRg st="1" end="1"/>
                                            </p:txEl>
                                          </p:spTgt>
                                        </p:tgtEl>
                                      </p:cBhvr>
                                    </p:animEffect>
                                    <p:anim calcmode="lin" valueType="num">
                                      <p:cBhvr>
                                        <p:cTn id="13" dur="1000" fill="hold"/>
                                        <p:tgtEl>
                                          <p:spTgt spid="219139">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19139">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9139">
                                            <p:txEl>
                                              <p:pRg st="2" end="2"/>
                                            </p:txEl>
                                          </p:spTgt>
                                        </p:tgtEl>
                                        <p:attrNameLst>
                                          <p:attrName>style.visibility</p:attrName>
                                        </p:attrNameLst>
                                      </p:cBhvr>
                                      <p:to>
                                        <p:strVal val="visible"/>
                                      </p:to>
                                    </p:set>
                                    <p:animEffect transition="in" filter="fade">
                                      <p:cBhvr>
                                        <p:cTn id="17" dur="1000"/>
                                        <p:tgtEl>
                                          <p:spTgt spid="219139">
                                            <p:txEl>
                                              <p:pRg st="2" end="2"/>
                                            </p:txEl>
                                          </p:spTgt>
                                        </p:tgtEl>
                                      </p:cBhvr>
                                    </p:animEffect>
                                    <p:anim calcmode="lin" valueType="num">
                                      <p:cBhvr>
                                        <p:cTn id="18" dur="1000" fill="hold"/>
                                        <p:tgtEl>
                                          <p:spTgt spid="219139">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19139">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9139">
                                            <p:txEl>
                                              <p:pRg st="3" end="3"/>
                                            </p:txEl>
                                          </p:spTgt>
                                        </p:tgtEl>
                                        <p:attrNameLst>
                                          <p:attrName>style.visibility</p:attrName>
                                        </p:attrNameLst>
                                      </p:cBhvr>
                                      <p:to>
                                        <p:strVal val="visible"/>
                                      </p:to>
                                    </p:set>
                                    <p:animEffect transition="in" filter="fade">
                                      <p:cBhvr>
                                        <p:cTn id="22" dur="1000"/>
                                        <p:tgtEl>
                                          <p:spTgt spid="219139">
                                            <p:txEl>
                                              <p:pRg st="3" end="3"/>
                                            </p:txEl>
                                          </p:spTgt>
                                        </p:tgtEl>
                                      </p:cBhvr>
                                    </p:animEffect>
                                    <p:anim calcmode="lin" valueType="num">
                                      <p:cBhvr>
                                        <p:cTn id="23" dur="1000" fill="hold"/>
                                        <p:tgtEl>
                                          <p:spTgt spid="219139">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19139">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9139">
                                            <p:txEl>
                                              <p:pRg st="4" end="4"/>
                                            </p:txEl>
                                          </p:spTgt>
                                        </p:tgtEl>
                                        <p:attrNameLst>
                                          <p:attrName>style.visibility</p:attrName>
                                        </p:attrNameLst>
                                      </p:cBhvr>
                                      <p:to>
                                        <p:strVal val="visible"/>
                                      </p:to>
                                    </p:set>
                                    <p:animEffect transition="in" filter="fade">
                                      <p:cBhvr>
                                        <p:cTn id="27" dur="1000"/>
                                        <p:tgtEl>
                                          <p:spTgt spid="219139">
                                            <p:txEl>
                                              <p:pRg st="4" end="4"/>
                                            </p:txEl>
                                          </p:spTgt>
                                        </p:tgtEl>
                                      </p:cBhvr>
                                    </p:animEffect>
                                    <p:anim calcmode="lin" valueType="num">
                                      <p:cBhvr>
                                        <p:cTn id="28" dur="1000" fill="hold"/>
                                        <p:tgtEl>
                                          <p:spTgt spid="219139">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1913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139"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0162" name="Rectangle 2"/>
          <p:cNvSpPr>
            <a:spLocks noGrp="1" noChangeArrowheads="1"/>
          </p:cNvSpPr>
          <p:nvPr>
            <p:ph type="title"/>
          </p:nvPr>
        </p:nvSpPr>
        <p:spPr/>
        <p:txBody>
          <a:bodyPr/>
          <a:lstStyle/>
          <a:p>
            <a:pPr fontAlgn="auto">
              <a:spcAft>
                <a:spcPts val="0"/>
              </a:spcAft>
              <a:defRPr/>
            </a:pPr>
            <a:r>
              <a:rPr lang="en-US"/>
              <a:t>Global Trends in FDI</a:t>
            </a:r>
          </a:p>
        </p:txBody>
      </p:sp>
      <p:sp>
        <p:nvSpPr>
          <p:cNvPr id="220163" name="Rectangle 3"/>
          <p:cNvSpPr>
            <a:spLocks noGrp="1" noChangeArrowheads="1"/>
          </p:cNvSpPr>
          <p:nvPr>
            <p:ph sz="quarter" idx="1"/>
          </p:nvPr>
        </p:nvSpPr>
        <p:spPr>
          <a:xfrm>
            <a:off x="411163" y="1387475"/>
            <a:ext cx="6721475" cy="4222750"/>
          </a:xfrm>
        </p:spPr>
        <p:txBody>
          <a:bodyPr/>
          <a:lstStyle/>
          <a:p>
            <a:r>
              <a:rPr lang="en-US" smtClean="0"/>
              <a:t>Several developed nations are the sources of FDI </a:t>
            </a:r>
            <a:r>
              <a:rPr lang="en-US" i="1" smtClean="0"/>
              <a:t>outflows</a:t>
            </a:r>
            <a:r>
              <a:rPr lang="en-US" smtClean="0"/>
              <a:t>.</a:t>
            </a:r>
          </a:p>
          <a:p>
            <a:pPr lvl="1"/>
            <a:r>
              <a:rPr lang="en-US" smtClean="0"/>
              <a:t>About 90% of total world-wide FDI comes from the developed world.</a:t>
            </a:r>
          </a:p>
          <a:p>
            <a:r>
              <a:rPr lang="en-US" smtClean="0"/>
              <a:t>Both developing </a:t>
            </a:r>
            <a:r>
              <a:rPr lang="en-US" i="1" smtClean="0"/>
              <a:t>and</a:t>
            </a:r>
            <a:r>
              <a:rPr lang="en-US" smtClean="0"/>
              <a:t> developed nations are the recipient of inflows of FDI.</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0163">
                                            <p:txEl>
                                              <p:pRg st="0" end="0"/>
                                            </p:txEl>
                                          </p:spTgt>
                                        </p:tgtEl>
                                        <p:attrNameLst>
                                          <p:attrName>style.visibility</p:attrName>
                                        </p:attrNameLst>
                                      </p:cBhvr>
                                      <p:to>
                                        <p:strVal val="visible"/>
                                      </p:to>
                                    </p:set>
                                    <p:animEffect transition="in" filter="fade">
                                      <p:cBhvr>
                                        <p:cTn id="7" dur="1000"/>
                                        <p:tgtEl>
                                          <p:spTgt spid="220163">
                                            <p:txEl>
                                              <p:pRg st="0" end="0"/>
                                            </p:txEl>
                                          </p:spTgt>
                                        </p:tgtEl>
                                      </p:cBhvr>
                                    </p:animEffect>
                                    <p:anim calcmode="lin" valueType="num">
                                      <p:cBhvr>
                                        <p:cTn id="8" dur="1000" fill="hold"/>
                                        <p:tgtEl>
                                          <p:spTgt spid="22016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016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0163">
                                            <p:txEl>
                                              <p:pRg st="1" end="1"/>
                                            </p:txEl>
                                          </p:spTgt>
                                        </p:tgtEl>
                                        <p:attrNameLst>
                                          <p:attrName>style.visibility</p:attrName>
                                        </p:attrNameLst>
                                      </p:cBhvr>
                                      <p:to>
                                        <p:strVal val="visible"/>
                                      </p:to>
                                    </p:set>
                                    <p:animEffect transition="in" filter="fade">
                                      <p:cBhvr>
                                        <p:cTn id="12" dur="1000"/>
                                        <p:tgtEl>
                                          <p:spTgt spid="220163">
                                            <p:txEl>
                                              <p:pRg st="1" end="1"/>
                                            </p:txEl>
                                          </p:spTgt>
                                        </p:tgtEl>
                                      </p:cBhvr>
                                    </p:animEffect>
                                    <p:anim calcmode="lin" valueType="num">
                                      <p:cBhvr>
                                        <p:cTn id="13" dur="1000" fill="hold"/>
                                        <p:tgtEl>
                                          <p:spTgt spid="22016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2016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20163">
                                            <p:txEl>
                                              <p:pRg st="2" end="2"/>
                                            </p:txEl>
                                          </p:spTgt>
                                        </p:tgtEl>
                                        <p:attrNameLst>
                                          <p:attrName>style.visibility</p:attrName>
                                        </p:attrNameLst>
                                      </p:cBhvr>
                                      <p:to>
                                        <p:strVal val="visible"/>
                                      </p:to>
                                    </p:set>
                                    <p:animEffect transition="in" filter="fade">
                                      <p:cBhvr>
                                        <p:cTn id="19" dur="1000"/>
                                        <p:tgtEl>
                                          <p:spTgt spid="220163">
                                            <p:txEl>
                                              <p:pRg st="2" end="2"/>
                                            </p:txEl>
                                          </p:spTgt>
                                        </p:tgtEl>
                                      </p:cBhvr>
                                    </p:animEffect>
                                    <p:anim calcmode="lin" valueType="num">
                                      <p:cBhvr>
                                        <p:cTn id="20" dur="1000" fill="hold"/>
                                        <p:tgtEl>
                                          <p:spTgt spid="22016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2016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163"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1362" name="Rectangle 2"/>
          <p:cNvSpPr>
            <a:spLocks noGrp="1" noChangeArrowheads="1"/>
          </p:cNvSpPr>
          <p:nvPr>
            <p:ph type="title"/>
          </p:nvPr>
        </p:nvSpPr>
        <p:spPr>
          <a:xfrm>
            <a:off x="263525" y="228600"/>
            <a:ext cx="7735888" cy="685800"/>
          </a:xfrm>
        </p:spPr>
        <p:txBody>
          <a:bodyPr/>
          <a:lstStyle/>
          <a:p>
            <a:pPr fontAlgn="auto">
              <a:spcAft>
                <a:spcPts val="0"/>
              </a:spcAft>
              <a:defRPr/>
            </a:pPr>
            <a:r>
              <a:rPr lang="en-US" sz="3400" dirty="0"/>
              <a:t>Average Annual FDI (in Billions) </a:t>
            </a:r>
            <a:r>
              <a:rPr lang="en-US" sz="3400" dirty="0" smtClean="0"/>
              <a:t>2002-06</a:t>
            </a:r>
            <a:endParaRPr lang="en-US" sz="3400" dirty="0"/>
          </a:p>
        </p:txBody>
      </p:sp>
      <p:graphicFrame>
        <p:nvGraphicFramePr>
          <p:cNvPr id="22531" name="Object 4"/>
          <p:cNvGraphicFramePr>
            <a:graphicFrameLocks noChangeAspect="1"/>
          </p:cNvGraphicFramePr>
          <p:nvPr/>
        </p:nvGraphicFramePr>
        <p:xfrm>
          <a:off x="0" y="914400"/>
          <a:ext cx="8131175" cy="5029200"/>
        </p:xfrm>
        <a:graphic>
          <a:graphicData uri="http://schemas.openxmlformats.org/presentationml/2006/ole">
            <p:oleObj spid="_x0000_s22531" r:id="rId3" imgW="8132769" imgH="5029636" progId="Excel.Sheet.8">
              <p:embed/>
            </p:oleObj>
          </a:graphicData>
        </a:graphic>
      </p:graphicFrame>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3"/>
          <p:cNvSpPr>
            <a:spLocks noGrp="1"/>
          </p:cNvSpPr>
          <p:nvPr>
            <p:ph type="sldNum" sz="quarter" idx="12"/>
          </p:nvPr>
        </p:nvSpPr>
        <p:spPr/>
        <p:txBody>
          <a:bodyPr/>
          <a:lstStyle/>
          <a:p>
            <a:pPr defTabSz="809625">
              <a:defRPr/>
            </a:pPr>
            <a:fld id="{6087E853-1DE8-47C3-B744-560737F0202E}" type="slidenum">
              <a:rPr lang="en-US">
                <a:latin typeface="+mn-lt"/>
                <a:cs typeface="+mn-cs"/>
              </a:rPr>
              <a:pPr defTabSz="809625">
                <a:defRPr/>
              </a:pPr>
              <a:t>5</a:t>
            </a:fld>
            <a:endParaRPr lang="th-TH">
              <a:latin typeface="+mn-lt"/>
              <a:cs typeface="+mn-cs"/>
            </a:endParaRPr>
          </a:p>
        </p:txBody>
      </p:sp>
      <p:sp>
        <p:nvSpPr>
          <p:cNvPr id="25603" name="Text Box 3"/>
          <p:cNvSpPr txBox="1">
            <a:spLocks noChangeArrowheads="1"/>
          </p:cNvSpPr>
          <p:nvPr/>
        </p:nvSpPr>
        <p:spPr bwMode="auto">
          <a:xfrm>
            <a:off x="338138" y="5262563"/>
            <a:ext cx="166687" cy="317500"/>
          </a:xfrm>
          <a:prstGeom prst="rect">
            <a:avLst/>
          </a:prstGeom>
          <a:noFill/>
          <a:ln w="9525">
            <a:noFill/>
            <a:miter lim="800000"/>
            <a:headEnd/>
            <a:tailEnd/>
          </a:ln>
        </p:spPr>
        <p:txBody>
          <a:bodyPr wrap="none" lIns="80984" tIns="40492" rIns="80984" bIns="40492">
            <a:spAutoFit/>
          </a:bodyPr>
          <a:lstStyle/>
          <a:p>
            <a:pPr defTabSz="809625" eaLnBrk="1" hangingPunct="1"/>
            <a:endParaRPr lang="th-TH" sz="1600">
              <a:latin typeface="Verdana" pitchFamily="34" charset="0"/>
            </a:endParaRPr>
          </a:p>
        </p:txBody>
      </p:sp>
      <p:graphicFrame>
        <p:nvGraphicFramePr>
          <p:cNvPr id="260100" name="Group 4"/>
          <p:cNvGraphicFramePr>
            <a:graphicFrameLocks noGrp="1"/>
          </p:cNvGraphicFramePr>
          <p:nvPr/>
        </p:nvGraphicFramePr>
        <p:xfrm>
          <a:off x="381000" y="5679736"/>
          <a:ext cx="3759200" cy="263864"/>
        </p:xfrm>
        <a:graphic>
          <a:graphicData uri="http://schemas.openxmlformats.org/drawingml/2006/table">
            <a:tbl>
              <a:tblPr/>
              <a:tblGrid>
                <a:gridCol w="3759200"/>
              </a:tblGrid>
              <a:tr h="15240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Garamond" pitchFamily="18" charset="0"/>
                          <a:cs typeface="Angsana New" pitchFamily="18" charset="-34"/>
                        </a:rPr>
                        <a:t>Source</a:t>
                      </a:r>
                      <a:r>
                        <a:rPr kumimoji="0" lang="th-TH" sz="1200" b="0" i="0" u="none" strike="noStrike" cap="none" normalizeH="0" baseline="0" dirty="0" smtClean="0">
                          <a:ln>
                            <a:noFill/>
                          </a:ln>
                          <a:solidFill>
                            <a:schemeClr val="tx1"/>
                          </a:solidFill>
                          <a:effectLst/>
                          <a:latin typeface="Garamond" pitchFamily="18" charset="0"/>
                          <a:cs typeface="Angsana New" pitchFamily="18" charset="-34"/>
                        </a:rPr>
                        <a:t>: </a:t>
                      </a:r>
                      <a:r>
                        <a:rPr kumimoji="0" lang="en-US" sz="1200" b="0" i="0" u="none" strike="noStrike" cap="none" normalizeH="0" baseline="0" dirty="0" smtClean="0">
                          <a:ln>
                            <a:noFill/>
                          </a:ln>
                          <a:solidFill>
                            <a:schemeClr val="tx1"/>
                          </a:solidFill>
                          <a:effectLst/>
                          <a:latin typeface="Garamond" pitchFamily="18" charset="0"/>
                          <a:cs typeface="Angsana New" pitchFamily="18" charset="-34"/>
                        </a:rPr>
                        <a:t>Bank of Thailand</a:t>
                      </a:r>
                      <a:endParaRPr kumimoji="0" lang="en-US" sz="2800" b="0" i="0" u="none" strike="noStrike" cap="none" normalizeH="0" baseline="0" dirty="0" smtClean="0">
                        <a:ln>
                          <a:noFill/>
                        </a:ln>
                        <a:solidFill>
                          <a:schemeClr val="tx1"/>
                        </a:solidFill>
                        <a:effectLst/>
                        <a:latin typeface="Arial" charset="0"/>
                        <a:cs typeface="Angsana New" pitchFamily="18" charset="-34"/>
                      </a:endParaRPr>
                    </a:p>
                  </a:txBody>
                  <a:tcPr marL="80984" marR="80984" marT="40492" marB="40492" anchor="b" horzOverflow="overflow">
                    <a:lnL cap="flat">
                      <a:noFill/>
                    </a:lnL>
                    <a:lnR cap="flat">
                      <a:noFill/>
                    </a:lnR>
                    <a:lnT cap="flat">
                      <a:noFill/>
                    </a:lnT>
                    <a:lnB>
                      <a:noFill/>
                    </a:lnB>
                    <a:lnTlToBr>
                      <a:noFill/>
                    </a:lnTlToBr>
                    <a:lnBlToTr>
                      <a:noFill/>
                    </a:lnBlToTr>
                    <a:noFill/>
                  </a:tcPr>
                </a:tc>
              </a:tr>
            </a:tbl>
          </a:graphicData>
        </a:graphic>
      </p:graphicFrame>
      <p:sp>
        <p:nvSpPr>
          <p:cNvPr id="25607" name="Text Box 11"/>
          <p:cNvSpPr txBox="1">
            <a:spLocks noChangeArrowheads="1"/>
          </p:cNvSpPr>
          <p:nvPr/>
        </p:nvSpPr>
        <p:spPr bwMode="auto">
          <a:xfrm>
            <a:off x="1524000" y="182563"/>
            <a:ext cx="5578475" cy="387350"/>
          </a:xfrm>
          <a:prstGeom prst="rect">
            <a:avLst/>
          </a:prstGeom>
          <a:noFill/>
          <a:ln w="9525">
            <a:noFill/>
            <a:miter lim="800000"/>
            <a:headEnd/>
            <a:tailEnd/>
          </a:ln>
        </p:spPr>
        <p:txBody>
          <a:bodyPr wrap="none" lIns="80984" tIns="40492" rIns="80984" bIns="40492">
            <a:spAutoFit/>
          </a:bodyPr>
          <a:lstStyle/>
          <a:p>
            <a:pPr defTabSz="809625" eaLnBrk="1" hangingPunct="1"/>
            <a:r>
              <a:rPr lang="en-US" sz="2000" b="1">
                <a:latin typeface="Calibri" pitchFamily="34" charset="0"/>
              </a:rPr>
              <a:t>Stock of foreign assets as percentage of GDP, 2007</a:t>
            </a:r>
            <a:endParaRPr lang="th-TH" sz="2000" b="1">
              <a:latin typeface="Calibri" pitchFamily="34" charset="0"/>
            </a:endParaRPr>
          </a:p>
        </p:txBody>
      </p:sp>
      <p:pic>
        <p:nvPicPr>
          <p:cNvPr id="25608" name="Picture 12"/>
          <p:cNvPicPr>
            <a:picLocks noChangeAspect="1" noChangeArrowheads="1"/>
          </p:cNvPicPr>
          <p:nvPr/>
        </p:nvPicPr>
        <p:blipFill>
          <a:blip r:embed="rId2" cstate="print"/>
          <a:srcRect r="44778"/>
          <a:stretch>
            <a:fillRect/>
          </a:stretch>
        </p:blipFill>
        <p:spPr bwMode="auto">
          <a:xfrm>
            <a:off x="1676399" y="609600"/>
            <a:ext cx="4996447" cy="495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525" y="228601"/>
            <a:ext cx="7735888" cy="762000"/>
          </a:xfrm>
        </p:spPr>
        <p:txBody>
          <a:bodyPr/>
          <a:lstStyle/>
          <a:p>
            <a:r>
              <a:rPr lang="en-US" dirty="0" smtClean="0"/>
              <a:t>Thailand’s International Investment Position (IIP)</a:t>
            </a:r>
            <a:endParaRPr lang="th-TH" dirty="0"/>
          </a:p>
        </p:txBody>
      </p:sp>
      <p:pic>
        <p:nvPicPr>
          <p:cNvPr id="72706" name="Picture 2"/>
          <p:cNvPicPr>
            <a:picLocks noChangeAspect="1" noChangeArrowheads="1"/>
          </p:cNvPicPr>
          <p:nvPr/>
        </p:nvPicPr>
        <p:blipFill>
          <a:blip r:embed="rId2" cstate="print"/>
          <a:srcRect/>
          <a:stretch>
            <a:fillRect/>
          </a:stretch>
        </p:blipFill>
        <p:spPr bwMode="auto">
          <a:xfrm>
            <a:off x="0" y="1066800"/>
            <a:ext cx="8229599" cy="4876800"/>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Home Bias in Direct investment</a:t>
            </a:r>
            <a:endParaRPr lang="th-TH" dirty="0"/>
          </a:p>
        </p:txBody>
      </p:sp>
      <p:pic>
        <p:nvPicPr>
          <p:cNvPr id="73730" name="Picture 2"/>
          <p:cNvPicPr>
            <a:picLocks noGrp="1" noChangeAspect="1" noChangeArrowheads="1"/>
          </p:cNvPicPr>
          <p:nvPr>
            <p:ph type="chart" idx="1"/>
          </p:nvPr>
        </p:nvPicPr>
        <p:blipFill>
          <a:blip r:embed="rId2" cstate="print"/>
          <a:srcRect/>
          <a:stretch>
            <a:fillRect/>
          </a:stretch>
        </p:blipFill>
        <p:spPr bwMode="auto">
          <a:xfrm>
            <a:off x="263525" y="1557802"/>
            <a:ext cx="7689850" cy="4099583"/>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1186" name="Rectangle 2"/>
          <p:cNvSpPr>
            <a:spLocks noGrp="1" noChangeArrowheads="1"/>
          </p:cNvSpPr>
          <p:nvPr>
            <p:ph type="title"/>
          </p:nvPr>
        </p:nvSpPr>
        <p:spPr/>
        <p:txBody>
          <a:bodyPr/>
          <a:lstStyle/>
          <a:p>
            <a:pPr fontAlgn="auto">
              <a:spcAft>
                <a:spcPts val="0"/>
              </a:spcAft>
              <a:defRPr/>
            </a:pPr>
            <a:r>
              <a:rPr lang="en-US"/>
              <a:t>Why Do Firms Invest Overseas?</a:t>
            </a:r>
          </a:p>
        </p:txBody>
      </p:sp>
      <p:sp>
        <p:nvSpPr>
          <p:cNvPr id="221187" name="Rectangle 3"/>
          <p:cNvSpPr>
            <a:spLocks noGrp="1" noChangeArrowheads="1"/>
          </p:cNvSpPr>
          <p:nvPr>
            <p:ph sz="quarter" idx="1"/>
          </p:nvPr>
        </p:nvSpPr>
        <p:spPr>
          <a:xfrm>
            <a:off x="411163" y="1387475"/>
            <a:ext cx="6721475" cy="4222750"/>
          </a:xfrm>
        </p:spPr>
        <p:txBody>
          <a:bodyPr/>
          <a:lstStyle/>
          <a:p>
            <a:r>
              <a:rPr lang="en-US" smtClean="0"/>
              <a:t>Trade Barriers</a:t>
            </a:r>
          </a:p>
          <a:p>
            <a:r>
              <a:rPr lang="en-US" smtClean="0"/>
              <a:t>Labour Market Imperfections</a:t>
            </a:r>
          </a:p>
          <a:p>
            <a:r>
              <a:rPr lang="en-US" smtClean="0"/>
              <a:t>Intangible Assets</a:t>
            </a:r>
          </a:p>
          <a:p>
            <a:r>
              <a:rPr lang="en-US" smtClean="0"/>
              <a:t>Vertical Integration</a:t>
            </a:r>
          </a:p>
          <a:p>
            <a:r>
              <a:rPr lang="en-US" smtClean="0"/>
              <a:t>Product Life Cycle</a:t>
            </a:r>
          </a:p>
          <a:p>
            <a:r>
              <a:rPr lang="en-US" smtClean="0"/>
              <a:t>Mergers and Acquisitions</a:t>
            </a:r>
          </a:p>
          <a:p>
            <a:endParaRPr lang="en-US"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1187">
                                            <p:txEl>
                                              <p:pRg st="0" end="0"/>
                                            </p:txEl>
                                          </p:spTgt>
                                        </p:tgtEl>
                                        <p:attrNameLst>
                                          <p:attrName>style.visibility</p:attrName>
                                        </p:attrNameLst>
                                      </p:cBhvr>
                                      <p:to>
                                        <p:strVal val="visible"/>
                                      </p:to>
                                    </p:set>
                                    <p:animEffect transition="in" filter="fade">
                                      <p:cBhvr>
                                        <p:cTn id="7" dur="1000"/>
                                        <p:tgtEl>
                                          <p:spTgt spid="221187">
                                            <p:txEl>
                                              <p:pRg st="0" end="0"/>
                                            </p:txEl>
                                          </p:spTgt>
                                        </p:tgtEl>
                                      </p:cBhvr>
                                    </p:animEffect>
                                    <p:anim calcmode="lin" valueType="num">
                                      <p:cBhvr>
                                        <p:cTn id="8" dur="1000" fill="hold"/>
                                        <p:tgtEl>
                                          <p:spTgt spid="22118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118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1187">
                                            <p:txEl>
                                              <p:pRg st="1" end="1"/>
                                            </p:txEl>
                                          </p:spTgt>
                                        </p:tgtEl>
                                        <p:attrNameLst>
                                          <p:attrName>style.visibility</p:attrName>
                                        </p:attrNameLst>
                                      </p:cBhvr>
                                      <p:to>
                                        <p:strVal val="visible"/>
                                      </p:to>
                                    </p:set>
                                    <p:animEffect transition="in" filter="fade">
                                      <p:cBhvr>
                                        <p:cTn id="14" dur="1000"/>
                                        <p:tgtEl>
                                          <p:spTgt spid="221187">
                                            <p:txEl>
                                              <p:pRg st="1" end="1"/>
                                            </p:txEl>
                                          </p:spTgt>
                                        </p:tgtEl>
                                      </p:cBhvr>
                                    </p:animEffect>
                                    <p:anim calcmode="lin" valueType="num">
                                      <p:cBhvr>
                                        <p:cTn id="15" dur="1000" fill="hold"/>
                                        <p:tgtEl>
                                          <p:spTgt spid="22118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2118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21187">
                                            <p:txEl>
                                              <p:pRg st="2" end="2"/>
                                            </p:txEl>
                                          </p:spTgt>
                                        </p:tgtEl>
                                        <p:attrNameLst>
                                          <p:attrName>style.visibility</p:attrName>
                                        </p:attrNameLst>
                                      </p:cBhvr>
                                      <p:to>
                                        <p:strVal val="visible"/>
                                      </p:to>
                                    </p:set>
                                    <p:animEffect transition="in" filter="fade">
                                      <p:cBhvr>
                                        <p:cTn id="21" dur="1000"/>
                                        <p:tgtEl>
                                          <p:spTgt spid="221187">
                                            <p:txEl>
                                              <p:pRg st="2" end="2"/>
                                            </p:txEl>
                                          </p:spTgt>
                                        </p:tgtEl>
                                      </p:cBhvr>
                                    </p:animEffect>
                                    <p:anim calcmode="lin" valueType="num">
                                      <p:cBhvr>
                                        <p:cTn id="22" dur="1000" fill="hold"/>
                                        <p:tgtEl>
                                          <p:spTgt spid="22118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2118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21187">
                                            <p:txEl>
                                              <p:pRg st="3" end="3"/>
                                            </p:txEl>
                                          </p:spTgt>
                                        </p:tgtEl>
                                        <p:attrNameLst>
                                          <p:attrName>style.visibility</p:attrName>
                                        </p:attrNameLst>
                                      </p:cBhvr>
                                      <p:to>
                                        <p:strVal val="visible"/>
                                      </p:to>
                                    </p:set>
                                    <p:animEffect transition="in" filter="fade">
                                      <p:cBhvr>
                                        <p:cTn id="28" dur="1000"/>
                                        <p:tgtEl>
                                          <p:spTgt spid="221187">
                                            <p:txEl>
                                              <p:pRg st="3" end="3"/>
                                            </p:txEl>
                                          </p:spTgt>
                                        </p:tgtEl>
                                      </p:cBhvr>
                                    </p:animEffect>
                                    <p:anim calcmode="lin" valueType="num">
                                      <p:cBhvr>
                                        <p:cTn id="29" dur="1000" fill="hold"/>
                                        <p:tgtEl>
                                          <p:spTgt spid="22118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2118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21187">
                                            <p:txEl>
                                              <p:pRg st="4" end="4"/>
                                            </p:txEl>
                                          </p:spTgt>
                                        </p:tgtEl>
                                        <p:attrNameLst>
                                          <p:attrName>style.visibility</p:attrName>
                                        </p:attrNameLst>
                                      </p:cBhvr>
                                      <p:to>
                                        <p:strVal val="visible"/>
                                      </p:to>
                                    </p:set>
                                    <p:animEffect transition="in" filter="fade">
                                      <p:cBhvr>
                                        <p:cTn id="35" dur="1000"/>
                                        <p:tgtEl>
                                          <p:spTgt spid="221187">
                                            <p:txEl>
                                              <p:pRg st="4" end="4"/>
                                            </p:txEl>
                                          </p:spTgt>
                                        </p:tgtEl>
                                      </p:cBhvr>
                                    </p:animEffect>
                                    <p:anim calcmode="lin" valueType="num">
                                      <p:cBhvr>
                                        <p:cTn id="36" dur="1000" fill="hold"/>
                                        <p:tgtEl>
                                          <p:spTgt spid="22118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2118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221187">
                                            <p:txEl>
                                              <p:pRg st="5" end="5"/>
                                            </p:txEl>
                                          </p:spTgt>
                                        </p:tgtEl>
                                        <p:attrNameLst>
                                          <p:attrName>style.visibility</p:attrName>
                                        </p:attrNameLst>
                                      </p:cBhvr>
                                      <p:to>
                                        <p:strVal val="visible"/>
                                      </p:to>
                                    </p:set>
                                    <p:animEffect transition="in" filter="fade">
                                      <p:cBhvr>
                                        <p:cTn id="42" dur="1000"/>
                                        <p:tgtEl>
                                          <p:spTgt spid="221187">
                                            <p:txEl>
                                              <p:pRg st="5" end="5"/>
                                            </p:txEl>
                                          </p:spTgt>
                                        </p:tgtEl>
                                      </p:cBhvr>
                                    </p:animEffect>
                                    <p:anim calcmode="lin" valueType="num">
                                      <p:cBhvr>
                                        <p:cTn id="43" dur="1000" fill="hold"/>
                                        <p:tgtEl>
                                          <p:spTgt spid="22118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2118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187"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p:txBody>
          <a:bodyPr/>
          <a:lstStyle/>
          <a:p>
            <a:pPr fontAlgn="auto">
              <a:spcAft>
                <a:spcPts val="0"/>
              </a:spcAft>
              <a:defRPr/>
            </a:pPr>
            <a:r>
              <a:rPr lang="en-US"/>
              <a:t>Trade Barriers</a:t>
            </a:r>
          </a:p>
        </p:txBody>
      </p:sp>
      <p:sp>
        <p:nvSpPr>
          <p:cNvPr id="223235" name="Rectangle 3"/>
          <p:cNvSpPr>
            <a:spLocks noGrp="1" noChangeArrowheads="1"/>
          </p:cNvSpPr>
          <p:nvPr>
            <p:ph sz="quarter" idx="1"/>
          </p:nvPr>
        </p:nvSpPr>
        <p:spPr>
          <a:xfrm>
            <a:off x="411163" y="1387475"/>
            <a:ext cx="6721475" cy="4222750"/>
          </a:xfrm>
        </p:spPr>
        <p:txBody>
          <a:bodyPr/>
          <a:lstStyle/>
          <a:p>
            <a:r>
              <a:rPr lang="en-US" smtClean="0"/>
              <a:t>Government action leads to market imperfections.</a:t>
            </a:r>
          </a:p>
          <a:p>
            <a:r>
              <a:rPr lang="en-US" smtClean="0"/>
              <a:t>Tariffs, quotas, and other restrictions on the free flow of goods, services and people.</a:t>
            </a:r>
          </a:p>
          <a:p>
            <a:r>
              <a:rPr lang="en-US" smtClean="0"/>
              <a:t>Trade Barriers can also arise naturally due to high transportation costs, particularly for low value-to-weight goods.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3235">
                                            <p:txEl>
                                              <p:pRg st="0" end="0"/>
                                            </p:txEl>
                                          </p:spTgt>
                                        </p:tgtEl>
                                        <p:attrNameLst>
                                          <p:attrName>style.visibility</p:attrName>
                                        </p:attrNameLst>
                                      </p:cBhvr>
                                      <p:to>
                                        <p:strVal val="visible"/>
                                      </p:to>
                                    </p:set>
                                    <p:animEffect transition="in" filter="fade">
                                      <p:cBhvr>
                                        <p:cTn id="7" dur="1000"/>
                                        <p:tgtEl>
                                          <p:spTgt spid="223235">
                                            <p:txEl>
                                              <p:pRg st="0" end="0"/>
                                            </p:txEl>
                                          </p:spTgt>
                                        </p:tgtEl>
                                      </p:cBhvr>
                                    </p:animEffect>
                                    <p:anim calcmode="lin" valueType="num">
                                      <p:cBhvr>
                                        <p:cTn id="8" dur="1000" fill="hold"/>
                                        <p:tgtEl>
                                          <p:spTgt spid="22323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323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3235">
                                            <p:txEl>
                                              <p:pRg st="1" end="1"/>
                                            </p:txEl>
                                          </p:spTgt>
                                        </p:tgtEl>
                                        <p:attrNameLst>
                                          <p:attrName>style.visibility</p:attrName>
                                        </p:attrNameLst>
                                      </p:cBhvr>
                                      <p:to>
                                        <p:strVal val="visible"/>
                                      </p:to>
                                    </p:set>
                                    <p:animEffect transition="in" filter="fade">
                                      <p:cBhvr>
                                        <p:cTn id="14" dur="1000"/>
                                        <p:tgtEl>
                                          <p:spTgt spid="223235">
                                            <p:txEl>
                                              <p:pRg st="1" end="1"/>
                                            </p:txEl>
                                          </p:spTgt>
                                        </p:tgtEl>
                                      </p:cBhvr>
                                    </p:animEffect>
                                    <p:anim calcmode="lin" valueType="num">
                                      <p:cBhvr>
                                        <p:cTn id="15" dur="1000" fill="hold"/>
                                        <p:tgtEl>
                                          <p:spTgt spid="22323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2323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23235">
                                            <p:txEl>
                                              <p:pRg st="2" end="2"/>
                                            </p:txEl>
                                          </p:spTgt>
                                        </p:tgtEl>
                                        <p:attrNameLst>
                                          <p:attrName>style.visibility</p:attrName>
                                        </p:attrNameLst>
                                      </p:cBhvr>
                                      <p:to>
                                        <p:strVal val="visible"/>
                                      </p:to>
                                    </p:set>
                                    <p:animEffect transition="in" filter="fade">
                                      <p:cBhvr>
                                        <p:cTn id="21" dur="1000"/>
                                        <p:tgtEl>
                                          <p:spTgt spid="223235">
                                            <p:txEl>
                                              <p:pRg st="2" end="2"/>
                                            </p:txEl>
                                          </p:spTgt>
                                        </p:tgtEl>
                                      </p:cBhvr>
                                    </p:animEffect>
                                    <p:anim calcmode="lin" valueType="num">
                                      <p:cBhvr>
                                        <p:cTn id="22" dur="1000" fill="hold"/>
                                        <p:tgtEl>
                                          <p:spTgt spid="22323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2323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5"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p:txBody>
          <a:bodyPr/>
          <a:lstStyle/>
          <a:p>
            <a:pPr fontAlgn="auto">
              <a:spcAft>
                <a:spcPts val="0"/>
              </a:spcAft>
              <a:defRPr/>
            </a:pPr>
            <a:r>
              <a:rPr lang="en-US"/>
              <a:t>Labor Market Imperfections</a:t>
            </a:r>
          </a:p>
        </p:txBody>
      </p:sp>
      <p:sp>
        <p:nvSpPr>
          <p:cNvPr id="224259" name="Rectangle 3"/>
          <p:cNvSpPr>
            <a:spLocks noGrp="1" noChangeArrowheads="1"/>
          </p:cNvSpPr>
          <p:nvPr>
            <p:ph sz="quarter" idx="1"/>
          </p:nvPr>
        </p:nvSpPr>
        <p:spPr>
          <a:xfrm>
            <a:off x="411163" y="1387475"/>
            <a:ext cx="6721475" cy="4222750"/>
          </a:xfrm>
        </p:spPr>
        <p:txBody>
          <a:bodyPr/>
          <a:lstStyle/>
          <a:p>
            <a:r>
              <a:rPr lang="en-US" dirty="0" smtClean="0"/>
              <a:t>Among all factor markets, the labor market is the least perfect.</a:t>
            </a:r>
          </a:p>
          <a:p>
            <a:pPr lvl="1"/>
            <a:r>
              <a:rPr lang="en-US" dirty="0" smtClean="0"/>
              <a:t>Recall that </a:t>
            </a:r>
            <a:r>
              <a:rPr lang="en-US" i="1" dirty="0" smtClean="0"/>
              <a:t>the factors of production</a:t>
            </a:r>
            <a:r>
              <a:rPr lang="en-US" dirty="0" smtClean="0"/>
              <a:t> are land, labor, capital, and entrepreneurial ability.</a:t>
            </a:r>
          </a:p>
          <a:p>
            <a:r>
              <a:rPr lang="en-US" dirty="0" smtClean="0"/>
              <a:t>If there exist restrictions on the flow of workers across borders, then labor services can be underpriced relative to productivity.</a:t>
            </a:r>
          </a:p>
          <a:p>
            <a:pPr lvl="1"/>
            <a:r>
              <a:rPr lang="en-US" dirty="0" smtClean="0"/>
              <a:t>The restrictions may be immigration barriers or simply social preferences.</a:t>
            </a:r>
          </a:p>
          <a:p>
            <a:r>
              <a:rPr lang="en-US" sz="2000" dirty="0" smtClean="0"/>
              <a:t>Persistent wage differentials across countries exist. This is one of the main reasons MNCs are making substantial FDIs in less developed nations.</a:t>
            </a:r>
          </a:p>
          <a:p>
            <a:endParaRPr lang="en-US" dirty="0"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4259">
                                            <p:txEl>
                                              <p:pRg st="0" end="0"/>
                                            </p:txEl>
                                          </p:spTgt>
                                        </p:tgtEl>
                                        <p:attrNameLst>
                                          <p:attrName>style.visibility</p:attrName>
                                        </p:attrNameLst>
                                      </p:cBhvr>
                                      <p:to>
                                        <p:strVal val="visible"/>
                                      </p:to>
                                    </p:set>
                                    <p:animEffect transition="in" filter="fade">
                                      <p:cBhvr>
                                        <p:cTn id="7" dur="1000"/>
                                        <p:tgtEl>
                                          <p:spTgt spid="224259">
                                            <p:txEl>
                                              <p:pRg st="0" end="0"/>
                                            </p:txEl>
                                          </p:spTgt>
                                        </p:tgtEl>
                                      </p:cBhvr>
                                    </p:animEffect>
                                    <p:anim calcmode="lin" valueType="num">
                                      <p:cBhvr>
                                        <p:cTn id="8" dur="1000" fill="hold"/>
                                        <p:tgtEl>
                                          <p:spTgt spid="22425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4259">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4259">
                                            <p:txEl>
                                              <p:pRg st="1" end="1"/>
                                            </p:txEl>
                                          </p:spTgt>
                                        </p:tgtEl>
                                        <p:attrNameLst>
                                          <p:attrName>style.visibility</p:attrName>
                                        </p:attrNameLst>
                                      </p:cBhvr>
                                      <p:to>
                                        <p:strVal val="visible"/>
                                      </p:to>
                                    </p:set>
                                    <p:animEffect transition="in" filter="fade">
                                      <p:cBhvr>
                                        <p:cTn id="12" dur="1000"/>
                                        <p:tgtEl>
                                          <p:spTgt spid="224259">
                                            <p:txEl>
                                              <p:pRg st="1" end="1"/>
                                            </p:txEl>
                                          </p:spTgt>
                                        </p:tgtEl>
                                      </p:cBhvr>
                                    </p:animEffect>
                                    <p:anim calcmode="lin" valueType="num">
                                      <p:cBhvr>
                                        <p:cTn id="13" dur="1000" fill="hold"/>
                                        <p:tgtEl>
                                          <p:spTgt spid="224259">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2425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24259">
                                            <p:txEl>
                                              <p:pRg st="2" end="2"/>
                                            </p:txEl>
                                          </p:spTgt>
                                        </p:tgtEl>
                                        <p:attrNameLst>
                                          <p:attrName>style.visibility</p:attrName>
                                        </p:attrNameLst>
                                      </p:cBhvr>
                                      <p:to>
                                        <p:strVal val="visible"/>
                                      </p:to>
                                    </p:set>
                                    <p:animEffect transition="in" filter="fade">
                                      <p:cBhvr>
                                        <p:cTn id="19" dur="1000"/>
                                        <p:tgtEl>
                                          <p:spTgt spid="224259">
                                            <p:txEl>
                                              <p:pRg st="2" end="2"/>
                                            </p:txEl>
                                          </p:spTgt>
                                        </p:tgtEl>
                                      </p:cBhvr>
                                    </p:animEffect>
                                    <p:anim calcmode="lin" valueType="num">
                                      <p:cBhvr>
                                        <p:cTn id="20" dur="1000" fill="hold"/>
                                        <p:tgtEl>
                                          <p:spTgt spid="224259">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24259">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24259">
                                            <p:txEl>
                                              <p:pRg st="3" end="3"/>
                                            </p:txEl>
                                          </p:spTgt>
                                        </p:tgtEl>
                                        <p:attrNameLst>
                                          <p:attrName>style.visibility</p:attrName>
                                        </p:attrNameLst>
                                      </p:cBhvr>
                                      <p:to>
                                        <p:strVal val="visible"/>
                                      </p:to>
                                    </p:set>
                                    <p:animEffect transition="in" filter="fade">
                                      <p:cBhvr>
                                        <p:cTn id="24" dur="1000"/>
                                        <p:tgtEl>
                                          <p:spTgt spid="224259">
                                            <p:txEl>
                                              <p:pRg st="3" end="3"/>
                                            </p:txEl>
                                          </p:spTgt>
                                        </p:tgtEl>
                                      </p:cBhvr>
                                    </p:animEffect>
                                    <p:anim calcmode="lin" valueType="num">
                                      <p:cBhvr>
                                        <p:cTn id="25" dur="1000" fill="hold"/>
                                        <p:tgtEl>
                                          <p:spTgt spid="224259">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2425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24259">
                                            <p:txEl>
                                              <p:pRg st="4" end="4"/>
                                            </p:txEl>
                                          </p:spTgt>
                                        </p:tgtEl>
                                        <p:attrNameLst>
                                          <p:attrName>style.visibility</p:attrName>
                                        </p:attrNameLst>
                                      </p:cBhvr>
                                      <p:to>
                                        <p:strVal val="visible"/>
                                      </p:to>
                                    </p:set>
                                    <p:animEffect transition="in" filter="fade">
                                      <p:cBhvr>
                                        <p:cTn id="31" dur="1000"/>
                                        <p:tgtEl>
                                          <p:spTgt spid="224259">
                                            <p:txEl>
                                              <p:pRg st="4" end="4"/>
                                            </p:txEl>
                                          </p:spTgt>
                                        </p:tgtEl>
                                      </p:cBhvr>
                                    </p:animEffect>
                                    <p:anim calcmode="lin" valueType="num">
                                      <p:cBhvr>
                                        <p:cTn id="32" dur="1000" fill="hold"/>
                                        <p:tgtEl>
                                          <p:spTgt spid="224259">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22425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59"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82" name="Rectangle 2"/>
          <p:cNvSpPr>
            <a:spLocks noGrp="1" noChangeArrowheads="1"/>
          </p:cNvSpPr>
          <p:nvPr>
            <p:ph type="title"/>
          </p:nvPr>
        </p:nvSpPr>
        <p:spPr>
          <a:xfrm>
            <a:off x="263525" y="228600"/>
            <a:ext cx="7735888" cy="609600"/>
          </a:xfrm>
        </p:spPr>
        <p:txBody>
          <a:bodyPr>
            <a:normAutofit fontScale="90000"/>
          </a:bodyPr>
          <a:lstStyle/>
          <a:p>
            <a:pPr fontAlgn="auto">
              <a:spcAft>
                <a:spcPts val="0"/>
              </a:spcAft>
              <a:defRPr/>
            </a:pPr>
            <a:r>
              <a:rPr lang="en-US" sz="3400" dirty="0" smtClean="0"/>
              <a:t>Labor </a:t>
            </a:r>
            <a:r>
              <a:rPr lang="en-US" sz="3400" dirty="0"/>
              <a:t>Market Costs Around the World (2006)</a:t>
            </a:r>
          </a:p>
        </p:txBody>
      </p:sp>
      <p:graphicFrame>
        <p:nvGraphicFramePr>
          <p:cNvPr id="8" name="Group 140"/>
          <p:cNvGraphicFramePr>
            <a:graphicFrameLocks/>
          </p:cNvGraphicFramePr>
          <p:nvPr/>
        </p:nvGraphicFramePr>
        <p:xfrm>
          <a:off x="381000" y="990600"/>
          <a:ext cx="7407275" cy="4663440"/>
        </p:xfrm>
        <a:graphic>
          <a:graphicData uri="http://schemas.openxmlformats.org/drawingml/2006/table">
            <a:tbl>
              <a:tblPr/>
              <a:tblGrid>
                <a:gridCol w="1765300"/>
                <a:gridCol w="1582737"/>
                <a:gridCol w="355600"/>
                <a:gridCol w="317500"/>
                <a:gridCol w="182563"/>
                <a:gridCol w="273050"/>
                <a:gridCol w="839787"/>
                <a:gridCol w="2090738"/>
              </a:tblGrid>
              <a:tr h="601663">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Arial" charset="0"/>
                        </a:rPr>
                        <a:t>Country </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cap="flat">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l"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Arial" charset="0"/>
                        </a:rPr>
                        <a:t>Average Hourly Cost ($)</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gridSpan="3">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Country </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l"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Average Hourly Cost ($)</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cap="flat">
                      <a:noFill/>
                    </a:lnT>
                    <a:lnB w="12700" cap="flat" cmpd="sng" algn="ctr">
                      <a:solidFill>
                        <a:srgbClr val="000000"/>
                      </a:solidFill>
                      <a:prstDash val="solid"/>
                      <a:round/>
                      <a:headEnd type="none" w="med" len="med"/>
                      <a:tailEnd type="none" w="med" len="med"/>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Germany</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$34.21</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Japan</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$20.2</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Belgium</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Arial" charset="0"/>
                        </a:rPr>
                        <a:t>$31.85</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Spain</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$18.83</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a:noFill/>
                    </a:lnT>
                    <a:lnB>
                      <a:noFill/>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Sweden</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$31.8</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Korea</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$14.72</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a:noFill/>
                    </a:lnT>
                    <a:lnB>
                      <a:noFill/>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Arial" charset="0"/>
                        </a:rPr>
                        <a:t>UK</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cap="flat">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Arial" charset="0"/>
                        </a:rPr>
                        <a:t>$27.1</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Israel</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$12.98</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a:noFill/>
                    </a:lnT>
                    <a:lnB>
                      <a:noFill/>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Australia</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Arial" charset="0"/>
                        </a:rPr>
                        <a:t>$26.14</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Taiwan</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$6.43</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a:noFill/>
                    </a:lnT>
                    <a:lnB>
                      <a:noFill/>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Canada</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Arial" charset="0"/>
                        </a:rPr>
                        <a:t>$25.74</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Hong Kong</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$5.78</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a:noFill/>
                    </a:lnT>
                    <a:lnB>
                      <a:noFill/>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Italy</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Arial" charset="0"/>
                        </a:rPr>
                        <a:t>$25.07</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Brazil</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$4.91</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a:noFill/>
                    </a:lnT>
                    <a:lnB>
                      <a:noFill/>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France</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Arial" charset="0"/>
                        </a:rPr>
                        <a:t>$24.9</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Mexico</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$2.75</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a:noFill/>
                    </a:lnT>
                    <a:lnB>
                      <a:noFill/>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US</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$23.82</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smtClean="0">
                          <a:ln>
                            <a:noFill/>
                          </a:ln>
                          <a:solidFill>
                            <a:srgbClr val="000000"/>
                          </a:solidFill>
                          <a:effectLst/>
                          <a:latin typeface="Times New Roman" pitchFamily="18" charset="0"/>
                          <a:cs typeface="Arial" charset="0"/>
                        </a:rPr>
                        <a:t>Philippines</a:t>
                      </a: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$1.07</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a:noFill/>
                    </a:lnT>
                    <a:lnB>
                      <a:noFill/>
                    </a:lnB>
                    <a:lnTlToBr>
                      <a:noFill/>
                    </a:lnTlToBr>
                    <a:lnBlToTr>
                      <a:noFill/>
                    </a:lnBlToTr>
                    <a:noFill/>
                  </a:tcPr>
                </a:tc>
              </a:tr>
              <a:tr h="304800">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cap="flat">
                      <a:noFill/>
                    </a:lnL>
                    <a:lnR>
                      <a:noFill/>
                    </a:lnR>
                    <a:lnT>
                      <a:noFill/>
                    </a:lnT>
                    <a:lnB cap="flat">
                      <a:noFill/>
                    </a:lnB>
                    <a:lnTlToBr>
                      <a:noFill/>
                    </a:lnTlToBr>
                    <a:lnBlToTr>
                      <a:noFill/>
                    </a:lnBlToTr>
                    <a:noFill/>
                  </a:tcPr>
                </a:tc>
                <a:tc gridSpan="4">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smtClean="0">
                        <a:ln>
                          <a:noFill/>
                        </a:ln>
                        <a:solidFill>
                          <a:schemeClr val="tx1"/>
                        </a:solidFill>
                        <a:effectLst/>
                        <a:latin typeface="Times New Roman" pitchFamily="18" charset="0"/>
                      </a:endParaRPr>
                    </a:p>
                  </a:txBody>
                  <a:tcPr anchor="b" horzOverflow="overflow">
                    <a:lnL>
                      <a:noFill/>
                    </a:lnL>
                    <a:lnR>
                      <a:noFill/>
                    </a:lnR>
                    <a:lnT>
                      <a:noFill/>
                    </a:lnT>
                    <a:lnB cap="flat">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a:noFill/>
                    </a:lnR>
                    <a:lnT>
                      <a:noFill/>
                    </a:lnT>
                    <a:lnB cap="flat">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r" defTabSz="809625" rtl="0" eaLnBrk="1" fontAlgn="b" latinLnBrk="0" hangingPunct="1">
                        <a:lnSpc>
                          <a:spcPct val="100000"/>
                        </a:lnSpc>
                        <a:spcBef>
                          <a:spcPct val="5000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Arial" charset="0"/>
                        </a:rPr>
                        <a:t>China </a:t>
                      </a:r>
                    </a:p>
                  </a:txBody>
                  <a:tcPr anchor="b" horzOverflow="overflow">
                    <a:lnL>
                      <a:noFill/>
                    </a:lnL>
                    <a:lnR>
                      <a:noFill/>
                    </a:lnR>
                    <a:lnT>
                      <a:noFill/>
                    </a:lnT>
                    <a:lnB cap="flat">
                      <a:noFill/>
                    </a:lnB>
                    <a:lnTlToBr>
                      <a:noFill/>
                    </a:lnTlToBr>
                    <a:lnBlToTr>
                      <a:noFill/>
                    </a:lnBlToTr>
                    <a:noFill/>
                  </a:tcPr>
                </a:tc>
                <a:tc>
                  <a:txBody>
                    <a:bodyPr/>
                    <a:lstStyle>
                      <a:lvl1pPr marL="0" algn="l" rtl="0" eaLnBrk="1" latinLnBrk="0" hangingPunct="1">
                        <a:defRPr kumimoji="0" kern="1200">
                          <a:solidFill>
                            <a:schemeClr val="tx1"/>
                          </a:solidFill>
                          <a:latin typeface="Times New Roman"/>
                        </a:defRPr>
                      </a:lvl1pPr>
                      <a:lvl2pPr marL="404942" algn="l" rtl="0" eaLnBrk="1" latinLnBrk="0" hangingPunct="1">
                        <a:defRPr kumimoji="0" kern="1200">
                          <a:solidFill>
                            <a:schemeClr val="tx1"/>
                          </a:solidFill>
                          <a:latin typeface="Times New Roman"/>
                        </a:defRPr>
                      </a:lvl2pPr>
                      <a:lvl3pPr marL="809884" algn="l" rtl="0" eaLnBrk="1" latinLnBrk="0" hangingPunct="1">
                        <a:defRPr kumimoji="0" kern="1200">
                          <a:solidFill>
                            <a:schemeClr val="tx1"/>
                          </a:solidFill>
                          <a:latin typeface="Times New Roman"/>
                        </a:defRPr>
                      </a:lvl3pPr>
                      <a:lvl4pPr marL="1214826" algn="l" rtl="0" eaLnBrk="1" latinLnBrk="0" hangingPunct="1">
                        <a:defRPr kumimoji="0" kern="1200">
                          <a:solidFill>
                            <a:schemeClr val="tx1"/>
                          </a:solidFill>
                          <a:latin typeface="Times New Roman"/>
                        </a:defRPr>
                      </a:lvl4pPr>
                      <a:lvl5pPr marL="1619768" algn="l" rtl="0" eaLnBrk="1" latinLnBrk="0" hangingPunct="1">
                        <a:defRPr kumimoji="0" kern="1200">
                          <a:solidFill>
                            <a:schemeClr val="tx1"/>
                          </a:solidFill>
                          <a:latin typeface="Times New Roman"/>
                        </a:defRPr>
                      </a:lvl5pPr>
                      <a:lvl6pPr marL="2024710" algn="l" rtl="0" eaLnBrk="1" latinLnBrk="0" hangingPunct="1">
                        <a:defRPr kumimoji="0" kern="1200">
                          <a:solidFill>
                            <a:schemeClr val="tx1"/>
                          </a:solidFill>
                          <a:latin typeface="Times New Roman"/>
                        </a:defRPr>
                      </a:lvl6pPr>
                      <a:lvl7pPr marL="2429652" algn="l" rtl="0" eaLnBrk="1" latinLnBrk="0" hangingPunct="1">
                        <a:defRPr kumimoji="0" kern="1200">
                          <a:solidFill>
                            <a:schemeClr val="tx1"/>
                          </a:solidFill>
                          <a:latin typeface="Times New Roman"/>
                        </a:defRPr>
                      </a:lvl7pPr>
                      <a:lvl8pPr marL="2834594" algn="l" rtl="0" eaLnBrk="1" latinLnBrk="0" hangingPunct="1">
                        <a:defRPr kumimoji="0" kern="1200">
                          <a:solidFill>
                            <a:schemeClr val="tx1"/>
                          </a:solidFill>
                          <a:latin typeface="Times New Roman"/>
                        </a:defRPr>
                      </a:lvl8pPr>
                      <a:lvl9pPr marL="3239536" algn="l" rtl="0" eaLnBrk="1" latinLnBrk="0" hangingPunct="1">
                        <a:defRPr kumimoji="0" kern="1200">
                          <a:solidFill>
                            <a:schemeClr val="tx1"/>
                          </a:solidFill>
                          <a:latin typeface="Times New Roman"/>
                        </a:defRPr>
                      </a:lvl9pPr>
                    </a:lstStyle>
                    <a:p>
                      <a:pPr marL="303213" marR="0" lvl="0" indent="-303213" algn="ctr" defTabSz="809625" rtl="0" eaLnBrk="0" fontAlgn="b" latinLnBrk="0" hangingPunct="0">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Arial" charset="0"/>
                        </a:rPr>
                        <a:t>$0.67</a:t>
                      </a:r>
                      <a:endParaRPr kumimoji="0" lang="en-US" sz="2000" b="0" i="0" u="none" strike="noStrike" cap="none" normalizeH="0" baseline="0" dirty="0" smtClean="0">
                        <a:ln>
                          <a:noFill/>
                        </a:ln>
                        <a:solidFill>
                          <a:schemeClr val="tx1"/>
                        </a:solidFill>
                        <a:effectLst/>
                        <a:latin typeface="Times New Roman" pitchFamily="18" charset="0"/>
                      </a:endParaRPr>
                    </a:p>
                  </a:txBody>
                  <a:tcPr anchor="b"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6306" name="Rectangle 2"/>
          <p:cNvSpPr>
            <a:spLocks noGrp="1" noChangeArrowheads="1"/>
          </p:cNvSpPr>
          <p:nvPr>
            <p:ph type="title"/>
          </p:nvPr>
        </p:nvSpPr>
        <p:spPr/>
        <p:txBody>
          <a:bodyPr/>
          <a:lstStyle/>
          <a:p>
            <a:pPr fontAlgn="auto">
              <a:spcAft>
                <a:spcPts val="0"/>
              </a:spcAft>
              <a:defRPr/>
            </a:pPr>
            <a:r>
              <a:rPr lang="en-US"/>
              <a:t>Intangible Assets</a:t>
            </a:r>
          </a:p>
        </p:txBody>
      </p:sp>
      <p:sp>
        <p:nvSpPr>
          <p:cNvPr id="226307" name="Rectangle 3"/>
          <p:cNvSpPr>
            <a:spLocks noGrp="1" noChangeArrowheads="1"/>
          </p:cNvSpPr>
          <p:nvPr>
            <p:ph sz="quarter" idx="1"/>
          </p:nvPr>
        </p:nvSpPr>
        <p:spPr>
          <a:xfrm>
            <a:off x="411163" y="1387475"/>
            <a:ext cx="6721475" cy="4222750"/>
          </a:xfrm>
        </p:spPr>
        <p:txBody>
          <a:bodyPr/>
          <a:lstStyle/>
          <a:p>
            <a:pPr>
              <a:lnSpc>
                <a:spcPct val="90000"/>
              </a:lnSpc>
            </a:pPr>
            <a:r>
              <a:rPr lang="en-US" smtClean="0"/>
              <a:t>Intangible assets include technological, managerial, and marketing know-how, superior R&amp;D capacities, brand names, etc.</a:t>
            </a:r>
          </a:p>
          <a:p>
            <a:pPr>
              <a:lnSpc>
                <a:spcPct val="90000"/>
              </a:lnSpc>
            </a:pPr>
            <a:r>
              <a:rPr lang="en-US" smtClean="0"/>
              <a:t>Coca-Cola has a very valuable asset in its closely guarded “secret formula”.</a:t>
            </a:r>
          </a:p>
          <a:p>
            <a:pPr>
              <a:lnSpc>
                <a:spcPct val="90000"/>
              </a:lnSpc>
            </a:pPr>
            <a:r>
              <a:rPr lang="en-US" smtClean="0"/>
              <a:t>To protect that proprietary information, Coca-Cola has chosen FDI over licensing.</a:t>
            </a:r>
          </a:p>
          <a:p>
            <a:pPr>
              <a:lnSpc>
                <a:spcPct val="90000"/>
              </a:lnSpc>
            </a:pPr>
            <a:r>
              <a:rPr lang="en-US" smtClean="0"/>
              <a:t>Since intangible assets are difficult to package and sell to foreigners, MNCs often enjoy a comparative advantage with FDI.</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6307">
                                            <p:txEl>
                                              <p:pRg st="0" end="0"/>
                                            </p:txEl>
                                          </p:spTgt>
                                        </p:tgtEl>
                                        <p:attrNameLst>
                                          <p:attrName>style.visibility</p:attrName>
                                        </p:attrNameLst>
                                      </p:cBhvr>
                                      <p:to>
                                        <p:strVal val="visible"/>
                                      </p:to>
                                    </p:set>
                                    <p:animEffect transition="in" filter="fade">
                                      <p:cBhvr>
                                        <p:cTn id="7" dur="1000"/>
                                        <p:tgtEl>
                                          <p:spTgt spid="226307">
                                            <p:txEl>
                                              <p:pRg st="0" end="0"/>
                                            </p:txEl>
                                          </p:spTgt>
                                        </p:tgtEl>
                                      </p:cBhvr>
                                    </p:animEffect>
                                    <p:anim calcmode="lin" valueType="num">
                                      <p:cBhvr>
                                        <p:cTn id="8" dur="1000" fill="hold"/>
                                        <p:tgtEl>
                                          <p:spTgt spid="22630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630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6307">
                                            <p:txEl>
                                              <p:pRg st="1" end="1"/>
                                            </p:txEl>
                                          </p:spTgt>
                                        </p:tgtEl>
                                        <p:attrNameLst>
                                          <p:attrName>style.visibility</p:attrName>
                                        </p:attrNameLst>
                                      </p:cBhvr>
                                      <p:to>
                                        <p:strVal val="visible"/>
                                      </p:to>
                                    </p:set>
                                    <p:animEffect transition="in" filter="fade">
                                      <p:cBhvr>
                                        <p:cTn id="14" dur="1000"/>
                                        <p:tgtEl>
                                          <p:spTgt spid="226307">
                                            <p:txEl>
                                              <p:pRg st="1" end="1"/>
                                            </p:txEl>
                                          </p:spTgt>
                                        </p:tgtEl>
                                      </p:cBhvr>
                                    </p:animEffect>
                                    <p:anim calcmode="lin" valueType="num">
                                      <p:cBhvr>
                                        <p:cTn id="15" dur="1000" fill="hold"/>
                                        <p:tgtEl>
                                          <p:spTgt spid="22630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2630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26307">
                                            <p:txEl>
                                              <p:pRg st="2" end="2"/>
                                            </p:txEl>
                                          </p:spTgt>
                                        </p:tgtEl>
                                        <p:attrNameLst>
                                          <p:attrName>style.visibility</p:attrName>
                                        </p:attrNameLst>
                                      </p:cBhvr>
                                      <p:to>
                                        <p:strVal val="visible"/>
                                      </p:to>
                                    </p:set>
                                    <p:animEffect transition="in" filter="fade">
                                      <p:cBhvr>
                                        <p:cTn id="21" dur="1000"/>
                                        <p:tgtEl>
                                          <p:spTgt spid="226307">
                                            <p:txEl>
                                              <p:pRg st="2" end="2"/>
                                            </p:txEl>
                                          </p:spTgt>
                                        </p:tgtEl>
                                      </p:cBhvr>
                                    </p:animEffect>
                                    <p:anim calcmode="lin" valueType="num">
                                      <p:cBhvr>
                                        <p:cTn id="22" dur="1000" fill="hold"/>
                                        <p:tgtEl>
                                          <p:spTgt spid="22630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2630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26307">
                                            <p:txEl>
                                              <p:pRg st="3" end="3"/>
                                            </p:txEl>
                                          </p:spTgt>
                                        </p:tgtEl>
                                        <p:attrNameLst>
                                          <p:attrName>style.visibility</p:attrName>
                                        </p:attrNameLst>
                                      </p:cBhvr>
                                      <p:to>
                                        <p:strVal val="visible"/>
                                      </p:to>
                                    </p:set>
                                    <p:animEffect transition="in" filter="fade">
                                      <p:cBhvr>
                                        <p:cTn id="28" dur="1000"/>
                                        <p:tgtEl>
                                          <p:spTgt spid="226307">
                                            <p:txEl>
                                              <p:pRg st="3" end="3"/>
                                            </p:txEl>
                                          </p:spTgt>
                                        </p:tgtEl>
                                      </p:cBhvr>
                                    </p:animEffect>
                                    <p:anim calcmode="lin" valueType="num">
                                      <p:cBhvr>
                                        <p:cTn id="29" dur="1000" fill="hold"/>
                                        <p:tgtEl>
                                          <p:spTgt spid="22630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26307">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07"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7330" name="Rectangle 2"/>
          <p:cNvSpPr>
            <a:spLocks noGrp="1" noChangeArrowheads="1"/>
          </p:cNvSpPr>
          <p:nvPr>
            <p:ph type="title"/>
          </p:nvPr>
        </p:nvSpPr>
        <p:spPr/>
        <p:txBody>
          <a:bodyPr/>
          <a:lstStyle/>
          <a:p>
            <a:pPr fontAlgn="auto">
              <a:spcAft>
                <a:spcPts val="0"/>
              </a:spcAft>
              <a:defRPr/>
            </a:pPr>
            <a:r>
              <a:rPr lang="en-US"/>
              <a:t>Vertical Integration</a:t>
            </a:r>
          </a:p>
        </p:txBody>
      </p:sp>
      <p:sp>
        <p:nvSpPr>
          <p:cNvPr id="227331" name="Rectangle 3"/>
          <p:cNvSpPr>
            <a:spLocks noGrp="1" noChangeArrowheads="1"/>
          </p:cNvSpPr>
          <p:nvPr>
            <p:ph sz="quarter" idx="1"/>
          </p:nvPr>
        </p:nvSpPr>
        <p:spPr>
          <a:xfrm>
            <a:off x="411163" y="1387475"/>
            <a:ext cx="6721475" cy="4222750"/>
          </a:xfrm>
        </p:spPr>
        <p:txBody>
          <a:bodyPr/>
          <a:lstStyle/>
          <a:p>
            <a:r>
              <a:rPr lang="en-US" smtClean="0"/>
              <a:t>MNCs may undertake FDI in countries where inputs are available in order to secure the supply of inputs at a stable accounting price.</a:t>
            </a:r>
          </a:p>
          <a:p>
            <a:r>
              <a:rPr lang="en-US" smtClean="0"/>
              <a:t>Vertical integration may be backward or forward:</a:t>
            </a:r>
          </a:p>
          <a:p>
            <a:pPr lvl="1"/>
            <a:r>
              <a:rPr lang="en-US" smtClean="0">
                <a:solidFill>
                  <a:srgbClr val="FF0066"/>
                </a:solidFill>
              </a:rPr>
              <a:t>Backward</a:t>
            </a:r>
            <a:r>
              <a:rPr lang="en-US" smtClean="0"/>
              <a:t>: </a:t>
            </a:r>
            <a:r>
              <a:rPr lang="en-US" i="1" smtClean="0"/>
              <a:t>e.g</a:t>
            </a:r>
            <a:r>
              <a:rPr lang="en-US" smtClean="0"/>
              <a:t>. a furniture maker buying a logging company.</a:t>
            </a:r>
          </a:p>
          <a:p>
            <a:pPr lvl="1"/>
            <a:r>
              <a:rPr lang="en-US" smtClean="0">
                <a:solidFill>
                  <a:srgbClr val="0033CC"/>
                </a:solidFill>
              </a:rPr>
              <a:t>Forward</a:t>
            </a:r>
            <a:r>
              <a:rPr lang="en-US" smtClean="0"/>
              <a:t>: </a:t>
            </a:r>
            <a:r>
              <a:rPr lang="en-US" i="1" smtClean="0"/>
              <a:t>e.g</a:t>
            </a:r>
            <a:r>
              <a:rPr lang="en-US" smtClean="0"/>
              <a:t>. a U.S. auto maker buying a Japanese auto dealership.</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7331">
                                            <p:txEl>
                                              <p:pRg st="0" end="0"/>
                                            </p:txEl>
                                          </p:spTgt>
                                        </p:tgtEl>
                                        <p:attrNameLst>
                                          <p:attrName>style.visibility</p:attrName>
                                        </p:attrNameLst>
                                      </p:cBhvr>
                                      <p:to>
                                        <p:strVal val="visible"/>
                                      </p:to>
                                    </p:set>
                                    <p:animEffect transition="in" filter="fade">
                                      <p:cBhvr>
                                        <p:cTn id="7" dur="1000"/>
                                        <p:tgtEl>
                                          <p:spTgt spid="227331">
                                            <p:txEl>
                                              <p:pRg st="0" end="0"/>
                                            </p:txEl>
                                          </p:spTgt>
                                        </p:tgtEl>
                                      </p:cBhvr>
                                    </p:animEffect>
                                    <p:anim calcmode="lin" valueType="num">
                                      <p:cBhvr>
                                        <p:cTn id="8" dur="1000" fill="hold"/>
                                        <p:tgtEl>
                                          <p:spTgt spid="22733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733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7331">
                                            <p:txEl>
                                              <p:pRg st="1" end="1"/>
                                            </p:txEl>
                                          </p:spTgt>
                                        </p:tgtEl>
                                        <p:attrNameLst>
                                          <p:attrName>style.visibility</p:attrName>
                                        </p:attrNameLst>
                                      </p:cBhvr>
                                      <p:to>
                                        <p:strVal val="visible"/>
                                      </p:to>
                                    </p:set>
                                    <p:animEffect transition="in" filter="fade">
                                      <p:cBhvr>
                                        <p:cTn id="14" dur="1000"/>
                                        <p:tgtEl>
                                          <p:spTgt spid="227331">
                                            <p:txEl>
                                              <p:pRg st="1" end="1"/>
                                            </p:txEl>
                                          </p:spTgt>
                                        </p:tgtEl>
                                      </p:cBhvr>
                                    </p:animEffect>
                                    <p:anim calcmode="lin" valueType="num">
                                      <p:cBhvr>
                                        <p:cTn id="15" dur="1000" fill="hold"/>
                                        <p:tgtEl>
                                          <p:spTgt spid="22733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27331">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27331">
                                            <p:txEl>
                                              <p:pRg st="2" end="2"/>
                                            </p:txEl>
                                          </p:spTgt>
                                        </p:tgtEl>
                                        <p:attrNameLst>
                                          <p:attrName>style.visibility</p:attrName>
                                        </p:attrNameLst>
                                      </p:cBhvr>
                                      <p:to>
                                        <p:strVal val="visible"/>
                                      </p:to>
                                    </p:set>
                                    <p:animEffect transition="in" filter="fade">
                                      <p:cBhvr>
                                        <p:cTn id="19" dur="1000"/>
                                        <p:tgtEl>
                                          <p:spTgt spid="227331">
                                            <p:txEl>
                                              <p:pRg st="2" end="2"/>
                                            </p:txEl>
                                          </p:spTgt>
                                        </p:tgtEl>
                                      </p:cBhvr>
                                    </p:animEffect>
                                    <p:anim calcmode="lin" valueType="num">
                                      <p:cBhvr>
                                        <p:cTn id="20" dur="1000" fill="hold"/>
                                        <p:tgtEl>
                                          <p:spTgt spid="227331">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27331">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27331">
                                            <p:txEl>
                                              <p:pRg st="3" end="3"/>
                                            </p:txEl>
                                          </p:spTgt>
                                        </p:tgtEl>
                                        <p:attrNameLst>
                                          <p:attrName>style.visibility</p:attrName>
                                        </p:attrNameLst>
                                      </p:cBhvr>
                                      <p:to>
                                        <p:strVal val="visible"/>
                                      </p:to>
                                    </p:set>
                                    <p:animEffect transition="in" filter="fade">
                                      <p:cBhvr>
                                        <p:cTn id="24" dur="1000"/>
                                        <p:tgtEl>
                                          <p:spTgt spid="227331">
                                            <p:txEl>
                                              <p:pRg st="3" end="3"/>
                                            </p:txEl>
                                          </p:spTgt>
                                        </p:tgtEl>
                                      </p:cBhvr>
                                    </p:animEffect>
                                    <p:anim calcmode="lin" valueType="num">
                                      <p:cBhvr>
                                        <p:cTn id="25" dur="1000" fill="hold"/>
                                        <p:tgtEl>
                                          <p:spTgt spid="227331">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2733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331"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8354" name="Rectangle 2"/>
          <p:cNvSpPr>
            <a:spLocks noGrp="1" noChangeArrowheads="1"/>
          </p:cNvSpPr>
          <p:nvPr>
            <p:ph type="title"/>
          </p:nvPr>
        </p:nvSpPr>
        <p:spPr/>
        <p:txBody>
          <a:bodyPr/>
          <a:lstStyle/>
          <a:p>
            <a:pPr fontAlgn="auto">
              <a:spcAft>
                <a:spcPts val="0"/>
              </a:spcAft>
              <a:defRPr/>
            </a:pPr>
            <a:r>
              <a:rPr lang="en-US"/>
              <a:t>Product Life Cycle</a:t>
            </a:r>
          </a:p>
        </p:txBody>
      </p:sp>
      <p:sp>
        <p:nvSpPr>
          <p:cNvPr id="228355" name="Rectangle 3"/>
          <p:cNvSpPr>
            <a:spLocks noGrp="1" noChangeArrowheads="1"/>
          </p:cNvSpPr>
          <p:nvPr>
            <p:ph sz="quarter" idx="1"/>
          </p:nvPr>
        </p:nvSpPr>
        <p:spPr>
          <a:xfrm>
            <a:off x="411163" y="1387475"/>
            <a:ext cx="6721475" cy="4222750"/>
          </a:xfrm>
        </p:spPr>
        <p:txBody>
          <a:bodyPr/>
          <a:lstStyle/>
          <a:p>
            <a:r>
              <a:rPr lang="en-US" smtClean="0"/>
              <a:t>Firms in advanced countries develop new products for the domestic market, and then markets expand overseas.</a:t>
            </a:r>
          </a:p>
          <a:p>
            <a:r>
              <a:rPr lang="en-US" smtClean="0"/>
              <a:t>FDI takes place when product maturity hits and cost becomes an increasingly important consideration for the MNC.</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8355">
                                            <p:txEl>
                                              <p:pRg st="0" end="0"/>
                                            </p:txEl>
                                          </p:spTgt>
                                        </p:tgtEl>
                                        <p:attrNameLst>
                                          <p:attrName>style.visibility</p:attrName>
                                        </p:attrNameLst>
                                      </p:cBhvr>
                                      <p:to>
                                        <p:strVal val="visible"/>
                                      </p:to>
                                    </p:set>
                                    <p:animEffect transition="in" filter="fade">
                                      <p:cBhvr>
                                        <p:cTn id="7" dur="1000"/>
                                        <p:tgtEl>
                                          <p:spTgt spid="228355">
                                            <p:txEl>
                                              <p:pRg st="0" end="0"/>
                                            </p:txEl>
                                          </p:spTgt>
                                        </p:tgtEl>
                                      </p:cBhvr>
                                    </p:animEffect>
                                    <p:anim calcmode="lin" valueType="num">
                                      <p:cBhvr>
                                        <p:cTn id="8" dur="1000" fill="hold"/>
                                        <p:tgtEl>
                                          <p:spTgt spid="22835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835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8355">
                                            <p:txEl>
                                              <p:pRg st="1" end="1"/>
                                            </p:txEl>
                                          </p:spTgt>
                                        </p:tgtEl>
                                        <p:attrNameLst>
                                          <p:attrName>style.visibility</p:attrName>
                                        </p:attrNameLst>
                                      </p:cBhvr>
                                      <p:to>
                                        <p:strVal val="visible"/>
                                      </p:to>
                                    </p:set>
                                    <p:animEffect transition="in" filter="fade">
                                      <p:cBhvr>
                                        <p:cTn id="14" dur="1000"/>
                                        <p:tgtEl>
                                          <p:spTgt spid="228355">
                                            <p:txEl>
                                              <p:pRg st="1" end="1"/>
                                            </p:txEl>
                                          </p:spTgt>
                                        </p:tgtEl>
                                      </p:cBhvr>
                                    </p:animEffect>
                                    <p:anim calcmode="lin" valueType="num">
                                      <p:cBhvr>
                                        <p:cTn id="15" dur="1000" fill="hold"/>
                                        <p:tgtEl>
                                          <p:spTgt spid="22835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2835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55"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6546" name="Rectangle 2"/>
          <p:cNvSpPr>
            <a:spLocks noGrp="1" noChangeArrowheads="1"/>
          </p:cNvSpPr>
          <p:nvPr>
            <p:ph type="title"/>
          </p:nvPr>
        </p:nvSpPr>
        <p:spPr>
          <a:xfrm>
            <a:off x="411163" y="238125"/>
            <a:ext cx="6721475" cy="752475"/>
          </a:xfrm>
        </p:spPr>
        <p:txBody>
          <a:bodyPr/>
          <a:lstStyle/>
          <a:p>
            <a:pPr fontAlgn="auto">
              <a:spcAft>
                <a:spcPts val="0"/>
              </a:spcAft>
              <a:defRPr/>
            </a:pPr>
            <a:r>
              <a:rPr lang="en-US" dirty="0"/>
              <a:t>Product Life Cycle</a:t>
            </a:r>
          </a:p>
        </p:txBody>
      </p:sp>
      <p:sp>
        <p:nvSpPr>
          <p:cNvPr id="33795" name="Line 3"/>
          <p:cNvSpPr>
            <a:spLocks noChangeShapeType="1"/>
          </p:cNvSpPr>
          <p:nvPr/>
        </p:nvSpPr>
        <p:spPr bwMode="auto">
          <a:xfrm>
            <a:off x="1752600" y="1444625"/>
            <a:ext cx="0" cy="1752600"/>
          </a:xfrm>
          <a:prstGeom prst="line">
            <a:avLst/>
          </a:prstGeom>
          <a:noFill/>
          <a:ln w="28575">
            <a:solidFill>
              <a:schemeClr val="tx1"/>
            </a:solidFill>
            <a:round/>
            <a:headEnd/>
            <a:tailEnd/>
          </a:ln>
        </p:spPr>
        <p:txBody>
          <a:bodyPr/>
          <a:lstStyle/>
          <a:p>
            <a:endParaRPr lang="en-US"/>
          </a:p>
        </p:txBody>
      </p:sp>
      <p:sp>
        <p:nvSpPr>
          <p:cNvPr id="33796" name="Line 4"/>
          <p:cNvSpPr>
            <a:spLocks noChangeShapeType="1"/>
          </p:cNvSpPr>
          <p:nvPr/>
        </p:nvSpPr>
        <p:spPr bwMode="auto">
          <a:xfrm>
            <a:off x="1752600" y="3733800"/>
            <a:ext cx="0" cy="1752600"/>
          </a:xfrm>
          <a:prstGeom prst="line">
            <a:avLst/>
          </a:prstGeom>
          <a:noFill/>
          <a:ln w="28575">
            <a:solidFill>
              <a:schemeClr val="tx1"/>
            </a:solidFill>
            <a:round/>
            <a:headEnd/>
            <a:tailEnd/>
          </a:ln>
        </p:spPr>
        <p:txBody>
          <a:bodyPr/>
          <a:lstStyle/>
          <a:p>
            <a:endParaRPr lang="en-US"/>
          </a:p>
        </p:txBody>
      </p:sp>
      <p:sp>
        <p:nvSpPr>
          <p:cNvPr id="33797" name="Text Box 5"/>
          <p:cNvSpPr txBox="1">
            <a:spLocks noChangeArrowheads="1"/>
          </p:cNvSpPr>
          <p:nvPr/>
        </p:nvSpPr>
        <p:spPr bwMode="auto">
          <a:xfrm rot="-5400000">
            <a:off x="892175" y="1771650"/>
            <a:ext cx="1295400" cy="336550"/>
          </a:xfrm>
          <a:prstGeom prst="rect">
            <a:avLst/>
          </a:prstGeom>
          <a:noFill/>
          <a:ln w="9525">
            <a:noFill/>
            <a:miter lim="800000"/>
            <a:headEnd/>
            <a:tailEnd/>
          </a:ln>
        </p:spPr>
        <p:txBody>
          <a:bodyPr>
            <a:spAutoFit/>
          </a:bodyPr>
          <a:lstStyle/>
          <a:p>
            <a:pPr>
              <a:spcBef>
                <a:spcPct val="50000"/>
              </a:spcBef>
            </a:pPr>
            <a:r>
              <a:rPr lang="en-US" sz="1600">
                <a:solidFill>
                  <a:srgbClr val="00B050"/>
                </a:solidFill>
              </a:rPr>
              <a:t>Quantity</a:t>
            </a:r>
          </a:p>
        </p:txBody>
      </p:sp>
      <p:sp>
        <p:nvSpPr>
          <p:cNvPr id="33798" name="Text Box 6"/>
          <p:cNvSpPr txBox="1">
            <a:spLocks noChangeArrowheads="1"/>
          </p:cNvSpPr>
          <p:nvPr/>
        </p:nvSpPr>
        <p:spPr bwMode="auto">
          <a:xfrm rot="-5400000">
            <a:off x="892175" y="4137025"/>
            <a:ext cx="1295400" cy="336550"/>
          </a:xfrm>
          <a:prstGeom prst="rect">
            <a:avLst/>
          </a:prstGeom>
          <a:noFill/>
          <a:ln w="9525">
            <a:noFill/>
            <a:miter lim="800000"/>
            <a:headEnd/>
            <a:tailEnd/>
          </a:ln>
        </p:spPr>
        <p:txBody>
          <a:bodyPr>
            <a:spAutoFit/>
          </a:bodyPr>
          <a:lstStyle/>
          <a:p>
            <a:pPr>
              <a:spcBef>
                <a:spcPct val="50000"/>
              </a:spcBef>
            </a:pPr>
            <a:r>
              <a:rPr lang="en-US" sz="1600">
                <a:solidFill>
                  <a:srgbClr val="00B050"/>
                </a:solidFill>
              </a:rPr>
              <a:t>Quantity</a:t>
            </a:r>
          </a:p>
        </p:txBody>
      </p:sp>
      <p:sp>
        <p:nvSpPr>
          <p:cNvPr id="33799" name="Line 7"/>
          <p:cNvSpPr>
            <a:spLocks noChangeShapeType="1"/>
          </p:cNvSpPr>
          <p:nvPr/>
        </p:nvSpPr>
        <p:spPr bwMode="auto">
          <a:xfrm>
            <a:off x="1752600" y="5486400"/>
            <a:ext cx="5486400" cy="0"/>
          </a:xfrm>
          <a:prstGeom prst="line">
            <a:avLst/>
          </a:prstGeom>
          <a:noFill/>
          <a:ln w="28575">
            <a:solidFill>
              <a:schemeClr val="tx1"/>
            </a:solidFill>
            <a:round/>
            <a:headEnd/>
            <a:tailEnd/>
          </a:ln>
        </p:spPr>
        <p:txBody>
          <a:bodyPr/>
          <a:lstStyle/>
          <a:p>
            <a:endParaRPr lang="en-US"/>
          </a:p>
        </p:txBody>
      </p:sp>
      <p:sp>
        <p:nvSpPr>
          <p:cNvPr id="33800" name="Line 8"/>
          <p:cNvSpPr>
            <a:spLocks noChangeShapeType="1"/>
          </p:cNvSpPr>
          <p:nvPr/>
        </p:nvSpPr>
        <p:spPr bwMode="auto">
          <a:xfrm>
            <a:off x="1752600" y="3197225"/>
            <a:ext cx="5486400" cy="0"/>
          </a:xfrm>
          <a:prstGeom prst="line">
            <a:avLst/>
          </a:prstGeom>
          <a:noFill/>
          <a:ln w="28575">
            <a:solidFill>
              <a:schemeClr val="tx1"/>
            </a:solidFill>
            <a:round/>
            <a:headEnd/>
            <a:tailEnd/>
          </a:ln>
        </p:spPr>
        <p:txBody>
          <a:bodyPr/>
          <a:lstStyle/>
          <a:p>
            <a:endParaRPr lang="en-US"/>
          </a:p>
        </p:txBody>
      </p:sp>
      <p:sp>
        <p:nvSpPr>
          <p:cNvPr id="33801" name="Text Box 9"/>
          <p:cNvSpPr txBox="1">
            <a:spLocks noChangeArrowheads="1"/>
          </p:cNvSpPr>
          <p:nvPr/>
        </p:nvSpPr>
        <p:spPr bwMode="auto">
          <a:xfrm>
            <a:off x="381000" y="1444625"/>
            <a:ext cx="1828800" cy="557213"/>
          </a:xfrm>
          <a:prstGeom prst="rect">
            <a:avLst/>
          </a:prstGeom>
          <a:noFill/>
          <a:ln w="9525">
            <a:noFill/>
            <a:miter lim="800000"/>
            <a:headEnd/>
            <a:tailEnd/>
          </a:ln>
        </p:spPr>
        <p:txBody>
          <a:bodyPr>
            <a:spAutoFit/>
          </a:bodyPr>
          <a:lstStyle/>
          <a:p>
            <a:pPr>
              <a:lnSpc>
                <a:spcPct val="70000"/>
              </a:lnSpc>
              <a:spcBef>
                <a:spcPct val="50000"/>
              </a:spcBef>
            </a:pPr>
            <a:r>
              <a:rPr lang="en-US" sz="1600" b="1"/>
              <a:t>Advanced</a:t>
            </a:r>
          </a:p>
          <a:p>
            <a:pPr>
              <a:lnSpc>
                <a:spcPct val="70000"/>
              </a:lnSpc>
              <a:spcBef>
                <a:spcPct val="50000"/>
              </a:spcBef>
            </a:pPr>
            <a:r>
              <a:rPr lang="en-US" sz="1600" b="1"/>
              <a:t>countries</a:t>
            </a:r>
          </a:p>
        </p:txBody>
      </p:sp>
      <p:sp>
        <p:nvSpPr>
          <p:cNvPr id="33802" name="Text Box 10"/>
          <p:cNvSpPr txBox="1">
            <a:spLocks noChangeArrowheads="1"/>
          </p:cNvSpPr>
          <p:nvPr/>
        </p:nvSpPr>
        <p:spPr bwMode="auto">
          <a:xfrm>
            <a:off x="304800" y="3657600"/>
            <a:ext cx="1524000" cy="581025"/>
          </a:xfrm>
          <a:prstGeom prst="rect">
            <a:avLst/>
          </a:prstGeom>
          <a:noFill/>
          <a:ln w="9525">
            <a:noFill/>
            <a:miter lim="800000"/>
            <a:headEnd/>
            <a:tailEnd/>
          </a:ln>
        </p:spPr>
        <p:txBody>
          <a:bodyPr>
            <a:spAutoFit/>
          </a:bodyPr>
          <a:lstStyle/>
          <a:p>
            <a:pPr>
              <a:spcBef>
                <a:spcPct val="50000"/>
              </a:spcBef>
            </a:pPr>
            <a:r>
              <a:rPr lang="en-US" sz="1600" b="1"/>
              <a:t>Less advanced countries</a:t>
            </a:r>
          </a:p>
        </p:txBody>
      </p:sp>
      <p:sp>
        <p:nvSpPr>
          <p:cNvPr id="33803" name="Line 11"/>
          <p:cNvSpPr>
            <a:spLocks noChangeShapeType="1"/>
          </p:cNvSpPr>
          <p:nvPr/>
        </p:nvSpPr>
        <p:spPr bwMode="auto">
          <a:xfrm flipV="1">
            <a:off x="3657600" y="1905000"/>
            <a:ext cx="0" cy="3429000"/>
          </a:xfrm>
          <a:prstGeom prst="line">
            <a:avLst/>
          </a:prstGeom>
          <a:noFill/>
          <a:ln w="28575">
            <a:solidFill>
              <a:schemeClr val="bg2"/>
            </a:solidFill>
            <a:prstDash val="sysDot"/>
            <a:round/>
            <a:headEnd/>
            <a:tailEnd/>
          </a:ln>
        </p:spPr>
        <p:txBody>
          <a:bodyPr/>
          <a:lstStyle/>
          <a:p>
            <a:endParaRPr lang="en-US"/>
          </a:p>
        </p:txBody>
      </p:sp>
      <p:sp>
        <p:nvSpPr>
          <p:cNvPr id="33804" name="Line 12"/>
          <p:cNvSpPr>
            <a:spLocks noChangeShapeType="1"/>
          </p:cNvSpPr>
          <p:nvPr/>
        </p:nvSpPr>
        <p:spPr bwMode="auto">
          <a:xfrm flipV="1">
            <a:off x="5486400" y="1905000"/>
            <a:ext cx="0" cy="3429000"/>
          </a:xfrm>
          <a:prstGeom prst="line">
            <a:avLst/>
          </a:prstGeom>
          <a:noFill/>
          <a:ln w="28575">
            <a:solidFill>
              <a:schemeClr val="bg2"/>
            </a:solidFill>
            <a:prstDash val="sysDot"/>
            <a:round/>
            <a:headEnd/>
            <a:tailEnd/>
          </a:ln>
        </p:spPr>
        <p:txBody>
          <a:bodyPr/>
          <a:lstStyle/>
          <a:p>
            <a:endParaRPr lang="en-US"/>
          </a:p>
        </p:txBody>
      </p:sp>
      <p:sp>
        <p:nvSpPr>
          <p:cNvPr id="236557" name="Line 13"/>
          <p:cNvSpPr>
            <a:spLocks noChangeShapeType="1"/>
          </p:cNvSpPr>
          <p:nvPr/>
        </p:nvSpPr>
        <p:spPr bwMode="auto">
          <a:xfrm flipV="1">
            <a:off x="1752600" y="1749425"/>
            <a:ext cx="5257800" cy="1447800"/>
          </a:xfrm>
          <a:prstGeom prst="line">
            <a:avLst/>
          </a:prstGeom>
          <a:noFill/>
          <a:ln w="28575">
            <a:solidFill>
              <a:srgbClr val="000099"/>
            </a:solidFill>
            <a:round/>
            <a:headEnd/>
            <a:tailEnd/>
          </a:ln>
        </p:spPr>
        <p:txBody>
          <a:bodyPr/>
          <a:lstStyle/>
          <a:p>
            <a:endParaRPr lang="en-US"/>
          </a:p>
        </p:txBody>
      </p:sp>
      <p:sp>
        <p:nvSpPr>
          <p:cNvPr id="236562" name="Text Box 18"/>
          <p:cNvSpPr txBox="1">
            <a:spLocks noChangeArrowheads="1"/>
          </p:cNvSpPr>
          <p:nvPr/>
        </p:nvSpPr>
        <p:spPr bwMode="auto">
          <a:xfrm rot="-1290086">
            <a:off x="2514600" y="1444625"/>
            <a:ext cx="1295400" cy="336550"/>
          </a:xfrm>
          <a:prstGeom prst="rect">
            <a:avLst/>
          </a:prstGeom>
          <a:noFill/>
          <a:ln w="9525">
            <a:noFill/>
            <a:miter lim="800000"/>
            <a:headEnd/>
            <a:tailEnd/>
          </a:ln>
        </p:spPr>
        <p:txBody>
          <a:bodyPr>
            <a:spAutoFit/>
          </a:bodyPr>
          <a:lstStyle/>
          <a:p>
            <a:pPr algn="ctr">
              <a:spcBef>
                <a:spcPct val="50000"/>
              </a:spcBef>
            </a:pPr>
            <a:r>
              <a:rPr lang="en-US" sz="1600" b="1">
                <a:solidFill>
                  <a:srgbClr val="CC3300"/>
                </a:solidFill>
              </a:rPr>
              <a:t>production</a:t>
            </a:r>
          </a:p>
        </p:txBody>
      </p:sp>
      <p:sp>
        <p:nvSpPr>
          <p:cNvPr id="33807" name="Text Box 20"/>
          <p:cNvSpPr txBox="1">
            <a:spLocks noChangeArrowheads="1"/>
          </p:cNvSpPr>
          <p:nvPr/>
        </p:nvSpPr>
        <p:spPr bwMode="auto">
          <a:xfrm>
            <a:off x="1905000" y="3197225"/>
            <a:ext cx="5867400" cy="336550"/>
          </a:xfrm>
          <a:prstGeom prst="rect">
            <a:avLst/>
          </a:prstGeom>
          <a:noFill/>
          <a:ln w="9525">
            <a:noFill/>
            <a:miter lim="800000"/>
            <a:headEnd/>
            <a:tailEnd/>
          </a:ln>
        </p:spPr>
        <p:txBody>
          <a:bodyPr>
            <a:spAutoFit/>
          </a:bodyPr>
          <a:lstStyle/>
          <a:p>
            <a:pPr>
              <a:spcBef>
                <a:spcPct val="50000"/>
              </a:spcBef>
            </a:pPr>
            <a:r>
              <a:rPr lang="en-US" sz="1600">
                <a:solidFill>
                  <a:srgbClr val="00B050"/>
                </a:solidFill>
              </a:rPr>
              <a:t>New product	Maturing product	Standardized product</a:t>
            </a:r>
          </a:p>
        </p:txBody>
      </p:sp>
      <p:sp>
        <p:nvSpPr>
          <p:cNvPr id="33808" name="Text Box 21"/>
          <p:cNvSpPr txBox="1">
            <a:spLocks noChangeArrowheads="1"/>
          </p:cNvSpPr>
          <p:nvPr/>
        </p:nvSpPr>
        <p:spPr bwMode="auto">
          <a:xfrm>
            <a:off x="1905000" y="5454650"/>
            <a:ext cx="5867400" cy="336550"/>
          </a:xfrm>
          <a:prstGeom prst="rect">
            <a:avLst/>
          </a:prstGeom>
          <a:noFill/>
          <a:ln w="9525">
            <a:noFill/>
            <a:miter lim="800000"/>
            <a:headEnd/>
            <a:tailEnd/>
          </a:ln>
        </p:spPr>
        <p:txBody>
          <a:bodyPr>
            <a:spAutoFit/>
          </a:bodyPr>
          <a:lstStyle/>
          <a:p>
            <a:pPr>
              <a:spcBef>
                <a:spcPct val="50000"/>
              </a:spcBef>
            </a:pPr>
            <a:r>
              <a:rPr lang="en-US" sz="1600">
                <a:solidFill>
                  <a:srgbClr val="00B050"/>
                </a:solidFill>
              </a:rPr>
              <a:t>New product	Maturing product	Standardized product</a:t>
            </a:r>
          </a:p>
        </p:txBody>
      </p:sp>
      <p:grpSp>
        <p:nvGrpSpPr>
          <p:cNvPr id="2" name="Group 49"/>
          <p:cNvGrpSpPr>
            <a:grpSpLocks/>
          </p:cNvGrpSpPr>
          <p:nvPr/>
        </p:nvGrpSpPr>
        <p:grpSpPr bwMode="auto">
          <a:xfrm>
            <a:off x="3810000" y="1520825"/>
            <a:ext cx="914400" cy="914400"/>
            <a:chOff x="2400" y="1056"/>
            <a:chExt cx="576" cy="576"/>
          </a:xfrm>
        </p:grpSpPr>
        <p:sp>
          <p:nvSpPr>
            <p:cNvPr id="33826" name="Line 23"/>
            <p:cNvSpPr>
              <a:spLocks noChangeShapeType="1"/>
            </p:cNvSpPr>
            <p:nvPr/>
          </p:nvSpPr>
          <p:spPr bwMode="auto">
            <a:xfrm>
              <a:off x="2688" y="1056"/>
              <a:ext cx="0" cy="576"/>
            </a:xfrm>
            <a:prstGeom prst="line">
              <a:avLst/>
            </a:prstGeom>
            <a:noFill/>
            <a:ln w="28575">
              <a:solidFill>
                <a:srgbClr val="006600"/>
              </a:solidFill>
              <a:round/>
              <a:headEnd type="triangle" w="med" len="med"/>
              <a:tailEnd type="triangle" w="med" len="med"/>
            </a:ln>
          </p:spPr>
          <p:txBody>
            <a:bodyPr/>
            <a:lstStyle/>
            <a:p>
              <a:endParaRPr lang="en-US"/>
            </a:p>
          </p:txBody>
        </p:sp>
        <p:sp>
          <p:nvSpPr>
            <p:cNvPr id="33827" name="Text Box 22"/>
            <p:cNvSpPr txBox="1">
              <a:spLocks noChangeArrowheads="1"/>
            </p:cNvSpPr>
            <p:nvPr/>
          </p:nvSpPr>
          <p:spPr bwMode="auto">
            <a:xfrm>
              <a:off x="2400" y="1248"/>
              <a:ext cx="576" cy="212"/>
            </a:xfrm>
            <a:prstGeom prst="rect">
              <a:avLst/>
            </a:prstGeom>
            <a:solidFill>
              <a:schemeClr val="bg1"/>
            </a:solidFill>
            <a:ln w="9525">
              <a:noFill/>
              <a:miter lim="800000"/>
              <a:headEnd/>
              <a:tailEnd/>
            </a:ln>
          </p:spPr>
          <p:txBody>
            <a:bodyPr>
              <a:spAutoFit/>
            </a:bodyPr>
            <a:lstStyle/>
            <a:p>
              <a:pPr algn="ctr">
                <a:spcBef>
                  <a:spcPct val="50000"/>
                </a:spcBef>
              </a:pPr>
              <a:r>
                <a:rPr lang="en-US" sz="1600">
                  <a:solidFill>
                    <a:srgbClr val="006600"/>
                  </a:solidFill>
                </a:rPr>
                <a:t>exports</a:t>
              </a:r>
            </a:p>
          </p:txBody>
        </p:sp>
      </p:grpSp>
      <p:sp>
        <p:nvSpPr>
          <p:cNvPr id="236569" name="Text Box 25"/>
          <p:cNvSpPr txBox="1">
            <a:spLocks noChangeArrowheads="1"/>
          </p:cNvSpPr>
          <p:nvPr/>
        </p:nvSpPr>
        <p:spPr bwMode="auto">
          <a:xfrm rot="-912307">
            <a:off x="3810000" y="2282825"/>
            <a:ext cx="2133600" cy="336550"/>
          </a:xfrm>
          <a:prstGeom prst="rect">
            <a:avLst/>
          </a:prstGeom>
          <a:noFill/>
          <a:ln w="9525">
            <a:noFill/>
            <a:miter lim="800000"/>
            <a:headEnd/>
            <a:tailEnd/>
          </a:ln>
        </p:spPr>
        <p:txBody>
          <a:bodyPr>
            <a:spAutoFit/>
          </a:bodyPr>
          <a:lstStyle/>
          <a:p>
            <a:pPr>
              <a:spcBef>
                <a:spcPct val="50000"/>
              </a:spcBef>
            </a:pPr>
            <a:r>
              <a:rPr lang="en-US" sz="1600">
                <a:solidFill>
                  <a:srgbClr val="000099"/>
                </a:solidFill>
              </a:rPr>
              <a:t>consumption</a:t>
            </a:r>
          </a:p>
        </p:txBody>
      </p:sp>
      <p:sp>
        <p:nvSpPr>
          <p:cNvPr id="236570" name="Text Box 26"/>
          <p:cNvSpPr txBox="1">
            <a:spLocks noChangeArrowheads="1"/>
          </p:cNvSpPr>
          <p:nvPr/>
        </p:nvSpPr>
        <p:spPr bwMode="auto">
          <a:xfrm rot="-1893803">
            <a:off x="3581400" y="3962400"/>
            <a:ext cx="2133600" cy="336550"/>
          </a:xfrm>
          <a:prstGeom prst="rect">
            <a:avLst/>
          </a:prstGeom>
          <a:noFill/>
          <a:ln w="9525">
            <a:noFill/>
            <a:miter lim="800000"/>
            <a:headEnd/>
            <a:tailEnd/>
          </a:ln>
        </p:spPr>
        <p:txBody>
          <a:bodyPr>
            <a:spAutoFit/>
          </a:bodyPr>
          <a:lstStyle/>
          <a:p>
            <a:pPr>
              <a:spcBef>
                <a:spcPct val="50000"/>
              </a:spcBef>
            </a:pPr>
            <a:r>
              <a:rPr lang="en-US" sz="1600">
                <a:solidFill>
                  <a:srgbClr val="000099"/>
                </a:solidFill>
              </a:rPr>
              <a:t>consumption</a:t>
            </a:r>
          </a:p>
        </p:txBody>
      </p:sp>
      <p:grpSp>
        <p:nvGrpSpPr>
          <p:cNvPr id="3" name="Group 50"/>
          <p:cNvGrpSpPr>
            <a:grpSpLocks/>
          </p:cNvGrpSpPr>
          <p:nvPr/>
        </p:nvGrpSpPr>
        <p:grpSpPr bwMode="auto">
          <a:xfrm>
            <a:off x="6705600" y="1825625"/>
            <a:ext cx="914400" cy="685800"/>
            <a:chOff x="4224" y="1248"/>
            <a:chExt cx="576" cy="432"/>
          </a:xfrm>
        </p:grpSpPr>
        <p:sp>
          <p:nvSpPr>
            <p:cNvPr id="33824" name="Line 27"/>
            <p:cNvSpPr>
              <a:spLocks noChangeShapeType="1"/>
            </p:cNvSpPr>
            <p:nvPr/>
          </p:nvSpPr>
          <p:spPr bwMode="auto">
            <a:xfrm>
              <a:off x="4416" y="1248"/>
              <a:ext cx="0" cy="432"/>
            </a:xfrm>
            <a:prstGeom prst="line">
              <a:avLst/>
            </a:prstGeom>
            <a:noFill/>
            <a:ln w="28575">
              <a:solidFill>
                <a:srgbClr val="006600"/>
              </a:solidFill>
              <a:round/>
              <a:headEnd type="triangle" w="med" len="med"/>
              <a:tailEnd type="triangle" w="med" len="med"/>
            </a:ln>
          </p:spPr>
          <p:txBody>
            <a:bodyPr/>
            <a:lstStyle/>
            <a:p>
              <a:endParaRPr lang="en-US"/>
            </a:p>
          </p:txBody>
        </p:sp>
        <p:sp>
          <p:nvSpPr>
            <p:cNvPr id="33825" name="Text Box 24"/>
            <p:cNvSpPr txBox="1">
              <a:spLocks noChangeArrowheads="1"/>
            </p:cNvSpPr>
            <p:nvPr/>
          </p:nvSpPr>
          <p:spPr bwMode="auto">
            <a:xfrm>
              <a:off x="4224" y="1344"/>
              <a:ext cx="576" cy="212"/>
            </a:xfrm>
            <a:prstGeom prst="rect">
              <a:avLst/>
            </a:prstGeom>
            <a:solidFill>
              <a:schemeClr val="bg1"/>
            </a:solidFill>
            <a:ln w="9525">
              <a:noFill/>
              <a:miter lim="800000"/>
              <a:headEnd/>
              <a:tailEnd/>
            </a:ln>
          </p:spPr>
          <p:txBody>
            <a:bodyPr>
              <a:spAutoFit/>
            </a:bodyPr>
            <a:lstStyle/>
            <a:p>
              <a:pPr algn="ctr">
                <a:spcBef>
                  <a:spcPct val="50000"/>
                </a:spcBef>
              </a:pPr>
              <a:r>
                <a:rPr lang="en-US" sz="1600">
                  <a:solidFill>
                    <a:srgbClr val="006600"/>
                  </a:solidFill>
                </a:rPr>
                <a:t>imports</a:t>
              </a:r>
            </a:p>
          </p:txBody>
        </p:sp>
      </p:grpSp>
      <p:sp>
        <p:nvSpPr>
          <p:cNvPr id="236574" name="Freeform 30"/>
          <p:cNvSpPr>
            <a:spLocks/>
          </p:cNvSpPr>
          <p:nvPr/>
        </p:nvSpPr>
        <p:spPr bwMode="auto">
          <a:xfrm>
            <a:off x="2057400" y="1444625"/>
            <a:ext cx="5105400" cy="1600200"/>
          </a:xfrm>
          <a:custGeom>
            <a:avLst/>
            <a:gdLst>
              <a:gd name="T0" fmla="*/ 0 w 3216"/>
              <a:gd name="T1" fmla="*/ 1008 h 1008"/>
              <a:gd name="T2" fmla="*/ 1392 w 3216"/>
              <a:gd name="T3" fmla="*/ 48 h 1008"/>
              <a:gd name="T4" fmla="*/ 3216 w 3216"/>
              <a:gd name="T5" fmla="*/ 720 h 1008"/>
              <a:gd name="T6" fmla="*/ 0 60000 65536"/>
              <a:gd name="T7" fmla="*/ 0 60000 65536"/>
              <a:gd name="T8" fmla="*/ 0 60000 65536"/>
              <a:gd name="T9" fmla="*/ 0 w 3216"/>
              <a:gd name="T10" fmla="*/ 0 h 1008"/>
              <a:gd name="T11" fmla="*/ 3216 w 3216"/>
              <a:gd name="T12" fmla="*/ 1008 h 1008"/>
            </a:gdLst>
            <a:ahLst/>
            <a:cxnLst>
              <a:cxn ang="T6">
                <a:pos x="T0" y="T1"/>
              </a:cxn>
              <a:cxn ang="T7">
                <a:pos x="T2" y="T3"/>
              </a:cxn>
              <a:cxn ang="T8">
                <a:pos x="T4" y="T5"/>
              </a:cxn>
            </a:cxnLst>
            <a:rect l="T9" t="T10" r="T11" b="T12"/>
            <a:pathLst>
              <a:path w="3216" h="1008">
                <a:moveTo>
                  <a:pt x="0" y="1008"/>
                </a:moveTo>
                <a:cubicBezTo>
                  <a:pt x="428" y="552"/>
                  <a:pt x="856" y="96"/>
                  <a:pt x="1392" y="48"/>
                </a:cubicBezTo>
                <a:cubicBezTo>
                  <a:pt x="1928" y="0"/>
                  <a:pt x="2572" y="360"/>
                  <a:pt x="3216" y="720"/>
                </a:cubicBezTo>
              </a:path>
            </a:pathLst>
          </a:custGeom>
          <a:noFill/>
          <a:ln w="28575" cmpd="sng">
            <a:solidFill>
              <a:srgbClr val="CC3300"/>
            </a:solidFill>
            <a:round/>
            <a:headEnd/>
            <a:tailEnd/>
          </a:ln>
        </p:spPr>
        <p:txBody>
          <a:bodyPr/>
          <a:lstStyle/>
          <a:p>
            <a:endParaRPr lang="en-US"/>
          </a:p>
        </p:txBody>
      </p:sp>
      <p:sp>
        <p:nvSpPr>
          <p:cNvPr id="236577" name="Freeform 33"/>
          <p:cNvSpPr>
            <a:spLocks/>
          </p:cNvSpPr>
          <p:nvPr/>
        </p:nvSpPr>
        <p:spPr bwMode="auto">
          <a:xfrm>
            <a:off x="3810000" y="3771900"/>
            <a:ext cx="3657600" cy="1714500"/>
          </a:xfrm>
          <a:custGeom>
            <a:avLst/>
            <a:gdLst>
              <a:gd name="T0" fmla="*/ 0 w 2304"/>
              <a:gd name="T1" fmla="*/ 1080 h 1080"/>
              <a:gd name="T2" fmla="*/ 1296 w 2304"/>
              <a:gd name="T3" fmla="*/ 792 h 1080"/>
              <a:gd name="T4" fmla="*/ 1920 w 2304"/>
              <a:gd name="T5" fmla="*/ 120 h 1080"/>
              <a:gd name="T6" fmla="*/ 2304 w 2304"/>
              <a:gd name="T7" fmla="*/ 72 h 1080"/>
              <a:gd name="T8" fmla="*/ 0 60000 65536"/>
              <a:gd name="T9" fmla="*/ 0 60000 65536"/>
              <a:gd name="T10" fmla="*/ 0 60000 65536"/>
              <a:gd name="T11" fmla="*/ 0 60000 65536"/>
              <a:gd name="T12" fmla="*/ 0 w 2304"/>
              <a:gd name="T13" fmla="*/ 0 h 1080"/>
              <a:gd name="T14" fmla="*/ 2304 w 2304"/>
              <a:gd name="T15" fmla="*/ 1080 h 1080"/>
            </a:gdLst>
            <a:ahLst/>
            <a:cxnLst>
              <a:cxn ang="T8">
                <a:pos x="T0" y="T1"/>
              </a:cxn>
              <a:cxn ang="T9">
                <a:pos x="T2" y="T3"/>
              </a:cxn>
              <a:cxn ang="T10">
                <a:pos x="T4" y="T5"/>
              </a:cxn>
              <a:cxn ang="T11">
                <a:pos x="T6" y="T7"/>
              </a:cxn>
            </a:cxnLst>
            <a:rect l="T12" t="T13" r="T14" b="T15"/>
            <a:pathLst>
              <a:path w="2304" h="1080">
                <a:moveTo>
                  <a:pt x="0" y="1080"/>
                </a:moveTo>
                <a:cubicBezTo>
                  <a:pt x="488" y="1016"/>
                  <a:pt x="976" y="952"/>
                  <a:pt x="1296" y="792"/>
                </a:cubicBezTo>
                <a:cubicBezTo>
                  <a:pt x="1616" y="632"/>
                  <a:pt x="1752" y="240"/>
                  <a:pt x="1920" y="120"/>
                </a:cubicBezTo>
                <a:cubicBezTo>
                  <a:pt x="2088" y="0"/>
                  <a:pt x="2196" y="36"/>
                  <a:pt x="2304" y="72"/>
                </a:cubicBezTo>
              </a:path>
            </a:pathLst>
          </a:custGeom>
          <a:noFill/>
          <a:ln w="28575" cmpd="sng">
            <a:solidFill>
              <a:srgbClr val="CC3300"/>
            </a:solidFill>
            <a:round/>
            <a:headEnd/>
            <a:tailEnd/>
          </a:ln>
        </p:spPr>
        <p:txBody>
          <a:bodyPr/>
          <a:lstStyle/>
          <a:p>
            <a:endParaRPr lang="en-US"/>
          </a:p>
        </p:txBody>
      </p:sp>
      <p:sp>
        <p:nvSpPr>
          <p:cNvPr id="236578" name="Text Box 34"/>
          <p:cNvSpPr txBox="1">
            <a:spLocks noChangeArrowheads="1"/>
          </p:cNvSpPr>
          <p:nvPr/>
        </p:nvSpPr>
        <p:spPr bwMode="auto">
          <a:xfrm rot="-1187932">
            <a:off x="5334000" y="4921250"/>
            <a:ext cx="1295400" cy="336550"/>
          </a:xfrm>
          <a:prstGeom prst="rect">
            <a:avLst/>
          </a:prstGeom>
          <a:noFill/>
          <a:ln w="9525">
            <a:noFill/>
            <a:miter lim="800000"/>
            <a:headEnd/>
            <a:tailEnd/>
          </a:ln>
        </p:spPr>
        <p:txBody>
          <a:bodyPr>
            <a:spAutoFit/>
          </a:bodyPr>
          <a:lstStyle/>
          <a:p>
            <a:pPr algn="ctr">
              <a:spcBef>
                <a:spcPct val="50000"/>
              </a:spcBef>
            </a:pPr>
            <a:r>
              <a:rPr lang="en-US" sz="1600" b="1">
                <a:solidFill>
                  <a:srgbClr val="CC3300"/>
                </a:solidFill>
              </a:rPr>
              <a:t>production</a:t>
            </a:r>
          </a:p>
        </p:txBody>
      </p:sp>
      <p:grpSp>
        <p:nvGrpSpPr>
          <p:cNvPr id="4" name="Group 48"/>
          <p:cNvGrpSpPr>
            <a:grpSpLocks/>
          </p:cNvGrpSpPr>
          <p:nvPr/>
        </p:nvGrpSpPr>
        <p:grpSpPr bwMode="auto">
          <a:xfrm>
            <a:off x="4495800" y="4343400"/>
            <a:ext cx="914400" cy="914400"/>
            <a:chOff x="2832" y="2736"/>
            <a:chExt cx="576" cy="480"/>
          </a:xfrm>
        </p:grpSpPr>
        <p:sp>
          <p:nvSpPr>
            <p:cNvPr id="33822" name="Line 37"/>
            <p:cNvSpPr>
              <a:spLocks noChangeShapeType="1"/>
            </p:cNvSpPr>
            <p:nvPr/>
          </p:nvSpPr>
          <p:spPr bwMode="auto">
            <a:xfrm>
              <a:off x="3120" y="2736"/>
              <a:ext cx="0" cy="480"/>
            </a:xfrm>
            <a:prstGeom prst="line">
              <a:avLst/>
            </a:prstGeom>
            <a:noFill/>
            <a:ln w="28575">
              <a:solidFill>
                <a:srgbClr val="006600"/>
              </a:solidFill>
              <a:round/>
              <a:headEnd type="triangle" w="med" len="med"/>
              <a:tailEnd type="triangle" w="med" len="med"/>
            </a:ln>
          </p:spPr>
          <p:txBody>
            <a:bodyPr/>
            <a:lstStyle/>
            <a:p>
              <a:endParaRPr lang="en-US"/>
            </a:p>
          </p:txBody>
        </p:sp>
        <p:sp>
          <p:nvSpPr>
            <p:cNvPr id="33823" name="Text Box 36"/>
            <p:cNvSpPr txBox="1">
              <a:spLocks noChangeArrowheads="1"/>
            </p:cNvSpPr>
            <p:nvPr/>
          </p:nvSpPr>
          <p:spPr bwMode="auto">
            <a:xfrm>
              <a:off x="2832" y="2880"/>
              <a:ext cx="576" cy="177"/>
            </a:xfrm>
            <a:prstGeom prst="rect">
              <a:avLst/>
            </a:prstGeom>
            <a:solidFill>
              <a:schemeClr val="bg1"/>
            </a:solidFill>
            <a:ln w="9525">
              <a:noFill/>
              <a:miter lim="800000"/>
              <a:headEnd/>
              <a:tailEnd/>
            </a:ln>
          </p:spPr>
          <p:txBody>
            <a:bodyPr>
              <a:spAutoFit/>
            </a:bodyPr>
            <a:lstStyle/>
            <a:p>
              <a:pPr algn="ctr">
                <a:spcBef>
                  <a:spcPct val="50000"/>
                </a:spcBef>
              </a:pPr>
              <a:r>
                <a:rPr lang="en-US" sz="1600">
                  <a:solidFill>
                    <a:srgbClr val="006600"/>
                  </a:solidFill>
                </a:rPr>
                <a:t>imports</a:t>
              </a:r>
            </a:p>
          </p:txBody>
        </p:sp>
      </p:grpSp>
      <p:grpSp>
        <p:nvGrpSpPr>
          <p:cNvPr id="5" name="Group 47"/>
          <p:cNvGrpSpPr>
            <a:grpSpLocks/>
          </p:cNvGrpSpPr>
          <p:nvPr/>
        </p:nvGrpSpPr>
        <p:grpSpPr bwMode="auto">
          <a:xfrm>
            <a:off x="6858000" y="3886200"/>
            <a:ext cx="914400" cy="762000"/>
            <a:chOff x="4320" y="2304"/>
            <a:chExt cx="576" cy="480"/>
          </a:xfrm>
        </p:grpSpPr>
        <p:sp>
          <p:nvSpPr>
            <p:cNvPr id="33820" name="Line 38"/>
            <p:cNvSpPr>
              <a:spLocks noChangeShapeType="1"/>
            </p:cNvSpPr>
            <p:nvPr/>
          </p:nvSpPr>
          <p:spPr bwMode="auto">
            <a:xfrm>
              <a:off x="4608" y="2304"/>
              <a:ext cx="0" cy="480"/>
            </a:xfrm>
            <a:prstGeom prst="line">
              <a:avLst/>
            </a:prstGeom>
            <a:noFill/>
            <a:ln w="28575">
              <a:solidFill>
                <a:srgbClr val="006600"/>
              </a:solidFill>
              <a:round/>
              <a:headEnd type="triangle" w="med" len="med"/>
              <a:tailEnd type="triangle" w="med" len="med"/>
            </a:ln>
          </p:spPr>
          <p:txBody>
            <a:bodyPr/>
            <a:lstStyle/>
            <a:p>
              <a:endParaRPr lang="en-US"/>
            </a:p>
          </p:txBody>
        </p:sp>
        <p:sp>
          <p:nvSpPr>
            <p:cNvPr id="33821" name="Text Box 39"/>
            <p:cNvSpPr txBox="1">
              <a:spLocks noChangeArrowheads="1"/>
            </p:cNvSpPr>
            <p:nvPr/>
          </p:nvSpPr>
          <p:spPr bwMode="auto">
            <a:xfrm>
              <a:off x="4320" y="2428"/>
              <a:ext cx="576" cy="212"/>
            </a:xfrm>
            <a:prstGeom prst="rect">
              <a:avLst/>
            </a:prstGeom>
            <a:solidFill>
              <a:schemeClr val="bg1"/>
            </a:solidFill>
            <a:ln w="9525">
              <a:noFill/>
              <a:miter lim="800000"/>
              <a:headEnd/>
              <a:tailEnd/>
            </a:ln>
          </p:spPr>
          <p:txBody>
            <a:bodyPr>
              <a:spAutoFit/>
            </a:bodyPr>
            <a:lstStyle/>
            <a:p>
              <a:pPr algn="ctr">
                <a:spcBef>
                  <a:spcPct val="50000"/>
                </a:spcBef>
              </a:pPr>
              <a:r>
                <a:rPr lang="en-US" sz="1600">
                  <a:solidFill>
                    <a:srgbClr val="006600"/>
                  </a:solidFill>
                </a:rPr>
                <a:t>exports</a:t>
              </a:r>
            </a:p>
          </p:txBody>
        </p:sp>
      </p:grpSp>
      <p:sp>
        <p:nvSpPr>
          <p:cNvPr id="236585" name="Arc 41"/>
          <p:cNvSpPr>
            <a:spLocks/>
          </p:cNvSpPr>
          <p:nvPr/>
        </p:nvSpPr>
        <p:spPr bwMode="auto">
          <a:xfrm flipV="1">
            <a:off x="1752600" y="2663825"/>
            <a:ext cx="315913" cy="533400"/>
          </a:xfrm>
          <a:custGeom>
            <a:avLst/>
            <a:gdLst>
              <a:gd name="T0" fmla="*/ 0 w 15443"/>
              <a:gd name="T1" fmla="*/ 0 h 21600"/>
              <a:gd name="T2" fmla="*/ 315913 w 15443"/>
              <a:gd name="T3" fmla="*/ 160464 h 21600"/>
              <a:gd name="T4" fmla="*/ 0 w 15443"/>
              <a:gd name="T5" fmla="*/ 533400 h 21600"/>
              <a:gd name="T6" fmla="*/ 0 60000 65536"/>
              <a:gd name="T7" fmla="*/ 0 60000 65536"/>
              <a:gd name="T8" fmla="*/ 0 60000 65536"/>
              <a:gd name="T9" fmla="*/ 0 w 15443"/>
              <a:gd name="T10" fmla="*/ 0 h 21600"/>
              <a:gd name="T11" fmla="*/ 15443 w 15443"/>
              <a:gd name="T12" fmla="*/ 21600 h 21600"/>
            </a:gdLst>
            <a:ahLst/>
            <a:cxnLst>
              <a:cxn ang="T6">
                <a:pos x="T0" y="T1"/>
              </a:cxn>
              <a:cxn ang="T7">
                <a:pos x="T2" y="T3"/>
              </a:cxn>
              <a:cxn ang="T8">
                <a:pos x="T4" y="T5"/>
              </a:cxn>
            </a:cxnLst>
            <a:rect l="T9" t="T10" r="T11" b="T12"/>
            <a:pathLst>
              <a:path w="15443" h="21600" fill="none" extrusionOk="0">
                <a:moveTo>
                  <a:pt x="-1" y="0"/>
                </a:moveTo>
                <a:cubicBezTo>
                  <a:pt x="5812" y="0"/>
                  <a:pt x="11379" y="2342"/>
                  <a:pt x="15443" y="6497"/>
                </a:cubicBezTo>
              </a:path>
              <a:path w="15443" h="21600" stroke="0" extrusionOk="0">
                <a:moveTo>
                  <a:pt x="-1" y="0"/>
                </a:moveTo>
                <a:cubicBezTo>
                  <a:pt x="5812" y="0"/>
                  <a:pt x="11379" y="2342"/>
                  <a:pt x="15443" y="6497"/>
                </a:cubicBezTo>
                <a:lnTo>
                  <a:pt x="0" y="21600"/>
                </a:lnTo>
                <a:close/>
              </a:path>
            </a:pathLst>
          </a:custGeom>
          <a:noFill/>
          <a:ln w="28575">
            <a:solidFill>
              <a:srgbClr val="CC3300"/>
            </a:solidFill>
            <a:round/>
            <a:headEnd/>
            <a:tailEnd/>
          </a:ln>
        </p:spPr>
        <p:txBody>
          <a:bodyPr wrap="none" anchor="ctr"/>
          <a:lstStyle/>
          <a:p>
            <a:endParaRPr lang="en-US"/>
          </a:p>
        </p:txBody>
      </p:sp>
      <p:sp>
        <p:nvSpPr>
          <p:cNvPr id="236590" name="Freeform 46"/>
          <p:cNvSpPr>
            <a:spLocks/>
          </p:cNvSpPr>
          <p:nvPr/>
        </p:nvSpPr>
        <p:spPr bwMode="auto">
          <a:xfrm>
            <a:off x="1752600" y="4013200"/>
            <a:ext cx="5562600" cy="1473200"/>
          </a:xfrm>
          <a:custGeom>
            <a:avLst/>
            <a:gdLst>
              <a:gd name="T0" fmla="*/ 0 w 3504"/>
              <a:gd name="T1" fmla="*/ 928 h 928"/>
              <a:gd name="T2" fmla="*/ 1200 w 3504"/>
              <a:gd name="T3" fmla="*/ 784 h 928"/>
              <a:gd name="T4" fmla="*/ 2352 w 3504"/>
              <a:gd name="T5" fmla="*/ 64 h 928"/>
              <a:gd name="T6" fmla="*/ 3504 w 3504"/>
              <a:gd name="T7" fmla="*/ 400 h 928"/>
              <a:gd name="T8" fmla="*/ 0 60000 65536"/>
              <a:gd name="T9" fmla="*/ 0 60000 65536"/>
              <a:gd name="T10" fmla="*/ 0 60000 65536"/>
              <a:gd name="T11" fmla="*/ 0 60000 65536"/>
              <a:gd name="T12" fmla="*/ 0 w 3504"/>
              <a:gd name="T13" fmla="*/ 0 h 928"/>
              <a:gd name="T14" fmla="*/ 3504 w 3504"/>
              <a:gd name="T15" fmla="*/ 928 h 928"/>
            </a:gdLst>
            <a:ahLst/>
            <a:cxnLst>
              <a:cxn ang="T8">
                <a:pos x="T0" y="T1"/>
              </a:cxn>
              <a:cxn ang="T9">
                <a:pos x="T2" y="T3"/>
              </a:cxn>
              <a:cxn ang="T10">
                <a:pos x="T4" y="T5"/>
              </a:cxn>
              <a:cxn ang="T11">
                <a:pos x="T6" y="T7"/>
              </a:cxn>
            </a:cxnLst>
            <a:rect l="T12" t="T13" r="T14" b="T15"/>
            <a:pathLst>
              <a:path w="3504" h="928">
                <a:moveTo>
                  <a:pt x="0" y="928"/>
                </a:moveTo>
                <a:cubicBezTo>
                  <a:pt x="404" y="928"/>
                  <a:pt x="808" y="928"/>
                  <a:pt x="1200" y="784"/>
                </a:cubicBezTo>
                <a:cubicBezTo>
                  <a:pt x="1592" y="640"/>
                  <a:pt x="1968" y="128"/>
                  <a:pt x="2352" y="64"/>
                </a:cubicBezTo>
                <a:cubicBezTo>
                  <a:pt x="2736" y="0"/>
                  <a:pt x="3120" y="200"/>
                  <a:pt x="3504" y="400"/>
                </a:cubicBezTo>
              </a:path>
            </a:pathLst>
          </a:custGeom>
          <a:noFill/>
          <a:ln w="28575" cmpd="sng">
            <a:solidFill>
              <a:srgbClr val="000099"/>
            </a:solidFill>
            <a:round/>
            <a:headEnd/>
            <a:tailEnd/>
          </a:ln>
        </p:spPr>
        <p:txBody>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6585"/>
                                        </p:tgtEl>
                                        <p:attrNameLst>
                                          <p:attrName>style.visibility</p:attrName>
                                        </p:attrNameLst>
                                      </p:cBhvr>
                                      <p:to>
                                        <p:strVal val="visible"/>
                                      </p:to>
                                    </p:set>
                                    <p:animEffect transition="in" filter="wipe(left)">
                                      <p:cBhvr>
                                        <p:cTn id="7" dur="500"/>
                                        <p:tgtEl>
                                          <p:spTgt spid="236585"/>
                                        </p:tgtEl>
                                      </p:cBhvr>
                                    </p:animEffect>
                                  </p:childTnLst>
                                </p:cTn>
                              </p:par>
                              <p:par>
                                <p:cTn id="8" presetID="1" presetClass="entr" presetSubtype="0" fill="hold" grpId="0" nodeType="withEffect">
                                  <p:stCondLst>
                                    <p:cond delay="0"/>
                                  </p:stCondLst>
                                  <p:childTnLst>
                                    <p:set>
                                      <p:cBhvr>
                                        <p:cTn id="9" dur="1" fill="hold">
                                          <p:stCondLst>
                                            <p:cond delay="0"/>
                                          </p:stCondLst>
                                        </p:cTn>
                                        <p:tgtEl>
                                          <p:spTgt spid="236562"/>
                                        </p:tgtEl>
                                        <p:attrNameLst>
                                          <p:attrName>style.visibility</p:attrName>
                                        </p:attrNameLst>
                                      </p:cBhvr>
                                      <p:to>
                                        <p:strVal val="visible"/>
                                      </p:to>
                                    </p:se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36574"/>
                                        </p:tgtEl>
                                        <p:attrNameLst>
                                          <p:attrName>style.visibility</p:attrName>
                                        </p:attrNameLst>
                                      </p:cBhvr>
                                      <p:to>
                                        <p:strVal val="visible"/>
                                      </p:to>
                                    </p:set>
                                    <p:animEffect transition="in" filter="wipe(left)">
                                      <p:cBhvr>
                                        <p:cTn id="13" dur="500"/>
                                        <p:tgtEl>
                                          <p:spTgt spid="236574"/>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36557"/>
                                        </p:tgtEl>
                                        <p:attrNameLst>
                                          <p:attrName>style.visibility</p:attrName>
                                        </p:attrNameLst>
                                      </p:cBhvr>
                                      <p:to>
                                        <p:strVal val="visible"/>
                                      </p:to>
                                    </p:set>
                                    <p:animEffect transition="in" filter="wipe(left)">
                                      <p:cBhvr>
                                        <p:cTn id="17" dur="500"/>
                                        <p:tgtEl>
                                          <p:spTgt spid="236557"/>
                                        </p:tgtEl>
                                      </p:cBhvr>
                                    </p:animEffect>
                                  </p:childTnLst>
                                </p:cTn>
                              </p:par>
                              <p:par>
                                <p:cTn id="18" presetID="1" presetClass="entr" presetSubtype="0" fill="hold" grpId="0" nodeType="withEffect">
                                  <p:stCondLst>
                                    <p:cond delay="0"/>
                                  </p:stCondLst>
                                  <p:childTnLst>
                                    <p:set>
                                      <p:cBhvr>
                                        <p:cTn id="19" dur="1" fill="hold">
                                          <p:stCondLst>
                                            <p:cond delay="499"/>
                                          </p:stCondLst>
                                        </p:cTn>
                                        <p:tgtEl>
                                          <p:spTgt spid="236569"/>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36590"/>
                                        </p:tgtEl>
                                        <p:attrNameLst>
                                          <p:attrName>style.visibility</p:attrName>
                                        </p:attrNameLst>
                                      </p:cBhvr>
                                      <p:to>
                                        <p:strVal val="visible"/>
                                      </p:to>
                                    </p:set>
                                    <p:animEffect transition="in" filter="wipe(left)">
                                      <p:cBhvr>
                                        <p:cTn id="32" dur="500"/>
                                        <p:tgtEl>
                                          <p:spTgt spid="236590"/>
                                        </p:tgtEl>
                                      </p:cBhvr>
                                    </p:animEffect>
                                  </p:childTnLst>
                                </p:cTn>
                              </p:par>
                            </p:childTnLst>
                          </p:cTn>
                        </p:par>
                        <p:par>
                          <p:cTn id="33" fill="hold">
                            <p:stCondLst>
                              <p:cond delay="500"/>
                            </p:stCondLst>
                            <p:childTnLst>
                              <p:par>
                                <p:cTn id="34" presetID="1" presetClass="entr" presetSubtype="0" fill="hold" grpId="0" nodeType="afterEffect">
                                  <p:stCondLst>
                                    <p:cond delay="0"/>
                                  </p:stCondLst>
                                  <p:childTnLst>
                                    <p:set>
                                      <p:cBhvr>
                                        <p:cTn id="35" dur="1" fill="hold">
                                          <p:stCondLst>
                                            <p:cond delay="499"/>
                                          </p:stCondLst>
                                        </p:cTn>
                                        <p:tgtEl>
                                          <p:spTgt spid="236570"/>
                                        </p:tgtEl>
                                        <p:attrNameLst>
                                          <p:attrName>style.visibility</p:attrName>
                                        </p:attrNameLst>
                                      </p:cBhvr>
                                      <p:to>
                                        <p:strVal val="visible"/>
                                      </p:to>
                                    </p:set>
                                  </p:childTnLst>
                                </p:cTn>
                              </p:par>
                            </p:childTnLst>
                          </p:cTn>
                        </p:par>
                        <p:par>
                          <p:cTn id="36" fill="hold">
                            <p:stCondLst>
                              <p:cond delay="1000"/>
                            </p:stCondLst>
                            <p:childTnLst>
                              <p:par>
                                <p:cTn id="37" presetID="22" presetClass="entr" presetSubtype="8" fill="hold" grpId="0" nodeType="afterEffect">
                                  <p:stCondLst>
                                    <p:cond delay="0"/>
                                  </p:stCondLst>
                                  <p:childTnLst>
                                    <p:set>
                                      <p:cBhvr>
                                        <p:cTn id="38" dur="1" fill="hold">
                                          <p:stCondLst>
                                            <p:cond delay="0"/>
                                          </p:stCondLst>
                                        </p:cTn>
                                        <p:tgtEl>
                                          <p:spTgt spid="236577"/>
                                        </p:tgtEl>
                                        <p:attrNameLst>
                                          <p:attrName>style.visibility</p:attrName>
                                        </p:attrNameLst>
                                      </p:cBhvr>
                                      <p:to>
                                        <p:strVal val="visible"/>
                                      </p:to>
                                    </p:set>
                                    <p:animEffect transition="in" filter="wipe(left)">
                                      <p:cBhvr>
                                        <p:cTn id="39" dur="500"/>
                                        <p:tgtEl>
                                          <p:spTgt spid="236577"/>
                                        </p:tgtEl>
                                      </p:cBhvr>
                                    </p:animEffect>
                                  </p:childTnLst>
                                </p:cTn>
                              </p:par>
                            </p:childTnLst>
                          </p:cTn>
                        </p:par>
                        <p:par>
                          <p:cTn id="40" fill="hold">
                            <p:stCondLst>
                              <p:cond delay="1500"/>
                            </p:stCondLst>
                            <p:childTnLst>
                              <p:par>
                                <p:cTn id="41" presetID="1" presetClass="entr" presetSubtype="0" fill="hold" grpId="0" nodeType="afterEffect">
                                  <p:stCondLst>
                                    <p:cond delay="0"/>
                                  </p:stCondLst>
                                  <p:childTnLst>
                                    <p:set>
                                      <p:cBhvr>
                                        <p:cTn id="42" dur="1" fill="hold">
                                          <p:stCondLst>
                                            <p:cond delay="499"/>
                                          </p:stCondLst>
                                        </p:cTn>
                                        <p:tgtEl>
                                          <p:spTgt spid="23657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57" grpId="0" animBg="1"/>
      <p:bldP spid="236562" grpId="0"/>
      <p:bldP spid="236569" grpId="0" autoUpdateAnimBg="0"/>
      <p:bldP spid="236570" grpId="0" autoUpdateAnimBg="0"/>
      <p:bldP spid="236574" grpId="0" animBg="1"/>
      <p:bldP spid="236577" grpId="0" animBg="1"/>
      <p:bldP spid="236578" grpId="0" autoUpdateAnimBg="0"/>
      <p:bldP spid="236585" grpId="0" animBg="1"/>
      <p:bldP spid="23659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Rectangle 2"/>
          <p:cNvSpPr>
            <a:spLocks noGrp="1" noChangeArrowheads="1"/>
          </p:cNvSpPr>
          <p:nvPr>
            <p:ph type="title"/>
          </p:nvPr>
        </p:nvSpPr>
        <p:spPr/>
        <p:txBody>
          <a:bodyPr/>
          <a:lstStyle/>
          <a:p>
            <a:pPr fontAlgn="auto">
              <a:spcAft>
                <a:spcPts val="0"/>
              </a:spcAft>
              <a:defRPr/>
            </a:pPr>
            <a:r>
              <a:rPr lang="en-US"/>
              <a:t>Product Life Cycle</a:t>
            </a:r>
          </a:p>
        </p:txBody>
      </p:sp>
      <p:sp>
        <p:nvSpPr>
          <p:cNvPr id="240643" name="Rectangle 3"/>
          <p:cNvSpPr>
            <a:spLocks noGrp="1" noChangeArrowheads="1"/>
          </p:cNvSpPr>
          <p:nvPr>
            <p:ph sz="quarter" idx="1"/>
          </p:nvPr>
        </p:nvSpPr>
        <p:spPr>
          <a:xfrm>
            <a:off x="411163" y="1387475"/>
            <a:ext cx="6721475" cy="4222750"/>
          </a:xfrm>
        </p:spPr>
        <p:txBody>
          <a:bodyPr/>
          <a:lstStyle/>
          <a:p>
            <a:pPr>
              <a:lnSpc>
                <a:spcPct val="90000"/>
              </a:lnSpc>
            </a:pPr>
            <a:r>
              <a:rPr lang="en-US" smtClean="0"/>
              <a:t>It should be noted that the Product Life Cycle theory was developed in the 1960s when the U.S. was the unquestioned leader in R&amp;D and product innovation.</a:t>
            </a:r>
          </a:p>
          <a:p>
            <a:pPr>
              <a:lnSpc>
                <a:spcPct val="90000"/>
              </a:lnSpc>
            </a:pPr>
            <a:r>
              <a:rPr lang="en-US" smtClean="0"/>
              <a:t>Increasingly product innovations are taking place outside the United States as well, and new products are being introduced simultaneously in many advanced countries.</a:t>
            </a:r>
          </a:p>
          <a:p>
            <a:pPr>
              <a:lnSpc>
                <a:spcPct val="90000"/>
              </a:lnSpc>
            </a:pPr>
            <a:r>
              <a:rPr lang="en-US" smtClean="0"/>
              <a:t>Production facilities may be located in multiple countries from product inception.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0643">
                                            <p:txEl>
                                              <p:pRg st="0" end="0"/>
                                            </p:txEl>
                                          </p:spTgt>
                                        </p:tgtEl>
                                        <p:attrNameLst>
                                          <p:attrName>style.visibility</p:attrName>
                                        </p:attrNameLst>
                                      </p:cBhvr>
                                      <p:to>
                                        <p:strVal val="visible"/>
                                      </p:to>
                                    </p:set>
                                    <p:animEffect transition="in" filter="fade">
                                      <p:cBhvr>
                                        <p:cTn id="7" dur="1000"/>
                                        <p:tgtEl>
                                          <p:spTgt spid="240643">
                                            <p:txEl>
                                              <p:pRg st="0" end="0"/>
                                            </p:txEl>
                                          </p:spTgt>
                                        </p:tgtEl>
                                      </p:cBhvr>
                                    </p:animEffect>
                                    <p:anim calcmode="lin" valueType="num">
                                      <p:cBhvr>
                                        <p:cTn id="8" dur="1000" fill="hold"/>
                                        <p:tgtEl>
                                          <p:spTgt spid="24064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4064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40643">
                                            <p:txEl>
                                              <p:pRg st="1" end="1"/>
                                            </p:txEl>
                                          </p:spTgt>
                                        </p:tgtEl>
                                        <p:attrNameLst>
                                          <p:attrName>style.visibility</p:attrName>
                                        </p:attrNameLst>
                                      </p:cBhvr>
                                      <p:to>
                                        <p:strVal val="visible"/>
                                      </p:to>
                                    </p:set>
                                    <p:animEffect transition="in" filter="fade">
                                      <p:cBhvr>
                                        <p:cTn id="14" dur="1000"/>
                                        <p:tgtEl>
                                          <p:spTgt spid="240643">
                                            <p:txEl>
                                              <p:pRg st="1" end="1"/>
                                            </p:txEl>
                                          </p:spTgt>
                                        </p:tgtEl>
                                      </p:cBhvr>
                                    </p:animEffect>
                                    <p:anim calcmode="lin" valueType="num">
                                      <p:cBhvr>
                                        <p:cTn id="15" dur="1000" fill="hold"/>
                                        <p:tgtEl>
                                          <p:spTgt spid="24064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4064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40643">
                                            <p:txEl>
                                              <p:pRg st="2" end="2"/>
                                            </p:txEl>
                                          </p:spTgt>
                                        </p:tgtEl>
                                        <p:attrNameLst>
                                          <p:attrName>style.visibility</p:attrName>
                                        </p:attrNameLst>
                                      </p:cBhvr>
                                      <p:to>
                                        <p:strVal val="visible"/>
                                      </p:to>
                                    </p:set>
                                    <p:animEffect transition="in" filter="fade">
                                      <p:cBhvr>
                                        <p:cTn id="21" dur="1000"/>
                                        <p:tgtEl>
                                          <p:spTgt spid="240643">
                                            <p:txEl>
                                              <p:pRg st="2" end="2"/>
                                            </p:txEl>
                                          </p:spTgt>
                                        </p:tgtEl>
                                      </p:cBhvr>
                                    </p:animEffect>
                                    <p:anim calcmode="lin" valueType="num">
                                      <p:cBhvr>
                                        <p:cTn id="22" dur="1000" fill="hold"/>
                                        <p:tgtEl>
                                          <p:spTgt spid="24064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4064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3"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p:txBody>
          <a:bodyPr/>
          <a:lstStyle/>
          <a:p>
            <a:pPr fontAlgn="auto">
              <a:spcAft>
                <a:spcPts val="0"/>
              </a:spcAft>
              <a:defRPr/>
            </a:pPr>
            <a:r>
              <a:rPr lang="en-US"/>
              <a:t>Cross-Border Mergers &amp; Acquisitions</a:t>
            </a:r>
          </a:p>
        </p:txBody>
      </p:sp>
      <p:sp>
        <p:nvSpPr>
          <p:cNvPr id="230403" name="Rectangle 3"/>
          <p:cNvSpPr>
            <a:spLocks noGrp="1" noChangeArrowheads="1"/>
          </p:cNvSpPr>
          <p:nvPr>
            <p:ph sz="quarter" idx="1"/>
          </p:nvPr>
        </p:nvSpPr>
        <p:spPr>
          <a:xfrm>
            <a:off x="411163" y="1387475"/>
            <a:ext cx="6721475" cy="4222750"/>
          </a:xfrm>
        </p:spPr>
        <p:txBody>
          <a:bodyPr/>
          <a:lstStyle/>
          <a:p>
            <a:pPr>
              <a:lnSpc>
                <a:spcPct val="90000"/>
              </a:lnSpc>
            </a:pPr>
            <a:r>
              <a:rPr lang="en-US" smtClean="0"/>
              <a:t>Greenfield Investment</a:t>
            </a:r>
          </a:p>
          <a:p>
            <a:pPr lvl="1">
              <a:lnSpc>
                <a:spcPct val="90000"/>
              </a:lnSpc>
            </a:pPr>
            <a:r>
              <a:rPr lang="en-US" smtClean="0"/>
              <a:t>Building new facilities from the ground up.</a:t>
            </a:r>
          </a:p>
          <a:p>
            <a:pPr>
              <a:lnSpc>
                <a:spcPct val="90000"/>
              </a:lnSpc>
            </a:pPr>
            <a:r>
              <a:rPr lang="en-US" smtClean="0"/>
              <a:t>Cross-Border Acquisition</a:t>
            </a:r>
          </a:p>
          <a:p>
            <a:pPr lvl="1">
              <a:lnSpc>
                <a:spcPct val="90000"/>
              </a:lnSpc>
            </a:pPr>
            <a:r>
              <a:rPr lang="en-US" smtClean="0"/>
              <a:t>Purchase of existing business.</a:t>
            </a:r>
          </a:p>
          <a:p>
            <a:pPr lvl="1">
              <a:lnSpc>
                <a:spcPct val="90000"/>
              </a:lnSpc>
            </a:pPr>
            <a:r>
              <a:rPr lang="en-US" smtClean="0"/>
              <a:t>Cross-Border Acquisition represents 40-50% of FDI flows.</a:t>
            </a:r>
          </a:p>
          <a:p>
            <a:pPr>
              <a:lnSpc>
                <a:spcPct val="90000"/>
              </a:lnSpc>
            </a:pPr>
            <a:r>
              <a:rPr lang="en-US" smtClean="0"/>
              <a:t>Cross-border acquisitions are a politically sensitive issue:</a:t>
            </a:r>
          </a:p>
          <a:p>
            <a:pPr lvl="1">
              <a:lnSpc>
                <a:spcPct val="90000"/>
              </a:lnSpc>
            </a:pPr>
            <a:r>
              <a:rPr lang="en-US" smtClean="0"/>
              <a:t>Greenfield investment is usually welcome.</a:t>
            </a:r>
          </a:p>
          <a:p>
            <a:pPr lvl="1">
              <a:lnSpc>
                <a:spcPct val="90000"/>
              </a:lnSpc>
            </a:pPr>
            <a:r>
              <a:rPr lang="en-US" smtClean="0"/>
              <a:t>Cross-border acquisition is often unwelcome.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0403">
                                            <p:txEl>
                                              <p:pRg st="0" end="0"/>
                                            </p:txEl>
                                          </p:spTgt>
                                        </p:tgtEl>
                                        <p:attrNameLst>
                                          <p:attrName>style.visibility</p:attrName>
                                        </p:attrNameLst>
                                      </p:cBhvr>
                                      <p:to>
                                        <p:strVal val="visible"/>
                                      </p:to>
                                    </p:set>
                                    <p:animEffect transition="in" filter="fade">
                                      <p:cBhvr>
                                        <p:cTn id="7" dur="1000"/>
                                        <p:tgtEl>
                                          <p:spTgt spid="230403">
                                            <p:txEl>
                                              <p:pRg st="0" end="0"/>
                                            </p:txEl>
                                          </p:spTgt>
                                        </p:tgtEl>
                                      </p:cBhvr>
                                    </p:animEffect>
                                    <p:anim calcmode="lin" valueType="num">
                                      <p:cBhvr>
                                        <p:cTn id="8" dur="1000" fill="hold"/>
                                        <p:tgtEl>
                                          <p:spTgt spid="23040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3040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0403">
                                            <p:txEl>
                                              <p:pRg st="1" end="1"/>
                                            </p:txEl>
                                          </p:spTgt>
                                        </p:tgtEl>
                                        <p:attrNameLst>
                                          <p:attrName>style.visibility</p:attrName>
                                        </p:attrNameLst>
                                      </p:cBhvr>
                                      <p:to>
                                        <p:strVal val="visible"/>
                                      </p:to>
                                    </p:set>
                                    <p:animEffect transition="in" filter="fade">
                                      <p:cBhvr>
                                        <p:cTn id="12" dur="1000"/>
                                        <p:tgtEl>
                                          <p:spTgt spid="230403">
                                            <p:txEl>
                                              <p:pRg st="1" end="1"/>
                                            </p:txEl>
                                          </p:spTgt>
                                        </p:tgtEl>
                                      </p:cBhvr>
                                    </p:animEffect>
                                    <p:anim calcmode="lin" valueType="num">
                                      <p:cBhvr>
                                        <p:cTn id="13" dur="1000" fill="hold"/>
                                        <p:tgtEl>
                                          <p:spTgt spid="23040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3040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30403">
                                            <p:txEl>
                                              <p:pRg st="2" end="2"/>
                                            </p:txEl>
                                          </p:spTgt>
                                        </p:tgtEl>
                                        <p:attrNameLst>
                                          <p:attrName>style.visibility</p:attrName>
                                        </p:attrNameLst>
                                      </p:cBhvr>
                                      <p:to>
                                        <p:strVal val="visible"/>
                                      </p:to>
                                    </p:set>
                                    <p:animEffect transition="in" filter="fade">
                                      <p:cBhvr>
                                        <p:cTn id="19" dur="1000"/>
                                        <p:tgtEl>
                                          <p:spTgt spid="230403">
                                            <p:txEl>
                                              <p:pRg st="2" end="2"/>
                                            </p:txEl>
                                          </p:spTgt>
                                        </p:tgtEl>
                                      </p:cBhvr>
                                    </p:animEffect>
                                    <p:anim calcmode="lin" valueType="num">
                                      <p:cBhvr>
                                        <p:cTn id="20" dur="1000" fill="hold"/>
                                        <p:tgtEl>
                                          <p:spTgt spid="23040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3040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30403">
                                            <p:txEl>
                                              <p:pRg st="3" end="3"/>
                                            </p:txEl>
                                          </p:spTgt>
                                        </p:tgtEl>
                                        <p:attrNameLst>
                                          <p:attrName>style.visibility</p:attrName>
                                        </p:attrNameLst>
                                      </p:cBhvr>
                                      <p:to>
                                        <p:strVal val="visible"/>
                                      </p:to>
                                    </p:set>
                                    <p:animEffect transition="in" filter="fade">
                                      <p:cBhvr>
                                        <p:cTn id="24" dur="1000"/>
                                        <p:tgtEl>
                                          <p:spTgt spid="230403">
                                            <p:txEl>
                                              <p:pRg st="3" end="3"/>
                                            </p:txEl>
                                          </p:spTgt>
                                        </p:tgtEl>
                                      </p:cBhvr>
                                    </p:animEffect>
                                    <p:anim calcmode="lin" valueType="num">
                                      <p:cBhvr>
                                        <p:cTn id="25" dur="1000" fill="hold"/>
                                        <p:tgtEl>
                                          <p:spTgt spid="23040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3040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30403">
                                            <p:txEl>
                                              <p:pRg st="4" end="4"/>
                                            </p:txEl>
                                          </p:spTgt>
                                        </p:tgtEl>
                                        <p:attrNameLst>
                                          <p:attrName>style.visibility</p:attrName>
                                        </p:attrNameLst>
                                      </p:cBhvr>
                                      <p:to>
                                        <p:strVal val="visible"/>
                                      </p:to>
                                    </p:set>
                                    <p:animEffect transition="in" filter="fade">
                                      <p:cBhvr>
                                        <p:cTn id="29" dur="1000"/>
                                        <p:tgtEl>
                                          <p:spTgt spid="230403">
                                            <p:txEl>
                                              <p:pRg st="4" end="4"/>
                                            </p:txEl>
                                          </p:spTgt>
                                        </p:tgtEl>
                                      </p:cBhvr>
                                    </p:animEffect>
                                    <p:anim calcmode="lin" valueType="num">
                                      <p:cBhvr>
                                        <p:cTn id="30" dur="1000" fill="hold"/>
                                        <p:tgtEl>
                                          <p:spTgt spid="23040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23040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230403">
                                            <p:txEl>
                                              <p:pRg st="5" end="5"/>
                                            </p:txEl>
                                          </p:spTgt>
                                        </p:tgtEl>
                                        <p:attrNameLst>
                                          <p:attrName>style.visibility</p:attrName>
                                        </p:attrNameLst>
                                      </p:cBhvr>
                                      <p:to>
                                        <p:strVal val="visible"/>
                                      </p:to>
                                    </p:set>
                                    <p:animEffect transition="in" filter="fade">
                                      <p:cBhvr>
                                        <p:cTn id="36" dur="1000"/>
                                        <p:tgtEl>
                                          <p:spTgt spid="230403">
                                            <p:txEl>
                                              <p:pRg st="5" end="5"/>
                                            </p:txEl>
                                          </p:spTgt>
                                        </p:tgtEl>
                                      </p:cBhvr>
                                    </p:animEffect>
                                    <p:anim calcmode="lin" valueType="num">
                                      <p:cBhvr>
                                        <p:cTn id="37" dur="1000" fill="hold"/>
                                        <p:tgtEl>
                                          <p:spTgt spid="23040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3040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30403">
                                            <p:txEl>
                                              <p:pRg st="6" end="6"/>
                                            </p:txEl>
                                          </p:spTgt>
                                        </p:tgtEl>
                                        <p:attrNameLst>
                                          <p:attrName>style.visibility</p:attrName>
                                        </p:attrNameLst>
                                      </p:cBhvr>
                                      <p:to>
                                        <p:strVal val="visible"/>
                                      </p:to>
                                    </p:set>
                                    <p:animEffect transition="in" filter="fade">
                                      <p:cBhvr>
                                        <p:cTn id="41" dur="1000"/>
                                        <p:tgtEl>
                                          <p:spTgt spid="230403">
                                            <p:txEl>
                                              <p:pRg st="6" end="6"/>
                                            </p:txEl>
                                          </p:spTgt>
                                        </p:tgtEl>
                                      </p:cBhvr>
                                    </p:animEffect>
                                    <p:anim calcmode="lin" valueType="num">
                                      <p:cBhvr>
                                        <p:cTn id="42" dur="1000" fill="hold"/>
                                        <p:tgtEl>
                                          <p:spTgt spid="23040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23040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30403">
                                            <p:txEl>
                                              <p:pRg st="7" end="7"/>
                                            </p:txEl>
                                          </p:spTgt>
                                        </p:tgtEl>
                                        <p:attrNameLst>
                                          <p:attrName>style.visibility</p:attrName>
                                        </p:attrNameLst>
                                      </p:cBhvr>
                                      <p:to>
                                        <p:strVal val="visible"/>
                                      </p:to>
                                    </p:set>
                                    <p:animEffect transition="in" filter="fade">
                                      <p:cBhvr>
                                        <p:cTn id="46" dur="1000"/>
                                        <p:tgtEl>
                                          <p:spTgt spid="230403">
                                            <p:txEl>
                                              <p:pRg st="7" end="7"/>
                                            </p:txEl>
                                          </p:spTgt>
                                        </p:tgtEl>
                                      </p:cBhvr>
                                    </p:animEffect>
                                    <p:anim calcmode="lin" valueType="num">
                                      <p:cBhvr>
                                        <p:cTn id="47" dur="1000" fill="hold"/>
                                        <p:tgtEl>
                                          <p:spTgt spid="23040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23040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0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Rectangle 2"/>
          <p:cNvSpPr>
            <a:spLocks noGrp="1" noChangeArrowheads="1"/>
          </p:cNvSpPr>
          <p:nvPr>
            <p:ph type="title"/>
          </p:nvPr>
        </p:nvSpPr>
        <p:spPr/>
        <p:txBody>
          <a:bodyPr/>
          <a:lstStyle/>
          <a:p>
            <a:pPr fontAlgn="auto">
              <a:spcAft>
                <a:spcPts val="0"/>
              </a:spcAft>
              <a:defRPr/>
            </a:pPr>
            <a:r>
              <a:rPr lang="en-US"/>
              <a:t>Cross-border M&amp;A’s</a:t>
            </a:r>
            <a:endParaRPr lang="th-TH"/>
          </a:p>
        </p:txBody>
      </p:sp>
      <p:sp>
        <p:nvSpPr>
          <p:cNvPr id="36867" name="Rectangle 3"/>
          <p:cNvSpPr>
            <a:spLocks noGrp="1" noChangeArrowheads="1"/>
          </p:cNvSpPr>
          <p:nvPr>
            <p:ph sz="quarter" idx="1"/>
          </p:nvPr>
        </p:nvSpPr>
        <p:spPr>
          <a:xfrm>
            <a:off x="411163" y="1387475"/>
            <a:ext cx="6721475" cy="4222750"/>
          </a:xfrm>
        </p:spPr>
        <p:txBody>
          <a:bodyPr/>
          <a:lstStyle/>
          <a:p>
            <a:r>
              <a:rPr lang="en-US" smtClean="0"/>
              <a:t>Two key advantages over greenfield investments:</a:t>
            </a:r>
          </a:p>
          <a:p>
            <a:pPr lvl="1"/>
            <a:r>
              <a:rPr lang="en-US" smtClean="0">
                <a:solidFill>
                  <a:srgbClr val="0033CC"/>
                </a:solidFill>
              </a:rPr>
              <a:t>Speed</a:t>
            </a:r>
          </a:p>
          <a:p>
            <a:pPr lvl="1"/>
            <a:r>
              <a:rPr lang="en-US" smtClean="0">
                <a:solidFill>
                  <a:srgbClr val="0033CC"/>
                </a:solidFill>
              </a:rPr>
              <a:t>Access to proprietary assets of the target firms</a:t>
            </a:r>
          </a:p>
          <a:p>
            <a:pPr lvl="1"/>
            <a:endParaRPr lang="th-TH" smtClean="0">
              <a:solidFill>
                <a:srgbClr val="0033CC"/>
              </a:solidFill>
              <a:cs typeface="Angsana New" pitchFamily="18" charset="-34"/>
            </a:endParaRPr>
          </a:p>
          <a:p>
            <a:r>
              <a:rPr lang="en-US" smtClean="0">
                <a:cs typeface="Angsana New" pitchFamily="18" charset="-34"/>
              </a:rPr>
              <a:t>Internalization of intangible assets is a major motivating force for cross-border M&amp;A</a:t>
            </a:r>
          </a:p>
          <a:p>
            <a:pPr lvl="1"/>
            <a:r>
              <a:rPr lang="en-US" smtClean="0">
                <a:solidFill>
                  <a:srgbClr val="FF0066"/>
                </a:solidFill>
                <a:cs typeface="Angsana New" pitchFamily="18" charset="-34"/>
              </a:rPr>
              <a:t>Forward</a:t>
            </a:r>
            <a:r>
              <a:rPr lang="en-US" smtClean="0">
                <a:cs typeface="Angsana New" pitchFamily="18" charset="-34"/>
              </a:rPr>
              <a:t>: to internalize the acquirer’s intangible assets</a:t>
            </a:r>
          </a:p>
          <a:p>
            <a:pPr lvl="1"/>
            <a:r>
              <a:rPr lang="en-US" smtClean="0">
                <a:solidFill>
                  <a:srgbClr val="339933"/>
                </a:solidFill>
                <a:cs typeface="Angsana New" pitchFamily="18" charset="-34"/>
              </a:rPr>
              <a:t>Backward</a:t>
            </a:r>
            <a:r>
              <a:rPr lang="en-US" smtClean="0">
                <a:cs typeface="Angsana New" pitchFamily="18" charset="-34"/>
              </a:rPr>
              <a:t>: to internalize the targeter’s intangible assets</a:t>
            </a:r>
            <a:endParaRPr lang="th-TH" smtClean="0">
              <a:cs typeface="Angsana New" pitchFamily="18" charset="-34"/>
            </a:endParaRPr>
          </a:p>
          <a:p>
            <a:pPr>
              <a:buFont typeface="Wingdings" pitchFamily="2" charset="2"/>
              <a:buNone/>
            </a:pPr>
            <a:endParaRPr lang="th-TH" smtClean="0">
              <a:cs typeface="Angsana New" pitchFamily="18" charset="-34"/>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3"/>
          <p:cNvSpPr>
            <a:spLocks noGrp="1"/>
          </p:cNvSpPr>
          <p:nvPr>
            <p:ph type="sldNum" sz="quarter" idx="12"/>
          </p:nvPr>
        </p:nvSpPr>
        <p:spPr/>
        <p:txBody>
          <a:bodyPr/>
          <a:lstStyle/>
          <a:p>
            <a:pPr defTabSz="809625">
              <a:defRPr/>
            </a:pPr>
            <a:fld id="{A6655547-D463-405F-9EEB-66B7DF516A9B}" type="slidenum">
              <a:rPr lang="en-US">
                <a:latin typeface="+mj-lt"/>
                <a:cs typeface="+mn-cs"/>
              </a:rPr>
              <a:pPr defTabSz="809625">
                <a:defRPr/>
              </a:pPr>
              <a:t>19</a:t>
            </a:fld>
            <a:endParaRPr lang="en-US">
              <a:latin typeface="+mj-lt"/>
              <a:cs typeface="+mn-cs"/>
            </a:endParaRPr>
          </a:p>
        </p:txBody>
      </p:sp>
      <p:sp>
        <p:nvSpPr>
          <p:cNvPr id="37891" name="Title 1"/>
          <p:cNvSpPr>
            <a:spLocks noGrp="1"/>
          </p:cNvSpPr>
          <p:nvPr>
            <p:ph type="title" idx="4294967295"/>
          </p:nvPr>
        </p:nvSpPr>
        <p:spPr/>
        <p:txBody>
          <a:bodyPr lIns="80984" tIns="40492" rIns="80984" bIns="40492"/>
          <a:lstStyle/>
          <a:p>
            <a:pPr eaLnBrk="1" hangingPunct="1"/>
            <a:r>
              <a:rPr lang="en-US" sz="3200" smtClean="0">
                <a:solidFill>
                  <a:srgbClr val="7F7F7F"/>
                </a:solidFill>
              </a:rPr>
              <a:t>M&amp;A Process and Roles</a:t>
            </a:r>
            <a:endParaRPr lang="en-US" sz="4800" smtClean="0"/>
          </a:p>
        </p:txBody>
      </p:sp>
      <p:graphicFrame>
        <p:nvGraphicFramePr>
          <p:cNvPr id="269335" name="Group 23"/>
          <p:cNvGraphicFramePr>
            <a:graphicFrameLocks noGrp="1"/>
          </p:cNvGraphicFramePr>
          <p:nvPr>
            <p:ph idx="4294967295"/>
          </p:nvPr>
        </p:nvGraphicFramePr>
        <p:xfrm>
          <a:off x="411163" y="1143000"/>
          <a:ext cx="7407275" cy="4427539"/>
        </p:xfrm>
        <a:graphic>
          <a:graphicData uri="http://schemas.openxmlformats.org/drawingml/2006/table">
            <a:tbl>
              <a:tblPr/>
              <a:tblGrid>
                <a:gridCol w="1508125"/>
                <a:gridCol w="2674937"/>
                <a:gridCol w="3224213"/>
              </a:tblGrid>
              <a:tr h="395288">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th-TH" sz="1400" b="1" i="0" u="none" strike="noStrike" cap="none" normalizeH="0" baseline="0" dirty="0" smtClean="0">
                        <a:ln>
                          <a:noFill/>
                        </a:ln>
                        <a:solidFill>
                          <a:srgbClr val="FFFFFF"/>
                        </a:solidFill>
                        <a:effectLst/>
                        <a:latin typeface="Arial" charset="0"/>
                        <a:ea typeface="MS PGothic" pitchFamily="34" charset="-128"/>
                        <a:cs typeface="Arial" charset="0"/>
                      </a:endParaRPr>
                    </a:p>
                  </a:txBody>
                  <a:tcPr marL="80984" marR="80984" marT="40492" marB="40492"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FFFFFF"/>
                          </a:solidFill>
                          <a:effectLst/>
                          <a:latin typeface="Arial" charset="0"/>
                          <a:ea typeface="MS PGothic" pitchFamily="34" charset="-128"/>
                          <a:cs typeface="Arial" charset="0"/>
                        </a:rPr>
                        <a:t>Parties</a:t>
                      </a:r>
                    </a:p>
                  </a:txBody>
                  <a:tcPr marL="80984" marR="80984" marT="40492" marB="40492"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rgbClr val="FFFFFF"/>
                          </a:solidFill>
                          <a:effectLst/>
                          <a:latin typeface="Arial" charset="0"/>
                          <a:ea typeface="MS PGothic" pitchFamily="34" charset="-128"/>
                          <a:cs typeface="Arial" charset="0"/>
                        </a:rPr>
                        <a:t>Roles</a:t>
                      </a:r>
                    </a:p>
                  </a:txBody>
                  <a:tcPr marL="80984" marR="80984" marT="40492" marB="40492" horzOverflow="overflow">
                    <a:lnL>
                      <a:noFill/>
                    </a:lnL>
                    <a:lnR>
                      <a:noFill/>
                    </a:lnR>
                    <a:lnT w="25400" cap="flat" cmpd="sng" algn="ctr">
                      <a:solidFill>
                        <a:schemeClr val="tx1"/>
                      </a:solidFill>
                      <a:prstDash val="solid"/>
                      <a:round/>
                      <a:headEnd type="none" w="med" len="med"/>
                      <a:tailEnd type="none" w="med" len="med"/>
                    </a:lnT>
                    <a:lnB w="25400" cap="flat" cmpd="sng" algn="ctr">
                      <a:solidFill>
                        <a:schemeClr val="tx1"/>
                      </a:solidFill>
                      <a:prstDash val="solid"/>
                      <a:round/>
                      <a:headEnd type="none" w="med" len="med"/>
                      <a:tailEnd type="none" w="med" len="med"/>
                    </a:lnB>
                    <a:lnTlToBr>
                      <a:noFill/>
                    </a:lnTlToBr>
                    <a:lnBlToTr>
                      <a:noFill/>
                    </a:lnBlToTr>
                    <a:solidFill>
                      <a:schemeClr val="accent1"/>
                    </a:solidFill>
                  </a:tcPr>
                </a:tc>
              </a:tr>
              <a:tr h="876300">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00"/>
                          </a:solidFill>
                          <a:effectLst/>
                          <a:latin typeface="Arial" charset="0"/>
                          <a:ea typeface="MS PGothic" pitchFamily="34" charset="-128"/>
                          <a:cs typeface="Arial" charset="0"/>
                        </a:rPr>
                        <a:t>Principals</a:t>
                      </a:r>
                    </a:p>
                  </a:txBody>
                  <a:tcPr marL="80984" marR="80984" marT="40492" marB="40492"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ial" charset="0"/>
                          <a:ea typeface="MS PGothic" pitchFamily="34" charset="-128"/>
                          <a:cs typeface="Arial" charset="0"/>
                        </a:rPr>
                        <a:t>Companies, Major Shareholders, Board of Directors, and Management</a:t>
                      </a:r>
                    </a:p>
                  </a:txBody>
                  <a:tcPr marL="80984" marR="80984" marT="40492" marB="40492"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0" i="0" u="none" strike="noStrike" cap="none" normalizeH="0" baseline="0" dirty="0" smtClean="0">
                          <a:ln>
                            <a:noFill/>
                          </a:ln>
                          <a:solidFill>
                            <a:srgbClr val="000000"/>
                          </a:solidFill>
                          <a:effectLst/>
                          <a:latin typeface="Arial" charset="0"/>
                          <a:ea typeface="MS PGothic" pitchFamily="34" charset="-128"/>
                          <a:cs typeface="Arial" charset="0"/>
                        </a:rPr>
                        <a:t> Originate / Sponsor deals </a:t>
                      </a:r>
                    </a:p>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0" i="0" u="none" strike="noStrike" cap="none" normalizeH="0" baseline="0" dirty="0" smtClean="0">
                          <a:ln>
                            <a:noFill/>
                          </a:ln>
                          <a:solidFill>
                            <a:srgbClr val="000000"/>
                          </a:solidFill>
                          <a:effectLst/>
                          <a:latin typeface="Arial" charset="0"/>
                          <a:ea typeface="MS PGothic" pitchFamily="34" charset="-128"/>
                          <a:cs typeface="Arial" charset="0"/>
                        </a:rPr>
                        <a:t> Make / Implement decisions</a:t>
                      </a:r>
                    </a:p>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0" i="0" u="none" strike="noStrike" cap="none" normalizeH="0" baseline="0" dirty="0" smtClean="0">
                          <a:ln>
                            <a:noFill/>
                          </a:ln>
                          <a:solidFill>
                            <a:srgbClr val="000000"/>
                          </a:solidFill>
                          <a:effectLst/>
                          <a:latin typeface="Arial" charset="0"/>
                          <a:ea typeface="MS PGothic" pitchFamily="34" charset="-128"/>
                          <a:cs typeface="Arial" charset="0"/>
                        </a:rPr>
                        <a:t> Approves transaction</a:t>
                      </a:r>
                    </a:p>
                  </a:txBody>
                  <a:tcPr marL="80984" marR="80984" marT="40492" marB="40492" horzOverflow="overflow">
                    <a:lnL>
                      <a:noFill/>
                    </a:lnL>
                    <a:lnR>
                      <a:noFill/>
                    </a:lnR>
                    <a:lnT w="254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r>
              <a:tr h="1139825">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00"/>
                          </a:solidFill>
                          <a:effectLst/>
                          <a:latin typeface="Arial" charset="0"/>
                          <a:ea typeface="MS PGothic" pitchFamily="34" charset="-128"/>
                          <a:cs typeface="Arial" charset="0"/>
                        </a:rPr>
                        <a:t>Advisors</a:t>
                      </a:r>
                    </a:p>
                  </a:txBody>
                  <a:tcPr marL="80984" marR="80984" marT="40492" marB="40492" horzOverflow="overflow">
                    <a:lnL>
                      <a:noFill/>
                    </a:lnL>
                    <a:lnR>
                      <a:noFill/>
                    </a:lnR>
                    <a:lnT>
                      <a:noFill/>
                    </a:lnT>
                    <a:lnB>
                      <a:noFill/>
                    </a:lnB>
                    <a:lnTlToBr>
                      <a:noFill/>
                    </a:lnTlToBr>
                    <a:lnBlToTr>
                      <a:noFill/>
                    </a:lnBlToTr>
                    <a:solidFill>
                      <a:srgbClr val="B9CDE5">
                        <a:alpha val="50195"/>
                      </a:srgb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00"/>
                          </a:solidFill>
                          <a:effectLst/>
                          <a:latin typeface="Arial" charset="0"/>
                          <a:ea typeface="MS PGothic" pitchFamily="34" charset="-128"/>
                          <a:cs typeface="Arial" charset="0"/>
                        </a:rPr>
                        <a:t>Financial, Legal, Auditors, Tax, Market, Technical, and Environmental</a:t>
                      </a:r>
                    </a:p>
                  </a:txBody>
                  <a:tcPr marL="80984" marR="80984" marT="40492" marB="40492" horzOverflow="overflow">
                    <a:lnL>
                      <a:noFill/>
                    </a:lnL>
                    <a:lnR>
                      <a:noFill/>
                    </a:lnR>
                    <a:lnT>
                      <a:noFill/>
                    </a:lnT>
                    <a:lnB>
                      <a:noFill/>
                    </a:lnB>
                    <a:lnTlToBr>
                      <a:noFill/>
                    </a:lnTlToBr>
                    <a:lnBlToTr>
                      <a:noFill/>
                    </a:lnBlToTr>
                    <a:solidFill>
                      <a:srgbClr val="B9CDE5">
                        <a:alpha val="50195"/>
                      </a:srgbClr>
                    </a:solidFill>
                  </a:tcPr>
                </a:tc>
                <a:tc>
                  <a:txBody>
                    <a:bodyPr/>
                    <a:lstStyle/>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1" i="0" u="none" strike="noStrike" cap="none" normalizeH="0" baseline="0" smtClean="0">
                          <a:ln>
                            <a:noFill/>
                          </a:ln>
                          <a:solidFill>
                            <a:srgbClr val="000000"/>
                          </a:solidFill>
                          <a:effectLst/>
                          <a:latin typeface="Arial" charset="0"/>
                          <a:ea typeface="MS PGothic" pitchFamily="34" charset="-128"/>
                          <a:cs typeface="Arial" charset="0"/>
                        </a:rPr>
                        <a:t> Originate deals</a:t>
                      </a:r>
                    </a:p>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1" i="0" u="none" strike="noStrike" cap="none" normalizeH="0" baseline="0" smtClean="0">
                          <a:ln>
                            <a:noFill/>
                          </a:ln>
                          <a:solidFill>
                            <a:srgbClr val="000000"/>
                          </a:solidFill>
                          <a:effectLst/>
                          <a:latin typeface="Arial" charset="0"/>
                          <a:ea typeface="MS PGothic" pitchFamily="34" charset="-128"/>
                          <a:cs typeface="Arial" charset="0"/>
                        </a:rPr>
                        <a:t> Provide technical advice </a:t>
                      </a:r>
                    </a:p>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1" i="0" u="none" strike="noStrike" cap="none" normalizeH="0" baseline="0" smtClean="0">
                          <a:ln>
                            <a:noFill/>
                          </a:ln>
                          <a:solidFill>
                            <a:srgbClr val="000000"/>
                          </a:solidFill>
                          <a:effectLst/>
                          <a:latin typeface="Arial" charset="0"/>
                          <a:ea typeface="MS PGothic" pitchFamily="34" charset="-128"/>
                          <a:cs typeface="Arial" charset="0"/>
                        </a:rPr>
                        <a:t> Assist in decision making</a:t>
                      </a:r>
                    </a:p>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1" i="0" u="none" strike="noStrike" cap="none" normalizeH="0" baseline="0" smtClean="0">
                          <a:ln>
                            <a:noFill/>
                          </a:ln>
                          <a:solidFill>
                            <a:srgbClr val="000000"/>
                          </a:solidFill>
                          <a:effectLst/>
                          <a:latin typeface="Arial" charset="0"/>
                          <a:ea typeface="MS PGothic" pitchFamily="34" charset="-128"/>
                          <a:cs typeface="Arial" charset="0"/>
                        </a:rPr>
                        <a:t> Coordination </a:t>
                      </a:r>
                    </a:p>
                  </a:txBody>
                  <a:tcPr marL="80984" marR="80984" marT="40492" marB="40492" horzOverflow="overflow">
                    <a:lnL>
                      <a:noFill/>
                    </a:lnL>
                    <a:lnR>
                      <a:noFill/>
                    </a:lnR>
                    <a:lnT>
                      <a:noFill/>
                    </a:lnT>
                    <a:lnB>
                      <a:noFill/>
                    </a:lnB>
                    <a:lnTlToBr>
                      <a:noFill/>
                    </a:lnTlToBr>
                    <a:lnBlToTr>
                      <a:noFill/>
                    </a:lnBlToTr>
                    <a:solidFill>
                      <a:srgbClr val="B9CDE5">
                        <a:alpha val="50195"/>
                      </a:srgbClr>
                    </a:solidFill>
                  </a:tcPr>
                </a:tc>
              </a:tr>
              <a:tr h="61753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00"/>
                          </a:solidFill>
                          <a:effectLst/>
                          <a:latin typeface="Arial" charset="0"/>
                          <a:ea typeface="MS PGothic" pitchFamily="34" charset="-128"/>
                          <a:cs typeface="Arial" charset="0"/>
                        </a:rPr>
                        <a:t>Shareholders</a:t>
                      </a:r>
                    </a:p>
                  </a:txBody>
                  <a:tcPr marL="80984" marR="80984" marT="40492" marB="40492" horzOverflow="overflow">
                    <a:lnL>
                      <a:noFill/>
                    </a:lnL>
                    <a:lnR>
                      <a:noFill/>
                    </a:lnR>
                    <a:lnT>
                      <a:noFill/>
                    </a:lnT>
                    <a:lnB>
                      <a:noFill/>
                    </a:lnB>
                    <a:lnTlToBr>
                      <a:noFill/>
                    </a:lnTlToBr>
                    <a:lnBlToTr>
                      <a:noFill/>
                    </a:lnBlToTr>
                    <a:solidFill>
                      <a:schemeClr val="bg1"/>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ial" charset="0"/>
                          <a:ea typeface="MS PGothic" pitchFamily="34" charset="-128"/>
                          <a:cs typeface="Arial" charset="0"/>
                        </a:rPr>
                        <a:t>Minority Shareholders</a:t>
                      </a:r>
                    </a:p>
                  </a:txBody>
                  <a:tcPr marL="80984" marR="80984" marT="40492" marB="40492" horzOverflow="overflow">
                    <a:lnL>
                      <a:noFill/>
                    </a:lnL>
                    <a:lnR>
                      <a:noFill/>
                    </a:lnR>
                    <a:lnT>
                      <a:noFill/>
                    </a:lnT>
                    <a:lnB>
                      <a:noFill/>
                    </a:lnB>
                    <a:lnTlToBr>
                      <a:noFill/>
                    </a:lnTlToBr>
                    <a:lnBlToTr>
                      <a:noFill/>
                    </a:lnBlToTr>
                    <a:solidFill>
                      <a:schemeClr val="bg1"/>
                    </a:solidFill>
                  </a:tcPr>
                </a:tc>
                <a:tc>
                  <a:txBody>
                    <a:bodyPr/>
                    <a:lstStyle/>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0" i="0" u="none" strike="noStrike" cap="none" normalizeH="0" baseline="0" smtClean="0">
                          <a:ln>
                            <a:noFill/>
                          </a:ln>
                          <a:solidFill>
                            <a:srgbClr val="000000"/>
                          </a:solidFill>
                          <a:effectLst/>
                          <a:latin typeface="Arial" charset="0"/>
                          <a:ea typeface="MS PGothic" pitchFamily="34" charset="-128"/>
                          <a:cs typeface="Arial" charset="0"/>
                        </a:rPr>
                        <a:t> Approves transaction (crucial in connected transactions)</a:t>
                      </a:r>
                    </a:p>
                  </a:txBody>
                  <a:tcPr marL="80984" marR="80984" marT="40492" marB="40492" horzOverflow="overflow">
                    <a:lnL>
                      <a:noFill/>
                    </a:lnL>
                    <a:lnR>
                      <a:noFill/>
                    </a:lnR>
                    <a:lnT>
                      <a:noFill/>
                    </a:lnT>
                    <a:lnB>
                      <a:noFill/>
                    </a:lnB>
                    <a:lnTlToBr>
                      <a:noFill/>
                    </a:lnTlToBr>
                    <a:lnBlToTr>
                      <a:noFill/>
                    </a:lnBlToTr>
                    <a:solidFill>
                      <a:schemeClr val="bg1"/>
                    </a:solidFill>
                  </a:tcPr>
                </a:tc>
              </a:tr>
              <a:tr h="1398588">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00"/>
                          </a:solidFill>
                          <a:effectLst/>
                          <a:latin typeface="Arial" charset="0"/>
                          <a:ea typeface="MS PGothic" pitchFamily="34" charset="-128"/>
                          <a:cs typeface="Arial" charset="0"/>
                        </a:rPr>
                        <a:t>Regulators</a:t>
                      </a:r>
                    </a:p>
                  </a:txBody>
                  <a:tcPr marL="80984" marR="80984" marT="40492" marB="40492" horzOverflow="overflow">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Arial" charset="0"/>
                          <a:ea typeface="MS PGothic" pitchFamily="34" charset="-128"/>
                          <a:cs typeface="Arial" charset="0"/>
                        </a:rPr>
                        <a:t>Securities regulator (SEC), Exchanges (SET / MAI), Industry regulators (e.g. BoT), and Government agencies (e.g. MOF)</a:t>
                      </a:r>
                    </a:p>
                  </a:txBody>
                  <a:tcPr marL="80984" marR="80984" marT="40492" marB="40492" horzOverflow="overflow">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rgbClr val="CCCCFF"/>
                    </a:solidFill>
                  </a:tcPr>
                </a:tc>
                <a:tc>
                  <a:txBody>
                    <a:bodyPr/>
                    <a:lstStyle/>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0" i="0" u="none" strike="noStrike" cap="none" normalizeH="0" baseline="0" smtClean="0">
                          <a:ln>
                            <a:noFill/>
                          </a:ln>
                          <a:solidFill>
                            <a:srgbClr val="000000"/>
                          </a:solidFill>
                          <a:effectLst/>
                          <a:latin typeface="Arial" charset="0"/>
                          <a:ea typeface="MS PGothic" pitchFamily="34" charset="-128"/>
                          <a:cs typeface="Arial" charset="0"/>
                        </a:rPr>
                        <a:t> Ensures compliance</a:t>
                      </a:r>
                    </a:p>
                    <a:p>
                      <a:pPr marL="0" marR="0" lvl="0" indent="0" algn="l" defTabSz="457200" rtl="0" eaLnBrk="1" fontAlgn="base" latinLnBrk="0" hangingPunct="1">
                        <a:lnSpc>
                          <a:spcPct val="100000"/>
                        </a:lnSpc>
                        <a:spcBef>
                          <a:spcPct val="0"/>
                        </a:spcBef>
                        <a:spcAft>
                          <a:spcPct val="0"/>
                        </a:spcAft>
                        <a:buClrTx/>
                        <a:buSzTx/>
                        <a:buFont typeface="Arial" charset="0"/>
                        <a:buChar char="•"/>
                        <a:tabLst/>
                      </a:pPr>
                      <a:r>
                        <a:rPr kumimoji="0" lang="en-US" sz="1400" b="0" i="0" u="none" strike="noStrike" cap="none" normalizeH="0" baseline="0" smtClean="0">
                          <a:ln>
                            <a:noFill/>
                          </a:ln>
                          <a:solidFill>
                            <a:srgbClr val="000000"/>
                          </a:solidFill>
                          <a:effectLst/>
                          <a:latin typeface="Arial" charset="0"/>
                          <a:ea typeface="MS PGothic" pitchFamily="34" charset="-128"/>
                          <a:cs typeface="Arial" charset="0"/>
                        </a:rPr>
                        <a:t> Grants approvals required for transactions </a:t>
                      </a:r>
                    </a:p>
                  </a:txBody>
                  <a:tcPr marL="80984" marR="80984" marT="40492" marB="40492" horzOverflow="overflow">
                    <a:lnL>
                      <a:noFill/>
                    </a:lnL>
                    <a:lnR>
                      <a:noFill/>
                    </a:lnR>
                    <a:lnT>
                      <a:noFill/>
                    </a:lnT>
                    <a:lnB w="25400" cap="flat" cmpd="sng" algn="ctr">
                      <a:solidFill>
                        <a:schemeClr val="tx1"/>
                      </a:solidFill>
                      <a:prstDash val="solid"/>
                      <a:round/>
                      <a:headEnd type="none" w="med" len="med"/>
                      <a:tailEnd type="none" w="med" len="med"/>
                    </a:lnB>
                    <a:lnTlToBr>
                      <a:noFill/>
                    </a:lnTlToBr>
                    <a:lnBlToTr>
                      <a:noFill/>
                    </a:lnBlToTr>
                    <a:solidFill>
                      <a:srgbClr val="CCCCFF"/>
                    </a:solid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Rectangle 2"/>
          <p:cNvSpPr>
            <a:spLocks noGrp="1" noChangeArrowheads="1"/>
          </p:cNvSpPr>
          <p:nvPr>
            <p:ph type="title"/>
          </p:nvPr>
        </p:nvSpPr>
        <p:spPr>
          <a:xfrm>
            <a:off x="411163" y="238125"/>
            <a:ext cx="6721475" cy="828675"/>
          </a:xfrm>
        </p:spPr>
        <p:txBody>
          <a:bodyPr/>
          <a:lstStyle/>
          <a:p>
            <a:pPr fontAlgn="auto">
              <a:spcAft>
                <a:spcPts val="0"/>
              </a:spcAft>
              <a:defRPr/>
            </a:pPr>
            <a:r>
              <a:rPr lang="en-US" sz="2800" dirty="0"/>
              <a:t>Top 10 Cross-Border M&amp;A Deals </a:t>
            </a:r>
            <a:r>
              <a:rPr lang="en-US" sz="2800" dirty="0" smtClean="0"/>
              <a:t>1998-2006</a:t>
            </a:r>
            <a:endParaRPr lang="en-US" sz="2800" dirty="0"/>
          </a:p>
        </p:txBody>
      </p:sp>
      <p:graphicFrame>
        <p:nvGraphicFramePr>
          <p:cNvPr id="110" name="Group 136"/>
          <p:cNvGraphicFramePr>
            <a:graphicFrameLocks noGrp="1"/>
          </p:cNvGraphicFramePr>
          <p:nvPr/>
        </p:nvGraphicFramePr>
        <p:xfrm>
          <a:off x="152400" y="1303338"/>
          <a:ext cx="8001000" cy="4258945"/>
        </p:xfrm>
        <a:graphic>
          <a:graphicData uri="http://schemas.openxmlformats.org/drawingml/2006/table">
            <a:tbl>
              <a:tblPr/>
              <a:tblGrid>
                <a:gridCol w="854075"/>
                <a:gridCol w="720725"/>
                <a:gridCol w="2235200"/>
                <a:gridCol w="1231900"/>
                <a:gridCol w="1689100"/>
                <a:gridCol w="1270000"/>
              </a:tblGrid>
              <a:tr h="331788">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300" b="0" i="0" u="none" strike="noStrike" cap="none" normalizeH="0" baseline="0" smtClean="0">
                          <a:ln>
                            <a:noFill/>
                          </a:ln>
                          <a:solidFill>
                            <a:schemeClr val="tx2"/>
                          </a:solidFill>
                          <a:effectLst/>
                          <a:latin typeface="Times New Roman" pitchFamily="18" charset="0"/>
                        </a:rPr>
                        <a:t>Year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smtClean="0">
                          <a:ln>
                            <a:noFill/>
                          </a:ln>
                          <a:solidFill>
                            <a:schemeClr val="tx2"/>
                          </a:solidFill>
                          <a:effectLst/>
                          <a:latin typeface="Times New Roman" pitchFamily="18" charset="0"/>
                        </a:rPr>
                        <a:t>($ 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300" b="0" i="0" u="none" strike="noStrike" cap="none" normalizeH="0" baseline="0" smtClean="0">
                          <a:ln>
                            <a:noFill/>
                          </a:ln>
                          <a:solidFill>
                            <a:schemeClr val="tx2"/>
                          </a:solidFill>
                          <a:effectLst/>
                          <a:latin typeface="Times New Roman" pitchFamily="18" charset="0"/>
                        </a:rPr>
                        <a:t>Acquirer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300" b="0" i="0" u="none" strike="noStrike" cap="none" normalizeH="0" baseline="0" smtClean="0">
                          <a:ln>
                            <a:noFill/>
                          </a:ln>
                          <a:solidFill>
                            <a:schemeClr val="tx2"/>
                          </a:solidFill>
                          <a:effectLst/>
                          <a:latin typeface="Times New Roman" pitchFamily="18" charset="0"/>
                        </a:rPr>
                        <a:t>Home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300" b="0" i="0" u="none" strike="noStrike" cap="none" normalizeH="0" baseline="0" smtClean="0">
                          <a:ln>
                            <a:noFill/>
                          </a:ln>
                          <a:solidFill>
                            <a:schemeClr val="tx2"/>
                          </a:solidFill>
                          <a:effectLst/>
                          <a:latin typeface="Times New Roman" pitchFamily="18" charset="0"/>
                        </a:rPr>
                        <a:t>Target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300" b="0" i="0" u="none" strike="noStrike" cap="none" normalizeH="0" baseline="0" smtClean="0">
                          <a:ln>
                            <a:noFill/>
                          </a:ln>
                          <a:solidFill>
                            <a:schemeClr val="tx2"/>
                          </a:solidFill>
                          <a:effectLst/>
                          <a:latin typeface="Times New Roman" pitchFamily="18" charset="0"/>
                        </a:rPr>
                        <a:t>Host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33337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2000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202.8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Vodafone AirTouch PLC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Mannesmann AG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Germany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31788">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2005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74.3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Royal Dutch Petroleum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Netherlands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Shell Transport &amp; Trading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2067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1999</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60.3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Vodafone Group PLC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AirTouch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2067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1998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48.2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British Petroleum Co.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Amoco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2067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2000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46.0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France Telecom SA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France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Orange PLC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2067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1998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40.5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Daimler-Benz AG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Germany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Chrysler Corp.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2067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2000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40.4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Vivendi SA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France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Seagram Co. LTD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Canada</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2067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1999</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34.6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Zeneca Group PLC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Astra AB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Sweden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2067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1999</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32.6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Mannesmann  AG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Germany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Orange PLC</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U.K.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5562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2006</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32.2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Mittal Steel Co NV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Netherlands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smtClean="0">
                          <a:ln>
                            <a:noFill/>
                          </a:ln>
                          <a:solidFill>
                            <a:schemeClr val="tx1"/>
                          </a:solidFill>
                          <a:effectLst/>
                          <a:latin typeface="Times New Roman" pitchFamily="18" charset="0"/>
                        </a:rPr>
                        <a:t>Arcelor SA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600" b="0" i="0" u="none" strike="noStrike" cap="none" normalizeH="0" baseline="0" dirty="0" smtClean="0">
                          <a:ln>
                            <a:noFill/>
                          </a:ln>
                          <a:solidFill>
                            <a:schemeClr val="tx1"/>
                          </a:solidFill>
                          <a:effectLst/>
                          <a:latin typeface="Times New Roman" pitchFamily="18" charset="0"/>
                        </a:rPr>
                        <a:t>Luxembourg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Rectangle 2"/>
          <p:cNvSpPr>
            <a:spLocks noGrp="1" noChangeArrowheads="1"/>
          </p:cNvSpPr>
          <p:nvPr>
            <p:ph type="title"/>
          </p:nvPr>
        </p:nvSpPr>
        <p:spPr/>
        <p:txBody>
          <a:bodyPr/>
          <a:lstStyle/>
          <a:p>
            <a:pPr fontAlgn="auto">
              <a:spcAft>
                <a:spcPts val="0"/>
              </a:spcAft>
              <a:defRPr/>
            </a:pPr>
            <a:r>
              <a:rPr lang="en-US" sz="3400">
                <a:cs typeface="Angsana New" pitchFamily="18" charset="-34"/>
              </a:rPr>
              <a:t>Major M&amp;A Deals in 2000s</a:t>
            </a:r>
            <a:endParaRPr lang="th-TH" sz="3400">
              <a:cs typeface="Angsana New" pitchFamily="18" charset="-34"/>
            </a:endParaRPr>
          </a:p>
        </p:txBody>
      </p:sp>
      <p:pic>
        <p:nvPicPr>
          <p:cNvPr id="39939" name="Picture 4"/>
          <p:cNvPicPr>
            <a:picLocks noChangeAspect="1" noChangeArrowheads="1"/>
          </p:cNvPicPr>
          <p:nvPr/>
        </p:nvPicPr>
        <p:blipFill>
          <a:blip r:embed="rId3" cstate="print"/>
          <a:srcRect/>
          <a:stretch>
            <a:fillRect/>
          </a:stretch>
        </p:blipFill>
        <p:spPr bwMode="auto">
          <a:xfrm>
            <a:off x="228600" y="1414463"/>
            <a:ext cx="8001000" cy="3538537"/>
          </a:xfrm>
          <a:prstGeom prst="rect">
            <a:avLst/>
          </a:prstGeom>
          <a:noFill/>
          <a:ln w="9525">
            <a:noFill/>
            <a:miter lim="800000"/>
            <a:headEnd/>
            <a:tailEnd/>
          </a:ln>
        </p:spPr>
      </p:pic>
      <p:sp>
        <p:nvSpPr>
          <p:cNvPr id="39940" name="Text Box 5"/>
          <p:cNvSpPr txBox="1">
            <a:spLocks noChangeArrowheads="1"/>
          </p:cNvSpPr>
          <p:nvPr/>
        </p:nvSpPr>
        <p:spPr bwMode="auto">
          <a:xfrm>
            <a:off x="212725" y="5268913"/>
            <a:ext cx="5278438" cy="304800"/>
          </a:xfrm>
          <a:prstGeom prst="rect">
            <a:avLst/>
          </a:prstGeom>
          <a:noFill/>
          <a:ln w="9525">
            <a:noFill/>
            <a:miter lim="800000"/>
            <a:headEnd/>
            <a:tailEnd/>
          </a:ln>
        </p:spPr>
        <p:txBody>
          <a:bodyPr wrap="none">
            <a:spAutoFit/>
          </a:bodyPr>
          <a:lstStyle/>
          <a:p>
            <a:r>
              <a:rPr lang="en-US" sz="1400"/>
              <a:t>Note: Some of the M&amp;A deals listed above are not </a:t>
            </a:r>
            <a:r>
              <a:rPr lang="en-US" sz="1400" i="1"/>
              <a:t>cross-border</a:t>
            </a:r>
            <a:r>
              <a:rPr lang="en-US" sz="1400"/>
              <a:t> M&amp;A.</a:t>
            </a:r>
            <a:endParaRPr lang="th-TH" sz="1400">
              <a:cs typeface="KodchiangUPC" pitchFamily="18" charset="-34"/>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Rectangle 2"/>
          <p:cNvSpPr>
            <a:spLocks noGrp="1" noChangeArrowheads="1"/>
          </p:cNvSpPr>
          <p:nvPr>
            <p:ph type="title"/>
          </p:nvPr>
        </p:nvSpPr>
        <p:spPr>
          <a:xfrm>
            <a:off x="263525" y="228600"/>
            <a:ext cx="8042275" cy="1101725"/>
          </a:xfrm>
        </p:spPr>
        <p:txBody>
          <a:bodyPr/>
          <a:lstStyle/>
          <a:p>
            <a:pPr fontAlgn="auto">
              <a:spcAft>
                <a:spcPts val="0"/>
              </a:spcAft>
              <a:defRPr/>
            </a:pPr>
            <a:r>
              <a:rPr lang="en-US" sz="2800" dirty="0"/>
              <a:t>Average Wealth Gains from Cross-Border Acquisitions: </a:t>
            </a:r>
            <a:r>
              <a:rPr lang="en-US" sz="2400" dirty="0"/>
              <a:t>Foreign Acquisitions of U.S. firms.</a:t>
            </a:r>
          </a:p>
        </p:txBody>
      </p:sp>
      <p:graphicFrame>
        <p:nvGraphicFramePr>
          <p:cNvPr id="243884" name="Group 172"/>
          <p:cNvGraphicFramePr>
            <a:graphicFrameLocks noGrp="1"/>
          </p:cNvGraphicFramePr>
          <p:nvPr/>
        </p:nvGraphicFramePr>
        <p:xfrm>
          <a:off x="304800" y="1600200"/>
          <a:ext cx="7848600" cy="3261360"/>
        </p:xfrm>
        <a:graphic>
          <a:graphicData uri="http://schemas.openxmlformats.org/drawingml/2006/table">
            <a:tbl>
              <a:tblPr/>
              <a:tblGrid>
                <a:gridCol w="1295400"/>
                <a:gridCol w="685800"/>
                <a:gridCol w="1295400"/>
                <a:gridCol w="1524000"/>
                <a:gridCol w="1447800"/>
                <a:gridCol w="1600200"/>
              </a:tblGrid>
              <a:tr h="762000">
                <a:tc rowSpan="2">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400" b="0" i="0" u="none" strike="noStrike" cap="none" normalizeH="0" baseline="0" dirty="0" smtClean="0">
                          <a:ln>
                            <a:noFill/>
                          </a:ln>
                          <a:solidFill>
                            <a:schemeClr val="tx2"/>
                          </a:solidFill>
                          <a:effectLst/>
                          <a:latin typeface="Calibri" pitchFamily="34" charset="0"/>
                        </a:rPr>
                        <a:t>Country of Acquirer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rowSpan="2">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400" b="0" i="1" u="none" strike="noStrike" cap="none" normalizeH="0" baseline="0" dirty="0" smtClean="0">
                          <a:ln>
                            <a:noFill/>
                          </a:ln>
                          <a:solidFill>
                            <a:schemeClr val="tx2"/>
                          </a:solidFill>
                          <a:effectLst/>
                          <a:latin typeface="Calibri" pitchFamily="34" charset="0"/>
                        </a:rPr>
                        <a:t>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gridSpan="2">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400" b="0" i="0" u="none" strike="noStrike" cap="none" normalizeH="0" baseline="0" dirty="0" smtClean="0">
                          <a:ln>
                            <a:noFill/>
                          </a:ln>
                          <a:solidFill>
                            <a:schemeClr val="tx2"/>
                          </a:solidFill>
                          <a:effectLst/>
                          <a:latin typeface="Calibri" pitchFamily="34" charset="0"/>
                        </a:rPr>
                        <a:t>R&amp;D/Sales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c gridSpan="2">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400" b="0" i="0" u="none" strike="noStrike" cap="none" normalizeH="0" baseline="0" smtClean="0">
                          <a:ln>
                            <a:noFill/>
                          </a:ln>
                          <a:solidFill>
                            <a:schemeClr val="tx2"/>
                          </a:solidFill>
                          <a:effectLst/>
                          <a:latin typeface="Calibri" pitchFamily="34" charset="0"/>
                        </a:rPr>
                        <a:t>Average Wealth Gain (U.S. $millions)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hMerge="1">
                  <a:txBody>
                    <a:bodyPr/>
                    <a:lstStyle/>
                    <a:p>
                      <a:endParaRPr lang="en-US"/>
                    </a:p>
                  </a:txBody>
                  <a:tcPr/>
                </a:tc>
              </a:tr>
              <a:tr h="331788">
                <a:tc vMerge="1">
                  <a:txBody>
                    <a:bodyPr/>
                    <a:lstStyle/>
                    <a:p>
                      <a:endParaRPr lang="en-US"/>
                    </a:p>
                  </a:txBody>
                  <a:tcPr/>
                </a:tc>
                <a:tc vMerge="1">
                  <a:txBody>
                    <a:bodyPr/>
                    <a:lstStyle/>
                    <a:p>
                      <a:endParaRPr lang="en-US"/>
                    </a:p>
                  </a:txBody>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400" b="0" i="0" u="none" strike="noStrike" cap="none" normalizeH="0" baseline="0" dirty="0" smtClean="0">
                          <a:ln>
                            <a:noFill/>
                          </a:ln>
                          <a:solidFill>
                            <a:schemeClr val="tx2"/>
                          </a:solidFill>
                          <a:effectLst/>
                          <a:latin typeface="Calibri" pitchFamily="34" charset="0"/>
                        </a:rPr>
                        <a:t>Acquirer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400" b="0" i="0" u="none" strike="noStrike" cap="none" normalizeH="0" baseline="0" dirty="0" smtClean="0">
                          <a:ln>
                            <a:noFill/>
                          </a:ln>
                          <a:solidFill>
                            <a:schemeClr val="tx2"/>
                          </a:solidFill>
                          <a:effectLst/>
                          <a:latin typeface="Calibri" pitchFamily="34" charset="0"/>
                        </a:rPr>
                        <a:t>Target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400" b="0" i="0" u="none" strike="noStrike" cap="none" normalizeH="0" baseline="0" smtClean="0">
                          <a:ln>
                            <a:noFill/>
                          </a:ln>
                          <a:solidFill>
                            <a:schemeClr val="tx2"/>
                          </a:solidFill>
                          <a:effectLst/>
                          <a:latin typeface="Calibri" pitchFamily="34" charset="0"/>
                        </a:rPr>
                        <a:t>Acquirer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400" b="0" i="0" u="none" strike="noStrike" cap="none" normalizeH="0" baseline="0" smtClean="0">
                          <a:ln>
                            <a:noFill/>
                          </a:ln>
                          <a:solidFill>
                            <a:schemeClr val="tx2"/>
                          </a:solidFill>
                          <a:effectLst/>
                          <a:latin typeface="Calibri" pitchFamily="34" charset="0"/>
                        </a:rPr>
                        <a:t>Target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333375">
                <a:tc>
                  <a:txBody>
                    <a:bodyPr/>
                    <a:lstStyle/>
                    <a:p>
                      <a:pPr marL="0" marR="0" lvl="0" indent="0" algn="l"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Canada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10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0.21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dirty="0" smtClean="0">
                          <a:ln>
                            <a:noFill/>
                          </a:ln>
                          <a:solidFill>
                            <a:schemeClr val="tx1"/>
                          </a:solidFill>
                          <a:effectLst/>
                          <a:latin typeface="Calibri" pitchFamily="34" charset="0"/>
                        </a:rPr>
                        <a:t>0.65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dirty="0" smtClean="0">
                          <a:ln>
                            <a:noFill/>
                          </a:ln>
                          <a:solidFill>
                            <a:schemeClr val="tx1"/>
                          </a:solidFill>
                          <a:effectLst/>
                          <a:latin typeface="Calibri" pitchFamily="34" charset="0"/>
                        </a:rPr>
                        <a:t>14.93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85.59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34963">
                <a:tc>
                  <a:txBody>
                    <a:bodyPr/>
                    <a:lstStyle/>
                    <a:p>
                      <a:pPr marL="0" marR="0" lvl="0" indent="0" algn="l"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Japan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5.08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4.81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dirty="0" smtClean="0">
                          <a:ln>
                            <a:noFill/>
                          </a:ln>
                          <a:solidFill>
                            <a:schemeClr val="tx1"/>
                          </a:solidFill>
                          <a:effectLst/>
                          <a:latin typeface="Calibri" pitchFamily="34" charset="0"/>
                        </a:rPr>
                        <a:t>227.83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170.66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31788">
                <a:tc>
                  <a:txBody>
                    <a:bodyPr/>
                    <a:lstStyle/>
                    <a:p>
                      <a:pPr marL="0" marR="0" lvl="0" indent="0" algn="l"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U.K.</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46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1.11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2.18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dirty="0" smtClean="0">
                          <a:ln>
                            <a:noFill/>
                          </a:ln>
                          <a:solidFill>
                            <a:schemeClr val="tx1"/>
                          </a:solidFill>
                          <a:effectLst/>
                          <a:latin typeface="Calibri" pitchFamily="34" charset="0"/>
                          <a:cs typeface="Times New Roman" pitchFamily="18" charset="0"/>
                        </a:rPr>
                        <a:t>–</a:t>
                      </a:r>
                      <a:r>
                        <a:rPr kumimoji="0" lang="en-US" sz="2000" b="0" i="0" u="none" strike="noStrike" cap="none" normalizeH="0" baseline="0" dirty="0" smtClean="0">
                          <a:ln>
                            <a:noFill/>
                          </a:ln>
                          <a:solidFill>
                            <a:schemeClr val="tx1"/>
                          </a:solidFill>
                          <a:effectLst/>
                          <a:latin typeface="Calibri" pitchFamily="34" charset="0"/>
                        </a:rPr>
                        <a:t>122.91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dirty="0" smtClean="0">
                          <a:ln>
                            <a:noFill/>
                          </a:ln>
                          <a:solidFill>
                            <a:schemeClr val="tx1"/>
                          </a:solidFill>
                          <a:effectLst/>
                          <a:latin typeface="Calibri" pitchFamily="34" charset="0"/>
                        </a:rPr>
                        <a:t>94.55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68300">
                <a:tc>
                  <a:txBody>
                    <a:bodyPr/>
                    <a:lstStyle/>
                    <a:p>
                      <a:pPr marL="0" marR="0" lvl="0" indent="0" algn="l"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Other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32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1.63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rPr>
                        <a:t>2.80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Calibri" pitchFamily="34" charset="0"/>
                          <a:cs typeface="Times New Roman" pitchFamily="18" charset="0"/>
                        </a:rPr>
                        <a:t>–</a:t>
                      </a:r>
                      <a:r>
                        <a:rPr kumimoji="0" lang="en-US" sz="2000" b="0" i="0" u="none" strike="noStrike" cap="none" normalizeH="0" baseline="0" smtClean="0">
                          <a:ln>
                            <a:noFill/>
                          </a:ln>
                          <a:solidFill>
                            <a:schemeClr val="tx1"/>
                          </a:solidFill>
                          <a:effectLst/>
                          <a:latin typeface="Calibri" pitchFamily="34" charset="0"/>
                        </a:rPr>
                        <a:t>47.56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dirty="0" smtClean="0">
                          <a:ln>
                            <a:noFill/>
                          </a:ln>
                          <a:solidFill>
                            <a:schemeClr val="tx1"/>
                          </a:solidFill>
                          <a:effectLst/>
                          <a:latin typeface="Calibri" pitchFamily="34" charset="0"/>
                        </a:rPr>
                        <a:t>89.48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333375">
                <a:tc>
                  <a:txBody>
                    <a:bodyPr/>
                    <a:lstStyle/>
                    <a:p>
                      <a:pPr marL="0" marR="0" lvl="0" indent="0" algn="l"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339933"/>
                          </a:solidFill>
                          <a:effectLst/>
                          <a:latin typeface="Calibri" pitchFamily="34" charset="0"/>
                        </a:rPr>
                        <a:t>All</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339933"/>
                          </a:solidFill>
                          <a:effectLst/>
                          <a:latin typeface="Calibri" pitchFamily="34" charset="0"/>
                        </a:rPr>
                        <a:t>103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339933"/>
                          </a:solidFill>
                          <a:effectLst/>
                          <a:latin typeface="Calibri" pitchFamily="34" charset="0"/>
                        </a:rPr>
                        <a:t>1.66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339933"/>
                          </a:solidFill>
                          <a:effectLst/>
                          <a:latin typeface="Calibri" pitchFamily="34" charset="0"/>
                        </a:rPr>
                        <a:t>2.54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rgbClr val="339933"/>
                          </a:solidFill>
                          <a:effectLst/>
                          <a:latin typeface="Calibri" pitchFamily="34" charset="0"/>
                          <a:cs typeface="Times New Roman" pitchFamily="18" charset="0"/>
                        </a:rPr>
                        <a:t>–</a:t>
                      </a:r>
                      <a:r>
                        <a:rPr kumimoji="0" lang="en-US" sz="2000" b="0" i="0" u="none" strike="noStrike" cap="none" normalizeH="0" baseline="0" smtClean="0">
                          <a:ln>
                            <a:noFill/>
                          </a:ln>
                          <a:solidFill>
                            <a:srgbClr val="339933"/>
                          </a:solidFill>
                          <a:effectLst/>
                          <a:latin typeface="Calibri" pitchFamily="34" charset="0"/>
                        </a:rPr>
                        <a:t>35.01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0" fontAlgn="base" latinLnBrk="0" hangingPunct="0">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dirty="0" smtClean="0">
                          <a:ln>
                            <a:noFill/>
                          </a:ln>
                          <a:solidFill>
                            <a:srgbClr val="339933"/>
                          </a:solidFill>
                          <a:effectLst/>
                          <a:latin typeface="Calibri" pitchFamily="34" charset="0"/>
                        </a:rPr>
                        <a:t>103.19</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41017" name="Text Box 173"/>
          <p:cNvSpPr txBox="1">
            <a:spLocks noChangeArrowheads="1"/>
          </p:cNvSpPr>
          <p:nvPr/>
        </p:nvSpPr>
        <p:spPr bwMode="auto">
          <a:xfrm>
            <a:off x="381000" y="4967288"/>
            <a:ext cx="7532688" cy="708025"/>
          </a:xfrm>
          <a:prstGeom prst="rect">
            <a:avLst/>
          </a:prstGeom>
          <a:noFill/>
          <a:ln w="9525">
            <a:noFill/>
            <a:miter lim="800000"/>
            <a:headEnd/>
            <a:tailEnd/>
          </a:ln>
        </p:spPr>
        <p:txBody>
          <a:bodyPr wrap="none">
            <a:spAutoFit/>
          </a:bodyPr>
          <a:lstStyle/>
          <a:p>
            <a:r>
              <a:rPr lang="en-US" sz="2000" b="1" i="1">
                <a:solidFill>
                  <a:srgbClr val="FF0066"/>
                </a:solidFill>
                <a:latin typeface="Calibri" pitchFamily="34" charset="0"/>
              </a:rPr>
              <a:t>Synergistic gains</a:t>
            </a:r>
            <a:r>
              <a:rPr lang="en-US" sz="2000">
                <a:latin typeface="Calibri" pitchFamily="34" charset="0"/>
              </a:rPr>
              <a:t> </a:t>
            </a:r>
            <a:r>
              <a:rPr lang="en-US" sz="2000">
                <a:solidFill>
                  <a:srgbClr val="0033CC"/>
                </a:solidFill>
                <a:latin typeface="Calibri" pitchFamily="34" charset="0"/>
              </a:rPr>
              <a:t>are obtained when the value of the combined firm is </a:t>
            </a:r>
          </a:p>
          <a:p>
            <a:r>
              <a:rPr lang="en-US" sz="2000">
                <a:solidFill>
                  <a:srgbClr val="0033CC"/>
                </a:solidFill>
                <a:latin typeface="Calibri" pitchFamily="34" charset="0"/>
              </a:rPr>
              <a:t>greater than the stand-alone valuations of the individual firms.</a:t>
            </a:r>
            <a:endParaRPr lang="th-TH" sz="2000">
              <a:solidFill>
                <a:srgbClr val="0033CC"/>
              </a:solidFill>
              <a:latin typeface="Calibri"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1426" name="Rectangle 2"/>
          <p:cNvSpPr>
            <a:spLocks noGrp="1" noChangeArrowheads="1"/>
          </p:cNvSpPr>
          <p:nvPr>
            <p:ph type="title"/>
          </p:nvPr>
        </p:nvSpPr>
        <p:spPr/>
        <p:txBody>
          <a:bodyPr/>
          <a:lstStyle/>
          <a:p>
            <a:pPr fontAlgn="auto">
              <a:spcAft>
                <a:spcPts val="0"/>
              </a:spcAft>
              <a:defRPr/>
            </a:pPr>
            <a:r>
              <a:rPr lang="en-US"/>
              <a:t>Political Risk and FDI</a:t>
            </a:r>
          </a:p>
        </p:txBody>
      </p:sp>
      <p:sp>
        <p:nvSpPr>
          <p:cNvPr id="231427" name="Rectangle 3"/>
          <p:cNvSpPr>
            <a:spLocks noGrp="1" noChangeArrowheads="1"/>
          </p:cNvSpPr>
          <p:nvPr>
            <p:ph sz="quarter" idx="1"/>
          </p:nvPr>
        </p:nvSpPr>
        <p:spPr>
          <a:xfrm>
            <a:off x="411163" y="1387475"/>
            <a:ext cx="6721475" cy="4222750"/>
          </a:xfrm>
        </p:spPr>
        <p:txBody>
          <a:bodyPr/>
          <a:lstStyle/>
          <a:p>
            <a:r>
              <a:rPr lang="en-US" smtClean="0"/>
              <a:t>Unquestionably this is the biggest risk when investing abroad.</a:t>
            </a:r>
          </a:p>
          <a:p>
            <a:r>
              <a:rPr lang="en-US" smtClean="0"/>
              <a:t>“Does the foreign government uphold the rule of law?” is a more important question than normative judgements about the appropriateness of the foreign government’s existing legislation.</a:t>
            </a:r>
          </a:p>
          <a:p>
            <a:r>
              <a:rPr lang="en-US" smtClean="0"/>
              <a:t>A big source of risk is the non-enforcement of contracts.</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1427">
                                            <p:txEl>
                                              <p:pRg st="0" end="0"/>
                                            </p:txEl>
                                          </p:spTgt>
                                        </p:tgtEl>
                                        <p:attrNameLst>
                                          <p:attrName>style.visibility</p:attrName>
                                        </p:attrNameLst>
                                      </p:cBhvr>
                                      <p:to>
                                        <p:strVal val="visible"/>
                                      </p:to>
                                    </p:set>
                                    <p:animEffect transition="in" filter="fade">
                                      <p:cBhvr>
                                        <p:cTn id="7" dur="1000"/>
                                        <p:tgtEl>
                                          <p:spTgt spid="231427">
                                            <p:txEl>
                                              <p:pRg st="0" end="0"/>
                                            </p:txEl>
                                          </p:spTgt>
                                        </p:tgtEl>
                                      </p:cBhvr>
                                    </p:animEffect>
                                    <p:anim calcmode="lin" valueType="num">
                                      <p:cBhvr>
                                        <p:cTn id="8" dur="1000" fill="hold"/>
                                        <p:tgtEl>
                                          <p:spTgt spid="23142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3142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31427">
                                            <p:txEl>
                                              <p:pRg st="1" end="1"/>
                                            </p:txEl>
                                          </p:spTgt>
                                        </p:tgtEl>
                                        <p:attrNameLst>
                                          <p:attrName>style.visibility</p:attrName>
                                        </p:attrNameLst>
                                      </p:cBhvr>
                                      <p:to>
                                        <p:strVal val="visible"/>
                                      </p:to>
                                    </p:set>
                                    <p:animEffect transition="in" filter="fade">
                                      <p:cBhvr>
                                        <p:cTn id="14" dur="1000"/>
                                        <p:tgtEl>
                                          <p:spTgt spid="231427">
                                            <p:txEl>
                                              <p:pRg st="1" end="1"/>
                                            </p:txEl>
                                          </p:spTgt>
                                        </p:tgtEl>
                                      </p:cBhvr>
                                    </p:animEffect>
                                    <p:anim calcmode="lin" valueType="num">
                                      <p:cBhvr>
                                        <p:cTn id="15" dur="1000" fill="hold"/>
                                        <p:tgtEl>
                                          <p:spTgt spid="23142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3142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31427">
                                            <p:txEl>
                                              <p:pRg st="2" end="2"/>
                                            </p:txEl>
                                          </p:spTgt>
                                        </p:tgtEl>
                                        <p:attrNameLst>
                                          <p:attrName>style.visibility</p:attrName>
                                        </p:attrNameLst>
                                      </p:cBhvr>
                                      <p:to>
                                        <p:strVal val="visible"/>
                                      </p:to>
                                    </p:set>
                                    <p:animEffect transition="in" filter="fade">
                                      <p:cBhvr>
                                        <p:cTn id="21" dur="1000"/>
                                        <p:tgtEl>
                                          <p:spTgt spid="231427">
                                            <p:txEl>
                                              <p:pRg st="2" end="2"/>
                                            </p:txEl>
                                          </p:spTgt>
                                        </p:tgtEl>
                                      </p:cBhvr>
                                    </p:animEffect>
                                    <p:anim calcmode="lin" valueType="num">
                                      <p:cBhvr>
                                        <p:cTn id="22" dur="1000" fill="hold"/>
                                        <p:tgtEl>
                                          <p:spTgt spid="23142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3142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27"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3474" name="Rectangle 2"/>
          <p:cNvSpPr>
            <a:spLocks noGrp="1" noChangeArrowheads="1"/>
          </p:cNvSpPr>
          <p:nvPr>
            <p:ph type="title"/>
          </p:nvPr>
        </p:nvSpPr>
        <p:spPr/>
        <p:txBody>
          <a:bodyPr/>
          <a:lstStyle/>
          <a:p>
            <a:pPr fontAlgn="auto">
              <a:spcAft>
                <a:spcPts val="0"/>
              </a:spcAft>
              <a:defRPr/>
            </a:pPr>
            <a:r>
              <a:rPr lang="en-US"/>
              <a:t>Political Risk</a:t>
            </a:r>
          </a:p>
        </p:txBody>
      </p:sp>
      <p:sp>
        <p:nvSpPr>
          <p:cNvPr id="233475" name="Rectangle 3"/>
          <p:cNvSpPr>
            <a:spLocks noGrp="1" noChangeArrowheads="1"/>
          </p:cNvSpPr>
          <p:nvPr>
            <p:ph sz="quarter" idx="1"/>
          </p:nvPr>
        </p:nvSpPr>
        <p:spPr>
          <a:xfrm>
            <a:off x="411163" y="1387475"/>
            <a:ext cx="6721475" cy="4222750"/>
          </a:xfrm>
        </p:spPr>
        <p:txBody>
          <a:bodyPr/>
          <a:lstStyle/>
          <a:p>
            <a:r>
              <a:rPr lang="en-US" smtClean="0">
                <a:solidFill>
                  <a:srgbClr val="FF0066"/>
                </a:solidFill>
              </a:rPr>
              <a:t>Transfer Risk</a:t>
            </a:r>
          </a:p>
          <a:p>
            <a:pPr lvl="1"/>
            <a:r>
              <a:rPr lang="en-US" smtClean="0"/>
              <a:t>Uncertainty regarding cross-border flows of capital.</a:t>
            </a:r>
          </a:p>
          <a:p>
            <a:r>
              <a:rPr lang="en-US" smtClean="0">
                <a:solidFill>
                  <a:srgbClr val="FF0066"/>
                </a:solidFill>
              </a:rPr>
              <a:t>Operational Risk</a:t>
            </a:r>
          </a:p>
          <a:p>
            <a:pPr lvl="1"/>
            <a:r>
              <a:rPr lang="en-US" smtClean="0"/>
              <a:t>Uncertainty regarding host countries policies on firm’s operations.</a:t>
            </a:r>
          </a:p>
          <a:p>
            <a:r>
              <a:rPr lang="en-US" smtClean="0">
                <a:solidFill>
                  <a:srgbClr val="FF0066"/>
                </a:solidFill>
              </a:rPr>
              <a:t>Control Risk</a:t>
            </a:r>
          </a:p>
          <a:p>
            <a:pPr lvl="1"/>
            <a:r>
              <a:rPr lang="en-US" smtClean="0"/>
              <a:t>Uncertainty regarding expropriation.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33475">
                                            <p:txEl>
                                              <p:pRg st="0" end="0"/>
                                            </p:txEl>
                                          </p:spTgt>
                                        </p:tgtEl>
                                        <p:attrNameLst>
                                          <p:attrName>style.visibility</p:attrName>
                                        </p:attrNameLst>
                                      </p:cBhvr>
                                      <p:to>
                                        <p:strVal val="visible"/>
                                      </p:to>
                                    </p:set>
                                    <p:animEffect transition="in" filter="fade">
                                      <p:cBhvr>
                                        <p:cTn id="7" dur="1000"/>
                                        <p:tgtEl>
                                          <p:spTgt spid="233475">
                                            <p:txEl>
                                              <p:pRg st="0" end="0"/>
                                            </p:txEl>
                                          </p:spTgt>
                                        </p:tgtEl>
                                      </p:cBhvr>
                                    </p:animEffect>
                                    <p:anim calcmode="lin" valueType="num">
                                      <p:cBhvr>
                                        <p:cTn id="8" dur="1000" fill="hold"/>
                                        <p:tgtEl>
                                          <p:spTgt spid="23347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3347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33475">
                                            <p:txEl>
                                              <p:pRg st="1" end="1"/>
                                            </p:txEl>
                                          </p:spTgt>
                                        </p:tgtEl>
                                        <p:attrNameLst>
                                          <p:attrName>style.visibility</p:attrName>
                                        </p:attrNameLst>
                                      </p:cBhvr>
                                      <p:to>
                                        <p:strVal val="visible"/>
                                      </p:to>
                                    </p:set>
                                    <p:animEffect transition="in" filter="fade">
                                      <p:cBhvr>
                                        <p:cTn id="12" dur="1000"/>
                                        <p:tgtEl>
                                          <p:spTgt spid="233475">
                                            <p:txEl>
                                              <p:pRg st="1" end="1"/>
                                            </p:txEl>
                                          </p:spTgt>
                                        </p:tgtEl>
                                      </p:cBhvr>
                                    </p:animEffect>
                                    <p:anim calcmode="lin" valueType="num">
                                      <p:cBhvr>
                                        <p:cTn id="13" dur="1000" fill="hold"/>
                                        <p:tgtEl>
                                          <p:spTgt spid="23347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3347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33475">
                                            <p:txEl>
                                              <p:pRg st="2" end="2"/>
                                            </p:txEl>
                                          </p:spTgt>
                                        </p:tgtEl>
                                        <p:attrNameLst>
                                          <p:attrName>style.visibility</p:attrName>
                                        </p:attrNameLst>
                                      </p:cBhvr>
                                      <p:to>
                                        <p:strVal val="visible"/>
                                      </p:to>
                                    </p:set>
                                    <p:animEffect transition="in" filter="fade">
                                      <p:cBhvr>
                                        <p:cTn id="19" dur="1000"/>
                                        <p:tgtEl>
                                          <p:spTgt spid="233475">
                                            <p:txEl>
                                              <p:pRg st="2" end="2"/>
                                            </p:txEl>
                                          </p:spTgt>
                                        </p:tgtEl>
                                      </p:cBhvr>
                                    </p:animEffect>
                                    <p:anim calcmode="lin" valueType="num">
                                      <p:cBhvr>
                                        <p:cTn id="20" dur="1000" fill="hold"/>
                                        <p:tgtEl>
                                          <p:spTgt spid="23347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33475">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33475">
                                            <p:txEl>
                                              <p:pRg st="3" end="3"/>
                                            </p:txEl>
                                          </p:spTgt>
                                        </p:tgtEl>
                                        <p:attrNameLst>
                                          <p:attrName>style.visibility</p:attrName>
                                        </p:attrNameLst>
                                      </p:cBhvr>
                                      <p:to>
                                        <p:strVal val="visible"/>
                                      </p:to>
                                    </p:set>
                                    <p:animEffect transition="in" filter="fade">
                                      <p:cBhvr>
                                        <p:cTn id="24" dur="1000"/>
                                        <p:tgtEl>
                                          <p:spTgt spid="233475">
                                            <p:txEl>
                                              <p:pRg st="3" end="3"/>
                                            </p:txEl>
                                          </p:spTgt>
                                        </p:tgtEl>
                                      </p:cBhvr>
                                    </p:animEffect>
                                    <p:anim calcmode="lin" valueType="num">
                                      <p:cBhvr>
                                        <p:cTn id="25" dur="1000" fill="hold"/>
                                        <p:tgtEl>
                                          <p:spTgt spid="233475">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3347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33475">
                                            <p:txEl>
                                              <p:pRg st="4" end="4"/>
                                            </p:txEl>
                                          </p:spTgt>
                                        </p:tgtEl>
                                        <p:attrNameLst>
                                          <p:attrName>style.visibility</p:attrName>
                                        </p:attrNameLst>
                                      </p:cBhvr>
                                      <p:to>
                                        <p:strVal val="visible"/>
                                      </p:to>
                                    </p:set>
                                    <p:animEffect transition="in" filter="fade">
                                      <p:cBhvr>
                                        <p:cTn id="31" dur="1000"/>
                                        <p:tgtEl>
                                          <p:spTgt spid="233475">
                                            <p:txEl>
                                              <p:pRg st="4" end="4"/>
                                            </p:txEl>
                                          </p:spTgt>
                                        </p:tgtEl>
                                      </p:cBhvr>
                                    </p:animEffect>
                                    <p:anim calcmode="lin" valueType="num">
                                      <p:cBhvr>
                                        <p:cTn id="32" dur="1000" fill="hold"/>
                                        <p:tgtEl>
                                          <p:spTgt spid="233475">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233475">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233475">
                                            <p:txEl>
                                              <p:pRg st="5" end="5"/>
                                            </p:txEl>
                                          </p:spTgt>
                                        </p:tgtEl>
                                        <p:attrNameLst>
                                          <p:attrName>style.visibility</p:attrName>
                                        </p:attrNameLst>
                                      </p:cBhvr>
                                      <p:to>
                                        <p:strVal val="visible"/>
                                      </p:to>
                                    </p:set>
                                    <p:animEffect transition="in" filter="fade">
                                      <p:cBhvr>
                                        <p:cTn id="36" dur="1000"/>
                                        <p:tgtEl>
                                          <p:spTgt spid="233475">
                                            <p:txEl>
                                              <p:pRg st="5" end="5"/>
                                            </p:txEl>
                                          </p:spTgt>
                                        </p:tgtEl>
                                      </p:cBhvr>
                                    </p:animEffect>
                                    <p:anim calcmode="lin" valueType="num">
                                      <p:cBhvr>
                                        <p:cTn id="37" dur="1000" fill="hold"/>
                                        <p:tgtEl>
                                          <p:spTgt spid="233475">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23347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3475"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2386" name="Rectangle 2"/>
          <p:cNvSpPr>
            <a:spLocks noGrp="1" noChangeArrowheads="1"/>
          </p:cNvSpPr>
          <p:nvPr>
            <p:ph type="title"/>
          </p:nvPr>
        </p:nvSpPr>
        <p:spPr/>
        <p:txBody>
          <a:bodyPr/>
          <a:lstStyle/>
          <a:p>
            <a:pPr fontAlgn="auto">
              <a:spcAft>
                <a:spcPts val="0"/>
              </a:spcAft>
              <a:defRPr/>
            </a:pPr>
            <a:r>
              <a:rPr lang="en-US"/>
              <a:t>Hedging Political Risk</a:t>
            </a:r>
          </a:p>
        </p:txBody>
      </p:sp>
      <p:sp>
        <p:nvSpPr>
          <p:cNvPr id="272387" name="Rectangle 3"/>
          <p:cNvSpPr>
            <a:spLocks noGrp="1" noChangeArrowheads="1"/>
          </p:cNvSpPr>
          <p:nvPr>
            <p:ph sz="quarter" idx="1"/>
          </p:nvPr>
        </p:nvSpPr>
        <p:spPr>
          <a:xfrm>
            <a:off x="411163" y="1387475"/>
            <a:ext cx="6721475" cy="4222750"/>
          </a:xfrm>
        </p:spPr>
        <p:txBody>
          <a:bodyPr/>
          <a:lstStyle/>
          <a:p>
            <a:pPr>
              <a:lnSpc>
                <a:spcPct val="90000"/>
              </a:lnSpc>
            </a:pPr>
            <a:r>
              <a:rPr lang="en-US" smtClean="0"/>
              <a:t>Geographic diversification</a:t>
            </a:r>
          </a:p>
          <a:p>
            <a:pPr lvl="1">
              <a:lnSpc>
                <a:spcPct val="90000"/>
              </a:lnSpc>
            </a:pPr>
            <a:r>
              <a:rPr lang="en-US" smtClean="0"/>
              <a:t>Simply put, don’t put all of your eggs in one basket.</a:t>
            </a:r>
          </a:p>
          <a:p>
            <a:pPr>
              <a:lnSpc>
                <a:spcPct val="90000"/>
              </a:lnSpc>
            </a:pPr>
            <a:r>
              <a:rPr lang="en-US" smtClean="0"/>
              <a:t>Minimize exposure </a:t>
            </a:r>
          </a:p>
          <a:p>
            <a:pPr lvl="1">
              <a:lnSpc>
                <a:spcPct val="90000"/>
              </a:lnSpc>
            </a:pPr>
            <a:r>
              <a:rPr lang="en-US" smtClean="0"/>
              <a:t>Form joint ventures with local companies.</a:t>
            </a:r>
          </a:p>
          <a:p>
            <a:pPr lvl="2">
              <a:lnSpc>
                <a:spcPct val="90000"/>
              </a:lnSpc>
            </a:pPr>
            <a:r>
              <a:rPr lang="en-US" smtClean="0"/>
              <a:t>Local government may be less inclined to expropriate assets from their own citizens.</a:t>
            </a:r>
          </a:p>
          <a:p>
            <a:pPr lvl="1">
              <a:lnSpc>
                <a:spcPct val="90000"/>
              </a:lnSpc>
            </a:pPr>
            <a:r>
              <a:rPr lang="en-US" smtClean="0"/>
              <a:t>Join a consortium of international companies to undertake FDI.</a:t>
            </a:r>
          </a:p>
          <a:p>
            <a:pPr lvl="2">
              <a:lnSpc>
                <a:spcPct val="90000"/>
              </a:lnSpc>
            </a:pPr>
            <a:r>
              <a:rPr lang="en-US" smtClean="0"/>
              <a:t>Local government may be less inclined to expropriate assets from a variety of countries all at once.</a:t>
            </a:r>
          </a:p>
          <a:p>
            <a:pPr lvl="1">
              <a:lnSpc>
                <a:spcPct val="90000"/>
              </a:lnSpc>
            </a:pPr>
            <a:r>
              <a:rPr lang="en-US" smtClean="0"/>
              <a:t>Finance projects with local borrowing.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2387">
                                            <p:txEl>
                                              <p:pRg st="0" end="0"/>
                                            </p:txEl>
                                          </p:spTgt>
                                        </p:tgtEl>
                                        <p:attrNameLst>
                                          <p:attrName>style.visibility</p:attrName>
                                        </p:attrNameLst>
                                      </p:cBhvr>
                                      <p:to>
                                        <p:strVal val="visible"/>
                                      </p:to>
                                    </p:set>
                                    <p:animEffect transition="in" filter="fade">
                                      <p:cBhvr>
                                        <p:cTn id="7" dur="1000"/>
                                        <p:tgtEl>
                                          <p:spTgt spid="272387">
                                            <p:txEl>
                                              <p:pRg st="0" end="0"/>
                                            </p:txEl>
                                          </p:spTgt>
                                        </p:tgtEl>
                                      </p:cBhvr>
                                    </p:animEffect>
                                    <p:anim calcmode="lin" valueType="num">
                                      <p:cBhvr>
                                        <p:cTn id="8" dur="1000" fill="hold"/>
                                        <p:tgtEl>
                                          <p:spTgt spid="27238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72387">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2387">
                                            <p:txEl>
                                              <p:pRg st="1" end="1"/>
                                            </p:txEl>
                                          </p:spTgt>
                                        </p:tgtEl>
                                        <p:attrNameLst>
                                          <p:attrName>style.visibility</p:attrName>
                                        </p:attrNameLst>
                                      </p:cBhvr>
                                      <p:to>
                                        <p:strVal val="visible"/>
                                      </p:to>
                                    </p:set>
                                    <p:animEffect transition="in" filter="fade">
                                      <p:cBhvr>
                                        <p:cTn id="12" dur="1000"/>
                                        <p:tgtEl>
                                          <p:spTgt spid="272387">
                                            <p:txEl>
                                              <p:pRg st="1" end="1"/>
                                            </p:txEl>
                                          </p:spTgt>
                                        </p:tgtEl>
                                      </p:cBhvr>
                                    </p:animEffect>
                                    <p:anim calcmode="lin" valueType="num">
                                      <p:cBhvr>
                                        <p:cTn id="13" dur="1000" fill="hold"/>
                                        <p:tgtEl>
                                          <p:spTgt spid="272387">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7238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72387">
                                            <p:txEl>
                                              <p:pRg st="2" end="2"/>
                                            </p:txEl>
                                          </p:spTgt>
                                        </p:tgtEl>
                                        <p:attrNameLst>
                                          <p:attrName>style.visibility</p:attrName>
                                        </p:attrNameLst>
                                      </p:cBhvr>
                                      <p:to>
                                        <p:strVal val="visible"/>
                                      </p:to>
                                    </p:set>
                                    <p:animEffect transition="in" filter="fade">
                                      <p:cBhvr>
                                        <p:cTn id="19" dur="1000"/>
                                        <p:tgtEl>
                                          <p:spTgt spid="272387">
                                            <p:txEl>
                                              <p:pRg st="2" end="2"/>
                                            </p:txEl>
                                          </p:spTgt>
                                        </p:tgtEl>
                                      </p:cBhvr>
                                    </p:animEffect>
                                    <p:anim calcmode="lin" valueType="num">
                                      <p:cBhvr>
                                        <p:cTn id="20" dur="1000" fill="hold"/>
                                        <p:tgtEl>
                                          <p:spTgt spid="272387">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72387">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72387">
                                            <p:txEl>
                                              <p:pRg st="3" end="3"/>
                                            </p:txEl>
                                          </p:spTgt>
                                        </p:tgtEl>
                                        <p:attrNameLst>
                                          <p:attrName>style.visibility</p:attrName>
                                        </p:attrNameLst>
                                      </p:cBhvr>
                                      <p:to>
                                        <p:strVal val="visible"/>
                                      </p:to>
                                    </p:set>
                                    <p:animEffect transition="in" filter="fade">
                                      <p:cBhvr>
                                        <p:cTn id="24" dur="1000"/>
                                        <p:tgtEl>
                                          <p:spTgt spid="272387">
                                            <p:txEl>
                                              <p:pRg st="3" end="3"/>
                                            </p:txEl>
                                          </p:spTgt>
                                        </p:tgtEl>
                                      </p:cBhvr>
                                    </p:animEffect>
                                    <p:anim calcmode="lin" valueType="num">
                                      <p:cBhvr>
                                        <p:cTn id="25" dur="1000" fill="hold"/>
                                        <p:tgtEl>
                                          <p:spTgt spid="272387">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72387">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72387">
                                            <p:txEl>
                                              <p:pRg st="4" end="4"/>
                                            </p:txEl>
                                          </p:spTgt>
                                        </p:tgtEl>
                                        <p:attrNameLst>
                                          <p:attrName>style.visibility</p:attrName>
                                        </p:attrNameLst>
                                      </p:cBhvr>
                                      <p:to>
                                        <p:strVal val="visible"/>
                                      </p:to>
                                    </p:set>
                                    <p:animEffect transition="in" filter="fade">
                                      <p:cBhvr>
                                        <p:cTn id="29" dur="1000"/>
                                        <p:tgtEl>
                                          <p:spTgt spid="272387">
                                            <p:txEl>
                                              <p:pRg st="4" end="4"/>
                                            </p:txEl>
                                          </p:spTgt>
                                        </p:tgtEl>
                                      </p:cBhvr>
                                    </p:animEffect>
                                    <p:anim calcmode="lin" valueType="num">
                                      <p:cBhvr>
                                        <p:cTn id="30" dur="1000" fill="hold"/>
                                        <p:tgtEl>
                                          <p:spTgt spid="272387">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272387">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72387">
                                            <p:txEl>
                                              <p:pRg st="5" end="5"/>
                                            </p:txEl>
                                          </p:spTgt>
                                        </p:tgtEl>
                                        <p:attrNameLst>
                                          <p:attrName>style.visibility</p:attrName>
                                        </p:attrNameLst>
                                      </p:cBhvr>
                                      <p:to>
                                        <p:strVal val="visible"/>
                                      </p:to>
                                    </p:set>
                                    <p:animEffect transition="in" filter="fade">
                                      <p:cBhvr>
                                        <p:cTn id="34" dur="1000"/>
                                        <p:tgtEl>
                                          <p:spTgt spid="272387">
                                            <p:txEl>
                                              <p:pRg st="5" end="5"/>
                                            </p:txEl>
                                          </p:spTgt>
                                        </p:tgtEl>
                                      </p:cBhvr>
                                    </p:animEffect>
                                    <p:anim calcmode="lin" valueType="num">
                                      <p:cBhvr>
                                        <p:cTn id="35" dur="1000" fill="hold"/>
                                        <p:tgtEl>
                                          <p:spTgt spid="272387">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272387">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72387">
                                            <p:txEl>
                                              <p:pRg st="6" end="6"/>
                                            </p:txEl>
                                          </p:spTgt>
                                        </p:tgtEl>
                                        <p:attrNameLst>
                                          <p:attrName>style.visibility</p:attrName>
                                        </p:attrNameLst>
                                      </p:cBhvr>
                                      <p:to>
                                        <p:strVal val="visible"/>
                                      </p:to>
                                    </p:set>
                                    <p:animEffect transition="in" filter="fade">
                                      <p:cBhvr>
                                        <p:cTn id="39" dur="1000"/>
                                        <p:tgtEl>
                                          <p:spTgt spid="272387">
                                            <p:txEl>
                                              <p:pRg st="6" end="6"/>
                                            </p:txEl>
                                          </p:spTgt>
                                        </p:tgtEl>
                                      </p:cBhvr>
                                    </p:animEffect>
                                    <p:anim calcmode="lin" valueType="num">
                                      <p:cBhvr>
                                        <p:cTn id="40" dur="1000" fill="hold"/>
                                        <p:tgtEl>
                                          <p:spTgt spid="272387">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272387">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72387">
                                            <p:txEl>
                                              <p:pRg st="7" end="7"/>
                                            </p:txEl>
                                          </p:spTgt>
                                        </p:tgtEl>
                                        <p:attrNameLst>
                                          <p:attrName>style.visibility</p:attrName>
                                        </p:attrNameLst>
                                      </p:cBhvr>
                                      <p:to>
                                        <p:strVal val="visible"/>
                                      </p:to>
                                    </p:set>
                                    <p:animEffect transition="in" filter="fade">
                                      <p:cBhvr>
                                        <p:cTn id="44" dur="1000"/>
                                        <p:tgtEl>
                                          <p:spTgt spid="272387">
                                            <p:txEl>
                                              <p:pRg st="7" end="7"/>
                                            </p:txEl>
                                          </p:spTgt>
                                        </p:tgtEl>
                                      </p:cBhvr>
                                    </p:animEffect>
                                    <p:anim calcmode="lin" valueType="num">
                                      <p:cBhvr>
                                        <p:cTn id="45" dur="1000" fill="hold"/>
                                        <p:tgtEl>
                                          <p:spTgt spid="272387">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272387">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387"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3410" name="Rectangle 2"/>
          <p:cNvSpPr>
            <a:spLocks noGrp="1" noChangeArrowheads="1"/>
          </p:cNvSpPr>
          <p:nvPr>
            <p:ph type="title"/>
          </p:nvPr>
        </p:nvSpPr>
        <p:spPr/>
        <p:txBody>
          <a:bodyPr/>
          <a:lstStyle/>
          <a:p>
            <a:pPr fontAlgn="auto">
              <a:spcAft>
                <a:spcPts val="0"/>
              </a:spcAft>
              <a:defRPr/>
            </a:pPr>
            <a:r>
              <a:rPr lang="en-US"/>
              <a:t>Hedging Political Risk</a:t>
            </a:r>
          </a:p>
        </p:txBody>
      </p:sp>
      <p:sp>
        <p:nvSpPr>
          <p:cNvPr id="273411" name="Rectangle 3"/>
          <p:cNvSpPr>
            <a:spLocks noGrp="1" noChangeArrowheads="1"/>
          </p:cNvSpPr>
          <p:nvPr>
            <p:ph sz="quarter" idx="1"/>
          </p:nvPr>
        </p:nvSpPr>
        <p:spPr>
          <a:xfrm>
            <a:off x="411163" y="1387475"/>
            <a:ext cx="6721475" cy="4222750"/>
          </a:xfrm>
        </p:spPr>
        <p:txBody>
          <a:bodyPr/>
          <a:lstStyle/>
          <a:p>
            <a:pPr marL="533400" indent="-533400"/>
            <a:r>
              <a:rPr lang="en-US" smtClean="0"/>
              <a:t>Insurance</a:t>
            </a:r>
          </a:p>
          <a:p>
            <a:pPr marL="862013" lvl="1" indent="-457200"/>
            <a:r>
              <a:rPr lang="en-US" smtClean="0"/>
              <a:t>For example, the Overseas Private Investment Corporation (OPIC) a U.S. government federally owned organization, offers insurance against:</a:t>
            </a:r>
          </a:p>
          <a:p>
            <a:pPr marL="1190625" lvl="2" indent="-381000">
              <a:buFont typeface="Wingdings" pitchFamily="2" charset="2"/>
              <a:buAutoNum type="arabicPeriod"/>
            </a:pPr>
            <a:r>
              <a:rPr lang="en-US" smtClean="0"/>
              <a:t>The inconvertibility of foreign currencies.</a:t>
            </a:r>
          </a:p>
          <a:p>
            <a:pPr marL="1190625" lvl="2" indent="-381000">
              <a:buFont typeface="Wingdings" pitchFamily="2" charset="2"/>
              <a:buAutoNum type="arabicPeriod"/>
            </a:pPr>
            <a:r>
              <a:rPr lang="en-US" smtClean="0"/>
              <a:t>Expropriation of U.S.-owned assets.</a:t>
            </a:r>
          </a:p>
          <a:p>
            <a:pPr marL="1190625" lvl="2" indent="-381000">
              <a:buFont typeface="Wingdings" pitchFamily="2" charset="2"/>
              <a:buAutoNum type="arabicPeriod"/>
            </a:pPr>
            <a:r>
              <a:rPr lang="en-US" smtClean="0"/>
              <a:t>Destruction of U.S.-owned physical properties due to war, revolution, and other violent political events in foreign countries.</a:t>
            </a:r>
          </a:p>
          <a:p>
            <a:pPr marL="1190625" lvl="2" indent="-381000">
              <a:buFont typeface="Wingdings" pitchFamily="2" charset="2"/>
              <a:buAutoNum type="arabicPeriod"/>
            </a:pPr>
            <a:r>
              <a:rPr lang="en-US" smtClean="0"/>
              <a:t>Loss of business income due to political violence.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3411">
                                            <p:txEl>
                                              <p:pRg st="0" end="0"/>
                                            </p:txEl>
                                          </p:spTgt>
                                        </p:tgtEl>
                                        <p:attrNameLst>
                                          <p:attrName>style.visibility</p:attrName>
                                        </p:attrNameLst>
                                      </p:cBhvr>
                                      <p:to>
                                        <p:strVal val="visible"/>
                                      </p:to>
                                    </p:set>
                                    <p:animEffect transition="in" filter="fade">
                                      <p:cBhvr>
                                        <p:cTn id="7" dur="1000"/>
                                        <p:tgtEl>
                                          <p:spTgt spid="273411">
                                            <p:txEl>
                                              <p:pRg st="0" end="0"/>
                                            </p:txEl>
                                          </p:spTgt>
                                        </p:tgtEl>
                                      </p:cBhvr>
                                    </p:animEffect>
                                    <p:anim calcmode="lin" valueType="num">
                                      <p:cBhvr>
                                        <p:cTn id="8" dur="1000" fill="hold"/>
                                        <p:tgtEl>
                                          <p:spTgt spid="2734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7341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3411">
                                            <p:txEl>
                                              <p:pRg st="1" end="1"/>
                                            </p:txEl>
                                          </p:spTgt>
                                        </p:tgtEl>
                                        <p:attrNameLst>
                                          <p:attrName>style.visibility</p:attrName>
                                        </p:attrNameLst>
                                      </p:cBhvr>
                                      <p:to>
                                        <p:strVal val="visible"/>
                                      </p:to>
                                    </p:set>
                                    <p:animEffect transition="in" filter="fade">
                                      <p:cBhvr>
                                        <p:cTn id="12" dur="1000"/>
                                        <p:tgtEl>
                                          <p:spTgt spid="273411">
                                            <p:txEl>
                                              <p:pRg st="1" end="1"/>
                                            </p:txEl>
                                          </p:spTgt>
                                        </p:tgtEl>
                                      </p:cBhvr>
                                    </p:animEffect>
                                    <p:anim calcmode="lin" valueType="num">
                                      <p:cBhvr>
                                        <p:cTn id="13" dur="1000" fill="hold"/>
                                        <p:tgtEl>
                                          <p:spTgt spid="273411">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273411">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73411">
                                            <p:txEl>
                                              <p:pRg st="2" end="2"/>
                                            </p:txEl>
                                          </p:spTgt>
                                        </p:tgtEl>
                                        <p:attrNameLst>
                                          <p:attrName>style.visibility</p:attrName>
                                        </p:attrNameLst>
                                      </p:cBhvr>
                                      <p:to>
                                        <p:strVal val="visible"/>
                                      </p:to>
                                    </p:set>
                                    <p:animEffect transition="in" filter="fade">
                                      <p:cBhvr>
                                        <p:cTn id="17" dur="1000"/>
                                        <p:tgtEl>
                                          <p:spTgt spid="273411">
                                            <p:txEl>
                                              <p:pRg st="2" end="2"/>
                                            </p:txEl>
                                          </p:spTgt>
                                        </p:tgtEl>
                                      </p:cBhvr>
                                    </p:animEffect>
                                    <p:anim calcmode="lin" valueType="num">
                                      <p:cBhvr>
                                        <p:cTn id="18" dur="1000" fill="hold"/>
                                        <p:tgtEl>
                                          <p:spTgt spid="273411">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273411">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73411">
                                            <p:txEl>
                                              <p:pRg st="3" end="3"/>
                                            </p:txEl>
                                          </p:spTgt>
                                        </p:tgtEl>
                                        <p:attrNameLst>
                                          <p:attrName>style.visibility</p:attrName>
                                        </p:attrNameLst>
                                      </p:cBhvr>
                                      <p:to>
                                        <p:strVal val="visible"/>
                                      </p:to>
                                    </p:set>
                                    <p:animEffect transition="in" filter="fade">
                                      <p:cBhvr>
                                        <p:cTn id="22" dur="1000"/>
                                        <p:tgtEl>
                                          <p:spTgt spid="273411">
                                            <p:txEl>
                                              <p:pRg st="3" end="3"/>
                                            </p:txEl>
                                          </p:spTgt>
                                        </p:tgtEl>
                                      </p:cBhvr>
                                    </p:animEffect>
                                    <p:anim calcmode="lin" valueType="num">
                                      <p:cBhvr>
                                        <p:cTn id="23" dur="1000" fill="hold"/>
                                        <p:tgtEl>
                                          <p:spTgt spid="273411">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273411">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3411">
                                            <p:txEl>
                                              <p:pRg st="4" end="4"/>
                                            </p:txEl>
                                          </p:spTgt>
                                        </p:tgtEl>
                                        <p:attrNameLst>
                                          <p:attrName>style.visibility</p:attrName>
                                        </p:attrNameLst>
                                      </p:cBhvr>
                                      <p:to>
                                        <p:strVal val="visible"/>
                                      </p:to>
                                    </p:set>
                                    <p:animEffect transition="in" filter="fade">
                                      <p:cBhvr>
                                        <p:cTn id="27" dur="1000"/>
                                        <p:tgtEl>
                                          <p:spTgt spid="273411">
                                            <p:txEl>
                                              <p:pRg st="4" end="4"/>
                                            </p:txEl>
                                          </p:spTgt>
                                        </p:tgtEl>
                                      </p:cBhvr>
                                    </p:animEffect>
                                    <p:anim calcmode="lin" valueType="num">
                                      <p:cBhvr>
                                        <p:cTn id="28" dur="1000" fill="hold"/>
                                        <p:tgtEl>
                                          <p:spTgt spid="273411">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273411">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73411">
                                            <p:txEl>
                                              <p:pRg st="5" end="5"/>
                                            </p:txEl>
                                          </p:spTgt>
                                        </p:tgtEl>
                                        <p:attrNameLst>
                                          <p:attrName>style.visibility</p:attrName>
                                        </p:attrNameLst>
                                      </p:cBhvr>
                                      <p:to>
                                        <p:strVal val="visible"/>
                                      </p:to>
                                    </p:set>
                                    <p:animEffect transition="in" filter="fade">
                                      <p:cBhvr>
                                        <p:cTn id="32" dur="1000"/>
                                        <p:tgtEl>
                                          <p:spTgt spid="273411">
                                            <p:txEl>
                                              <p:pRg st="5" end="5"/>
                                            </p:txEl>
                                          </p:spTgt>
                                        </p:tgtEl>
                                      </p:cBhvr>
                                    </p:animEffect>
                                    <p:anim calcmode="lin" valueType="num">
                                      <p:cBhvr>
                                        <p:cTn id="33" dur="1000" fill="hold"/>
                                        <p:tgtEl>
                                          <p:spTgt spid="273411">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273411">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3411" grpId="0" build="p"/>
    </p:bldLst>
  </p:timing>
</p:sld>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evel">
  <a:themeElements>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fontScheme name="Level">
      <a:majorFont>
        <a:latin typeface="Garamond"/>
        <a:ea typeface=""/>
        <a:cs typeface="Angsana New"/>
      </a:majorFont>
      <a:minorFont>
        <a:latin typeface="Verdana"/>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Theme">
      <a:majorFont>
        <a:latin typeface="Calibri"/>
        <a:ea typeface="MS PGothic"/>
        <a:cs typeface="Angsana New"/>
      </a:majorFont>
      <a:minorFont>
        <a:latin typeface="Arial"/>
        <a:ea typeface="MS PGothic"/>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riel">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C:\Program Files\Microsoft Office\Templates\Presentation Designs\ResnickT.pot</Template>
  <TotalTime>1839</TotalTime>
  <Words>1540</Words>
  <Application>Microsoft Office PowerPoint</Application>
  <PresentationFormat>Custom</PresentationFormat>
  <Paragraphs>302</Paragraphs>
  <Slides>27</Slides>
  <Notes>2</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27</vt:i4>
      </vt:variant>
    </vt:vector>
  </HeadingPairs>
  <TitlesOfParts>
    <vt:vector size="31" baseType="lpstr">
      <vt:lpstr>Level</vt:lpstr>
      <vt:lpstr>Office Theme</vt:lpstr>
      <vt:lpstr>Oriel</vt:lpstr>
      <vt:lpstr>Microsoft Office Excel 97-2003 Worksheet</vt:lpstr>
      <vt:lpstr>Slide 0</vt:lpstr>
      <vt:lpstr>Chapter Outline</vt:lpstr>
      <vt:lpstr>Global Trends in FDI</vt:lpstr>
      <vt:lpstr>Global Trends in FDI</vt:lpstr>
      <vt:lpstr>Average Annual FDI (in Billions) 2002-06</vt:lpstr>
      <vt:lpstr>Slide 5</vt:lpstr>
      <vt:lpstr>Thailand’s International Investment Position (IIP)</vt:lpstr>
      <vt:lpstr>Home Bias in Direct investment</vt:lpstr>
      <vt:lpstr>Why Do Firms Invest Overseas?</vt:lpstr>
      <vt:lpstr>Trade Barriers</vt:lpstr>
      <vt:lpstr>Labor Market Imperfections</vt:lpstr>
      <vt:lpstr>Labor Market Costs Around the World (2006)</vt:lpstr>
      <vt:lpstr>Intangible Assets</vt:lpstr>
      <vt:lpstr>Vertical Integration</vt:lpstr>
      <vt:lpstr>Product Life Cycle</vt:lpstr>
      <vt:lpstr>Product Life Cycle</vt:lpstr>
      <vt:lpstr>Product Life Cycle</vt:lpstr>
      <vt:lpstr>Cross-Border Mergers &amp; Acquisitions</vt:lpstr>
      <vt:lpstr>Cross-border M&amp;A’s</vt:lpstr>
      <vt:lpstr>M&amp;A Process and Roles</vt:lpstr>
      <vt:lpstr>Top 10 Cross-Border M&amp;A Deals 1998-2006</vt:lpstr>
      <vt:lpstr>Major M&amp;A Deals in 2000s</vt:lpstr>
      <vt:lpstr>Average Wealth Gains from Cross-Border Acquisitions: Foreign Acquisitions of U.S. firms.</vt:lpstr>
      <vt:lpstr>Political Risk and FDI</vt:lpstr>
      <vt:lpstr>Political Risk</vt:lpstr>
      <vt:lpstr>Hedging Political Risk</vt:lpstr>
      <vt:lpstr>Hedging Political Risk</vt:lpstr>
    </vt:vector>
  </TitlesOfParts>
  <Manager/>
  <Company>Irwin/McGraw-Hill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Foreign Direct Investment and Cross-Border Acquisitions </dc:title>
  <dc:subject>Chapter 16 Eun/Resnick 4e</dc:subject>
  <dc:creator>John Stansfield</dc:creator>
  <cp:lastModifiedBy>nashaa</cp:lastModifiedBy>
  <cp:revision>65</cp:revision>
  <cp:lastPrinted>2000-04-05T21:29:18Z</cp:lastPrinted>
  <dcterms:created xsi:type="dcterms:W3CDTF">2000-04-10T17:40:25Z</dcterms:created>
  <dcterms:modified xsi:type="dcterms:W3CDTF">2011-12-01T11:37:30Z</dcterms:modified>
  <cp:category>Template</cp:category>
</cp:coreProperties>
</file>