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theme/themeOverride1.xml" ContentType="application/vnd.openxmlformats-officedocument.themeOverr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ppt/charts/chart2.xml" ContentType="application/vnd.openxmlformats-officedocument.drawingml.char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ppt/theme/themeOverride2.xml" ContentType="application/vnd.openxmlformats-officedocument.themeOverr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0"/>
  </p:notesMasterIdLst>
  <p:sldIdLst>
    <p:sldId id="295" r:id="rId2"/>
    <p:sldId id="310" r:id="rId3"/>
    <p:sldId id="294" r:id="rId4"/>
    <p:sldId id="271" r:id="rId5"/>
    <p:sldId id="272" r:id="rId6"/>
    <p:sldId id="273" r:id="rId7"/>
    <p:sldId id="257" r:id="rId8"/>
    <p:sldId id="258" r:id="rId9"/>
    <p:sldId id="259" r:id="rId10"/>
    <p:sldId id="260" r:id="rId11"/>
    <p:sldId id="261" r:id="rId12"/>
    <p:sldId id="262" r:id="rId13"/>
    <p:sldId id="277" r:id="rId14"/>
    <p:sldId id="278" r:id="rId15"/>
    <p:sldId id="280" r:id="rId16"/>
    <p:sldId id="281" r:id="rId17"/>
    <p:sldId id="282" r:id="rId18"/>
    <p:sldId id="283" r:id="rId19"/>
    <p:sldId id="284" r:id="rId20"/>
    <p:sldId id="285" r:id="rId21"/>
    <p:sldId id="286" r:id="rId22"/>
    <p:sldId id="287" r:id="rId23"/>
    <p:sldId id="263" r:id="rId24"/>
    <p:sldId id="264" r:id="rId25"/>
    <p:sldId id="265" r:id="rId26"/>
    <p:sldId id="266" r:id="rId27"/>
    <p:sldId id="267" r:id="rId28"/>
    <p:sldId id="268" r:id="rId29"/>
    <p:sldId id="269" r:id="rId30"/>
    <p:sldId id="270" r:id="rId31"/>
    <p:sldId id="288" r:id="rId32"/>
    <p:sldId id="289" r:id="rId33"/>
    <p:sldId id="290" r:id="rId34"/>
    <p:sldId id="291" r:id="rId35"/>
    <p:sldId id="292" r:id="rId36"/>
    <p:sldId id="293" r:id="rId37"/>
    <p:sldId id="296" r:id="rId38"/>
    <p:sldId id="298" r:id="rId39"/>
    <p:sldId id="299" r:id="rId40"/>
    <p:sldId id="300" r:id="rId41"/>
    <p:sldId id="302" r:id="rId42"/>
    <p:sldId id="301" r:id="rId43"/>
    <p:sldId id="303" r:id="rId44"/>
    <p:sldId id="304" r:id="rId45"/>
    <p:sldId id="305" r:id="rId46"/>
    <p:sldId id="306" r:id="rId47"/>
    <p:sldId id="308" r:id="rId48"/>
    <p:sldId id="309" r:id="rId4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38" d="100"/>
          <a:sy n="38" d="100"/>
        </p:scale>
        <p:origin x="-1194" y="-10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5778"/>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s>
</file>

<file path=ppt/charts/_rels/chart1.xml.rels><?xml version="1.0" encoding="UTF-8" standalone="yes"?>
<Relationships xmlns="http://schemas.openxmlformats.org/package/2006/relationships"><Relationship Id="rId2" Type="http://schemas.openxmlformats.org/officeDocument/2006/relationships/oleObject" Target="Book1" TargetMode="External"/><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oleObject" Target="Book1" TargetMode="External"/><Relationship Id="rId1" Type="http://schemas.openxmlformats.org/officeDocument/2006/relationships/themeOverride" Target="../theme/themeOverride2.xml"/></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en-US"/>
  <c:clrMapOvr bg1="lt1" tx1="dk1" bg2="lt2" tx2="dk2" accent1="accent1" accent2="accent2" accent3="accent3" accent4="accent4" accent5="accent5" accent6="accent6" hlink="hlink" folHlink="folHlink"/>
  <c:chart>
    <c:title>
      <c:tx>
        <c:rich>
          <a:bodyPr/>
          <a:lstStyle/>
          <a:p>
            <a:pPr>
              <a:defRPr sz="4000"/>
            </a:pPr>
            <a:r>
              <a:rPr lang="en-US" sz="4000" dirty="0" smtClean="0"/>
              <a:t>Thailand’s GDP </a:t>
            </a:r>
            <a:r>
              <a:rPr lang="en-US" sz="4000" dirty="0"/>
              <a:t>at 1988 price</a:t>
            </a:r>
          </a:p>
        </c:rich>
      </c:tx>
      <c:layout/>
    </c:title>
    <c:plotArea>
      <c:layout/>
      <c:barChart>
        <c:barDir val="col"/>
        <c:grouping val="clustered"/>
        <c:ser>
          <c:idx val="1"/>
          <c:order val="0"/>
          <c:tx>
            <c:strRef>
              <c:f>Sheet1!$D$1</c:f>
              <c:strCache>
                <c:ptCount val="1"/>
                <c:pt idx="0">
                  <c:v>GDP at 1988 price</c:v>
                </c:pt>
              </c:strCache>
            </c:strRef>
          </c:tx>
          <c:dLbls>
            <c:dLbl>
              <c:idx val="0"/>
              <c:layout/>
              <c:showVal val="1"/>
            </c:dLbl>
            <c:dLbl>
              <c:idx val="28"/>
              <c:layout/>
              <c:showVal val="1"/>
            </c:dLbl>
            <c:delete val="1"/>
            <c:txPr>
              <a:bodyPr/>
              <a:lstStyle/>
              <a:p>
                <a:pPr>
                  <a:defRPr sz="1600" b="1"/>
                </a:pPr>
                <a:endParaRPr lang="en-US"/>
              </a:p>
            </c:txPr>
          </c:dLbls>
          <c:cat>
            <c:numRef>
              <c:f>Sheet1!$C$2:$C$30</c:f>
              <c:numCache>
                <c:formatCode>General</c:formatCode>
                <c:ptCount val="29"/>
                <c:pt idx="0">
                  <c:v>1980</c:v>
                </c:pt>
                <c:pt idx="1">
                  <c:v>1981</c:v>
                </c:pt>
                <c:pt idx="2">
                  <c:v>1982</c:v>
                </c:pt>
                <c:pt idx="3">
                  <c:v>1983</c:v>
                </c:pt>
                <c:pt idx="4">
                  <c:v>1984</c:v>
                </c:pt>
                <c:pt idx="5">
                  <c:v>1985</c:v>
                </c:pt>
                <c:pt idx="6">
                  <c:v>1986</c:v>
                </c:pt>
                <c:pt idx="7">
                  <c:v>1987</c:v>
                </c:pt>
                <c:pt idx="8">
                  <c:v>1988</c:v>
                </c:pt>
                <c:pt idx="9">
                  <c:v>1989</c:v>
                </c:pt>
                <c:pt idx="10">
                  <c:v>1990</c:v>
                </c:pt>
                <c:pt idx="11">
                  <c:v>1991</c:v>
                </c:pt>
                <c:pt idx="12">
                  <c:v>1992</c:v>
                </c:pt>
                <c:pt idx="13">
                  <c:v>1993</c:v>
                </c:pt>
                <c:pt idx="14">
                  <c:v>1994</c:v>
                </c:pt>
                <c:pt idx="15">
                  <c:v>1995</c:v>
                </c:pt>
                <c:pt idx="16">
                  <c:v>1996</c:v>
                </c:pt>
                <c:pt idx="17">
                  <c:v>1997</c:v>
                </c:pt>
                <c:pt idx="18">
                  <c:v>1998</c:v>
                </c:pt>
                <c:pt idx="19">
                  <c:v>1999</c:v>
                </c:pt>
                <c:pt idx="20">
                  <c:v>2000</c:v>
                </c:pt>
                <c:pt idx="21">
                  <c:v>2001</c:v>
                </c:pt>
                <c:pt idx="22">
                  <c:v>2002</c:v>
                </c:pt>
                <c:pt idx="23">
                  <c:v>2003</c:v>
                </c:pt>
                <c:pt idx="24">
                  <c:v>2004</c:v>
                </c:pt>
                <c:pt idx="25">
                  <c:v>2005</c:v>
                </c:pt>
                <c:pt idx="26">
                  <c:v>2006</c:v>
                </c:pt>
                <c:pt idx="27">
                  <c:v>2007</c:v>
                </c:pt>
                <c:pt idx="28">
                  <c:v>2008</c:v>
                </c:pt>
              </c:numCache>
            </c:numRef>
          </c:cat>
          <c:val>
            <c:numRef>
              <c:f>Sheet1!$D$2:$D$30</c:f>
              <c:numCache>
                <c:formatCode>#,##0</c:formatCode>
                <c:ptCount val="29"/>
                <c:pt idx="0">
                  <c:v>913733</c:v>
                </c:pt>
                <c:pt idx="1">
                  <c:v>967706</c:v>
                </c:pt>
                <c:pt idx="2">
                  <c:v>1019501</c:v>
                </c:pt>
                <c:pt idx="3">
                  <c:v>1076432</c:v>
                </c:pt>
                <c:pt idx="4">
                  <c:v>1138353</c:v>
                </c:pt>
                <c:pt idx="5">
                  <c:v>1191255</c:v>
                </c:pt>
                <c:pt idx="6">
                  <c:v>1257177</c:v>
                </c:pt>
                <c:pt idx="7">
                  <c:v>1376847</c:v>
                </c:pt>
                <c:pt idx="8">
                  <c:v>1559804</c:v>
                </c:pt>
                <c:pt idx="9">
                  <c:v>1749952</c:v>
                </c:pt>
                <c:pt idx="10">
                  <c:v>1945372</c:v>
                </c:pt>
                <c:pt idx="11">
                  <c:v>2111862</c:v>
                </c:pt>
                <c:pt idx="12">
                  <c:v>2282572</c:v>
                </c:pt>
                <c:pt idx="13">
                  <c:v>2470908</c:v>
                </c:pt>
                <c:pt idx="14">
                  <c:v>2692973</c:v>
                </c:pt>
                <c:pt idx="15">
                  <c:v>2941736</c:v>
                </c:pt>
                <c:pt idx="16">
                  <c:v>3115338</c:v>
                </c:pt>
                <c:pt idx="17">
                  <c:v>3072615</c:v>
                </c:pt>
                <c:pt idx="18">
                  <c:v>2749684</c:v>
                </c:pt>
                <c:pt idx="19">
                  <c:v>2871980</c:v>
                </c:pt>
                <c:pt idx="20">
                  <c:v>3005394</c:v>
                </c:pt>
                <c:pt idx="21" formatCode="#,##0_ ;\-#,##0\ ">
                  <c:v>3063705</c:v>
                </c:pt>
                <c:pt idx="22">
                  <c:v>3237042</c:v>
                </c:pt>
                <c:pt idx="23">
                  <c:v>3468166</c:v>
                </c:pt>
                <c:pt idx="24">
                  <c:v>3688189</c:v>
                </c:pt>
                <c:pt idx="25">
                  <c:v>3858019</c:v>
                </c:pt>
                <c:pt idx="26">
                  <c:v>4056550</c:v>
                </c:pt>
                <c:pt idx="27">
                  <c:v>4256564</c:v>
                </c:pt>
                <c:pt idx="28">
                  <c:v>4361396</c:v>
                </c:pt>
              </c:numCache>
            </c:numRef>
          </c:val>
        </c:ser>
        <c:axId val="63437440"/>
        <c:axId val="63910272"/>
      </c:barChart>
      <c:catAx>
        <c:axId val="63437440"/>
        <c:scaling>
          <c:orientation val="minMax"/>
        </c:scaling>
        <c:axPos val="b"/>
        <c:numFmt formatCode="General" sourceLinked="1"/>
        <c:tickLblPos val="nextTo"/>
        <c:txPr>
          <a:bodyPr/>
          <a:lstStyle/>
          <a:p>
            <a:pPr>
              <a:defRPr sz="1600"/>
            </a:pPr>
            <a:endParaRPr lang="en-US"/>
          </a:p>
        </c:txPr>
        <c:crossAx val="63910272"/>
        <c:crosses val="autoZero"/>
        <c:auto val="1"/>
        <c:lblAlgn val="ctr"/>
        <c:lblOffset val="100"/>
      </c:catAx>
      <c:valAx>
        <c:axId val="63910272"/>
        <c:scaling>
          <c:orientation val="minMax"/>
        </c:scaling>
        <c:axPos val="l"/>
        <c:majorGridlines/>
        <c:numFmt formatCode="#,##0" sourceLinked="1"/>
        <c:tickLblPos val="nextTo"/>
        <c:txPr>
          <a:bodyPr/>
          <a:lstStyle/>
          <a:p>
            <a:pPr>
              <a:defRPr sz="1400"/>
            </a:pPr>
            <a:endParaRPr lang="en-US"/>
          </a:p>
        </c:txPr>
        <c:crossAx val="63437440"/>
        <c:crosses val="autoZero"/>
        <c:crossBetween val="between"/>
      </c:valAx>
    </c:plotArea>
    <c:plotVisOnly val="1"/>
  </c:chart>
  <c:externalData r:id="rId2"/>
</c:chartSpace>
</file>

<file path=ppt/charts/chart2.xml><?xml version="1.0" encoding="utf-8"?>
<c:chartSpace xmlns:c="http://schemas.openxmlformats.org/drawingml/2006/chart" xmlns:a="http://schemas.openxmlformats.org/drawingml/2006/main" xmlns:r="http://schemas.openxmlformats.org/officeDocument/2006/relationships">
  <c:date1904 val="1"/>
  <c:lang val="en-US"/>
  <c:clrMapOvr bg1="lt1" tx1="dk1" bg2="lt2" tx2="dk2" accent1="accent1" accent2="accent2" accent3="accent3" accent4="accent4" accent5="accent5" accent6="accent6" hlink="hlink" folHlink="folHlink"/>
  <c:chart>
    <c:title>
      <c:tx>
        <c:rich>
          <a:bodyPr/>
          <a:lstStyle/>
          <a:p>
            <a:pPr>
              <a:defRPr/>
            </a:pPr>
            <a:r>
              <a:rPr lang="en-US"/>
              <a:t>Thailand's Growth rate (%)</a:t>
            </a:r>
          </a:p>
        </c:rich>
      </c:tx>
      <c:layout/>
    </c:title>
    <c:plotArea>
      <c:layout/>
      <c:lineChart>
        <c:grouping val="standard"/>
        <c:ser>
          <c:idx val="2"/>
          <c:order val="0"/>
          <c:tx>
            <c:strRef>
              <c:f>Sheet1!$E$1</c:f>
              <c:strCache>
                <c:ptCount val="1"/>
                <c:pt idx="0">
                  <c:v>Growth rate (%)</c:v>
                </c:pt>
              </c:strCache>
            </c:strRef>
          </c:tx>
          <c:spPr>
            <a:ln w="63500">
              <a:solidFill>
                <a:srgbClr val="FF0000"/>
              </a:solidFill>
            </a:ln>
          </c:spPr>
          <c:marker>
            <c:spPr>
              <a:solidFill>
                <a:srgbClr val="000000"/>
              </a:solidFill>
            </c:spPr>
          </c:marker>
          <c:cat>
            <c:numRef>
              <c:f>Sheet1!$C$2:$C$30</c:f>
              <c:numCache>
                <c:formatCode>General</c:formatCode>
                <c:ptCount val="29"/>
                <c:pt idx="0">
                  <c:v>1980</c:v>
                </c:pt>
                <c:pt idx="1">
                  <c:v>1981</c:v>
                </c:pt>
                <c:pt idx="2">
                  <c:v>1982</c:v>
                </c:pt>
                <c:pt idx="3">
                  <c:v>1983</c:v>
                </c:pt>
                <c:pt idx="4">
                  <c:v>1984</c:v>
                </c:pt>
                <c:pt idx="5">
                  <c:v>1985</c:v>
                </c:pt>
                <c:pt idx="6">
                  <c:v>1986</c:v>
                </c:pt>
                <c:pt idx="7">
                  <c:v>1987</c:v>
                </c:pt>
                <c:pt idx="8">
                  <c:v>1988</c:v>
                </c:pt>
                <c:pt idx="9">
                  <c:v>1989</c:v>
                </c:pt>
                <c:pt idx="10">
                  <c:v>1990</c:v>
                </c:pt>
                <c:pt idx="11">
                  <c:v>1991</c:v>
                </c:pt>
                <c:pt idx="12">
                  <c:v>1992</c:v>
                </c:pt>
                <c:pt idx="13">
                  <c:v>1993</c:v>
                </c:pt>
                <c:pt idx="14">
                  <c:v>1994</c:v>
                </c:pt>
                <c:pt idx="15">
                  <c:v>1995</c:v>
                </c:pt>
                <c:pt idx="16">
                  <c:v>1996</c:v>
                </c:pt>
                <c:pt idx="17">
                  <c:v>1997</c:v>
                </c:pt>
                <c:pt idx="18">
                  <c:v>1998</c:v>
                </c:pt>
                <c:pt idx="19">
                  <c:v>1999</c:v>
                </c:pt>
                <c:pt idx="20">
                  <c:v>2000</c:v>
                </c:pt>
                <c:pt idx="21">
                  <c:v>2001</c:v>
                </c:pt>
                <c:pt idx="22">
                  <c:v>2002</c:v>
                </c:pt>
                <c:pt idx="23">
                  <c:v>2003</c:v>
                </c:pt>
                <c:pt idx="24">
                  <c:v>2004</c:v>
                </c:pt>
                <c:pt idx="25">
                  <c:v>2005</c:v>
                </c:pt>
                <c:pt idx="26">
                  <c:v>2006</c:v>
                </c:pt>
                <c:pt idx="27">
                  <c:v>2007</c:v>
                </c:pt>
                <c:pt idx="28">
                  <c:v>2008</c:v>
                </c:pt>
              </c:numCache>
            </c:numRef>
          </c:cat>
          <c:val>
            <c:numRef>
              <c:f>Sheet1!$E$2:$E$30</c:f>
              <c:numCache>
                <c:formatCode>0.0</c:formatCode>
                <c:ptCount val="29"/>
                <c:pt idx="1">
                  <c:v>5.9068677611512399</c:v>
                </c:pt>
                <c:pt idx="2">
                  <c:v>5.35234875055027</c:v>
                </c:pt>
                <c:pt idx="3">
                  <c:v>5.584202467677815</c:v>
                </c:pt>
                <c:pt idx="4">
                  <c:v>5.7524302510516225</c:v>
                </c:pt>
                <c:pt idx="5">
                  <c:v>4.6472403551446746</c:v>
                </c:pt>
                <c:pt idx="6">
                  <c:v>5.533827769872949</c:v>
                </c:pt>
                <c:pt idx="7">
                  <c:v>9.5189460195342548</c:v>
                </c:pt>
                <c:pt idx="8">
                  <c:v>13.288114075129625</c:v>
                </c:pt>
                <c:pt idx="9">
                  <c:v>12.190505986649606</c:v>
                </c:pt>
                <c:pt idx="10">
                  <c:v>11.167163442197268</c:v>
                </c:pt>
                <c:pt idx="11">
                  <c:v>8.558260322447321</c:v>
                </c:pt>
                <c:pt idx="12">
                  <c:v>8.0833880244068972</c:v>
                </c:pt>
                <c:pt idx="13">
                  <c:v>8.2510431215313123</c:v>
                </c:pt>
                <c:pt idx="14">
                  <c:v>8.9871820399626543</c:v>
                </c:pt>
                <c:pt idx="15">
                  <c:v>9.237485856709311</c:v>
                </c:pt>
                <c:pt idx="16">
                  <c:v>5.9013453280647914</c:v>
                </c:pt>
                <c:pt idx="17">
                  <c:v>-1.3713760754049789</c:v>
                </c:pt>
                <c:pt idx="18">
                  <c:v>-10.509972775632471</c:v>
                </c:pt>
                <c:pt idx="19">
                  <c:v>4.4476383468063965</c:v>
                </c:pt>
                <c:pt idx="20">
                  <c:v>4.6453666111881002</c:v>
                </c:pt>
                <c:pt idx="21">
                  <c:v>1.940211499723498</c:v>
                </c:pt>
                <c:pt idx="22">
                  <c:v>5.6577575190822813</c:v>
                </c:pt>
                <c:pt idx="23">
                  <c:v>7.1399753231499625</c:v>
                </c:pt>
                <c:pt idx="24">
                  <c:v>6.3440734959053335</c:v>
                </c:pt>
                <c:pt idx="25">
                  <c:v>4.6046989457427481</c:v>
                </c:pt>
                <c:pt idx="26">
                  <c:v>5.1459311112775756</c:v>
                </c:pt>
                <c:pt idx="27">
                  <c:v>4.930643034105346</c:v>
                </c:pt>
                <c:pt idx="28">
                  <c:v>2.4628315232661837</c:v>
                </c:pt>
              </c:numCache>
            </c:numRef>
          </c:val>
        </c:ser>
        <c:marker val="1"/>
        <c:axId val="63899904"/>
        <c:axId val="63930752"/>
      </c:lineChart>
      <c:catAx>
        <c:axId val="63899904"/>
        <c:scaling>
          <c:orientation val="minMax"/>
        </c:scaling>
        <c:axPos val="b"/>
        <c:numFmt formatCode="General" sourceLinked="1"/>
        <c:tickLblPos val="nextTo"/>
        <c:crossAx val="63930752"/>
        <c:crosses val="autoZero"/>
        <c:auto val="1"/>
        <c:lblAlgn val="ctr"/>
        <c:lblOffset val="100"/>
      </c:catAx>
      <c:valAx>
        <c:axId val="63930752"/>
        <c:scaling>
          <c:orientation val="minMax"/>
        </c:scaling>
        <c:axPos val="l"/>
        <c:majorGridlines/>
        <c:numFmt formatCode="General" sourceLinked="1"/>
        <c:tickLblPos val="nextTo"/>
        <c:crossAx val="63899904"/>
        <c:crosses val="autoZero"/>
        <c:crossBetween val="between"/>
      </c:valAx>
    </c:plotArea>
    <c:plotVisOnly val="1"/>
  </c:chart>
  <c:externalData r:id="rId2"/>
</c:chartSpace>
</file>

<file path=ppt/drawings/_rels/vmlDrawing1.v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image" Target="../media/image13.wmf"/><Relationship Id="rId1" Type="http://schemas.openxmlformats.org/officeDocument/2006/relationships/image" Target="../media/image12.wmf"/><Relationship Id="rId4" Type="http://schemas.openxmlformats.org/officeDocument/2006/relationships/image" Target="../media/image15.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1.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22.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23.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24.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319226F-E01D-4643-A317-C1F870012BDF}" type="datetimeFigureOut">
              <a:rPr lang="en-US" smtClean="0"/>
              <a:pPr/>
              <a:t>8/11/2011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39859CF-502D-4304-8598-63B349876DBA}"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8061AA9-827F-4147-8A1B-AC971CD7C6B8}" type="datetimeFigureOut">
              <a:rPr lang="en-US" smtClean="0"/>
              <a:pPr/>
              <a:t>8/11/2011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3F1885D-71AA-4152-BAA8-DA719EBA45A3}"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8061AA9-827F-4147-8A1B-AC971CD7C6B8}" type="datetimeFigureOut">
              <a:rPr lang="en-US" smtClean="0"/>
              <a:pPr/>
              <a:t>8/11/2011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3F1885D-71AA-4152-BAA8-DA719EBA45A3}"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8061AA9-827F-4147-8A1B-AC971CD7C6B8}" type="datetimeFigureOut">
              <a:rPr lang="en-US" smtClean="0"/>
              <a:pPr/>
              <a:t>8/11/2011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3F1885D-71AA-4152-BAA8-DA719EBA45A3}"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8061AA9-827F-4147-8A1B-AC971CD7C6B8}" type="datetimeFigureOut">
              <a:rPr lang="en-US" smtClean="0"/>
              <a:pPr/>
              <a:t>8/11/2011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3F1885D-71AA-4152-BAA8-DA719EBA45A3}"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8061AA9-827F-4147-8A1B-AC971CD7C6B8}" type="datetimeFigureOut">
              <a:rPr lang="en-US" smtClean="0"/>
              <a:pPr/>
              <a:t>8/11/2011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3F1885D-71AA-4152-BAA8-DA719EBA45A3}"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8061AA9-827F-4147-8A1B-AC971CD7C6B8}" type="datetimeFigureOut">
              <a:rPr lang="en-US" smtClean="0"/>
              <a:pPr/>
              <a:t>8/11/2011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3F1885D-71AA-4152-BAA8-DA719EBA45A3}"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8061AA9-827F-4147-8A1B-AC971CD7C6B8}" type="datetimeFigureOut">
              <a:rPr lang="en-US" smtClean="0"/>
              <a:pPr/>
              <a:t>8/11/2011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3F1885D-71AA-4152-BAA8-DA719EBA45A3}"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8061AA9-827F-4147-8A1B-AC971CD7C6B8}" type="datetimeFigureOut">
              <a:rPr lang="en-US" smtClean="0"/>
              <a:pPr/>
              <a:t>8/11/2011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3F1885D-71AA-4152-BAA8-DA719EBA45A3}"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8061AA9-827F-4147-8A1B-AC971CD7C6B8}" type="datetimeFigureOut">
              <a:rPr lang="en-US" smtClean="0"/>
              <a:pPr/>
              <a:t>8/11/2011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3F1885D-71AA-4152-BAA8-DA719EBA45A3}"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8061AA9-827F-4147-8A1B-AC971CD7C6B8}" type="datetimeFigureOut">
              <a:rPr lang="en-US" smtClean="0"/>
              <a:pPr/>
              <a:t>8/11/2011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3F1885D-71AA-4152-BAA8-DA719EBA45A3}"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8061AA9-827F-4147-8A1B-AC971CD7C6B8}" type="datetimeFigureOut">
              <a:rPr lang="en-US" smtClean="0"/>
              <a:pPr/>
              <a:t>8/11/2011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3F1885D-71AA-4152-BAA8-DA719EBA45A3}"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74688" y="381000"/>
            <a:ext cx="7793037" cy="11430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685800" y="1981200"/>
            <a:ext cx="7772400" cy="4114800"/>
          </a:xfrm>
        </p:spPr>
        <p:txBody>
          <a:bodyPr/>
          <a:lstStyle/>
          <a:p>
            <a:pPr lvl="0"/>
            <a:endParaRPr lang="en-US" noProof="0" smtClean="0"/>
          </a:p>
        </p:txBody>
      </p:sp>
      <p:sp>
        <p:nvSpPr>
          <p:cNvPr id="4" name="Rectangle 3"/>
          <p:cNvSpPr>
            <a:spLocks noGrp="1" noChangeArrowheads="1"/>
          </p:cNvSpPr>
          <p:nvPr>
            <p:ph type="ftr" sz="quarter" idx="10"/>
          </p:nvPr>
        </p:nvSpPr>
        <p:spPr>
          <a:ln/>
        </p:spPr>
        <p:txBody>
          <a:bodyPr/>
          <a:lstStyle>
            <a:lvl1pPr>
              <a:defRPr/>
            </a:lvl1pPr>
          </a:lstStyle>
          <a:p>
            <a:pPr>
              <a:defRPr/>
            </a:pPr>
            <a:r>
              <a:rPr lang="en-US"/>
              <a:t>Copyright </a:t>
            </a:r>
            <a:r>
              <a:rPr lang="en-US">
                <a:latin typeface="Times New Roman"/>
              </a:rPr>
              <a:t>©</a:t>
            </a:r>
            <a:r>
              <a:rPr lang="en-US"/>
              <a:t> 2005 Pearson Addison-Wesley. All rights reserved.</a:t>
            </a:r>
            <a:endParaRPr lang="en-CA">
              <a:latin typeface="Times New Roman" pitchFamily="18" charset="0"/>
            </a:endParaRPr>
          </a:p>
        </p:txBody>
      </p:sp>
      <p:sp>
        <p:nvSpPr>
          <p:cNvPr id="5" name="Rectangle 4"/>
          <p:cNvSpPr>
            <a:spLocks noGrp="1" noChangeArrowheads="1"/>
          </p:cNvSpPr>
          <p:nvPr>
            <p:ph type="sldNum" sz="quarter" idx="11"/>
          </p:nvPr>
        </p:nvSpPr>
        <p:spPr>
          <a:ln/>
        </p:spPr>
        <p:txBody>
          <a:bodyPr/>
          <a:lstStyle>
            <a:lvl1pPr>
              <a:defRPr/>
            </a:lvl1pPr>
          </a:lstStyle>
          <a:p>
            <a:pPr>
              <a:defRPr/>
            </a:pPr>
            <a:r>
              <a:rPr lang="en-US"/>
              <a:t>1-</a:t>
            </a:r>
            <a:fld id="{DBAE4563-37C8-49C3-AD4B-98D23C90A82F}" type="slidenum">
              <a:rPr lang="en-US"/>
              <a:pPr>
                <a:defRPr/>
              </a:pPr>
              <a:t>‹#›</a:t>
            </a:fld>
            <a:endParaRPr lang="en-CA"/>
          </a:p>
        </p:txBody>
      </p:sp>
    </p:spTree>
  </p:cSld>
  <p:clrMapOvr>
    <a:masterClrMapping/>
  </p:clrMapOvr>
  <p:transition spd="med">
    <p:pull dir="rd"/>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8061AA9-827F-4147-8A1B-AC971CD7C6B8}" type="datetimeFigureOut">
              <a:rPr lang="en-US" smtClean="0"/>
              <a:pPr/>
              <a:t>8/11/2011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3F1885D-71AA-4152-BAA8-DA719EBA45A3}"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en.wikipedia.org/wiki/File:UN_Human_Development_Report_2010_1.PNG" TargetMode="Externa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2" Type="http://schemas.openxmlformats.org/officeDocument/2006/relationships/image" Target="../media/image6.wmf"/><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7.wm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oleObject" Target="../embeddings/oleObject4.bin"/><Relationship Id="rId5" Type="http://schemas.openxmlformats.org/officeDocument/2006/relationships/oleObject" Target="../embeddings/oleObject3.bin"/><Relationship Id="rId4" Type="http://schemas.openxmlformats.org/officeDocument/2006/relationships/oleObject" Target="../embeddings/oleObject2.bin"/></Relationships>
</file>

<file path=ppt/slides/_rels/slide2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2.xml"/><Relationship Id="rId1" Type="http://schemas.openxmlformats.org/officeDocument/2006/relationships/vmlDrawing" Target="../drawings/vmlDrawing2.vml"/></Relationships>
</file>

<file path=ppt/slides/_rels/slide39.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Layout" Target="../slideLayouts/slideLayout2.xml"/><Relationship Id="rId1" Type="http://schemas.openxmlformats.org/officeDocument/2006/relationships/vmlDrawing" Target="../drawings/vmlDrawing3.vml"/></Relationships>
</file>

<file path=ppt/slides/_rels/slide40.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Layout" Target="../slideLayouts/slideLayout2.xml"/><Relationship Id="rId1" Type="http://schemas.openxmlformats.org/officeDocument/2006/relationships/vmlDrawing" Target="../drawings/vmlDrawing4.vml"/></Relationships>
</file>

<file path=ppt/slides/_rels/slide41.xml.rels><?xml version="1.0" encoding="UTF-8" standalone="yes"?>
<Relationships xmlns="http://schemas.openxmlformats.org/package/2006/relationships"><Relationship Id="rId3" Type="http://schemas.openxmlformats.org/officeDocument/2006/relationships/oleObject" Target="../embeddings/oleObject8.bin"/><Relationship Id="rId2" Type="http://schemas.openxmlformats.org/officeDocument/2006/relationships/slideLayout" Target="../slideLayouts/slideLayout2.xml"/><Relationship Id="rId1" Type="http://schemas.openxmlformats.org/officeDocument/2006/relationships/vmlDrawing" Target="../drawings/vmlDrawing5.v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5.wmf"/><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26.wmf"/><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US" dirty="0" smtClean="0"/>
              <a:t>Announcement</a:t>
            </a:r>
            <a:endParaRPr lang="en-US" dirty="0"/>
          </a:p>
        </p:txBody>
      </p:sp>
      <p:sp>
        <p:nvSpPr>
          <p:cNvPr id="3" name="Content Placeholder 2"/>
          <p:cNvSpPr>
            <a:spLocks noGrp="1"/>
          </p:cNvSpPr>
          <p:nvPr>
            <p:ph idx="1"/>
          </p:nvPr>
        </p:nvSpPr>
        <p:spPr>
          <a:xfrm>
            <a:off x="0" y="1124744"/>
            <a:ext cx="9144000" cy="5400600"/>
          </a:xfrm>
        </p:spPr>
        <p:txBody>
          <a:bodyPr>
            <a:normAutofit/>
          </a:bodyPr>
          <a:lstStyle/>
          <a:p>
            <a:r>
              <a:rPr lang="en-US" b="1" dirty="0" smtClean="0">
                <a:solidFill>
                  <a:srgbClr val="FF0000"/>
                </a:solidFill>
              </a:rPr>
              <a:t>Password</a:t>
            </a:r>
            <a:r>
              <a:rPr lang="en-US" dirty="0" smtClean="0"/>
              <a:t> for downloading handouts: </a:t>
            </a:r>
            <a:r>
              <a:rPr lang="en-US" b="1" dirty="0" smtClean="0">
                <a:solidFill>
                  <a:srgbClr val="FF0000"/>
                </a:solidFill>
              </a:rPr>
              <a:t>40304</a:t>
            </a:r>
          </a:p>
          <a:p>
            <a:r>
              <a:rPr lang="en-US" b="1" dirty="0" smtClean="0">
                <a:solidFill>
                  <a:srgbClr val="FF0000"/>
                </a:solidFill>
              </a:rPr>
              <a:t>Case studies presentation and discussion</a:t>
            </a:r>
          </a:p>
          <a:p>
            <a:pPr lvl="1"/>
            <a:r>
              <a:rPr lang="en-US" dirty="0" smtClean="0"/>
              <a:t>Group assignment (3-4 students)</a:t>
            </a:r>
          </a:p>
          <a:p>
            <a:pPr lvl="1"/>
            <a:r>
              <a:rPr lang="en-US" dirty="0" smtClean="0"/>
              <a:t>2 case studies/group</a:t>
            </a:r>
          </a:p>
          <a:p>
            <a:pPr lvl="1"/>
            <a:r>
              <a:rPr lang="en-US" dirty="0" smtClean="0"/>
              <a:t>8 Topics </a:t>
            </a:r>
            <a:r>
              <a:rPr lang="en-US" dirty="0" smtClean="0"/>
              <a:t>to choose from: </a:t>
            </a:r>
            <a:endParaRPr lang="en-US" dirty="0" smtClean="0"/>
          </a:p>
          <a:p>
            <a:pPr lvl="2">
              <a:buNone/>
            </a:pPr>
            <a:r>
              <a:rPr lang="en-US" sz="2800" dirty="0" smtClean="0"/>
              <a:t>1. Industrial and Export Policy in South Korea</a:t>
            </a:r>
          </a:p>
          <a:p>
            <a:pPr lvl="2">
              <a:buNone/>
            </a:pPr>
            <a:r>
              <a:rPr lang="en-US" sz="2800" dirty="0" smtClean="0"/>
              <a:t>2. Taiwan – Inside the Miracle: A Development Success Story</a:t>
            </a:r>
          </a:p>
          <a:p>
            <a:pPr lvl="2">
              <a:buNone/>
            </a:pPr>
            <a:r>
              <a:rPr lang="en-US" sz="2800" dirty="0" smtClean="0"/>
              <a:t>3. </a:t>
            </a:r>
            <a:r>
              <a:rPr lang="en-US" sz="2800" dirty="0" smtClean="0"/>
              <a:t>Governance and Civil Service Reform: Mali</a:t>
            </a:r>
            <a:endParaRPr lang="en-US" sz="2800" dirty="0" smtClean="0"/>
          </a:p>
          <a:p>
            <a:pPr lvl="2"/>
            <a:endParaRPr lang="en-US" dirty="0" smtClean="0"/>
          </a:p>
          <a:p>
            <a:pPr lvl="1"/>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92696"/>
            <a:ext cx="8229600" cy="5433467"/>
          </a:xfrm>
        </p:spPr>
        <p:txBody>
          <a:bodyPr>
            <a:normAutofit lnSpcReduction="10000"/>
          </a:bodyPr>
          <a:lstStyle/>
          <a:p>
            <a:pPr marL="342900" lvl="2" indent="-342900"/>
            <a:r>
              <a:rPr lang="en-US" sz="3200" dirty="0" smtClean="0"/>
              <a:t>4. </a:t>
            </a:r>
            <a:r>
              <a:rPr lang="en-US" sz="3200" dirty="0" smtClean="0"/>
              <a:t>Mexico</a:t>
            </a:r>
            <a:r>
              <a:rPr lang="en-US" sz="3200" dirty="0" smtClean="0"/>
              <a:t>: A Pioneer in Successful Debt </a:t>
            </a:r>
            <a:r>
              <a:rPr lang="en-US" sz="3200" dirty="0" smtClean="0"/>
              <a:t>Reduction</a:t>
            </a:r>
          </a:p>
          <a:p>
            <a:r>
              <a:rPr lang="en-US" dirty="0" smtClean="0"/>
              <a:t>5. </a:t>
            </a:r>
            <a:r>
              <a:rPr lang="en-US" dirty="0" smtClean="0"/>
              <a:t>Environment and Development: Causes of Deforestation in the </a:t>
            </a:r>
            <a:r>
              <a:rPr lang="en-US" dirty="0" smtClean="0"/>
              <a:t>Brazilian Amazon </a:t>
            </a:r>
            <a:r>
              <a:rPr lang="en-US" dirty="0" smtClean="0"/>
              <a:t>Rain Forest and the Policy </a:t>
            </a:r>
            <a:r>
              <a:rPr lang="en-US" dirty="0" smtClean="0"/>
              <a:t>Response</a:t>
            </a:r>
          </a:p>
          <a:p>
            <a:r>
              <a:rPr lang="en-US" dirty="0" smtClean="0"/>
              <a:t>6. NAFTA </a:t>
            </a:r>
            <a:r>
              <a:rPr lang="en-US" dirty="0" smtClean="0"/>
              <a:t>and Beyond: Impact on Mexico and Latin </a:t>
            </a:r>
            <a:r>
              <a:rPr lang="en-US" dirty="0" smtClean="0"/>
              <a:t>America</a:t>
            </a:r>
          </a:p>
          <a:p>
            <a:r>
              <a:rPr lang="en-US" dirty="0" smtClean="0"/>
              <a:t>7. </a:t>
            </a:r>
            <a:r>
              <a:rPr lang="en-US" dirty="0" smtClean="0"/>
              <a:t>Property Rights Reform: China's Township and Village </a:t>
            </a:r>
            <a:r>
              <a:rPr lang="en-US" dirty="0" smtClean="0"/>
              <a:t>Enterprises</a:t>
            </a:r>
          </a:p>
          <a:p>
            <a:r>
              <a:rPr lang="en-US" dirty="0" smtClean="0"/>
              <a:t>8. </a:t>
            </a:r>
            <a:r>
              <a:rPr lang="en-US" dirty="0" smtClean="0"/>
              <a:t>Efficiency and Equity Issues in Tax Reform: Bolivia</a:t>
            </a:r>
          </a:p>
          <a:p>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052736"/>
            <a:ext cx="7772400" cy="1470025"/>
          </a:xfrm>
        </p:spPr>
        <p:txBody>
          <a:bodyPr/>
          <a:lstStyle/>
          <a:p>
            <a:r>
              <a:rPr lang="en-US" smtClean="0"/>
              <a:t>Some </a:t>
            </a:r>
            <a:r>
              <a:rPr lang="en-US" dirty="0" smtClean="0"/>
              <a:t>Useful Concepts</a:t>
            </a:r>
            <a:endParaRPr lang="en-US" dirty="0"/>
          </a:p>
        </p:txBody>
      </p:sp>
      <p:sp>
        <p:nvSpPr>
          <p:cNvPr id="3" name="Subtitle 2"/>
          <p:cNvSpPr>
            <a:spLocks noGrp="1"/>
          </p:cNvSpPr>
          <p:nvPr>
            <p:ph type="subTitle" idx="1"/>
          </p:nvPr>
        </p:nvSpPr>
        <p:spPr>
          <a:xfrm>
            <a:off x="1475656" y="3068960"/>
            <a:ext cx="6400800" cy="2785864"/>
          </a:xfrm>
        </p:spPr>
        <p:txBody>
          <a:bodyPr>
            <a:normAutofit fontScale="92500" lnSpcReduction="20000"/>
          </a:bodyPr>
          <a:lstStyle/>
          <a:p>
            <a:r>
              <a:rPr lang="en-US" dirty="0" smtClean="0"/>
              <a:t>1. Development Macroeconomics</a:t>
            </a:r>
          </a:p>
          <a:p>
            <a:r>
              <a:rPr lang="en-US" dirty="0" smtClean="0"/>
              <a:t>2. GDP (PPP)</a:t>
            </a:r>
          </a:p>
          <a:p>
            <a:r>
              <a:rPr lang="en-US" dirty="0" smtClean="0"/>
              <a:t>3. Economic Development</a:t>
            </a:r>
          </a:p>
          <a:p>
            <a:r>
              <a:rPr lang="en-US" dirty="0" smtClean="0"/>
              <a:t>4. Growth Rate of GDP</a:t>
            </a:r>
          </a:p>
          <a:p>
            <a:r>
              <a:rPr lang="en-US" dirty="0" smtClean="0"/>
              <a:t>5. Scale Ratio</a:t>
            </a:r>
          </a:p>
          <a:p>
            <a:r>
              <a:rPr lang="en-US" dirty="0" smtClean="0"/>
              <a:t>6. Poverty Measurement</a:t>
            </a:r>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457200" y="1600200"/>
            <a:ext cx="8229600" cy="4925144"/>
          </a:xfrm>
        </p:spPr>
        <p:txBody>
          <a:bodyPr>
            <a:normAutofit fontScale="85000" lnSpcReduction="10000"/>
          </a:bodyPr>
          <a:lstStyle/>
          <a:p>
            <a:r>
              <a:rPr lang="en-US" dirty="0" smtClean="0"/>
              <a:t>In Keynes’ opinion, desired aggregate expenditure is the key to economic activity. </a:t>
            </a:r>
          </a:p>
          <a:p>
            <a:r>
              <a:rPr lang="en-US" dirty="0" smtClean="0"/>
              <a:t>That is, what households, businesses and government plan to buy will be the determinant of what firms eventually produce.</a:t>
            </a:r>
          </a:p>
          <a:p>
            <a:r>
              <a:rPr lang="en-US" dirty="0" smtClean="0"/>
              <a:t>Assumptions: The actual output level is below the potential level. There are unemployed resources. Demand for output is not bounded by supply of output. This is often true in the short-run.</a:t>
            </a:r>
          </a:p>
          <a:p>
            <a:r>
              <a:rPr lang="en-US" dirty="0" smtClean="0"/>
              <a:t>In this course, we will consider economic growth in the long-run  where factor accumulation and productivity are the major determinants of output supply.</a:t>
            </a:r>
          </a:p>
        </p:txBody>
      </p:sp>
      <p:sp>
        <p:nvSpPr>
          <p:cNvPr id="7" name="Title 1"/>
          <p:cNvSpPr>
            <a:spLocks noGrp="1"/>
          </p:cNvSpPr>
          <p:nvPr>
            <p:ph type="title"/>
          </p:nvPr>
        </p:nvSpPr>
        <p:spPr/>
        <p:txBody>
          <a:bodyPr/>
          <a:lstStyle/>
          <a:p>
            <a:pPr eaLnBrk="1" hangingPunct="1"/>
            <a:r>
              <a:rPr lang="en-US" b="1" dirty="0" smtClean="0">
                <a:cs typeface="Angsana New" pitchFamily="18" charset="-34"/>
              </a:rPr>
              <a:t>1. Development Macroeconomics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Content Placeholder 2"/>
          <p:cNvSpPr>
            <a:spLocks noGrp="1"/>
          </p:cNvSpPr>
          <p:nvPr>
            <p:ph idx="1"/>
          </p:nvPr>
        </p:nvSpPr>
        <p:spPr>
          <a:xfrm>
            <a:off x="0" y="404664"/>
            <a:ext cx="9144000" cy="6453336"/>
          </a:xfrm>
        </p:spPr>
        <p:txBody>
          <a:bodyPr>
            <a:normAutofit lnSpcReduction="10000"/>
          </a:bodyPr>
          <a:lstStyle/>
          <a:p>
            <a:pPr eaLnBrk="1" hangingPunct="1">
              <a:lnSpc>
                <a:spcPct val="110000"/>
              </a:lnSpc>
            </a:pPr>
            <a:r>
              <a:rPr lang="en-GB" sz="2800" dirty="0" smtClean="0">
                <a:latin typeface="Arial" pitchFamily="34" charset="0"/>
                <a:cs typeface="Arial" pitchFamily="34" charset="0"/>
              </a:rPr>
              <a:t>Emerged as a field in the 50’s and 60’s</a:t>
            </a:r>
          </a:p>
          <a:p>
            <a:pPr eaLnBrk="1" hangingPunct="1">
              <a:lnSpc>
                <a:spcPct val="110000"/>
              </a:lnSpc>
            </a:pPr>
            <a:r>
              <a:rPr lang="en-GB" sz="2800" dirty="0" smtClean="0">
                <a:latin typeface="Arial" pitchFamily="34" charset="0"/>
                <a:cs typeface="Arial" pitchFamily="34" charset="0"/>
              </a:rPr>
              <a:t>To study “the development process”, i.e. growth.</a:t>
            </a:r>
          </a:p>
          <a:p>
            <a:pPr eaLnBrk="1" hangingPunct="1">
              <a:lnSpc>
                <a:spcPct val="110000"/>
              </a:lnSpc>
            </a:pPr>
            <a:r>
              <a:rPr lang="en-US" sz="2800" dirty="0" smtClean="0">
                <a:latin typeface="Arial" pitchFamily="34" charset="0"/>
                <a:cs typeface="Arial" pitchFamily="34" charset="0"/>
              </a:rPr>
              <a:t>All countries passed through the same historical stages of economic development.</a:t>
            </a:r>
          </a:p>
          <a:p>
            <a:pPr eaLnBrk="1" hangingPunct="1">
              <a:lnSpc>
                <a:spcPct val="110000"/>
              </a:lnSpc>
            </a:pPr>
            <a:r>
              <a:rPr lang="en-US" sz="2800" dirty="0">
                <a:latin typeface="Arial" pitchFamily="34" charset="0"/>
                <a:cs typeface="Arial" pitchFamily="34" charset="0"/>
              </a:rPr>
              <a:t>C</a:t>
            </a:r>
            <a:r>
              <a:rPr lang="en-US" sz="2800" dirty="0" smtClean="0">
                <a:latin typeface="Arial" pitchFamily="34" charset="0"/>
                <a:cs typeface="Arial" pitchFamily="34" charset="0"/>
              </a:rPr>
              <a:t>urrent underdeveloped countries were merely at an earlier stage in this linear historical progress while First World (European and North American) nations were at a later stage. </a:t>
            </a:r>
          </a:p>
          <a:p>
            <a:pPr eaLnBrk="1" hangingPunct="1">
              <a:lnSpc>
                <a:spcPct val="110000"/>
              </a:lnSpc>
            </a:pPr>
            <a:r>
              <a:rPr lang="en-US" sz="2800" dirty="0" smtClean="0">
                <a:latin typeface="Arial" pitchFamily="34" charset="0"/>
                <a:cs typeface="Arial" pitchFamily="34" charset="0"/>
              </a:rPr>
              <a:t>Latin American, Asian and African countries were seen mostly as "underdeveloped" countries, i.e. "primitive" versions of European nations that could, with time, "develop" the institutions and standards of living of Europe and North America</a:t>
            </a:r>
          </a:p>
          <a:p>
            <a:pPr eaLnBrk="1" hangingPunct="1">
              <a:lnSpc>
                <a:spcPct val="110000"/>
              </a:lnSpc>
            </a:pPr>
            <a:endParaRPr lang="en-GB" sz="2800" dirty="0" smtClean="0">
              <a:cs typeface="Arial" pitchFamily="34"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Content Placeholder 2"/>
          <p:cNvSpPr>
            <a:spLocks noGrp="1"/>
          </p:cNvSpPr>
          <p:nvPr>
            <p:ph idx="1"/>
          </p:nvPr>
        </p:nvSpPr>
        <p:spPr>
          <a:xfrm>
            <a:off x="467544" y="620688"/>
            <a:ext cx="8219256" cy="5505475"/>
          </a:xfrm>
        </p:spPr>
        <p:txBody>
          <a:bodyPr/>
          <a:lstStyle/>
          <a:p>
            <a:pPr eaLnBrk="1" hangingPunct="1">
              <a:lnSpc>
                <a:spcPct val="80000"/>
              </a:lnSpc>
            </a:pPr>
            <a:r>
              <a:rPr lang="en-GB" sz="4000" dirty="0" smtClean="0">
                <a:cs typeface="Arial" pitchFamily="34" charset="0"/>
              </a:rPr>
              <a:t>Inducing growth necessitates structural changes to pass from a “</a:t>
            </a:r>
            <a:r>
              <a:rPr lang="en-GB" sz="4000" dirty="0" smtClean="0">
                <a:solidFill>
                  <a:srgbClr val="00B050"/>
                </a:solidFill>
                <a:cs typeface="Arial" pitchFamily="34" charset="0"/>
              </a:rPr>
              <a:t>traditional/backward/rural/subsistence</a:t>
            </a:r>
            <a:r>
              <a:rPr lang="en-GB" sz="4000" dirty="0" smtClean="0">
                <a:cs typeface="Arial" pitchFamily="34" charset="0"/>
              </a:rPr>
              <a:t>” economy to a “</a:t>
            </a:r>
            <a:r>
              <a:rPr lang="en-GB" sz="4000" dirty="0" smtClean="0">
                <a:solidFill>
                  <a:srgbClr val="00B050"/>
                </a:solidFill>
                <a:cs typeface="Arial" pitchFamily="34" charset="0"/>
              </a:rPr>
              <a:t>modern/technology-based/market oriented/urban</a:t>
            </a:r>
            <a:r>
              <a:rPr lang="en-GB" sz="4000" dirty="0" smtClean="0">
                <a:cs typeface="Arial" pitchFamily="34" charset="0"/>
              </a:rPr>
              <a:t>” one.</a:t>
            </a:r>
          </a:p>
          <a:p>
            <a:pPr eaLnBrk="1" hangingPunct="1">
              <a:lnSpc>
                <a:spcPct val="80000"/>
              </a:lnSpc>
            </a:pPr>
            <a:endParaRPr lang="en-GB" sz="4000" dirty="0" smtClean="0">
              <a:cs typeface="Arial" pitchFamily="34" charset="0"/>
            </a:endParaRPr>
          </a:p>
          <a:p>
            <a:pPr eaLnBrk="1" hangingPunct="1">
              <a:lnSpc>
                <a:spcPct val="80000"/>
              </a:lnSpc>
            </a:pPr>
            <a:r>
              <a:rPr lang="en-GB" sz="4000" dirty="0" smtClean="0">
                <a:cs typeface="Arial" pitchFamily="34" charset="0"/>
              </a:rPr>
              <a:t>The question was: how to induce structural changes?</a:t>
            </a:r>
          </a:p>
          <a:p>
            <a:pPr eaLnBrk="1" hangingPunct="1"/>
            <a:endParaRPr lang="en-US" dirty="0" smtClean="0">
              <a:cs typeface="Cordia New" pitchFamily="34" charset="-34"/>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Copyright </a:t>
            </a:r>
            <a:r>
              <a:rPr lang="en-US">
                <a:latin typeface="Times New Roman"/>
              </a:rPr>
              <a:t>©</a:t>
            </a:r>
            <a:r>
              <a:rPr lang="en-US"/>
              <a:t> 2005 Pearson Addison-Wesley. All rights reserved.</a:t>
            </a:r>
            <a:endParaRPr lang="en-CA">
              <a:latin typeface="Times New Roman" pitchFamily="18" charset="0"/>
            </a:endParaRPr>
          </a:p>
        </p:txBody>
      </p:sp>
      <p:sp>
        <p:nvSpPr>
          <p:cNvPr id="5" name="Slide Number Placeholder 4"/>
          <p:cNvSpPr>
            <a:spLocks noGrp="1"/>
          </p:cNvSpPr>
          <p:nvPr>
            <p:ph type="sldNum" sz="quarter" idx="11"/>
          </p:nvPr>
        </p:nvSpPr>
        <p:spPr/>
        <p:txBody>
          <a:bodyPr/>
          <a:lstStyle/>
          <a:p>
            <a:pPr>
              <a:defRPr/>
            </a:pPr>
            <a:r>
              <a:rPr lang="en-US"/>
              <a:t>1-</a:t>
            </a:r>
            <a:fld id="{E9CA003F-87E3-4BAC-9F9D-7735AEF44F1B}" type="slidenum">
              <a:rPr lang="en-US"/>
              <a:pPr>
                <a:defRPr/>
              </a:pPr>
              <a:t>7</a:t>
            </a:fld>
            <a:endParaRPr lang="en-CA"/>
          </a:p>
        </p:txBody>
      </p:sp>
      <p:sp>
        <p:nvSpPr>
          <p:cNvPr id="23556" name="Rectangle 2"/>
          <p:cNvSpPr>
            <a:spLocks noGrp="1" noChangeArrowheads="1"/>
          </p:cNvSpPr>
          <p:nvPr>
            <p:ph type="title"/>
          </p:nvPr>
        </p:nvSpPr>
        <p:spPr/>
        <p:txBody>
          <a:bodyPr/>
          <a:lstStyle/>
          <a:p>
            <a:r>
              <a:rPr lang="en-US" dirty="0" smtClean="0">
                <a:solidFill>
                  <a:srgbClr val="FF0000"/>
                </a:solidFill>
              </a:rPr>
              <a:t>2. GDP (PPP)</a:t>
            </a:r>
            <a:endParaRPr lang="en-US" dirty="0" smtClean="0">
              <a:solidFill>
                <a:schemeClr val="tx1"/>
              </a:solidFill>
            </a:endParaRPr>
          </a:p>
        </p:txBody>
      </p:sp>
      <p:sp>
        <p:nvSpPr>
          <p:cNvPr id="23557" name="Rectangle 3"/>
          <p:cNvSpPr>
            <a:spLocks noGrp="1" noChangeArrowheads="1"/>
          </p:cNvSpPr>
          <p:nvPr>
            <p:ph type="body" idx="1"/>
          </p:nvPr>
        </p:nvSpPr>
        <p:spPr>
          <a:xfrm>
            <a:off x="684213" y="1484313"/>
            <a:ext cx="7772400" cy="4495800"/>
          </a:xfrm>
        </p:spPr>
        <p:txBody>
          <a:bodyPr/>
          <a:lstStyle/>
          <a:p>
            <a:pPr eaLnBrk="1" hangingPunct="1"/>
            <a:r>
              <a:rPr lang="en-US" sz="2800" smtClean="0"/>
              <a:t>GDP to measure a country’s well-being</a:t>
            </a:r>
          </a:p>
          <a:p>
            <a:pPr eaLnBrk="1" hangingPunct="1"/>
            <a:r>
              <a:rPr lang="en-US" sz="2800" smtClean="0"/>
              <a:t>Problem? Both conceptual and practical.</a:t>
            </a:r>
          </a:p>
          <a:p>
            <a:pPr eaLnBrk="1" hangingPunct="1"/>
            <a:r>
              <a:rPr lang="en-US" sz="2800" smtClean="0"/>
              <a:t>Despite these drawbacks, GDP remains a rough and ready measure of standard of living.</a:t>
            </a:r>
          </a:p>
          <a:p>
            <a:pPr eaLnBrk="1" hangingPunct="1"/>
            <a:r>
              <a:rPr lang="en-US" sz="2800" smtClean="0"/>
              <a:t>How to deal with different currencies and fluctuation in price?</a:t>
            </a:r>
          </a:p>
          <a:p>
            <a:pPr eaLnBrk="1" hangingPunct="1"/>
            <a:r>
              <a:rPr lang="en-US" sz="2800" smtClean="0"/>
              <a:t>Purchasing power parity (PPP) exchange rates</a:t>
            </a:r>
            <a:endParaRPr lang="th-TH" sz="2800" smtClean="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Slide Number Placeholder 2"/>
          <p:cNvSpPr>
            <a:spLocks noGrp="1"/>
          </p:cNvSpPr>
          <p:nvPr>
            <p:ph type="sldNum" sz="quarter" idx="11"/>
          </p:nvPr>
        </p:nvSpPr>
        <p:spPr>
          <a:xfrm>
            <a:off x="3124200" y="6248400"/>
            <a:ext cx="2895600" cy="457200"/>
          </a:xfrm>
        </p:spPr>
        <p:txBody>
          <a:bodyPr/>
          <a:lstStyle/>
          <a:p>
            <a:pPr algn="ctr">
              <a:defRPr/>
            </a:pPr>
            <a:r>
              <a:rPr lang="en-US" smtClean="0"/>
              <a:t>1-</a:t>
            </a:r>
            <a:fld id="{245C9374-23C6-40DB-AF0F-9CD20A7097F0}" type="slidenum">
              <a:rPr lang="en-US" smtClean="0"/>
              <a:pPr algn="ctr">
                <a:defRPr/>
              </a:pPr>
              <a:t>8</a:t>
            </a:fld>
            <a:endParaRPr lang="en-CA" smtClean="0"/>
          </a:p>
        </p:txBody>
      </p:sp>
      <p:graphicFrame>
        <p:nvGraphicFramePr>
          <p:cNvPr id="4" name="Chart 3"/>
          <p:cNvGraphicFramePr/>
          <p:nvPr/>
        </p:nvGraphicFramePr>
        <p:xfrm>
          <a:off x="0" y="692696"/>
          <a:ext cx="9144000" cy="5256584"/>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1"/>
          <p:cNvSpPr>
            <a:spLocks noGrp="1"/>
          </p:cNvSpPr>
          <p:nvPr>
            <p:ph type="ftr" sz="quarter" idx="10"/>
          </p:nvPr>
        </p:nvSpPr>
        <p:spPr/>
        <p:txBody>
          <a:bodyPr/>
          <a:lstStyle/>
          <a:p>
            <a:pPr>
              <a:defRPr/>
            </a:pPr>
            <a:r>
              <a:rPr lang="en-US"/>
              <a:t>Copyright </a:t>
            </a:r>
            <a:r>
              <a:rPr lang="en-US">
                <a:latin typeface="Times New Roman"/>
              </a:rPr>
              <a:t>©</a:t>
            </a:r>
            <a:r>
              <a:rPr lang="en-US"/>
              <a:t> 2005 Pearson Addison-Wesley. All rights reserved.</a:t>
            </a:r>
            <a:endParaRPr lang="en-CA">
              <a:latin typeface="Times New Roman" pitchFamily="18" charset="0"/>
            </a:endParaRPr>
          </a:p>
        </p:txBody>
      </p:sp>
      <p:sp>
        <p:nvSpPr>
          <p:cNvPr id="4" name="Slide Number Placeholder 2"/>
          <p:cNvSpPr>
            <a:spLocks noGrp="1"/>
          </p:cNvSpPr>
          <p:nvPr>
            <p:ph type="sldNum" sz="quarter" idx="11"/>
          </p:nvPr>
        </p:nvSpPr>
        <p:spPr/>
        <p:txBody>
          <a:bodyPr/>
          <a:lstStyle/>
          <a:p>
            <a:pPr>
              <a:defRPr/>
            </a:pPr>
            <a:r>
              <a:rPr lang="en-US"/>
              <a:t>1-</a:t>
            </a:r>
            <a:fld id="{0C8F0A29-C10F-4A2F-BAE3-3287FD5C5B25}" type="slidenum">
              <a:rPr lang="en-US"/>
              <a:pPr>
                <a:defRPr/>
              </a:pPr>
              <a:t>9</a:t>
            </a:fld>
            <a:endParaRPr lang="en-CA"/>
          </a:p>
        </p:txBody>
      </p:sp>
      <p:pic>
        <p:nvPicPr>
          <p:cNvPr id="25604" name="Picture 2" descr="h:\umiraja\weil_gif\weil_gif_for_ppt\weil_27789_c01t02.gif"/>
          <p:cNvPicPr preferRelativeResize="0">
            <a:picLocks noChangeAspect="1" noChangeArrowheads="1"/>
          </p:cNvPicPr>
          <p:nvPr/>
        </p:nvPicPr>
        <p:blipFill>
          <a:blip r:embed="rId2" cstate="print"/>
          <a:srcRect/>
          <a:stretch>
            <a:fillRect/>
          </a:stretch>
        </p:blipFill>
        <p:spPr bwMode="auto">
          <a:xfrm>
            <a:off x="395536" y="980728"/>
            <a:ext cx="8229600" cy="1931988"/>
          </a:xfrm>
          <a:prstGeom prst="rect">
            <a:avLst/>
          </a:prstGeom>
          <a:noFill/>
          <a:ln w="9525">
            <a:noFill/>
            <a:miter lim="800000"/>
            <a:headEnd/>
            <a:tailEnd/>
          </a:ln>
        </p:spPr>
      </p:pic>
      <p:sp>
        <p:nvSpPr>
          <p:cNvPr id="25605" name="TextBox 4"/>
          <p:cNvSpPr txBox="1">
            <a:spLocks noChangeArrowheads="1"/>
          </p:cNvSpPr>
          <p:nvPr/>
        </p:nvSpPr>
        <p:spPr bwMode="auto">
          <a:xfrm>
            <a:off x="1258888" y="4797425"/>
            <a:ext cx="185737" cy="461963"/>
          </a:xfrm>
          <a:prstGeom prst="rect">
            <a:avLst/>
          </a:prstGeom>
          <a:noFill/>
          <a:ln w="9525">
            <a:noFill/>
            <a:miter lim="800000"/>
            <a:headEnd/>
            <a:tailEnd/>
          </a:ln>
        </p:spPr>
        <p:txBody>
          <a:bodyPr wrap="none">
            <a:spAutoFit/>
          </a:bodyPr>
          <a:lstStyle/>
          <a:p>
            <a:endParaRPr lang="en-US"/>
          </a:p>
        </p:txBody>
      </p:sp>
      <p:sp>
        <p:nvSpPr>
          <p:cNvPr id="25606" name="TextBox 5"/>
          <p:cNvSpPr txBox="1">
            <a:spLocks noChangeArrowheads="1"/>
          </p:cNvSpPr>
          <p:nvPr/>
        </p:nvSpPr>
        <p:spPr bwMode="auto">
          <a:xfrm>
            <a:off x="1331640" y="4221088"/>
            <a:ext cx="7234481" cy="2062103"/>
          </a:xfrm>
          <a:prstGeom prst="rect">
            <a:avLst/>
          </a:prstGeom>
          <a:noFill/>
          <a:ln w="9525">
            <a:noFill/>
            <a:miter lim="800000"/>
            <a:headEnd/>
            <a:tailEnd/>
          </a:ln>
        </p:spPr>
        <p:txBody>
          <a:bodyPr wrap="none">
            <a:spAutoFit/>
          </a:bodyPr>
          <a:lstStyle/>
          <a:p>
            <a:r>
              <a:rPr lang="en-US" sz="3200" dirty="0"/>
              <a:t>PPP is number of baht you need to buy</a:t>
            </a:r>
          </a:p>
          <a:p>
            <a:r>
              <a:rPr lang="en-US" sz="3200" dirty="0"/>
              <a:t> the same amount of goods and services </a:t>
            </a:r>
          </a:p>
          <a:p>
            <a:r>
              <a:rPr lang="en-US" sz="3200" dirty="0"/>
              <a:t>in Thailand as you could with $1 in the US.</a:t>
            </a:r>
          </a:p>
          <a:p>
            <a:endParaRPr lang="en-US" sz="3200" dirty="0"/>
          </a:p>
        </p:txBody>
      </p:sp>
    </p:spTree>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1"/>
          <p:cNvSpPr>
            <a:spLocks noGrp="1"/>
          </p:cNvSpPr>
          <p:nvPr>
            <p:ph type="ftr" sz="quarter" idx="10"/>
          </p:nvPr>
        </p:nvSpPr>
        <p:spPr/>
        <p:txBody>
          <a:bodyPr/>
          <a:lstStyle/>
          <a:p>
            <a:pPr>
              <a:defRPr/>
            </a:pPr>
            <a:r>
              <a:rPr lang="en-US"/>
              <a:t>Copyright </a:t>
            </a:r>
            <a:r>
              <a:rPr lang="en-US">
                <a:latin typeface="Times New Roman"/>
              </a:rPr>
              <a:t>©</a:t>
            </a:r>
            <a:r>
              <a:rPr lang="en-US"/>
              <a:t> 2005 Pearson Addison-Wesley. All rights reserved.</a:t>
            </a:r>
            <a:endParaRPr lang="en-CA">
              <a:latin typeface="Times New Roman" pitchFamily="18" charset="0"/>
            </a:endParaRPr>
          </a:p>
        </p:txBody>
      </p:sp>
      <p:sp>
        <p:nvSpPr>
          <p:cNvPr id="4" name="Slide Number Placeholder 2"/>
          <p:cNvSpPr>
            <a:spLocks noGrp="1"/>
          </p:cNvSpPr>
          <p:nvPr>
            <p:ph type="sldNum" sz="quarter" idx="11"/>
          </p:nvPr>
        </p:nvSpPr>
        <p:spPr/>
        <p:txBody>
          <a:bodyPr/>
          <a:lstStyle/>
          <a:p>
            <a:pPr>
              <a:defRPr/>
            </a:pPr>
            <a:r>
              <a:rPr lang="en-US"/>
              <a:t>1-</a:t>
            </a:r>
            <a:fld id="{C9627CAA-F3CA-4562-85A2-C8E1CEB8E231}" type="slidenum">
              <a:rPr lang="en-US"/>
              <a:pPr>
                <a:defRPr/>
              </a:pPr>
              <a:t>10</a:t>
            </a:fld>
            <a:endParaRPr lang="en-CA"/>
          </a:p>
        </p:txBody>
      </p:sp>
      <p:pic>
        <p:nvPicPr>
          <p:cNvPr id="26628" name="Picture 2" descr="h:\umiraja\weil_gif\weil_gif_for_ppt\weil_27789_c01t03.gif"/>
          <p:cNvPicPr preferRelativeResize="0">
            <a:picLocks noChangeAspect="1" noChangeArrowheads="1"/>
          </p:cNvPicPr>
          <p:nvPr/>
        </p:nvPicPr>
        <p:blipFill>
          <a:blip r:embed="rId2" cstate="print"/>
          <a:srcRect/>
          <a:stretch>
            <a:fillRect/>
          </a:stretch>
        </p:blipFill>
        <p:spPr bwMode="auto">
          <a:xfrm>
            <a:off x="685800" y="1447800"/>
            <a:ext cx="8229600" cy="3111500"/>
          </a:xfrm>
          <a:prstGeom prst="rect">
            <a:avLst/>
          </a:prstGeom>
          <a:noFill/>
          <a:ln w="9525">
            <a:noFill/>
            <a:miter lim="800000"/>
            <a:headEnd/>
            <a:tailEnd/>
          </a:ln>
        </p:spPr>
      </p:pic>
    </p:spTree>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Footer Placeholder 3"/>
          <p:cNvSpPr>
            <a:spLocks noGrp="1"/>
          </p:cNvSpPr>
          <p:nvPr>
            <p:ph type="ftr" sz="quarter" idx="10"/>
          </p:nvPr>
        </p:nvSpPr>
        <p:spPr/>
        <p:txBody>
          <a:bodyPr/>
          <a:lstStyle/>
          <a:p>
            <a:pPr>
              <a:defRPr/>
            </a:pPr>
            <a:r>
              <a:rPr lang="en-US"/>
              <a:t>Copyright </a:t>
            </a:r>
            <a:r>
              <a:rPr lang="en-US">
                <a:latin typeface="Times New Roman"/>
              </a:rPr>
              <a:t>©</a:t>
            </a:r>
            <a:r>
              <a:rPr lang="en-US"/>
              <a:t> 2005 Pearson Addison-Wesley. All rights reserved.</a:t>
            </a:r>
            <a:endParaRPr lang="en-CA">
              <a:latin typeface="Times New Roman" pitchFamily="18" charset="0"/>
            </a:endParaRPr>
          </a:p>
        </p:txBody>
      </p:sp>
      <p:sp>
        <p:nvSpPr>
          <p:cNvPr id="27" name="Slide Number Placeholder 4"/>
          <p:cNvSpPr>
            <a:spLocks noGrp="1"/>
          </p:cNvSpPr>
          <p:nvPr>
            <p:ph type="sldNum" sz="quarter" idx="11"/>
          </p:nvPr>
        </p:nvSpPr>
        <p:spPr/>
        <p:txBody>
          <a:bodyPr/>
          <a:lstStyle/>
          <a:p>
            <a:pPr>
              <a:defRPr/>
            </a:pPr>
            <a:r>
              <a:rPr lang="en-US"/>
              <a:t>1-</a:t>
            </a:r>
            <a:fld id="{49BC0043-6316-4595-9054-7F6A0C13A522}" type="slidenum">
              <a:rPr lang="en-US"/>
              <a:pPr>
                <a:defRPr/>
              </a:pPr>
              <a:t>11</a:t>
            </a:fld>
            <a:endParaRPr lang="en-CA"/>
          </a:p>
        </p:txBody>
      </p:sp>
      <p:sp>
        <p:nvSpPr>
          <p:cNvPr id="27652" name="Rectangle 2"/>
          <p:cNvSpPr>
            <a:spLocks noGrp="1" noChangeArrowheads="1"/>
          </p:cNvSpPr>
          <p:nvPr>
            <p:ph type="title"/>
          </p:nvPr>
        </p:nvSpPr>
        <p:spPr/>
        <p:txBody>
          <a:bodyPr>
            <a:normAutofit fontScale="90000"/>
          </a:bodyPr>
          <a:lstStyle/>
          <a:p>
            <a:pPr eaLnBrk="1" hangingPunct="1"/>
            <a:r>
              <a:rPr lang="en-US" dirty="0" smtClean="0">
                <a:solidFill>
                  <a:srgbClr val="09CB1B"/>
                </a:solidFill>
              </a:rPr>
              <a:t>GDP (PPP) per capita</a:t>
            </a:r>
            <a:br>
              <a:rPr lang="en-US" dirty="0" smtClean="0">
                <a:solidFill>
                  <a:srgbClr val="09CB1B"/>
                </a:solidFill>
              </a:rPr>
            </a:br>
            <a:r>
              <a:rPr lang="en-US" dirty="0" smtClean="0">
                <a:solidFill>
                  <a:srgbClr val="FFC000"/>
                </a:solidFill>
              </a:rPr>
              <a:t>IMF(2008)           </a:t>
            </a:r>
            <a:r>
              <a:rPr lang="en-US" dirty="0" smtClean="0">
                <a:solidFill>
                  <a:srgbClr val="B321A5"/>
                </a:solidFill>
              </a:rPr>
              <a:t>WB(2007)</a:t>
            </a:r>
            <a:endParaRPr lang="th-TH" dirty="0" smtClean="0">
              <a:solidFill>
                <a:srgbClr val="B321A5"/>
              </a:solidFill>
            </a:endParaRPr>
          </a:p>
        </p:txBody>
      </p:sp>
      <p:graphicFrame>
        <p:nvGraphicFramePr>
          <p:cNvPr id="221211" name="Group 27"/>
          <p:cNvGraphicFramePr>
            <a:graphicFrameLocks noGrp="1"/>
          </p:cNvGraphicFramePr>
          <p:nvPr>
            <p:ph type="tbl" idx="1"/>
          </p:nvPr>
        </p:nvGraphicFramePr>
        <p:xfrm>
          <a:off x="899592" y="1981200"/>
          <a:ext cx="7558608" cy="4099560"/>
        </p:xfrm>
        <a:graphic>
          <a:graphicData uri="http://schemas.openxmlformats.org/drawingml/2006/table">
            <a:tbl>
              <a:tblPr/>
              <a:tblGrid>
                <a:gridCol w="965245"/>
                <a:gridCol w="1703903"/>
                <a:gridCol w="1111241"/>
                <a:gridCol w="814910"/>
                <a:gridCol w="1926151"/>
                <a:gridCol w="1037158"/>
              </a:tblGrid>
              <a:tr h="533400">
                <a:tc>
                  <a:txBody>
                    <a:bodyPr/>
                    <a:lstStyle/>
                    <a:p>
                      <a:pPr marL="0" marR="0" lvl="0" indent="0" algn="l" defTabSz="914400" rtl="0" eaLnBrk="1" fontAlgn="base" latinLnBrk="0" hangingPunct="1">
                        <a:lnSpc>
                          <a:spcPct val="100000"/>
                        </a:lnSpc>
                        <a:spcBef>
                          <a:spcPct val="30000"/>
                        </a:spcBef>
                        <a:spcAft>
                          <a:spcPct val="0"/>
                        </a:spcAft>
                        <a:buClr>
                          <a:schemeClr val="tx1"/>
                        </a:buClr>
                        <a:buSzTx/>
                        <a:buFont typeface="Times"/>
                        <a:buNone/>
                        <a:tabLst/>
                      </a:pPr>
                      <a:r>
                        <a:rPr kumimoji="0" lang="en-US" sz="2000" b="0" i="0" u="none" strike="noStrike" cap="none" normalizeH="0" baseline="0" dirty="0" smtClean="0">
                          <a:ln>
                            <a:noFill/>
                          </a:ln>
                          <a:solidFill>
                            <a:srgbClr val="FFC000"/>
                          </a:solidFill>
                          <a:effectLst/>
                          <a:latin typeface="Arial" charset="0"/>
                        </a:rPr>
                        <a:t>Rank</a:t>
                      </a:r>
                      <a:endParaRPr kumimoji="0" lang="th-TH" sz="2000" b="0" i="0" u="none" strike="noStrike" cap="none" normalizeH="0" baseline="0" dirty="0" smtClean="0">
                        <a:ln>
                          <a:noFill/>
                        </a:ln>
                        <a:solidFill>
                          <a:srgbClr val="FFC000"/>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30000"/>
                        </a:spcBef>
                        <a:spcAft>
                          <a:spcPct val="0"/>
                        </a:spcAft>
                        <a:buClr>
                          <a:schemeClr val="tx1"/>
                        </a:buClr>
                        <a:buSzTx/>
                        <a:buFont typeface="Times"/>
                        <a:buNone/>
                        <a:tabLst/>
                      </a:pPr>
                      <a:r>
                        <a:rPr kumimoji="0" lang="en-US" sz="2000" b="0" i="0" u="none" strike="noStrike" cap="none" normalizeH="0" baseline="0" smtClean="0">
                          <a:ln>
                            <a:noFill/>
                          </a:ln>
                          <a:solidFill>
                            <a:srgbClr val="FFC000"/>
                          </a:solidFill>
                          <a:effectLst/>
                          <a:latin typeface="Arial" charset="0"/>
                        </a:rPr>
                        <a:t>Country</a:t>
                      </a:r>
                      <a:endParaRPr kumimoji="0" lang="th-TH" sz="2000" b="0" i="0" u="none" strike="noStrike" cap="none" normalizeH="0" baseline="0" smtClean="0">
                        <a:ln>
                          <a:noFill/>
                        </a:ln>
                        <a:solidFill>
                          <a:srgbClr val="FFC000"/>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30000"/>
                        </a:spcBef>
                        <a:spcAft>
                          <a:spcPct val="0"/>
                        </a:spcAft>
                        <a:buClr>
                          <a:schemeClr val="tx1"/>
                        </a:buClr>
                        <a:buSzTx/>
                        <a:buFont typeface="Times"/>
                        <a:buNone/>
                        <a:tabLst/>
                      </a:pPr>
                      <a:r>
                        <a:rPr kumimoji="0" lang="en-US" sz="2000" b="0" i="0" u="none" strike="noStrike" cap="none" normalizeH="0" baseline="0" smtClean="0">
                          <a:ln>
                            <a:noFill/>
                          </a:ln>
                          <a:solidFill>
                            <a:srgbClr val="FFC000"/>
                          </a:solidFill>
                          <a:effectLst/>
                          <a:latin typeface="Arial" charset="0"/>
                        </a:rPr>
                        <a:t>$</a:t>
                      </a:r>
                      <a:endParaRPr kumimoji="0" lang="th-TH" sz="2000" b="0" i="0" u="none" strike="noStrike" cap="none" normalizeH="0" baseline="0" smtClean="0">
                        <a:ln>
                          <a:noFill/>
                        </a:ln>
                        <a:solidFill>
                          <a:srgbClr val="FFC000"/>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30000"/>
                        </a:spcBef>
                        <a:spcAft>
                          <a:spcPct val="0"/>
                        </a:spcAft>
                        <a:buClr>
                          <a:schemeClr val="tx1"/>
                        </a:buClr>
                        <a:buSzTx/>
                        <a:buFont typeface="Times"/>
                        <a:buNone/>
                        <a:tabLst/>
                      </a:pPr>
                      <a:r>
                        <a:rPr kumimoji="0" lang="en-US" sz="2000" b="0" i="0" u="none" strike="noStrike" cap="none" normalizeH="0" baseline="0" dirty="0" smtClean="0">
                          <a:ln>
                            <a:noFill/>
                          </a:ln>
                          <a:solidFill>
                            <a:srgbClr val="7030A0"/>
                          </a:solidFill>
                          <a:effectLst/>
                          <a:latin typeface="Arial" charset="0"/>
                        </a:rPr>
                        <a:t>Rank</a:t>
                      </a:r>
                      <a:endParaRPr kumimoji="0" lang="th-TH" sz="2000" b="0" i="0" u="none" strike="noStrike" cap="none" normalizeH="0" baseline="0" dirty="0" smtClean="0">
                        <a:ln>
                          <a:noFill/>
                        </a:ln>
                        <a:solidFill>
                          <a:srgbClr val="7030A0"/>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30000"/>
                        </a:spcBef>
                        <a:spcAft>
                          <a:spcPct val="0"/>
                        </a:spcAft>
                        <a:buClr>
                          <a:schemeClr val="tx1"/>
                        </a:buClr>
                        <a:buSzTx/>
                        <a:buFont typeface="Times"/>
                        <a:buNone/>
                        <a:tabLst/>
                      </a:pPr>
                      <a:r>
                        <a:rPr kumimoji="0" lang="en-US" sz="2000" b="0" i="0" u="none" strike="noStrike" cap="none" normalizeH="0" baseline="0" smtClean="0">
                          <a:ln>
                            <a:noFill/>
                          </a:ln>
                          <a:solidFill>
                            <a:srgbClr val="7030A0"/>
                          </a:solidFill>
                          <a:effectLst/>
                          <a:latin typeface="Arial" charset="0"/>
                        </a:rPr>
                        <a:t>Country</a:t>
                      </a:r>
                      <a:endParaRPr kumimoji="0" lang="th-TH" sz="2000" b="0" i="0" u="none" strike="noStrike" cap="none" normalizeH="0" baseline="0" smtClean="0">
                        <a:ln>
                          <a:noFill/>
                        </a:ln>
                        <a:solidFill>
                          <a:srgbClr val="7030A0"/>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30000"/>
                        </a:spcBef>
                        <a:spcAft>
                          <a:spcPct val="0"/>
                        </a:spcAft>
                        <a:buClr>
                          <a:schemeClr val="tx1"/>
                        </a:buClr>
                        <a:buSzTx/>
                        <a:buFont typeface="Times"/>
                        <a:buNone/>
                        <a:tabLst/>
                      </a:pPr>
                      <a:r>
                        <a:rPr kumimoji="0" lang="en-US" sz="2000" b="0" i="0" u="none" strike="noStrike" cap="none" normalizeH="0" baseline="0" smtClean="0">
                          <a:ln>
                            <a:noFill/>
                          </a:ln>
                          <a:solidFill>
                            <a:srgbClr val="7030A0"/>
                          </a:solidFill>
                          <a:effectLst/>
                          <a:latin typeface="Arial" charset="0"/>
                        </a:rPr>
                        <a:t>$</a:t>
                      </a:r>
                      <a:endParaRPr kumimoji="0" lang="th-TH" sz="2000" b="0" i="0" u="none" strike="noStrike" cap="none" normalizeH="0" baseline="0" smtClean="0">
                        <a:ln>
                          <a:noFill/>
                        </a:ln>
                        <a:solidFill>
                          <a:srgbClr val="7030A0"/>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057400">
                <a:tc>
                  <a:txBody>
                    <a:bodyPr/>
                    <a:lstStyle/>
                    <a:p>
                      <a:pPr marL="0" marR="0" lvl="0" indent="0" algn="l" defTabSz="914400" rtl="0" eaLnBrk="1" fontAlgn="base" latinLnBrk="0" hangingPunct="1">
                        <a:lnSpc>
                          <a:spcPct val="100000"/>
                        </a:lnSpc>
                        <a:spcBef>
                          <a:spcPct val="30000"/>
                        </a:spcBef>
                        <a:spcAft>
                          <a:spcPct val="0"/>
                        </a:spcAft>
                        <a:buClr>
                          <a:schemeClr val="tx1"/>
                        </a:buClr>
                        <a:buSzTx/>
                        <a:buFont typeface="Times"/>
                        <a:buNone/>
                        <a:tabLst/>
                      </a:pPr>
                      <a:r>
                        <a:rPr kumimoji="0" lang="en-US" sz="2000" b="0" i="0" u="none" strike="noStrike" cap="none" normalizeH="0" baseline="0" dirty="0" smtClean="0">
                          <a:ln>
                            <a:noFill/>
                          </a:ln>
                          <a:solidFill>
                            <a:srgbClr val="FFC000"/>
                          </a:solidFill>
                          <a:effectLst/>
                          <a:latin typeface="Arial" charset="0"/>
                        </a:rPr>
                        <a:t>1</a:t>
                      </a:r>
                    </a:p>
                    <a:p>
                      <a:pPr marL="0" marR="0" lvl="0" indent="0" algn="l" defTabSz="914400" rtl="0" eaLnBrk="1" fontAlgn="base" latinLnBrk="0" hangingPunct="1">
                        <a:lnSpc>
                          <a:spcPct val="100000"/>
                        </a:lnSpc>
                        <a:spcBef>
                          <a:spcPct val="30000"/>
                        </a:spcBef>
                        <a:spcAft>
                          <a:spcPct val="0"/>
                        </a:spcAft>
                        <a:buClr>
                          <a:schemeClr val="tx1"/>
                        </a:buClr>
                        <a:buSzTx/>
                        <a:buFont typeface="Times"/>
                        <a:buNone/>
                        <a:tabLst/>
                      </a:pPr>
                      <a:r>
                        <a:rPr kumimoji="0" lang="en-US" sz="2000" b="0" i="0" u="none" strike="noStrike" cap="none" normalizeH="0" baseline="0" dirty="0" smtClean="0">
                          <a:ln>
                            <a:noFill/>
                          </a:ln>
                          <a:solidFill>
                            <a:srgbClr val="FFC000"/>
                          </a:solidFill>
                          <a:effectLst/>
                          <a:latin typeface="Arial" charset="0"/>
                        </a:rPr>
                        <a:t>2</a:t>
                      </a:r>
                    </a:p>
                    <a:p>
                      <a:pPr marL="0" marR="0" lvl="0" indent="0" algn="l" defTabSz="914400" rtl="0" eaLnBrk="1" fontAlgn="base" latinLnBrk="0" hangingPunct="1">
                        <a:lnSpc>
                          <a:spcPct val="100000"/>
                        </a:lnSpc>
                        <a:spcBef>
                          <a:spcPct val="30000"/>
                        </a:spcBef>
                        <a:spcAft>
                          <a:spcPct val="0"/>
                        </a:spcAft>
                        <a:buClr>
                          <a:schemeClr val="tx1"/>
                        </a:buClr>
                        <a:buSzTx/>
                        <a:buFont typeface="Times"/>
                        <a:buNone/>
                        <a:tabLst/>
                      </a:pPr>
                      <a:r>
                        <a:rPr kumimoji="0" lang="en-US" sz="2000" b="0" i="0" u="none" strike="noStrike" cap="none" normalizeH="0" baseline="0" dirty="0" smtClean="0">
                          <a:ln>
                            <a:noFill/>
                          </a:ln>
                          <a:solidFill>
                            <a:srgbClr val="FFC000"/>
                          </a:solidFill>
                          <a:effectLst/>
                          <a:latin typeface="Arial" charset="0"/>
                        </a:rPr>
                        <a:t>3</a:t>
                      </a:r>
                    </a:p>
                    <a:p>
                      <a:pPr marL="0" marR="0" lvl="0" indent="0" algn="l" defTabSz="914400" rtl="0" eaLnBrk="1" fontAlgn="base" latinLnBrk="0" hangingPunct="1">
                        <a:lnSpc>
                          <a:spcPct val="100000"/>
                        </a:lnSpc>
                        <a:spcBef>
                          <a:spcPct val="30000"/>
                        </a:spcBef>
                        <a:spcAft>
                          <a:spcPct val="0"/>
                        </a:spcAft>
                        <a:buClr>
                          <a:schemeClr val="tx1"/>
                        </a:buClr>
                        <a:buSzTx/>
                        <a:buFont typeface="Times"/>
                        <a:buNone/>
                        <a:tabLst/>
                      </a:pPr>
                      <a:r>
                        <a:rPr kumimoji="0" lang="en-US" sz="2000" b="0" i="0" u="none" strike="noStrike" cap="none" normalizeH="0" baseline="0" dirty="0" smtClean="0">
                          <a:ln>
                            <a:noFill/>
                          </a:ln>
                          <a:solidFill>
                            <a:srgbClr val="FFC000"/>
                          </a:solidFill>
                          <a:effectLst/>
                          <a:latin typeface="Arial" charset="0"/>
                        </a:rPr>
                        <a:t>4</a:t>
                      </a:r>
                    </a:p>
                    <a:p>
                      <a:pPr marL="0" marR="0" lvl="0" indent="0" algn="l" defTabSz="914400" rtl="0" eaLnBrk="1" fontAlgn="base" latinLnBrk="0" hangingPunct="1">
                        <a:lnSpc>
                          <a:spcPct val="100000"/>
                        </a:lnSpc>
                        <a:spcBef>
                          <a:spcPct val="30000"/>
                        </a:spcBef>
                        <a:spcAft>
                          <a:spcPct val="0"/>
                        </a:spcAft>
                        <a:buClr>
                          <a:schemeClr val="tx1"/>
                        </a:buClr>
                        <a:buSzTx/>
                        <a:buFont typeface="Times"/>
                        <a:buNone/>
                        <a:tabLst/>
                      </a:pPr>
                      <a:r>
                        <a:rPr kumimoji="0" lang="en-US" sz="2000" b="0" i="0" u="none" strike="noStrike" cap="none" normalizeH="0" baseline="0" dirty="0" smtClean="0">
                          <a:ln>
                            <a:noFill/>
                          </a:ln>
                          <a:solidFill>
                            <a:srgbClr val="FFC000"/>
                          </a:solidFill>
                          <a:effectLst/>
                          <a:latin typeface="Arial" charset="0"/>
                        </a:rPr>
                        <a:t>5</a:t>
                      </a:r>
                    </a:p>
                    <a:p>
                      <a:pPr marL="0" marR="0" lvl="0" indent="0" algn="l" defTabSz="914400" rtl="0" eaLnBrk="1" fontAlgn="base" latinLnBrk="0" hangingPunct="1">
                        <a:lnSpc>
                          <a:spcPct val="100000"/>
                        </a:lnSpc>
                        <a:spcBef>
                          <a:spcPct val="30000"/>
                        </a:spcBef>
                        <a:spcAft>
                          <a:spcPct val="0"/>
                        </a:spcAft>
                        <a:buClr>
                          <a:schemeClr val="tx1"/>
                        </a:buClr>
                        <a:buSzTx/>
                        <a:buFont typeface="Times"/>
                        <a:buNone/>
                        <a:tabLst/>
                      </a:pPr>
                      <a:endParaRPr kumimoji="0" lang="en-US" sz="2000" b="0" i="0" u="none" strike="noStrike" cap="none" normalizeH="0" baseline="0" dirty="0" smtClean="0">
                        <a:ln>
                          <a:noFill/>
                        </a:ln>
                        <a:solidFill>
                          <a:srgbClr val="FFC000"/>
                        </a:solidFill>
                        <a:effectLst/>
                        <a:latin typeface="Arial" charset="0"/>
                      </a:endParaRPr>
                    </a:p>
                    <a:p>
                      <a:pPr marL="0" marR="0" lvl="0" indent="0" algn="l" defTabSz="914400" rtl="0" eaLnBrk="1" fontAlgn="base" latinLnBrk="0" hangingPunct="1">
                        <a:lnSpc>
                          <a:spcPct val="100000"/>
                        </a:lnSpc>
                        <a:spcBef>
                          <a:spcPct val="30000"/>
                        </a:spcBef>
                        <a:spcAft>
                          <a:spcPct val="0"/>
                        </a:spcAft>
                        <a:buClr>
                          <a:schemeClr val="tx1"/>
                        </a:buClr>
                        <a:buSzTx/>
                        <a:buFont typeface="Times"/>
                        <a:buNone/>
                        <a:tabLst/>
                      </a:pPr>
                      <a:r>
                        <a:rPr kumimoji="0" lang="en-US" sz="2000" b="0" i="0" u="none" strike="noStrike" cap="none" normalizeH="0" baseline="0" dirty="0" smtClean="0">
                          <a:ln>
                            <a:noFill/>
                          </a:ln>
                          <a:solidFill>
                            <a:srgbClr val="FFC000"/>
                          </a:solidFill>
                          <a:effectLst/>
                          <a:latin typeface="Arial" charset="0"/>
                        </a:rPr>
                        <a:t>86</a:t>
                      </a:r>
                    </a:p>
                    <a:p>
                      <a:pPr marL="0" marR="0" lvl="0" indent="0" algn="l" defTabSz="914400" rtl="0" eaLnBrk="1" fontAlgn="base" latinLnBrk="0" hangingPunct="1">
                        <a:lnSpc>
                          <a:spcPct val="100000"/>
                        </a:lnSpc>
                        <a:spcBef>
                          <a:spcPct val="30000"/>
                        </a:spcBef>
                        <a:spcAft>
                          <a:spcPct val="0"/>
                        </a:spcAft>
                        <a:buClr>
                          <a:schemeClr val="tx1"/>
                        </a:buClr>
                        <a:buSzTx/>
                        <a:buFont typeface="Times"/>
                        <a:buNone/>
                        <a:tabLst/>
                      </a:pPr>
                      <a:endParaRPr kumimoji="0" lang="en-US" sz="2000" b="0" i="0" u="none" strike="noStrike" cap="none" normalizeH="0" baseline="0" dirty="0" smtClean="0">
                        <a:ln>
                          <a:noFill/>
                        </a:ln>
                        <a:solidFill>
                          <a:srgbClr val="FFC000"/>
                        </a:solidFill>
                        <a:effectLst/>
                        <a:latin typeface="Arial" charset="0"/>
                      </a:endParaRPr>
                    </a:p>
                    <a:p>
                      <a:pPr marL="0" marR="0" lvl="0" indent="0" algn="l" defTabSz="914400" rtl="0" eaLnBrk="1" fontAlgn="base" latinLnBrk="0" hangingPunct="1">
                        <a:lnSpc>
                          <a:spcPct val="100000"/>
                        </a:lnSpc>
                        <a:spcBef>
                          <a:spcPct val="30000"/>
                        </a:spcBef>
                        <a:spcAft>
                          <a:spcPct val="0"/>
                        </a:spcAft>
                        <a:buClr>
                          <a:schemeClr val="tx1"/>
                        </a:buClr>
                        <a:buSzTx/>
                        <a:buFont typeface="Times"/>
                        <a:buNone/>
                        <a:tabLst/>
                      </a:pPr>
                      <a:r>
                        <a:rPr kumimoji="0" lang="en-US" sz="2000" b="0" i="0" u="none" strike="noStrike" cap="none" normalizeH="0" baseline="0" dirty="0" smtClean="0">
                          <a:ln>
                            <a:noFill/>
                          </a:ln>
                          <a:solidFill>
                            <a:srgbClr val="FFC000"/>
                          </a:solidFill>
                          <a:effectLst/>
                          <a:latin typeface="Arial" charset="0"/>
                        </a:rPr>
                        <a:t>180 </a:t>
                      </a:r>
                      <a:endParaRPr kumimoji="0" lang="th-TH" sz="2000" b="0" i="0" u="none" strike="noStrike" cap="none" normalizeH="0" baseline="0" dirty="0" smtClean="0">
                        <a:ln>
                          <a:noFill/>
                        </a:ln>
                        <a:solidFill>
                          <a:srgbClr val="FFC000"/>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30000"/>
                        </a:spcBef>
                        <a:spcAft>
                          <a:spcPct val="0"/>
                        </a:spcAft>
                        <a:buClr>
                          <a:schemeClr val="tx1"/>
                        </a:buClr>
                        <a:buSzTx/>
                        <a:buFont typeface="Times"/>
                        <a:buNone/>
                        <a:tabLst/>
                      </a:pPr>
                      <a:r>
                        <a:rPr kumimoji="0" lang="en-US" sz="2000" b="0" i="0" u="none" strike="noStrike" cap="none" normalizeH="0" baseline="0" dirty="0" smtClean="0">
                          <a:ln>
                            <a:noFill/>
                          </a:ln>
                          <a:solidFill>
                            <a:srgbClr val="FFC000"/>
                          </a:solidFill>
                          <a:effectLst/>
                          <a:latin typeface="Arial" charset="0"/>
                        </a:rPr>
                        <a:t>Qatar</a:t>
                      </a:r>
                    </a:p>
                    <a:p>
                      <a:pPr marL="0" marR="0" lvl="0" indent="0" algn="l" defTabSz="914400" rtl="0" eaLnBrk="1" fontAlgn="base" latinLnBrk="0" hangingPunct="1">
                        <a:lnSpc>
                          <a:spcPct val="100000"/>
                        </a:lnSpc>
                        <a:spcBef>
                          <a:spcPct val="30000"/>
                        </a:spcBef>
                        <a:spcAft>
                          <a:spcPct val="0"/>
                        </a:spcAft>
                        <a:buClr>
                          <a:schemeClr val="tx1"/>
                        </a:buClr>
                        <a:buSzTx/>
                        <a:buFont typeface="Times"/>
                        <a:buNone/>
                        <a:tabLst/>
                      </a:pPr>
                      <a:r>
                        <a:rPr kumimoji="0" lang="en-US" sz="2000" b="0" i="0" u="none" strike="noStrike" cap="none" normalizeH="0" baseline="0" dirty="0" smtClean="0">
                          <a:ln>
                            <a:noFill/>
                          </a:ln>
                          <a:solidFill>
                            <a:srgbClr val="FFC000"/>
                          </a:solidFill>
                          <a:effectLst/>
                          <a:latin typeface="Arial" charset="0"/>
                        </a:rPr>
                        <a:t>Luxembourg</a:t>
                      </a:r>
                    </a:p>
                    <a:p>
                      <a:pPr marL="0" marR="0" lvl="0" indent="0" algn="l" defTabSz="914400" rtl="0" eaLnBrk="1" fontAlgn="base" latinLnBrk="0" hangingPunct="1">
                        <a:lnSpc>
                          <a:spcPct val="100000"/>
                        </a:lnSpc>
                        <a:spcBef>
                          <a:spcPct val="30000"/>
                        </a:spcBef>
                        <a:spcAft>
                          <a:spcPct val="0"/>
                        </a:spcAft>
                        <a:buClr>
                          <a:schemeClr val="tx1"/>
                        </a:buClr>
                        <a:buSzTx/>
                        <a:buFont typeface="Times"/>
                        <a:buNone/>
                        <a:tabLst/>
                      </a:pPr>
                      <a:r>
                        <a:rPr kumimoji="0" lang="en-US" sz="2000" b="0" i="0" u="none" strike="noStrike" cap="none" normalizeH="0" baseline="0" dirty="0" smtClean="0">
                          <a:ln>
                            <a:noFill/>
                          </a:ln>
                          <a:solidFill>
                            <a:srgbClr val="FFC000"/>
                          </a:solidFill>
                          <a:effectLst/>
                          <a:latin typeface="Arial" charset="0"/>
                        </a:rPr>
                        <a:t>Norway</a:t>
                      </a:r>
                    </a:p>
                    <a:p>
                      <a:pPr marL="0" marR="0" lvl="0" indent="0" algn="l" defTabSz="914400" rtl="0" eaLnBrk="1" fontAlgn="base" latinLnBrk="0" hangingPunct="1">
                        <a:lnSpc>
                          <a:spcPct val="100000"/>
                        </a:lnSpc>
                        <a:spcBef>
                          <a:spcPct val="30000"/>
                        </a:spcBef>
                        <a:spcAft>
                          <a:spcPct val="0"/>
                        </a:spcAft>
                        <a:buClr>
                          <a:schemeClr val="tx1"/>
                        </a:buClr>
                        <a:buSzTx/>
                        <a:buFont typeface="Times"/>
                        <a:buNone/>
                        <a:tabLst/>
                      </a:pPr>
                      <a:r>
                        <a:rPr kumimoji="0" lang="en-US" sz="2000" b="0" i="0" u="none" strike="noStrike" cap="none" normalizeH="0" baseline="0" dirty="0" smtClean="0">
                          <a:ln>
                            <a:noFill/>
                          </a:ln>
                          <a:solidFill>
                            <a:srgbClr val="FFC000"/>
                          </a:solidFill>
                          <a:effectLst/>
                          <a:latin typeface="Arial" charset="0"/>
                        </a:rPr>
                        <a:t>Singapore</a:t>
                      </a:r>
                    </a:p>
                    <a:p>
                      <a:pPr marL="0" marR="0" lvl="0" indent="0" algn="l" defTabSz="914400" rtl="0" eaLnBrk="1" fontAlgn="base" latinLnBrk="0" hangingPunct="1">
                        <a:lnSpc>
                          <a:spcPct val="100000"/>
                        </a:lnSpc>
                        <a:spcBef>
                          <a:spcPct val="30000"/>
                        </a:spcBef>
                        <a:spcAft>
                          <a:spcPct val="0"/>
                        </a:spcAft>
                        <a:buClr>
                          <a:schemeClr val="tx1"/>
                        </a:buClr>
                        <a:buSzTx/>
                        <a:buFont typeface="Times"/>
                        <a:buNone/>
                        <a:tabLst/>
                      </a:pPr>
                      <a:r>
                        <a:rPr kumimoji="0" lang="en-US" sz="2000" b="0" i="0" u="none" strike="noStrike" cap="none" normalizeH="0" baseline="0" dirty="0" smtClean="0">
                          <a:ln>
                            <a:noFill/>
                          </a:ln>
                          <a:solidFill>
                            <a:srgbClr val="FFC000"/>
                          </a:solidFill>
                          <a:effectLst/>
                          <a:latin typeface="Arial" charset="0"/>
                        </a:rPr>
                        <a:t>Brunei</a:t>
                      </a:r>
                    </a:p>
                    <a:p>
                      <a:pPr marL="0" marR="0" lvl="0" indent="0" algn="l" defTabSz="914400" rtl="0" eaLnBrk="1" fontAlgn="base" latinLnBrk="0" hangingPunct="1">
                        <a:lnSpc>
                          <a:spcPct val="100000"/>
                        </a:lnSpc>
                        <a:spcBef>
                          <a:spcPct val="30000"/>
                        </a:spcBef>
                        <a:spcAft>
                          <a:spcPct val="0"/>
                        </a:spcAft>
                        <a:buClr>
                          <a:schemeClr val="tx1"/>
                        </a:buClr>
                        <a:buSzTx/>
                        <a:buFont typeface="Times"/>
                        <a:buNone/>
                        <a:tabLst/>
                      </a:pPr>
                      <a:endParaRPr kumimoji="0" lang="en-US" sz="2000" b="0" i="0" u="none" strike="noStrike" cap="none" normalizeH="0" baseline="0" dirty="0" smtClean="0">
                        <a:ln>
                          <a:noFill/>
                        </a:ln>
                        <a:solidFill>
                          <a:srgbClr val="FFC000"/>
                        </a:solidFill>
                        <a:effectLst/>
                        <a:latin typeface="Arial" charset="0"/>
                      </a:endParaRPr>
                    </a:p>
                    <a:p>
                      <a:pPr marL="0" marR="0" lvl="0" indent="0" algn="l" defTabSz="914400" rtl="0" eaLnBrk="1" fontAlgn="base" latinLnBrk="0" hangingPunct="1">
                        <a:lnSpc>
                          <a:spcPct val="100000"/>
                        </a:lnSpc>
                        <a:spcBef>
                          <a:spcPct val="30000"/>
                        </a:spcBef>
                        <a:spcAft>
                          <a:spcPct val="0"/>
                        </a:spcAft>
                        <a:buClr>
                          <a:schemeClr val="tx1"/>
                        </a:buClr>
                        <a:buSzTx/>
                        <a:buFont typeface="Times"/>
                        <a:buNone/>
                        <a:tabLst/>
                      </a:pPr>
                      <a:r>
                        <a:rPr kumimoji="0" lang="en-US" sz="2000" b="0" i="0" u="none" strike="noStrike" cap="none" normalizeH="0" baseline="0" dirty="0" smtClean="0">
                          <a:ln>
                            <a:noFill/>
                          </a:ln>
                          <a:solidFill>
                            <a:srgbClr val="FFC000"/>
                          </a:solidFill>
                          <a:effectLst/>
                          <a:latin typeface="Arial" charset="0"/>
                        </a:rPr>
                        <a:t>Thailand</a:t>
                      </a:r>
                    </a:p>
                    <a:p>
                      <a:pPr marL="0" marR="0" lvl="0" indent="0" algn="l" defTabSz="914400" rtl="0" eaLnBrk="1" fontAlgn="base" latinLnBrk="0" hangingPunct="1">
                        <a:lnSpc>
                          <a:spcPct val="100000"/>
                        </a:lnSpc>
                        <a:spcBef>
                          <a:spcPct val="30000"/>
                        </a:spcBef>
                        <a:spcAft>
                          <a:spcPct val="0"/>
                        </a:spcAft>
                        <a:buClr>
                          <a:schemeClr val="tx1"/>
                        </a:buClr>
                        <a:buSzTx/>
                        <a:buFont typeface="Times"/>
                        <a:buNone/>
                        <a:tabLst/>
                      </a:pPr>
                      <a:endParaRPr kumimoji="0" lang="en-US" sz="2000" b="0" i="0" u="none" strike="noStrike" cap="none" normalizeH="0" baseline="0" dirty="0" smtClean="0">
                        <a:ln>
                          <a:noFill/>
                        </a:ln>
                        <a:solidFill>
                          <a:srgbClr val="FFC000"/>
                        </a:solidFill>
                        <a:effectLst/>
                        <a:latin typeface="Arial" charset="0"/>
                      </a:endParaRPr>
                    </a:p>
                    <a:p>
                      <a:pPr marL="0" marR="0" lvl="0" indent="0" algn="l" defTabSz="914400" rtl="0" eaLnBrk="1" fontAlgn="base" latinLnBrk="0" hangingPunct="1">
                        <a:lnSpc>
                          <a:spcPct val="100000"/>
                        </a:lnSpc>
                        <a:spcBef>
                          <a:spcPct val="30000"/>
                        </a:spcBef>
                        <a:spcAft>
                          <a:spcPct val="0"/>
                        </a:spcAft>
                        <a:buClr>
                          <a:schemeClr val="tx1"/>
                        </a:buClr>
                        <a:buSzTx/>
                        <a:buFont typeface="Times"/>
                        <a:buNone/>
                        <a:tabLst/>
                      </a:pPr>
                      <a:r>
                        <a:rPr kumimoji="0" lang="en-US" sz="2000" b="0" i="0" u="none" strike="noStrike" cap="none" normalizeH="0" baseline="0" dirty="0" smtClean="0">
                          <a:ln>
                            <a:noFill/>
                          </a:ln>
                          <a:solidFill>
                            <a:srgbClr val="FFC000"/>
                          </a:solidFill>
                          <a:effectLst/>
                          <a:latin typeface="Arial" charset="0"/>
                        </a:rPr>
                        <a:t>Congo</a:t>
                      </a:r>
                      <a:endParaRPr kumimoji="0" lang="th-TH" sz="2000" b="0" i="0" u="none" strike="noStrike" cap="none" normalizeH="0" baseline="0" dirty="0" smtClean="0">
                        <a:ln>
                          <a:noFill/>
                        </a:ln>
                        <a:solidFill>
                          <a:srgbClr val="FFC000"/>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30000"/>
                        </a:spcBef>
                        <a:spcAft>
                          <a:spcPct val="0"/>
                        </a:spcAft>
                        <a:buClr>
                          <a:schemeClr val="tx1"/>
                        </a:buClr>
                        <a:buSzTx/>
                        <a:buFont typeface="Times"/>
                        <a:buNone/>
                        <a:tabLst/>
                      </a:pPr>
                      <a:r>
                        <a:rPr kumimoji="0" lang="en-US" sz="2000" b="0" i="0" u="none" strike="noStrike" cap="none" normalizeH="0" baseline="0" dirty="0" smtClean="0">
                          <a:ln>
                            <a:noFill/>
                          </a:ln>
                          <a:solidFill>
                            <a:srgbClr val="FFC000"/>
                          </a:solidFill>
                          <a:effectLst/>
                          <a:latin typeface="Arial" charset="0"/>
                        </a:rPr>
                        <a:t>85,868</a:t>
                      </a:r>
                    </a:p>
                    <a:p>
                      <a:pPr marL="0" marR="0" lvl="0" indent="0" algn="l" defTabSz="914400" rtl="0" eaLnBrk="1" fontAlgn="base" latinLnBrk="0" hangingPunct="1">
                        <a:lnSpc>
                          <a:spcPct val="100000"/>
                        </a:lnSpc>
                        <a:spcBef>
                          <a:spcPct val="30000"/>
                        </a:spcBef>
                        <a:spcAft>
                          <a:spcPct val="0"/>
                        </a:spcAft>
                        <a:buClr>
                          <a:schemeClr val="tx1"/>
                        </a:buClr>
                        <a:buSzTx/>
                        <a:buFont typeface="Times"/>
                        <a:buNone/>
                        <a:tabLst/>
                      </a:pPr>
                      <a:r>
                        <a:rPr kumimoji="0" lang="en-US" sz="2000" b="0" i="0" u="none" strike="noStrike" cap="none" normalizeH="0" baseline="0" dirty="0" smtClean="0">
                          <a:ln>
                            <a:noFill/>
                          </a:ln>
                          <a:solidFill>
                            <a:srgbClr val="FFC000"/>
                          </a:solidFill>
                          <a:effectLst/>
                          <a:latin typeface="Arial" charset="0"/>
                        </a:rPr>
                        <a:t>82,306</a:t>
                      </a:r>
                    </a:p>
                    <a:p>
                      <a:pPr marL="0" marR="0" lvl="0" indent="0" algn="l" defTabSz="914400" rtl="0" eaLnBrk="1" fontAlgn="base" latinLnBrk="0" hangingPunct="1">
                        <a:lnSpc>
                          <a:spcPct val="100000"/>
                        </a:lnSpc>
                        <a:spcBef>
                          <a:spcPct val="30000"/>
                        </a:spcBef>
                        <a:spcAft>
                          <a:spcPct val="0"/>
                        </a:spcAft>
                        <a:buClr>
                          <a:schemeClr val="tx1"/>
                        </a:buClr>
                        <a:buSzTx/>
                        <a:buFont typeface="Times"/>
                        <a:buNone/>
                        <a:tabLst/>
                      </a:pPr>
                      <a:r>
                        <a:rPr kumimoji="0" lang="en-US" sz="2000" b="0" i="0" u="none" strike="noStrike" cap="none" normalizeH="0" baseline="0" dirty="0" smtClean="0">
                          <a:ln>
                            <a:noFill/>
                          </a:ln>
                          <a:solidFill>
                            <a:srgbClr val="FFC000"/>
                          </a:solidFill>
                          <a:effectLst/>
                          <a:latin typeface="Arial" charset="0"/>
                        </a:rPr>
                        <a:t>53,451</a:t>
                      </a:r>
                    </a:p>
                    <a:p>
                      <a:pPr marL="0" marR="0" lvl="0" indent="0" algn="l" defTabSz="914400" rtl="0" eaLnBrk="1" fontAlgn="base" latinLnBrk="0" hangingPunct="1">
                        <a:lnSpc>
                          <a:spcPct val="100000"/>
                        </a:lnSpc>
                        <a:spcBef>
                          <a:spcPct val="30000"/>
                        </a:spcBef>
                        <a:spcAft>
                          <a:spcPct val="0"/>
                        </a:spcAft>
                        <a:buClr>
                          <a:schemeClr val="tx1"/>
                        </a:buClr>
                        <a:buSzTx/>
                        <a:buFont typeface="Times"/>
                        <a:buNone/>
                        <a:tabLst/>
                      </a:pPr>
                      <a:r>
                        <a:rPr kumimoji="0" lang="en-US" sz="2000" b="0" i="0" u="none" strike="noStrike" cap="none" normalizeH="0" baseline="0" dirty="0" smtClean="0">
                          <a:ln>
                            <a:noFill/>
                          </a:ln>
                          <a:solidFill>
                            <a:srgbClr val="FFC000"/>
                          </a:solidFill>
                          <a:effectLst/>
                          <a:latin typeface="Arial" charset="0"/>
                        </a:rPr>
                        <a:t>50,142</a:t>
                      </a:r>
                    </a:p>
                    <a:p>
                      <a:pPr marL="0" marR="0" lvl="0" indent="0" algn="l" defTabSz="914400" rtl="0" eaLnBrk="1" fontAlgn="base" latinLnBrk="0" hangingPunct="1">
                        <a:lnSpc>
                          <a:spcPct val="100000"/>
                        </a:lnSpc>
                        <a:spcBef>
                          <a:spcPct val="30000"/>
                        </a:spcBef>
                        <a:spcAft>
                          <a:spcPct val="0"/>
                        </a:spcAft>
                        <a:buClr>
                          <a:schemeClr val="tx1"/>
                        </a:buClr>
                        <a:buSzTx/>
                        <a:buFont typeface="Times"/>
                        <a:buNone/>
                        <a:tabLst/>
                      </a:pPr>
                      <a:r>
                        <a:rPr kumimoji="0" lang="en-US" sz="2000" b="0" i="0" u="none" strike="noStrike" cap="none" normalizeH="0" baseline="0" dirty="0" smtClean="0">
                          <a:ln>
                            <a:noFill/>
                          </a:ln>
                          <a:solidFill>
                            <a:srgbClr val="FFC000"/>
                          </a:solidFill>
                          <a:effectLst/>
                          <a:latin typeface="Arial" charset="0"/>
                        </a:rPr>
                        <a:t>50,117</a:t>
                      </a:r>
                    </a:p>
                    <a:p>
                      <a:pPr marL="0" marR="0" lvl="0" indent="0" algn="l" defTabSz="914400" rtl="0" eaLnBrk="1" fontAlgn="base" latinLnBrk="0" hangingPunct="1">
                        <a:lnSpc>
                          <a:spcPct val="100000"/>
                        </a:lnSpc>
                        <a:spcBef>
                          <a:spcPct val="30000"/>
                        </a:spcBef>
                        <a:spcAft>
                          <a:spcPct val="0"/>
                        </a:spcAft>
                        <a:buClr>
                          <a:schemeClr val="tx1"/>
                        </a:buClr>
                        <a:buSzTx/>
                        <a:buFont typeface="Times"/>
                        <a:buNone/>
                        <a:tabLst/>
                      </a:pPr>
                      <a:endParaRPr kumimoji="0" lang="en-US" sz="2000" b="0" i="0" u="none" strike="noStrike" cap="none" normalizeH="0" baseline="0" dirty="0" smtClean="0">
                        <a:ln>
                          <a:noFill/>
                        </a:ln>
                        <a:solidFill>
                          <a:srgbClr val="FFC000"/>
                        </a:solidFill>
                        <a:effectLst/>
                        <a:latin typeface="Arial" charset="0"/>
                      </a:endParaRPr>
                    </a:p>
                    <a:p>
                      <a:pPr marL="0" marR="0" lvl="0" indent="0" algn="l" defTabSz="914400" rtl="0" eaLnBrk="1" fontAlgn="base" latinLnBrk="0" hangingPunct="1">
                        <a:lnSpc>
                          <a:spcPct val="100000"/>
                        </a:lnSpc>
                        <a:spcBef>
                          <a:spcPct val="30000"/>
                        </a:spcBef>
                        <a:spcAft>
                          <a:spcPct val="0"/>
                        </a:spcAft>
                        <a:buClr>
                          <a:schemeClr val="tx1"/>
                        </a:buClr>
                        <a:buSzTx/>
                        <a:buFont typeface="Times"/>
                        <a:buNone/>
                        <a:tabLst/>
                      </a:pPr>
                      <a:r>
                        <a:rPr kumimoji="0" lang="en-US" sz="2000" b="0" i="0" u="none" strike="noStrike" cap="none" normalizeH="0" baseline="0" dirty="0" smtClean="0">
                          <a:ln>
                            <a:noFill/>
                          </a:ln>
                          <a:solidFill>
                            <a:srgbClr val="FFC000"/>
                          </a:solidFill>
                          <a:effectLst/>
                          <a:latin typeface="Arial" charset="0"/>
                        </a:rPr>
                        <a:t>8,225</a:t>
                      </a:r>
                    </a:p>
                    <a:p>
                      <a:pPr marL="0" marR="0" lvl="0" indent="0" algn="l" defTabSz="914400" rtl="0" eaLnBrk="1" fontAlgn="base" latinLnBrk="0" hangingPunct="1">
                        <a:lnSpc>
                          <a:spcPct val="100000"/>
                        </a:lnSpc>
                        <a:spcBef>
                          <a:spcPct val="30000"/>
                        </a:spcBef>
                        <a:spcAft>
                          <a:spcPct val="0"/>
                        </a:spcAft>
                        <a:buClr>
                          <a:schemeClr val="tx1"/>
                        </a:buClr>
                        <a:buSzTx/>
                        <a:buFont typeface="Times"/>
                        <a:buNone/>
                        <a:tabLst/>
                      </a:pPr>
                      <a:endParaRPr kumimoji="0" lang="en-US" sz="2000" b="0" i="0" u="none" strike="noStrike" cap="none" normalizeH="0" baseline="0" dirty="0" smtClean="0">
                        <a:ln>
                          <a:noFill/>
                        </a:ln>
                        <a:solidFill>
                          <a:srgbClr val="FFC000"/>
                        </a:solidFill>
                        <a:effectLst/>
                        <a:latin typeface="Arial" charset="0"/>
                      </a:endParaRPr>
                    </a:p>
                    <a:p>
                      <a:pPr marL="0" marR="0" lvl="0" indent="0" algn="l" defTabSz="914400" rtl="0" eaLnBrk="1" fontAlgn="base" latinLnBrk="0" hangingPunct="1">
                        <a:lnSpc>
                          <a:spcPct val="100000"/>
                        </a:lnSpc>
                        <a:spcBef>
                          <a:spcPct val="30000"/>
                        </a:spcBef>
                        <a:spcAft>
                          <a:spcPct val="0"/>
                        </a:spcAft>
                        <a:buClr>
                          <a:schemeClr val="tx1"/>
                        </a:buClr>
                        <a:buSzTx/>
                        <a:buFont typeface="Times"/>
                        <a:buNone/>
                        <a:tabLst/>
                      </a:pPr>
                      <a:r>
                        <a:rPr kumimoji="0" lang="en-US" sz="2000" b="0" i="0" u="none" strike="noStrike" cap="none" normalizeH="0" baseline="0" dirty="0" smtClean="0">
                          <a:ln>
                            <a:noFill/>
                          </a:ln>
                          <a:solidFill>
                            <a:srgbClr val="FFC000"/>
                          </a:solidFill>
                          <a:effectLst/>
                          <a:latin typeface="Arial" charset="0"/>
                        </a:rPr>
                        <a:t>328</a:t>
                      </a:r>
                      <a:endParaRPr kumimoji="0" lang="th-TH" sz="2000" b="0" i="0" u="none" strike="noStrike" cap="none" normalizeH="0" baseline="0" dirty="0" smtClean="0">
                        <a:ln>
                          <a:noFill/>
                        </a:ln>
                        <a:solidFill>
                          <a:srgbClr val="FFC000"/>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30000"/>
                        </a:spcBef>
                        <a:spcAft>
                          <a:spcPct val="0"/>
                        </a:spcAft>
                        <a:buClr>
                          <a:schemeClr val="tx1"/>
                        </a:buClr>
                        <a:buSzTx/>
                        <a:buFont typeface="Times"/>
                        <a:buNone/>
                        <a:tabLst/>
                      </a:pPr>
                      <a:r>
                        <a:rPr kumimoji="0" lang="en-US" sz="2000" b="0" i="0" u="none" strike="noStrike" cap="none" normalizeH="0" baseline="0" dirty="0" smtClean="0">
                          <a:ln>
                            <a:noFill/>
                          </a:ln>
                          <a:solidFill>
                            <a:srgbClr val="7030A0"/>
                          </a:solidFill>
                          <a:effectLst/>
                          <a:latin typeface="Arial" charset="0"/>
                        </a:rPr>
                        <a:t>1</a:t>
                      </a:r>
                    </a:p>
                    <a:p>
                      <a:pPr marL="0" marR="0" lvl="0" indent="0" algn="l" defTabSz="914400" rtl="0" eaLnBrk="1" fontAlgn="base" latinLnBrk="0" hangingPunct="1">
                        <a:lnSpc>
                          <a:spcPct val="100000"/>
                        </a:lnSpc>
                        <a:spcBef>
                          <a:spcPct val="30000"/>
                        </a:spcBef>
                        <a:spcAft>
                          <a:spcPct val="0"/>
                        </a:spcAft>
                        <a:buClr>
                          <a:schemeClr val="tx1"/>
                        </a:buClr>
                        <a:buSzTx/>
                        <a:buFont typeface="Times"/>
                        <a:buNone/>
                        <a:tabLst/>
                      </a:pPr>
                      <a:r>
                        <a:rPr kumimoji="0" lang="en-US" sz="2000" b="0" i="0" u="none" strike="noStrike" cap="none" normalizeH="0" baseline="0" dirty="0" smtClean="0">
                          <a:ln>
                            <a:noFill/>
                          </a:ln>
                          <a:solidFill>
                            <a:srgbClr val="7030A0"/>
                          </a:solidFill>
                          <a:effectLst/>
                          <a:latin typeface="Arial" charset="0"/>
                        </a:rPr>
                        <a:t>2</a:t>
                      </a:r>
                    </a:p>
                    <a:p>
                      <a:pPr marL="0" marR="0" lvl="0" indent="0" algn="l" defTabSz="914400" rtl="0" eaLnBrk="1" fontAlgn="base" latinLnBrk="0" hangingPunct="1">
                        <a:lnSpc>
                          <a:spcPct val="100000"/>
                        </a:lnSpc>
                        <a:spcBef>
                          <a:spcPct val="30000"/>
                        </a:spcBef>
                        <a:spcAft>
                          <a:spcPct val="0"/>
                        </a:spcAft>
                        <a:buClr>
                          <a:schemeClr val="tx1"/>
                        </a:buClr>
                        <a:buSzTx/>
                        <a:buFont typeface="Times"/>
                        <a:buNone/>
                        <a:tabLst/>
                      </a:pPr>
                      <a:r>
                        <a:rPr kumimoji="0" lang="en-US" sz="2000" b="0" i="0" u="none" strike="noStrike" cap="none" normalizeH="0" baseline="0" dirty="0" smtClean="0">
                          <a:ln>
                            <a:noFill/>
                          </a:ln>
                          <a:solidFill>
                            <a:srgbClr val="7030A0"/>
                          </a:solidFill>
                          <a:effectLst/>
                          <a:latin typeface="Arial" charset="0"/>
                        </a:rPr>
                        <a:t>3</a:t>
                      </a:r>
                    </a:p>
                    <a:p>
                      <a:pPr marL="0" marR="0" lvl="0" indent="0" algn="l" defTabSz="914400" rtl="0" eaLnBrk="1" fontAlgn="base" latinLnBrk="0" hangingPunct="1">
                        <a:lnSpc>
                          <a:spcPct val="100000"/>
                        </a:lnSpc>
                        <a:spcBef>
                          <a:spcPct val="30000"/>
                        </a:spcBef>
                        <a:spcAft>
                          <a:spcPct val="0"/>
                        </a:spcAft>
                        <a:buClr>
                          <a:schemeClr val="tx1"/>
                        </a:buClr>
                        <a:buSzTx/>
                        <a:buFont typeface="Times"/>
                        <a:buNone/>
                        <a:tabLst/>
                      </a:pPr>
                      <a:r>
                        <a:rPr kumimoji="0" lang="en-US" sz="2000" b="0" i="0" u="none" strike="noStrike" cap="none" normalizeH="0" baseline="0" dirty="0" smtClean="0">
                          <a:ln>
                            <a:noFill/>
                          </a:ln>
                          <a:solidFill>
                            <a:srgbClr val="7030A0"/>
                          </a:solidFill>
                          <a:effectLst/>
                          <a:latin typeface="Arial" charset="0"/>
                        </a:rPr>
                        <a:t>4</a:t>
                      </a:r>
                    </a:p>
                    <a:p>
                      <a:pPr marL="0" marR="0" lvl="0" indent="0" algn="l" defTabSz="914400" rtl="0" eaLnBrk="1" fontAlgn="base" latinLnBrk="0" hangingPunct="1">
                        <a:lnSpc>
                          <a:spcPct val="100000"/>
                        </a:lnSpc>
                        <a:spcBef>
                          <a:spcPct val="30000"/>
                        </a:spcBef>
                        <a:spcAft>
                          <a:spcPct val="0"/>
                        </a:spcAft>
                        <a:buClr>
                          <a:schemeClr val="tx1"/>
                        </a:buClr>
                        <a:buSzTx/>
                        <a:buFont typeface="Times"/>
                        <a:buNone/>
                        <a:tabLst/>
                      </a:pPr>
                      <a:r>
                        <a:rPr kumimoji="0" lang="en-US" sz="2000" b="0" i="0" u="none" strike="noStrike" cap="none" normalizeH="0" baseline="0" dirty="0" smtClean="0">
                          <a:ln>
                            <a:noFill/>
                          </a:ln>
                          <a:solidFill>
                            <a:srgbClr val="7030A0"/>
                          </a:solidFill>
                          <a:effectLst/>
                          <a:latin typeface="Arial" charset="0"/>
                        </a:rPr>
                        <a:t>5</a:t>
                      </a:r>
                    </a:p>
                    <a:p>
                      <a:pPr marL="0" marR="0" lvl="0" indent="0" algn="l" defTabSz="914400" rtl="0" eaLnBrk="1" fontAlgn="base" latinLnBrk="0" hangingPunct="1">
                        <a:lnSpc>
                          <a:spcPct val="100000"/>
                        </a:lnSpc>
                        <a:spcBef>
                          <a:spcPct val="30000"/>
                        </a:spcBef>
                        <a:spcAft>
                          <a:spcPct val="0"/>
                        </a:spcAft>
                        <a:buClr>
                          <a:schemeClr val="tx1"/>
                        </a:buClr>
                        <a:buSzTx/>
                        <a:buFont typeface="Times"/>
                        <a:buNone/>
                        <a:tabLst/>
                      </a:pPr>
                      <a:endParaRPr kumimoji="0" lang="en-US" sz="2000" b="0" i="0" u="none" strike="noStrike" cap="none" normalizeH="0" baseline="0" dirty="0" smtClean="0">
                        <a:ln>
                          <a:noFill/>
                        </a:ln>
                        <a:solidFill>
                          <a:srgbClr val="7030A0"/>
                        </a:solidFill>
                        <a:effectLst/>
                        <a:latin typeface="Arial" charset="0"/>
                      </a:endParaRPr>
                    </a:p>
                    <a:p>
                      <a:pPr marL="0" marR="0" lvl="0" indent="0" algn="l" defTabSz="914400" rtl="0" eaLnBrk="1" fontAlgn="base" latinLnBrk="0" hangingPunct="1">
                        <a:lnSpc>
                          <a:spcPct val="100000"/>
                        </a:lnSpc>
                        <a:spcBef>
                          <a:spcPct val="30000"/>
                        </a:spcBef>
                        <a:spcAft>
                          <a:spcPct val="0"/>
                        </a:spcAft>
                        <a:buClr>
                          <a:schemeClr val="tx1"/>
                        </a:buClr>
                        <a:buSzTx/>
                        <a:buFont typeface="Times"/>
                        <a:buNone/>
                        <a:tabLst/>
                      </a:pPr>
                      <a:r>
                        <a:rPr kumimoji="0" lang="en-US" sz="2000" b="0" i="0" u="none" strike="noStrike" cap="none" normalizeH="0" baseline="0" dirty="0" smtClean="0">
                          <a:ln>
                            <a:noFill/>
                          </a:ln>
                          <a:solidFill>
                            <a:srgbClr val="7030A0"/>
                          </a:solidFill>
                          <a:effectLst/>
                          <a:latin typeface="Arial" charset="0"/>
                        </a:rPr>
                        <a:t>69</a:t>
                      </a:r>
                    </a:p>
                    <a:p>
                      <a:pPr marL="0" marR="0" lvl="0" indent="0" algn="l" defTabSz="914400" rtl="0" eaLnBrk="1" fontAlgn="base" latinLnBrk="0" hangingPunct="1">
                        <a:lnSpc>
                          <a:spcPct val="100000"/>
                        </a:lnSpc>
                        <a:spcBef>
                          <a:spcPct val="30000"/>
                        </a:spcBef>
                        <a:spcAft>
                          <a:spcPct val="0"/>
                        </a:spcAft>
                        <a:buClr>
                          <a:schemeClr val="tx1"/>
                        </a:buClr>
                        <a:buSzTx/>
                        <a:buFont typeface="Times"/>
                        <a:buNone/>
                        <a:tabLst/>
                      </a:pPr>
                      <a:endParaRPr kumimoji="0" lang="en-US" sz="2000" b="0" i="0" u="none" strike="noStrike" cap="none" normalizeH="0" baseline="0" dirty="0" smtClean="0">
                        <a:ln>
                          <a:noFill/>
                        </a:ln>
                        <a:solidFill>
                          <a:srgbClr val="7030A0"/>
                        </a:solidFill>
                        <a:effectLst/>
                        <a:latin typeface="Arial" charset="0"/>
                      </a:endParaRPr>
                    </a:p>
                    <a:p>
                      <a:pPr marL="0" marR="0" lvl="0" indent="0" algn="l" defTabSz="914400" rtl="0" eaLnBrk="1" fontAlgn="base" latinLnBrk="0" hangingPunct="1">
                        <a:lnSpc>
                          <a:spcPct val="100000"/>
                        </a:lnSpc>
                        <a:spcBef>
                          <a:spcPct val="30000"/>
                        </a:spcBef>
                        <a:spcAft>
                          <a:spcPct val="0"/>
                        </a:spcAft>
                        <a:buClr>
                          <a:schemeClr val="tx1"/>
                        </a:buClr>
                        <a:buSzTx/>
                        <a:buFont typeface="Times"/>
                        <a:buNone/>
                        <a:tabLst/>
                      </a:pPr>
                      <a:r>
                        <a:rPr kumimoji="0" lang="en-US" sz="2000" b="0" i="0" u="none" strike="noStrike" cap="none" normalizeH="0" baseline="0" dirty="0" smtClean="0">
                          <a:ln>
                            <a:noFill/>
                          </a:ln>
                          <a:solidFill>
                            <a:srgbClr val="7030A0"/>
                          </a:solidFill>
                          <a:effectLst/>
                          <a:latin typeface="Arial" charset="0"/>
                        </a:rPr>
                        <a:t>167</a:t>
                      </a:r>
                      <a:endParaRPr kumimoji="0" lang="th-TH" sz="2000" b="0" i="0" u="none" strike="noStrike" cap="none" normalizeH="0" baseline="0" dirty="0" smtClean="0">
                        <a:ln>
                          <a:noFill/>
                        </a:ln>
                        <a:solidFill>
                          <a:srgbClr val="7030A0"/>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30000"/>
                        </a:spcBef>
                        <a:spcAft>
                          <a:spcPct val="0"/>
                        </a:spcAft>
                        <a:buClr>
                          <a:schemeClr val="tx1"/>
                        </a:buClr>
                        <a:buSzTx/>
                        <a:buFont typeface="Times"/>
                        <a:buNone/>
                        <a:tabLst/>
                      </a:pPr>
                      <a:r>
                        <a:rPr kumimoji="0" lang="en-US" sz="2000" b="0" i="0" u="none" strike="noStrike" cap="none" normalizeH="0" baseline="0" dirty="0" smtClean="0">
                          <a:ln>
                            <a:noFill/>
                          </a:ln>
                          <a:solidFill>
                            <a:srgbClr val="7030A0"/>
                          </a:solidFill>
                          <a:effectLst/>
                          <a:latin typeface="Arial" charset="0"/>
                        </a:rPr>
                        <a:t>Luxembourg</a:t>
                      </a:r>
                    </a:p>
                    <a:p>
                      <a:pPr marL="0" marR="0" lvl="0" indent="0" algn="l" defTabSz="914400" rtl="0" eaLnBrk="1" fontAlgn="base" latinLnBrk="0" hangingPunct="1">
                        <a:lnSpc>
                          <a:spcPct val="100000"/>
                        </a:lnSpc>
                        <a:spcBef>
                          <a:spcPct val="30000"/>
                        </a:spcBef>
                        <a:spcAft>
                          <a:spcPct val="0"/>
                        </a:spcAft>
                        <a:buClr>
                          <a:schemeClr val="tx1"/>
                        </a:buClr>
                        <a:buSzTx/>
                        <a:buFont typeface="Times"/>
                        <a:buNone/>
                        <a:tabLst/>
                      </a:pPr>
                      <a:r>
                        <a:rPr kumimoji="0" lang="en-US" sz="2000" b="0" i="0" u="none" strike="noStrike" cap="none" normalizeH="0" baseline="0" dirty="0" smtClean="0">
                          <a:ln>
                            <a:noFill/>
                          </a:ln>
                          <a:solidFill>
                            <a:srgbClr val="7030A0"/>
                          </a:solidFill>
                          <a:effectLst/>
                          <a:latin typeface="Arial" charset="0"/>
                        </a:rPr>
                        <a:t>Norway</a:t>
                      </a:r>
                    </a:p>
                    <a:p>
                      <a:pPr marL="0" marR="0" lvl="0" indent="0" algn="l" defTabSz="914400" rtl="0" eaLnBrk="1" fontAlgn="base" latinLnBrk="0" hangingPunct="1">
                        <a:lnSpc>
                          <a:spcPct val="100000"/>
                        </a:lnSpc>
                        <a:spcBef>
                          <a:spcPct val="30000"/>
                        </a:spcBef>
                        <a:spcAft>
                          <a:spcPct val="0"/>
                        </a:spcAft>
                        <a:buClr>
                          <a:schemeClr val="tx1"/>
                        </a:buClr>
                        <a:buSzTx/>
                        <a:buFont typeface="Times"/>
                        <a:buNone/>
                        <a:tabLst/>
                      </a:pPr>
                      <a:r>
                        <a:rPr kumimoji="0" lang="en-US" sz="2000" b="0" i="0" u="none" strike="noStrike" cap="none" normalizeH="0" baseline="0" dirty="0" smtClean="0">
                          <a:ln>
                            <a:noFill/>
                          </a:ln>
                          <a:solidFill>
                            <a:srgbClr val="7030A0"/>
                          </a:solidFill>
                          <a:effectLst/>
                          <a:latin typeface="Arial" charset="0"/>
                        </a:rPr>
                        <a:t>Singapore</a:t>
                      </a:r>
                    </a:p>
                    <a:p>
                      <a:pPr marL="0" marR="0" lvl="0" indent="0" algn="l" defTabSz="914400" rtl="0" eaLnBrk="1" fontAlgn="base" latinLnBrk="0" hangingPunct="1">
                        <a:lnSpc>
                          <a:spcPct val="100000"/>
                        </a:lnSpc>
                        <a:spcBef>
                          <a:spcPct val="30000"/>
                        </a:spcBef>
                        <a:spcAft>
                          <a:spcPct val="0"/>
                        </a:spcAft>
                        <a:buClr>
                          <a:schemeClr val="tx1"/>
                        </a:buClr>
                        <a:buSzTx/>
                        <a:buFont typeface="Times"/>
                        <a:buNone/>
                        <a:tabLst/>
                      </a:pPr>
                      <a:r>
                        <a:rPr kumimoji="0" lang="en-US" sz="2000" b="0" i="0" u="none" strike="noStrike" cap="none" normalizeH="0" baseline="0" dirty="0" smtClean="0">
                          <a:ln>
                            <a:noFill/>
                          </a:ln>
                          <a:solidFill>
                            <a:srgbClr val="7030A0"/>
                          </a:solidFill>
                          <a:effectLst/>
                          <a:latin typeface="Arial" charset="0"/>
                        </a:rPr>
                        <a:t>United States</a:t>
                      </a:r>
                    </a:p>
                    <a:p>
                      <a:pPr marL="0" marR="0" lvl="0" indent="0" algn="l" defTabSz="914400" rtl="0" eaLnBrk="1" fontAlgn="base" latinLnBrk="0" hangingPunct="1">
                        <a:lnSpc>
                          <a:spcPct val="100000"/>
                        </a:lnSpc>
                        <a:spcBef>
                          <a:spcPct val="30000"/>
                        </a:spcBef>
                        <a:spcAft>
                          <a:spcPct val="0"/>
                        </a:spcAft>
                        <a:buClr>
                          <a:schemeClr val="tx1"/>
                        </a:buClr>
                        <a:buSzTx/>
                        <a:buFont typeface="Times"/>
                        <a:buNone/>
                        <a:tabLst/>
                      </a:pPr>
                      <a:r>
                        <a:rPr kumimoji="0" lang="en-US" sz="2000" b="0" i="0" u="none" strike="noStrike" cap="none" normalizeH="0" baseline="0" dirty="0" smtClean="0">
                          <a:ln>
                            <a:noFill/>
                          </a:ln>
                          <a:solidFill>
                            <a:srgbClr val="7030A0"/>
                          </a:solidFill>
                          <a:effectLst/>
                          <a:latin typeface="Arial" charset="0"/>
                        </a:rPr>
                        <a:t>Ireland</a:t>
                      </a:r>
                    </a:p>
                    <a:p>
                      <a:pPr marL="0" marR="0" lvl="0" indent="0" algn="l" defTabSz="914400" rtl="0" eaLnBrk="1" fontAlgn="base" latinLnBrk="0" hangingPunct="1">
                        <a:lnSpc>
                          <a:spcPct val="100000"/>
                        </a:lnSpc>
                        <a:spcBef>
                          <a:spcPct val="30000"/>
                        </a:spcBef>
                        <a:spcAft>
                          <a:spcPct val="0"/>
                        </a:spcAft>
                        <a:buClr>
                          <a:schemeClr val="tx1"/>
                        </a:buClr>
                        <a:buSzTx/>
                        <a:buFont typeface="Times"/>
                        <a:buNone/>
                        <a:tabLst/>
                      </a:pPr>
                      <a:endParaRPr kumimoji="0" lang="en-US" sz="2000" b="0" i="0" u="none" strike="noStrike" cap="none" normalizeH="0" baseline="0" dirty="0" smtClean="0">
                        <a:ln>
                          <a:noFill/>
                        </a:ln>
                        <a:solidFill>
                          <a:srgbClr val="7030A0"/>
                        </a:solidFill>
                        <a:effectLst/>
                        <a:latin typeface="Arial" charset="0"/>
                      </a:endParaRPr>
                    </a:p>
                    <a:p>
                      <a:pPr marL="0" marR="0" lvl="0" indent="0" algn="l" defTabSz="914400" rtl="0" eaLnBrk="1" fontAlgn="base" latinLnBrk="0" hangingPunct="1">
                        <a:lnSpc>
                          <a:spcPct val="100000"/>
                        </a:lnSpc>
                        <a:spcBef>
                          <a:spcPct val="30000"/>
                        </a:spcBef>
                        <a:spcAft>
                          <a:spcPct val="0"/>
                        </a:spcAft>
                        <a:buClr>
                          <a:schemeClr val="tx1"/>
                        </a:buClr>
                        <a:buSzTx/>
                        <a:buFont typeface="Times"/>
                        <a:buNone/>
                        <a:tabLst/>
                      </a:pPr>
                      <a:r>
                        <a:rPr kumimoji="0" lang="en-US" sz="2000" b="0" i="0" u="none" strike="noStrike" cap="none" normalizeH="0" baseline="0" dirty="0" smtClean="0">
                          <a:ln>
                            <a:noFill/>
                          </a:ln>
                          <a:solidFill>
                            <a:srgbClr val="7030A0"/>
                          </a:solidFill>
                          <a:effectLst/>
                          <a:latin typeface="Arial" charset="0"/>
                        </a:rPr>
                        <a:t>Thailand</a:t>
                      </a:r>
                    </a:p>
                    <a:p>
                      <a:pPr marL="0" marR="0" lvl="0" indent="0" algn="l" defTabSz="914400" rtl="0" eaLnBrk="1" fontAlgn="base" latinLnBrk="0" hangingPunct="1">
                        <a:lnSpc>
                          <a:spcPct val="100000"/>
                        </a:lnSpc>
                        <a:spcBef>
                          <a:spcPct val="30000"/>
                        </a:spcBef>
                        <a:spcAft>
                          <a:spcPct val="0"/>
                        </a:spcAft>
                        <a:buClr>
                          <a:schemeClr val="tx1"/>
                        </a:buClr>
                        <a:buSzTx/>
                        <a:buFont typeface="Times"/>
                        <a:buNone/>
                        <a:tabLst/>
                      </a:pPr>
                      <a:endParaRPr kumimoji="0" lang="en-US" sz="2000" b="0" i="0" u="none" strike="noStrike" cap="none" normalizeH="0" baseline="0" dirty="0" smtClean="0">
                        <a:ln>
                          <a:noFill/>
                        </a:ln>
                        <a:solidFill>
                          <a:srgbClr val="7030A0"/>
                        </a:solidFill>
                        <a:effectLst/>
                        <a:latin typeface="Arial" charset="0"/>
                      </a:endParaRPr>
                    </a:p>
                    <a:p>
                      <a:pPr marL="0" marR="0" lvl="0" indent="0" algn="l" defTabSz="914400" rtl="0" eaLnBrk="1" fontAlgn="base" latinLnBrk="0" hangingPunct="1">
                        <a:lnSpc>
                          <a:spcPct val="100000"/>
                        </a:lnSpc>
                        <a:spcBef>
                          <a:spcPct val="30000"/>
                        </a:spcBef>
                        <a:spcAft>
                          <a:spcPct val="0"/>
                        </a:spcAft>
                        <a:buClr>
                          <a:schemeClr val="tx1"/>
                        </a:buClr>
                        <a:buSzTx/>
                        <a:buFont typeface="Times"/>
                        <a:buNone/>
                        <a:tabLst/>
                      </a:pPr>
                      <a:r>
                        <a:rPr kumimoji="0" lang="en-US" sz="2000" b="0" i="0" u="none" strike="noStrike" cap="none" normalizeH="0" baseline="0" dirty="0" smtClean="0">
                          <a:ln>
                            <a:noFill/>
                          </a:ln>
                          <a:solidFill>
                            <a:srgbClr val="7030A0"/>
                          </a:solidFill>
                          <a:effectLst/>
                          <a:latin typeface="Arial" charset="0"/>
                        </a:rPr>
                        <a:t>Congo</a:t>
                      </a:r>
                      <a:endParaRPr kumimoji="0" lang="th-TH" sz="2000" b="0" i="0" u="none" strike="noStrike" cap="none" normalizeH="0" baseline="0" dirty="0" smtClean="0">
                        <a:ln>
                          <a:noFill/>
                        </a:ln>
                        <a:solidFill>
                          <a:srgbClr val="7030A0"/>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30000"/>
                        </a:spcBef>
                        <a:spcAft>
                          <a:spcPct val="0"/>
                        </a:spcAft>
                        <a:buClr>
                          <a:schemeClr val="tx1"/>
                        </a:buClr>
                        <a:buSzTx/>
                        <a:buFont typeface="Times"/>
                        <a:buNone/>
                        <a:tabLst/>
                      </a:pPr>
                      <a:r>
                        <a:rPr kumimoji="0" lang="en-US" sz="2000" b="0" i="0" u="none" strike="noStrike" cap="none" normalizeH="0" baseline="0" dirty="0" smtClean="0">
                          <a:ln>
                            <a:noFill/>
                          </a:ln>
                          <a:solidFill>
                            <a:srgbClr val="7030A0"/>
                          </a:solidFill>
                          <a:effectLst/>
                          <a:latin typeface="Arial" charset="0"/>
                        </a:rPr>
                        <a:t>78,985</a:t>
                      </a:r>
                    </a:p>
                    <a:p>
                      <a:pPr marL="0" marR="0" lvl="0" indent="0" algn="l" defTabSz="914400" rtl="0" eaLnBrk="1" fontAlgn="base" latinLnBrk="0" hangingPunct="1">
                        <a:lnSpc>
                          <a:spcPct val="100000"/>
                        </a:lnSpc>
                        <a:spcBef>
                          <a:spcPct val="30000"/>
                        </a:spcBef>
                        <a:spcAft>
                          <a:spcPct val="0"/>
                        </a:spcAft>
                        <a:buClr>
                          <a:schemeClr val="tx1"/>
                        </a:buClr>
                        <a:buSzTx/>
                        <a:buFont typeface="Times"/>
                        <a:buNone/>
                        <a:tabLst/>
                      </a:pPr>
                      <a:r>
                        <a:rPr kumimoji="0" lang="en-US" sz="2000" b="0" i="0" u="none" strike="noStrike" cap="none" normalizeH="0" baseline="0" dirty="0" smtClean="0">
                          <a:ln>
                            <a:noFill/>
                          </a:ln>
                          <a:solidFill>
                            <a:srgbClr val="7030A0"/>
                          </a:solidFill>
                          <a:effectLst/>
                          <a:latin typeface="Arial" charset="0"/>
                        </a:rPr>
                        <a:t>53,334</a:t>
                      </a:r>
                    </a:p>
                    <a:p>
                      <a:pPr marL="0" marR="0" lvl="0" indent="0" algn="l" defTabSz="914400" rtl="0" eaLnBrk="1" fontAlgn="base" latinLnBrk="0" hangingPunct="1">
                        <a:lnSpc>
                          <a:spcPct val="100000"/>
                        </a:lnSpc>
                        <a:spcBef>
                          <a:spcPct val="30000"/>
                        </a:spcBef>
                        <a:spcAft>
                          <a:spcPct val="0"/>
                        </a:spcAft>
                        <a:buClr>
                          <a:schemeClr val="tx1"/>
                        </a:buClr>
                        <a:buSzTx/>
                        <a:buFont typeface="Times"/>
                        <a:buNone/>
                        <a:tabLst/>
                      </a:pPr>
                      <a:r>
                        <a:rPr kumimoji="0" lang="en-US" sz="2000" b="0" i="0" u="none" strike="noStrike" cap="none" normalizeH="0" baseline="0" dirty="0" smtClean="0">
                          <a:ln>
                            <a:noFill/>
                          </a:ln>
                          <a:solidFill>
                            <a:srgbClr val="7030A0"/>
                          </a:solidFill>
                          <a:effectLst/>
                          <a:latin typeface="Arial" charset="0"/>
                        </a:rPr>
                        <a:t>50,299</a:t>
                      </a:r>
                    </a:p>
                    <a:p>
                      <a:pPr marL="0" marR="0" lvl="0" indent="0" algn="l" defTabSz="914400" rtl="0" eaLnBrk="1" fontAlgn="base" latinLnBrk="0" hangingPunct="1">
                        <a:lnSpc>
                          <a:spcPct val="100000"/>
                        </a:lnSpc>
                        <a:spcBef>
                          <a:spcPct val="30000"/>
                        </a:spcBef>
                        <a:spcAft>
                          <a:spcPct val="0"/>
                        </a:spcAft>
                        <a:buClr>
                          <a:schemeClr val="tx1"/>
                        </a:buClr>
                        <a:buSzTx/>
                        <a:buFont typeface="Times"/>
                        <a:buNone/>
                        <a:tabLst/>
                      </a:pPr>
                      <a:r>
                        <a:rPr kumimoji="0" lang="en-US" sz="2000" b="0" i="0" u="none" strike="noStrike" cap="none" normalizeH="0" baseline="0" dirty="0" smtClean="0">
                          <a:ln>
                            <a:noFill/>
                          </a:ln>
                          <a:solidFill>
                            <a:srgbClr val="7030A0"/>
                          </a:solidFill>
                          <a:effectLst/>
                          <a:latin typeface="Arial" charset="0"/>
                        </a:rPr>
                        <a:t>45,790</a:t>
                      </a:r>
                    </a:p>
                    <a:p>
                      <a:pPr marL="0" marR="0" lvl="0" indent="0" algn="l" defTabSz="914400" rtl="0" eaLnBrk="1" fontAlgn="base" latinLnBrk="0" hangingPunct="1">
                        <a:lnSpc>
                          <a:spcPct val="100000"/>
                        </a:lnSpc>
                        <a:spcBef>
                          <a:spcPct val="30000"/>
                        </a:spcBef>
                        <a:spcAft>
                          <a:spcPct val="0"/>
                        </a:spcAft>
                        <a:buClr>
                          <a:schemeClr val="tx1"/>
                        </a:buClr>
                        <a:buSzTx/>
                        <a:buFont typeface="Times"/>
                        <a:buNone/>
                        <a:tabLst/>
                      </a:pPr>
                      <a:r>
                        <a:rPr kumimoji="0" lang="en-US" sz="2000" b="0" i="0" u="none" strike="noStrike" cap="none" normalizeH="0" baseline="0" dirty="0" smtClean="0">
                          <a:ln>
                            <a:noFill/>
                          </a:ln>
                          <a:solidFill>
                            <a:srgbClr val="7030A0"/>
                          </a:solidFill>
                          <a:effectLst/>
                          <a:latin typeface="Arial" charset="0"/>
                        </a:rPr>
                        <a:t>43,035</a:t>
                      </a:r>
                    </a:p>
                    <a:p>
                      <a:pPr marL="0" marR="0" lvl="0" indent="0" algn="l" defTabSz="914400" rtl="0" eaLnBrk="1" fontAlgn="base" latinLnBrk="0" hangingPunct="1">
                        <a:lnSpc>
                          <a:spcPct val="100000"/>
                        </a:lnSpc>
                        <a:spcBef>
                          <a:spcPct val="30000"/>
                        </a:spcBef>
                        <a:spcAft>
                          <a:spcPct val="0"/>
                        </a:spcAft>
                        <a:buClr>
                          <a:schemeClr val="tx1"/>
                        </a:buClr>
                        <a:buSzTx/>
                        <a:buFont typeface="Times"/>
                        <a:buNone/>
                        <a:tabLst/>
                      </a:pPr>
                      <a:endParaRPr kumimoji="0" lang="en-US" sz="2000" b="0" i="0" u="none" strike="noStrike" cap="none" normalizeH="0" baseline="0" dirty="0" smtClean="0">
                        <a:ln>
                          <a:noFill/>
                        </a:ln>
                        <a:solidFill>
                          <a:srgbClr val="7030A0"/>
                        </a:solidFill>
                        <a:effectLst/>
                        <a:latin typeface="Arial" charset="0"/>
                      </a:endParaRPr>
                    </a:p>
                    <a:p>
                      <a:pPr marL="0" marR="0" lvl="0" indent="0" algn="l" defTabSz="914400" rtl="0" eaLnBrk="1" fontAlgn="base" latinLnBrk="0" hangingPunct="1">
                        <a:lnSpc>
                          <a:spcPct val="100000"/>
                        </a:lnSpc>
                        <a:spcBef>
                          <a:spcPct val="30000"/>
                        </a:spcBef>
                        <a:spcAft>
                          <a:spcPct val="0"/>
                        </a:spcAft>
                        <a:buClr>
                          <a:schemeClr val="tx1"/>
                        </a:buClr>
                        <a:buSzTx/>
                        <a:buFont typeface="Times"/>
                        <a:buNone/>
                        <a:tabLst/>
                      </a:pPr>
                      <a:r>
                        <a:rPr kumimoji="0" lang="en-US" sz="2000" b="0" i="0" u="none" strike="noStrike" cap="none" normalizeH="0" baseline="0" dirty="0" smtClean="0">
                          <a:ln>
                            <a:noFill/>
                          </a:ln>
                          <a:solidFill>
                            <a:srgbClr val="7030A0"/>
                          </a:solidFill>
                          <a:effectLst/>
                          <a:latin typeface="Arial" charset="0"/>
                        </a:rPr>
                        <a:t>8,138</a:t>
                      </a:r>
                    </a:p>
                    <a:p>
                      <a:pPr marL="0" marR="0" lvl="0" indent="0" algn="l" defTabSz="914400" rtl="0" eaLnBrk="1" fontAlgn="base" latinLnBrk="0" hangingPunct="1">
                        <a:lnSpc>
                          <a:spcPct val="100000"/>
                        </a:lnSpc>
                        <a:spcBef>
                          <a:spcPct val="30000"/>
                        </a:spcBef>
                        <a:spcAft>
                          <a:spcPct val="0"/>
                        </a:spcAft>
                        <a:buClr>
                          <a:schemeClr val="tx1"/>
                        </a:buClr>
                        <a:buSzTx/>
                        <a:buFont typeface="Times"/>
                        <a:buNone/>
                        <a:tabLst/>
                      </a:pPr>
                      <a:endParaRPr kumimoji="0" lang="en-US" sz="2000" b="0" i="0" u="none" strike="noStrike" cap="none" normalizeH="0" baseline="0" dirty="0" smtClean="0">
                        <a:ln>
                          <a:noFill/>
                        </a:ln>
                        <a:solidFill>
                          <a:srgbClr val="7030A0"/>
                        </a:solidFill>
                        <a:effectLst/>
                        <a:latin typeface="Arial" charset="0"/>
                      </a:endParaRPr>
                    </a:p>
                    <a:p>
                      <a:pPr marL="0" marR="0" lvl="0" indent="0" algn="l" defTabSz="914400" rtl="0" eaLnBrk="1" fontAlgn="base" latinLnBrk="0" hangingPunct="1">
                        <a:lnSpc>
                          <a:spcPct val="100000"/>
                        </a:lnSpc>
                        <a:spcBef>
                          <a:spcPct val="30000"/>
                        </a:spcBef>
                        <a:spcAft>
                          <a:spcPct val="0"/>
                        </a:spcAft>
                        <a:buClr>
                          <a:schemeClr val="tx1"/>
                        </a:buClr>
                        <a:buSzTx/>
                        <a:buFont typeface="Times"/>
                        <a:buNone/>
                        <a:tabLst/>
                      </a:pPr>
                      <a:r>
                        <a:rPr kumimoji="0" lang="en-US" sz="2000" b="0" i="0" u="none" strike="noStrike" cap="none" normalizeH="0" baseline="0" dirty="0" smtClean="0">
                          <a:ln>
                            <a:noFill/>
                          </a:ln>
                          <a:solidFill>
                            <a:srgbClr val="7030A0"/>
                          </a:solidFill>
                          <a:effectLst/>
                          <a:latin typeface="Arial" charset="0"/>
                        </a:rPr>
                        <a:t>298</a:t>
                      </a:r>
                      <a:endParaRPr kumimoji="0" lang="th-TH" sz="2000" b="0" i="0" u="none" strike="noStrike" cap="none" normalizeH="0" baseline="0" dirty="0" smtClean="0">
                        <a:ln>
                          <a:noFill/>
                        </a:ln>
                        <a:solidFill>
                          <a:srgbClr val="7030A0"/>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1"/>
          <p:cNvSpPr>
            <a:spLocks noGrp="1"/>
          </p:cNvSpPr>
          <p:nvPr>
            <p:ph type="ftr" sz="quarter" idx="10"/>
          </p:nvPr>
        </p:nvSpPr>
        <p:spPr/>
        <p:txBody>
          <a:bodyPr/>
          <a:lstStyle/>
          <a:p>
            <a:pPr>
              <a:defRPr/>
            </a:pPr>
            <a:r>
              <a:rPr lang="en-US"/>
              <a:t>Copyright </a:t>
            </a:r>
            <a:r>
              <a:rPr lang="en-US">
                <a:latin typeface="Times New Roman"/>
              </a:rPr>
              <a:t>©</a:t>
            </a:r>
            <a:r>
              <a:rPr lang="en-US"/>
              <a:t> 2005 Pearson Addison-Wesley. All rights reserved.</a:t>
            </a:r>
            <a:endParaRPr lang="en-CA">
              <a:latin typeface="Times New Roman" pitchFamily="18" charset="0"/>
            </a:endParaRPr>
          </a:p>
        </p:txBody>
      </p:sp>
      <p:sp>
        <p:nvSpPr>
          <p:cNvPr id="4" name="Slide Number Placeholder 2"/>
          <p:cNvSpPr>
            <a:spLocks noGrp="1"/>
          </p:cNvSpPr>
          <p:nvPr>
            <p:ph type="sldNum" sz="quarter" idx="11"/>
          </p:nvPr>
        </p:nvSpPr>
        <p:spPr/>
        <p:txBody>
          <a:bodyPr/>
          <a:lstStyle/>
          <a:p>
            <a:pPr>
              <a:defRPr/>
            </a:pPr>
            <a:r>
              <a:rPr lang="en-US"/>
              <a:t>1-</a:t>
            </a:r>
            <a:fld id="{1D2F8935-EB10-4B7D-A1AD-24F4AD4A4FE5}" type="slidenum">
              <a:rPr lang="en-US"/>
              <a:pPr>
                <a:defRPr/>
              </a:pPr>
              <a:t>12</a:t>
            </a:fld>
            <a:endParaRPr lang="en-CA"/>
          </a:p>
        </p:txBody>
      </p:sp>
      <p:pic>
        <p:nvPicPr>
          <p:cNvPr id="28676" name="Picture 2" descr="h:\umiraja\weil_gif\weil_gif_for_ppt\weil_27789_c01t01.gif"/>
          <p:cNvPicPr preferRelativeResize="0">
            <a:picLocks noChangeAspect="1" noChangeArrowheads="1"/>
          </p:cNvPicPr>
          <p:nvPr/>
        </p:nvPicPr>
        <p:blipFill>
          <a:blip r:embed="rId2" cstate="print"/>
          <a:srcRect/>
          <a:stretch>
            <a:fillRect/>
          </a:stretch>
        </p:blipFill>
        <p:spPr bwMode="auto">
          <a:xfrm>
            <a:off x="685800" y="990600"/>
            <a:ext cx="8229600" cy="4079875"/>
          </a:xfrm>
          <a:prstGeom prst="rect">
            <a:avLst/>
          </a:prstGeom>
          <a:noFill/>
          <a:ln w="9525">
            <a:noFill/>
            <a:miter lim="800000"/>
            <a:headEnd/>
            <a:tailEnd/>
          </a:ln>
        </p:spPr>
      </p:pic>
    </p:spTree>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2"/>
          <p:cNvSpPr>
            <a:spLocks noGrp="1"/>
          </p:cNvSpPr>
          <p:nvPr>
            <p:ph type="title"/>
          </p:nvPr>
        </p:nvSpPr>
        <p:spPr>
          <a:xfrm>
            <a:off x="468313" y="0"/>
            <a:ext cx="8229600" cy="1143000"/>
          </a:xfrm>
        </p:spPr>
        <p:txBody>
          <a:bodyPr/>
          <a:lstStyle/>
          <a:p>
            <a:pPr eaLnBrk="1" hangingPunct="1"/>
            <a:r>
              <a:rPr lang="en-US" b="1" dirty="0" smtClean="0">
                <a:cs typeface="Angsana New" pitchFamily="18" charset="-34"/>
              </a:rPr>
              <a:t>3. Economic Development</a:t>
            </a:r>
          </a:p>
        </p:txBody>
      </p:sp>
      <p:sp>
        <p:nvSpPr>
          <p:cNvPr id="8195" name="Rectangle 1027"/>
          <p:cNvSpPr>
            <a:spLocks noGrp="1" noChangeArrowheads="1"/>
          </p:cNvSpPr>
          <p:nvPr>
            <p:ph idx="1"/>
          </p:nvPr>
        </p:nvSpPr>
        <p:spPr>
          <a:xfrm>
            <a:off x="323850" y="1052513"/>
            <a:ext cx="8496622" cy="5184799"/>
          </a:xfrm>
        </p:spPr>
        <p:txBody>
          <a:bodyPr>
            <a:normAutofit/>
          </a:bodyPr>
          <a:lstStyle/>
          <a:p>
            <a:pPr eaLnBrk="1" hangingPunct="1"/>
            <a:r>
              <a:rPr lang="en-US" dirty="0" smtClean="0">
                <a:cs typeface="DilleniaUPC" pitchFamily="18" charset="-34"/>
              </a:rPr>
              <a:t>D</a:t>
            </a:r>
            <a:r>
              <a:rPr lang="en-US" dirty="0" smtClean="0">
                <a:cs typeface="Cordia New" pitchFamily="34" charset="-34"/>
              </a:rPr>
              <a:t>evelopment </a:t>
            </a:r>
            <a:r>
              <a:rPr lang="en-US" dirty="0" smtClean="0">
                <a:cs typeface="DilleniaUPC" pitchFamily="18" charset="-34"/>
              </a:rPr>
              <a:t>occurs with the reduction and elimination of poverty, inequality and unemployment within a growing economy.</a:t>
            </a:r>
          </a:p>
          <a:p>
            <a:pPr eaLnBrk="1" hangingPunct="1"/>
            <a:r>
              <a:rPr lang="en-US" dirty="0" smtClean="0">
                <a:cs typeface="DilleniaUPC" pitchFamily="18" charset="-34"/>
              </a:rPr>
              <a:t>Economic Development  (defined by Nobel Laureate </a:t>
            </a:r>
            <a:r>
              <a:rPr lang="en-US" dirty="0" err="1" smtClean="0">
                <a:cs typeface="DilleniaUPC" pitchFamily="18" charset="-34"/>
              </a:rPr>
              <a:t>Amartya</a:t>
            </a:r>
            <a:r>
              <a:rPr lang="en-US" dirty="0" smtClean="0">
                <a:cs typeface="DilleniaUPC" pitchFamily="18" charset="-34"/>
              </a:rPr>
              <a:t> </a:t>
            </a:r>
            <a:r>
              <a:rPr lang="en-US" dirty="0" err="1" smtClean="0">
                <a:cs typeface="DilleniaUPC" pitchFamily="18" charset="-34"/>
              </a:rPr>
              <a:t>Sen</a:t>
            </a:r>
            <a:r>
              <a:rPr lang="en-US" dirty="0" smtClean="0">
                <a:cs typeface="DilleniaUPC" pitchFamily="18" charset="-34"/>
              </a:rPr>
              <a:t>) as “the process of expanding the real freedoms that people enjoy”.</a:t>
            </a:r>
          </a:p>
          <a:p>
            <a:pPr eaLnBrk="1" hangingPunct="1">
              <a:lnSpc>
                <a:spcPct val="90000"/>
              </a:lnSpc>
            </a:pPr>
            <a:r>
              <a:rPr lang="en-US" dirty="0" smtClean="0">
                <a:cs typeface="DilleniaUPC" pitchFamily="18" charset="-34"/>
              </a:rPr>
              <a:t>The notion of development is complex and multidimensional -- </a:t>
            </a:r>
            <a:r>
              <a:rPr lang="en-US" dirty="0" smtClean="0">
                <a:cs typeface="Cordia New" pitchFamily="34" charset="-34"/>
              </a:rPr>
              <a:t>involving improvements in human well-being.</a:t>
            </a:r>
            <a:endParaRPr lang="en-US" dirty="0" smtClean="0">
              <a:cs typeface="DilleniaUPC" pitchFamily="18" charset="-34"/>
            </a:endParaRPr>
          </a:p>
          <a:p>
            <a:pPr eaLnBrk="1" hangingPunct="1"/>
            <a:endParaRPr lang="th-TH" dirty="0" smtClean="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p:txBody>
          <a:bodyPr/>
          <a:lstStyle/>
          <a:p>
            <a:pPr eaLnBrk="1" hangingPunct="1"/>
            <a:r>
              <a:rPr lang="en-US" b="1" smtClean="0">
                <a:cs typeface="Angsana New" pitchFamily="18" charset="-34"/>
              </a:rPr>
              <a:t>Development vs Growth</a:t>
            </a:r>
          </a:p>
        </p:txBody>
      </p:sp>
      <p:sp>
        <p:nvSpPr>
          <p:cNvPr id="9219" name="Content Placeholder 2"/>
          <p:cNvSpPr>
            <a:spLocks noGrp="1"/>
          </p:cNvSpPr>
          <p:nvPr>
            <p:ph idx="1"/>
          </p:nvPr>
        </p:nvSpPr>
        <p:spPr>
          <a:xfrm>
            <a:off x="0" y="1341438"/>
            <a:ext cx="9144000" cy="4784725"/>
          </a:xfrm>
        </p:spPr>
        <p:txBody>
          <a:bodyPr>
            <a:normAutofit fontScale="92500"/>
          </a:bodyPr>
          <a:lstStyle/>
          <a:p>
            <a:pPr eaLnBrk="1" hangingPunct="1">
              <a:lnSpc>
                <a:spcPct val="90000"/>
              </a:lnSpc>
            </a:pPr>
            <a:r>
              <a:rPr lang="en-US" smtClean="0">
                <a:cs typeface="DilleniaUPC" pitchFamily="18" charset="-34"/>
              </a:rPr>
              <a:t>There is more to economic development than growth in incomes.</a:t>
            </a:r>
          </a:p>
          <a:p>
            <a:pPr eaLnBrk="1" hangingPunct="1"/>
            <a:r>
              <a:rPr lang="en-US" smtClean="0">
                <a:cs typeface="Cordia New" pitchFamily="34" charset="-34"/>
              </a:rPr>
              <a:t>Economic growth means increase in per capita income or increase in GDP. GDP is a narrow measure of economic welfare that does not take account of important non-economic aspects eg more leisure time, access to health &amp; education, environment, freedom or social justice. Economic growth is a necessary but insufficient condition for economic development.</a:t>
            </a:r>
            <a:br>
              <a:rPr lang="en-US" smtClean="0">
                <a:cs typeface="Cordia New" pitchFamily="34" charset="-34"/>
              </a:rPr>
            </a:br>
            <a:endParaRPr lang="en-US" smtClean="0">
              <a:cs typeface="Cordia New" pitchFamily="34" charset="-34"/>
            </a:endParaRPr>
          </a:p>
          <a:p>
            <a:pPr eaLnBrk="1" hangingPunct="1"/>
            <a:endParaRPr lang="en-US" smtClean="0">
              <a:cs typeface="Cordia New" pitchFamily="34" charset="-34"/>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1026"/>
          <p:cNvSpPr>
            <a:spLocks noGrp="1" noChangeArrowheads="1"/>
          </p:cNvSpPr>
          <p:nvPr>
            <p:ph type="title"/>
          </p:nvPr>
        </p:nvSpPr>
        <p:spPr/>
        <p:txBody>
          <a:bodyPr/>
          <a:lstStyle/>
          <a:p>
            <a:pPr eaLnBrk="1" hangingPunct="1"/>
            <a:r>
              <a:rPr lang="en-US" b="1" smtClean="0">
                <a:cs typeface="Angsana New" pitchFamily="18" charset="-34"/>
              </a:rPr>
              <a:t>Indicators of Development</a:t>
            </a:r>
          </a:p>
        </p:txBody>
      </p:sp>
      <p:sp>
        <p:nvSpPr>
          <p:cNvPr id="11267" name="Rectangle 1027"/>
          <p:cNvSpPr>
            <a:spLocks noGrp="1" noChangeArrowheads="1"/>
          </p:cNvSpPr>
          <p:nvPr>
            <p:ph idx="1"/>
          </p:nvPr>
        </p:nvSpPr>
        <p:spPr>
          <a:xfrm>
            <a:off x="457200" y="1219200"/>
            <a:ext cx="8229600" cy="5334000"/>
          </a:xfrm>
        </p:spPr>
        <p:txBody>
          <a:bodyPr/>
          <a:lstStyle/>
          <a:p>
            <a:pPr eaLnBrk="1" hangingPunct="1">
              <a:lnSpc>
                <a:spcPct val="90000"/>
              </a:lnSpc>
            </a:pPr>
            <a:r>
              <a:rPr lang="en-US" sz="2800" dirty="0" smtClean="0">
                <a:cs typeface="DilleniaUPC" pitchFamily="18" charset="-34"/>
              </a:rPr>
              <a:t>In the 40’s and 50’s =&gt; GDP</a:t>
            </a:r>
          </a:p>
          <a:p>
            <a:pPr eaLnBrk="1" hangingPunct="1">
              <a:lnSpc>
                <a:spcPct val="90000"/>
              </a:lnSpc>
            </a:pPr>
            <a:r>
              <a:rPr lang="en-US" sz="2800" dirty="0" smtClean="0">
                <a:cs typeface="DilleniaUPC" pitchFamily="18" charset="-34"/>
              </a:rPr>
              <a:t>Critics realized there were other aspects</a:t>
            </a:r>
          </a:p>
          <a:p>
            <a:pPr eaLnBrk="1" hangingPunct="1">
              <a:lnSpc>
                <a:spcPct val="90000"/>
              </a:lnSpc>
            </a:pPr>
            <a:r>
              <a:rPr lang="en-US" sz="2800" dirty="0" smtClean="0">
                <a:cs typeface="DilleniaUPC" pitchFamily="18" charset="-34"/>
              </a:rPr>
              <a:t>Using composite (component) indicators</a:t>
            </a:r>
          </a:p>
          <a:p>
            <a:pPr eaLnBrk="1" hangingPunct="1">
              <a:lnSpc>
                <a:spcPct val="90000"/>
              </a:lnSpc>
            </a:pPr>
            <a:r>
              <a:rPr lang="en-US" sz="2800" dirty="0" smtClean="0">
                <a:cs typeface="DilleniaUPC" pitchFamily="18" charset="-34"/>
              </a:rPr>
              <a:t>UN’s Human Development Index (HDI)</a:t>
            </a:r>
          </a:p>
          <a:p>
            <a:pPr eaLnBrk="1" hangingPunct="1">
              <a:lnSpc>
                <a:spcPct val="90000"/>
              </a:lnSpc>
            </a:pPr>
            <a:r>
              <a:rPr lang="en-US" sz="2800" dirty="0" smtClean="0">
                <a:cs typeface="DilleniaUPC" pitchFamily="18" charset="-34"/>
              </a:rPr>
              <a:t>Three basic dimensions of human development</a:t>
            </a:r>
          </a:p>
          <a:p>
            <a:pPr eaLnBrk="1" hangingPunct="1">
              <a:lnSpc>
                <a:spcPct val="90000"/>
              </a:lnSpc>
            </a:pPr>
            <a:r>
              <a:rPr lang="en-US" sz="2800" dirty="0" smtClean="0">
                <a:cs typeface="DilleniaUPC" pitchFamily="18" charset="-34"/>
              </a:rPr>
              <a:t>1. Health: Life expectancy</a:t>
            </a:r>
          </a:p>
          <a:p>
            <a:pPr eaLnBrk="1" hangingPunct="1">
              <a:lnSpc>
                <a:spcPct val="90000"/>
              </a:lnSpc>
            </a:pPr>
            <a:r>
              <a:rPr lang="en-US" sz="2800" dirty="0" smtClean="0">
                <a:cs typeface="DilleniaUPC" pitchFamily="18" charset="-34"/>
              </a:rPr>
              <a:t>2. Education: Educational attainment</a:t>
            </a:r>
          </a:p>
          <a:p>
            <a:pPr eaLnBrk="1" hangingPunct="1">
              <a:lnSpc>
                <a:spcPct val="90000"/>
              </a:lnSpc>
            </a:pPr>
            <a:r>
              <a:rPr lang="en-US" sz="2800" dirty="0" smtClean="0">
                <a:cs typeface="DilleniaUPC" pitchFamily="18" charset="-34"/>
              </a:rPr>
              <a:t>3. Monetary: Adjusted real income (PPP$ per person)</a:t>
            </a:r>
          </a:p>
          <a:p>
            <a:pPr eaLnBrk="1" hangingPunct="1">
              <a:lnSpc>
                <a:spcPct val="90000"/>
              </a:lnSpc>
            </a:pPr>
            <a:r>
              <a:rPr lang="en-US" sz="2800" dirty="0" smtClean="0">
                <a:cs typeface="DilleniaUPC" pitchFamily="18" charset="-34"/>
              </a:rPr>
              <a:t>Critique: ad hoc weighting issues, what to include, double counting</a:t>
            </a:r>
            <a:endParaRPr lang="th-TH" sz="2800" dirty="0" smtClean="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upload.wikimedia.org/wikipedia/commons/thumb/5/5d/UN_Human_Development_Report_2010_1.PNG/400px-UN_Human_Development_Report_2010_1.PNG">
            <a:hlinkClick r:id="rId2"/>
          </p:cNvPr>
          <p:cNvPicPr>
            <a:picLocks noChangeAspect="1" noChangeArrowheads="1"/>
          </p:cNvPicPr>
          <p:nvPr/>
        </p:nvPicPr>
        <p:blipFill>
          <a:blip r:embed="rId3" cstate="print"/>
          <a:srcRect/>
          <a:stretch>
            <a:fillRect/>
          </a:stretch>
        </p:blipFill>
        <p:spPr bwMode="auto">
          <a:xfrm>
            <a:off x="0" y="0"/>
            <a:ext cx="9144000" cy="5157192"/>
          </a:xfrm>
          <a:prstGeom prst="rect">
            <a:avLst/>
          </a:prstGeom>
          <a:noFill/>
        </p:spPr>
      </p:pic>
      <p:pic>
        <p:nvPicPr>
          <p:cNvPr id="12295" name="Picture 7"/>
          <p:cNvPicPr>
            <a:picLocks noChangeAspect="1" noChangeArrowheads="1"/>
          </p:cNvPicPr>
          <p:nvPr/>
        </p:nvPicPr>
        <p:blipFill>
          <a:blip r:embed="rId4" cstate="print"/>
          <a:srcRect/>
          <a:stretch>
            <a:fillRect/>
          </a:stretch>
        </p:blipFill>
        <p:spPr bwMode="auto">
          <a:xfrm>
            <a:off x="2843808" y="4797152"/>
            <a:ext cx="5439891" cy="1660130"/>
          </a:xfrm>
          <a:prstGeom prst="rect">
            <a:avLst/>
          </a:prstGeom>
          <a:noFill/>
          <a:ln w="9525">
            <a:noFill/>
            <a:miter lim="800000"/>
            <a:headEnd/>
            <a:tailEnd/>
          </a:ln>
        </p:spPr>
      </p:pic>
      <p:sp>
        <p:nvSpPr>
          <p:cNvPr id="9" name="TextBox 8"/>
          <p:cNvSpPr txBox="1"/>
          <p:nvPr/>
        </p:nvSpPr>
        <p:spPr>
          <a:xfrm>
            <a:off x="323528" y="5301208"/>
            <a:ext cx="2574744" cy="523220"/>
          </a:xfrm>
          <a:prstGeom prst="rect">
            <a:avLst/>
          </a:prstGeom>
          <a:noFill/>
        </p:spPr>
        <p:txBody>
          <a:bodyPr wrap="none" rtlCol="0">
            <a:spAutoFit/>
          </a:bodyPr>
          <a:lstStyle/>
          <a:p>
            <a:r>
              <a:rPr lang="en-US" sz="2800" b="1" dirty="0" smtClean="0">
                <a:solidFill>
                  <a:srgbClr val="FF0000"/>
                </a:solidFill>
              </a:rPr>
              <a:t>HDI MAP (2010)</a:t>
            </a:r>
            <a:endParaRPr lang="en-US" sz="2800" b="1" dirty="0">
              <a:solidFill>
                <a:srgbClr val="FF0000"/>
              </a:solidFill>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noChangeArrowheads="1"/>
          </p:cNvSpPr>
          <p:nvPr>
            <p:ph type="title"/>
          </p:nvPr>
        </p:nvSpPr>
        <p:spPr/>
        <p:txBody>
          <a:bodyPr>
            <a:normAutofit fontScale="90000"/>
          </a:bodyPr>
          <a:lstStyle/>
          <a:p>
            <a:pPr eaLnBrk="1" hangingPunct="1"/>
            <a:r>
              <a:rPr lang="en-US" smtClean="0"/>
              <a:t>How closely related are per-capita GDP &amp; the HDI?</a:t>
            </a:r>
          </a:p>
        </p:txBody>
      </p:sp>
      <p:pic>
        <p:nvPicPr>
          <p:cNvPr id="89091" name="Picture 3"/>
          <p:cNvPicPr>
            <a:picLocks noChangeAspect="1" noChangeArrowheads="1"/>
          </p:cNvPicPr>
          <p:nvPr/>
        </p:nvPicPr>
        <p:blipFill>
          <a:blip r:embed="rId2" cstate="print"/>
          <a:srcRect/>
          <a:stretch>
            <a:fillRect/>
          </a:stretch>
        </p:blipFill>
        <p:spPr bwMode="auto">
          <a:xfrm>
            <a:off x="533400" y="1981200"/>
            <a:ext cx="7543800" cy="4267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0114" name="Picture 2"/>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62" name="Picture 2" descr="h:\umiraja\weil_gif\weil_gif_for_ppt\weil_27789_c17f01.gif"/>
          <p:cNvPicPr preferRelativeResize="0">
            <a:picLocks noChangeAspect="1" noChangeArrowheads="1"/>
          </p:cNvPicPr>
          <p:nvPr/>
        </p:nvPicPr>
        <p:blipFill>
          <a:blip r:embed="rId2" cstate="print"/>
          <a:srcRect/>
          <a:stretch>
            <a:fillRect/>
          </a:stretch>
        </p:blipFill>
        <p:spPr bwMode="auto">
          <a:xfrm>
            <a:off x="1901825" y="203200"/>
            <a:ext cx="5718175" cy="6172200"/>
          </a:xfrm>
          <a:prstGeom prst="rect">
            <a:avLst/>
          </a:prstGeom>
          <a:noFill/>
          <a:ln w="9525">
            <a:noFill/>
            <a:miter lim="800000"/>
            <a:headEnd/>
            <a:tailEnd/>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3186" name="Picture 2" descr="h:\umiraja\weil_gif\weil_gif_for_ppt\weil_27789_c17f02.gif"/>
          <p:cNvPicPr preferRelativeResize="0">
            <a:picLocks noChangeAspect="1" noChangeArrowheads="1"/>
          </p:cNvPicPr>
          <p:nvPr/>
        </p:nvPicPr>
        <p:blipFill>
          <a:blip r:embed="rId2" cstate="print"/>
          <a:srcRect/>
          <a:stretch>
            <a:fillRect/>
          </a:stretch>
        </p:blipFill>
        <p:spPr bwMode="auto">
          <a:xfrm>
            <a:off x="1058863" y="203200"/>
            <a:ext cx="7475537" cy="6172200"/>
          </a:xfrm>
          <a:prstGeom prst="rect">
            <a:avLst/>
          </a:prstGeom>
          <a:noFill/>
          <a:ln w="9525">
            <a:noFill/>
            <a:miter lim="800000"/>
            <a:headEnd/>
            <a:tailEnd/>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4210" name="Rectangle 2"/>
          <p:cNvSpPr>
            <a:spLocks noGrp="1" noChangeArrowheads="1"/>
          </p:cNvSpPr>
          <p:nvPr>
            <p:ph type="title"/>
          </p:nvPr>
        </p:nvSpPr>
        <p:spPr/>
        <p:txBody>
          <a:bodyPr/>
          <a:lstStyle/>
          <a:p>
            <a:r>
              <a:rPr lang="en-US" sz="3600" smtClean="0"/>
              <a:t>How Psychologists Measure Happiness</a:t>
            </a:r>
          </a:p>
        </p:txBody>
      </p:sp>
      <p:sp>
        <p:nvSpPr>
          <p:cNvPr id="22531" name="Rectangle 3"/>
          <p:cNvSpPr>
            <a:spLocks noGrp="1" noChangeArrowheads="1"/>
          </p:cNvSpPr>
          <p:nvPr>
            <p:ph type="body" idx="1"/>
          </p:nvPr>
        </p:nvSpPr>
        <p:spPr/>
        <p:txBody>
          <a:bodyPr>
            <a:normAutofit lnSpcReduction="10000"/>
          </a:bodyPr>
          <a:lstStyle/>
          <a:p>
            <a:pPr>
              <a:buFontTx/>
              <a:buNone/>
            </a:pPr>
            <a:r>
              <a:rPr lang="en-US" sz="2400" dirty="0" smtClean="0"/>
              <a:t>1. In general, I consider myself</a:t>
            </a:r>
          </a:p>
          <a:p>
            <a:pPr>
              <a:buFontTx/>
              <a:buNone/>
            </a:pPr>
            <a:r>
              <a:rPr lang="en-US" sz="2400" dirty="0" smtClean="0"/>
              <a:t>	(not very happy) 1			7 (very happy)</a:t>
            </a:r>
          </a:p>
          <a:p>
            <a:pPr>
              <a:buFontTx/>
              <a:buNone/>
            </a:pPr>
            <a:r>
              <a:rPr lang="en-US" sz="2400" dirty="0" smtClean="0"/>
              <a:t>2. Compare to most of my friends, I consider myself</a:t>
            </a:r>
          </a:p>
          <a:p>
            <a:pPr>
              <a:buFontTx/>
              <a:buNone/>
            </a:pPr>
            <a:r>
              <a:rPr lang="en-US" sz="2400" dirty="0" smtClean="0"/>
              <a:t>	(less happy) 1			7 (more happy)</a:t>
            </a:r>
          </a:p>
          <a:p>
            <a:pPr>
              <a:buFontTx/>
              <a:buNone/>
            </a:pPr>
            <a:r>
              <a:rPr lang="en-US" sz="2400" dirty="0" smtClean="0"/>
              <a:t>3. Some people are always </a:t>
            </a:r>
            <a:r>
              <a:rPr lang="en-US" sz="2400" i="1" dirty="0" smtClean="0"/>
              <a:t>happy</a:t>
            </a:r>
            <a:r>
              <a:rPr lang="en-US" sz="2400" dirty="0" smtClean="0"/>
              <a:t> no matter what. To what extent does this characterization describe you.</a:t>
            </a:r>
          </a:p>
          <a:p>
            <a:pPr>
              <a:buFontTx/>
              <a:buNone/>
            </a:pPr>
            <a:r>
              <a:rPr lang="en-US" sz="2400" dirty="0" smtClean="0"/>
              <a:t>    (not at all) 1				7 (very much)</a:t>
            </a:r>
          </a:p>
          <a:p>
            <a:pPr>
              <a:buFontTx/>
              <a:buNone/>
            </a:pPr>
            <a:r>
              <a:rPr lang="en-US" sz="2400" dirty="0" smtClean="0"/>
              <a:t>4. Some people are always </a:t>
            </a:r>
            <a:r>
              <a:rPr lang="en-US" sz="2400" i="1" dirty="0" smtClean="0"/>
              <a:t>unhappy</a:t>
            </a:r>
            <a:r>
              <a:rPr lang="en-US" sz="2400" dirty="0" smtClean="0"/>
              <a:t> no matter what. To what extent does this characterization describe you.</a:t>
            </a:r>
          </a:p>
          <a:p>
            <a:pPr>
              <a:buFontTx/>
              <a:buNone/>
            </a:pPr>
            <a:r>
              <a:rPr lang="en-US" sz="2400" dirty="0" smtClean="0"/>
              <a:t>	(very much)1			7 (not at all)</a:t>
            </a:r>
          </a:p>
          <a:p>
            <a:pPr>
              <a:buFontTx/>
              <a:buNone/>
            </a:pPr>
            <a:r>
              <a:rPr lang="en-US" sz="2400" dirty="0" smtClean="0"/>
              <a:t>			</a:t>
            </a:r>
            <a:r>
              <a:rPr lang="en-US" sz="2400" dirty="0" smtClean="0">
                <a:solidFill>
                  <a:srgbClr val="FF0000"/>
                </a:solidFill>
              </a:rPr>
              <a:t>What is your Total Score? </a:t>
            </a:r>
          </a:p>
          <a:p>
            <a:pPr>
              <a:buFontTx/>
              <a:buNone/>
            </a:pPr>
            <a:endParaRPr lang="en-US" dirty="0" smtClean="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2531">
                                            <p:txEl>
                                              <p:pRg st="0" end="0"/>
                                            </p:txEl>
                                          </p:spTgt>
                                        </p:tgtEl>
                                        <p:attrNameLst>
                                          <p:attrName>style.visibility</p:attrName>
                                        </p:attrNameLst>
                                      </p:cBhvr>
                                      <p:to>
                                        <p:strVal val="visible"/>
                                      </p:to>
                                    </p:set>
                                    <p:anim calcmode="lin" valueType="num">
                                      <p:cBhvr additive="base">
                                        <p:cTn id="7" dur="500" fill="hold"/>
                                        <p:tgtEl>
                                          <p:spTgt spid="22531">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22531">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arbrake.wav"/>
                                        </p:tgtEl>
                                      </p:cMediaNode>
                                    </p:audio>
                                  </p:sub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22531">
                                            <p:txEl>
                                              <p:pRg st="1" end="1"/>
                                            </p:txEl>
                                          </p:spTgt>
                                        </p:tgtEl>
                                        <p:attrNameLst>
                                          <p:attrName>style.visibility</p:attrName>
                                        </p:attrNameLst>
                                      </p:cBhvr>
                                      <p:to>
                                        <p:strVal val="visible"/>
                                      </p:to>
                                    </p:set>
                                    <p:anim calcmode="lin" valueType="num">
                                      <p:cBhvr additive="base">
                                        <p:cTn id="13" dur="500" fill="hold"/>
                                        <p:tgtEl>
                                          <p:spTgt spid="22531">
                                            <p:txEl>
                                              <p:pRg st="1" end="1"/>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22531">
                                            <p:txEl>
                                              <p:pRg st="1" end="1"/>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2" name="carbrake.wav"/>
                                        </p:tgtEl>
                                      </p:cMediaNode>
                                    </p:audio>
                                  </p:sub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22531">
                                            <p:txEl>
                                              <p:pRg st="2" end="2"/>
                                            </p:txEl>
                                          </p:spTgt>
                                        </p:tgtEl>
                                        <p:attrNameLst>
                                          <p:attrName>style.visibility</p:attrName>
                                        </p:attrNameLst>
                                      </p:cBhvr>
                                      <p:to>
                                        <p:strVal val="visible"/>
                                      </p:to>
                                    </p:set>
                                    <p:anim calcmode="lin" valueType="num">
                                      <p:cBhvr additive="base">
                                        <p:cTn id="19" dur="500" fill="hold"/>
                                        <p:tgtEl>
                                          <p:spTgt spid="22531">
                                            <p:txEl>
                                              <p:pRg st="2" end="2"/>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22531">
                                            <p:txEl>
                                              <p:pRg st="2" end="2"/>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carbrake.wav"/>
                                        </p:tgtEl>
                                      </p:cMediaNode>
                                    </p:audio>
                                  </p:subTnLst>
                                </p:cTn>
                              </p:par>
                            </p:childTnLst>
                          </p:cTn>
                        </p:par>
                      </p:childTnLst>
                    </p:cTn>
                  </p:par>
                  <p:par>
                    <p:cTn id="21" fill="hold">
                      <p:stCondLst>
                        <p:cond delay="indefinite"/>
                      </p:stCondLst>
                      <p:childTnLst>
                        <p:par>
                          <p:cTn id="22" fill="hold">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22531">
                                            <p:txEl>
                                              <p:pRg st="3" end="3"/>
                                            </p:txEl>
                                          </p:spTgt>
                                        </p:tgtEl>
                                        <p:attrNameLst>
                                          <p:attrName>style.visibility</p:attrName>
                                        </p:attrNameLst>
                                      </p:cBhvr>
                                      <p:to>
                                        <p:strVal val="visible"/>
                                      </p:to>
                                    </p:set>
                                    <p:anim calcmode="lin" valueType="num">
                                      <p:cBhvr additive="base">
                                        <p:cTn id="25" dur="500" fill="hold"/>
                                        <p:tgtEl>
                                          <p:spTgt spid="22531">
                                            <p:txEl>
                                              <p:pRg st="3" end="3"/>
                                            </p:txEl>
                                          </p:spTgt>
                                        </p:tgtEl>
                                        <p:attrNameLst>
                                          <p:attrName>ppt_x</p:attrName>
                                        </p:attrNameLst>
                                      </p:cBhvr>
                                      <p:tavLst>
                                        <p:tav tm="0">
                                          <p:val>
                                            <p:strVal val="1+#ppt_w/2"/>
                                          </p:val>
                                        </p:tav>
                                        <p:tav tm="100000">
                                          <p:val>
                                            <p:strVal val="#ppt_x"/>
                                          </p:val>
                                        </p:tav>
                                      </p:tavLst>
                                    </p:anim>
                                    <p:anim calcmode="lin" valueType="num">
                                      <p:cBhvr additive="base">
                                        <p:cTn id="26" dur="500" fill="hold"/>
                                        <p:tgtEl>
                                          <p:spTgt spid="22531">
                                            <p:txEl>
                                              <p:pRg st="3" end="3"/>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2" name="carbrake.wav"/>
                                        </p:tgtEl>
                                      </p:cMediaNode>
                                    </p:audio>
                                  </p:subTnLst>
                                </p:cTn>
                              </p:par>
                            </p:childTnLst>
                          </p:cTn>
                        </p:par>
                      </p:childTnLst>
                    </p:cTn>
                  </p:par>
                  <p:par>
                    <p:cTn id="27" fill="hold">
                      <p:stCondLst>
                        <p:cond delay="indefinite"/>
                      </p:stCondLst>
                      <p:childTnLst>
                        <p:par>
                          <p:cTn id="28" fill="hold">
                            <p:stCondLst>
                              <p:cond delay="0"/>
                            </p:stCondLst>
                            <p:childTnLst>
                              <p:par>
                                <p:cTn id="29" presetID="2" presetClass="entr" presetSubtype="2" fill="hold" grpId="0" nodeType="clickEffect">
                                  <p:stCondLst>
                                    <p:cond delay="0"/>
                                  </p:stCondLst>
                                  <p:childTnLst>
                                    <p:set>
                                      <p:cBhvr>
                                        <p:cTn id="30" dur="1" fill="hold">
                                          <p:stCondLst>
                                            <p:cond delay="0"/>
                                          </p:stCondLst>
                                        </p:cTn>
                                        <p:tgtEl>
                                          <p:spTgt spid="22531">
                                            <p:txEl>
                                              <p:pRg st="4" end="4"/>
                                            </p:txEl>
                                          </p:spTgt>
                                        </p:tgtEl>
                                        <p:attrNameLst>
                                          <p:attrName>style.visibility</p:attrName>
                                        </p:attrNameLst>
                                      </p:cBhvr>
                                      <p:to>
                                        <p:strVal val="visible"/>
                                      </p:to>
                                    </p:set>
                                    <p:anim calcmode="lin" valueType="num">
                                      <p:cBhvr additive="base">
                                        <p:cTn id="31" dur="500" fill="hold"/>
                                        <p:tgtEl>
                                          <p:spTgt spid="22531">
                                            <p:txEl>
                                              <p:pRg st="4" end="4"/>
                                            </p:txEl>
                                          </p:spTgt>
                                        </p:tgtEl>
                                        <p:attrNameLst>
                                          <p:attrName>ppt_x</p:attrName>
                                        </p:attrNameLst>
                                      </p:cBhvr>
                                      <p:tavLst>
                                        <p:tav tm="0">
                                          <p:val>
                                            <p:strVal val="1+#ppt_w/2"/>
                                          </p:val>
                                        </p:tav>
                                        <p:tav tm="100000">
                                          <p:val>
                                            <p:strVal val="#ppt_x"/>
                                          </p:val>
                                        </p:tav>
                                      </p:tavLst>
                                    </p:anim>
                                    <p:anim calcmode="lin" valueType="num">
                                      <p:cBhvr additive="base">
                                        <p:cTn id="32" dur="500" fill="hold"/>
                                        <p:tgtEl>
                                          <p:spTgt spid="22531">
                                            <p:txEl>
                                              <p:pRg st="4" end="4"/>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9"/>
                                            </p:cond>
                                          </p:stCondLst>
                                          <p:endCondLst>
                                            <p:cond evt="onStopAudio" delay="0">
                                              <p:tgtEl>
                                                <p:sldTgt/>
                                              </p:tgtEl>
                                            </p:cond>
                                          </p:endCondLst>
                                        </p:cTn>
                                        <p:tgtEl>
                                          <p:sndTgt r:embed="rId2" name="carbrake.wav"/>
                                        </p:tgtEl>
                                      </p:cMediaNode>
                                    </p:audio>
                                  </p:subTnLst>
                                </p:cTn>
                              </p:par>
                            </p:childTnLst>
                          </p:cTn>
                        </p:par>
                      </p:childTnLst>
                    </p:cTn>
                  </p:par>
                  <p:par>
                    <p:cTn id="33" fill="hold">
                      <p:stCondLst>
                        <p:cond delay="indefinite"/>
                      </p:stCondLst>
                      <p:childTnLst>
                        <p:par>
                          <p:cTn id="34" fill="hold">
                            <p:stCondLst>
                              <p:cond delay="0"/>
                            </p:stCondLst>
                            <p:childTnLst>
                              <p:par>
                                <p:cTn id="35" presetID="2" presetClass="entr" presetSubtype="2" fill="hold" grpId="0" nodeType="clickEffect">
                                  <p:stCondLst>
                                    <p:cond delay="0"/>
                                  </p:stCondLst>
                                  <p:childTnLst>
                                    <p:set>
                                      <p:cBhvr>
                                        <p:cTn id="36" dur="1" fill="hold">
                                          <p:stCondLst>
                                            <p:cond delay="0"/>
                                          </p:stCondLst>
                                        </p:cTn>
                                        <p:tgtEl>
                                          <p:spTgt spid="22531">
                                            <p:txEl>
                                              <p:pRg st="5" end="5"/>
                                            </p:txEl>
                                          </p:spTgt>
                                        </p:tgtEl>
                                        <p:attrNameLst>
                                          <p:attrName>style.visibility</p:attrName>
                                        </p:attrNameLst>
                                      </p:cBhvr>
                                      <p:to>
                                        <p:strVal val="visible"/>
                                      </p:to>
                                    </p:set>
                                    <p:anim calcmode="lin" valueType="num">
                                      <p:cBhvr additive="base">
                                        <p:cTn id="37" dur="500" fill="hold"/>
                                        <p:tgtEl>
                                          <p:spTgt spid="22531">
                                            <p:txEl>
                                              <p:pRg st="5" end="5"/>
                                            </p:txEl>
                                          </p:spTgt>
                                        </p:tgtEl>
                                        <p:attrNameLst>
                                          <p:attrName>ppt_x</p:attrName>
                                        </p:attrNameLst>
                                      </p:cBhvr>
                                      <p:tavLst>
                                        <p:tav tm="0">
                                          <p:val>
                                            <p:strVal val="1+#ppt_w/2"/>
                                          </p:val>
                                        </p:tav>
                                        <p:tav tm="100000">
                                          <p:val>
                                            <p:strVal val="#ppt_x"/>
                                          </p:val>
                                        </p:tav>
                                      </p:tavLst>
                                    </p:anim>
                                    <p:anim calcmode="lin" valueType="num">
                                      <p:cBhvr additive="base">
                                        <p:cTn id="38" dur="500" fill="hold"/>
                                        <p:tgtEl>
                                          <p:spTgt spid="22531">
                                            <p:txEl>
                                              <p:pRg st="5" end="5"/>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35"/>
                                            </p:cond>
                                          </p:stCondLst>
                                          <p:endCondLst>
                                            <p:cond evt="onStopAudio" delay="0">
                                              <p:tgtEl>
                                                <p:sldTgt/>
                                              </p:tgtEl>
                                            </p:cond>
                                          </p:endCondLst>
                                        </p:cTn>
                                        <p:tgtEl>
                                          <p:sndTgt r:embed="rId2" name="carbrake.wav"/>
                                        </p:tgtEl>
                                      </p:cMediaNode>
                                    </p:audio>
                                  </p:subTnLst>
                                </p:cTn>
                              </p:par>
                            </p:childTnLst>
                          </p:cTn>
                        </p:par>
                      </p:childTnLst>
                    </p:cTn>
                  </p:par>
                  <p:par>
                    <p:cTn id="39" fill="hold">
                      <p:stCondLst>
                        <p:cond delay="indefinite"/>
                      </p:stCondLst>
                      <p:childTnLst>
                        <p:par>
                          <p:cTn id="40" fill="hold">
                            <p:stCondLst>
                              <p:cond delay="0"/>
                            </p:stCondLst>
                            <p:childTnLst>
                              <p:par>
                                <p:cTn id="41" presetID="2" presetClass="entr" presetSubtype="2" fill="hold" grpId="0" nodeType="clickEffect">
                                  <p:stCondLst>
                                    <p:cond delay="0"/>
                                  </p:stCondLst>
                                  <p:childTnLst>
                                    <p:set>
                                      <p:cBhvr>
                                        <p:cTn id="42" dur="1" fill="hold">
                                          <p:stCondLst>
                                            <p:cond delay="0"/>
                                          </p:stCondLst>
                                        </p:cTn>
                                        <p:tgtEl>
                                          <p:spTgt spid="22531">
                                            <p:txEl>
                                              <p:pRg st="6" end="6"/>
                                            </p:txEl>
                                          </p:spTgt>
                                        </p:tgtEl>
                                        <p:attrNameLst>
                                          <p:attrName>style.visibility</p:attrName>
                                        </p:attrNameLst>
                                      </p:cBhvr>
                                      <p:to>
                                        <p:strVal val="visible"/>
                                      </p:to>
                                    </p:set>
                                    <p:anim calcmode="lin" valueType="num">
                                      <p:cBhvr additive="base">
                                        <p:cTn id="43" dur="500" fill="hold"/>
                                        <p:tgtEl>
                                          <p:spTgt spid="22531">
                                            <p:txEl>
                                              <p:pRg st="6" end="6"/>
                                            </p:txEl>
                                          </p:spTgt>
                                        </p:tgtEl>
                                        <p:attrNameLst>
                                          <p:attrName>ppt_x</p:attrName>
                                        </p:attrNameLst>
                                      </p:cBhvr>
                                      <p:tavLst>
                                        <p:tav tm="0">
                                          <p:val>
                                            <p:strVal val="1+#ppt_w/2"/>
                                          </p:val>
                                        </p:tav>
                                        <p:tav tm="100000">
                                          <p:val>
                                            <p:strVal val="#ppt_x"/>
                                          </p:val>
                                        </p:tav>
                                      </p:tavLst>
                                    </p:anim>
                                    <p:anim calcmode="lin" valueType="num">
                                      <p:cBhvr additive="base">
                                        <p:cTn id="44" dur="500" fill="hold"/>
                                        <p:tgtEl>
                                          <p:spTgt spid="22531">
                                            <p:txEl>
                                              <p:pRg st="6" end="6"/>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41"/>
                                            </p:cond>
                                          </p:stCondLst>
                                          <p:endCondLst>
                                            <p:cond evt="onStopAudio" delay="0">
                                              <p:tgtEl>
                                                <p:sldTgt/>
                                              </p:tgtEl>
                                            </p:cond>
                                          </p:endCondLst>
                                        </p:cTn>
                                        <p:tgtEl>
                                          <p:sndTgt r:embed="rId2" name="carbrake.wav"/>
                                        </p:tgtEl>
                                      </p:cMediaNode>
                                    </p:audio>
                                  </p:subTnLst>
                                </p:cTn>
                              </p:par>
                            </p:childTnLst>
                          </p:cTn>
                        </p:par>
                      </p:childTnLst>
                    </p:cTn>
                  </p:par>
                  <p:par>
                    <p:cTn id="45" fill="hold">
                      <p:stCondLst>
                        <p:cond delay="indefinite"/>
                      </p:stCondLst>
                      <p:childTnLst>
                        <p:par>
                          <p:cTn id="46" fill="hold">
                            <p:stCondLst>
                              <p:cond delay="0"/>
                            </p:stCondLst>
                            <p:childTnLst>
                              <p:par>
                                <p:cTn id="47" presetID="2" presetClass="entr" presetSubtype="2" fill="hold" grpId="0" nodeType="clickEffect">
                                  <p:stCondLst>
                                    <p:cond delay="0"/>
                                  </p:stCondLst>
                                  <p:childTnLst>
                                    <p:set>
                                      <p:cBhvr>
                                        <p:cTn id="48" dur="1" fill="hold">
                                          <p:stCondLst>
                                            <p:cond delay="0"/>
                                          </p:stCondLst>
                                        </p:cTn>
                                        <p:tgtEl>
                                          <p:spTgt spid="22531">
                                            <p:txEl>
                                              <p:pRg st="7" end="7"/>
                                            </p:txEl>
                                          </p:spTgt>
                                        </p:tgtEl>
                                        <p:attrNameLst>
                                          <p:attrName>style.visibility</p:attrName>
                                        </p:attrNameLst>
                                      </p:cBhvr>
                                      <p:to>
                                        <p:strVal val="visible"/>
                                      </p:to>
                                    </p:set>
                                    <p:anim calcmode="lin" valueType="num">
                                      <p:cBhvr additive="base">
                                        <p:cTn id="49" dur="500" fill="hold"/>
                                        <p:tgtEl>
                                          <p:spTgt spid="22531">
                                            <p:txEl>
                                              <p:pRg st="7" end="7"/>
                                            </p:txEl>
                                          </p:spTgt>
                                        </p:tgtEl>
                                        <p:attrNameLst>
                                          <p:attrName>ppt_x</p:attrName>
                                        </p:attrNameLst>
                                      </p:cBhvr>
                                      <p:tavLst>
                                        <p:tav tm="0">
                                          <p:val>
                                            <p:strVal val="1+#ppt_w/2"/>
                                          </p:val>
                                        </p:tav>
                                        <p:tav tm="100000">
                                          <p:val>
                                            <p:strVal val="#ppt_x"/>
                                          </p:val>
                                        </p:tav>
                                      </p:tavLst>
                                    </p:anim>
                                    <p:anim calcmode="lin" valueType="num">
                                      <p:cBhvr additive="base">
                                        <p:cTn id="50" dur="500" fill="hold"/>
                                        <p:tgtEl>
                                          <p:spTgt spid="22531">
                                            <p:txEl>
                                              <p:pRg st="7" end="7"/>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47"/>
                                            </p:cond>
                                          </p:stCondLst>
                                          <p:endCondLst>
                                            <p:cond evt="onStopAudio" delay="0">
                                              <p:tgtEl>
                                                <p:sldTgt/>
                                              </p:tgtEl>
                                            </p:cond>
                                          </p:endCondLst>
                                        </p:cTn>
                                        <p:tgtEl>
                                          <p:sndTgt r:embed="rId2" name="carbrake.wav"/>
                                        </p:tgtEl>
                                      </p:cMediaNode>
                                    </p:audio>
                                  </p:subTnLst>
                                </p:cTn>
                              </p:par>
                            </p:childTnLst>
                          </p:cTn>
                        </p:par>
                      </p:childTnLst>
                    </p:cTn>
                  </p:par>
                  <p:par>
                    <p:cTn id="51" fill="hold">
                      <p:stCondLst>
                        <p:cond delay="indefinite"/>
                      </p:stCondLst>
                      <p:childTnLst>
                        <p:par>
                          <p:cTn id="52" fill="hold">
                            <p:stCondLst>
                              <p:cond delay="0"/>
                            </p:stCondLst>
                            <p:childTnLst>
                              <p:par>
                                <p:cTn id="53" presetID="2" presetClass="entr" presetSubtype="2" fill="hold" grpId="0" nodeType="clickEffect">
                                  <p:stCondLst>
                                    <p:cond delay="0"/>
                                  </p:stCondLst>
                                  <p:childTnLst>
                                    <p:set>
                                      <p:cBhvr>
                                        <p:cTn id="54" dur="1" fill="hold">
                                          <p:stCondLst>
                                            <p:cond delay="0"/>
                                          </p:stCondLst>
                                        </p:cTn>
                                        <p:tgtEl>
                                          <p:spTgt spid="22531">
                                            <p:txEl>
                                              <p:pRg st="8" end="8"/>
                                            </p:txEl>
                                          </p:spTgt>
                                        </p:tgtEl>
                                        <p:attrNameLst>
                                          <p:attrName>style.visibility</p:attrName>
                                        </p:attrNameLst>
                                      </p:cBhvr>
                                      <p:to>
                                        <p:strVal val="visible"/>
                                      </p:to>
                                    </p:set>
                                    <p:anim calcmode="lin" valueType="num">
                                      <p:cBhvr additive="base">
                                        <p:cTn id="55" dur="500" fill="hold"/>
                                        <p:tgtEl>
                                          <p:spTgt spid="22531">
                                            <p:txEl>
                                              <p:pRg st="8" end="8"/>
                                            </p:txEl>
                                          </p:spTgt>
                                        </p:tgtEl>
                                        <p:attrNameLst>
                                          <p:attrName>ppt_x</p:attrName>
                                        </p:attrNameLst>
                                      </p:cBhvr>
                                      <p:tavLst>
                                        <p:tav tm="0">
                                          <p:val>
                                            <p:strVal val="1+#ppt_w/2"/>
                                          </p:val>
                                        </p:tav>
                                        <p:tav tm="100000">
                                          <p:val>
                                            <p:strVal val="#ppt_x"/>
                                          </p:val>
                                        </p:tav>
                                      </p:tavLst>
                                    </p:anim>
                                    <p:anim calcmode="lin" valueType="num">
                                      <p:cBhvr additive="base">
                                        <p:cTn id="56" dur="500" fill="hold"/>
                                        <p:tgtEl>
                                          <p:spTgt spid="22531">
                                            <p:txEl>
                                              <p:pRg st="8" end="8"/>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3"/>
                                            </p:cond>
                                          </p:stCondLst>
                                          <p:endCondLst>
                                            <p:cond evt="onStopAudio" delay="0">
                                              <p:tgtEl>
                                                <p:sldTgt/>
                                              </p:tgtEl>
                                            </p:cond>
                                          </p:endCondLst>
                                        </p:cTn>
                                        <p:tgtEl>
                                          <p:sndTgt r:embed="rId2" name="carbrak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1" grpId="0" build="p"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5" name="Picture 1"/>
          <p:cNvPicPr>
            <a:picLocks noChangeAspect="1" noChangeArrowheads="1"/>
          </p:cNvPicPr>
          <p:nvPr/>
        </p:nvPicPr>
        <p:blipFill>
          <a:blip r:embed="rId2" cstate="print"/>
          <a:srcRect/>
          <a:stretch>
            <a:fillRect/>
          </a:stretch>
        </p:blipFill>
        <p:spPr bwMode="auto">
          <a:xfrm>
            <a:off x="323528" y="404664"/>
            <a:ext cx="8260160" cy="5873891"/>
          </a:xfrm>
          <a:prstGeom prst="rect">
            <a:avLst/>
          </a:prstGeom>
          <a:noFill/>
          <a:ln w="9525">
            <a:noFill/>
            <a:miter lim="800000"/>
            <a:headEnd/>
            <a:tailEnd/>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Copyright </a:t>
            </a:r>
            <a:r>
              <a:rPr lang="en-US">
                <a:latin typeface="Times New Roman"/>
              </a:rPr>
              <a:t>©</a:t>
            </a:r>
            <a:r>
              <a:rPr lang="en-US"/>
              <a:t> 2005 Pearson Addison-Wesley. All rights reserved.</a:t>
            </a:r>
            <a:endParaRPr lang="en-CA">
              <a:latin typeface="Times New Roman" pitchFamily="18" charset="0"/>
            </a:endParaRPr>
          </a:p>
        </p:txBody>
      </p:sp>
      <p:sp>
        <p:nvSpPr>
          <p:cNvPr id="5" name="Slide Number Placeholder 4"/>
          <p:cNvSpPr>
            <a:spLocks noGrp="1"/>
          </p:cNvSpPr>
          <p:nvPr>
            <p:ph type="sldNum" sz="quarter" idx="11"/>
          </p:nvPr>
        </p:nvSpPr>
        <p:spPr/>
        <p:txBody>
          <a:bodyPr/>
          <a:lstStyle/>
          <a:p>
            <a:pPr>
              <a:defRPr/>
            </a:pPr>
            <a:r>
              <a:rPr lang="en-US"/>
              <a:t>1-</a:t>
            </a:r>
            <a:fld id="{440C1760-A7FD-4311-B2F6-90C62BE9C778}" type="slidenum">
              <a:rPr lang="en-US"/>
              <a:pPr>
                <a:defRPr/>
              </a:pPr>
              <a:t>23</a:t>
            </a:fld>
            <a:endParaRPr lang="en-CA"/>
          </a:p>
        </p:txBody>
      </p:sp>
      <p:sp>
        <p:nvSpPr>
          <p:cNvPr id="29700" name="Rectangle 2"/>
          <p:cNvSpPr>
            <a:spLocks noGrp="1" noChangeArrowheads="1"/>
          </p:cNvSpPr>
          <p:nvPr>
            <p:ph type="title"/>
          </p:nvPr>
        </p:nvSpPr>
        <p:spPr/>
        <p:txBody>
          <a:bodyPr/>
          <a:lstStyle/>
          <a:p>
            <a:pPr eaLnBrk="1" hangingPunct="1"/>
            <a:r>
              <a:rPr lang="en-US" dirty="0" smtClean="0">
                <a:solidFill>
                  <a:srgbClr val="FF0000"/>
                </a:solidFill>
              </a:rPr>
              <a:t>4. Growth rate of GDP</a:t>
            </a:r>
          </a:p>
        </p:txBody>
      </p:sp>
      <p:sp>
        <p:nvSpPr>
          <p:cNvPr id="29701" name="Rectangle 3"/>
          <p:cNvSpPr>
            <a:spLocks noGrp="1" noChangeArrowheads="1"/>
          </p:cNvSpPr>
          <p:nvPr>
            <p:ph type="body" idx="1"/>
          </p:nvPr>
        </p:nvSpPr>
        <p:spPr>
          <a:xfrm>
            <a:off x="533400" y="1676400"/>
            <a:ext cx="8229600" cy="4419600"/>
          </a:xfrm>
        </p:spPr>
        <p:txBody>
          <a:bodyPr/>
          <a:lstStyle/>
          <a:p>
            <a:pPr eaLnBrk="1" hangingPunct="1">
              <a:buFont typeface="Times"/>
              <a:buNone/>
            </a:pPr>
            <a:r>
              <a:rPr lang="en-US" sz="2800" smtClean="0">
                <a:solidFill>
                  <a:srgbClr val="B321A5"/>
                </a:solidFill>
              </a:rPr>
              <a:t>Growth’s effect on the level of income</a:t>
            </a:r>
          </a:p>
          <a:p>
            <a:pPr eaLnBrk="1" hangingPunct="1"/>
            <a:r>
              <a:rPr lang="en-US" sz="2800" smtClean="0"/>
              <a:t>Growth is important because a country that grows faster will move to a higher level of income over time.</a:t>
            </a:r>
          </a:p>
          <a:p>
            <a:pPr eaLnBrk="1" hangingPunct="1"/>
            <a:r>
              <a:rPr lang="en-US" sz="2800" smtClean="0"/>
              <a:t>South Korea &amp; Philippines</a:t>
            </a:r>
          </a:p>
          <a:p>
            <a:pPr eaLnBrk="1" hangingPunct="1"/>
            <a:r>
              <a:rPr lang="en-US" sz="2800" smtClean="0"/>
              <a:t>1960 GDP per capita: SK $1598 and PH $2,153</a:t>
            </a:r>
          </a:p>
          <a:p>
            <a:pPr eaLnBrk="1" hangingPunct="1"/>
            <a:r>
              <a:rPr lang="en-US" sz="2800" smtClean="0"/>
              <a:t>Growth rate: SK 6.1%, PH 1.3%</a:t>
            </a:r>
          </a:p>
          <a:p>
            <a:pPr eaLnBrk="1" hangingPunct="1"/>
            <a:r>
              <a:rPr lang="en-US" sz="2800" smtClean="0"/>
              <a:t>2000 GDP per capita: SK $16,970, PH $3661</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0"/>
          </p:nvPr>
        </p:nvSpPr>
        <p:spPr/>
        <p:txBody>
          <a:bodyPr/>
          <a:lstStyle/>
          <a:p>
            <a:pPr>
              <a:defRPr/>
            </a:pPr>
            <a:r>
              <a:rPr lang="en-US" smtClean="0"/>
              <a:t>Copyright </a:t>
            </a:r>
            <a:r>
              <a:rPr lang="en-US" smtClean="0">
                <a:latin typeface="Times New Roman"/>
              </a:rPr>
              <a:t>©</a:t>
            </a:r>
            <a:r>
              <a:rPr lang="en-US" smtClean="0"/>
              <a:t> 2005 Pearson Addison-Wesley. All rights reserved.</a:t>
            </a:r>
            <a:endParaRPr lang="en-CA">
              <a:latin typeface="Times New Roman" pitchFamily="18" charset="0"/>
            </a:endParaRPr>
          </a:p>
        </p:txBody>
      </p:sp>
      <p:sp>
        <p:nvSpPr>
          <p:cNvPr id="3" name="Slide Number Placeholder 2"/>
          <p:cNvSpPr>
            <a:spLocks noGrp="1"/>
          </p:cNvSpPr>
          <p:nvPr>
            <p:ph type="sldNum" sz="quarter" idx="11"/>
          </p:nvPr>
        </p:nvSpPr>
        <p:spPr/>
        <p:txBody>
          <a:bodyPr/>
          <a:lstStyle/>
          <a:p>
            <a:pPr>
              <a:defRPr/>
            </a:pPr>
            <a:r>
              <a:rPr lang="en-US" smtClean="0"/>
              <a:t>1-</a:t>
            </a:r>
            <a:fld id="{934D1973-5CEF-469D-97AD-F53CA4150C04}" type="slidenum">
              <a:rPr lang="en-US" smtClean="0"/>
              <a:pPr>
                <a:defRPr/>
              </a:pPr>
              <a:t>24</a:t>
            </a:fld>
            <a:endParaRPr lang="en-CA"/>
          </a:p>
        </p:txBody>
      </p:sp>
      <p:graphicFrame>
        <p:nvGraphicFramePr>
          <p:cNvPr id="4" name="Chart 3"/>
          <p:cNvGraphicFramePr/>
          <p:nvPr/>
        </p:nvGraphicFramePr>
        <p:xfrm>
          <a:off x="683568" y="1484784"/>
          <a:ext cx="7992888" cy="4536504"/>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3"/>
          <p:cNvSpPr>
            <a:spLocks noGrp="1"/>
          </p:cNvSpPr>
          <p:nvPr>
            <p:ph type="ftr" sz="quarter" idx="10"/>
          </p:nvPr>
        </p:nvSpPr>
        <p:spPr/>
        <p:txBody>
          <a:bodyPr/>
          <a:lstStyle/>
          <a:p>
            <a:pPr>
              <a:defRPr/>
            </a:pPr>
            <a:r>
              <a:rPr lang="en-US"/>
              <a:t>Copyright </a:t>
            </a:r>
            <a:r>
              <a:rPr lang="en-US">
                <a:latin typeface="Times New Roman"/>
              </a:rPr>
              <a:t>©</a:t>
            </a:r>
            <a:r>
              <a:rPr lang="en-US"/>
              <a:t> 2005 Pearson Addison-Wesley. All rights reserved.</a:t>
            </a:r>
            <a:endParaRPr lang="en-CA">
              <a:latin typeface="Times New Roman" pitchFamily="18" charset="0"/>
            </a:endParaRPr>
          </a:p>
        </p:txBody>
      </p:sp>
      <p:sp>
        <p:nvSpPr>
          <p:cNvPr id="4" name="Slide Number Placeholder 4"/>
          <p:cNvSpPr>
            <a:spLocks noGrp="1"/>
          </p:cNvSpPr>
          <p:nvPr>
            <p:ph type="sldNum" sz="quarter" idx="11"/>
          </p:nvPr>
        </p:nvSpPr>
        <p:spPr/>
        <p:txBody>
          <a:bodyPr/>
          <a:lstStyle/>
          <a:p>
            <a:pPr>
              <a:defRPr/>
            </a:pPr>
            <a:r>
              <a:rPr lang="en-US"/>
              <a:t>1-</a:t>
            </a:r>
            <a:fld id="{B822B071-33A2-493B-B891-8232942D4EFD}" type="slidenum">
              <a:rPr lang="en-US"/>
              <a:pPr>
                <a:defRPr/>
              </a:pPr>
              <a:t>25</a:t>
            </a:fld>
            <a:endParaRPr lang="en-CA"/>
          </a:p>
        </p:txBody>
      </p:sp>
      <p:sp>
        <p:nvSpPr>
          <p:cNvPr id="31748" name="Rectangle 3"/>
          <p:cNvSpPr>
            <a:spLocks noGrp="1" noChangeArrowheads="1"/>
          </p:cNvSpPr>
          <p:nvPr>
            <p:ph type="body" idx="1"/>
          </p:nvPr>
        </p:nvSpPr>
        <p:spPr>
          <a:xfrm>
            <a:off x="323850" y="260350"/>
            <a:ext cx="8569325" cy="5029200"/>
          </a:xfrm>
        </p:spPr>
        <p:txBody>
          <a:bodyPr>
            <a:normAutofit fontScale="92500" lnSpcReduction="10000"/>
          </a:bodyPr>
          <a:lstStyle/>
          <a:p>
            <a:pPr eaLnBrk="1" hangingPunct="1"/>
            <a:r>
              <a:rPr lang="en-US" smtClean="0"/>
              <a:t>The growth rate of GDP per capita over 1870-2005 of the US is 1.9% per year. Hardly noticeable from one year to the next. But compounded over 135 years, the effect has been dramatic. </a:t>
            </a:r>
          </a:p>
          <a:p>
            <a:pPr eaLnBrk="1" hangingPunct="1"/>
            <a:r>
              <a:rPr lang="en-US" smtClean="0"/>
              <a:t>GDP per capita in 2005 was 12.5 times as large as GDP per capita in 1870.</a:t>
            </a:r>
          </a:p>
          <a:p>
            <a:pPr>
              <a:spcBef>
                <a:spcPct val="50000"/>
              </a:spcBef>
            </a:pPr>
            <a:r>
              <a:rPr lang="en-US" smtClean="0">
                <a:latin typeface="TimesNewRomanPSMT" charset="0"/>
                <a:cs typeface="Times New Roman" pitchFamily="18" charset="0"/>
              </a:rPr>
              <a:t>Growth rates seem similar but small differences are important with compounding. At 1.7% growth each year doubling income takes 40 years. At 0.1% growth each year doubling income would take 700 years!</a:t>
            </a:r>
          </a:p>
          <a:p>
            <a:pPr eaLnBrk="1" hangingPunct="1"/>
            <a:endParaRPr lang="th-TH" smtClean="0"/>
          </a:p>
        </p:txBody>
      </p:sp>
    </p:spTree>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1"/>
          <p:cNvSpPr>
            <a:spLocks noGrp="1"/>
          </p:cNvSpPr>
          <p:nvPr>
            <p:ph type="ftr" sz="quarter" idx="10"/>
          </p:nvPr>
        </p:nvSpPr>
        <p:spPr/>
        <p:txBody>
          <a:bodyPr/>
          <a:lstStyle/>
          <a:p>
            <a:pPr>
              <a:defRPr/>
            </a:pPr>
            <a:r>
              <a:rPr lang="en-US"/>
              <a:t>Copyright </a:t>
            </a:r>
            <a:r>
              <a:rPr lang="en-US">
                <a:latin typeface="Times New Roman"/>
              </a:rPr>
              <a:t>©</a:t>
            </a:r>
            <a:r>
              <a:rPr lang="en-US"/>
              <a:t> 2005 Pearson Addison-Wesley. All rights reserved.</a:t>
            </a:r>
            <a:endParaRPr lang="en-CA">
              <a:latin typeface="Times New Roman" pitchFamily="18" charset="0"/>
            </a:endParaRPr>
          </a:p>
        </p:txBody>
      </p:sp>
      <p:sp>
        <p:nvSpPr>
          <p:cNvPr id="4" name="Slide Number Placeholder 2"/>
          <p:cNvSpPr>
            <a:spLocks noGrp="1"/>
          </p:cNvSpPr>
          <p:nvPr>
            <p:ph type="sldNum" sz="quarter" idx="11"/>
          </p:nvPr>
        </p:nvSpPr>
        <p:spPr/>
        <p:txBody>
          <a:bodyPr/>
          <a:lstStyle/>
          <a:p>
            <a:pPr>
              <a:defRPr/>
            </a:pPr>
            <a:r>
              <a:rPr lang="en-US"/>
              <a:t>1-</a:t>
            </a:r>
            <a:fld id="{48C9E6E2-E3FD-483F-9BD5-0FA472F83087}" type="slidenum">
              <a:rPr lang="en-US"/>
              <a:pPr>
                <a:defRPr/>
              </a:pPr>
              <a:t>26</a:t>
            </a:fld>
            <a:endParaRPr lang="en-CA"/>
          </a:p>
        </p:txBody>
      </p:sp>
      <p:pic>
        <p:nvPicPr>
          <p:cNvPr id="32772" name="Picture 2" descr="h:\umiraja\weil_gif\weil_gif_for_ppt\weil_27789_c01f02.gif"/>
          <p:cNvPicPr preferRelativeResize="0">
            <a:picLocks noChangeAspect="1" noChangeArrowheads="1"/>
          </p:cNvPicPr>
          <p:nvPr/>
        </p:nvPicPr>
        <p:blipFill>
          <a:blip r:embed="rId2" cstate="print"/>
          <a:srcRect/>
          <a:stretch>
            <a:fillRect/>
          </a:stretch>
        </p:blipFill>
        <p:spPr bwMode="auto">
          <a:xfrm>
            <a:off x="762000" y="177800"/>
            <a:ext cx="8086725" cy="6172200"/>
          </a:xfrm>
          <a:prstGeom prst="rect">
            <a:avLst/>
          </a:prstGeom>
          <a:noFill/>
          <a:ln w="9525">
            <a:noFill/>
            <a:miter lim="800000"/>
            <a:headEnd/>
            <a:tailEnd/>
          </a:ln>
        </p:spPr>
      </p:pic>
    </p:spTree>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ooter Placeholder 3"/>
          <p:cNvSpPr>
            <a:spLocks noGrp="1"/>
          </p:cNvSpPr>
          <p:nvPr>
            <p:ph type="ftr" sz="quarter" idx="10"/>
          </p:nvPr>
        </p:nvSpPr>
        <p:spPr/>
        <p:txBody>
          <a:bodyPr/>
          <a:lstStyle/>
          <a:p>
            <a:pPr>
              <a:defRPr/>
            </a:pPr>
            <a:r>
              <a:rPr lang="en-US"/>
              <a:t>Copyright </a:t>
            </a:r>
            <a:r>
              <a:rPr lang="en-US">
                <a:latin typeface="Times New Roman"/>
              </a:rPr>
              <a:t>©</a:t>
            </a:r>
            <a:r>
              <a:rPr lang="en-US"/>
              <a:t> 2005 Pearson Addison-Wesley. All rights reserved.</a:t>
            </a:r>
            <a:endParaRPr lang="en-CA">
              <a:latin typeface="Times New Roman" pitchFamily="18" charset="0"/>
            </a:endParaRPr>
          </a:p>
        </p:txBody>
      </p:sp>
      <p:sp>
        <p:nvSpPr>
          <p:cNvPr id="9" name="Slide Number Placeholder 4"/>
          <p:cNvSpPr>
            <a:spLocks noGrp="1"/>
          </p:cNvSpPr>
          <p:nvPr>
            <p:ph type="sldNum" sz="quarter" idx="11"/>
          </p:nvPr>
        </p:nvSpPr>
        <p:spPr/>
        <p:txBody>
          <a:bodyPr/>
          <a:lstStyle/>
          <a:p>
            <a:pPr>
              <a:defRPr/>
            </a:pPr>
            <a:r>
              <a:rPr lang="en-US"/>
              <a:t>1-</a:t>
            </a:r>
            <a:fld id="{EFF31CD2-7BF2-429C-903D-AC720D4A1CB1}" type="slidenum">
              <a:rPr lang="en-US"/>
              <a:pPr>
                <a:defRPr/>
              </a:pPr>
              <a:t>27</a:t>
            </a:fld>
            <a:endParaRPr lang="en-CA"/>
          </a:p>
        </p:txBody>
      </p:sp>
      <p:sp>
        <p:nvSpPr>
          <p:cNvPr id="1032" name="Rectangle 2"/>
          <p:cNvSpPr>
            <a:spLocks noGrp="1" noChangeArrowheads="1"/>
          </p:cNvSpPr>
          <p:nvPr>
            <p:ph type="title"/>
          </p:nvPr>
        </p:nvSpPr>
        <p:spPr>
          <a:xfrm>
            <a:off x="685800" y="152400"/>
            <a:ext cx="7793038" cy="1143000"/>
          </a:xfrm>
        </p:spPr>
        <p:txBody>
          <a:bodyPr/>
          <a:lstStyle/>
          <a:p>
            <a:pPr eaLnBrk="1" hangingPunct="1"/>
            <a:r>
              <a:rPr lang="en-US" smtClean="0"/>
              <a:t>Working on growth rate</a:t>
            </a:r>
            <a:endParaRPr lang="th-TH" smtClean="0"/>
          </a:p>
        </p:txBody>
      </p:sp>
      <p:sp>
        <p:nvSpPr>
          <p:cNvPr id="1033" name="Rectangle 3"/>
          <p:cNvSpPr>
            <a:spLocks noGrp="1" noChangeArrowheads="1"/>
          </p:cNvSpPr>
          <p:nvPr>
            <p:ph type="body" idx="1"/>
          </p:nvPr>
        </p:nvSpPr>
        <p:spPr>
          <a:xfrm>
            <a:off x="685800" y="1371600"/>
            <a:ext cx="7772400" cy="4724400"/>
          </a:xfrm>
        </p:spPr>
        <p:txBody>
          <a:bodyPr/>
          <a:lstStyle/>
          <a:p>
            <a:pPr eaLnBrk="1" hangingPunct="1">
              <a:lnSpc>
                <a:spcPct val="90000"/>
              </a:lnSpc>
            </a:pPr>
            <a:endParaRPr lang="en-US" sz="2800" smtClean="0"/>
          </a:p>
          <a:p>
            <a:pPr eaLnBrk="1" hangingPunct="1">
              <a:lnSpc>
                <a:spcPct val="90000"/>
              </a:lnSpc>
            </a:pPr>
            <a:endParaRPr lang="en-US" sz="2800" smtClean="0"/>
          </a:p>
          <a:p>
            <a:pPr eaLnBrk="1" hangingPunct="1">
              <a:lnSpc>
                <a:spcPct val="90000"/>
              </a:lnSpc>
            </a:pPr>
            <a:endParaRPr lang="en-US" sz="2800" smtClean="0"/>
          </a:p>
          <a:p>
            <a:pPr eaLnBrk="1" hangingPunct="1">
              <a:lnSpc>
                <a:spcPct val="90000"/>
              </a:lnSpc>
            </a:pPr>
            <a:endParaRPr lang="en-US" sz="2800" smtClean="0"/>
          </a:p>
          <a:p>
            <a:pPr eaLnBrk="1" hangingPunct="1">
              <a:lnSpc>
                <a:spcPct val="90000"/>
              </a:lnSpc>
            </a:pPr>
            <a:endParaRPr lang="en-US" sz="2800" smtClean="0"/>
          </a:p>
          <a:p>
            <a:pPr eaLnBrk="1" hangingPunct="1">
              <a:lnSpc>
                <a:spcPct val="90000"/>
              </a:lnSpc>
            </a:pPr>
            <a:endParaRPr lang="en-US" sz="2800" smtClean="0"/>
          </a:p>
          <a:p>
            <a:pPr eaLnBrk="1" hangingPunct="1">
              <a:lnSpc>
                <a:spcPct val="90000"/>
              </a:lnSpc>
            </a:pPr>
            <a:endParaRPr lang="en-US" sz="2800" smtClean="0"/>
          </a:p>
          <a:p>
            <a:pPr eaLnBrk="1" hangingPunct="1">
              <a:lnSpc>
                <a:spcPct val="90000"/>
              </a:lnSpc>
            </a:pPr>
            <a:endParaRPr lang="en-US" sz="2800" smtClean="0"/>
          </a:p>
          <a:p>
            <a:pPr eaLnBrk="1" hangingPunct="1">
              <a:lnSpc>
                <a:spcPct val="90000"/>
              </a:lnSpc>
            </a:pPr>
            <a:r>
              <a:rPr lang="en-US" sz="2800" smtClean="0"/>
              <a:t>Rule of 72 =&gt; doubling time  </a:t>
            </a:r>
            <a:r>
              <a:rPr lang="en-US" sz="2800" smtClean="0">
                <a:sym typeface="Symbol" pitchFamily="18" charset="2"/>
              </a:rPr>
              <a:t> 72/g (g=percentage annual growth, ln2=0.693)</a:t>
            </a:r>
            <a:endParaRPr lang="th-TH" sz="2800" smtClean="0"/>
          </a:p>
        </p:txBody>
      </p:sp>
      <p:graphicFrame>
        <p:nvGraphicFramePr>
          <p:cNvPr id="1026" name="Object 4"/>
          <p:cNvGraphicFramePr>
            <a:graphicFrameLocks noChangeAspect="1"/>
          </p:cNvGraphicFramePr>
          <p:nvPr/>
        </p:nvGraphicFramePr>
        <p:xfrm>
          <a:off x="2819400" y="1219200"/>
          <a:ext cx="2133600" cy="1036638"/>
        </p:xfrm>
        <a:graphic>
          <a:graphicData uri="http://schemas.openxmlformats.org/presentationml/2006/ole">
            <p:oleObj spid="_x0000_s1026" name="Equation" r:id="rId3" imgW="914400" imgH="444240" progId="Equation.3">
              <p:embed/>
            </p:oleObj>
          </a:graphicData>
        </a:graphic>
      </p:graphicFrame>
      <p:graphicFrame>
        <p:nvGraphicFramePr>
          <p:cNvPr id="1027" name="Object 5"/>
          <p:cNvGraphicFramePr>
            <a:graphicFrameLocks noChangeAspect="1"/>
          </p:cNvGraphicFramePr>
          <p:nvPr/>
        </p:nvGraphicFramePr>
        <p:xfrm>
          <a:off x="2809875" y="2441575"/>
          <a:ext cx="2459038" cy="533400"/>
        </p:xfrm>
        <a:graphic>
          <a:graphicData uri="http://schemas.openxmlformats.org/presentationml/2006/ole">
            <p:oleObj spid="_x0000_s1027" name="Equation" r:id="rId4" imgW="1054080" imgH="228600" progId="Equation.3">
              <p:embed/>
            </p:oleObj>
          </a:graphicData>
        </a:graphic>
      </p:graphicFrame>
      <p:graphicFrame>
        <p:nvGraphicFramePr>
          <p:cNvPr id="1028" name="Object 6"/>
          <p:cNvGraphicFramePr>
            <a:graphicFrameLocks noChangeAspect="1"/>
          </p:cNvGraphicFramePr>
          <p:nvPr/>
        </p:nvGraphicFramePr>
        <p:xfrm>
          <a:off x="2787650" y="3289300"/>
          <a:ext cx="2636838" cy="561975"/>
        </p:xfrm>
        <a:graphic>
          <a:graphicData uri="http://schemas.openxmlformats.org/presentationml/2006/ole">
            <p:oleObj spid="_x0000_s1028" name="Equation" r:id="rId5" imgW="1130040" imgH="241200" progId="Equation.3">
              <p:embed/>
            </p:oleObj>
          </a:graphicData>
        </a:graphic>
      </p:graphicFrame>
      <p:graphicFrame>
        <p:nvGraphicFramePr>
          <p:cNvPr id="1029" name="Object 7"/>
          <p:cNvGraphicFramePr>
            <a:graphicFrameLocks noChangeAspect="1"/>
          </p:cNvGraphicFramePr>
          <p:nvPr/>
        </p:nvGraphicFramePr>
        <p:xfrm>
          <a:off x="2819400" y="3962400"/>
          <a:ext cx="2578100" cy="1184275"/>
        </p:xfrm>
        <a:graphic>
          <a:graphicData uri="http://schemas.openxmlformats.org/presentationml/2006/ole">
            <p:oleObj spid="_x0000_s1029" name="Equation" r:id="rId6" imgW="1104840" imgH="507960" progId="Equation.3">
              <p:embed/>
            </p:oleObj>
          </a:graphicData>
        </a:graphic>
      </p:graphicFrame>
    </p:spTree>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1"/>
          <p:cNvSpPr>
            <a:spLocks noGrp="1"/>
          </p:cNvSpPr>
          <p:nvPr>
            <p:ph type="ftr" sz="quarter" idx="10"/>
          </p:nvPr>
        </p:nvSpPr>
        <p:spPr/>
        <p:txBody>
          <a:bodyPr/>
          <a:lstStyle/>
          <a:p>
            <a:pPr>
              <a:defRPr/>
            </a:pPr>
            <a:r>
              <a:rPr lang="en-US"/>
              <a:t>Copyright </a:t>
            </a:r>
            <a:r>
              <a:rPr lang="en-US">
                <a:latin typeface="Times New Roman"/>
              </a:rPr>
              <a:t>©</a:t>
            </a:r>
            <a:r>
              <a:rPr lang="en-US"/>
              <a:t> 2005 Pearson Addison-Wesley. All rights reserved.</a:t>
            </a:r>
            <a:endParaRPr lang="en-CA">
              <a:latin typeface="Times New Roman" pitchFamily="18" charset="0"/>
            </a:endParaRPr>
          </a:p>
        </p:txBody>
      </p:sp>
      <p:sp>
        <p:nvSpPr>
          <p:cNvPr id="4" name="Slide Number Placeholder 2"/>
          <p:cNvSpPr>
            <a:spLocks noGrp="1"/>
          </p:cNvSpPr>
          <p:nvPr>
            <p:ph type="sldNum" sz="quarter" idx="11"/>
          </p:nvPr>
        </p:nvSpPr>
        <p:spPr/>
        <p:txBody>
          <a:bodyPr/>
          <a:lstStyle/>
          <a:p>
            <a:pPr>
              <a:defRPr/>
            </a:pPr>
            <a:r>
              <a:rPr lang="en-US"/>
              <a:t>1-</a:t>
            </a:r>
            <a:fld id="{5FD58B31-696D-4C0F-AAC9-5C1D4F4727B2}" type="slidenum">
              <a:rPr lang="en-US"/>
              <a:pPr>
                <a:defRPr/>
              </a:pPr>
              <a:t>28</a:t>
            </a:fld>
            <a:endParaRPr lang="en-CA"/>
          </a:p>
        </p:txBody>
      </p:sp>
      <p:pic>
        <p:nvPicPr>
          <p:cNvPr id="33796" name="Picture 2" descr="h:\umiraja\weil_gif\weil_gif_for_ppt\weil_27789_c01f05.gif"/>
          <p:cNvPicPr preferRelativeResize="0">
            <a:picLocks noChangeAspect="1" noChangeArrowheads="1"/>
          </p:cNvPicPr>
          <p:nvPr/>
        </p:nvPicPr>
        <p:blipFill>
          <a:blip r:embed="rId2" cstate="print"/>
          <a:srcRect/>
          <a:stretch>
            <a:fillRect/>
          </a:stretch>
        </p:blipFill>
        <p:spPr bwMode="auto">
          <a:xfrm>
            <a:off x="698500" y="250825"/>
            <a:ext cx="8229600" cy="5692775"/>
          </a:xfrm>
          <a:prstGeom prst="rect">
            <a:avLst/>
          </a:prstGeom>
          <a:noFill/>
          <a:ln w="9525">
            <a:noFill/>
            <a:miter lim="800000"/>
            <a:headEnd/>
            <a:tailEnd/>
          </a:ln>
        </p:spPr>
      </p:pic>
    </p:spTree>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3"/>
          <p:cNvSpPr>
            <a:spLocks noGrp="1"/>
          </p:cNvSpPr>
          <p:nvPr>
            <p:ph type="ftr" sz="quarter" idx="10"/>
          </p:nvPr>
        </p:nvSpPr>
        <p:spPr/>
        <p:txBody>
          <a:bodyPr/>
          <a:lstStyle/>
          <a:p>
            <a:pPr>
              <a:defRPr/>
            </a:pPr>
            <a:r>
              <a:rPr lang="en-US"/>
              <a:t>Copyright </a:t>
            </a:r>
            <a:r>
              <a:rPr lang="en-US">
                <a:latin typeface="Times New Roman"/>
              </a:rPr>
              <a:t>©</a:t>
            </a:r>
            <a:r>
              <a:rPr lang="en-US"/>
              <a:t> 2005 Pearson Addison-Wesley. All rights reserved.</a:t>
            </a:r>
            <a:endParaRPr lang="en-CA">
              <a:latin typeface="Times New Roman" pitchFamily="18" charset="0"/>
            </a:endParaRPr>
          </a:p>
        </p:txBody>
      </p:sp>
      <p:sp>
        <p:nvSpPr>
          <p:cNvPr id="4" name="Slide Number Placeholder 4"/>
          <p:cNvSpPr>
            <a:spLocks noGrp="1"/>
          </p:cNvSpPr>
          <p:nvPr>
            <p:ph type="sldNum" sz="quarter" idx="11"/>
          </p:nvPr>
        </p:nvSpPr>
        <p:spPr/>
        <p:txBody>
          <a:bodyPr/>
          <a:lstStyle/>
          <a:p>
            <a:pPr>
              <a:defRPr/>
            </a:pPr>
            <a:r>
              <a:rPr lang="en-US"/>
              <a:t>1-</a:t>
            </a:r>
            <a:fld id="{3B4D3DEA-BF07-4675-87CF-C4FD77CEDE6F}" type="slidenum">
              <a:rPr lang="en-US"/>
              <a:pPr>
                <a:defRPr/>
              </a:pPr>
              <a:t>29</a:t>
            </a:fld>
            <a:endParaRPr lang="en-CA"/>
          </a:p>
        </p:txBody>
      </p:sp>
      <p:sp>
        <p:nvSpPr>
          <p:cNvPr id="34820" name="Rectangle 3"/>
          <p:cNvSpPr>
            <a:spLocks noGrp="1" noChangeArrowheads="1"/>
          </p:cNvSpPr>
          <p:nvPr>
            <p:ph type="body" idx="1"/>
          </p:nvPr>
        </p:nvSpPr>
        <p:spPr>
          <a:xfrm>
            <a:off x="685800" y="533400"/>
            <a:ext cx="8077200" cy="5562600"/>
          </a:xfrm>
        </p:spPr>
        <p:txBody>
          <a:bodyPr/>
          <a:lstStyle/>
          <a:p>
            <a:pPr eaLnBrk="1" hangingPunct="1"/>
            <a:r>
              <a:rPr lang="en-US" sz="2800" dirty="0" smtClean="0"/>
              <a:t>UK = 1.4%, US=1.9% during 1870-2000</a:t>
            </a:r>
          </a:p>
          <a:p>
            <a:pPr eaLnBrk="1" hangingPunct="1"/>
            <a:r>
              <a:rPr lang="en-US" sz="2800" dirty="0" smtClean="0"/>
              <a:t>UK was 33% richer than US in 1870</a:t>
            </a:r>
          </a:p>
          <a:p>
            <a:pPr eaLnBrk="1" hangingPunct="1"/>
            <a:r>
              <a:rPr lang="en-US" sz="2800" dirty="0" smtClean="0"/>
              <a:t>UK was 27% poorer than US in 2000</a:t>
            </a:r>
          </a:p>
          <a:p>
            <a:pPr eaLnBrk="1" hangingPunct="1"/>
            <a:r>
              <a:rPr lang="en-US" sz="2800" dirty="0" smtClean="0"/>
              <a:t>Japanese income = 25% of US income in 1885, =35% in 1939, 85% in 1990</a:t>
            </a:r>
          </a:p>
          <a:p>
            <a:pPr eaLnBrk="1" hangingPunct="1"/>
            <a:r>
              <a:rPr lang="en-US" sz="2800" dirty="0" smtClean="0"/>
              <a:t>Japan = 5.9%, US = 2.1% during 1950-1990</a:t>
            </a:r>
          </a:p>
        </p:txBody>
      </p:sp>
    </p:spTree>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1"/>
          <p:cNvSpPr>
            <a:spLocks noGrp="1"/>
          </p:cNvSpPr>
          <p:nvPr>
            <p:ph type="ftr" sz="quarter" idx="10"/>
          </p:nvPr>
        </p:nvSpPr>
        <p:spPr/>
        <p:txBody>
          <a:bodyPr/>
          <a:lstStyle/>
          <a:p>
            <a:pPr>
              <a:defRPr/>
            </a:pPr>
            <a:r>
              <a:rPr lang="en-US"/>
              <a:t>Copyright </a:t>
            </a:r>
            <a:r>
              <a:rPr lang="en-US">
                <a:latin typeface="Times New Roman"/>
              </a:rPr>
              <a:t>©</a:t>
            </a:r>
            <a:r>
              <a:rPr lang="en-US"/>
              <a:t> 2005 Pearson Addison-Wesley. All rights reserved.</a:t>
            </a:r>
            <a:endParaRPr lang="en-CA">
              <a:latin typeface="Times New Roman" pitchFamily="18" charset="0"/>
            </a:endParaRPr>
          </a:p>
        </p:txBody>
      </p:sp>
      <p:sp>
        <p:nvSpPr>
          <p:cNvPr id="4" name="Slide Number Placeholder 2"/>
          <p:cNvSpPr>
            <a:spLocks noGrp="1"/>
          </p:cNvSpPr>
          <p:nvPr>
            <p:ph type="sldNum" sz="quarter" idx="11"/>
          </p:nvPr>
        </p:nvSpPr>
        <p:spPr/>
        <p:txBody>
          <a:bodyPr/>
          <a:lstStyle/>
          <a:p>
            <a:pPr>
              <a:defRPr/>
            </a:pPr>
            <a:r>
              <a:rPr lang="en-US"/>
              <a:t>1-</a:t>
            </a:r>
            <a:fld id="{746BD6FE-A480-472A-879F-B865A7D5D321}" type="slidenum">
              <a:rPr lang="en-US"/>
              <a:pPr>
                <a:defRPr/>
              </a:pPr>
              <a:t>30</a:t>
            </a:fld>
            <a:endParaRPr lang="en-CA"/>
          </a:p>
        </p:txBody>
      </p:sp>
      <p:pic>
        <p:nvPicPr>
          <p:cNvPr id="35844" name="Picture 2" descr="h:\umiraja\weil_gif\weil_gif_for_ppt\weil_27789_c01f06.gif"/>
          <p:cNvPicPr preferRelativeResize="0">
            <a:picLocks noChangeAspect="1" noChangeArrowheads="1"/>
          </p:cNvPicPr>
          <p:nvPr/>
        </p:nvPicPr>
        <p:blipFill>
          <a:blip r:embed="rId2" cstate="print"/>
          <a:srcRect/>
          <a:stretch>
            <a:fillRect/>
          </a:stretch>
        </p:blipFill>
        <p:spPr bwMode="auto">
          <a:xfrm>
            <a:off x="1752600" y="101600"/>
            <a:ext cx="5740400" cy="6286500"/>
          </a:xfrm>
          <a:prstGeom prst="rect">
            <a:avLst/>
          </a:prstGeom>
          <a:noFill/>
          <a:ln w="9525">
            <a:noFill/>
            <a:miter lim="800000"/>
            <a:headEnd/>
            <a:tailEnd/>
          </a:ln>
        </p:spPr>
      </p:pic>
    </p:spTree>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Copyright </a:t>
            </a:r>
            <a:r>
              <a:rPr lang="en-US">
                <a:latin typeface="Times New Roman"/>
              </a:rPr>
              <a:t>©</a:t>
            </a:r>
            <a:r>
              <a:rPr lang="en-US"/>
              <a:t> 2005 Pearson Addison-Wesley. All rights reserved.</a:t>
            </a:r>
            <a:endParaRPr lang="en-CA">
              <a:latin typeface="Times New Roman" pitchFamily="18" charset="0"/>
            </a:endParaRPr>
          </a:p>
        </p:txBody>
      </p:sp>
      <p:sp>
        <p:nvSpPr>
          <p:cNvPr id="5" name="Slide Number Placeholder 4"/>
          <p:cNvSpPr>
            <a:spLocks noGrp="1"/>
          </p:cNvSpPr>
          <p:nvPr>
            <p:ph type="sldNum" sz="quarter" idx="11"/>
          </p:nvPr>
        </p:nvSpPr>
        <p:spPr/>
        <p:txBody>
          <a:bodyPr/>
          <a:lstStyle/>
          <a:p>
            <a:pPr>
              <a:defRPr/>
            </a:pPr>
            <a:r>
              <a:rPr lang="en-US"/>
              <a:t>1-</a:t>
            </a:r>
            <a:fld id="{D27C4A9B-6D01-48B9-BAC4-091DC75AA762}" type="slidenum">
              <a:rPr lang="en-US"/>
              <a:pPr>
                <a:defRPr/>
              </a:pPr>
              <a:t>31</a:t>
            </a:fld>
            <a:endParaRPr lang="en-CA"/>
          </a:p>
        </p:txBody>
      </p:sp>
      <p:sp>
        <p:nvSpPr>
          <p:cNvPr id="34820" name="Rectangle 2"/>
          <p:cNvSpPr>
            <a:spLocks noGrp="1" noChangeArrowheads="1"/>
          </p:cNvSpPr>
          <p:nvPr>
            <p:ph type="title"/>
          </p:nvPr>
        </p:nvSpPr>
        <p:spPr/>
        <p:txBody>
          <a:bodyPr>
            <a:normAutofit fontScale="90000"/>
          </a:bodyPr>
          <a:lstStyle/>
          <a:p>
            <a:pPr eaLnBrk="1" hangingPunct="1"/>
            <a:r>
              <a:rPr lang="en-US" smtClean="0"/>
              <a:t>Income inequality between and within countries</a:t>
            </a:r>
            <a:endParaRPr lang="th-TH" smtClean="0"/>
          </a:p>
        </p:txBody>
      </p:sp>
      <p:sp>
        <p:nvSpPr>
          <p:cNvPr id="34821" name="Rectangle 3"/>
          <p:cNvSpPr>
            <a:spLocks noGrp="1" noChangeArrowheads="1"/>
          </p:cNvSpPr>
          <p:nvPr>
            <p:ph type="body" idx="1"/>
          </p:nvPr>
        </p:nvSpPr>
        <p:spPr>
          <a:xfrm>
            <a:off x="685800" y="1676400"/>
            <a:ext cx="8153400" cy="4419600"/>
          </a:xfrm>
        </p:spPr>
        <p:txBody>
          <a:bodyPr/>
          <a:lstStyle/>
          <a:p>
            <a:pPr eaLnBrk="1" hangingPunct="1">
              <a:lnSpc>
                <a:spcPct val="90000"/>
              </a:lnSpc>
            </a:pPr>
            <a:r>
              <a:rPr lang="en-US" dirty="0" smtClean="0"/>
              <a:t>Between-country inequality is the most important source of inequality. (60%)</a:t>
            </a:r>
          </a:p>
          <a:p>
            <a:pPr eaLnBrk="1" hangingPunct="1">
              <a:lnSpc>
                <a:spcPct val="90000"/>
              </a:lnSpc>
            </a:pPr>
            <a:r>
              <a:rPr lang="en-US" dirty="0" smtClean="0"/>
              <a:t>In 1820, within-country inequality accounted for 87% of world inequality.</a:t>
            </a:r>
          </a:p>
          <a:p>
            <a:pPr eaLnBrk="1" hangingPunct="1">
              <a:lnSpc>
                <a:spcPct val="90000"/>
              </a:lnSpc>
            </a:pPr>
            <a:r>
              <a:rPr lang="en-US" dirty="0" smtClean="0"/>
              <a:t>Over the period within-country inequality was roughly constant.</a:t>
            </a:r>
          </a:p>
          <a:p>
            <a:pPr eaLnBrk="1" hangingPunct="1">
              <a:lnSpc>
                <a:spcPct val="90000"/>
              </a:lnSpc>
            </a:pPr>
            <a:r>
              <a:rPr lang="en-US" dirty="0" smtClean="0"/>
              <a:t>By 1998, the ratio of income per capita in the richest part of the world to that in the poorest part is 19:1.</a:t>
            </a:r>
          </a:p>
          <a:p>
            <a:pPr eaLnBrk="1" hangingPunct="1">
              <a:lnSpc>
                <a:spcPct val="90000"/>
              </a:lnSpc>
            </a:pPr>
            <a:endParaRPr lang="th-TH" sz="2400" dirty="0" smtClean="0"/>
          </a:p>
        </p:txBody>
      </p:sp>
    </p:spTree>
  </p:cSld>
  <p:clrMapOvr>
    <a:masterClrMapping/>
  </p:clrMapOv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1"/>
          <p:cNvSpPr>
            <a:spLocks noGrp="1"/>
          </p:cNvSpPr>
          <p:nvPr>
            <p:ph type="ftr" sz="quarter" idx="10"/>
          </p:nvPr>
        </p:nvSpPr>
        <p:spPr/>
        <p:txBody>
          <a:bodyPr/>
          <a:lstStyle/>
          <a:p>
            <a:pPr>
              <a:defRPr/>
            </a:pPr>
            <a:r>
              <a:rPr lang="en-US"/>
              <a:t>Copyright </a:t>
            </a:r>
            <a:r>
              <a:rPr lang="en-US">
                <a:latin typeface="Times New Roman"/>
              </a:rPr>
              <a:t>©</a:t>
            </a:r>
            <a:r>
              <a:rPr lang="en-US"/>
              <a:t> 2005 Pearson Addison-Wesley. All rights reserved.</a:t>
            </a:r>
            <a:endParaRPr lang="en-CA">
              <a:latin typeface="Times New Roman" pitchFamily="18" charset="0"/>
            </a:endParaRPr>
          </a:p>
        </p:txBody>
      </p:sp>
      <p:sp>
        <p:nvSpPr>
          <p:cNvPr id="4" name="Slide Number Placeholder 2"/>
          <p:cNvSpPr>
            <a:spLocks noGrp="1"/>
          </p:cNvSpPr>
          <p:nvPr>
            <p:ph type="sldNum" sz="quarter" idx="11"/>
          </p:nvPr>
        </p:nvSpPr>
        <p:spPr/>
        <p:txBody>
          <a:bodyPr/>
          <a:lstStyle/>
          <a:p>
            <a:pPr>
              <a:defRPr/>
            </a:pPr>
            <a:r>
              <a:rPr lang="en-US"/>
              <a:t>1-</a:t>
            </a:r>
            <a:fld id="{309AB2E1-A5F9-4574-96C8-594FC5869684}" type="slidenum">
              <a:rPr lang="en-US"/>
              <a:pPr>
                <a:defRPr/>
              </a:pPr>
              <a:t>32</a:t>
            </a:fld>
            <a:endParaRPr lang="en-CA"/>
          </a:p>
        </p:txBody>
      </p:sp>
      <p:pic>
        <p:nvPicPr>
          <p:cNvPr id="35844" name="Picture 2" descr="h:\umiraja\weil_gif\weil_gif_for_ppt\weil_27789_c01f08.gif"/>
          <p:cNvPicPr preferRelativeResize="0">
            <a:picLocks noChangeAspect="1" noChangeArrowheads="1"/>
          </p:cNvPicPr>
          <p:nvPr/>
        </p:nvPicPr>
        <p:blipFill>
          <a:blip r:embed="rId2" cstate="print"/>
          <a:srcRect/>
          <a:stretch>
            <a:fillRect/>
          </a:stretch>
        </p:blipFill>
        <p:spPr bwMode="auto">
          <a:xfrm>
            <a:off x="1143000" y="127000"/>
            <a:ext cx="7226300" cy="6245225"/>
          </a:xfrm>
          <a:prstGeom prst="rect">
            <a:avLst/>
          </a:prstGeom>
          <a:noFill/>
          <a:ln w="9525">
            <a:noFill/>
            <a:miter lim="800000"/>
            <a:headEnd/>
            <a:tailEnd/>
          </a:ln>
        </p:spPr>
      </p:pic>
    </p:spTree>
  </p:cSld>
  <p:clrMapOvr>
    <a:masterClrMapping/>
  </p:clrMapOv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1"/>
          <p:cNvSpPr>
            <a:spLocks noGrp="1"/>
          </p:cNvSpPr>
          <p:nvPr>
            <p:ph type="ftr" sz="quarter" idx="10"/>
          </p:nvPr>
        </p:nvSpPr>
        <p:spPr/>
        <p:txBody>
          <a:bodyPr/>
          <a:lstStyle/>
          <a:p>
            <a:pPr>
              <a:defRPr/>
            </a:pPr>
            <a:r>
              <a:rPr lang="en-US"/>
              <a:t>Copyright </a:t>
            </a:r>
            <a:r>
              <a:rPr lang="en-US">
                <a:latin typeface="Times New Roman"/>
              </a:rPr>
              <a:t>©</a:t>
            </a:r>
            <a:r>
              <a:rPr lang="en-US"/>
              <a:t> 2005 Pearson Addison-Wesley. All rights reserved.</a:t>
            </a:r>
            <a:endParaRPr lang="en-CA">
              <a:latin typeface="Times New Roman" pitchFamily="18" charset="0"/>
            </a:endParaRPr>
          </a:p>
        </p:txBody>
      </p:sp>
      <p:sp>
        <p:nvSpPr>
          <p:cNvPr id="4" name="Slide Number Placeholder 2"/>
          <p:cNvSpPr>
            <a:spLocks noGrp="1"/>
          </p:cNvSpPr>
          <p:nvPr>
            <p:ph type="sldNum" sz="quarter" idx="11"/>
          </p:nvPr>
        </p:nvSpPr>
        <p:spPr/>
        <p:txBody>
          <a:bodyPr/>
          <a:lstStyle/>
          <a:p>
            <a:pPr>
              <a:defRPr/>
            </a:pPr>
            <a:r>
              <a:rPr lang="en-US"/>
              <a:t>1-</a:t>
            </a:r>
            <a:fld id="{98BA2E03-EEAC-43EA-8AEF-C4292734CA4D}" type="slidenum">
              <a:rPr lang="en-US"/>
              <a:pPr>
                <a:defRPr/>
              </a:pPr>
              <a:t>33</a:t>
            </a:fld>
            <a:endParaRPr lang="en-CA"/>
          </a:p>
        </p:txBody>
      </p:sp>
      <p:pic>
        <p:nvPicPr>
          <p:cNvPr id="25604" name="Picture 2" descr="h:\umiraja\weil_gif\weil_gif_for_ppt\weil_27789_c01f03.gif"/>
          <p:cNvPicPr preferRelativeResize="0">
            <a:picLocks noChangeAspect="1" noChangeArrowheads="1"/>
          </p:cNvPicPr>
          <p:nvPr/>
        </p:nvPicPr>
        <p:blipFill>
          <a:blip r:embed="rId2" cstate="print"/>
          <a:srcRect/>
          <a:stretch>
            <a:fillRect/>
          </a:stretch>
        </p:blipFill>
        <p:spPr bwMode="auto">
          <a:xfrm>
            <a:off x="3995936" y="571500"/>
            <a:ext cx="4814887" cy="6286500"/>
          </a:xfrm>
          <a:prstGeom prst="rect">
            <a:avLst/>
          </a:prstGeom>
          <a:noFill/>
          <a:ln w="9525">
            <a:noFill/>
            <a:miter lim="800000"/>
            <a:headEnd/>
            <a:tailEnd/>
          </a:ln>
        </p:spPr>
      </p:pic>
      <p:sp>
        <p:nvSpPr>
          <p:cNvPr id="5" name="TextBox 4"/>
          <p:cNvSpPr txBox="1"/>
          <p:nvPr/>
        </p:nvSpPr>
        <p:spPr>
          <a:xfrm>
            <a:off x="611560" y="1844824"/>
            <a:ext cx="2948884" cy="707886"/>
          </a:xfrm>
          <a:prstGeom prst="rect">
            <a:avLst/>
          </a:prstGeom>
          <a:noFill/>
        </p:spPr>
        <p:txBody>
          <a:bodyPr wrap="none" rtlCol="0">
            <a:spAutoFit/>
          </a:bodyPr>
          <a:lstStyle/>
          <a:p>
            <a:r>
              <a:rPr lang="en-US" sz="4000" dirty="0" smtClean="0">
                <a:solidFill>
                  <a:srgbClr val="FF0000"/>
                </a:solidFill>
              </a:rPr>
              <a:t>5. Ratio Scale</a:t>
            </a:r>
            <a:endParaRPr lang="en-US" sz="4000" dirty="0">
              <a:solidFill>
                <a:srgbClr val="FF0000"/>
              </a:solidFill>
            </a:endParaRPr>
          </a:p>
        </p:txBody>
      </p:sp>
    </p:spTree>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Copyright </a:t>
            </a:r>
            <a:r>
              <a:rPr lang="en-US">
                <a:latin typeface="Times New Roman"/>
              </a:rPr>
              <a:t>©</a:t>
            </a:r>
            <a:r>
              <a:rPr lang="en-US"/>
              <a:t> 2005 Pearson Addison-Wesley. All rights reserved.</a:t>
            </a:r>
            <a:endParaRPr lang="en-CA">
              <a:latin typeface="Times New Roman" pitchFamily="18" charset="0"/>
            </a:endParaRPr>
          </a:p>
        </p:txBody>
      </p:sp>
      <p:sp>
        <p:nvSpPr>
          <p:cNvPr id="5" name="Slide Number Placeholder 4"/>
          <p:cNvSpPr>
            <a:spLocks noGrp="1"/>
          </p:cNvSpPr>
          <p:nvPr>
            <p:ph type="sldNum" sz="quarter" idx="11"/>
          </p:nvPr>
        </p:nvSpPr>
        <p:spPr/>
        <p:txBody>
          <a:bodyPr/>
          <a:lstStyle/>
          <a:p>
            <a:pPr>
              <a:defRPr/>
            </a:pPr>
            <a:r>
              <a:rPr lang="en-US"/>
              <a:t>1-</a:t>
            </a:r>
            <a:fld id="{13F25F1E-A49D-4BF8-903D-A8C3E60279FB}" type="slidenum">
              <a:rPr lang="en-US"/>
              <a:pPr>
                <a:defRPr/>
              </a:pPr>
              <a:t>34</a:t>
            </a:fld>
            <a:endParaRPr lang="en-CA"/>
          </a:p>
        </p:txBody>
      </p:sp>
      <p:sp>
        <p:nvSpPr>
          <p:cNvPr id="38916" name="Rectangle 2"/>
          <p:cNvSpPr>
            <a:spLocks noGrp="1" noChangeArrowheads="1"/>
          </p:cNvSpPr>
          <p:nvPr>
            <p:ph type="title"/>
          </p:nvPr>
        </p:nvSpPr>
        <p:spPr/>
        <p:txBody>
          <a:bodyPr>
            <a:normAutofit fontScale="90000"/>
          </a:bodyPr>
          <a:lstStyle/>
          <a:p>
            <a:pPr eaLnBrk="1" hangingPunct="1"/>
            <a:r>
              <a:rPr lang="en-US" dirty="0" smtClean="0"/>
              <a:t>Interpreting Logarithmic </a:t>
            </a:r>
            <a:br>
              <a:rPr lang="en-US" dirty="0" smtClean="0"/>
            </a:br>
            <a:r>
              <a:rPr lang="en-US" dirty="0" smtClean="0"/>
              <a:t>(Ratio Scale) Graphs</a:t>
            </a:r>
            <a:endParaRPr lang="th-TH" dirty="0" smtClean="0"/>
          </a:p>
        </p:txBody>
      </p:sp>
      <p:sp>
        <p:nvSpPr>
          <p:cNvPr id="38917" name="Rectangle 3"/>
          <p:cNvSpPr>
            <a:spLocks noGrp="1" noChangeArrowheads="1"/>
          </p:cNvSpPr>
          <p:nvPr>
            <p:ph type="body" idx="1"/>
          </p:nvPr>
        </p:nvSpPr>
        <p:spPr/>
        <p:txBody>
          <a:bodyPr/>
          <a:lstStyle/>
          <a:p>
            <a:pPr eaLnBrk="1" hangingPunct="1"/>
            <a:r>
              <a:rPr lang="en-US" dirty="0" smtClean="0"/>
              <a:t>Connect 2 points: Slope=Growth rate</a:t>
            </a:r>
          </a:p>
          <a:p>
            <a:pPr eaLnBrk="1" hangingPunct="1"/>
            <a:r>
              <a:rPr lang="en-US" dirty="0" smtClean="0"/>
              <a:t>Vertical gaps = Difference in %</a:t>
            </a:r>
          </a:p>
          <a:p>
            <a:pPr eaLnBrk="1" hangingPunct="1"/>
            <a:r>
              <a:rPr lang="en-US" dirty="0" smtClean="0"/>
              <a:t>Change in growth rate=steeper slope</a:t>
            </a:r>
            <a:endParaRPr lang="th-TH" dirty="0" smtClean="0"/>
          </a:p>
        </p:txBody>
      </p:sp>
    </p:spTree>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1"/>
          <p:cNvSpPr>
            <a:spLocks noGrp="1"/>
          </p:cNvSpPr>
          <p:nvPr>
            <p:ph type="ftr" sz="quarter" idx="10"/>
          </p:nvPr>
        </p:nvSpPr>
        <p:spPr/>
        <p:txBody>
          <a:bodyPr/>
          <a:lstStyle/>
          <a:p>
            <a:pPr>
              <a:defRPr/>
            </a:pPr>
            <a:r>
              <a:rPr lang="en-US"/>
              <a:t>Copyright </a:t>
            </a:r>
            <a:r>
              <a:rPr lang="en-US">
                <a:latin typeface="Times New Roman"/>
              </a:rPr>
              <a:t>©</a:t>
            </a:r>
            <a:r>
              <a:rPr lang="en-US"/>
              <a:t> 2005 Pearson Addison-Wesley. All rights reserved.</a:t>
            </a:r>
            <a:endParaRPr lang="en-CA">
              <a:latin typeface="Times New Roman" pitchFamily="18" charset="0"/>
            </a:endParaRPr>
          </a:p>
        </p:txBody>
      </p:sp>
      <p:sp>
        <p:nvSpPr>
          <p:cNvPr id="4" name="Slide Number Placeholder 2"/>
          <p:cNvSpPr>
            <a:spLocks noGrp="1"/>
          </p:cNvSpPr>
          <p:nvPr>
            <p:ph type="sldNum" sz="quarter" idx="11"/>
          </p:nvPr>
        </p:nvSpPr>
        <p:spPr/>
        <p:txBody>
          <a:bodyPr/>
          <a:lstStyle/>
          <a:p>
            <a:pPr>
              <a:defRPr/>
            </a:pPr>
            <a:r>
              <a:rPr lang="en-US"/>
              <a:t>1-</a:t>
            </a:r>
            <a:fld id="{98CC50D2-7AB8-4B69-84FF-58EE90963EFF}" type="slidenum">
              <a:rPr lang="en-US"/>
              <a:pPr>
                <a:defRPr/>
              </a:pPr>
              <a:t>35</a:t>
            </a:fld>
            <a:endParaRPr lang="en-CA"/>
          </a:p>
        </p:txBody>
      </p:sp>
      <p:pic>
        <p:nvPicPr>
          <p:cNvPr id="24580" name="Picture 2" descr="h:\umiraja\weil_gif\weil_gif_for_ppt\weil_27789_c01f02.gif"/>
          <p:cNvPicPr preferRelativeResize="0">
            <a:picLocks noChangeAspect="1" noChangeArrowheads="1"/>
          </p:cNvPicPr>
          <p:nvPr/>
        </p:nvPicPr>
        <p:blipFill>
          <a:blip r:embed="rId2" cstate="print"/>
          <a:srcRect/>
          <a:stretch>
            <a:fillRect/>
          </a:stretch>
        </p:blipFill>
        <p:spPr bwMode="auto">
          <a:xfrm>
            <a:off x="762000" y="177800"/>
            <a:ext cx="8086725" cy="6172200"/>
          </a:xfrm>
          <a:prstGeom prst="rect">
            <a:avLst/>
          </a:prstGeom>
          <a:noFill/>
          <a:ln w="9525">
            <a:noFill/>
            <a:miter lim="800000"/>
            <a:headEnd/>
            <a:tailEnd/>
          </a:ln>
        </p:spPr>
      </p:pic>
    </p:spTree>
  </p:cSld>
  <p:clrMapOvr>
    <a:masterClrMapping/>
  </p:clrMapOv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1"/>
          <p:cNvSpPr>
            <a:spLocks noGrp="1"/>
          </p:cNvSpPr>
          <p:nvPr>
            <p:ph type="ftr" sz="quarter" idx="10"/>
          </p:nvPr>
        </p:nvSpPr>
        <p:spPr/>
        <p:txBody>
          <a:bodyPr/>
          <a:lstStyle/>
          <a:p>
            <a:pPr>
              <a:defRPr/>
            </a:pPr>
            <a:r>
              <a:rPr lang="en-US"/>
              <a:t>Copyright </a:t>
            </a:r>
            <a:r>
              <a:rPr lang="en-US">
                <a:latin typeface="Times New Roman"/>
              </a:rPr>
              <a:t>©</a:t>
            </a:r>
            <a:r>
              <a:rPr lang="en-US"/>
              <a:t> 2005 Pearson Addison-Wesley. All rights reserved.</a:t>
            </a:r>
            <a:endParaRPr lang="en-CA">
              <a:latin typeface="Times New Roman" pitchFamily="18" charset="0"/>
            </a:endParaRPr>
          </a:p>
        </p:txBody>
      </p:sp>
      <p:sp>
        <p:nvSpPr>
          <p:cNvPr id="4" name="Slide Number Placeholder 2"/>
          <p:cNvSpPr>
            <a:spLocks noGrp="1"/>
          </p:cNvSpPr>
          <p:nvPr>
            <p:ph type="sldNum" sz="quarter" idx="11"/>
          </p:nvPr>
        </p:nvSpPr>
        <p:spPr/>
        <p:txBody>
          <a:bodyPr/>
          <a:lstStyle/>
          <a:p>
            <a:pPr>
              <a:defRPr/>
            </a:pPr>
            <a:r>
              <a:rPr lang="en-US"/>
              <a:t>1-</a:t>
            </a:r>
            <a:fld id="{E03297EC-E5D9-4543-AF63-A1A45CCEAFC9}" type="slidenum">
              <a:rPr lang="en-US"/>
              <a:pPr>
                <a:defRPr/>
              </a:pPr>
              <a:t>36</a:t>
            </a:fld>
            <a:endParaRPr lang="en-CA"/>
          </a:p>
        </p:txBody>
      </p:sp>
      <p:pic>
        <p:nvPicPr>
          <p:cNvPr id="26628" name="Picture 2" descr="h:\umiraja\weil_gif\weil_gif_for_ppt\weil_27789_c01f04.gif"/>
          <p:cNvPicPr preferRelativeResize="0">
            <a:picLocks noChangeAspect="1" noChangeArrowheads="1"/>
          </p:cNvPicPr>
          <p:nvPr/>
        </p:nvPicPr>
        <p:blipFill>
          <a:blip r:embed="rId2" cstate="print"/>
          <a:srcRect/>
          <a:stretch>
            <a:fillRect/>
          </a:stretch>
        </p:blipFill>
        <p:spPr bwMode="auto">
          <a:xfrm>
            <a:off x="685800" y="339725"/>
            <a:ext cx="8305800" cy="5375275"/>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p:txBody>
          <a:bodyPr>
            <a:normAutofit/>
          </a:bodyPr>
          <a:lstStyle/>
          <a:p>
            <a:pPr eaLnBrk="1" hangingPunct="1"/>
            <a:r>
              <a:rPr lang="en-US" dirty="0" smtClean="0"/>
              <a:t>6. How </a:t>
            </a:r>
            <a:r>
              <a:rPr lang="en-US" dirty="0" smtClean="0"/>
              <a:t>to Measure Poverty</a:t>
            </a:r>
          </a:p>
        </p:txBody>
      </p:sp>
      <p:sp>
        <p:nvSpPr>
          <p:cNvPr id="39939" name="Rectangle 3"/>
          <p:cNvSpPr>
            <a:spLocks noGrp="1" noChangeArrowheads="1"/>
          </p:cNvSpPr>
          <p:nvPr>
            <p:ph type="body" idx="1"/>
          </p:nvPr>
        </p:nvSpPr>
        <p:spPr/>
        <p:txBody>
          <a:bodyPr/>
          <a:lstStyle/>
          <a:p>
            <a:pPr eaLnBrk="1" hangingPunct="1">
              <a:lnSpc>
                <a:spcPct val="90000"/>
              </a:lnSpc>
            </a:pPr>
            <a:r>
              <a:rPr lang="en-US" sz="2800" dirty="0" smtClean="0"/>
              <a:t>A poverty line = income required by a household of a certain size to meet a minimal standard of living.</a:t>
            </a:r>
          </a:p>
          <a:p>
            <a:pPr>
              <a:lnSpc>
                <a:spcPct val="90000"/>
              </a:lnSpc>
            </a:pPr>
            <a:r>
              <a:rPr lang="en-US" sz="2800" dirty="0" smtClean="0"/>
              <a:t>Or just use $(PPP)1 a day for extreme poverty and $2$(PPP) for regular poverty.</a:t>
            </a:r>
          </a:p>
          <a:p>
            <a:pPr eaLnBrk="1" hangingPunct="1">
              <a:lnSpc>
                <a:spcPct val="90000"/>
              </a:lnSpc>
            </a:pPr>
            <a:endParaRPr lang="en-US" sz="2800" dirty="0" smtClean="0"/>
          </a:p>
          <a:p>
            <a:pPr eaLnBrk="1" hangingPunct="1">
              <a:lnSpc>
                <a:spcPct val="90000"/>
              </a:lnSpc>
            </a:pPr>
            <a:endParaRPr lang="en-US" sz="2400" dirty="0" smtClean="0"/>
          </a:p>
        </p:txBody>
      </p:sp>
    </p:spTree>
  </p:cSld>
  <p:clrMapOvr>
    <a:masterClrMapping/>
  </p:clrMapOvr>
  <p:transition>
    <p:wipe dir="d"/>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Rectangle 2"/>
          <p:cNvSpPr>
            <a:spLocks noGrp="1" noChangeArrowheads="1"/>
          </p:cNvSpPr>
          <p:nvPr>
            <p:ph type="title"/>
          </p:nvPr>
        </p:nvSpPr>
        <p:spPr/>
        <p:txBody>
          <a:bodyPr/>
          <a:lstStyle/>
          <a:p>
            <a:pPr eaLnBrk="1" hangingPunct="1"/>
            <a:r>
              <a:rPr lang="en-US" smtClean="0"/>
              <a:t>Measuring poverty</a:t>
            </a:r>
          </a:p>
        </p:txBody>
      </p:sp>
      <p:sp>
        <p:nvSpPr>
          <p:cNvPr id="1028" name="Rectangle 3"/>
          <p:cNvSpPr>
            <a:spLocks noGrp="1" noChangeArrowheads="1"/>
          </p:cNvSpPr>
          <p:nvPr>
            <p:ph type="body" idx="1"/>
          </p:nvPr>
        </p:nvSpPr>
        <p:spPr/>
        <p:txBody>
          <a:bodyPr/>
          <a:lstStyle/>
          <a:p>
            <a:pPr eaLnBrk="1" hangingPunct="1"/>
            <a:r>
              <a:rPr lang="en-US" sz="2800" b="1" u="sng" dirty="0" smtClean="0"/>
              <a:t>Headcount ratio</a:t>
            </a:r>
          </a:p>
          <a:p>
            <a:pPr eaLnBrk="1" hangingPunct="1"/>
            <a:r>
              <a:rPr lang="en-US" sz="2800" dirty="0" smtClean="0"/>
              <a:t>Share of population below the poverty line</a:t>
            </a:r>
          </a:p>
          <a:p>
            <a:pPr eaLnBrk="1" hangingPunct="1"/>
            <a:endParaRPr lang="en-US" sz="2800" dirty="0" smtClean="0"/>
          </a:p>
          <a:p>
            <a:pPr eaLnBrk="1" hangingPunct="1"/>
            <a:endParaRPr lang="en-US" sz="2800" dirty="0" smtClean="0"/>
          </a:p>
          <a:p>
            <a:pPr eaLnBrk="1" hangingPunct="1"/>
            <a:endParaRPr lang="en-US" sz="2800" dirty="0" smtClean="0"/>
          </a:p>
          <a:p>
            <a:pPr eaLnBrk="1" hangingPunct="1"/>
            <a:r>
              <a:rPr lang="en-US" sz="2800" dirty="0" smtClean="0"/>
              <a:t>Being below $10 hurts as much as being below $5.</a:t>
            </a:r>
          </a:p>
        </p:txBody>
      </p:sp>
      <p:graphicFrame>
        <p:nvGraphicFramePr>
          <p:cNvPr id="1026" name="Object 4"/>
          <p:cNvGraphicFramePr>
            <a:graphicFrameLocks noChangeAspect="1"/>
          </p:cNvGraphicFramePr>
          <p:nvPr/>
        </p:nvGraphicFramePr>
        <p:xfrm>
          <a:off x="2916238" y="2781300"/>
          <a:ext cx="2743200" cy="1206500"/>
        </p:xfrm>
        <a:graphic>
          <a:graphicData uri="http://schemas.openxmlformats.org/presentationml/2006/ole">
            <p:oleObj spid="_x0000_s40962" name="Equation" r:id="rId3" imgW="952200" imgH="431640" progId="Equation.3">
              <p:embed/>
            </p:oleObj>
          </a:graphicData>
        </a:graphic>
      </p:graphicFrame>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2"/>
          <p:cNvSpPr>
            <a:spLocks noGrp="1" noChangeArrowheads="1"/>
          </p:cNvSpPr>
          <p:nvPr>
            <p:ph type="title"/>
          </p:nvPr>
        </p:nvSpPr>
        <p:spPr/>
        <p:txBody>
          <a:bodyPr/>
          <a:lstStyle/>
          <a:p>
            <a:pPr eaLnBrk="1" hangingPunct="1"/>
            <a:r>
              <a:rPr lang="en-US" smtClean="0"/>
              <a:t>Measuring poverty</a:t>
            </a:r>
          </a:p>
        </p:txBody>
      </p:sp>
      <p:sp>
        <p:nvSpPr>
          <p:cNvPr id="2052" name="Rectangle 3"/>
          <p:cNvSpPr>
            <a:spLocks noGrp="1" noChangeArrowheads="1"/>
          </p:cNvSpPr>
          <p:nvPr>
            <p:ph type="body" idx="1"/>
          </p:nvPr>
        </p:nvSpPr>
        <p:spPr/>
        <p:txBody>
          <a:bodyPr/>
          <a:lstStyle/>
          <a:p>
            <a:pPr eaLnBrk="1" hangingPunct="1">
              <a:lnSpc>
                <a:spcPct val="90000"/>
              </a:lnSpc>
            </a:pPr>
            <a:r>
              <a:rPr lang="en-US" b="1" u="sng" smtClean="0"/>
              <a:t>Poverty Gap Ratio</a:t>
            </a:r>
          </a:p>
          <a:p>
            <a:pPr eaLnBrk="1" hangingPunct="1">
              <a:lnSpc>
                <a:spcPct val="90000"/>
              </a:lnSpc>
            </a:pPr>
            <a:r>
              <a:rPr lang="en-US" smtClean="0"/>
              <a:t>Monotonicity: A reduction in y of a poor person must increase poverty</a:t>
            </a:r>
          </a:p>
          <a:p>
            <a:pPr eaLnBrk="1" hangingPunct="1">
              <a:lnSpc>
                <a:spcPct val="90000"/>
              </a:lnSpc>
            </a:pPr>
            <a:endParaRPr lang="en-US" smtClean="0"/>
          </a:p>
          <a:p>
            <a:pPr eaLnBrk="1" hangingPunct="1">
              <a:lnSpc>
                <a:spcPct val="90000"/>
              </a:lnSpc>
            </a:pPr>
            <a:endParaRPr lang="en-US" smtClean="0"/>
          </a:p>
          <a:p>
            <a:pPr eaLnBrk="1" hangingPunct="1">
              <a:lnSpc>
                <a:spcPct val="90000"/>
              </a:lnSpc>
            </a:pPr>
            <a:endParaRPr lang="en-US" smtClean="0"/>
          </a:p>
          <a:p>
            <a:pPr eaLnBrk="1" hangingPunct="1">
              <a:lnSpc>
                <a:spcPct val="90000"/>
              </a:lnSpc>
            </a:pPr>
            <a:r>
              <a:rPr lang="en-US" smtClean="0"/>
              <a:t>Being below $10 hurts double as much as being below $5.</a:t>
            </a:r>
          </a:p>
          <a:p>
            <a:pPr eaLnBrk="1" hangingPunct="1">
              <a:lnSpc>
                <a:spcPct val="90000"/>
              </a:lnSpc>
            </a:pPr>
            <a:endParaRPr lang="en-US" smtClean="0"/>
          </a:p>
        </p:txBody>
      </p:sp>
      <p:graphicFrame>
        <p:nvGraphicFramePr>
          <p:cNvPr id="2050" name="Object 4"/>
          <p:cNvGraphicFramePr>
            <a:graphicFrameLocks noChangeAspect="1"/>
          </p:cNvGraphicFramePr>
          <p:nvPr/>
        </p:nvGraphicFramePr>
        <p:xfrm>
          <a:off x="1908175" y="3500438"/>
          <a:ext cx="4495800" cy="990600"/>
        </p:xfrm>
        <a:graphic>
          <a:graphicData uri="http://schemas.openxmlformats.org/presentationml/2006/ole">
            <p:oleObj spid="_x0000_s41986" name="Equation" r:id="rId3" imgW="1968480" imgH="457200" progId="Equation.3">
              <p:embed/>
            </p:oleObj>
          </a:graphicData>
        </a:graphic>
      </p:graphicFrame>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Rectangle 2"/>
          <p:cNvSpPr>
            <a:spLocks noGrp="1" noChangeArrowheads="1"/>
          </p:cNvSpPr>
          <p:nvPr>
            <p:ph type="title"/>
          </p:nvPr>
        </p:nvSpPr>
        <p:spPr>
          <a:xfrm>
            <a:off x="685800" y="228600"/>
            <a:ext cx="7772400" cy="1143000"/>
          </a:xfrm>
        </p:spPr>
        <p:txBody>
          <a:bodyPr/>
          <a:lstStyle/>
          <a:p>
            <a:pPr eaLnBrk="1" hangingPunct="1"/>
            <a:r>
              <a:rPr lang="en-US" smtClean="0"/>
              <a:t>Measuring poverty</a:t>
            </a:r>
          </a:p>
        </p:txBody>
      </p:sp>
      <p:sp>
        <p:nvSpPr>
          <p:cNvPr id="3076" name="Rectangle 3"/>
          <p:cNvSpPr>
            <a:spLocks noGrp="1" noChangeArrowheads="1"/>
          </p:cNvSpPr>
          <p:nvPr>
            <p:ph type="body" idx="1"/>
          </p:nvPr>
        </p:nvSpPr>
        <p:spPr>
          <a:xfrm>
            <a:off x="685800" y="1600200"/>
            <a:ext cx="7772400" cy="4495800"/>
          </a:xfrm>
        </p:spPr>
        <p:txBody>
          <a:bodyPr/>
          <a:lstStyle/>
          <a:p>
            <a:pPr eaLnBrk="1" hangingPunct="1">
              <a:lnSpc>
                <a:spcPct val="90000"/>
              </a:lnSpc>
            </a:pPr>
            <a:r>
              <a:rPr lang="en-US" sz="2800" b="1" u="sng" dirty="0" smtClean="0"/>
              <a:t>Squared poverty gap</a:t>
            </a:r>
          </a:p>
          <a:p>
            <a:pPr eaLnBrk="1" hangingPunct="1">
              <a:lnSpc>
                <a:spcPct val="90000"/>
              </a:lnSpc>
            </a:pPr>
            <a:endParaRPr lang="en-US" sz="2800" dirty="0" smtClean="0"/>
          </a:p>
          <a:p>
            <a:pPr eaLnBrk="1" hangingPunct="1">
              <a:lnSpc>
                <a:spcPct val="90000"/>
              </a:lnSpc>
            </a:pPr>
            <a:endParaRPr lang="en-US" sz="2800" dirty="0" smtClean="0"/>
          </a:p>
          <a:p>
            <a:pPr eaLnBrk="1" hangingPunct="1">
              <a:lnSpc>
                <a:spcPct val="90000"/>
              </a:lnSpc>
            </a:pPr>
            <a:endParaRPr lang="en-US" sz="2800" dirty="0" smtClean="0"/>
          </a:p>
          <a:p>
            <a:pPr eaLnBrk="1" hangingPunct="1">
              <a:lnSpc>
                <a:spcPct val="90000"/>
              </a:lnSpc>
            </a:pPr>
            <a:r>
              <a:rPr lang="en-US" sz="2800" dirty="0" smtClean="0"/>
              <a:t>Being below $10 hurts more than double as much as being below $5.</a:t>
            </a:r>
          </a:p>
          <a:p>
            <a:pPr eaLnBrk="1" hangingPunct="1">
              <a:lnSpc>
                <a:spcPct val="90000"/>
              </a:lnSpc>
            </a:pPr>
            <a:r>
              <a:rPr lang="en-US" sz="2800" dirty="0" smtClean="0"/>
              <a:t>But, why in the form of a square?</a:t>
            </a:r>
          </a:p>
        </p:txBody>
      </p:sp>
      <p:graphicFrame>
        <p:nvGraphicFramePr>
          <p:cNvPr id="3074" name="Object 4"/>
          <p:cNvGraphicFramePr>
            <a:graphicFrameLocks noChangeAspect="1"/>
          </p:cNvGraphicFramePr>
          <p:nvPr/>
        </p:nvGraphicFramePr>
        <p:xfrm>
          <a:off x="2268538" y="2205038"/>
          <a:ext cx="4573587" cy="1073150"/>
        </p:xfrm>
        <a:graphic>
          <a:graphicData uri="http://schemas.openxmlformats.org/presentationml/2006/ole">
            <p:oleObj spid="_x0000_s43010" name="Equation" r:id="rId3" imgW="2031840" imgH="495000" progId="Equation.3">
              <p:embed/>
            </p:oleObj>
          </a:graphicData>
        </a:graphic>
      </p:graphicFrame>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2"/>
          <p:cNvSpPr>
            <a:spLocks noGrp="1" noChangeArrowheads="1"/>
          </p:cNvSpPr>
          <p:nvPr>
            <p:ph type="title"/>
          </p:nvPr>
        </p:nvSpPr>
        <p:spPr>
          <a:xfrm>
            <a:off x="685800" y="228600"/>
            <a:ext cx="7772400" cy="1143000"/>
          </a:xfrm>
        </p:spPr>
        <p:txBody>
          <a:bodyPr/>
          <a:lstStyle/>
          <a:p>
            <a:pPr eaLnBrk="1" hangingPunct="1"/>
            <a:r>
              <a:rPr lang="en-US" smtClean="0"/>
              <a:t>Measuring poverty</a:t>
            </a:r>
          </a:p>
        </p:txBody>
      </p:sp>
      <p:sp>
        <p:nvSpPr>
          <p:cNvPr id="4100" name="Rectangle 3"/>
          <p:cNvSpPr>
            <a:spLocks noGrp="1" noChangeArrowheads="1"/>
          </p:cNvSpPr>
          <p:nvPr>
            <p:ph type="body" idx="1"/>
          </p:nvPr>
        </p:nvSpPr>
        <p:spPr>
          <a:xfrm>
            <a:off x="685800" y="1676400"/>
            <a:ext cx="7772400" cy="4419600"/>
          </a:xfrm>
        </p:spPr>
        <p:txBody>
          <a:bodyPr/>
          <a:lstStyle/>
          <a:p>
            <a:pPr eaLnBrk="1" hangingPunct="1">
              <a:lnSpc>
                <a:spcPct val="90000"/>
              </a:lnSpc>
            </a:pPr>
            <a:r>
              <a:rPr lang="en-US" b="1" u="sng" smtClean="0"/>
              <a:t>Foster-Greer-Thorbecke Measures</a:t>
            </a:r>
          </a:p>
          <a:p>
            <a:pPr eaLnBrk="1" hangingPunct="1">
              <a:lnSpc>
                <a:spcPct val="90000"/>
              </a:lnSpc>
            </a:pPr>
            <a:r>
              <a:rPr lang="en-US" smtClean="0"/>
              <a:t>Incorporates all three</a:t>
            </a:r>
          </a:p>
          <a:p>
            <a:pPr eaLnBrk="1" hangingPunct="1">
              <a:lnSpc>
                <a:spcPct val="90000"/>
              </a:lnSpc>
            </a:pPr>
            <a:endParaRPr lang="en-US" smtClean="0"/>
          </a:p>
          <a:p>
            <a:pPr eaLnBrk="1" hangingPunct="1">
              <a:lnSpc>
                <a:spcPct val="90000"/>
              </a:lnSpc>
            </a:pPr>
            <a:endParaRPr lang="en-US" smtClean="0"/>
          </a:p>
          <a:p>
            <a:pPr eaLnBrk="1" hangingPunct="1">
              <a:lnSpc>
                <a:spcPct val="90000"/>
              </a:lnSpc>
            </a:pPr>
            <a:endParaRPr lang="en-US" smtClean="0"/>
          </a:p>
          <a:p>
            <a:pPr eaLnBrk="1" hangingPunct="1">
              <a:lnSpc>
                <a:spcPct val="90000"/>
              </a:lnSpc>
            </a:pPr>
            <a:r>
              <a:rPr lang="en-US" smtClean="0"/>
              <a:t>If a=0, then HCR. (called FGT-0)</a:t>
            </a:r>
          </a:p>
          <a:p>
            <a:pPr eaLnBrk="1" hangingPunct="1">
              <a:lnSpc>
                <a:spcPct val="90000"/>
              </a:lnSpc>
            </a:pPr>
            <a:r>
              <a:rPr lang="en-US" smtClean="0"/>
              <a:t>If a=1, then PGR. (called FGT-1)</a:t>
            </a:r>
          </a:p>
          <a:p>
            <a:pPr eaLnBrk="1" hangingPunct="1">
              <a:lnSpc>
                <a:spcPct val="90000"/>
              </a:lnSpc>
            </a:pPr>
            <a:r>
              <a:rPr lang="en-US" smtClean="0"/>
              <a:t>If a=2, then SPG. (called FGT-2)</a:t>
            </a:r>
          </a:p>
        </p:txBody>
      </p:sp>
      <p:graphicFrame>
        <p:nvGraphicFramePr>
          <p:cNvPr id="4098" name="Object 4"/>
          <p:cNvGraphicFramePr>
            <a:graphicFrameLocks noChangeAspect="1"/>
          </p:cNvGraphicFramePr>
          <p:nvPr/>
        </p:nvGraphicFramePr>
        <p:xfrm>
          <a:off x="2209800" y="2895600"/>
          <a:ext cx="4572000" cy="1073150"/>
        </p:xfrm>
        <a:graphic>
          <a:graphicData uri="http://schemas.openxmlformats.org/presentationml/2006/ole">
            <p:oleObj spid="_x0000_s44034" name="Equation" r:id="rId3" imgW="2031840" imgH="495000" progId="Equation.3">
              <p:embed/>
            </p:oleObj>
          </a:graphicData>
        </a:graphic>
      </p:graphicFrame>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685800" y="304800"/>
            <a:ext cx="7772400" cy="1143000"/>
          </a:xfrm>
        </p:spPr>
        <p:txBody>
          <a:bodyPr/>
          <a:lstStyle/>
          <a:p>
            <a:pPr eaLnBrk="1" hangingPunct="1"/>
            <a:r>
              <a:rPr lang="en-US" dirty="0" smtClean="0"/>
              <a:t>Example</a:t>
            </a:r>
          </a:p>
        </p:txBody>
      </p:sp>
      <p:sp>
        <p:nvSpPr>
          <p:cNvPr id="41987" name="Rectangle 3"/>
          <p:cNvSpPr>
            <a:spLocks noGrp="1" noChangeArrowheads="1"/>
          </p:cNvSpPr>
          <p:nvPr>
            <p:ph type="body" idx="1"/>
          </p:nvPr>
        </p:nvSpPr>
        <p:spPr>
          <a:xfrm>
            <a:off x="685800" y="1524000"/>
            <a:ext cx="7772400" cy="4572000"/>
          </a:xfrm>
        </p:spPr>
        <p:txBody>
          <a:bodyPr>
            <a:normAutofit lnSpcReduction="10000"/>
          </a:bodyPr>
          <a:lstStyle/>
          <a:p>
            <a:pPr eaLnBrk="1" hangingPunct="1"/>
            <a:r>
              <a:rPr lang="en-US" dirty="0" smtClean="0"/>
              <a:t>Imagine 2 countries where the poverty line is $2 a day in both. </a:t>
            </a:r>
          </a:p>
          <a:p>
            <a:pPr eaLnBrk="1" hangingPunct="1"/>
            <a:r>
              <a:rPr lang="en-US" dirty="0" smtClean="0"/>
              <a:t>3 people live in each country.</a:t>
            </a:r>
          </a:p>
          <a:p>
            <a:pPr eaLnBrk="1" hangingPunct="1"/>
            <a:r>
              <a:rPr lang="en-US" dirty="0" smtClean="0"/>
              <a:t>Country A: people earn $3, $1.5 and $0.5.</a:t>
            </a:r>
          </a:p>
          <a:p>
            <a:pPr eaLnBrk="1" hangingPunct="1"/>
            <a:r>
              <a:rPr lang="en-US" dirty="0" smtClean="0"/>
              <a:t>Country B: people earn $5, $1 and $1.</a:t>
            </a:r>
          </a:p>
          <a:p>
            <a:pPr eaLnBrk="1" hangingPunct="1"/>
            <a:r>
              <a:rPr lang="en-US" dirty="0" smtClean="0"/>
              <a:t>HCR?</a:t>
            </a:r>
          </a:p>
          <a:p>
            <a:pPr eaLnBrk="1" hangingPunct="1"/>
            <a:r>
              <a:rPr lang="en-US" dirty="0" smtClean="0"/>
              <a:t>PGR?</a:t>
            </a:r>
          </a:p>
          <a:p>
            <a:pPr eaLnBrk="1" hangingPunct="1"/>
            <a:r>
              <a:rPr lang="en-US" dirty="0" smtClean="0"/>
              <a:t>SPG?</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p:txBody>
          <a:bodyPr/>
          <a:lstStyle/>
          <a:p>
            <a:pPr eaLnBrk="1" hangingPunct="1"/>
            <a:r>
              <a:rPr lang="en-US" smtClean="0"/>
              <a:t>Poverty in the real world</a:t>
            </a:r>
          </a:p>
        </p:txBody>
      </p:sp>
      <p:sp>
        <p:nvSpPr>
          <p:cNvPr id="43011" name="Rectangle 3"/>
          <p:cNvSpPr>
            <a:spLocks noGrp="1" noChangeArrowheads="1"/>
          </p:cNvSpPr>
          <p:nvPr>
            <p:ph type="body" idx="1"/>
          </p:nvPr>
        </p:nvSpPr>
        <p:spPr/>
        <p:txBody>
          <a:bodyPr/>
          <a:lstStyle/>
          <a:p>
            <a:pPr eaLnBrk="1" hangingPunct="1"/>
            <a:r>
              <a:rPr lang="en-US" smtClean="0"/>
              <a:t>Look at poverty in Madagascar. Unskilled workers are likely to be poor, but their poverty is less severe than that of herders/fishermen. Interventions needed to help the two should be different.</a:t>
            </a:r>
          </a:p>
          <a:p>
            <a:pPr eaLnBrk="1" hangingPunct="1"/>
            <a:r>
              <a:rPr lang="en-US" smtClean="0"/>
              <a:t>Look at poverty across countries. El Salvador has fewer poor than Burkina Faso, but more severe.</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p:cNvPicPr>
            <a:picLocks noChangeAspect="1" noChangeArrowheads="1"/>
          </p:cNvPicPr>
          <p:nvPr/>
        </p:nvPicPr>
        <p:blipFill>
          <a:blip r:embed="rId2" cstate="print"/>
          <a:srcRect/>
          <a:stretch>
            <a:fillRect/>
          </a:stretch>
        </p:blipFill>
        <p:spPr bwMode="auto">
          <a:xfrm>
            <a:off x="381000" y="1371600"/>
            <a:ext cx="8229600" cy="3962400"/>
          </a:xfrm>
          <a:prstGeom prst="rect">
            <a:avLst/>
          </a:prstGeom>
          <a:noFill/>
          <a:ln w="9525">
            <a:noFill/>
            <a:miter lim="800000"/>
            <a:headEnd/>
            <a:tailEnd/>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p:cNvPicPr>
            <a:picLocks noChangeAspect="1" noChangeArrowheads="1"/>
          </p:cNvPicPr>
          <p:nvPr/>
        </p:nvPicPr>
        <p:blipFill>
          <a:blip r:embed="rId2" cstate="print"/>
          <a:srcRect/>
          <a:stretch>
            <a:fillRect/>
          </a:stretch>
        </p:blipFill>
        <p:spPr bwMode="auto">
          <a:xfrm>
            <a:off x="1524000" y="1066800"/>
            <a:ext cx="6172200" cy="5257800"/>
          </a:xfrm>
          <a:prstGeom prst="rect">
            <a:avLst/>
          </a:prstGeom>
          <a:noFill/>
          <a:ln w="9525">
            <a:noFill/>
            <a:miter lim="800000"/>
            <a:headEnd/>
            <a:tailEnd/>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a:xfrm>
            <a:off x="468313" y="0"/>
            <a:ext cx="8229600" cy="1143000"/>
          </a:xfrm>
        </p:spPr>
        <p:txBody>
          <a:bodyPr/>
          <a:lstStyle/>
          <a:p>
            <a:pPr eaLnBrk="1" hangingPunct="1"/>
            <a:r>
              <a:rPr lang="en-US" smtClean="0"/>
              <a:t>Poverty in Thailand</a:t>
            </a:r>
          </a:p>
        </p:txBody>
      </p:sp>
      <p:sp>
        <p:nvSpPr>
          <p:cNvPr id="46083" name="Rectangle 3"/>
          <p:cNvSpPr>
            <a:spLocks noGrp="1" noChangeArrowheads="1"/>
          </p:cNvSpPr>
          <p:nvPr>
            <p:ph type="body" idx="1"/>
          </p:nvPr>
        </p:nvSpPr>
        <p:spPr>
          <a:xfrm>
            <a:off x="468313" y="1341438"/>
            <a:ext cx="8229600" cy="4525962"/>
          </a:xfrm>
        </p:spPr>
        <p:txBody>
          <a:bodyPr>
            <a:normAutofit fontScale="92500"/>
          </a:bodyPr>
          <a:lstStyle/>
          <a:p>
            <a:pPr eaLnBrk="1" hangingPunct="1"/>
            <a:r>
              <a:rPr lang="en-US" dirty="0" smtClean="0"/>
              <a:t>National Poverty line</a:t>
            </a:r>
          </a:p>
          <a:p>
            <a:pPr lvl="1" eaLnBrk="1" hangingPunct="1"/>
            <a:r>
              <a:rPr lang="en-US" dirty="0" smtClean="0"/>
              <a:t>1994 838 baht/month =28 baht/day</a:t>
            </a:r>
          </a:p>
          <a:p>
            <a:pPr lvl="1" eaLnBrk="1" hangingPunct="1"/>
            <a:r>
              <a:rPr lang="en-US" dirty="0" smtClean="0"/>
              <a:t>2004 1242 baht/month = 41.4 baht/day</a:t>
            </a:r>
          </a:p>
          <a:p>
            <a:pPr lvl="1" eaLnBrk="1" hangingPunct="1"/>
            <a:r>
              <a:rPr lang="en-US" dirty="0" smtClean="0"/>
              <a:t>2007 1443 baht/month =48.1 baht/day (Bangkok  2065 Baht/month=68.8 baht/day)</a:t>
            </a:r>
          </a:p>
          <a:p>
            <a:pPr eaLnBrk="1" hangingPunct="1"/>
            <a:r>
              <a:rPr lang="en-US" dirty="0" smtClean="0"/>
              <a:t>The poor 5.4 million (8.5%) by HCR</a:t>
            </a:r>
          </a:p>
          <a:p>
            <a:pPr eaLnBrk="1" hangingPunct="1"/>
            <a:r>
              <a:rPr lang="en-US" dirty="0" smtClean="0"/>
              <a:t>The poorest region</a:t>
            </a:r>
          </a:p>
          <a:p>
            <a:pPr lvl="1" eaLnBrk="1" hangingPunct="1"/>
            <a:r>
              <a:rPr lang="en-US" dirty="0" smtClean="0"/>
              <a:t>N/E of Thailand (2.8 million, 52.2%)</a:t>
            </a:r>
          </a:p>
          <a:p>
            <a:pPr lvl="1" eaLnBrk="1" hangingPunct="1"/>
            <a:r>
              <a:rPr lang="en-US" dirty="0" smtClean="0"/>
              <a:t>Highest density of poor people - Mae Hong Son (67%)-</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Group 1096"/>
          <p:cNvGraphicFramePr>
            <a:graphicFrameLocks/>
          </p:cNvGraphicFramePr>
          <p:nvPr/>
        </p:nvGraphicFramePr>
        <p:xfrm>
          <a:off x="117475" y="587375"/>
          <a:ext cx="8837614" cy="6269674"/>
        </p:xfrm>
        <a:graphic>
          <a:graphicData uri="http://schemas.openxmlformats.org/drawingml/2006/table">
            <a:tbl>
              <a:tblPr/>
              <a:tblGrid>
                <a:gridCol w="1530660"/>
                <a:gridCol w="670672"/>
                <a:gridCol w="657464"/>
                <a:gridCol w="657464"/>
                <a:gridCol w="657464"/>
                <a:gridCol w="657464"/>
                <a:gridCol w="667738"/>
                <a:gridCol w="666270"/>
                <a:gridCol w="667737"/>
                <a:gridCol w="669205"/>
                <a:gridCol w="667738"/>
                <a:gridCol w="667738"/>
              </a:tblGrid>
              <a:tr h="482600">
                <a:tc gridSpan="11">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solidFill>
                            <a:schemeClr val="tx1"/>
                          </a:solidFill>
                          <a:effectLst/>
                          <a:latin typeface="Tahoma" pitchFamily="34" charset="0"/>
                          <a:cs typeface="Tahoma" pitchFamily="34" charset="0"/>
                        </a:rPr>
                        <a:t>Poverty in Thailand</a:t>
                      </a:r>
                      <a:endParaRPr kumimoji="0" lang="en-GB" sz="2400" b="1" i="0" u="none" strike="noStrike" cap="none" normalizeH="0" baseline="0" dirty="0" smtClean="0">
                        <a:ln>
                          <a:noFill/>
                        </a:ln>
                        <a:solidFill>
                          <a:schemeClr val="tx1"/>
                        </a:solidFill>
                        <a:effectLst/>
                        <a:latin typeface="Tahoma" pitchFamily="34" charset="0"/>
                        <a:cs typeface="Tahoma" pitchFamily="34" charset="0"/>
                      </a:endParaRPr>
                    </a:p>
                    <a:p>
                      <a:pPr marL="0" marR="0" lvl="0" indent="0" algn="ctr" defTabSz="914400" rtl="0" eaLnBrk="1" fontAlgn="b" latinLnBrk="0" hangingPunct="1">
                        <a:lnSpc>
                          <a:spcPct val="100000"/>
                        </a:lnSpc>
                        <a:spcBef>
                          <a:spcPct val="0"/>
                        </a:spcBef>
                        <a:spcAft>
                          <a:spcPct val="0"/>
                        </a:spcAft>
                        <a:buClrTx/>
                        <a:buSzTx/>
                        <a:buFontTx/>
                        <a:buNone/>
                        <a:tabLst/>
                      </a:pPr>
                      <a:endParaRPr kumimoji="0" lang="en-GB" sz="3200" b="0" i="0" u="none" strike="noStrike" cap="none" normalizeH="0" baseline="0" dirty="0" smtClean="0">
                        <a:ln>
                          <a:noFill/>
                        </a:ln>
                        <a:solidFill>
                          <a:srgbClr val="FFFF00"/>
                        </a:solidFill>
                        <a:effectLst/>
                        <a:latin typeface="Arial" charset="0"/>
                        <a:cs typeface="Arial" charset="0"/>
                      </a:endParaRPr>
                    </a:p>
                  </a:txBody>
                  <a:tcPr marL="0" marR="0" anchor="b" horzOverflow="overflow">
                    <a:lnL cap="flat">
                      <a:noFill/>
                    </a:lnL>
                    <a:lnR cap="flat">
                      <a:noFill/>
                    </a:lnR>
                    <a:lnT cap="flat">
                      <a:noFill/>
                    </a:lnT>
                    <a:lnB>
                      <a:noFill/>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endParaRPr kumimoji="0" lang="en-GB" sz="3200" b="0" i="0" u="none" strike="noStrike" cap="none" normalizeH="0" baseline="0" dirty="0" smtClean="0">
                        <a:ln>
                          <a:noFill/>
                        </a:ln>
                        <a:solidFill>
                          <a:srgbClr val="FFFF00"/>
                        </a:solidFill>
                        <a:effectLst/>
                        <a:latin typeface="Arial" charset="0"/>
                        <a:cs typeface="Arial" charset="0"/>
                      </a:endParaRPr>
                    </a:p>
                  </a:txBody>
                  <a:tcPr marL="0" marR="0" anchor="b" horzOverflow="overflow">
                    <a:lnL cap="flat">
                      <a:noFill/>
                    </a:lnL>
                    <a:lnR cap="flat">
                      <a:noFill/>
                    </a:lnR>
                    <a:lnT cap="flat">
                      <a:noFill/>
                    </a:lnT>
                    <a:lnB>
                      <a:noFill/>
                    </a:lnB>
                    <a:lnTlToBr>
                      <a:noFill/>
                    </a:lnTlToBr>
                    <a:lnBlToTr>
                      <a:noFill/>
                    </a:lnBlToTr>
                    <a:noFill/>
                  </a:tcPr>
                </a:tc>
              </a:tr>
              <a:tr h="622300">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rgbClr val="3333FF"/>
                          </a:solidFill>
                          <a:effectLst/>
                          <a:latin typeface="Tahoma" pitchFamily="34" charset="0"/>
                          <a:cs typeface="Tahoma" pitchFamily="34" charset="0"/>
                        </a:rPr>
                        <a:t>Poverty Index</a:t>
                      </a:r>
                      <a:endParaRPr kumimoji="0" lang="en-GB" sz="1600" b="1" i="0" u="none" strike="noStrike" cap="none" normalizeH="0" baseline="0" dirty="0" smtClean="0">
                        <a:ln>
                          <a:noFill/>
                        </a:ln>
                        <a:solidFill>
                          <a:srgbClr val="3333FF"/>
                        </a:solidFill>
                        <a:effectLst/>
                        <a:latin typeface="Arial" charset="0"/>
                        <a:cs typeface="Arial" charset="0"/>
                      </a:endParaRPr>
                    </a:p>
                  </a:txBody>
                  <a:tcPr marL="0" marR="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GB" sz="1600" b="1" i="0" u="none" strike="noStrike" cap="none" normalizeH="0" baseline="0" dirty="0" smtClean="0">
                          <a:ln>
                            <a:noFill/>
                          </a:ln>
                          <a:solidFill>
                            <a:srgbClr val="3333FF"/>
                          </a:solidFill>
                          <a:effectLst/>
                          <a:latin typeface="+mn-lt"/>
                          <a:cs typeface="Tahoma" pitchFamily="34" charset="0"/>
                        </a:rPr>
                        <a:t>1988</a:t>
                      </a:r>
                      <a:endParaRPr kumimoji="0" lang="en-GB" sz="1600" b="1" i="0" u="none" strike="noStrike" cap="none" normalizeH="0" baseline="0" dirty="0" smtClean="0">
                        <a:ln>
                          <a:noFill/>
                        </a:ln>
                        <a:solidFill>
                          <a:srgbClr val="3333FF"/>
                        </a:solidFill>
                        <a:effectLst/>
                        <a:latin typeface="+mn-lt"/>
                        <a:cs typeface="Arial" charset="0"/>
                      </a:endParaRPr>
                    </a:p>
                  </a:txBody>
                  <a:tcPr marL="0" marR="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GB" sz="1600" b="1" i="0" u="none" strike="noStrike" cap="none" normalizeH="0" baseline="0" dirty="0" smtClean="0">
                          <a:ln>
                            <a:noFill/>
                          </a:ln>
                          <a:solidFill>
                            <a:srgbClr val="3333FF"/>
                          </a:solidFill>
                          <a:effectLst/>
                          <a:latin typeface="+mn-lt"/>
                          <a:cs typeface="Tahoma" pitchFamily="34" charset="0"/>
                        </a:rPr>
                        <a:t>1990</a:t>
                      </a:r>
                      <a:endParaRPr kumimoji="0" lang="en-GB" sz="1600" b="1" i="0" u="none" strike="noStrike" cap="none" normalizeH="0" baseline="0" dirty="0" smtClean="0">
                        <a:ln>
                          <a:noFill/>
                        </a:ln>
                        <a:solidFill>
                          <a:srgbClr val="3333FF"/>
                        </a:solidFill>
                        <a:effectLst/>
                        <a:latin typeface="+mn-lt"/>
                        <a:cs typeface="Arial" charset="0"/>
                      </a:endParaRPr>
                    </a:p>
                  </a:txBody>
                  <a:tcPr marL="0" marR="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GB" sz="1600" b="1" i="0" u="none" strike="noStrike" cap="none" normalizeH="0" baseline="0" dirty="0" smtClean="0">
                          <a:ln>
                            <a:noFill/>
                          </a:ln>
                          <a:solidFill>
                            <a:srgbClr val="3333FF"/>
                          </a:solidFill>
                          <a:effectLst/>
                          <a:latin typeface="+mn-lt"/>
                          <a:cs typeface="Tahoma" pitchFamily="34" charset="0"/>
                        </a:rPr>
                        <a:t>1992</a:t>
                      </a:r>
                      <a:endParaRPr kumimoji="0" lang="en-GB" sz="1600" b="1" i="0" u="none" strike="noStrike" cap="none" normalizeH="0" baseline="0" dirty="0" smtClean="0">
                        <a:ln>
                          <a:noFill/>
                        </a:ln>
                        <a:solidFill>
                          <a:srgbClr val="3333FF"/>
                        </a:solidFill>
                        <a:effectLst/>
                        <a:latin typeface="+mn-lt"/>
                        <a:cs typeface="Arial" charset="0"/>
                      </a:endParaRPr>
                    </a:p>
                  </a:txBody>
                  <a:tcPr marL="0" marR="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GB" sz="1600" b="1" i="0" u="none" strike="noStrike" cap="none" normalizeH="0" baseline="0" dirty="0" smtClean="0">
                          <a:ln>
                            <a:noFill/>
                          </a:ln>
                          <a:solidFill>
                            <a:srgbClr val="3333FF"/>
                          </a:solidFill>
                          <a:effectLst/>
                          <a:latin typeface="+mn-lt"/>
                          <a:cs typeface="Tahoma" pitchFamily="34" charset="0"/>
                        </a:rPr>
                        <a:t>1994</a:t>
                      </a:r>
                      <a:endParaRPr kumimoji="0" lang="en-GB" sz="1600" b="1" i="0" u="none" strike="noStrike" cap="none" normalizeH="0" baseline="0" dirty="0" smtClean="0">
                        <a:ln>
                          <a:noFill/>
                        </a:ln>
                        <a:solidFill>
                          <a:srgbClr val="3333FF"/>
                        </a:solidFill>
                        <a:effectLst/>
                        <a:latin typeface="+mn-lt"/>
                        <a:cs typeface="Arial" charset="0"/>
                      </a:endParaRPr>
                    </a:p>
                  </a:txBody>
                  <a:tcPr marL="0" marR="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GB" sz="1600" b="1" i="0" u="none" strike="noStrike" cap="none" normalizeH="0" baseline="0" dirty="0" smtClean="0">
                          <a:ln>
                            <a:noFill/>
                          </a:ln>
                          <a:solidFill>
                            <a:srgbClr val="3333FF"/>
                          </a:solidFill>
                          <a:effectLst/>
                          <a:latin typeface="+mn-lt"/>
                          <a:cs typeface="Tahoma" pitchFamily="34" charset="0"/>
                        </a:rPr>
                        <a:t>1996</a:t>
                      </a:r>
                      <a:endParaRPr kumimoji="0" lang="en-GB" sz="1600" b="1" i="0" u="none" strike="noStrike" cap="none" normalizeH="0" baseline="0" dirty="0" smtClean="0">
                        <a:ln>
                          <a:noFill/>
                        </a:ln>
                        <a:solidFill>
                          <a:srgbClr val="3333FF"/>
                        </a:solidFill>
                        <a:effectLst/>
                        <a:latin typeface="+mn-lt"/>
                        <a:cs typeface="Arial" charset="0"/>
                      </a:endParaRPr>
                    </a:p>
                  </a:txBody>
                  <a:tcPr marL="0" marR="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GB" sz="1600" b="1" i="0" u="none" strike="noStrike" cap="none" normalizeH="0" baseline="0" dirty="0" smtClean="0">
                          <a:ln>
                            <a:noFill/>
                          </a:ln>
                          <a:solidFill>
                            <a:srgbClr val="3333FF"/>
                          </a:solidFill>
                          <a:effectLst/>
                          <a:latin typeface="+mn-lt"/>
                          <a:cs typeface="Tahoma" pitchFamily="34" charset="0"/>
                        </a:rPr>
                        <a:t>1998</a:t>
                      </a:r>
                      <a:endParaRPr kumimoji="0" lang="en-GB" sz="1600" b="1" i="0" u="none" strike="noStrike" cap="none" normalizeH="0" baseline="0" dirty="0" smtClean="0">
                        <a:ln>
                          <a:noFill/>
                        </a:ln>
                        <a:solidFill>
                          <a:srgbClr val="3333FF"/>
                        </a:solidFill>
                        <a:effectLst/>
                        <a:latin typeface="+mn-lt"/>
                        <a:cs typeface="Arial" charset="0"/>
                      </a:endParaRPr>
                    </a:p>
                  </a:txBody>
                  <a:tcPr marL="0" marR="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GB" sz="1600" b="1" i="0" u="none" strike="noStrike" cap="none" normalizeH="0" baseline="0" dirty="0" smtClean="0">
                          <a:ln>
                            <a:noFill/>
                          </a:ln>
                          <a:solidFill>
                            <a:srgbClr val="3333FF"/>
                          </a:solidFill>
                          <a:effectLst/>
                          <a:latin typeface="+mn-lt"/>
                          <a:cs typeface="Tahoma" pitchFamily="34" charset="0"/>
                        </a:rPr>
                        <a:t>2000</a:t>
                      </a:r>
                      <a:endParaRPr kumimoji="0" lang="en-GB" sz="1600" b="1" i="0" u="none" strike="noStrike" cap="none" normalizeH="0" baseline="0" dirty="0" smtClean="0">
                        <a:ln>
                          <a:noFill/>
                        </a:ln>
                        <a:solidFill>
                          <a:srgbClr val="3333FF"/>
                        </a:solidFill>
                        <a:effectLst/>
                        <a:latin typeface="+mn-lt"/>
                        <a:cs typeface="Arial" charset="0"/>
                      </a:endParaRPr>
                    </a:p>
                  </a:txBody>
                  <a:tcPr marL="0" marR="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GB" sz="1600" b="1" i="0" u="none" strike="noStrike" cap="none" normalizeH="0" baseline="0" dirty="0" smtClean="0">
                          <a:ln>
                            <a:noFill/>
                          </a:ln>
                          <a:solidFill>
                            <a:srgbClr val="3333FF"/>
                          </a:solidFill>
                          <a:effectLst/>
                          <a:latin typeface="+mn-lt"/>
                          <a:cs typeface="Tahoma" pitchFamily="34" charset="0"/>
                        </a:rPr>
                        <a:t>2002</a:t>
                      </a:r>
                      <a:endParaRPr kumimoji="0" lang="en-GB" sz="1600" b="1" i="0" u="none" strike="noStrike" cap="none" normalizeH="0" baseline="0" dirty="0" smtClean="0">
                        <a:ln>
                          <a:noFill/>
                        </a:ln>
                        <a:solidFill>
                          <a:srgbClr val="3333FF"/>
                        </a:solidFill>
                        <a:effectLst/>
                        <a:latin typeface="+mn-lt"/>
                        <a:cs typeface="Arial" charset="0"/>
                      </a:endParaRPr>
                    </a:p>
                  </a:txBody>
                  <a:tcPr marL="0" marR="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GB" sz="1600" b="1" i="0" u="none" strike="noStrike" cap="none" normalizeH="0" baseline="0" dirty="0" smtClean="0">
                          <a:ln>
                            <a:noFill/>
                          </a:ln>
                          <a:solidFill>
                            <a:srgbClr val="3333FF"/>
                          </a:solidFill>
                          <a:effectLst/>
                          <a:latin typeface="+mn-lt"/>
                          <a:cs typeface="Tahoma" pitchFamily="34" charset="0"/>
                        </a:rPr>
                        <a:t>2004</a:t>
                      </a:r>
                      <a:endParaRPr kumimoji="0" lang="en-GB" sz="1600" b="1" i="0" u="none" strike="noStrike" cap="none" normalizeH="0" baseline="0" dirty="0" smtClean="0">
                        <a:ln>
                          <a:noFill/>
                        </a:ln>
                        <a:solidFill>
                          <a:srgbClr val="3333FF"/>
                        </a:solidFill>
                        <a:effectLst/>
                        <a:latin typeface="+mn-lt"/>
                        <a:cs typeface="Arial" charset="0"/>
                      </a:endParaRPr>
                    </a:p>
                  </a:txBody>
                  <a:tcPr marL="0" marR="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GB" sz="1600" b="1" i="0" u="none" strike="noStrike" cap="none" normalizeH="0" baseline="0" dirty="0" smtClean="0">
                          <a:ln>
                            <a:noFill/>
                          </a:ln>
                          <a:solidFill>
                            <a:srgbClr val="3333FF"/>
                          </a:solidFill>
                          <a:effectLst/>
                          <a:latin typeface="+mn-lt"/>
                          <a:cs typeface="Tahoma" pitchFamily="34" charset="0"/>
                        </a:rPr>
                        <a:t>2006</a:t>
                      </a:r>
                      <a:endParaRPr kumimoji="0" lang="en-GB" sz="1600" b="1" i="0" u="none" strike="noStrike" cap="none" normalizeH="0" baseline="0" dirty="0" smtClean="0">
                        <a:ln>
                          <a:noFill/>
                        </a:ln>
                        <a:solidFill>
                          <a:srgbClr val="3333FF"/>
                        </a:solidFill>
                        <a:effectLst/>
                        <a:latin typeface="+mn-lt"/>
                        <a:cs typeface="Arial" charset="0"/>
                      </a:endParaRPr>
                    </a:p>
                  </a:txBody>
                  <a:tcPr marL="0" marR="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rgbClr val="3333FF"/>
                          </a:solidFill>
                          <a:effectLst/>
                          <a:latin typeface="+mn-lt"/>
                          <a:cs typeface="Arial" charset="0"/>
                        </a:rPr>
                        <a:t>2007</a:t>
                      </a:r>
                      <a:endParaRPr kumimoji="0" lang="en-GB" sz="1600" b="1" i="0" u="none" strike="noStrike" cap="none" normalizeH="0" baseline="0" dirty="0" smtClean="0">
                        <a:ln>
                          <a:noFill/>
                        </a:ln>
                        <a:solidFill>
                          <a:srgbClr val="3333FF"/>
                        </a:solidFill>
                        <a:effectLst/>
                        <a:latin typeface="+mn-lt"/>
                        <a:cs typeface="Arial" charset="0"/>
                      </a:endParaRPr>
                    </a:p>
                  </a:txBody>
                  <a:tcPr marL="0" marR="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r>
              <a:tr h="581025">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500" b="1" i="0" u="none" strike="noStrike" cap="none" normalizeH="0" baseline="0" dirty="0" smtClean="0">
                          <a:ln>
                            <a:noFill/>
                          </a:ln>
                          <a:solidFill>
                            <a:schemeClr val="tx1"/>
                          </a:solidFill>
                          <a:effectLst/>
                          <a:latin typeface="Tahoma" pitchFamily="34" charset="0"/>
                          <a:cs typeface="Tahoma" pitchFamily="34" charset="0"/>
                        </a:rPr>
                        <a:t>Poverty Line</a:t>
                      </a:r>
                      <a:r>
                        <a:rPr kumimoji="0" lang="th-TH" sz="1500" b="1" i="0" u="none" strike="noStrike" cap="none" normalizeH="0" baseline="0" dirty="0" smtClean="0">
                          <a:ln>
                            <a:noFill/>
                          </a:ln>
                          <a:solidFill>
                            <a:schemeClr val="tx1"/>
                          </a:solidFill>
                          <a:effectLst/>
                          <a:latin typeface="Tahoma" pitchFamily="34" charset="0"/>
                          <a:cs typeface="Tahoma" pitchFamily="34" charset="0"/>
                        </a:rPr>
                        <a:t> </a:t>
                      </a:r>
                      <a:r>
                        <a:rPr kumimoji="0" lang="en-GB" sz="1500" b="1" i="0" u="none" strike="noStrike" cap="none" normalizeH="0" baseline="0" dirty="0" smtClean="0">
                          <a:ln>
                            <a:noFill/>
                          </a:ln>
                          <a:solidFill>
                            <a:schemeClr val="tx1"/>
                          </a:solidFill>
                          <a:effectLst/>
                          <a:latin typeface="Tahoma" pitchFamily="34" charset="0"/>
                          <a:cs typeface="Tahoma" pitchFamily="34" charset="0"/>
                        </a:rPr>
                        <a:t>(</a:t>
                      </a:r>
                      <a:r>
                        <a:rPr kumimoji="0" lang="en-US" sz="1500" b="1" i="0" u="none" strike="noStrike" cap="none" normalizeH="0" baseline="0" dirty="0" smtClean="0">
                          <a:ln>
                            <a:noFill/>
                          </a:ln>
                          <a:solidFill>
                            <a:schemeClr val="tx1"/>
                          </a:solidFill>
                          <a:effectLst/>
                          <a:latin typeface="Tahoma" pitchFamily="34" charset="0"/>
                          <a:cs typeface="Tahoma" pitchFamily="34" charset="0"/>
                        </a:rPr>
                        <a:t>Baht</a:t>
                      </a:r>
                      <a:r>
                        <a:rPr kumimoji="0" lang="en-GB" sz="1500" b="1" i="0" u="none" strike="noStrike" cap="none" normalizeH="0" baseline="0" dirty="0" smtClean="0">
                          <a:ln>
                            <a:noFill/>
                          </a:ln>
                          <a:solidFill>
                            <a:schemeClr val="tx1"/>
                          </a:solidFill>
                          <a:effectLst/>
                          <a:latin typeface="Tahoma" pitchFamily="34" charset="0"/>
                          <a:cs typeface="Tahoma" pitchFamily="34" charset="0"/>
                        </a:rPr>
                        <a:t>/</a:t>
                      </a:r>
                      <a:r>
                        <a:rPr kumimoji="0" lang="en-US" sz="1500" b="1" i="0" u="none" strike="noStrike" cap="none" normalizeH="0" baseline="0" dirty="0" smtClean="0">
                          <a:ln>
                            <a:noFill/>
                          </a:ln>
                          <a:solidFill>
                            <a:schemeClr val="tx1"/>
                          </a:solidFill>
                          <a:effectLst/>
                          <a:latin typeface="Tahoma" pitchFamily="34" charset="0"/>
                          <a:cs typeface="Tahoma" pitchFamily="34" charset="0"/>
                        </a:rPr>
                        <a:t>person</a:t>
                      </a:r>
                      <a:r>
                        <a:rPr kumimoji="0" lang="en-GB" sz="1500" b="1" i="0" u="none" strike="noStrike" cap="none" normalizeH="0" baseline="0" dirty="0" smtClean="0">
                          <a:ln>
                            <a:noFill/>
                          </a:ln>
                          <a:solidFill>
                            <a:schemeClr val="tx1"/>
                          </a:solidFill>
                          <a:effectLst/>
                          <a:latin typeface="Tahoma" pitchFamily="34" charset="0"/>
                          <a:cs typeface="Tahoma" pitchFamily="34" charset="0"/>
                        </a:rPr>
                        <a:t>/</a:t>
                      </a:r>
                      <a:r>
                        <a:rPr kumimoji="0" lang="en-US" sz="1500" b="1" i="0" u="none" strike="noStrike" cap="none" normalizeH="0" baseline="0" dirty="0" smtClean="0">
                          <a:ln>
                            <a:noFill/>
                          </a:ln>
                          <a:solidFill>
                            <a:schemeClr val="tx1"/>
                          </a:solidFill>
                          <a:effectLst/>
                          <a:latin typeface="Tahoma" pitchFamily="34" charset="0"/>
                          <a:cs typeface="Tahoma" pitchFamily="34" charset="0"/>
                        </a:rPr>
                        <a:t>month</a:t>
                      </a:r>
                      <a:r>
                        <a:rPr kumimoji="0" lang="en-GB" sz="1500" b="1" i="0" u="none" strike="noStrike" cap="none" normalizeH="0" baseline="0" dirty="0" smtClean="0">
                          <a:ln>
                            <a:noFill/>
                          </a:ln>
                          <a:solidFill>
                            <a:schemeClr val="tx1"/>
                          </a:solidFill>
                          <a:effectLst/>
                          <a:latin typeface="Tahoma" pitchFamily="34" charset="0"/>
                          <a:cs typeface="Tahoma" pitchFamily="34" charset="0"/>
                        </a:rPr>
                        <a:t>)</a:t>
                      </a:r>
                      <a:endParaRPr kumimoji="0" lang="en-GB" sz="1500" b="1" i="0" u="none" strike="noStrike" cap="none" normalizeH="0" baseline="0" dirty="0" smtClean="0">
                        <a:ln>
                          <a:noFill/>
                        </a:ln>
                        <a:solidFill>
                          <a:schemeClr val="tx1"/>
                        </a:solidFill>
                        <a:effectLst/>
                        <a:latin typeface="Arial" charset="0"/>
                        <a:cs typeface="Arial" charset="0"/>
                      </a:endParaRPr>
                    </a:p>
                  </a:txBody>
                  <a:tcPr marL="45720" marR="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GB" sz="1500" b="1" i="0" u="none" strike="noStrike" cap="none" normalizeH="0" baseline="0" dirty="0" smtClean="0">
                          <a:ln>
                            <a:noFill/>
                          </a:ln>
                          <a:solidFill>
                            <a:schemeClr val="tx1"/>
                          </a:solidFill>
                          <a:effectLst/>
                          <a:latin typeface="+mn-lt"/>
                          <a:cs typeface="Tahoma" pitchFamily="34" charset="0"/>
                        </a:rPr>
                        <a:t>     633 </a:t>
                      </a:r>
                      <a:endParaRPr kumimoji="0" lang="en-GB" sz="1500" b="1" i="0" u="none" strike="noStrike" cap="none" normalizeH="0" baseline="0" dirty="0" smtClean="0">
                        <a:ln>
                          <a:noFill/>
                        </a:ln>
                        <a:solidFill>
                          <a:schemeClr val="tx1"/>
                        </a:solidFill>
                        <a:effectLst/>
                        <a:latin typeface="+mn-lt"/>
                        <a:cs typeface="Arial" charset="0"/>
                      </a:endParaRPr>
                    </a:p>
                  </a:txBody>
                  <a:tcPr marL="0" marR="4572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GB" sz="1500" b="1" i="0" u="none" strike="noStrike" cap="none" normalizeH="0" baseline="0" dirty="0" smtClean="0">
                          <a:ln>
                            <a:noFill/>
                          </a:ln>
                          <a:solidFill>
                            <a:schemeClr val="tx1"/>
                          </a:solidFill>
                          <a:effectLst/>
                          <a:latin typeface="+mn-lt"/>
                          <a:cs typeface="Tahoma" pitchFamily="34" charset="0"/>
                        </a:rPr>
                        <a:t>     692 </a:t>
                      </a:r>
                      <a:endParaRPr kumimoji="0" lang="en-GB" sz="1500" b="1" i="0" u="none" strike="noStrike" cap="none" normalizeH="0" baseline="0" dirty="0" smtClean="0">
                        <a:ln>
                          <a:noFill/>
                        </a:ln>
                        <a:solidFill>
                          <a:schemeClr val="tx1"/>
                        </a:solidFill>
                        <a:effectLst/>
                        <a:latin typeface="+mn-lt"/>
                        <a:cs typeface="Arial" charset="0"/>
                      </a:endParaRPr>
                    </a:p>
                  </a:txBody>
                  <a:tcPr marL="0" marR="4572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GB" sz="1500" b="1" i="0" u="none" strike="noStrike" cap="none" normalizeH="0" baseline="0" dirty="0" smtClean="0">
                          <a:ln>
                            <a:noFill/>
                          </a:ln>
                          <a:solidFill>
                            <a:schemeClr val="tx1"/>
                          </a:solidFill>
                          <a:effectLst/>
                          <a:latin typeface="+mn-lt"/>
                          <a:cs typeface="Tahoma" pitchFamily="34" charset="0"/>
                        </a:rPr>
                        <a:t>     790 </a:t>
                      </a:r>
                      <a:endParaRPr kumimoji="0" lang="en-GB" sz="1500" b="1" i="0" u="none" strike="noStrike" cap="none" normalizeH="0" baseline="0" dirty="0" smtClean="0">
                        <a:ln>
                          <a:noFill/>
                        </a:ln>
                        <a:solidFill>
                          <a:schemeClr val="tx1"/>
                        </a:solidFill>
                        <a:effectLst/>
                        <a:latin typeface="+mn-lt"/>
                        <a:cs typeface="Arial" charset="0"/>
                      </a:endParaRPr>
                    </a:p>
                  </a:txBody>
                  <a:tcPr marL="0" marR="4572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GB" sz="1500" b="1" i="0" u="none" strike="noStrike" cap="none" normalizeH="0" baseline="0" dirty="0" smtClean="0">
                          <a:ln>
                            <a:noFill/>
                          </a:ln>
                          <a:solidFill>
                            <a:schemeClr val="tx1"/>
                          </a:solidFill>
                          <a:effectLst/>
                          <a:latin typeface="+mn-lt"/>
                          <a:cs typeface="Tahoma" pitchFamily="34" charset="0"/>
                        </a:rPr>
                        <a:t>     838 </a:t>
                      </a:r>
                      <a:endParaRPr kumimoji="0" lang="en-GB" sz="1500" b="1" i="0" u="none" strike="noStrike" cap="none" normalizeH="0" baseline="0" dirty="0" smtClean="0">
                        <a:ln>
                          <a:noFill/>
                        </a:ln>
                        <a:solidFill>
                          <a:schemeClr val="tx1"/>
                        </a:solidFill>
                        <a:effectLst/>
                        <a:latin typeface="+mn-lt"/>
                        <a:cs typeface="Arial" charset="0"/>
                      </a:endParaRPr>
                    </a:p>
                  </a:txBody>
                  <a:tcPr marL="0" marR="4572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GB" sz="1500" b="1" i="0" u="none" strike="noStrike" cap="none" normalizeH="0" baseline="0" dirty="0" smtClean="0">
                          <a:ln>
                            <a:noFill/>
                          </a:ln>
                          <a:solidFill>
                            <a:schemeClr val="tx1"/>
                          </a:solidFill>
                          <a:effectLst/>
                          <a:latin typeface="+mn-lt"/>
                          <a:cs typeface="Tahoma" pitchFamily="34" charset="0"/>
                        </a:rPr>
                        <a:t>     953 </a:t>
                      </a:r>
                      <a:endParaRPr kumimoji="0" lang="en-GB" sz="1500" b="1" i="0" u="none" strike="noStrike" cap="none" normalizeH="0" baseline="0" dirty="0" smtClean="0">
                        <a:ln>
                          <a:noFill/>
                        </a:ln>
                        <a:solidFill>
                          <a:schemeClr val="tx1"/>
                        </a:solidFill>
                        <a:effectLst/>
                        <a:latin typeface="+mn-lt"/>
                        <a:cs typeface="Arial" charset="0"/>
                      </a:endParaRPr>
                    </a:p>
                  </a:txBody>
                  <a:tcPr marL="0" marR="4572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GB" sz="1500" b="1" i="0" u="none" strike="noStrike" cap="none" normalizeH="0" baseline="0" dirty="0" smtClean="0">
                          <a:ln>
                            <a:noFill/>
                          </a:ln>
                          <a:solidFill>
                            <a:schemeClr val="tx1"/>
                          </a:solidFill>
                          <a:effectLst/>
                          <a:latin typeface="+mn-lt"/>
                          <a:cs typeface="Tahoma" pitchFamily="34" charset="0"/>
                        </a:rPr>
                        <a:t>  1,130 </a:t>
                      </a:r>
                      <a:endParaRPr kumimoji="0" lang="en-GB" sz="1500" b="1" i="0" u="none" strike="noStrike" cap="none" normalizeH="0" baseline="0" dirty="0" smtClean="0">
                        <a:ln>
                          <a:noFill/>
                        </a:ln>
                        <a:solidFill>
                          <a:schemeClr val="tx1"/>
                        </a:solidFill>
                        <a:effectLst/>
                        <a:latin typeface="+mn-lt"/>
                        <a:cs typeface="Arial" charset="0"/>
                      </a:endParaRPr>
                    </a:p>
                  </a:txBody>
                  <a:tcPr marL="0" marR="4572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GB" sz="1500" b="1" i="0" u="none" strike="noStrike" cap="none" normalizeH="0" baseline="0" dirty="0" smtClean="0">
                          <a:ln>
                            <a:noFill/>
                          </a:ln>
                          <a:solidFill>
                            <a:schemeClr val="tx1"/>
                          </a:solidFill>
                          <a:effectLst/>
                          <a:latin typeface="+mn-lt"/>
                          <a:cs typeface="Tahoma" pitchFamily="34" charset="0"/>
                        </a:rPr>
                        <a:t>  1,135 </a:t>
                      </a:r>
                      <a:endParaRPr kumimoji="0" lang="en-GB" sz="1500" b="1" i="0" u="none" strike="noStrike" cap="none" normalizeH="0" baseline="0" dirty="0" smtClean="0">
                        <a:ln>
                          <a:noFill/>
                        </a:ln>
                        <a:solidFill>
                          <a:schemeClr val="tx1"/>
                        </a:solidFill>
                        <a:effectLst/>
                        <a:latin typeface="+mn-lt"/>
                        <a:cs typeface="Arial" charset="0"/>
                      </a:endParaRPr>
                    </a:p>
                  </a:txBody>
                  <a:tcPr marL="0" marR="4572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GB" sz="1500" b="1" i="0" u="none" strike="noStrike" cap="none" normalizeH="0" baseline="0" dirty="0" smtClean="0">
                          <a:ln>
                            <a:noFill/>
                          </a:ln>
                          <a:solidFill>
                            <a:schemeClr val="tx1"/>
                          </a:solidFill>
                          <a:effectLst/>
                          <a:latin typeface="+mn-lt"/>
                          <a:cs typeface="Tahoma" pitchFamily="34" charset="0"/>
                        </a:rPr>
                        <a:t>  1,190 </a:t>
                      </a:r>
                      <a:endParaRPr kumimoji="0" lang="en-GB" sz="1500" b="1" i="0" u="none" strike="noStrike" cap="none" normalizeH="0" baseline="0" dirty="0" smtClean="0">
                        <a:ln>
                          <a:noFill/>
                        </a:ln>
                        <a:solidFill>
                          <a:schemeClr val="tx1"/>
                        </a:solidFill>
                        <a:effectLst/>
                        <a:latin typeface="+mn-lt"/>
                        <a:cs typeface="Arial" charset="0"/>
                      </a:endParaRPr>
                    </a:p>
                  </a:txBody>
                  <a:tcPr marL="0" marR="4572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GB" sz="1500" b="1" i="0" u="none" strike="noStrike" cap="none" normalizeH="0" baseline="0" dirty="0" smtClean="0">
                          <a:ln>
                            <a:noFill/>
                          </a:ln>
                          <a:solidFill>
                            <a:schemeClr val="tx1"/>
                          </a:solidFill>
                          <a:effectLst/>
                          <a:latin typeface="+mn-lt"/>
                          <a:cs typeface="Tahoma" pitchFamily="34" charset="0"/>
                        </a:rPr>
                        <a:t>  1,242 </a:t>
                      </a:r>
                      <a:endParaRPr kumimoji="0" lang="en-GB" sz="1500" b="1" i="0" u="none" strike="noStrike" cap="none" normalizeH="0" baseline="0" dirty="0" smtClean="0">
                        <a:ln>
                          <a:noFill/>
                        </a:ln>
                        <a:solidFill>
                          <a:schemeClr val="tx1"/>
                        </a:solidFill>
                        <a:effectLst/>
                        <a:latin typeface="+mn-lt"/>
                        <a:cs typeface="Arial" charset="0"/>
                      </a:endParaRPr>
                    </a:p>
                  </a:txBody>
                  <a:tcPr marL="0" marR="4572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GB" sz="1500" b="1" i="0" u="none" strike="noStrike" cap="none" normalizeH="0" baseline="0" dirty="0" smtClean="0">
                          <a:ln>
                            <a:noFill/>
                          </a:ln>
                          <a:solidFill>
                            <a:schemeClr val="tx1"/>
                          </a:solidFill>
                          <a:effectLst/>
                          <a:latin typeface="+mn-lt"/>
                          <a:cs typeface="Tahoma" pitchFamily="34" charset="0"/>
                        </a:rPr>
                        <a:t>  1,386 </a:t>
                      </a:r>
                      <a:endParaRPr kumimoji="0" lang="en-GB" sz="1500" b="1" i="0" u="none" strike="noStrike" cap="none" normalizeH="0" baseline="0" dirty="0" smtClean="0">
                        <a:ln>
                          <a:noFill/>
                        </a:ln>
                        <a:solidFill>
                          <a:schemeClr val="tx1"/>
                        </a:solidFill>
                        <a:effectLst/>
                        <a:latin typeface="+mn-lt"/>
                        <a:cs typeface="Arial" charset="0"/>
                      </a:endParaRPr>
                    </a:p>
                  </a:txBody>
                  <a:tcPr marL="0" marR="4572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GB" sz="1500" b="1" i="0" u="none" strike="noStrike" cap="none" normalizeH="0" baseline="0" dirty="0" smtClean="0">
                          <a:ln>
                            <a:noFill/>
                          </a:ln>
                          <a:solidFill>
                            <a:schemeClr val="tx1"/>
                          </a:solidFill>
                          <a:effectLst/>
                          <a:latin typeface="+mn-lt"/>
                          <a:cs typeface="Arial" charset="0"/>
                        </a:rPr>
                        <a:t>1,443</a:t>
                      </a:r>
                    </a:p>
                  </a:txBody>
                  <a:tcPr marL="0" marR="4572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r>
              <a:tr h="581025">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500" b="1" i="0" u="none" strike="noStrike" cap="none" normalizeH="0" baseline="0" dirty="0" smtClean="0">
                          <a:ln>
                            <a:noFill/>
                          </a:ln>
                          <a:solidFill>
                            <a:schemeClr val="tx1"/>
                          </a:solidFill>
                          <a:effectLst/>
                          <a:latin typeface="Tahoma" pitchFamily="34" charset="0"/>
                          <a:cs typeface="Tahoma" pitchFamily="34" charset="0"/>
                        </a:rPr>
                        <a:t>No. of poor people</a:t>
                      </a:r>
                      <a:r>
                        <a:rPr kumimoji="0" lang="th-TH" sz="1500" b="1" i="0" u="none" strike="noStrike" cap="none" normalizeH="0" baseline="0" dirty="0" smtClean="0">
                          <a:ln>
                            <a:noFill/>
                          </a:ln>
                          <a:solidFill>
                            <a:schemeClr val="tx1"/>
                          </a:solidFill>
                          <a:effectLst/>
                          <a:latin typeface="Tahoma" pitchFamily="34" charset="0"/>
                          <a:cs typeface="Tahoma" pitchFamily="34" charset="0"/>
                        </a:rPr>
                        <a:t> </a:t>
                      </a:r>
                      <a:r>
                        <a:rPr kumimoji="0" lang="en-US" sz="1500" b="1" i="0" u="none" strike="noStrike" cap="none" normalizeH="0" baseline="0" dirty="0" smtClean="0">
                          <a:ln>
                            <a:noFill/>
                          </a:ln>
                          <a:solidFill>
                            <a:schemeClr val="tx1"/>
                          </a:solidFill>
                          <a:effectLst/>
                          <a:latin typeface="Tahoma" pitchFamily="34" charset="0"/>
                          <a:cs typeface="Tahoma" pitchFamily="34" charset="0"/>
                        </a:rPr>
                        <a:t> </a:t>
                      </a:r>
                      <a:r>
                        <a:rPr kumimoji="0" lang="en-GB" sz="1500" b="1" i="0" u="none" strike="noStrike" cap="none" normalizeH="0" baseline="0" dirty="0" smtClean="0">
                          <a:ln>
                            <a:noFill/>
                          </a:ln>
                          <a:solidFill>
                            <a:schemeClr val="tx1"/>
                          </a:solidFill>
                          <a:effectLst/>
                          <a:latin typeface="Tahoma" pitchFamily="34" charset="0"/>
                          <a:cs typeface="Tahoma" pitchFamily="34" charset="0"/>
                        </a:rPr>
                        <a:t>(</a:t>
                      </a:r>
                      <a:r>
                        <a:rPr kumimoji="0" lang="en-US" sz="1500" b="1" i="0" u="none" strike="noStrike" cap="none" normalizeH="0" baseline="0" dirty="0" smtClean="0">
                          <a:ln>
                            <a:noFill/>
                          </a:ln>
                          <a:solidFill>
                            <a:schemeClr val="tx1"/>
                          </a:solidFill>
                          <a:effectLst/>
                          <a:latin typeface="Tahoma" pitchFamily="34" charset="0"/>
                          <a:cs typeface="Tahoma" pitchFamily="34" charset="0"/>
                        </a:rPr>
                        <a:t>millions</a:t>
                      </a:r>
                      <a:r>
                        <a:rPr kumimoji="0" lang="en-GB" sz="1500" b="1" i="0" u="none" strike="noStrike" cap="none" normalizeH="0" baseline="0" dirty="0" smtClean="0">
                          <a:ln>
                            <a:noFill/>
                          </a:ln>
                          <a:solidFill>
                            <a:schemeClr val="tx1"/>
                          </a:solidFill>
                          <a:effectLst/>
                          <a:latin typeface="Tahoma" pitchFamily="34" charset="0"/>
                          <a:cs typeface="Tahoma" pitchFamily="34" charset="0"/>
                        </a:rPr>
                        <a:t>)</a:t>
                      </a:r>
                      <a:endParaRPr kumimoji="0" lang="en-GB" sz="1500" b="1" i="0" u="none" strike="noStrike" cap="none" normalizeH="0" baseline="0" dirty="0" smtClean="0">
                        <a:ln>
                          <a:noFill/>
                        </a:ln>
                        <a:solidFill>
                          <a:schemeClr val="tx1"/>
                        </a:solidFill>
                        <a:effectLst/>
                        <a:latin typeface="Arial" charset="0"/>
                        <a:cs typeface="Arial" charset="0"/>
                      </a:endParaRPr>
                    </a:p>
                  </a:txBody>
                  <a:tcPr marL="45720" marR="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GB" sz="1500" b="1" i="0" u="none" strike="noStrike" cap="none" normalizeH="0" baseline="0" dirty="0" smtClean="0">
                          <a:ln>
                            <a:noFill/>
                          </a:ln>
                          <a:solidFill>
                            <a:schemeClr val="tx1"/>
                          </a:solidFill>
                          <a:effectLst/>
                          <a:latin typeface="+mn-lt"/>
                          <a:cs typeface="Tahoma" pitchFamily="34" charset="0"/>
                        </a:rPr>
                        <a:t>    22.1 </a:t>
                      </a:r>
                      <a:endParaRPr kumimoji="0" lang="en-GB" sz="1500" b="1" i="0" u="none" strike="noStrike" cap="none" normalizeH="0" baseline="0" dirty="0" smtClean="0">
                        <a:ln>
                          <a:noFill/>
                        </a:ln>
                        <a:solidFill>
                          <a:schemeClr val="tx1"/>
                        </a:solidFill>
                        <a:effectLst/>
                        <a:latin typeface="+mn-lt"/>
                        <a:cs typeface="Arial" charset="0"/>
                      </a:endParaRPr>
                    </a:p>
                  </a:txBody>
                  <a:tcPr marL="0" marR="4572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GB" sz="1500" b="1" i="0" u="none" strike="noStrike" cap="none" normalizeH="0" baseline="0" smtClean="0">
                          <a:ln>
                            <a:noFill/>
                          </a:ln>
                          <a:solidFill>
                            <a:schemeClr val="tx1"/>
                          </a:solidFill>
                          <a:effectLst/>
                          <a:latin typeface="+mn-lt"/>
                          <a:cs typeface="Tahoma" pitchFamily="34" charset="0"/>
                        </a:rPr>
                        <a:t>    18.4 </a:t>
                      </a:r>
                      <a:endParaRPr kumimoji="0" lang="en-GB" sz="1500" b="1" i="0" u="none" strike="noStrike" cap="none" normalizeH="0" baseline="0" smtClean="0">
                        <a:ln>
                          <a:noFill/>
                        </a:ln>
                        <a:solidFill>
                          <a:schemeClr val="tx1"/>
                        </a:solidFill>
                        <a:effectLst/>
                        <a:latin typeface="+mn-lt"/>
                        <a:cs typeface="Arial" charset="0"/>
                      </a:endParaRPr>
                    </a:p>
                  </a:txBody>
                  <a:tcPr marL="0" marR="4572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GB" sz="1500" b="1" i="0" u="none" strike="noStrike" cap="none" normalizeH="0" baseline="0" dirty="0" smtClean="0">
                          <a:ln>
                            <a:noFill/>
                          </a:ln>
                          <a:solidFill>
                            <a:schemeClr val="tx1"/>
                          </a:solidFill>
                          <a:effectLst/>
                          <a:latin typeface="+mn-lt"/>
                          <a:cs typeface="Tahoma" pitchFamily="34" charset="0"/>
                        </a:rPr>
                        <a:t>    15.8 </a:t>
                      </a:r>
                      <a:endParaRPr kumimoji="0" lang="en-GB" sz="1500" b="1" i="0" u="none" strike="noStrike" cap="none" normalizeH="0" baseline="0" dirty="0" smtClean="0">
                        <a:ln>
                          <a:noFill/>
                        </a:ln>
                        <a:solidFill>
                          <a:schemeClr val="tx1"/>
                        </a:solidFill>
                        <a:effectLst/>
                        <a:latin typeface="+mn-lt"/>
                        <a:cs typeface="Arial" charset="0"/>
                      </a:endParaRPr>
                    </a:p>
                  </a:txBody>
                  <a:tcPr marL="0" marR="4572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GB" sz="1500" b="1" i="0" u="none" strike="noStrike" cap="none" normalizeH="0" baseline="0" dirty="0" smtClean="0">
                          <a:ln>
                            <a:noFill/>
                          </a:ln>
                          <a:solidFill>
                            <a:schemeClr val="tx1"/>
                          </a:solidFill>
                          <a:effectLst/>
                          <a:latin typeface="+mn-lt"/>
                          <a:cs typeface="Tahoma" pitchFamily="34" charset="0"/>
                        </a:rPr>
                        <a:t>    10.7 </a:t>
                      </a:r>
                      <a:endParaRPr kumimoji="0" lang="en-GB" sz="1500" b="1" i="0" u="none" strike="noStrike" cap="none" normalizeH="0" baseline="0" dirty="0" smtClean="0">
                        <a:ln>
                          <a:noFill/>
                        </a:ln>
                        <a:solidFill>
                          <a:schemeClr val="tx1"/>
                        </a:solidFill>
                        <a:effectLst/>
                        <a:latin typeface="+mn-lt"/>
                        <a:cs typeface="Arial" charset="0"/>
                      </a:endParaRPr>
                    </a:p>
                  </a:txBody>
                  <a:tcPr marL="0" marR="4572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GB" sz="1500" b="1" i="0" u="none" strike="noStrike" cap="none" normalizeH="0" baseline="0" smtClean="0">
                          <a:ln>
                            <a:noFill/>
                          </a:ln>
                          <a:solidFill>
                            <a:schemeClr val="tx1"/>
                          </a:solidFill>
                          <a:effectLst/>
                          <a:latin typeface="+mn-lt"/>
                          <a:cs typeface="Tahoma" pitchFamily="34" charset="0"/>
                        </a:rPr>
                        <a:t>      8.5 </a:t>
                      </a:r>
                      <a:endParaRPr kumimoji="0" lang="en-GB" sz="1500" b="1" i="0" u="none" strike="noStrike" cap="none" normalizeH="0" baseline="0" smtClean="0">
                        <a:ln>
                          <a:noFill/>
                        </a:ln>
                        <a:solidFill>
                          <a:schemeClr val="tx1"/>
                        </a:solidFill>
                        <a:effectLst/>
                        <a:latin typeface="+mn-lt"/>
                        <a:cs typeface="Arial" charset="0"/>
                      </a:endParaRPr>
                    </a:p>
                  </a:txBody>
                  <a:tcPr marL="0" marR="4572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GB" sz="1500" b="1" i="0" u="none" strike="noStrike" cap="none" normalizeH="0" baseline="0" dirty="0" smtClean="0">
                          <a:ln>
                            <a:noFill/>
                          </a:ln>
                          <a:solidFill>
                            <a:schemeClr val="tx1"/>
                          </a:solidFill>
                          <a:effectLst/>
                          <a:latin typeface="+mn-lt"/>
                          <a:cs typeface="Tahoma" pitchFamily="34" charset="0"/>
                        </a:rPr>
                        <a:t>    10.2 </a:t>
                      </a:r>
                      <a:endParaRPr kumimoji="0" lang="en-GB" sz="1500" b="1" i="0" u="none" strike="noStrike" cap="none" normalizeH="0" baseline="0" dirty="0" smtClean="0">
                        <a:ln>
                          <a:noFill/>
                        </a:ln>
                        <a:solidFill>
                          <a:schemeClr val="tx1"/>
                        </a:solidFill>
                        <a:effectLst/>
                        <a:latin typeface="+mn-lt"/>
                        <a:cs typeface="Arial" charset="0"/>
                      </a:endParaRPr>
                    </a:p>
                  </a:txBody>
                  <a:tcPr marL="0" marR="4572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GB" sz="1500" b="1" i="0" u="none" strike="noStrike" cap="none" normalizeH="0" baseline="0" dirty="0" smtClean="0">
                          <a:ln>
                            <a:noFill/>
                          </a:ln>
                          <a:solidFill>
                            <a:schemeClr val="tx1"/>
                          </a:solidFill>
                          <a:effectLst/>
                          <a:latin typeface="+mn-lt"/>
                          <a:cs typeface="Tahoma" pitchFamily="34" charset="0"/>
                        </a:rPr>
                        <a:t>    12.6 </a:t>
                      </a:r>
                      <a:endParaRPr kumimoji="0" lang="en-GB" sz="1500" b="1" i="0" u="none" strike="noStrike" cap="none" normalizeH="0" baseline="0" dirty="0" smtClean="0">
                        <a:ln>
                          <a:noFill/>
                        </a:ln>
                        <a:solidFill>
                          <a:schemeClr val="tx1"/>
                        </a:solidFill>
                        <a:effectLst/>
                        <a:latin typeface="+mn-lt"/>
                        <a:cs typeface="Arial" charset="0"/>
                      </a:endParaRPr>
                    </a:p>
                  </a:txBody>
                  <a:tcPr marL="0" marR="4572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GB" sz="1500" b="1" i="0" u="none" strike="noStrike" cap="none" normalizeH="0" baseline="0" dirty="0" smtClean="0">
                          <a:ln>
                            <a:noFill/>
                          </a:ln>
                          <a:solidFill>
                            <a:schemeClr val="tx1"/>
                          </a:solidFill>
                          <a:effectLst/>
                          <a:latin typeface="+mn-lt"/>
                          <a:cs typeface="Tahoma" pitchFamily="34" charset="0"/>
                        </a:rPr>
                        <a:t>      9.1 </a:t>
                      </a:r>
                      <a:endParaRPr kumimoji="0" lang="en-GB" sz="1500" b="1" i="0" u="none" strike="noStrike" cap="none" normalizeH="0" baseline="0" dirty="0" smtClean="0">
                        <a:ln>
                          <a:noFill/>
                        </a:ln>
                        <a:solidFill>
                          <a:schemeClr val="tx1"/>
                        </a:solidFill>
                        <a:effectLst/>
                        <a:latin typeface="+mn-lt"/>
                        <a:cs typeface="Arial" charset="0"/>
                      </a:endParaRPr>
                    </a:p>
                  </a:txBody>
                  <a:tcPr marL="0" marR="4572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GB" sz="1500" b="1" i="0" u="none" strike="noStrike" cap="none" normalizeH="0" baseline="0" smtClean="0">
                          <a:ln>
                            <a:noFill/>
                          </a:ln>
                          <a:solidFill>
                            <a:schemeClr val="tx1"/>
                          </a:solidFill>
                          <a:effectLst/>
                          <a:latin typeface="+mn-lt"/>
                          <a:cs typeface="Tahoma" pitchFamily="34" charset="0"/>
                        </a:rPr>
                        <a:t>      7.0 </a:t>
                      </a:r>
                      <a:endParaRPr kumimoji="0" lang="en-GB" sz="1500" b="1" i="0" u="none" strike="noStrike" cap="none" normalizeH="0" baseline="0" smtClean="0">
                        <a:ln>
                          <a:noFill/>
                        </a:ln>
                        <a:solidFill>
                          <a:schemeClr val="tx1"/>
                        </a:solidFill>
                        <a:effectLst/>
                        <a:latin typeface="+mn-lt"/>
                        <a:cs typeface="Arial" charset="0"/>
                      </a:endParaRPr>
                    </a:p>
                  </a:txBody>
                  <a:tcPr marL="0" marR="4572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GB" sz="1500" b="1" i="0" u="none" strike="noStrike" cap="none" normalizeH="0" baseline="0" dirty="0" smtClean="0">
                          <a:ln>
                            <a:noFill/>
                          </a:ln>
                          <a:solidFill>
                            <a:schemeClr val="tx1"/>
                          </a:solidFill>
                          <a:effectLst/>
                          <a:latin typeface="+mn-lt"/>
                          <a:cs typeface="Tahoma" pitchFamily="34" charset="0"/>
                        </a:rPr>
                        <a:t>      6.1 </a:t>
                      </a:r>
                      <a:endParaRPr kumimoji="0" lang="en-GB" sz="1500" b="1" i="0" u="none" strike="noStrike" cap="none" normalizeH="0" baseline="0" dirty="0" smtClean="0">
                        <a:ln>
                          <a:noFill/>
                        </a:ln>
                        <a:solidFill>
                          <a:schemeClr val="tx1"/>
                        </a:solidFill>
                        <a:effectLst/>
                        <a:latin typeface="+mn-lt"/>
                        <a:cs typeface="Arial" charset="0"/>
                      </a:endParaRPr>
                    </a:p>
                  </a:txBody>
                  <a:tcPr marL="0" marR="4572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GB" sz="1500" b="1" i="0" u="none" strike="noStrike" cap="none" normalizeH="0" baseline="0" dirty="0" smtClean="0">
                          <a:ln>
                            <a:noFill/>
                          </a:ln>
                          <a:solidFill>
                            <a:schemeClr val="tx1"/>
                          </a:solidFill>
                          <a:effectLst/>
                          <a:latin typeface="+mn-lt"/>
                          <a:cs typeface="Arial" charset="0"/>
                        </a:rPr>
                        <a:t>5.4</a:t>
                      </a:r>
                    </a:p>
                  </a:txBody>
                  <a:tcPr marL="0" marR="4572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r>
              <a:tr h="581025">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500" b="1" i="0" u="none" strike="noStrike" cap="none" normalizeH="0" baseline="0" dirty="0" smtClean="0">
                          <a:ln>
                            <a:noFill/>
                          </a:ln>
                          <a:solidFill>
                            <a:schemeClr val="tx1"/>
                          </a:solidFill>
                          <a:effectLst/>
                          <a:latin typeface="Tahoma" pitchFamily="34" charset="0"/>
                          <a:cs typeface="Tahoma" pitchFamily="34" charset="0"/>
                        </a:rPr>
                        <a:t>HCR (%)</a:t>
                      </a:r>
                      <a:endParaRPr kumimoji="0" lang="en-GB" sz="1500" b="1" i="0" u="none" strike="noStrike" cap="none" normalizeH="0" baseline="0" dirty="0" smtClean="0">
                        <a:ln>
                          <a:noFill/>
                        </a:ln>
                        <a:solidFill>
                          <a:schemeClr val="tx1"/>
                        </a:solidFill>
                        <a:effectLst/>
                        <a:latin typeface="Arial" charset="0"/>
                        <a:cs typeface="Arial" charset="0"/>
                      </a:endParaRPr>
                    </a:p>
                  </a:txBody>
                  <a:tcPr marL="45720" marR="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GB" sz="1500" b="1" i="0" u="none" strike="noStrike" cap="none" normalizeH="0" baseline="0" dirty="0" smtClean="0">
                          <a:ln>
                            <a:noFill/>
                          </a:ln>
                          <a:solidFill>
                            <a:schemeClr val="tx1"/>
                          </a:solidFill>
                          <a:effectLst/>
                          <a:latin typeface="+mn-lt"/>
                          <a:cs typeface="Tahoma" pitchFamily="34" charset="0"/>
                        </a:rPr>
                        <a:t>  42.21 </a:t>
                      </a:r>
                      <a:endParaRPr kumimoji="0" lang="en-GB" sz="1500" b="1" i="0" u="none" strike="noStrike" cap="none" normalizeH="0" baseline="0" dirty="0" smtClean="0">
                        <a:ln>
                          <a:noFill/>
                        </a:ln>
                        <a:solidFill>
                          <a:schemeClr val="tx1"/>
                        </a:solidFill>
                        <a:effectLst/>
                        <a:latin typeface="+mn-lt"/>
                        <a:cs typeface="Arial" charset="0"/>
                      </a:endParaRPr>
                    </a:p>
                  </a:txBody>
                  <a:tcPr marL="0" marR="4572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GB" sz="1500" b="1" i="0" u="none" strike="noStrike" cap="none" normalizeH="0" baseline="0" smtClean="0">
                          <a:ln>
                            <a:noFill/>
                          </a:ln>
                          <a:solidFill>
                            <a:schemeClr val="tx1"/>
                          </a:solidFill>
                          <a:effectLst/>
                          <a:latin typeface="+mn-lt"/>
                          <a:cs typeface="Tahoma" pitchFamily="34" charset="0"/>
                        </a:rPr>
                        <a:t>  33.69 </a:t>
                      </a:r>
                      <a:endParaRPr kumimoji="0" lang="en-GB" sz="1500" b="1" i="0" u="none" strike="noStrike" cap="none" normalizeH="0" baseline="0" smtClean="0">
                        <a:ln>
                          <a:noFill/>
                        </a:ln>
                        <a:solidFill>
                          <a:schemeClr val="tx1"/>
                        </a:solidFill>
                        <a:effectLst/>
                        <a:latin typeface="+mn-lt"/>
                        <a:cs typeface="Arial" charset="0"/>
                      </a:endParaRPr>
                    </a:p>
                  </a:txBody>
                  <a:tcPr marL="0" marR="4572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GB" sz="1500" b="1" i="0" u="none" strike="noStrike" cap="none" normalizeH="0" baseline="0" smtClean="0">
                          <a:ln>
                            <a:noFill/>
                          </a:ln>
                          <a:solidFill>
                            <a:schemeClr val="tx1"/>
                          </a:solidFill>
                          <a:effectLst/>
                          <a:latin typeface="+mn-lt"/>
                          <a:cs typeface="Tahoma" pitchFamily="34" charset="0"/>
                        </a:rPr>
                        <a:t>  28.43 </a:t>
                      </a:r>
                      <a:endParaRPr kumimoji="0" lang="en-GB" sz="1500" b="1" i="0" u="none" strike="noStrike" cap="none" normalizeH="0" baseline="0" smtClean="0">
                        <a:ln>
                          <a:noFill/>
                        </a:ln>
                        <a:solidFill>
                          <a:schemeClr val="tx1"/>
                        </a:solidFill>
                        <a:effectLst/>
                        <a:latin typeface="+mn-lt"/>
                        <a:cs typeface="Arial" charset="0"/>
                      </a:endParaRPr>
                    </a:p>
                  </a:txBody>
                  <a:tcPr marL="0" marR="4572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GB" sz="1500" b="1" i="0" u="none" strike="noStrike" cap="none" normalizeH="0" baseline="0" dirty="0" smtClean="0">
                          <a:ln>
                            <a:noFill/>
                          </a:ln>
                          <a:solidFill>
                            <a:schemeClr val="tx1"/>
                          </a:solidFill>
                          <a:effectLst/>
                          <a:latin typeface="+mn-lt"/>
                          <a:cs typeface="Tahoma" pitchFamily="34" charset="0"/>
                        </a:rPr>
                        <a:t>  18.98 </a:t>
                      </a:r>
                      <a:endParaRPr kumimoji="0" lang="en-GB" sz="1500" b="1" i="0" u="none" strike="noStrike" cap="none" normalizeH="0" baseline="0" dirty="0" smtClean="0">
                        <a:ln>
                          <a:noFill/>
                        </a:ln>
                        <a:solidFill>
                          <a:schemeClr val="tx1"/>
                        </a:solidFill>
                        <a:effectLst/>
                        <a:latin typeface="+mn-lt"/>
                        <a:cs typeface="Arial" charset="0"/>
                      </a:endParaRPr>
                    </a:p>
                  </a:txBody>
                  <a:tcPr marL="0" marR="4572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GB" sz="1500" b="1" i="0" u="none" strike="noStrike" cap="none" normalizeH="0" baseline="0" dirty="0" smtClean="0">
                          <a:ln>
                            <a:noFill/>
                          </a:ln>
                          <a:solidFill>
                            <a:schemeClr val="tx1"/>
                          </a:solidFill>
                          <a:effectLst/>
                          <a:latin typeface="+mn-lt"/>
                          <a:cs typeface="Tahoma" pitchFamily="34" charset="0"/>
                        </a:rPr>
                        <a:t>  14.75 </a:t>
                      </a:r>
                      <a:endParaRPr kumimoji="0" lang="en-GB" sz="1500" b="1" i="0" u="none" strike="noStrike" cap="none" normalizeH="0" baseline="0" dirty="0" smtClean="0">
                        <a:ln>
                          <a:noFill/>
                        </a:ln>
                        <a:solidFill>
                          <a:schemeClr val="tx1"/>
                        </a:solidFill>
                        <a:effectLst/>
                        <a:latin typeface="+mn-lt"/>
                        <a:cs typeface="Arial" charset="0"/>
                      </a:endParaRPr>
                    </a:p>
                  </a:txBody>
                  <a:tcPr marL="0" marR="4572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GB" sz="1500" b="1" i="0" u="none" strike="noStrike" cap="none" normalizeH="0" baseline="0" dirty="0" smtClean="0">
                          <a:ln>
                            <a:noFill/>
                          </a:ln>
                          <a:solidFill>
                            <a:schemeClr val="tx1"/>
                          </a:solidFill>
                          <a:effectLst/>
                          <a:latin typeface="+mn-lt"/>
                          <a:cs typeface="Tahoma" pitchFamily="34" charset="0"/>
                        </a:rPr>
                        <a:t>  17.46 </a:t>
                      </a:r>
                      <a:endParaRPr kumimoji="0" lang="en-GB" sz="1500" b="1" i="0" u="none" strike="noStrike" cap="none" normalizeH="0" baseline="0" dirty="0" smtClean="0">
                        <a:ln>
                          <a:noFill/>
                        </a:ln>
                        <a:solidFill>
                          <a:schemeClr val="tx1"/>
                        </a:solidFill>
                        <a:effectLst/>
                        <a:latin typeface="+mn-lt"/>
                        <a:cs typeface="Arial" charset="0"/>
                      </a:endParaRPr>
                    </a:p>
                  </a:txBody>
                  <a:tcPr marL="0" marR="4572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GB" sz="1500" b="1" i="0" u="none" strike="noStrike" cap="none" normalizeH="0" baseline="0" smtClean="0">
                          <a:ln>
                            <a:noFill/>
                          </a:ln>
                          <a:solidFill>
                            <a:schemeClr val="tx1"/>
                          </a:solidFill>
                          <a:effectLst/>
                          <a:latin typeface="+mn-lt"/>
                          <a:cs typeface="Tahoma" pitchFamily="34" charset="0"/>
                        </a:rPr>
                        <a:t>  20.98 </a:t>
                      </a:r>
                      <a:endParaRPr kumimoji="0" lang="en-GB" sz="1500" b="1" i="0" u="none" strike="noStrike" cap="none" normalizeH="0" baseline="0" smtClean="0">
                        <a:ln>
                          <a:noFill/>
                        </a:ln>
                        <a:solidFill>
                          <a:schemeClr val="tx1"/>
                        </a:solidFill>
                        <a:effectLst/>
                        <a:latin typeface="+mn-lt"/>
                        <a:cs typeface="Arial" charset="0"/>
                      </a:endParaRPr>
                    </a:p>
                  </a:txBody>
                  <a:tcPr marL="0" marR="4572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GB" sz="1500" b="1" i="0" u="none" strike="noStrike" cap="none" normalizeH="0" baseline="0" smtClean="0">
                          <a:ln>
                            <a:noFill/>
                          </a:ln>
                          <a:solidFill>
                            <a:schemeClr val="tx1"/>
                          </a:solidFill>
                          <a:effectLst/>
                          <a:latin typeface="+mn-lt"/>
                          <a:cs typeface="Tahoma" pitchFamily="34" charset="0"/>
                        </a:rPr>
                        <a:t>  14.93 </a:t>
                      </a:r>
                      <a:endParaRPr kumimoji="0" lang="en-GB" sz="1500" b="1" i="0" u="none" strike="noStrike" cap="none" normalizeH="0" baseline="0" smtClean="0">
                        <a:ln>
                          <a:noFill/>
                        </a:ln>
                        <a:solidFill>
                          <a:schemeClr val="tx1"/>
                        </a:solidFill>
                        <a:effectLst/>
                        <a:latin typeface="+mn-lt"/>
                        <a:cs typeface="Arial" charset="0"/>
                      </a:endParaRPr>
                    </a:p>
                  </a:txBody>
                  <a:tcPr marL="0" marR="4572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GB" sz="1500" b="1" i="0" u="none" strike="noStrike" cap="none" normalizeH="0" baseline="0" dirty="0" smtClean="0">
                          <a:ln>
                            <a:noFill/>
                          </a:ln>
                          <a:solidFill>
                            <a:schemeClr val="tx1"/>
                          </a:solidFill>
                          <a:effectLst/>
                          <a:latin typeface="+mn-lt"/>
                          <a:cs typeface="Tahoma" pitchFamily="34" charset="0"/>
                        </a:rPr>
                        <a:t>  11.16 </a:t>
                      </a:r>
                      <a:endParaRPr kumimoji="0" lang="en-GB" sz="1500" b="1" i="0" u="none" strike="noStrike" cap="none" normalizeH="0" baseline="0" dirty="0" smtClean="0">
                        <a:ln>
                          <a:noFill/>
                        </a:ln>
                        <a:solidFill>
                          <a:schemeClr val="tx1"/>
                        </a:solidFill>
                        <a:effectLst/>
                        <a:latin typeface="+mn-lt"/>
                        <a:cs typeface="Arial" charset="0"/>
                      </a:endParaRPr>
                    </a:p>
                  </a:txBody>
                  <a:tcPr marL="0" marR="4572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GB" sz="1500" b="1" i="0" u="none" strike="noStrike" cap="none" normalizeH="0" baseline="0" dirty="0" smtClean="0">
                          <a:ln>
                            <a:noFill/>
                          </a:ln>
                          <a:solidFill>
                            <a:schemeClr val="tx1"/>
                          </a:solidFill>
                          <a:effectLst/>
                          <a:latin typeface="+mn-lt"/>
                          <a:cs typeface="Tahoma" pitchFamily="34" charset="0"/>
                        </a:rPr>
                        <a:t>    9.55 </a:t>
                      </a:r>
                      <a:endParaRPr kumimoji="0" lang="en-GB" sz="1500" b="1" i="0" u="none" strike="noStrike" cap="none" normalizeH="0" baseline="0" dirty="0" smtClean="0">
                        <a:ln>
                          <a:noFill/>
                        </a:ln>
                        <a:solidFill>
                          <a:schemeClr val="tx1"/>
                        </a:solidFill>
                        <a:effectLst/>
                        <a:latin typeface="+mn-lt"/>
                        <a:cs typeface="Arial" charset="0"/>
                      </a:endParaRPr>
                    </a:p>
                  </a:txBody>
                  <a:tcPr marL="0" marR="4572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GB" sz="1500" b="1" i="0" u="none" strike="noStrike" cap="none" normalizeH="0" baseline="0" dirty="0" smtClean="0">
                          <a:ln>
                            <a:noFill/>
                          </a:ln>
                          <a:solidFill>
                            <a:schemeClr val="tx1"/>
                          </a:solidFill>
                          <a:effectLst/>
                          <a:latin typeface="+mn-lt"/>
                          <a:cs typeface="Arial" charset="0"/>
                        </a:rPr>
                        <a:t>8.48</a:t>
                      </a:r>
                    </a:p>
                  </a:txBody>
                  <a:tcPr marL="0" marR="4572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r>
              <a:tr h="823913">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GB" sz="1500" b="1" i="0" u="none" strike="noStrike" cap="none" normalizeH="0" baseline="0" dirty="0" smtClean="0">
                          <a:ln>
                            <a:noFill/>
                          </a:ln>
                          <a:solidFill>
                            <a:schemeClr val="tx1"/>
                          </a:solidFill>
                          <a:effectLst/>
                          <a:latin typeface="Tahoma" pitchFamily="34" charset="0"/>
                          <a:cs typeface="Tahoma" pitchFamily="34" charset="0"/>
                        </a:rPr>
                        <a:t>Poverty Gap Ratio</a:t>
                      </a:r>
                      <a:endParaRPr kumimoji="0" lang="en-GB" sz="1500" b="1" i="0" u="none" strike="noStrike" cap="none" normalizeH="0" baseline="0" dirty="0" smtClean="0">
                        <a:ln>
                          <a:noFill/>
                        </a:ln>
                        <a:solidFill>
                          <a:schemeClr val="tx1"/>
                        </a:solidFill>
                        <a:effectLst/>
                        <a:latin typeface="Arial" charset="0"/>
                        <a:cs typeface="Arial" charset="0"/>
                      </a:endParaRPr>
                    </a:p>
                  </a:txBody>
                  <a:tcPr marL="45720" marR="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GB" sz="1500" b="1" i="0" u="none" strike="noStrike" cap="none" normalizeH="0" baseline="0" smtClean="0">
                          <a:ln>
                            <a:noFill/>
                          </a:ln>
                          <a:solidFill>
                            <a:schemeClr val="tx1"/>
                          </a:solidFill>
                          <a:effectLst/>
                          <a:latin typeface="+mn-lt"/>
                          <a:cs typeface="Tahoma" pitchFamily="34" charset="0"/>
                        </a:rPr>
                        <a:t>  11.40 </a:t>
                      </a:r>
                      <a:endParaRPr kumimoji="0" lang="en-GB" sz="1500" b="1" i="0" u="none" strike="noStrike" cap="none" normalizeH="0" baseline="0" smtClean="0">
                        <a:ln>
                          <a:noFill/>
                        </a:ln>
                        <a:solidFill>
                          <a:schemeClr val="tx1"/>
                        </a:solidFill>
                        <a:effectLst/>
                        <a:latin typeface="+mn-lt"/>
                        <a:cs typeface="Arial" charset="0"/>
                      </a:endParaRPr>
                    </a:p>
                  </a:txBody>
                  <a:tcPr marL="0" marR="4572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GB" sz="1500" b="1" i="0" u="none" strike="noStrike" cap="none" normalizeH="0" baseline="0" smtClean="0">
                          <a:ln>
                            <a:noFill/>
                          </a:ln>
                          <a:solidFill>
                            <a:schemeClr val="tx1"/>
                          </a:solidFill>
                          <a:effectLst/>
                          <a:latin typeface="+mn-lt"/>
                          <a:cs typeface="Tahoma" pitchFamily="34" charset="0"/>
                        </a:rPr>
                        <a:t>    8.05 </a:t>
                      </a:r>
                      <a:endParaRPr kumimoji="0" lang="en-GB" sz="1500" b="1" i="0" u="none" strike="noStrike" cap="none" normalizeH="0" baseline="0" smtClean="0">
                        <a:ln>
                          <a:noFill/>
                        </a:ln>
                        <a:solidFill>
                          <a:schemeClr val="tx1"/>
                        </a:solidFill>
                        <a:effectLst/>
                        <a:latin typeface="+mn-lt"/>
                        <a:cs typeface="Arial" charset="0"/>
                      </a:endParaRPr>
                    </a:p>
                  </a:txBody>
                  <a:tcPr marL="0" marR="4572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GB" sz="1500" b="1" i="0" u="none" strike="noStrike" cap="none" normalizeH="0" baseline="0" smtClean="0">
                          <a:ln>
                            <a:noFill/>
                          </a:ln>
                          <a:solidFill>
                            <a:schemeClr val="tx1"/>
                          </a:solidFill>
                          <a:effectLst/>
                          <a:latin typeface="+mn-lt"/>
                          <a:cs typeface="Tahoma" pitchFamily="34" charset="0"/>
                        </a:rPr>
                        <a:t>    6.62 </a:t>
                      </a:r>
                      <a:endParaRPr kumimoji="0" lang="en-GB" sz="1500" b="1" i="0" u="none" strike="noStrike" cap="none" normalizeH="0" baseline="0" smtClean="0">
                        <a:ln>
                          <a:noFill/>
                        </a:ln>
                        <a:solidFill>
                          <a:schemeClr val="tx1"/>
                        </a:solidFill>
                        <a:effectLst/>
                        <a:latin typeface="+mn-lt"/>
                        <a:cs typeface="Arial" charset="0"/>
                      </a:endParaRPr>
                    </a:p>
                  </a:txBody>
                  <a:tcPr marL="0" marR="4572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GB" sz="1500" b="1" i="0" u="none" strike="noStrike" cap="none" normalizeH="0" baseline="0" smtClean="0">
                          <a:ln>
                            <a:noFill/>
                          </a:ln>
                          <a:solidFill>
                            <a:schemeClr val="tx1"/>
                          </a:solidFill>
                          <a:effectLst/>
                          <a:latin typeface="+mn-lt"/>
                          <a:cs typeface="Tahoma" pitchFamily="34" charset="0"/>
                        </a:rPr>
                        <a:t>    3.92 </a:t>
                      </a:r>
                      <a:endParaRPr kumimoji="0" lang="en-GB" sz="1500" b="1" i="0" u="none" strike="noStrike" cap="none" normalizeH="0" baseline="0" smtClean="0">
                        <a:ln>
                          <a:noFill/>
                        </a:ln>
                        <a:solidFill>
                          <a:schemeClr val="tx1"/>
                        </a:solidFill>
                        <a:effectLst/>
                        <a:latin typeface="+mn-lt"/>
                        <a:cs typeface="Arial" charset="0"/>
                      </a:endParaRPr>
                    </a:p>
                  </a:txBody>
                  <a:tcPr marL="0" marR="4572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GB" sz="1500" b="1" i="0" u="none" strike="noStrike" cap="none" normalizeH="0" baseline="0" smtClean="0">
                          <a:ln>
                            <a:noFill/>
                          </a:ln>
                          <a:solidFill>
                            <a:schemeClr val="tx1"/>
                          </a:solidFill>
                          <a:effectLst/>
                          <a:latin typeface="+mn-lt"/>
                          <a:cs typeface="Tahoma" pitchFamily="34" charset="0"/>
                        </a:rPr>
                        <a:t>    2.85 </a:t>
                      </a:r>
                      <a:endParaRPr kumimoji="0" lang="en-GB" sz="1500" b="1" i="0" u="none" strike="noStrike" cap="none" normalizeH="0" baseline="0" smtClean="0">
                        <a:ln>
                          <a:noFill/>
                        </a:ln>
                        <a:solidFill>
                          <a:schemeClr val="tx1"/>
                        </a:solidFill>
                        <a:effectLst/>
                        <a:latin typeface="+mn-lt"/>
                        <a:cs typeface="Arial" charset="0"/>
                      </a:endParaRPr>
                    </a:p>
                  </a:txBody>
                  <a:tcPr marL="0" marR="4572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GB" sz="1500" b="1" i="0" u="none" strike="noStrike" cap="none" normalizeH="0" baseline="0" dirty="0" smtClean="0">
                          <a:ln>
                            <a:noFill/>
                          </a:ln>
                          <a:solidFill>
                            <a:schemeClr val="tx1"/>
                          </a:solidFill>
                          <a:effectLst/>
                          <a:latin typeface="+mn-lt"/>
                          <a:cs typeface="Tahoma" pitchFamily="34" charset="0"/>
                        </a:rPr>
                        <a:t>    3.35 </a:t>
                      </a:r>
                      <a:endParaRPr kumimoji="0" lang="en-GB" sz="1500" b="1" i="0" u="none" strike="noStrike" cap="none" normalizeH="0" baseline="0" dirty="0" smtClean="0">
                        <a:ln>
                          <a:noFill/>
                        </a:ln>
                        <a:solidFill>
                          <a:schemeClr val="tx1"/>
                        </a:solidFill>
                        <a:effectLst/>
                        <a:latin typeface="+mn-lt"/>
                        <a:cs typeface="Arial" charset="0"/>
                      </a:endParaRPr>
                    </a:p>
                  </a:txBody>
                  <a:tcPr marL="0" marR="4572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GB" sz="1500" b="1" i="0" u="none" strike="noStrike" cap="none" normalizeH="0" baseline="0" dirty="0" smtClean="0">
                          <a:ln>
                            <a:noFill/>
                          </a:ln>
                          <a:solidFill>
                            <a:schemeClr val="tx1"/>
                          </a:solidFill>
                          <a:effectLst/>
                          <a:latin typeface="+mn-lt"/>
                          <a:cs typeface="Tahoma" pitchFamily="34" charset="0"/>
                        </a:rPr>
                        <a:t>    4.24 </a:t>
                      </a:r>
                      <a:endParaRPr kumimoji="0" lang="en-GB" sz="1500" b="1" i="0" u="none" strike="noStrike" cap="none" normalizeH="0" baseline="0" dirty="0" smtClean="0">
                        <a:ln>
                          <a:noFill/>
                        </a:ln>
                        <a:solidFill>
                          <a:schemeClr val="tx1"/>
                        </a:solidFill>
                        <a:effectLst/>
                        <a:latin typeface="+mn-lt"/>
                        <a:cs typeface="Arial" charset="0"/>
                      </a:endParaRPr>
                    </a:p>
                  </a:txBody>
                  <a:tcPr marL="0" marR="4572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GB" sz="1500" b="1" i="0" u="none" strike="noStrike" cap="none" normalizeH="0" baseline="0" dirty="0" smtClean="0">
                          <a:ln>
                            <a:noFill/>
                          </a:ln>
                          <a:solidFill>
                            <a:schemeClr val="tx1"/>
                          </a:solidFill>
                          <a:effectLst/>
                          <a:latin typeface="+mn-lt"/>
                          <a:cs typeface="Tahoma" pitchFamily="34" charset="0"/>
                        </a:rPr>
                        <a:t>    2.75 </a:t>
                      </a:r>
                      <a:endParaRPr kumimoji="0" lang="en-GB" sz="1500" b="1" i="0" u="none" strike="noStrike" cap="none" normalizeH="0" baseline="0" dirty="0" smtClean="0">
                        <a:ln>
                          <a:noFill/>
                        </a:ln>
                        <a:solidFill>
                          <a:schemeClr val="tx1"/>
                        </a:solidFill>
                        <a:effectLst/>
                        <a:latin typeface="+mn-lt"/>
                        <a:cs typeface="Arial" charset="0"/>
                      </a:endParaRPr>
                    </a:p>
                  </a:txBody>
                  <a:tcPr marL="0" marR="4572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GB" sz="1500" b="1" i="0" u="none" strike="noStrike" cap="none" normalizeH="0" baseline="0" smtClean="0">
                          <a:ln>
                            <a:noFill/>
                          </a:ln>
                          <a:solidFill>
                            <a:schemeClr val="tx1"/>
                          </a:solidFill>
                          <a:effectLst/>
                          <a:latin typeface="+mn-lt"/>
                          <a:cs typeface="Tahoma" pitchFamily="34" charset="0"/>
                        </a:rPr>
                        <a:t>    2.01 </a:t>
                      </a:r>
                      <a:endParaRPr kumimoji="0" lang="en-GB" sz="1500" b="1" i="0" u="none" strike="noStrike" cap="none" normalizeH="0" baseline="0" smtClean="0">
                        <a:ln>
                          <a:noFill/>
                        </a:ln>
                        <a:solidFill>
                          <a:schemeClr val="tx1"/>
                        </a:solidFill>
                        <a:effectLst/>
                        <a:latin typeface="+mn-lt"/>
                        <a:cs typeface="Arial" charset="0"/>
                      </a:endParaRPr>
                    </a:p>
                  </a:txBody>
                  <a:tcPr marL="0" marR="4572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GB" sz="1500" b="1" i="0" u="none" strike="noStrike" cap="none" normalizeH="0" baseline="0" dirty="0" smtClean="0">
                          <a:ln>
                            <a:noFill/>
                          </a:ln>
                          <a:solidFill>
                            <a:schemeClr val="tx1"/>
                          </a:solidFill>
                          <a:effectLst/>
                          <a:latin typeface="+mn-lt"/>
                          <a:cs typeface="Tahoma" pitchFamily="34" charset="0"/>
                        </a:rPr>
                        <a:t>    1.81 </a:t>
                      </a:r>
                      <a:endParaRPr kumimoji="0" lang="en-GB" sz="1500" b="1" i="0" u="none" strike="noStrike" cap="none" normalizeH="0" baseline="0" dirty="0" smtClean="0">
                        <a:ln>
                          <a:noFill/>
                        </a:ln>
                        <a:solidFill>
                          <a:schemeClr val="tx1"/>
                        </a:solidFill>
                        <a:effectLst/>
                        <a:latin typeface="+mn-lt"/>
                        <a:cs typeface="Arial" charset="0"/>
                      </a:endParaRPr>
                    </a:p>
                  </a:txBody>
                  <a:tcPr marL="0" marR="4572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GB" sz="1500" b="1" i="0" u="none" strike="noStrike" cap="none" normalizeH="0" baseline="0" dirty="0" smtClean="0">
                          <a:ln>
                            <a:noFill/>
                          </a:ln>
                          <a:solidFill>
                            <a:schemeClr val="tx1"/>
                          </a:solidFill>
                          <a:effectLst/>
                          <a:latin typeface="+mn-lt"/>
                          <a:cs typeface="Arial" charset="0"/>
                        </a:rPr>
                        <a:t>1.45</a:t>
                      </a:r>
                    </a:p>
                  </a:txBody>
                  <a:tcPr marL="0" marR="4572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r>
              <a:tr h="1065213">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500" b="1" i="0" u="none" strike="noStrike" cap="none" normalizeH="0" baseline="0" dirty="0" smtClean="0">
                          <a:ln>
                            <a:noFill/>
                          </a:ln>
                          <a:solidFill>
                            <a:schemeClr val="tx1"/>
                          </a:solidFill>
                          <a:effectLst/>
                          <a:latin typeface="Tahoma" pitchFamily="34" charset="0"/>
                          <a:cs typeface="Tahoma" pitchFamily="34" charset="0"/>
                        </a:rPr>
                        <a:t>SPG or </a:t>
                      </a:r>
                      <a:r>
                        <a:rPr kumimoji="0" lang="en-GB" sz="1500" b="1" i="0" u="none" strike="noStrike" cap="none" normalizeH="0" baseline="0" dirty="0" smtClean="0">
                          <a:ln>
                            <a:noFill/>
                          </a:ln>
                          <a:solidFill>
                            <a:schemeClr val="tx1"/>
                          </a:solidFill>
                          <a:effectLst/>
                          <a:latin typeface="Tahoma" pitchFamily="34" charset="0"/>
                          <a:cs typeface="Tahoma" pitchFamily="34" charset="0"/>
                        </a:rPr>
                        <a:t>Severity of poverty</a:t>
                      </a:r>
                      <a:endParaRPr kumimoji="0" lang="en-GB" sz="1500" b="1" i="0" u="none" strike="noStrike" cap="none" normalizeH="0" baseline="0" dirty="0" smtClean="0">
                        <a:ln>
                          <a:noFill/>
                        </a:ln>
                        <a:solidFill>
                          <a:schemeClr val="tx1"/>
                        </a:solidFill>
                        <a:effectLst/>
                        <a:latin typeface="Arial" charset="0"/>
                        <a:cs typeface="Arial" charset="0"/>
                      </a:endParaRPr>
                    </a:p>
                  </a:txBody>
                  <a:tcPr marL="45720" marR="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GB" sz="1500" b="1" i="0" u="none" strike="noStrike" cap="none" normalizeH="0" baseline="0" smtClean="0">
                          <a:ln>
                            <a:noFill/>
                          </a:ln>
                          <a:solidFill>
                            <a:schemeClr val="tx1"/>
                          </a:solidFill>
                          <a:effectLst/>
                          <a:latin typeface="+mn-lt"/>
                          <a:cs typeface="Tahoma" pitchFamily="34" charset="0"/>
                        </a:rPr>
                        <a:t>    4.30 </a:t>
                      </a:r>
                      <a:endParaRPr kumimoji="0" lang="en-GB" sz="1500" b="1" i="0" u="none" strike="noStrike" cap="none" normalizeH="0" baseline="0" smtClean="0">
                        <a:ln>
                          <a:noFill/>
                        </a:ln>
                        <a:solidFill>
                          <a:schemeClr val="tx1"/>
                        </a:solidFill>
                        <a:effectLst/>
                        <a:latin typeface="+mn-lt"/>
                        <a:cs typeface="Arial" charset="0"/>
                      </a:endParaRPr>
                    </a:p>
                  </a:txBody>
                  <a:tcPr marL="0" marR="4572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GB" sz="1500" b="1" i="0" u="none" strike="noStrike" cap="none" normalizeH="0" baseline="0" smtClean="0">
                          <a:ln>
                            <a:noFill/>
                          </a:ln>
                          <a:solidFill>
                            <a:schemeClr val="tx1"/>
                          </a:solidFill>
                          <a:effectLst/>
                          <a:latin typeface="+mn-lt"/>
                          <a:cs typeface="Tahoma" pitchFamily="34" charset="0"/>
                        </a:rPr>
                        <a:t>    2.82 </a:t>
                      </a:r>
                      <a:endParaRPr kumimoji="0" lang="en-GB" sz="1500" b="1" i="0" u="none" strike="noStrike" cap="none" normalizeH="0" baseline="0" smtClean="0">
                        <a:ln>
                          <a:noFill/>
                        </a:ln>
                        <a:solidFill>
                          <a:schemeClr val="tx1"/>
                        </a:solidFill>
                        <a:effectLst/>
                        <a:latin typeface="+mn-lt"/>
                        <a:cs typeface="Arial" charset="0"/>
                      </a:endParaRPr>
                    </a:p>
                  </a:txBody>
                  <a:tcPr marL="0" marR="4572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GB" sz="1500" b="1" i="0" u="none" strike="noStrike" cap="none" normalizeH="0" baseline="0" smtClean="0">
                          <a:ln>
                            <a:noFill/>
                          </a:ln>
                          <a:solidFill>
                            <a:schemeClr val="tx1"/>
                          </a:solidFill>
                          <a:effectLst/>
                          <a:latin typeface="+mn-lt"/>
                          <a:cs typeface="Tahoma" pitchFamily="34" charset="0"/>
                        </a:rPr>
                        <a:t>    2.23 </a:t>
                      </a:r>
                      <a:endParaRPr kumimoji="0" lang="en-GB" sz="1500" b="1" i="0" u="none" strike="noStrike" cap="none" normalizeH="0" baseline="0" smtClean="0">
                        <a:ln>
                          <a:noFill/>
                        </a:ln>
                        <a:solidFill>
                          <a:schemeClr val="tx1"/>
                        </a:solidFill>
                        <a:effectLst/>
                        <a:latin typeface="+mn-lt"/>
                        <a:cs typeface="Arial" charset="0"/>
                      </a:endParaRPr>
                    </a:p>
                  </a:txBody>
                  <a:tcPr marL="0" marR="4572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GB" sz="1500" b="1" i="0" u="none" strike="noStrike" cap="none" normalizeH="0" baseline="0" smtClean="0">
                          <a:ln>
                            <a:noFill/>
                          </a:ln>
                          <a:solidFill>
                            <a:schemeClr val="tx1"/>
                          </a:solidFill>
                          <a:effectLst/>
                          <a:latin typeface="+mn-lt"/>
                          <a:cs typeface="Tahoma" pitchFamily="34" charset="0"/>
                        </a:rPr>
                        <a:t>    1.22 </a:t>
                      </a:r>
                      <a:endParaRPr kumimoji="0" lang="en-GB" sz="1500" b="1" i="0" u="none" strike="noStrike" cap="none" normalizeH="0" baseline="0" smtClean="0">
                        <a:ln>
                          <a:noFill/>
                        </a:ln>
                        <a:solidFill>
                          <a:schemeClr val="tx1"/>
                        </a:solidFill>
                        <a:effectLst/>
                        <a:latin typeface="+mn-lt"/>
                        <a:cs typeface="Arial" charset="0"/>
                      </a:endParaRPr>
                    </a:p>
                  </a:txBody>
                  <a:tcPr marL="0" marR="4572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GB" sz="1500" b="1" i="0" u="none" strike="noStrike" cap="none" normalizeH="0" baseline="0" smtClean="0">
                          <a:ln>
                            <a:noFill/>
                          </a:ln>
                          <a:solidFill>
                            <a:schemeClr val="tx1"/>
                          </a:solidFill>
                          <a:effectLst/>
                          <a:latin typeface="+mn-lt"/>
                          <a:cs typeface="Tahoma" pitchFamily="34" charset="0"/>
                        </a:rPr>
                        <a:t>    0.85 </a:t>
                      </a:r>
                      <a:endParaRPr kumimoji="0" lang="en-GB" sz="1500" b="1" i="0" u="none" strike="noStrike" cap="none" normalizeH="0" baseline="0" smtClean="0">
                        <a:ln>
                          <a:noFill/>
                        </a:ln>
                        <a:solidFill>
                          <a:schemeClr val="tx1"/>
                        </a:solidFill>
                        <a:effectLst/>
                        <a:latin typeface="+mn-lt"/>
                        <a:cs typeface="Arial" charset="0"/>
                      </a:endParaRPr>
                    </a:p>
                  </a:txBody>
                  <a:tcPr marL="0" marR="4572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GB" sz="1500" b="1" i="0" u="none" strike="noStrike" cap="none" normalizeH="0" baseline="0" smtClean="0">
                          <a:ln>
                            <a:noFill/>
                          </a:ln>
                          <a:solidFill>
                            <a:schemeClr val="tx1"/>
                          </a:solidFill>
                          <a:effectLst/>
                          <a:latin typeface="+mn-lt"/>
                          <a:cs typeface="Tahoma" pitchFamily="34" charset="0"/>
                        </a:rPr>
                        <a:t>    0.99 </a:t>
                      </a:r>
                      <a:endParaRPr kumimoji="0" lang="en-GB" sz="1500" b="1" i="0" u="none" strike="noStrike" cap="none" normalizeH="0" baseline="0" smtClean="0">
                        <a:ln>
                          <a:noFill/>
                        </a:ln>
                        <a:solidFill>
                          <a:schemeClr val="tx1"/>
                        </a:solidFill>
                        <a:effectLst/>
                        <a:latin typeface="+mn-lt"/>
                        <a:cs typeface="Arial" charset="0"/>
                      </a:endParaRPr>
                    </a:p>
                  </a:txBody>
                  <a:tcPr marL="0" marR="4572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GB" sz="1500" b="1" i="0" u="none" strike="noStrike" cap="none" normalizeH="0" baseline="0" smtClean="0">
                          <a:ln>
                            <a:noFill/>
                          </a:ln>
                          <a:solidFill>
                            <a:schemeClr val="tx1"/>
                          </a:solidFill>
                          <a:effectLst/>
                          <a:latin typeface="+mn-lt"/>
                          <a:cs typeface="Tahoma" pitchFamily="34" charset="0"/>
                        </a:rPr>
                        <a:t>    1.30 </a:t>
                      </a:r>
                      <a:endParaRPr kumimoji="0" lang="en-GB" sz="1500" b="1" i="0" u="none" strike="noStrike" cap="none" normalizeH="0" baseline="0" smtClean="0">
                        <a:ln>
                          <a:noFill/>
                        </a:ln>
                        <a:solidFill>
                          <a:schemeClr val="tx1"/>
                        </a:solidFill>
                        <a:effectLst/>
                        <a:latin typeface="+mn-lt"/>
                        <a:cs typeface="Arial" charset="0"/>
                      </a:endParaRPr>
                    </a:p>
                  </a:txBody>
                  <a:tcPr marL="0" marR="4572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GB" sz="1500" b="1" i="0" u="none" strike="noStrike" cap="none" normalizeH="0" baseline="0" dirty="0" smtClean="0">
                          <a:ln>
                            <a:noFill/>
                          </a:ln>
                          <a:solidFill>
                            <a:schemeClr val="tx1"/>
                          </a:solidFill>
                          <a:effectLst/>
                          <a:latin typeface="+mn-lt"/>
                          <a:cs typeface="Tahoma" pitchFamily="34" charset="0"/>
                        </a:rPr>
                        <a:t>    0.81 </a:t>
                      </a:r>
                      <a:endParaRPr kumimoji="0" lang="en-GB" sz="1500" b="1" i="0" u="none" strike="noStrike" cap="none" normalizeH="0" baseline="0" dirty="0" smtClean="0">
                        <a:ln>
                          <a:noFill/>
                        </a:ln>
                        <a:solidFill>
                          <a:schemeClr val="tx1"/>
                        </a:solidFill>
                        <a:effectLst/>
                        <a:latin typeface="+mn-lt"/>
                        <a:cs typeface="Arial" charset="0"/>
                      </a:endParaRPr>
                    </a:p>
                  </a:txBody>
                  <a:tcPr marL="0" marR="4572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GB" sz="1500" b="1" i="0" u="none" strike="noStrike" cap="none" normalizeH="0" baseline="0" dirty="0" smtClean="0">
                          <a:ln>
                            <a:noFill/>
                          </a:ln>
                          <a:solidFill>
                            <a:schemeClr val="tx1"/>
                          </a:solidFill>
                          <a:effectLst/>
                          <a:latin typeface="+mn-lt"/>
                          <a:cs typeface="Tahoma" pitchFamily="34" charset="0"/>
                        </a:rPr>
                        <a:t>    0.56 </a:t>
                      </a:r>
                      <a:endParaRPr kumimoji="0" lang="en-GB" sz="1500" b="1" i="0" u="none" strike="noStrike" cap="none" normalizeH="0" baseline="0" dirty="0" smtClean="0">
                        <a:ln>
                          <a:noFill/>
                        </a:ln>
                        <a:solidFill>
                          <a:schemeClr val="tx1"/>
                        </a:solidFill>
                        <a:effectLst/>
                        <a:latin typeface="+mn-lt"/>
                        <a:cs typeface="Arial" charset="0"/>
                      </a:endParaRPr>
                    </a:p>
                  </a:txBody>
                  <a:tcPr marL="0" marR="4572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GB" sz="1500" b="1" i="0" u="none" strike="noStrike" cap="none" normalizeH="0" baseline="0" dirty="0" smtClean="0">
                          <a:ln>
                            <a:noFill/>
                          </a:ln>
                          <a:solidFill>
                            <a:schemeClr val="tx1"/>
                          </a:solidFill>
                          <a:effectLst/>
                          <a:latin typeface="+mn-lt"/>
                          <a:cs typeface="Tahoma" pitchFamily="34" charset="0"/>
                        </a:rPr>
                        <a:t>    0.53 </a:t>
                      </a:r>
                      <a:endParaRPr kumimoji="0" lang="en-GB" sz="1500" b="1" i="0" u="none" strike="noStrike" cap="none" normalizeH="0" baseline="0" dirty="0" smtClean="0">
                        <a:ln>
                          <a:noFill/>
                        </a:ln>
                        <a:solidFill>
                          <a:schemeClr val="tx1"/>
                        </a:solidFill>
                        <a:effectLst/>
                        <a:latin typeface="+mn-lt"/>
                        <a:cs typeface="Arial" charset="0"/>
                      </a:endParaRPr>
                    </a:p>
                  </a:txBody>
                  <a:tcPr marL="0" marR="4572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GB" sz="1500" b="1" i="0" u="none" strike="noStrike" cap="none" normalizeH="0" baseline="0" dirty="0" smtClean="0">
                          <a:ln>
                            <a:noFill/>
                          </a:ln>
                          <a:solidFill>
                            <a:schemeClr val="tx1"/>
                          </a:solidFill>
                          <a:effectLst/>
                          <a:latin typeface="+mn-lt"/>
                          <a:cs typeface="Arial" charset="0"/>
                        </a:rPr>
                        <a:t>0.41</a:t>
                      </a:r>
                    </a:p>
                  </a:txBody>
                  <a:tcPr marL="0" marR="4572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r>
              <a:tr h="677863">
                <a:tc gridSpan="11">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th-TH" sz="1600" b="1" i="0" u="none" strike="noStrike" cap="none" normalizeH="0" baseline="0" dirty="0" smtClean="0">
                          <a:ln>
                            <a:noFill/>
                          </a:ln>
                          <a:solidFill>
                            <a:schemeClr val="bg1"/>
                          </a:solidFill>
                          <a:effectLst/>
                          <a:latin typeface="Tahoma" pitchFamily="34" charset="0"/>
                          <a:cs typeface="Tahoma" pitchFamily="34" charset="0"/>
                        </a:rPr>
                        <a:t>ที่มา </a:t>
                      </a:r>
                      <a:r>
                        <a:rPr kumimoji="0" lang="en-GB" sz="1600" b="1" i="0" u="none" strike="noStrike" cap="none" normalizeH="0" baseline="0" dirty="0" smtClean="0">
                          <a:ln>
                            <a:noFill/>
                          </a:ln>
                          <a:solidFill>
                            <a:schemeClr val="bg1"/>
                          </a:solidFill>
                          <a:effectLst/>
                          <a:latin typeface="Tahoma" pitchFamily="34" charset="0"/>
                          <a:cs typeface="Tahoma" pitchFamily="34" charset="0"/>
                        </a:rPr>
                        <a:t>: </a:t>
                      </a:r>
                      <a:r>
                        <a:rPr kumimoji="0" lang="th-TH" sz="1600" b="1" i="0" u="none" strike="noStrike" cap="none" normalizeH="0" baseline="0" dirty="0" smtClean="0">
                          <a:ln>
                            <a:noFill/>
                          </a:ln>
                          <a:solidFill>
                            <a:schemeClr val="bg1"/>
                          </a:solidFill>
                          <a:effectLst/>
                          <a:latin typeface="Tahoma" pitchFamily="34" charset="0"/>
                          <a:cs typeface="Tahoma" pitchFamily="34" charset="0"/>
                        </a:rPr>
                        <a:t>ข้อมูลจากการสำรวจภาวะเศรษฐกิจและสังคมของครัวเรือน</a:t>
                      </a:r>
                      <a:r>
                        <a:rPr kumimoji="0" lang="en-GB" sz="1600" b="1" i="0" u="none" strike="noStrike" cap="none" normalizeH="0" baseline="0" dirty="0" smtClean="0">
                          <a:ln>
                            <a:noFill/>
                          </a:ln>
                          <a:solidFill>
                            <a:schemeClr val="bg1"/>
                          </a:solidFill>
                          <a:effectLst/>
                          <a:latin typeface="Tahoma" pitchFamily="34" charset="0"/>
                          <a:cs typeface="Tahoma" pitchFamily="34" charset="0"/>
                        </a:rPr>
                        <a:t>  </a:t>
                      </a:r>
                      <a:r>
                        <a:rPr kumimoji="0" lang="th-TH" sz="1600" b="1" i="0" u="none" strike="noStrike" cap="none" normalizeH="0" baseline="0" dirty="0" smtClean="0">
                          <a:ln>
                            <a:noFill/>
                          </a:ln>
                          <a:solidFill>
                            <a:schemeClr val="bg1"/>
                          </a:solidFill>
                          <a:effectLst/>
                          <a:latin typeface="Tahoma" pitchFamily="34" charset="0"/>
                          <a:cs typeface="Tahoma" pitchFamily="34" charset="0"/>
                        </a:rPr>
                        <a:t>สำนักงานสถิติแห่งชาติ</a:t>
                      </a:r>
                      <a:r>
                        <a:rPr kumimoji="0" lang="en-GB" sz="1600" b="1" i="0" u="none" strike="noStrike" cap="none" normalizeH="0" baseline="0" dirty="0" smtClean="0">
                          <a:ln>
                            <a:noFill/>
                          </a:ln>
                          <a:solidFill>
                            <a:schemeClr val="bg1"/>
                          </a:solidFill>
                          <a:effectLst/>
                          <a:latin typeface="Tahoma" pitchFamily="34" charset="0"/>
                          <a:cs typeface="Tahoma" pitchFamily="34" charset="0"/>
                        </a:rPr>
                        <a:t>  </a:t>
                      </a:r>
                      <a:br>
                        <a:rPr kumimoji="0" lang="en-GB" sz="1600" b="1" i="0" u="none" strike="noStrike" cap="none" normalizeH="0" baseline="0" dirty="0" smtClean="0">
                          <a:ln>
                            <a:noFill/>
                          </a:ln>
                          <a:solidFill>
                            <a:schemeClr val="bg1"/>
                          </a:solidFill>
                          <a:effectLst/>
                          <a:latin typeface="Tahoma" pitchFamily="34" charset="0"/>
                          <a:cs typeface="Tahoma" pitchFamily="34" charset="0"/>
                        </a:rPr>
                      </a:br>
                      <a:r>
                        <a:rPr kumimoji="0" lang="en-GB" sz="1600" b="1" i="0" u="none" strike="noStrike" cap="none" normalizeH="0" baseline="0" dirty="0" smtClean="0">
                          <a:ln>
                            <a:noFill/>
                          </a:ln>
                          <a:solidFill>
                            <a:schemeClr val="bg1"/>
                          </a:solidFill>
                          <a:effectLst/>
                          <a:latin typeface="Tahoma" pitchFamily="34" charset="0"/>
                          <a:cs typeface="Tahoma" pitchFamily="34" charset="0"/>
                        </a:rPr>
                        <a:t>          </a:t>
                      </a:r>
                      <a:r>
                        <a:rPr kumimoji="0" lang="th-TH" sz="1600" b="1" i="0" u="none" strike="noStrike" cap="none" normalizeH="0" baseline="0" dirty="0" smtClean="0">
                          <a:ln>
                            <a:noFill/>
                          </a:ln>
                          <a:solidFill>
                            <a:schemeClr val="bg1"/>
                          </a:solidFill>
                          <a:effectLst/>
                          <a:latin typeface="Tahoma" pitchFamily="34" charset="0"/>
                          <a:cs typeface="Tahoma" pitchFamily="34" charset="0"/>
                        </a:rPr>
                        <a:t>ประมวลผลโดย สำนักพัฒนาเศรษฐกิจชุมชนและการกระจายรายได้</a:t>
                      </a:r>
                      <a:r>
                        <a:rPr kumimoji="0" lang="en-GB" sz="1600" b="1" i="0" u="none" strike="noStrike" cap="none" normalizeH="0" baseline="0" dirty="0" smtClean="0">
                          <a:ln>
                            <a:noFill/>
                          </a:ln>
                          <a:solidFill>
                            <a:schemeClr val="bg1"/>
                          </a:solidFill>
                          <a:effectLst/>
                          <a:latin typeface="Tahoma" pitchFamily="34" charset="0"/>
                          <a:cs typeface="Tahoma" pitchFamily="34" charset="0"/>
                        </a:rPr>
                        <a:t>  </a:t>
                      </a:r>
                      <a:r>
                        <a:rPr kumimoji="0" lang="th-TH" sz="1600" b="1" i="0" u="none" strike="noStrike" cap="none" normalizeH="0" baseline="0" dirty="0" smtClean="0">
                          <a:ln>
                            <a:noFill/>
                          </a:ln>
                          <a:solidFill>
                            <a:schemeClr val="bg1"/>
                          </a:solidFill>
                          <a:effectLst/>
                          <a:latin typeface="Tahoma" pitchFamily="34" charset="0"/>
                          <a:cs typeface="Tahoma" pitchFamily="34" charset="0"/>
                        </a:rPr>
                        <a:t>สศช</a:t>
                      </a:r>
                      <a:r>
                        <a:rPr kumimoji="0" lang="en-GB" sz="1600" b="1" i="0" u="none" strike="noStrike" cap="none" normalizeH="0" baseline="0" dirty="0" smtClean="0">
                          <a:ln>
                            <a:noFill/>
                          </a:ln>
                          <a:solidFill>
                            <a:schemeClr val="bg1"/>
                          </a:solidFill>
                          <a:effectLst/>
                          <a:latin typeface="Tahoma" pitchFamily="34" charset="0"/>
                          <a:cs typeface="Tahoma" pitchFamily="34" charset="0"/>
                        </a:rPr>
                        <a:t>.</a:t>
                      </a:r>
                    </a:p>
                  </a:txBody>
                  <a:tcPr marL="0" marR="0" anchor="b" horzOverflow="overflow">
                    <a:lnL cap="flat">
                      <a:noFill/>
                    </a:lnL>
                    <a:lnR cap="flat">
                      <a:noFill/>
                    </a:lnR>
                    <a:lnT w="12700" cap="flat" cmpd="sng" algn="ctr">
                      <a:solidFill>
                        <a:srgbClr val="000000"/>
                      </a:solidFill>
                      <a:prstDash val="solid"/>
                      <a:round/>
                      <a:headEnd type="none" w="med" len="med"/>
                      <a:tailEnd type="none" w="med" len="med"/>
                    </a:lnT>
                    <a:lnB cap="flat">
                      <a:noFill/>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endParaRPr kumimoji="0" lang="en-GB" sz="1600" b="1" i="0" u="none" strike="noStrike" cap="none" normalizeH="0" baseline="0" dirty="0" smtClean="0">
                        <a:ln>
                          <a:noFill/>
                        </a:ln>
                        <a:solidFill>
                          <a:schemeClr val="bg1"/>
                        </a:solidFill>
                        <a:effectLst/>
                        <a:latin typeface="Tahoma" pitchFamily="34" charset="0"/>
                        <a:cs typeface="Tahoma" pitchFamily="34" charset="0"/>
                      </a:endParaRPr>
                    </a:p>
                  </a:txBody>
                  <a:tcPr marL="0" marR="0" anchor="b" horzOverflow="overflow">
                    <a:lnL cap="flat">
                      <a:noFill/>
                    </a:lnL>
                    <a:lnR cap="flat">
                      <a:noFill/>
                    </a:lnR>
                    <a:lnT w="12700" cap="flat" cmpd="sng" algn="ctr">
                      <a:solidFill>
                        <a:srgbClr val="000000"/>
                      </a:solidFill>
                      <a:prstDash val="solid"/>
                      <a:round/>
                      <a:headEnd type="none" w="med" len="med"/>
                      <a:tailEnd type="none" w="med" len="med"/>
                    </a:lnT>
                    <a:lnB cap="flat">
                      <a:noFill/>
                    </a:lnB>
                    <a:lnTlToBr>
                      <a:noFill/>
                    </a:lnTlToBr>
                    <a:lnBlToTr>
                      <a:noFill/>
                    </a:lnBlToTr>
                    <a:noFill/>
                  </a:tcPr>
                </a:tc>
              </a:tr>
            </a:tbl>
          </a:graphicData>
        </a:graphic>
      </p:graphicFrame>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4"/>
          <p:cNvPicPr>
            <a:picLocks noChangeAspect="1" noChangeArrowheads="1"/>
          </p:cNvPicPr>
          <p:nvPr/>
        </p:nvPicPr>
        <p:blipFill>
          <a:blip r:embed="rId2" cstate="print"/>
          <a:srcRect/>
          <a:stretch>
            <a:fillRect/>
          </a:stretch>
        </p:blipFill>
        <p:spPr bwMode="auto">
          <a:xfrm>
            <a:off x="0" y="1219200"/>
            <a:ext cx="9166225" cy="5383213"/>
          </a:xfrm>
          <a:prstGeom prst="rect">
            <a:avLst/>
          </a:prstGeom>
          <a:noFill/>
          <a:ln w="9525">
            <a:noFill/>
            <a:miter lim="800000"/>
            <a:headEnd/>
            <a:tailEnd/>
          </a:ln>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Weil_PPT_template 2">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fontScheme name="Weil_PPT_templat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Weil_PPT_template 2">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fontScheme name="Weil_PPT_templat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327</TotalTime>
  <Words>1825</Words>
  <Application>Microsoft Office PowerPoint</Application>
  <PresentationFormat>On-screen Show (4:3)</PresentationFormat>
  <Paragraphs>338</Paragraphs>
  <Slides>48</Slides>
  <Notes>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48</vt:i4>
      </vt:variant>
    </vt:vector>
  </HeadingPairs>
  <TitlesOfParts>
    <vt:vector size="50" baseType="lpstr">
      <vt:lpstr>Office Theme</vt:lpstr>
      <vt:lpstr>Equation</vt:lpstr>
      <vt:lpstr>Announcement</vt:lpstr>
      <vt:lpstr>Slide 2</vt:lpstr>
      <vt:lpstr>Some Useful Concepts</vt:lpstr>
      <vt:lpstr>1. Development Macroeconomics</vt:lpstr>
      <vt:lpstr>Slide 5</vt:lpstr>
      <vt:lpstr>Slide 6</vt:lpstr>
      <vt:lpstr>2. GDP (PPP)</vt:lpstr>
      <vt:lpstr>Slide 8</vt:lpstr>
      <vt:lpstr>Slide 9</vt:lpstr>
      <vt:lpstr>Slide 10</vt:lpstr>
      <vt:lpstr>GDP (PPP) per capita IMF(2008)           WB(2007)</vt:lpstr>
      <vt:lpstr>Slide 12</vt:lpstr>
      <vt:lpstr>3. Economic Development</vt:lpstr>
      <vt:lpstr>Development vs Growth</vt:lpstr>
      <vt:lpstr>Indicators of Development</vt:lpstr>
      <vt:lpstr>Slide 16</vt:lpstr>
      <vt:lpstr>How closely related are per-capita GDP &amp; the HDI?</vt:lpstr>
      <vt:lpstr>Slide 18</vt:lpstr>
      <vt:lpstr>Slide 19</vt:lpstr>
      <vt:lpstr>Slide 20</vt:lpstr>
      <vt:lpstr>How Psychologists Measure Happiness</vt:lpstr>
      <vt:lpstr>Slide 22</vt:lpstr>
      <vt:lpstr>4. Growth rate of GDP</vt:lpstr>
      <vt:lpstr>Slide 24</vt:lpstr>
      <vt:lpstr>Slide 25</vt:lpstr>
      <vt:lpstr>Slide 26</vt:lpstr>
      <vt:lpstr>Working on growth rate</vt:lpstr>
      <vt:lpstr>Slide 28</vt:lpstr>
      <vt:lpstr>Slide 29</vt:lpstr>
      <vt:lpstr>Slide 30</vt:lpstr>
      <vt:lpstr>Income inequality between and within countries</vt:lpstr>
      <vt:lpstr>Slide 32</vt:lpstr>
      <vt:lpstr>Slide 33</vt:lpstr>
      <vt:lpstr>Interpreting Logarithmic  (Ratio Scale) Graphs</vt:lpstr>
      <vt:lpstr>Slide 35</vt:lpstr>
      <vt:lpstr>Slide 36</vt:lpstr>
      <vt:lpstr>6. How to Measure Poverty</vt:lpstr>
      <vt:lpstr>Measuring poverty</vt:lpstr>
      <vt:lpstr>Measuring poverty</vt:lpstr>
      <vt:lpstr>Measuring poverty</vt:lpstr>
      <vt:lpstr>Measuring poverty</vt:lpstr>
      <vt:lpstr>Example</vt:lpstr>
      <vt:lpstr>Poverty in the real world</vt:lpstr>
      <vt:lpstr>Slide 44</vt:lpstr>
      <vt:lpstr>Slide 45</vt:lpstr>
      <vt:lpstr>Poverty in Thailand</vt:lpstr>
      <vt:lpstr>Slide 47</vt:lpstr>
      <vt:lpstr>Slide 48</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Namkang</dc:creator>
  <cp:lastModifiedBy>Namkang</cp:lastModifiedBy>
  <cp:revision>6</cp:revision>
  <dcterms:created xsi:type="dcterms:W3CDTF">2011-08-10T08:15:45Z</dcterms:created>
  <dcterms:modified xsi:type="dcterms:W3CDTF">2011-08-11T01:34:57Z</dcterms:modified>
</cp:coreProperties>
</file>