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4" d="100"/>
          <a:sy n="114" d="100"/>
        </p:scale>
        <p:origin x="-20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11/28/16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094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11/28/16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540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11/28/16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610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11/28/16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403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11/28/16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34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11/28/16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482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11/28/16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904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11/28/16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282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11/28/16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221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11/28/16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784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11/28/16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78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2A110-724C-B141-BFFE-5B4E093D3E5C}" type="datetimeFigureOut">
              <a:rPr lang="en-US" smtClean="0"/>
              <a:t>11/28/16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230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Discussion class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EE 462</a:t>
            </a:r>
          </a:p>
          <a:p>
            <a:r>
              <a:rPr lang="en-US" dirty="0" smtClean="0"/>
              <a:t>Development Macroeconomics</a:t>
            </a:r>
          </a:p>
          <a:p>
            <a:r>
              <a:rPr lang="en-US" dirty="0" smtClean="0"/>
              <a:t>W. Easterly “Was Development Assistance a Mistake?”</a:t>
            </a:r>
          </a:p>
          <a:p>
            <a:r>
              <a:rPr lang="en-US" dirty="0" smtClean="0"/>
              <a:t>M. Clemens, S. </a:t>
            </a:r>
            <a:r>
              <a:rPr lang="en-US" dirty="0" err="1" smtClean="0"/>
              <a:t>Radelet</a:t>
            </a:r>
            <a:r>
              <a:rPr lang="en-US" dirty="0" smtClean="0"/>
              <a:t>, R </a:t>
            </a:r>
            <a:r>
              <a:rPr lang="en-US" dirty="0" err="1" smtClean="0"/>
              <a:t>Bhavnani</a:t>
            </a:r>
            <a:r>
              <a:rPr lang="en-US" dirty="0" smtClean="0"/>
              <a:t>, S. </a:t>
            </a:r>
            <a:r>
              <a:rPr lang="en-US" dirty="0" err="1" smtClean="0"/>
              <a:t>Bazzi</a:t>
            </a:r>
            <a:endParaRPr lang="en-US" dirty="0" smtClean="0"/>
          </a:p>
          <a:p>
            <a:r>
              <a:rPr lang="en-US" dirty="0" smtClean="0"/>
              <a:t>“Country Chickens when they Hatch: </a:t>
            </a:r>
          </a:p>
          <a:p>
            <a:r>
              <a:rPr lang="en-US" dirty="0" smtClean="0"/>
              <a:t>Timing and the Effects of Aid on Growth”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693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Round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sz="3600" dirty="0" smtClean="0"/>
              <a:t>What does Easterly means by these three assumptions:</a:t>
            </a:r>
            <a:endParaRPr lang="en-US" sz="3600" dirty="0"/>
          </a:p>
          <a:p>
            <a:pPr marL="457200" lvl="1" indent="0">
              <a:buNone/>
            </a:pPr>
            <a:r>
              <a:rPr lang="en-US" sz="2400" dirty="0" smtClean="0"/>
              <a:t>“We know what actions achieve economic development.</a:t>
            </a:r>
            <a:r>
              <a:rPr lang="en-US" sz="2400" dirty="0" smtClean="0"/>
              <a:t>”</a:t>
            </a:r>
          </a:p>
          <a:p>
            <a:pPr lvl="2"/>
            <a:r>
              <a:rPr lang="en-US" sz="2000" dirty="0" smtClean="0"/>
              <a:t>The donor community doesn’t know how to achieve development and when its prescriptions fails it doesn’t admit its failure but comes up with new solutions which in turn also fail. </a:t>
            </a:r>
            <a:endParaRPr lang="en-US" sz="2000" dirty="0" smtClean="0"/>
          </a:p>
          <a:p>
            <a:pPr marL="457200" lvl="1" indent="0">
              <a:buNone/>
            </a:pPr>
            <a:r>
              <a:rPr lang="en-US" sz="2400" dirty="0" smtClean="0"/>
              <a:t>“Our advice and money will make these correct actions happen.”</a:t>
            </a:r>
          </a:p>
          <a:p>
            <a:pPr lvl="2"/>
            <a:r>
              <a:rPr lang="en-US" sz="2000" dirty="0" smtClean="0"/>
              <a:t>Governments often don’t make the policy changes that donors ask for and support with their aid money. </a:t>
            </a:r>
            <a:endParaRPr lang="en-US" sz="2000" dirty="0" smtClean="0"/>
          </a:p>
          <a:p>
            <a:pPr lvl="1"/>
            <a:r>
              <a:rPr lang="en-US" sz="2400" dirty="0" smtClean="0"/>
              <a:t>We know who “we” are.</a:t>
            </a:r>
          </a:p>
          <a:p>
            <a:pPr lvl="2"/>
            <a:r>
              <a:rPr lang="en-US" sz="2000" dirty="0" smtClean="0"/>
              <a:t>This is a bit unclear. Partly </a:t>
            </a:r>
            <a:r>
              <a:rPr lang="en-US" sz="2000" dirty="0" smtClean="0"/>
              <a:t>it refers to phrases such as “we must end world poverty” but it is not clear who “we” are: donors, developing country government, civil society, etc.  Also the “we” may refer to “experts”.   </a:t>
            </a:r>
            <a:r>
              <a:rPr lang="en-US" sz="2000" dirty="0" smtClean="0"/>
              <a:t> </a:t>
            </a:r>
            <a:endParaRPr lang="en-US" sz="2000" dirty="0"/>
          </a:p>
          <a:p>
            <a:r>
              <a:rPr lang="en-US" dirty="0" smtClean="0"/>
              <a:t>Should foreign aid be eliminated, according to Easterly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He thinks that aid should focus on specific projects such as roads, health care or schools but not on large frameworks or programs to affect policy. </a:t>
            </a:r>
            <a:endParaRPr lang="en-US" sz="2200" dirty="0"/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189684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Round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Why have previous efforts to correlate aid with growth generated conflicting results?</a:t>
            </a:r>
          </a:p>
          <a:p>
            <a:pPr lvl="1"/>
            <a:r>
              <a:rPr lang="en-US" dirty="0" smtClean="0"/>
              <a:t>(1) Previous studies test for an immediate impact but in fact there is a lag between the time that aid occurs and the effect it has on growth and investment. (2) </a:t>
            </a:r>
            <a:r>
              <a:rPr lang="en-US" dirty="0"/>
              <a:t>U</a:t>
            </a:r>
            <a:r>
              <a:rPr lang="en-US" dirty="0" smtClean="0"/>
              <a:t>se of weak or invalid instrumental variables. </a:t>
            </a:r>
            <a:endParaRPr lang="en-US" dirty="0" smtClean="0"/>
          </a:p>
          <a:p>
            <a:r>
              <a:rPr lang="en-US" dirty="0" smtClean="0"/>
              <a:t>Does aid support growth, according to the results of Clemens and his co-authors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Yes, it has a modest positive impact on investment and growth but its impact varies greatly across recipients and diminishes at high levels of aid.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1895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Round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400" dirty="0" smtClean="0"/>
              <a:t>Why is it hard to establish whether more trade causing higher growth</a:t>
            </a:r>
            <a:r>
              <a:rPr lang="en-US" sz="2400" dirty="0" smtClean="0"/>
              <a:t>?</a:t>
            </a:r>
          </a:p>
          <a:p>
            <a:pPr lvl="1"/>
            <a:r>
              <a:rPr lang="en-US" sz="2000" dirty="0" smtClean="0"/>
              <a:t>Reverse causality (or </a:t>
            </a:r>
            <a:r>
              <a:rPr lang="en-US" sz="2000" dirty="0" err="1" smtClean="0"/>
              <a:t>endogeneity</a:t>
            </a:r>
            <a:r>
              <a:rPr lang="en-US" sz="2000" dirty="0"/>
              <a:t>)</a:t>
            </a:r>
            <a:r>
              <a:rPr lang="en-US" sz="2000" dirty="0" smtClean="0"/>
              <a:t>: Trade and growth are correlated but does trade cause growth or does growth cause trade? It is not clear in which direction the causality runs.  </a:t>
            </a:r>
            <a:endParaRPr lang="en-US" sz="2400" dirty="0"/>
          </a:p>
          <a:p>
            <a:r>
              <a:rPr lang="en-US" sz="2400" dirty="0" smtClean="0"/>
              <a:t>What do Frankel and </a:t>
            </a:r>
            <a:r>
              <a:rPr lang="en-US" sz="2400" dirty="0" err="1" smtClean="0"/>
              <a:t>Romer</a:t>
            </a:r>
            <a:r>
              <a:rPr lang="en-US" sz="2400" dirty="0" smtClean="0"/>
              <a:t> do to generate plausible econometric results</a:t>
            </a:r>
            <a:r>
              <a:rPr lang="en-US" sz="2400" dirty="0" smtClean="0"/>
              <a:t>?</a:t>
            </a:r>
          </a:p>
          <a:p>
            <a:pPr lvl="1"/>
            <a:r>
              <a:rPr lang="en-US" sz="2000" dirty="0" smtClean="0"/>
              <a:t>They use instrumental variables to nullify the possibility of reverse causality (or </a:t>
            </a:r>
            <a:r>
              <a:rPr lang="en-US" sz="2000" dirty="0" err="1" smtClean="0"/>
              <a:t>endogeneity</a:t>
            </a:r>
            <a:r>
              <a:rPr lang="en-US" sz="2000" dirty="0" smtClean="0"/>
              <a:t>) and therefore are really measuring a causality running from trade to growth.  </a:t>
            </a:r>
            <a:endParaRPr lang="en-US" sz="2400" dirty="0"/>
          </a:p>
          <a:p>
            <a:r>
              <a:rPr lang="en-US" sz="2400" dirty="0" smtClean="0"/>
              <a:t>Does trade cause/lead to higher growth</a:t>
            </a:r>
            <a:r>
              <a:rPr lang="en-US" sz="2400" dirty="0" smtClean="0"/>
              <a:t>?</a:t>
            </a:r>
          </a:p>
          <a:p>
            <a:pPr lvl="1"/>
            <a:r>
              <a:rPr lang="en-US" sz="2000" dirty="0" smtClean="0"/>
              <a:t>Yes, trade has a large and robust impact but is only moderately statistically significant.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886357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447</Words>
  <Application>Microsoft Macintosh PowerPoint</Application>
  <PresentationFormat>On-screen Show (4:3)</PresentationFormat>
  <Paragraphs>29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Discussion class</vt:lpstr>
      <vt:lpstr>Round 1</vt:lpstr>
      <vt:lpstr>Round 2</vt:lpstr>
      <vt:lpstr>Round 3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Discussion class</dc:title>
  <dc:creator>Akiko Vandenberg</dc:creator>
  <cp:lastModifiedBy>Akiko Vandenberg</cp:lastModifiedBy>
  <cp:revision>20</cp:revision>
  <dcterms:created xsi:type="dcterms:W3CDTF">2016-10-27T02:50:58Z</dcterms:created>
  <dcterms:modified xsi:type="dcterms:W3CDTF">2016-11-28T08:03:29Z</dcterms:modified>
</cp:coreProperties>
</file>