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handoutMasterIdLst>
    <p:handoutMasterId r:id="rId74"/>
  </p:handoutMasterIdLst>
  <p:sldIdLst>
    <p:sldId id="257" r:id="rId2"/>
    <p:sldId id="258" r:id="rId3"/>
    <p:sldId id="260" r:id="rId4"/>
    <p:sldId id="259" r:id="rId5"/>
    <p:sldId id="261" r:id="rId6"/>
    <p:sldId id="263" r:id="rId7"/>
    <p:sldId id="326" r:id="rId8"/>
    <p:sldId id="265" r:id="rId9"/>
    <p:sldId id="266" r:id="rId10"/>
    <p:sldId id="267" r:id="rId11"/>
    <p:sldId id="330" r:id="rId12"/>
    <p:sldId id="329" r:id="rId13"/>
    <p:sldId id="323" r:id="rId14"/>
    <p:sldId id="279" r:id="rId15"/>
    <p:sldId id="327" r:id="rId16"/>
    <p:sldId id="333" r:id="rId17"/>
    <p:sldId id="295" r:id="rId18"/>
    <p:sldId id="268" r:id="rId19"/>
    <p:sldId id="286" r:id="rId20"/>
    <p:sldId id="301" r:id="rId21"/>
    <p:sldId id="302" r:id="rId22"/>
    <p:sldId id="284" r:id="rId23"/>
    <p:sldId id="328" r:id="rId24"/>
    <p:sldId id="335" r:id="rId25"/>
    <p:sldId id="334" r:id="rId26"/>
    <p:sldId id="332" r:id="rId27"/>
    <p:sldId id="285" r:id="rId28"/>
    <p:sldId id="270" r:id="rId29"/>
    <p:sldId id="336" r:id="rId30"/>
    <p:sldId id="269" r:id="rId31"/>
    <p:sldId id="299" r:id="rId32"/>
    <p:sldId id="298" r:id="rId33"/>
    <p:sldId id="331" r:id="rId34"/>
    <p:sldId id="283" r:id="rId35"/>
    <p:sldId id="287" r:id="rId36"/>
    <p:sldId id="271" r:id="rId37"/>
    <p:sldId id="273" r:id="rId38"/>
    <p:sldId id="274" r:id="rId39"/>
    <p:sldId id="275" r:id="rId40"/>
    <p:sldId id="337" r:id="rId41"/>
    <p:sldId id="338" r:id="rId42"/>
    <p:sldId id="288" r:id="rId43"/>
    <p:sldId id="311" r:id="rId44"/>
    <p:sldId id="319" r:id="rId45"/>
    <p:sldId id="313" r:id="rId46"/>
    <p:sldId id="318" r:id="rId47"/>
    <p:sldId id="314" r:id="rId48"/>
    <p:sldId id="320" r:id="rId49"/>
    <p:sldId id="272" r:id="rId50"/>
    <p:sldId id="289" r:id="rId51"/>
    <p:sldId id="291" r:id="rId52"/>
    <p:sldId id="303" r:id="rId53"/>
    <p:sldId id="305" r:id="rId54"/>
    <p:sldId id="294" r:id="rId55"/>
    <p:sldId id="304" r:id="rId56"/>
    <p:sldId id="322" r:id="rId57"/>
    <p:sldId id="307" r:id="rId58"/>
    <p:sldId id="309" r:id="rId59"/>
    <p:sldId id="310" r:id="rId60"/>
    <p:sldId id="308" r:id="rId61"/>
    <p:sldId id="277" r:id="rId62"/>
    <p:sldId id="292" r:id="rId63"/>
    <p:sldId id="293" r:id="rId64"/>
    <p:sldId id="340" r:id="rId65"/>
    <p:sldId id="341" r:id="rId66"/>
    <p:sldId id="342" r:id="rId67"/>
    <p:sldId id="315" r:id="rId68"/>
    <p:sldId id="339" r:id="rId69"/>
    <p:sldId id="316" r:id="rId70"/>
    <p:sldId id="317" r:id="rId71"/>
    <p:sldId id="343" r:id="rId72"/>
  </p:sldIdLst>
  <p:sldSz cx="9144000" cy="6858000" type="screen4x3"/>
  <p:notesSz cx="9947275" cy="6858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horn\AppData\Roaming\Microsoft\Excel\Book1%20(version%202).xlsb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horn\Dropbox\Teaching\EC212\Thailand%20GDP%20Dat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4_1_56\World_Economic_data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4_1_56\World_Economic_data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3626;&#3617;&#3640;&#3604;&#3591;&#3634;&#3609;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0_1_55\FP.CPI.TOTL.ZG_Indicator_MetaData_en_EXCEL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3626;&#3617;&#3640;&#3604;&#3591;&#3634;&#3609;1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http://api.worldbank.org/datafiles/SL.UEM.TOTL.ZS_Indicator_MetaData_en_EXCEL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http://api.worldbank.org/datafiles/SL.UEM.TOTL.ZS_Indicator_MetaData_en_EXCE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>
        <c:manualLayout>
          <c:layoutTarget val="inner"/>
          <c:xMode val="edge"/>
          <c:yMode val="edge"/>
          <c:x val="6.7750586334368992E-2"/>
          <c:y val="2.8196683677091338E-2"/>
          <c:w val="0.78075835166228635"/>
          <c:h val="0.88328118354000951"/>
        </c:manualLayout>
      </c:layout>
      <c:lineChart>
        <c:grouping val="standard"/>
        <c:ser>
          <c:idx val="0"/>
          <c:order val="0"/>
          <c:tx>
            <c:strRef>
              <c:f>'[Book1 (version 2).xlsb]Sheet4'!$B$5</c:f>
              <c:strCache>
                <c:ptCount val="1"/>
                <c:pt idx="0">
                  <c:v>GDP, PPP (current international $)</c:v>
                </c:pt>
              </c:strCache>
            </c:strRef>
          </c:tx>
          <c:marker>
            <c:symbol val="none"/>
          </c:marker>
          <c:cat>
            <c:strRef>
              <c:f>'[Book1 (version 2).xlsb]Sheet4'!$C$2:$AI$2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'[Book1 (version 2).xlsb]Sheet4'!$C$5:$AI$5</c:f>
              <c:numCache>
                <c:formatCode>General</c:formatCode>
                <c:ptCount val="33"/>
                <c:pt idx="0">
                  <c:v>50342473522.063034</c:v>
                </c:pt>
                <c:pt idx="1">
                  <c:v>58313116359.945335</c:v>
                </c:pt>
                <c:pt idx="2">
                  <c:v>65177291357.616425</c:v>
                </c:pt>
                <c:pt idx="3">
                  <c:v>71538996184.227036</c:v>
                </c:pt>
                <c:pt idx="4">
                  <c:v>78495568342.186005</c:v>
                </c:pt>
                <c:pt idx="5">
                  <c:v>84652069424.270782</c:v>
                </c:pt>
                <c:pt idx="6">
                  <c:v>91334109726.650864</c:v>
                </c:pt>
                <c:pt idx="7">
                  <c:v>102958914177.11861</c:v>
                </c:pt>
                <c:pt idx="8">
                  <c:v>120702049094.1996</c:v>
                </c:pt>
                <c:pt idx="9">
                  <c:v>140513855465.18768</c:v>
                </c:pt>
                <c:pt idx="10">
                  <c:v>162129473558.53046</c:v>
                </c:pt>
                <c:pt idx="11">
                  <c:v>181986216960.74551</c:v>
                </c:pt>
                <c:pt idx="12">
                  <c:v>200839954216.00845</c:v>
                </c:pt>
                <c:pt idx="13">
                  <c:v>222177844796.76651</c:v>
                </c:pt>
                <c:pt idx="14">
                  <c:v>247075522763.6597</c:v>
                </c:pt>
                <c:pt idx="15">
                  <c:v>276178142457.07806</c:v>
                </c:pt>
                <c:pt idx="16">
                  <c:v>297655326827.96088</c:v>
                </c:pt>
                <c:pt idx="17">
                  <c:v>299232774953.48651</c:v>
                </c:pt>
                <c:pt idx="18">
                  <c:v>271545442172.41519</c:v>
                </c:pt>
                <c:pt idx="19">
                  <c:v>287781540794.63409</c:v>
                </c:pt>
                <c:pt idx="20">
                  <c:v>307973952398.55316</c:v>
                </c:pt>
                <c:pt idx="21">
                  <c:v>321781943121.64264</c:v>
                </c:pt>
                <c:pt idx="22">
                  <c:v>344396162160.54114</c:v>
                </c:pt>
                <c:pt idx="23">
                  <c:v>376758547873.72662</c:v>
                </c:pt>
                <c:pt idx="24">
                  <c:v>411924696950.55035</c:v>
                </c:pt>
                <c:pt idx="25">
                  <c:v>445195047035.91339</c:v>
                </c:pt>
                <c:pt idx="26">
                  <c:v>482961727315.42023</c:v>
                </c:pt>
                <c:pt idx="27">
                  <c:v>522031727592.55255</c:v>
                </c:pt>
                <c:pt idx="28">
                  <c:v>546831283011.82318</c:v>
                </c:pt>
                <c:pt idx="29">
                  <c:v>538785022868.86719</c:v>
                </c:pt>
                <c:pt idx="30">
                  <c:v>588637251543.37537</c:v>
                </c:pt>
                <c:pt idx="31">
                  <c:v>601624177168.68079</c:v>
                </c:pt>
                <c:pt idx="32">
                  <c:v>655815780801.81445</c:v>
                </c:pt>
              </c:numCache>
            </c:numRef>
          </c:val>
        </c:ser>
        <c:ser>
          <c:idx val="1"/>
          <c:order val="1"/>
          <c:tx>
            <c:strRef>
              <c:f>'[Book1 (version 2).xlsb]Sheet4'!$B$6</c:f>
              <c:strCache>
                <c:ptCount val="1"/>
                <c:pt idx="0">
                  <c:v>GDP, PPP (constant 2005 international $)</c:v>
                </c:pt>
              </c:strCache>
            </c:strRef>
          </c:tx>
          <c:marker>
            <c:symbol val="none"/>
          </c:marker>
          <c:cat>
            <c:strRef>
              <c:f>'[Book1 (version 2).xlsb]Sheet4'!$C$2:$AI$2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'[Book1 (version 2).xlsb]Sheet4'!$C$6:$AI$6</c:f>
              <c:numCache>
                <c:formatCode>General</c:formatCode>
                <c:ptCount val="33"/>
                <c:pt idx="0">
                  <c:v>105439968752.7681</c:v>
                </c:pt>
                <c:pt idx="1">
                  <c:v>111668171180.03978</c:v>
                </c:pt>
                <c:pt idx="2">
                  <c:v>117645041190.15826</c:v>
                </c:pt>
                <c:pt idx="3">
                  <c:v>124214577451.70236</c:v>
                </c:pt>
                <c:pt idx="4">
                  <c:v>131359930695.08624</c:v>
                </c:pt>
                <c:pt idx="5">
                  <c:v>137464539041.19</c:v>
                </c:pt>
                <c:pt idx="6">
                  <c:v>145071591008.76056</c:v>
                </c:pt>
                <c:pt idx="7">
                  <c:v>158880883310.92368</c:v>
                </c:pt>
                <c:pt idx="8">
                  <c:v>179993154227.19785</c:v>
                </c:pt>
                <c:pt idx="9">
                  <c:v>201935228983.0502</c:v>
                </c:pt>
                <c:pt idx="10">
                  <c:v>224485662196.06909</c:v>
                </c:pt>
                <c:pt idx="11">
                  <c:v>243697731778.51556</c:v>
                </c:pt>
                <c:pt idx="12">
                  <c:v>263396766427.0188</c:v>
                </c:pt>
                <c:pt idx="13">
                  <c:v>285129752939.82324</c:v>
                </c:pt>
                <c:pt idx="14">
                  <c:v>310754890476.93323</c:v>
                </c:pt>
                <c:pt idx="15">
                  <c:v>339460812595.19946</c:v>
                </c:pt>
                <c:pt idx="16">
                  <c:v>359493565631.6228</c:v>
                </c:pt>
                <c:pt idx="17">
                  <c:v>354563566150.90503</c:v>
                </c:pt>
                <c:pt idx="18">
                  <c:v>317299031833.95703</c:v>
                </c:pt>
                <c:pt idx="19">
                  <c:v>331411338738.34894</c:v>
                </c:pt>
                <c:pt idx="20">
                  <c:v>347153610362.69867</c:v>
                </c:pt>
                <c:pt idx="21">
                  <c:v>354677346525.41382</c:v>
                </c:pt>
                <c:pt idx="22">
                  <c:v>373537576006.55341</c:v>
                </c:pt>
                <c:pt idx="23">
                  <c:v>400208066756.11365</c:v>
                </c:pt>
                <c:pt idx="24">
                  <c:v>425597560647.66345</c:v>
                </c:pt>
                <c:pt idx="25">
                  <c:v>445195047035.91339</c:v>
                </c:pt>
                <c:pt idx="26">
                  <c:v>467868379856.94165</c:v>
                </c:pt>
                <c:pt idx="27">
                  <c:v>491469140094.22473</c:v>
                </c:pt>
                <c:pt idx="28">
                  <c:v>503678709912.75751</c:v>
                </c:pt>
                <c:pt idx="29">
                  <c:v>491943758603.99823</c:v>
                </c:pt>
                <c:pt idx="30">
                  <c:v>530367086844.91339</c:v>
                </c:pt>
                <c:pt idx="31">
                  <c:v>530775930360.62646</c:v>
                </c:pt>
                <c:pt idx="32">
                  <c:v>565225179618.29468</c:v>
                </c:pt>
              </c:numCache>
            </c:numRef>
          </c:val>
        </c:ser>
        <c:marker val="1"/>
        <c:axId val="38121472"/>
        <c:axId val="38124544"/>
      </c:lineChart>
      <c:catAx>
        <c:axId val="38121472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38124544"/>
        <c:crosses val="autoZero"/>
        <c:auto val="1"/>
        <c:lblAlgn val="ctr"/>
        <c:lblOffset val="100"/>
      </c:catAx>
      <c:valAx>
        <c:axId val="381245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381214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50925748389445"/>
          <c:y val="0.42867870014732212"/>
          <c:w val="0.2934135047114958"/>
          <c:h val="9.1849094289372712E-2"/>
        </c:manualLayout>
      </c:layout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layout/>
      <c:txPr>
        <a:bodyPr/>
        <a:lstStyle/>
        <a:p>
          <a:pPr>
            <a:defRPr lang="en-US"/>
          </a:pPr>
          <a:endParaRPr lang="th-TH"/>
        </a:p>
      </c:txPr>
    </c:title>
    <c:plotArea>
      <c:layout>
        <c:manualLayout>
          <c:layoutTarget val="inner"/>
          <c:xMode val="edge"/>
          <c:yMode val="edge"/>
          <c:x val="7.5735532321498433E-2"/>
          <c:y val="0.10389448037303529"/>
          <c:w val="0.83143966172935757"/>
          <c:h val="0.81004235218728904"/>
        </c:manualLayout>
      </c:layout>
      <c:lineChart>
        <c:grouping val="standard"/>
        <c:ser>
          <c:idx val="0"/>
          <c:order val="0"/>
          <c:tx>
            <c:strRef>
              <c:f>'[Thailand GDP Data.xlsx]Sheet4'!$B$9</c:f>
              <c:strCache>
                <c:ptCount val="1"/>
                <c:pt idx="0">
                  <c:v>GDP per capita (current LCU)</c:v>
                </c:pt>
              </c:strCache>
            </c:strRef>
          </c:tx>
          <c:marker>
            <c:symbol val="none"/>
          </c:marker>
          <c:cat>
            <c:strRef>
              <c:f>'[Thailand GDP Data.xlsx]Sheet4'!$C$2:$AI$2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'[Thailand GDP Data.xlsx]Sheet4'!$C$9:$AI$9</c:f>
              <c:numCache>
                <c:formatCode>General</c:formatCode>
                <c:ptCount val="33"/>
                <c:pt idx="0">
                  <c:v>13985.519595343269</c:v>
                </c:pt>
                <c:pt idx="1">
                  <c:v>15735.98660848838</c:v>
                </c:pt>
                <c:pt idx="2">
                  <c:v>17088.587357025532</c:v>
                </c:pt>
                <c:pt idx="3">
                  <c:v>18359.083192497321</c:v>
                </c:pt>
                <c:pt idx="4">
                  <c:v>19339.645265420757</c:v>
                </c:pt>
                <c:pt idx="5">
                  <c:v>20304.842138667751</c:v>
                </c:pt>
                <c:pt idx="6">
                  <c:v>21383.54335936124</c:v>
                </c:pt>
                <c:pt idx="7">
                  <c:v>24075.560361507254</c:v>
                </c:pt>
                <c:pt idx="8">
                  <c:v>28382.398582040973</c:v>
                </c:pt>
                <c:pt idx="9">
                  <c:v>33259.566472859457</c:v>
                </c:pt>
                <c:pt idx="10">
                  <c:v>38590.31046104071</c:v>
                </c:pt>
                <c:pt idx="11">
                  <c:v>43834.304726169357</c:v>
                </c:pt>
                <c:pt idx="12">
                  <c:v>49095.818290078256</c:v>
                </c:pt>
                <c:pt idx="13">
                  <c:v>54507.374294424779</c:v>
                </c:pt>
                <c:pt idx="14">
                  <c:v>62049.408513510891</c:v>
                </c:pt>
                <c:pt idx="15">
                  <c:v>70972.045666250182</c:v>
                </c:pt>
                <c:pt idx="16">
                  <c:v>77415.644270111399</c:v>
                </c:pt>
                <c:pt idx="17">
                  <c:v>78605.719035883259</c:v>
                </c:pt>
                <c:pt idx="18">
                  <c:v>75964.133468669752</c:v>
                </c:pt>
                <c:pt idx="19">
                  <c:v>75248.983121292578</c:v>
                </c:pt>
                <c:pt idx="20">
                  <c:v>78961.568637465098</c:v>
                </c:pt>
                <c:pt idx="21">
                  <c:v>81394.921472601403</c:v>
                </c:pt>
                <c:pt idx="22">
                  <c:v>85436.167032674362</c:v>
                </c:pt>
                <c:pt idx="23">
                  <c:v>91758.745589008278</c:v>
                </c:pt>
                <c:pt idx="24">
                  <c:v>99704.028736745197</c:v>
                </c:pt>
                <c:pt idx="25">
                  <c:v>108190.18458762497</c:v>
                </c:pt>
                <c:pt idx="26">
                  <c:v>119072.06064917624</c:v>
                </c:pt>
                <c:pt idx="27">
                  <c:v>129019.27173459559</c:v>
                </c:pt>
                <c:pt idx="28">
                  <c:v>137197.54253736557</c:v>
                </c:pt>
                <c:pt idx="29">
                  <c:v>136419.95412157098</c:v>
                </c:pt>
                <c:pt idx="30">
                  <c:v>152175.73134045591</c:v>
                </c:pt>
                <c:pt idx="31">
                  <c:v>158316.53206728178</c:v>
                </c:pt>
                <c:pt idx="32">
                  <c:v>170327.9004218328</c:v>
                </c:pt>
              </c:numCache>
            </c:numRef>
          </c:val>
        </c:ser>
        <c:marker val="1"/>
        <c:axId val="59371520"/>
        <c:axId val="59373056"/>
      </c:lineChart>
      <c:catAx>
        <c:axId val="59371520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59373056"/>
        <c:crosses val="autoZero"/>
        <c:auto val="1"/>
        <c:lblAlgn val="ctr"/>
        <c:lblOffset val="100"/>
      </c:catAx>
      <c:valAx>
        <c:axId val="5937305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59371520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th-TH" sz="1600">
                    <a:latin typeface="Browallia New" pitchFamily="34" charset="-34"/>
                    <a:cs typeface="Browallia New" pitchFamily="34" charset="-34"/>
                  </a:defRPr>
                </a:pPr>
                <a:endParaRPr lang="th-TH"/>
              </a:p>
            </c:txPr>
            <c:showVal val="1"/>
          </c:dLbls>
          <c:cat>
            <c:strRef>
              <c:f>Sheet12!$A$2:$A$12</c:f>
              <c:strCache>
                <c:ptCount val="11"/>
                <c:pt idx="0">
                  <c:v>Qatar</c:v>
                </c:pt>
                <c:pt idx="1">
                  <c:v>Luxembourg</c:v>
                </c:pt>
                <c:pt idx="2">
                  <c:v>Macao SAR, China</c:v>
                </c:pt>
                <c:pt idx="3">
                  <c:v>Singapore</c:v>
                </c:pt>
                <c:pt idx="4">
                  <c:v>Kuwait</c:v>
                </c:pt>
                <c:pt idx="5">
                  <c:v>Norway</c:v>
                </c:pt>
                <c:pt idx="6">
                  <c:v>Brunei Darussalam</c:v>
                </c:pt>
                <c:pt idx="7">
                  <c:v>Hong Kong SAR, China</c:v>
                </c:pt>
                <c:pt idx="8">
                  <c:v>United States</c:v>
                </c:pt>
                <c:pt idx="9">
                  <c:v>United Arab Emirates</c:v>
                </c:pt>
                <c:pt idx="10">
                  <c:v>Thailand</c:v>
                </c:pt>
              </c:strCache>
            </c:strRef>
          </c:cat>
          <c:val>
            <c:numRef>
              <c:f>Sheet12!$B$2:$B$12</c:f>
              <c:numCache>
                <c:formatCode>0.0</c:formatCode>
                <c:ptCount val="11"/>
                <c:pt idx="0">
                  <c:v>77.987078354438907</c:v>
                </c:pt>
                <c:pt idx="1">
                  <c:v>68.294121035975934</c:v>
                </c:pt>
                <c:pt idx="2">
                  <c:v>68.066091639487908</c:v>
                </c:pt>
                <c:pt idx="3">
                  <c:v>53.591090909846955</c:v>
                </c:pt>
                <c:pt idx="4">
                  <c:v>47.935039857440046</c:v>
                </c:pt>
                <c:pt idx="5">
                  <c:v>46.971237597743439</c:v>
                </c:pt>
                <c:pt idx="6">
                  <c:v>45.707430110204022</c:v>
                </c:pt>
                <c:pt idx="7">
                  <c:v>44.639684890136294</c:v>
                </c:pt>
                <c:pt idx="8">
                  <c:v>42.48598335752078</c:v>
                </c:pt>
                <c:pt idx="9">
                  <c:v>42.293054523767914</c:v>
                </c:pt>
                <c:pt idx="10">
                  <c:v>7.6350253592098767</c:v>
                </c:pt>
              </c:numCache>
            </c:numRef>
          </c:val>
        </c:ser>
        <c:dLbls>
          <c:showVal val="1"/>
        </c:dLbls>
        <c:gapWidth val="75"/>
        <c:axId val="105589760"/>
        <c:axId val="110072576"/>
      </c:barChart>
      <c:catAx>
        <c:axId val="10558976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 sz="1800">
                <a:latin typeface="Browallia New" pitchFamily="34" charset="-34"/>
                <a:cs typeface="Browallia New" pitchFamily="34" charset="-34"/>
              </a:defRPr>
            </a:pPr>
            <a:endParaRPr lang="th-TH"/>
          </a:p>
        </c:txPr>
        <c:crossAx val="110072576"/>
        <c:crosses val="autoZero"/>
        <c:auto val="1"/>
        <c:lblAlgn val="ctr"/>
        <c:lblOffset val="100"/>
      </c:catAx>
      <c:valAx>
        <c:axId val="110072576"/>
        <c:scaling>
          <c:orientation val="minMax"/>
        </c:scaling>
        <c:axPos val="l"/>
        <c:numFmt formatCode="0.0" sourceLinked="1"/>
        <c:majorTickMark val="none"/>
        <c:tickLblPos val="nextTo"/>
        <c:txPr>
          <a:bodyPr/>
          <a:lstStyle/>
          <a:p>
            <a:pPr>
              <a:defRPr lang="th-TH" sz="1800">
                <a:latin typeface="Browallia New" pitchFamily="34" charset="-34"/>
                <a:cs typeface="Browallia New" pitchFamily="34" charset="-34"/>
              </a:defRPr>
            </a:pPr>
            <a:endParaRPr lang="th-TH"/>
          </a:p>
        </c:txPr>
        <c:crossAx val="105589760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Sheet17!$A$2:$A$10</c:f>
              <c:strCache>
                <c:ptCount val="9"/>
                <c:pt idx="0">
                  <c:v>Singapore</c:v>
                </c:pt>
                <c:pt idx="1">
                  <c:v>Brunei Darussalam</c:v>
                </c:pt>
                <c:pt idx="2">
                  <c:v>Malaysia</c:v>
                </c:pt>
                <c:pt idx="3">
                  <c:v>Thailand</c:v>
                </c:pt>
                <c:pt idx="4">
                  <c:v>Indonesia</c:v>
                </c:pt>
                <c:pt idx="5">
                  <c:v>Philippines</c:v>
                </c:pt>
                <c:pt idx="6">
                  <c:v>Vietnam</c:v>
                </c:pt>
                <c:pt idx="7">
                  <c:v>Lao PDR</c:v>
                </c:pt>
                <c:pt idx="8">
                  <c:v>Cambodia</c:v>
                </c:pt>
              </c:strCache>
            </c:strRef>
          </c:cat>
          <c:val>
            <c:numRef>
              <c:f>Sheet17!$B$2:$B$10</c:f>
              <c:numCache>
                <c:formatCode>_-* #,##0.00_-;\-* #,##0.00_-;_-* "-"??_-;_-@_-</c:formatCode>
                <c:ptCount val="9"/>
                <c:pt idx="0">
                  <c:v>53.591090909846955</c:v>
                </c:pt>
                <c:pt idx="1">
                  <c:v>45.707430110204022</c:v>
                </c:pt>
                <c:pt idx="2">
                  <c:v>14.173996598365571</c:v>
                </c:pt>
                <c:pt idx="3">
                  <c:v>7.6350253592098767</c:v>
                </c:pt>
                <c:pt idx="4">
                  <c:v>4.0940620856970424</c:v>
                </c:pt>
                <c:pt idx="5">
                  <c:v>3.6376076215916893</c:v>
                </c:pt>
                <c:pt idx="6">
                  <c:v>3.0126623295541886</c:v>
                </c:pt>
                <c:pt idx="7">
                  <c:v>2.463838753193901</c:v>
                </c:pt>
                <c:pt idx="8">
                  <c:v>2.0826802791513246</c:v>
                </c:pt>
              </c:numCache>
            </c:numRef>
          </c:val>
        </c:ser>
        <c:dLbls>
          <c:showVal val="1"/>
        </c:dLbls>
        <c:gapWidth val="75"/>
        <c:axId val="137946624"/>
        <c:axId val="146728064"/>
      </c:barChart>
      <c:catAx>
        <c:axId val="13794662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146728064"/>
        <c:crosses val="autoZero"/>
        <c:auto val="1"/>
        <c:lblAlgn val="ctr"/>
        <c:lblOffset val="100"/>
      </c:catAx>
      <c:valAx>
        <c:axId val="146728064"/>
        <c:scaling>
          <c:orientation val="minMax"/>
        </c:scaling>
        <c:axPos val="l"/>
        <c:numFmt formatCode="_-* #,##0.00_-;\-* #,##0.00_-;_-* &quot;-&quot;??_-;_-@_-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13794662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lineChart>
        <c:grouping val="standard"/>
        <c:ser>
          <c:idx val="0"/>
          <c:order val="0"/>
          <c:tx>
            <c:strRef>
              <c:f>[Book1]Sheet4!$B$3</c:f>
              <c:strCache>
                <c:ptCount val="1"/>
                <c:pt idx="0">
                  <c:v>GDP growth (annual %)</c:v>
                </c:pt>
              </c:strCache>
            </c:strRef>
          </c:tx>
          <c:marker>
            <c:symbol val="none"/>
          </c:marker>
          <c:cat>
            <c:strRef>
              <c:f>[Book1]Sheet4!$C$2:$AI$2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[Book1]Sheet4!$C$3:$AI$3</c:f>
              <c:numCache>
                <c:formatCode>General</c:formatCode>
                <c:ptCount val="33"/>
                <c:pt idx="0">
                  <c:v>5.1735427019039983</c:v>
                </c:pt>
                <c:pt idx="1">
                  <c:v>5.9068705168865847</c:v>
                </c:pt>
                <c:pt idx="2">
                  <c:v>5.3523487910284784</c:v>
                </c:pt>
                <c:pt idx="3">
                  <c:v>5.5842015907200864</c:v>
                </c:pt>
                <c:pt idx="4">
                  <c:v>5.7524272834741934</c:v>
                </c:pt>
                <c:pt idx="5">
                  <c:v>4.6472377945096834</c:v>
                </c:pt>
                <c:pt idx="6">
                  <c:v>5.5338285936354774</c:v>
                </c:pt>
                <c:pt idx="7">
                  <c:v>9.5189500619246239</c:v>
                </c:pt>
                <c:pt idx="8">
                  <c:v>13.288112752342798</c:v>
                </c:pt>
                <c:pt idx="9">
                  <c:v>12.190505161188399</c:v>
                </c:pt>
                <c:pt idx="10">
                  <c:v>11.167161533221972</c:v>
                </c:pt>
                <c:pt idx="11">
                  <c:v>8.5582613136630385</c:v>
                </c:pt>
                <c:pt idx="12">
                  <c:v>8.0833885915715609</c:v>
                </c:pt>
                <c:pt idx="13">
                  <c:v>8.2510452985482807</c:v>
                </c:pt>
                <c:pt idx="14">
                  <c:v>8.9871847020178421</c:v>
                </c:pt>
                <c:pt idx="15">
                  <c:v>9.2374804059271707</c:v>
                </c:pt>
                <c:pt idx="16">
                  <c:v>5.9013448071580541</c:v>
                </c:pt>
                <c:pt idx="17">
                  <c:v>-1.3713734965063793</c:v>
                </c:pt>
                <c:pt idx="18">
                  <c:v>-10.509972787527715</c:v>
                </c:pt>
                <c:pt idx="19">
                  <c:v>4.4476362952717734</c:v>
                </c:pt>
                <c:pt idx="20">
                  <c:v>4.750070315722482</c:v>
                </c:pt>
                <c:pt idx="21">
                  <c:v>2.1672642709532401</c:v>
                </c:pt>
                <c:pt idx="22">
                  <c:v>5.3175737514400785</c:v>
                </c:pt>
                <c:pt idx="23">
                  <c:v>7.1399753231499545</c:v>
                </c:pt>
                <c:pt idx="24">
                  <c:v>6.3440734959053424</c:v>
                </c:pt>
                <c:pt idx="25">
                  <c:v>4.6046989457427543</c:v>
                </c:pt>
                <c:pt idx="26">
                  <c:v>5.0928987130441934</c:v>
                </c:pt>
                <c:pt idx="27">
                  <c:v>5.0443161481650645</c:v>
                </c:pt>
                <c:pt idx="28">
                  <c:v>2.4843004010776042</c:v>
                </c:pt>
                <c:pt idx="29">
                  <c:v>-2.3298485875633737</c:v>
                </c:pt>
                <c:pt idx="30">
                  <c:v>7.8105123947401154</c:v>
                </c:pt>
                <c:pt idx="31">
                  <c:v>7.7086894314163934E-2</c:v>
                </c:pt>
                <c:pt idx="32">
                  <c:v>6.4903563419430412</c:v>
                </c:pt>
              </c:numCache>
            </c:numRef>
          </c:val>
        </c:ser>
        <c:ser>
          <c:idx val="1"/>
          <c:order val="1"/>
          <c:tx>
            <c:strRef>
              <c:f>[Book1]Sheet4!$B$7</c:f>
              <c:strCache>
                <c:ptCount val="1"/>
                <c:pt idx="0">
                  <c:v>GDP per capita growth (annual %)</c:v>
                </c:pt>
              </c:strCache>
            </c:strRef>
          </c:tx>
          <c:marker>
            <c:symbol val="none"/>
          </c:marker>
          <c:cat>
            <c:strRef>
              <c:f>[Book1]Sheet4!$C$2:$AI$2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[Book1]Sheet4!$C$7:$AI$7</c:f>
              <c:numCache>
                <c:formatCode>General</c:formatCode>
                <c:ptCount val="33"/>
                <c:pt idx="0">
                  <c:v>3.0172792738752867</c:v>
                </c:pt>
                <c:pt idx="1">
                  <c:v>3.8237236320191532</c:v>
                </c:pt>
                <c:pt idx="2">
                  <c:v>3.3674155170822786</c:v>
                </c:pt>
                <c:pt idx="3">
                  <c:v>3.6523265819848234</c:v>
                </c:pt>
                <c:pt idx="4">
                  <c:v>3.8375860737372136</c:v>
                </c:pt>
                <c:pt idx="5">
                  <c:v>2.7536111982064706</c:v>
                </c:pt>
                <c:pt idx="6">
                  <c:v>3.5998660675553822</c:v>
                </c:pt>
                <c:pt idx="7">
                  <c:v>7.5112195199366738</c:v>
                </c:pt>
                <c:pt idx="8">
                  <c:v>11.301569343912817</c:v>
                </c:pt>
                <c:pt idx="9">
                  <c:v>10.42911049210325</c:v>
                </c:pt>
                <c:pt idx="10">
                  <c:v>9.694817717747183</c:v>
                </c:pt>
                <c:pt idx="11">
                  <c:v>7.4161925031656803</c:v>
                </c:pt>
                <c:pt idx="12">
                  <c:v>7.1898753932199639</c:v>
                </c:pt>
                <c:pt idx="13">
                  <c:v>7.48932903513521</c:v>
                </c:pt>
                <c:pt idx="14">
                  <c:v>8.2017376924064678</c:v>
                </c:pt>
                <c:pt idx="15">
                  <c:v>8.3248048419701632</c:v>
                </c:pt>
                <c:pt idx="16">
                  <c:v>4.8733385022247973</c:v>
                </c:pt>
                <c:pt idx="17">
                  <c:v>-2.4276675127159852</c:v>
                </c:pt>
                <c:pt idx="18">
                  <c:v>-11.532813279348023</c:v>
                </c:pt>
                <c:pt idx="19">
                  <c:v>3.227107064170061</c:v>
                </c:pt>
                <c:pt idx="20">
                  <c:v>3.5399214137209469</c:v>
                </c:pt>
                <c:pt idx="21">
                  <c:v>0.99169811505379724</c:v>
                </c:pt>
                <c:pt idx="22">
                  <c:v>4.1145174671308231</c:v>
                </c:pt>
                <c:pt idx="23">
                  <c:v>5.9927937731973424</c:v>
                </c:pt>
                <c:pt idx="24">
                  <c:v>5.3652866130892365</c:v>
                </c:pt>
                <c:pt idx="25">
                  <c:v>3.8514514636323725</c:v>
                </c:pt>
                <c:pt idx="26">
                  <c:v>4.5753233775688784</c:v>
                </c:pt>
                <c:pt idx="27">
                  <c:v>4.7375527675095945</c:v>
                </c:pt>
                <c:pt idx="28">
                  <c:v>2.3164289289452227</c:v>
                </c:pt>
                <c:pt idx="29">
                  <c:v>-2.4654177920159412</c:v>
                </c:pt>
                <c:pt idx="30">
                  <c:v>7.6075937849493593</c:v>
                </c:pt>
                <c:pt idx="31">
                  <c:v>-0.18449276665306524</c:v>
                </c:pt>
                <c:pt idx="32">
                  <c:v>6.1576283965243164</c:v>
                </c:pt>
              </c:numCache>
            </c:numRef>
          </c:val>
        </c:ser>
        <c:marker val="1"/>
        <c:axId val="160684288"/>
        <c:axId val="160919552"/>
      </c:lineChart>
      <c:catAx>
        <c:axId val="160684288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160919552"/>
        <c:crosses val="autoZero"/>
        <c:auto val="1"/>
        <c:lblAlgn val="ctr"/>
        <c:lblOffset val="100"/>
      </c:catAx>
      <c:valAx>
        <c:axId val="1609195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160684288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lineChart>
        <c:grouping val="standard"/>
        <c:ser>
          <c:idx val="0"/>
          <c:order val="0"/>
          <c:tx>
            <c:strRef>
              <c:f>Sheet3!$A$2</c:f>
              <c:strCache>
                <c:ptCount val="1"/>
                <c:pt idx="0">
                  <c:v>Consumer Price Index</c:v>
                </c:pt>
              </c:strCache>
            </c:strRef>
          </c:tx>
          <c:marker>
            <c:symbol val="none"/>
          </c:marker>
          <c:cat>
            <c:numRef>
              <c:f>Sheet3!$B$1:$L$1</c:f>
              <c:numCache>
                <c:formatCode>General</c:formatCod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</c:numCache>
            </c:numRef>
          </c:cat>
          <c:val>
            <c:numRef>
              <c:f>Sheet3!$B$2:$L$2</c:f>
              <c:numCache>
                <c:formatCode>General</c:formatCode>
                <c:ptCount val="11"/>
                <c:pt idx="0">
                  <c:v>83.5</c:v>
                </c:pt>
                <c:pt idx="1">
                  <c:v>84.9</c:v>
                </c:pt>
                <c:pt idx="2">
                  <c:v>85.4</c:v>
                </c:pt>
                <c:pt idx="3">
                  <c:v>87</c:v>
                </c:pt>
                <c:pt idx="4">
                  <c:v>89.4</c:v>
                </c:pt>
                <c:pt idx="5">
                  <c:v>93.4</c:v>
                </c:pt>
                <c:pt idx="6">
                  <c:v>97.8</c:v>
                </c:pt>
                <c:pt idx="7">
                  <c:v>100</c:v>
                </c:pt>
                <c:pt idx="8">
                  <c:v>105.4</c:v>
                </c:pt>
                <c:pt idx="9">
                  <c:v>104.5</c:v>
                </c:pt>
                <c:pt idx="10">
                  <c:v>108</c:v>
                </c:pt>
              </c:numCache>
            </c:numRef>
          </c:val>
        </c:ser>
        <c:ser>
          <c:idx val="1"/>
          <c:order val="1"/>
          <c:tx>
            <c:strRef>
              <c:f>Sheet3!$A$3</c:f>
              <c:strCache>
                <c:ptCount val="1"/>
                <c:pt idx="0">
                  <c:v>Producer Price Index</c:v>
                </c:pt>
              </c:strCache>
            </c:strRef>
          </c:tx>
          <c:spPr>
            <a:ln>
              <a:prstDash val="dash"/>
            </a:ln>
          </c:spPr>
          <c:marker>
            <c:symbol val="none"/>
          </c:marker>
          <c:cat>
            <c:numRef>
              <c:f>Sheet3!$B$1:$L$1</c:f>
              <c:numCache>
                <c:formatCode>General</c:formatCod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</c:numCache>
            </c:numRef>
          </c:cat>
          <c:val>
            <c:numRef>
              <c:f>Sheet3!$B$3:$L$3</c:f>
              <c:numCache>
                <c:formatCode>General</c:formatCode>
                <c:ptCount val="11"/>
                <c:pt idx="0">
                  <c:v>100</c:v>
                </c:pt>
                <c:pt idx="1">
                  <c:v>102.5</c:v>
                </c:pt>
                <c:pt idx="2">
                  <c:v>104.2</c:v>
                </c:pt>
                <c:pt idx="3">
                  <c:v>108.4</c:v>
                </c:pt>
                <c:pt idx="4">
                  <c:v>115.7</c:v>
                </c:pt>
                <c:pt idx="5">
                  <c:v>126.3</c:v>
                </c:pt>
                <c:pt idx="6">
                  <c:v>135.19999999999999</c:v>
                </c:pt>
                <c:pt idx="7">
                  <c:v>139.6</c:v>
                </c:pt>
                <c:pt idx="8">
                  <c:v>156.9</c:v>
                </c:pt>
                <c:pt idx="9">
                  <c:v>150.9</c:v>
                </c:pt>
                <c:pt idx="10">
                  <c:v>165.1</c:v>
                </c:pt>
              </c:numCache>
            </c:numRef>
          </c:val>
        </c:ser>
        <c:marker val="1"/>
        <c:axId val="166704640"/>
        <c:axId val="166706560"/>
      </c:lineChart>
      <c:catAx>
        <c:axId val="1667046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166706560"/>
        <c:crosses val="autoZero"/>
        <c:auto val="1"/>
        <c:lblAlgn val="ctr"/>
        <c:lblOffset val="100"/>
      </c:catAx>
      <c:valAx>
        <c:axId val="16670656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166704640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th-TH"/>
          </a:pPr>
          <a:endParaRPr lang="th-TH"/>
        </a:p>
      </c:txPr>
    </c:legend>
    <c:plotVisOnly val="1"/>
    <c:dispBlanksAs val="gap"/>
  </c:chart>
  <c:txPr>
    <a:bodyPr/>
    <a:lstStyle/>
    <a:p>
      <a:pPr>
        <a:defRPr sz="20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Sheet5!$B$1</c:f>
              <c:strCache>
                <c:ptCount val="1"/>
                <c:pt idx="0">
                  <c:v>2011</c:v>
                </c:pt>
              </c:strCache>
            </c:strRef>
          </c:tx>
          <c:cat>
            <c:strRef>
              <c:f>Sheet5!$A$2:$A$11</c:f>
              <c:strCache>
                <c:ptCount val="10"/>
                <c:pt idx="0">
                  <c:v>Vietnam</c:v>
                </c:pt>
                <c:pt idx="1">
                  <c:v>Lao PDR</c:v>
                </c:pt>
                <c:pt idx="2">
                  <c:v>Cambodia</c:v>
                </c:pt>
                <c:pt idx="3">
                  <c:v>Indonesia</c:v>
                </c:pt>
                <c:pt idx="4">
                  <c:v>Singapore</c:v>
                </c:pt>
                <c:pt idx="5">
                  <c:v>Myanmar</c:v>
                </c:pt>
                <c:pt idx="6">
                  <c:v>Philippines</c:v>
                </c:pt>
                <c:pt idx="7">
                  <c:v>Thailand</c:v>
                </c:pt>
                <c:pt idx="8">
                  <c:v>Malaysia</c:v>
                </c:pt>
                <c:pt idx="9">
                  <c:v>Brunei Darussalam</c:v>
                </c:pt>
              </c:strCache>
            </c:strRef>
          </c:cat>
          <c:val>
            <c:numRef>
              <c:f>Sheet5!$B$2:$B$11</c:f>
              <c:numCache>
                <c:formatCode>0.00</c:formatCode>
                <c:ptCount val="10"/>
                <c:pt idx="0">
                  <c:v>18.677477120540669</c:v>
                </c:pt>
                <c:pt idx="1">
                  <c:v>7.5769240530955795</c:v>
                </c:pt>
                <c:pt idx="2">
                  <c:v>5.4785873041190314</c:v>
                </c:pt>
                <c:pt idx="3">
                  <c:v>5.3574996038877316</c:v>
                </c:pt>
                <c:pt idx="4">
                  <c:v>5.2407587548641539</c:v>
                </c:pt>
                <c:pt idx="5">
                  <c:v>5.0214601462075015</c:v>
                </c:pt>
                <c:pt idx="6">
                  <c:v>4.6473029045646514</c:v>
                </c:pt>
                <c:pt idx="7">
                  <c:v>3.8092812152647597</c:v>
                </c:pt>
                <c:pt idx="8">
                  <c:v>3.1744709215129352</c:v>
                </c:pt>
                <c:pt idx="9">
                  <c:v>2.015934385019051</c:v>
                </c:pt>
              </c:numCache>
            </c:numRef>
          </c:val>
        </c:ser>
        <c:axId val="210105088"/>
        <c:axId val="210107392"/>
      </c:barChart>
      <c:catAx>
        <c:axId val="210105088"/>
        <c:scaling>
          <c:orientation val="minMax"/>
        </c:scaling>
        <c:axPos val="b"/>
        <c:tickLblPos val="nextTo"/>
        <c:txPr>
          <a:bodyPr/>
          <a:lstStyle/>
          <a:p>
            <a:pPr>
              <a:defRPr lang="th-TH" sz="1200"/>
            </a:pPr>
            <a:endParaRPr lang="th-TH"/>
          </a:p>
        </c:txPr>
        <c:crossAx val="210107392"/>
        <c:crosses val="autoZero"/>
        <c:auto val="1"/>
        <c:lblAlgn val="ctr"/>
        <c:lblOffset val="100"/>
      </c:catAx>
      <c:valAx>
        <c:axId val="210107392"/>
        <c:scaling>
          <c:orientation val="minMax"/>
        </c:scaling>
        <c:axPos val="l"/>
        <c:majorGridlines/>
        <c:numFmt formatCode="0.00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21010508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lineChart>
        <c:grouping val="standard"/>
        <c:ser>
          <c:idx val="0"/>
          <c:order val="0"/>
          <c:tx>
            <c:strRef>
              <c:f>Sheet4!$A$2</c:f>
              <c:strCache>
                <c:ptCount val="1"/>
                <c:pt idx="0">
                  <c:v>   อัตราการว่างงาน</c:v>
                </c:pt>
              </c:strCache>
            </c:strRef>
          </c:tx>
          <c:dLbls>
            <c:txPr>
              <a:bodyPr/>
              <a:lstStyle/>
              <a:p>
                <a:pPr>
                  <a:defRPr lang="th-TH" sz="2000"/>
                </a:pPr>
                <a:endParaRPr lang="th-TH"/>
              </a:p>
            </c:txPr>
            <c:showVal val="1"/>
          </c:dLbls>
          <c:cat>
            <c:strRef>
              <c:f>Sheet4!$B$1:$N$1</c:f>
              <c:strCache>
                <c:ptCount val="13"/>
                <c:pt idx="0">
                  <c:v>2541 </c:v>
                </c:pt>
                <c:pt idx="1">
                  <c:v>2542 </c:v>
                </c:pt>
                <c:pt idx="2">
                  <c:v>2543 </c:v>
                </c:pt>
                <c:pt idx="3">
                  <c:v>2544 </c:v>
                </c:pt>
                <c:pt idx="4">
                  <c:v>2545 </c:v>
                </c:pt>
                <c:pt idx="5">
                  <c:v>2546 </c:v>
                </c:pt>
                <c:pt idx="6">
                  <c:v>2547 </c:v>
                </c:pt>
                <c:pt idx="7">
                  <c:v>2548 </c:v>
                </c:pt>
                <c:pt idx="8">
                  <c:v>2549 </c:v>
                </c:pt>
                <c:pt idx="9">
                  <c:v>2550 </c:v>
                </c:pt>
                <c:pt idx="10">
                  <c:v>2551 </c:v>
                </c:pt>
                <c:pt idx="11">
                  <c:v>2552 </c:v>
                </c:pt>
                <c:pt idx="12">
                  <c:v>2553 p</c:v>
                </c:pt>
              </c:strCache>
            </c:strRef>
          </c:cat>
          <c:val>
            <c:numRef>
              <c:f>Sheet4!$B$2:$N$2</c:f>
              <c:numCache>
                <c:formatCode>#,##0.00;\-#,##0.00</c:formatCode>
                <c:ptCount val="13"/>
                <c:pt idx="0">
                  <c:v>4.3499999999999996</c:v>
                </c:pt>
                <c:pt idx="1">
                  <c:v>4.1899999999999995</c:v>
                </c:pt>
                <c:pt idx="2">
                  <c:v>3.59</c:v>
                </c:pt>
                <c:pt idx="3">
                  <c:v>3.34</c:v>
                </c:pt>
                <c:pt idx="4">
                  <c:v>2.4099999999999997</c:v>
                </c:pt>
                <c:pt idx="5">
                  <c:v>2.17</c:v>
                </c:pt>
                <c:pt idx="6">
                  <c:v>2.08</c:v>
                </c:pt>
                <c:pt idx="7">
                  <c:v>1.85</c:v>
                </c:pt>
                <c:pt idx="8">
                  <c:v>1.52</c:v>
                </c:pt>
                <c:pt idx="9">
                  <c:v>1.3800000000000001</c:v>
                </c:pt>
                <c:pt idx="10">
                  <c:v>1.3900000000000001</c:v>
                </c:pt>
                <c:pt idx="11">
                  <c:v>1.5</c:v>
                </c:pt>
                <c:pt idx="12">
                  <c:v>1.04</c:v>
                </c:pt>
              </c:numCache>
            </c:numRef>
          </c:val>
        </c:ser>
        <c:dLbls>
          <c:showVal val="1"/>
        </c:dLbls>
        <c:marker val="1"/>
        <c:axId val="210687488"/>
        <c:axId val="4710784"/>
      </c:lineChart>
      <c:catAx>
        <c:axId val="21068748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4710784"/>
        <c:crosses val="autoZero"/>
        <c:auto val="1"/>
        <c:lblAlgn val="ctr"/>
        <c:lblOffset val="100"/>
      </c:catAx>
      <c:valAx>
        <c:axId val="4710784"/>
        <c:scaling>
          <c:orientation val="minMax"/>
        </c:scaling>
        <c:delete val="1"/>
        <c:axPos val="l"/>
        <c:numFmt formatCode="#,##0.00;\-#,##0.00" sourceLinked="1"/>
        <c:tickLblPos val="none"/>
        <c:crossAx val="21068748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[SL.UEM.TOTL.ZS_Indicator_MetaData_en_EXCEL.xls]Sheet3!$A$2:$A$12</c:f>
              <c:strCache>
                <c:ptCount val="11"/>
                <c:pt idx="0">
                  <c:v>Macedonia, FYR</c:v>
                </c:pt>
                <c:pt idx="1">
                  <c:v>Bosnia and Herzegovina</c:v>
                </c:pt>
                <c:pt idx="2">
                  <c:v>South Africa</c:v>
                </c:pt>
                <c:pt idx="3">
                  <c:v>Spain</c:v>
                </c:pt>
                <c:pt idx="4">
                  <c:v>Guyana</c:v>
                </c:pt>
                <c:pt idx="5">
                  <c:v>Montenegro</c:v>
                </c:pt>
                <c:pt idx="6">
                  <c:v>Greece</c:v>
                </c:pt>
                <c:pt idx="7">
                  <c:v>Puerto Rico</c:v>
                </c:pt>
                <c:pt idx="8">
                  <c:v>Latvia</c:v>
                </c:pt>
                <c:pt idx="9">
                  <c:v>Lithuania</c:v>
                </c:pt>
                <c:pt idx="10">
                  <c:v>Thailand</c:v>
                </c:pt>
              </c:strCache>
            </c:strRef>
          </c:cat>
          <c:val>
            <c:numRef>
              <c:f>[SL.UEM.TOTL.ZS_Indicator_MetaData_en_EXCEL.xls]Sheet3!$B$2:$B$12</c:f>
              <c:numCache>
                <c:formatCode>0.00</c:formatCode>
                <c:ptCount val="11"/>
                <c:pt idx="0">
                  <c:v>31.399999618530273</c:v>
                </c:pt>
                <c:pt idx="1">
                  <c:v>27.600000381469727</c:v>
                </c:pt>
                <c:pt idx="2">
                  <c:v>24.700000762939453</c:v>
                </c:pt>
                <c:pt idx="3">
                  <c:v>21.600000381469727</c:v>
                </c:pt>
                <c:pt idx="4">
                  <c:v>21</c:v>
                </c:pt>
                <c:pt idx="5">
                  <c:v>19.700000762939453</c:v>
                </c:pt>
                <c:pt idx="6">
                  <c:v>17.700000762939453</c:v>
                </c:pt>
                <c:pt idx="7">
                  <c:v>15.699999809265154</c:v>
                </c:pt>
                <c:pt idx="8">
                  <c:v>15.399999618530357</c:v>
                </c:pt>
                <c:pt idx="9">
                  <c:v>15.399999618530357</c:v>
                </c:pt>
                <c:pt idx="10">
                  <c:v>0.69999998807907649</c:v>
                </c:pt>
              </c:numCache>
            </c:numRef>
          </c:val>
        </c:ser>
        <c:dLbls>
          <c:showVal val="1"/>
        </c:dLbls>
        <c:gapWidth val="75"/>
        <c:axId val="4731264"/>
        <c:axId val="4732800"/>
      </c:barChart>
      <c:catAx>
        <c:axId val="473126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4732800"/>
        <c:crosses val="autoZero"/>
        <c:auto val="1"/>
        <c:lblAlgn val="ctr"/>
        <c:lblOffset val="100"/>
      </c:catAx>
      <c:valAx>
        <c:axId val="4732800"/>
        <c:scaling>
          <c:orientation val="minMax"/>
        </c:scaling>
        <c:axPos val="l"/>
        <c:numFmt formatCode="0.00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473126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[SL.UEM.TOTL.ZS_Indicator_MetaData_en_EXCEL.xls]Sheet4!$A$2:$A$7</c:f>
              <c:strCache>
                <c:ptCount val="6"/>
                <c:pt idx="0">
                  <c:v>Philippines</c:v>
                </c:pt>
                <c:pt idx="1">
                  <c:v>Indonesia</c:v>
                </c:pt>
                <c:pt idx="2">
                  <c:v>Singapore</c:v>
                </c:pt>
                <c:pt idx="3">
                  <c:v>Vietnam</c:v>
                </c:pt>
                <c:pt idx="4">
                  <c:v>Thailand</c:v>
                </c:pt>
                <c:pt idx="5">
                  <c:v>Cambodia</c:v>
                </c:pt>
              </c:strCache>
            </c:strRef>
          </c:cat>
          <c:val>
            <c:numRef>
              <c:f>[SL.UEM.TOTL.ZS_Indicator_MetaData_en_EXCEL.xls]Sheet4!$B$2:$B$7</c:f>
              <c:numCache>
                <c:formatCode>_-* #,##0.00_-;\-* #,##0.00_-;_-* "-"??_-;_-@_-</c:formatCode>
                <c:ptCount val="6"/>
                <c:pt idx="0">
                  <c:v>7</c:v>
                </c:pt>
                <c:pt idx="1">
                  <c:v>6.5999999046325923</c:v>
                </c:pt>
                <c:pt idx="2">
                  <c:v>2.9000000953674316</c:v>
                </c:pt>
                <c:pt idx="3">
                  <c:v>2</c:v>
                </c:pt>
                <c:pt idx="4">
                  <c:v>0.69999998807907649</c:v>
                </c:pt>
                <c:pt idx="5">
                  <c:v>0.20000000298023224</c:v>
                </c:pt>
              </c:numCache>
            </c:numRef>
          </c:val>
        </c:ser>
        <c:dLbls>
          <c:showVal val="1"/>
        </c:dLbls>
        <c:gapWidth val="75"/>
        <c:axId val="4761088"/>
        <c:axId val="4762624"/>
      </c:barChart>
      <c:catAx>
        <c:axId val="476108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4762624"/>
        <c:crosses val="autoZero"/>
        <c:auto val="1"/>
        <c:lblAlgn val="ctr"/>
        <c:lblOffset val="100"/>
      </c:catAx>
      <c:valAx>
        <c:axId val="4762624"/>
        <c:scaling>
          <c:orientation val="minMax"/>
        </c:scaling>
        <c:axPos val="l"/>
        <c:numFmt formatCode="_-* #,##0.00_-;\-* #,##0.00_-;_-* &quot;-&quot;??_-;_-@_-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476108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0.00862</cdr:x>
      <cdr:y>0.85294</cdr:y>
    </cdr:from>
    <cdr:to>
      <cdr:x>0.98276</cdr:x>
      <cdr:y>0.97059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4143404"/>
          <a:ext cx="8072494" cy="57150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US" dirty="0"/>
            <a:t> </a:t>
          </a:r>
          <a:r>
            <a:rPr lang="en-US" dirty="0" smtClean="0"/>
            <a:t>  </a:t>
          </a:r>
          <a:r>
            <a:rPr lang="en-US" sz="1400" dirty="0" smtClean="0"/>
            <a:t>1998     1999    2000      2001      2002       2003         2004        2005       2006       2007     2008      2009      2010       </a:t>
          </a:r>
          <a:endParaRPr lang="th-TH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123B3-D168-41F9-A61C-4B39B120A693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4334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4334"/>
            <a:ext cx="4310486" cy="3425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B6D88-E89C-4DB5-A9D6-8681F18300D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B1BC7-5456-4EE1-9B57-0619898F62ED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59138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728" y="3257550"/>
            <a:ext cx="795782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8D042-59AE-4041-9DDB-C7E666345EF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8D042-59AE-4041-9DDB-C7E666345EF4}" type="slidenum">
              <a:rPr lang="th-TH" smtClean="0"/>
              <a:pPr/>
              <a:t>50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B1435-8B6F-4D3D-80F2-BB6DFCD7BDE1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The Basics (week 3)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1/2014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Mapping the circular flow of macro-economy</a:t>
            </a:r>
          </a:p>
          <a:p>
            <a:r>
              <a:rPr lang="en-US" dirty="0" smtClean="0"/>
              <a:t>GDP and its measurement</a:t>
            </a:r>
          </a:p>
          <a:p>
            <a:r>
              <a:rPr lang="en-US" dirty="0" smtClean="0"/>
              <a:t>Nominal/real GDP, GDP growth, and GDP per capita</a:t>
            </a:r>
          </a:p>
          <a:p>
            <a:r>
              <a:rPr lang="en-US" dirty="0" smtClean="0"/>
              <a:t>Price indexes and inflation rates</a:t>
            </a:r>
          </a:p>
          <a:p>
            <a:r>
              <a:rPr lang="en-US" dirty="0" smtClean="0"/>
              <a:t>Unemployment rates</a:t>
            </a:r>
          </a:p>
          <a:p>
            <a:pPr>
              <a:buNone/>
            </a:pP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are the government, what information do you need to make decisions on macro-economic policies?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hat indicators?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What </a:t>
            </a:r>
            <a:r>
              <a:rPr lang="en-US" dirty="0" smtClean="0"/>
              <a:t>do the indicators reflect?</a:t>
            </a:r>
          </a:p>
          <a:p>
            <a:pPr lvl="1"/>
            <a:r>
              <a:rPr lang="en-US" dirty="0" smtClean="0"/>
              <a:t>How useful are the indicators?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The measurement of macroeconomic indicators is geared toward measuring the </a:t>
            </a:r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 smtClean="0"/>
              <a:t>the Thai context, measurements are carried out by different government units</a:t>
            </a:r>
          </a:p>
          <a:p>
            <a:pPr lvl="1"/>
            <a:r>
              <a:rPr lang="en-US" dirty="0" smtClean="0"/>
              <a:t>For example: BOT, NESDB, NSO, and MOF</a:t>
            </a:r>
          </a:p>
          <a:p>
            <a:pPr lvl="1"/>
            <a:r>
              <a:rPr lang="en-US" dirty="0" smtClean="0"/>
              <a:t>Note that the detailed calculation techniques constantly evolves.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0010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“circular flow” diagram captures the important aspects of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in the economy</a:t>
            </a:r>
          </a:p>
          <a:p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00034" y="3000372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Basic circular flow diagram (without the government, </a:t>
            </a:r>
          </a:p>
          <a:p>
            <a:r>
              <a:rPr lang="en-US" sz="2400" dirty="0" smtClean="0"/>
              <a:t>financial institutions, and the foreign sector)</a:t>
            </a:r>
            <a:endParaRPr lang="th-TH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0010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“circular flow” diagram captures the important aspects of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in the economy</a:t>
            </a:r>
          </a:p>
          <a:p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0" y="3000372"/>
            <a:ext cx="33575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Circular flow diagram with the government,</a:t>
            </a:r>
          </a:p>
          <a:p>
            <a:r>
              <a:rPr lang="en-US" sz="2400" dirty="0" smtClean="0"/>
              <a:t>financial institutions, and the foreign sector</a:t>
            </a:r>
            <a:endParaRPr lang="th-TH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GDP = </a:t>
            </a:r>
            <a:r>
              <a:rPr lang="en-US" dirty="0"/>
              <a:t> </a:t>
            </a:r>
            <a:r>
              <a:rPr lang="en-US" dirty="0" smtClean="0"/>
              <a:t>a measure </a:t>
            </a:r>
            <a:r>
              <a:rPr lang="en-US" dirty="0"/>
              <a:t>of the total value of final goods and services newly produced in a country over a period of time (usually one year)</a:t>
            </a:r>
          </a:p>
          <a:p>
            <a:pPr lvl="1"/>
            <a:r>
              <a:rPr lang="en-US" dirty="0" smtClean="0"/>
              <a:t>Final goods and services =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Question: Is GDP a flow or a stock variable? Does the product from the previous year or period count?</a:t>
            </a:r>
          </a:p>
          <a:p>
            <a:pPr lvl="1"/>
            <a:r>
              <a:rPr lang="en-US" dirty="0" smtClean="0"/>
              <a:t>Question: Is GDP a good measure?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= </a:t>
            </a:r>
            <a:r>
              <a:rPr lang="en-US" dirty="0"/>
              <a:t> </a:t>
            </a:r>
            <a:r>
              <a:rPr lang="en-US" dirty="0" smtClean="0"/>
              <a:t>a measure </a:t>
            </a:r>
            <a:r>
              <a:rPr lang="en-US" dirty="0"/>
              <a:t>of the total value of </a:t>
            </a:r>
            <a:r>
              <a:rPr lang="en-US" b="1" dirty="0" smtClean="0"/>
              <a:t>“final </a:t>
            </a:r>
            <a:r>
              <a:rPr lang="en-US" b="1" dirty="0"/>
              <a:t>goods and services newly </a:t>
            </a:r>
            <a:r>
              <a:rPr lang="en-US" b="1" dirty="0" smtClean="0"/>
              <a:t>produced” </a:t>
            </a:r>
            <a:r>
              <a:rPr lang="en-US" dirty="0"/>
              <a:t>in a country over a period of time </a:t>
            </a:r>
            <a:endParaRPr lang="en-US" dirty="0" smtClean="0"/>
          </a:p>
          <a:p>
            <a:r>
              <a:rPr lang="en-US" dirty="0" smtClean="0"/>
              <a:t>What are not included in the GDP!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Measuring </a:t>
            </a:r>
            <a:r>
              <a:rPr lang="en-US" dirty="0" smtClean="0"/>
              <a:t>the GDP, how? </a:t>
            </a:r>
          </a:p>
          <a:p>
            <a:pPr lvl="1"/>
            <a:r>
              <a:rPr lang="en-US" dirty="0" smtClean="0"/>
              <a:t>The circular-flow shows the way!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Three approaches to GDP measurement</a:t>
            </a:r>
          </a:p>
          <a:p>
            <a:pPr lvl="1"/>
            <a:r>
              <a:rPr lang="en-US" dirty="0" smtClean="0"/>
              <a:t>What did you learn from the circular flow diagram?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In </a:t>
            </a:r>
            <a:r>
              <a:rPr lang="en-US" dirty="0" smtClean="0"/>
              <a:t>a simple economy (as reflected by the circular flow diagram)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GDP</a:t>
            </a:r>
            <a:r>
              <a:rPr lang="en-US" dirty="0" smtClean="0"/>
              <a:t>, therefore, can be measured from three sides: </a:t>
            </a:r>
            <a:endParaRPr lang="en-US" b="1" dirty="0" smtClean="0"/>
          </a:p>
          <a:p>
            <a:pPr lvl="1"/>
            <a:endParaRPr lang="en-US" b="1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This is the most direct method</a:t>
            </a:r>
          </a:p>
          <a:p>
            <a:pPr lvl="2"/>
            <a:r>
              <a:rPr lang="en-US" dirty="0" smtClean="0"/>
              <a:t>Summing up the value of all “final” goods and services produced in each sector </a:t>
            </a:r>
          </a:p>
          <a:p>
            <a:pPr lvl="3"/>
            <a:r>
              <a:rPr lang="en-US" sz="2400" dirty="0" smtClean="0"/>
              <a:t>Sector = each type of product. </a:t>
            </a:r>
          </a:p>
          <a:p>
            <a:pPr lvl="4"/>
            <a:r>
              <a:rPr lang="en-US" sz="2400" dirty="0" smtClean="0"/>
              <a:t>For example, farming, mining, manufacturing etc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GDP </a:t>
            </a:r>
            <a:r>
              <a:rPr lang="en-US" dirty="0" smtClean="0"/>
              <a:t>=</a:t>
            </a:r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4488"/>
            <a:ext cx="8401080" cy="485778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The presence of </a:t>
            </a:r>
            <a:r>
              <a:rPr lang="en-US" dirty="0" smtClean="0"/>
              <a:t>_________________represent </a:t>
            </a:r>
            <a:r>
              <a:rPr lang="en-US" dirty="0" smtClean="0"/>
              <a:t>a major problem for calculating GDP from the production side.</a:t>
            </a:r>
          </a:p>
          <a:p>
            <a:pPr lvl="2"/>
            <a:r>
              <a:rPr lang="en-US" dirty="0" smtClean="0"/>
              <a:t>If we count the value of an intermediate goods, its value will be counted more than once, as the value is also included in the final product. </a:t>
            </a:r>
          </a:p>
          <a:p>
            <a:pPr lvl="2"/>
            <a:r>
              <a:rPr lang="en-US" sz="2800" dirty="0" smtClean="0"/>
              <a:t>We can avoid this problem by </a:t>
            </a:r>
            <a:r>
              <a:rPr lang="en-US" sz="2800" dirty="0" smtClean="0"/>
              <a:t>using</a:t>
            </a:r>
          </a:p>
          <a:p>
            <a:pPr lvl="2">
              <a:buNone/>
            </a:pPr>
            <a:endParaRPr lang="en-US" sz="2800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401080" cy="4214842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Value added method:</a:t>
            </a:r>
          </a:p>
          <a:p>
            <a:pPr lvl="2"/>
            <a:r>
              <a:rPr lang="en-US" dirty="0" smtClean="0"/>
              <a:t>Value for each of the good can be calculated through summing up the </a:t>
            </a:r>
            <a:endParaRPr lang="en-US" dirty="0" smtClean="0"/>
          </a:p>
          <a:p>
            <a:pPr lvl="2"/>
            <a:endParaRPr lang="en-US" dirty="0" smtClean="0"/>
          </a:p>
          <a:p>
            <a:pPr lvl="2"/>
            <a:r>
              <a:rPr lang="en-US" dirty="0" smtClean="0"/>
              <a:t>For example: The value of production for grilled meatballs  = </a:t>
            </a:r>
            <a:endParaRPr lang="en-US" dirty="0" smtClean="0"/>
          </a:p>
          <a:p>
            <a:pPr lvl="2"/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Calculating GDP Production Side</a:t>
            </a:r>
            <a:br>
              <a:rPr lang="en-US" dirty="0" smtClean="0"/>
            </a:br>
            <a:r>
              <a:rPr lang="en-US" dirty="0" smtClean="0"/>
              <a:t>Value-added method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00100" y="2857496"/>
          <a:ext cx="7072362" cy="2774074"/>
        </p:xfrm>
        <a:graphic>
          <a:graphicData uri="http://schemas.openxmlformats.org/drawingml/2006/table">
            <a:tbl>
              <a:tblPr/>
              <a:tblGrid>
                <a:gridCol w="1432467"/>
                <a:gridCol w="1301882"/>
                <a:gridCol w="1241366"/>
                <a:gridCol w="1467503"/>
                <a:gridCol w="1629144"/>
              </a:tblGrid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Pork-meatball 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Input Costs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 &amp; 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Value of output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00100" y="1643050"/>
            <a:ext cx="685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 Finding the value of pork-meatball noodle using the value added method  </a:t>
            </a:r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6248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(Production Side) 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14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71406" y="428595"/>
          <a:ext cx="9001155" cy="6429406"/>
        </p:xfrm>
        <a:graphic>
          <a:graphicData uri="http://schemas.openxmlformats.org/drawingml/2006/table">
            <a:tbl>
              <a:tblPr/>
              <a:tblGrid>
                <a:gridCol w="3478779"/>
                <a:gridCol w="690297"/>
                <a:gridCol w="690297"/>
                <a:gridCol w="690297"/>
                <a:gridCol w="690297"/>
                <a:gridCol w="690297"/>
                <a:gridCol w="690297"/>
                <a:gridCol w="690297"/>
                <a:gridCol w="690297"/>
              </a:tblGrid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Table 3  Gross domestic product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         at current market prices by economic activities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398">
                <a:tc>
                  <a:txBody>
                    <a:bodyPr/>
                    <a:lstStyle/>
                    <a:p>
                      <a:pPr algn="l" fontAlgn="ctr"/>
                      <a:r>
                        <a:rPr lang="th-TH" sz="9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 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(Millions of Baht)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9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FFFFFF"/>
                          </a:solidFill>
                          <a:latin typeface="Arial Narrow"/>
                        </a:rPr>
                        <a:t>2004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2008r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2009r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2010r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2011p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Agriculture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646,344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700,380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790,175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848,688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978,015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940,559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1,129,222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1,271,524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Agriculture, hunting and forestry</a:t>
                      </a:r>
                    </a:p>
                  </a:txBody>
                  <a:tcPr marL="7052" marR="7052" marT="7052" marB="0" anchor="b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538,264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594,289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681,162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750,109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881,238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839,862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1,027,228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1,168,409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Fishing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108,080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106,091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109,013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98,579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96,777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100,697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101,994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103,115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Non-agriculture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6,297,555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6,885,947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7,575,167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8,189,087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8,681,620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8,650,163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9,580,592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9,848,994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Mining and quarrying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175,486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222,124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257,607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278,906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315,185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305,700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339,692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366,608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Manufacturing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2,058,746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2,268,623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2,548,507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2,790,778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2,980,979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2,859,089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3,358,410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3,297,910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Electricity, gas and water supply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213,348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222,359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241,130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249,938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265,431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282,870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298,675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304,693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Construction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197,014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226,654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245,217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263,388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266,943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271,297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303,008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281,877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Wholesale and retail trade; repair of motor vehicles,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motorcycles and personal and household goods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1,057,009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1,135,238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1,219,311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1,311,135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1,388,318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1,430,697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1,568,885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1,630,226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Hotels and restaurants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229,937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231,321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255,239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277,778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298,874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285,537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311,346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338,644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Transport, storage and communications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546,587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566,820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620,610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690,709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701,781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701,195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734,884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743,791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Financial intermediation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367,364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417,155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448,643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493,043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523,609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543,844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561,392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640,996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Real estate, renting and business activities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515,545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563,549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620,819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642,703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667,114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642,744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703,633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741,957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Public administration and defence; compulsory social security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393,384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437,976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482,560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530,042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577,397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614,852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652,464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703,436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Education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261,662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289,227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319,071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349,617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372,103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391,702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410,474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435,803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Health and social work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114,850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125,326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135,858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143,781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149,829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152,178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156,987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166,112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Other community, social and personal service activities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158,401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171,043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171,857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158,057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164,375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158,323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170,593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186,207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Private households with employed persons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8,222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8,532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8,738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9,212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9,682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10,135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10,149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10,734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Gross domestic product,  (GDP)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6,943,899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7,586,327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8,365,342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9,037,775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9,659,635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9,590,722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10,709,814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11,120,518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plus : Net primary income from the rest of the wold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-302,148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-341,440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-312,290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-305,508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-313,144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-331,321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-476,313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-344,427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Gross national product,  (GNP) 1/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6,641,751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7,244,887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8,053,052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8,732,267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9,346,491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9,259,401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10,233,501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10,776,091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less :   Consumption of fixed capital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1,019,111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1,134,099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1,226,298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1,289,666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1,463,103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1,486,739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1,590,776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1,732,667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     Taxes on production and imports less subsidies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699,545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774,442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867,824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895,447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884,048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934,664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1,102,521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1,104,693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National income,  (NI) 2/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4,923,095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5,336,346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5,958,930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6,547,154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6,999,340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6,837,998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7,540,204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7,938,731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GDP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107,606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116,535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127,571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136,851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145,297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143,353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159,105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164,512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GNP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102,923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111,290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122,809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132,225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140,587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138,400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152,029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159,417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NI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76,290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81,973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90,873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99,138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105,282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102,208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112,017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117,442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Population (1,000 Heads)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64,531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65,099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65,574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66,041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66,482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66,903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67,313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67,597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Note : 1/ GNP = GNI (Gross national income)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2/  NI = NNP (Net national product) at factor cost </a:t>
                      </a:r>
                    </a:p>
                  </a:txBody>
                  <a:tcPr marL="126936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 dirty="0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6248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(Production Side) 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15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85786" y="428604"/>
          <a:ext cx="7500990" cy="6204524"/>
        </p:xfrm>
        <a:graphic>
          <a:graphicData uri="http://schemas.openxmlformats.org/drawingml/2006/table">
            <a:tbl>
              <a:tblPr/>
              <a:tblGrid>
                <a:gridCol w="3845660"/>
                <a:gridCol w="1913069"/>
                <a:gridCol w="1742261"/>
              </a:tblGrid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Table 3  Gross domestic product</a:t>
                      </a: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600" b="0" i="0" u="none" strike="noStrike">
                        <a:solidFill>
                          <a:srgbClr val="00206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600" b="0" i="0" u="none" strike="noStrike">
                        <a:solidFill>
                          <a:srgbClr val="00206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82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              at current market prices by economic activities</a:t>
                      </a: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600" b="0" i="0" u="none" strike="noStrike">
                        <a:solidFill>
                          <a:srgbClr val="00206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600" b="0" i="0" u="none" strike="noStrike">
                        <a:solidFill>
                          <a:srgbClr val="00206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 </a:t>
                      </a: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1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(Millions of Baht)</a:t>
                      </a: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600" b="0" i="0" u="none" strike="noStrike">
                        <a:solidFill>
                          <a:srgbClr val="00000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FFFF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2011p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Percentage of total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Agriculture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1,271,524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11.4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Mining and quarrying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366,608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3.3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Manufacturing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3,297,910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29.7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Electricity, gas and water supply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304,693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Construction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281,877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2.5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5951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Wholesale and retail trade; repair of motor vehicles,  motorcycles and personal and household goods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1,630,226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14.7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Hotels and restaurants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338,644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3.0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Transport, storage and communications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743,791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6.7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Financial intermediation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640,996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5.8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Real estate, renting and business activities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741,957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6.7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4007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Public administration and defence; compulsory social security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703,436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6.3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Education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435,803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3.9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Health and social work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166,112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1.5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4007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Other community, social and personal service activities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186,207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Private households with employed persons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10,734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0.1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Gross domestic product,  (GDP)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11,120,518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100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928662" y="571480"/>
          <a:ext cx="7000924" cy="5272620"/>
        </p:xfrm>
        <a:graphic>
          <a:graphicData uri="http://schemas.openxmlformats.org/drawingml/2006/table">
            <a:tbl>
              <a:tblPr/>
              <a:tblGrid>
                <a:gridCol w="3500462"/>
                <a:gridCol w="1479577"/>
                <a:gridCol w="2020885"/>
              </a:tblGrid>
              <a:tr h="32712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British GDP (Production Side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) 2011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Millions Pounds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Percentage of Total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Agriculture, forestry and fishing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9438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0.7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Industry, including energy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205210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15.1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Construction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86789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6.4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54248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Distributive trade, repairs; transport; accommod., food serv.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247518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18.2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Information and communication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88034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Financial and insurance activities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116358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8.5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Real estate activities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143641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10.6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54248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Prof., scientific, techn.; admin., support serv. Activities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158812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11.7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54248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Public admin.; compulsory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social</a:t>
                      </a:r>
                      <a:r>
                        <a:rPr lang="en-US" sz="20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security.;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education; human health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258983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19.0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Other service activities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46142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3.4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Total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1360925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3" descr="Hide subtree/Cacher sous-arb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542925"/>
            <a:ext cx="66675" cy="6667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57224" y="5929330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OECD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17</a:t>
            </a:fld>
            <a:endParaRPr lang="th-TH"/>
          </a:p>
        </p:txBody>
      </p:sp>
      <p:pic>
        <p:nvPicPr>
          <p:cNvPr id="141314" name="Picture 2" descr="\\psf\Home\Desktop\Screen Shot 2556-10-31 at 2.38.00 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5037" y="152400"/>
            <a:ext cx="4733925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Total value of all categories of expenditure on </a:t>
            </a:r>
            <a:r>
              <a:rPr lang="en-US" b="1" dirty="0" smtClean="0"/>
              <a:t>“final” </a:t>
            </a:r>
            <a:r>
              <a:rPr lang="en-US" dirty="0" smtClean="0"/>
              <a:t>goods and services</a:t>
            </a:r>
          </a:p>
          <a:p>
            <a:pPr lvl="2"/>
            <a:r>
              <a:rPr lang="en-US" dirty="0" smtClean="0"/>
              <a:t>Categories are divided according to types of spender</a:t>
            </a:r>
          </a:p>
          <a:p>
            <a:pPr lvl="3"/>
            <a:r>
              <a:rPr lang="en-US" sz="2400" dirty="0" smtClean="0"/>
              <a:t>Each type of spender designates “who” spends</a:t>
            </a:r>
          </a:p>
          <a:p>
            <a:pPr lvl="2"/>
            <a:r>
              <a:rPr lang="en-US" dirty="0" smtClean="0"/>
              <a:t>GDP = household consumption spending + business spending + government spending + net foreign sector spending </a:t>
            </a:r>
          </a:p>
          <a:p>
            <a:pPr lvl="3"/>
            <a:r>
              <a:rPr lang="en-US" dirty="0" smtClean="0"/>
              <a:t>Or simply  </a:t>
            </a:r>
            <a:r>
              <a:rPr lang="en-US" sz="2800" dirty="0" smtClean="0"/>
              <a:t>GDP = </a:t>
            </a: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More details on C + I + G + (X-M)</a:t>
            </a:r>
          </a:p>
          <a:p>
            <a:pPr lvl="2">
              <a:buNone/>
            </a:pPr>
            <a:endParaRPr lang="en-US" dirty="0" smtClean="0"/>
          </a:p>
        </p:txBody>
      </p:sp>
      <p:graphicFrame>
        <p:nvGraphicFramePr>
          <p:cNvPr id="4" name="ตัวยึดเนื้อหา 4"/>
          <p:cNvGraphicFramePr>
            <a:graphicFrameLocks/>
          </p:cNvGraphicFramePr>
          <p:nvPr/>
        </p:nvGraphicFramePr>
        <p:xfrm>
          <a:off x="500034" y="3071810"/>
          <a:ext cx="8229600" cy="23252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92320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Private Consumption Expenditure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C)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value of spending on final consumption of goods and services, as spent by households or non-profit seeking </a:t>
                      </a:r>
                      <a:r>
                        <a:rPr kumimoji="0" lang="en-US" sz="2000" kern="1200" baseline="0" dirty="0" err="1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organisations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. 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Government Consumption Expenditure (G)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government spending on final goods and services</a:t>
                      </a:r>
                      <a:endParaRPr kumimoji="0" lang="en-US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214422"/>
          <a:ext cx="8229600" cy="33002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 gridSpan="2"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Gross</a:t>
                      </a:r>
                      <a:r>
                        <a:rPr kumimoji="0" lang="en-US" sz="2000" b="1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Capital Formation (I)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Gross Fixed Capital Formation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Investments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in constructions and equipments that are used in the production process and last longer than 1 year.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419638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Change in Inventories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Difference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between demand and supply of goods within one accounting year.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baseline="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***A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convenient way to think of this is to think of goods that have been produced but have not yet been sold.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20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23265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193033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Exports and Imports of Goods and Services (X-M)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</a:t>
                      </a:r>
                      <a:r>
                        <a:rPr kumimoji="0" lang="th-TH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exported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in transportation and tourism, and other services such as communication services, insurance services, sold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 imported from foreign countries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bought from foreign countries.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21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22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85786" y="785794"/>
          <a:ext cx="7715304" cy="5640692"/>
        </p:xfrm>
        <a:graphic>
          <a:graphicData uri="http://schemas.openxmlformats.org/drawingml/2006/table">
            <a:tbl>
              <a:tblPr/>
              <a:tblGrid>
                <a:gridCol w="3512303"/>
                <a:gridCol w="1293235"/>
                <a:gridCol w="1454883"/>
                <a:gridCol w="1454883"/>
              </a:tblGrid>
              <a:tr h="108306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5,117,711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5,590,151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5,922,912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69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1,520,219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1,678,702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1,781,186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2,232,018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2,593,168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2,897,315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1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-238,816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149,393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54,664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531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6,190,058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7,145,554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7,942,726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5,157,644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6,060,184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6,675,068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1,032,414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1,085,370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1,267,658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5,286,372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6,547,273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7,749,631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4,036,590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5,122,935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6,160,220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1,249,782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1,424,338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1,589,411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9,534,818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10,609,695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10,849,172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55,904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100,119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271,346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9,590,722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10,709,814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11,120,518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28596" y="285728"/>
            <a:ext cx="7548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 2009-2011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23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285728"/>
            <a:ext cx="72106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 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178" y="1071546"/>
            <a:ext cx="8569540" cy="5018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85720" y="6143644"/>
            <a:ext cx="3039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NESDB, Thailand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24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285728"/>
            <a:ext cx="7311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Malaysia (Expenditure Side), 2005 (Unit: Thousands RM)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46"/>
            <a:ext cx="7870020" cy="476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357158" y="6000768"/>
            <a:ext cx="5282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National Statistical Office of Malaysia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25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642918"/>
            <a:ext cx="4160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Malaysia (Expenditure Side)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92162" name="Picture 2" descr="C:\Users\Thorn\Desktop\Malaysia GDP Ex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1214422"/>
            <a:ext cx="9072594" cy="191236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10" y="3429000"/>
            <a:ext cx="5282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National Statistical Office of Malaysia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Calculating GDP Expenditure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28794" y="1643050"/>
          <a:ext cx="5429288" cy="5087440"/>
        </p:xfrm>
        <a:graphic>
          <a:graphicData uri="http://schemas.openxmlformats.org/drawingml/2006/table">
            <a:tbl>
              <a:tblPr/>
              <a:tblGrid>
                <a:gridCol w="3968193"/>
                <a:gridCol w="1461095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5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-2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0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8662" y="114298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</a:t>
            </a:r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income side</a:t>
            </a:r>
          </a:p>
          <a:p>
            <a:pPr lvl="1"/>
            <a:r>
              <a:rPr lang="en-US" dirty="0" smtClean="0"/>
              <a:t>Summing up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But in order to get to the number of GDP, the calculation needs further steps</a:t>
            </a:r>
          </a:p>
          <a:p>
            <a:pPr lvl="2"/>
            <a:r>
              <a:rPr lang="en-US" dirty="0" smtClean="0"/>
              <a:t>Within GDP, there are components of income not earned by people within a country.</a:t>
            </a:r>
          </a:p>
          <a:p>
            <a:pPr lvl="2"/>
            <a:r>
              <a:rPr lang="en-US" dirty="0" smtClean="0"/>
              <a:t>There needs to be a conversion from GDP to GNP</a:t>
            </a:r>
          </a:p>
          <a:p>
            <a:pPr lvl="2"/>
            <a:r>
              <a:rPr lang="en-US" dirty="0" smtClean="0"/>
              <a:t>And even from GNP, there are income not earned by factors of production, due to depreciation.</a:t>
            </a:r>
          </a:p>
          <a:p>
            <a:pPr lvl="1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</a:t>
            </a:r>
            <a:r>
              <a:rPr lang="en-US" dirty="0" err="1" smtClean="0"/>
              <a:t>vs</a:t>
            </a:r>
            <a:r>
              <a:rPr lang="en-US" dirty="0" smtClean="0"/>
              <a:t> GNP</a:t>
            </a:r>
          </a:p>
          <a:p>
            <a:pPr lvl="1"/>
            <a:r>
              <a:rPr lang="en-US" dirty="0" smtClean="0"/>
              <a:t>GDP measures the total value of goods and services newly produced within the </a:t>
            </a:r>
            <a:r>
              <a:rPr lang="en-US" dirty="0" smtClean="0"/>
              <a:t>“___________________” </a:t>
            </a:r>
            <a:r>
              <a:rPr lang="en-US" dirty="0" smtClean="0"/>
              <a:t>of a nation</a:t>
            </a:r>
          </a:p>
          <a:p>
            <a:pPr lvl="1"/>
            <a:r>
              <a:rPr lang="en-US" dirty="0" smtClean="0"/>
              <a:t>GNP measures the same thing, but within the boundary of a nationality of economic agents.  </a:t>
            </a:r>
          </a:p>
          <a:p>
            <a:pPr lvl="2"/>
            <a:r>
              <a:rPr lang="en-US" dirty="0" smtClean="0"/>
              <a:t>Can you imagine the case in which the two measurements for the same nation can be largely different?</a:t>
            </a:r>
          </a:p>
          <a:p>
            <a:pPr lvl="1"/>
            <a:r>
              <a:rPr lang="en-US" sz="3000" dirty="0" smtClean="0"/>
              <a:t>GNP = GDP </a:t>
            </a:r>
            <a:r>
              <a:rPr lang="en-US" sz="3000" dirty="0" smtClean="0"/>
              <a:t>+</a:t>
            </a:r>
            <a:endParaRPr lang="en-US" sz="3000" dirty="0" smtClean="0"/>
          </a:p>
          <a:p>
            <a:pPr lvl="2"/>
            <a:r>
              <a:rPr lang="en-US" sz="2600" dirty="0" smtClean="0"/>
              <a:t>Net Income Payment from Abroad </a:t>
            </a:r>
            <a:r>
              <a:rPr lang="en-US" sz="2600" dirty="0" smtClean="0"/>
              <a:t>=</a:t>
            </a:r>
            <a:endParaRPr lang="en-US" sz="2600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28596" y="857232"/>
          <a:ext cx="8358246" cy="4491576"/>
        </p:xfrm>
        <a:graphic>
          <a:graphicData uri="http://schemas.openxmlformats.org/drawingml/2006/table">
            <a:tbl>
              <a:tblPr/>
              <a:tblGrid>
                <a:gridCol w="5164843"/>
                <a:gridCol w="1010159"/>
                <a:gridCol w="1091622"/>
                <a:gridCol w="1091622"/>
              </a:tblGrid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Japan GDP and GNP (Unit: Billion Yen)</a:t>
                      </a: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2010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domestic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473,933.9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480,098.0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473,282.6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Net primary income from the rest of the world 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13,069.9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13,258.8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14,768.8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national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487,003.8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493,356.8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488,051.4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Thailand's GDP and GNP (Unit: Million Baht)</a:t>
                      </a: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 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2010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domestic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9,590,722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10,709,814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11,120,518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Net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primary income from the rest of the world</a:t>
                      </a:r>
                      <a:r>
                        <a:rPr lang="en-US" sz="2400" b="1" i="0" u="none" strike="noStrike" dirty="0">
                          <a:solidFill>
                            <a:srgbClr val="002060"/>
                          </a:solidFill>
                          <a:latin typeface="Browallia New"/>
                        </a:rPr>
                        <a:t> 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-331,321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-476,313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-344,427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national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9,259,401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10,233,501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10,776,091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71472" y="5715016"/>
            <a:ext cx="6880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Sources: Statistics Bureau of Japan and NESDB of Thailand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1"/>
            <a:r>
              <a:rPr lang="en-US" dirty="0" smtClean="0"/>
              <a:t>GDP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GNP</a:t>
            </a:r>
          </a:p>
          <a:p>
            <a:pPr lvl="1"/>
            <a:r>
              <a:rPr lang="en-US" dirty="0" smtClean="0"/>
              <a:t>Net National Product (NNP): GNP less depreciation</a:t>
            </a:r>
          </a:p>
          <a:p>
            <a:pPr lvl="1"/>
            <a:r>
              <a:rPr lang="en-US" dirty="0" smtClean="0"/>
              <a:t>National Income (NI): Total income earned by factors of production</a:t>
            </a:r>
          </a:p>
          <a:p>
            <a:pPr lvl="2"/>
            <a:r>
              <a:rPr lang="en-US" dirty="0" smtClean="0"/>
              <a:t>**In case statistical discrepancy is zero, </a:t>
            </a:r>
            <a:r>
              <a:rPr lang="en-US" b="1" dirty="0" smtClean="0"/>
              <a:t>NNP equals NI</a:t>
            </a:r>
          </a:p>
          <a:p>
            <a:pPr lvl="1"/>
            <a:r>
              <a:rPr lang="en-US" dirty="0" smtClean="0"/>
              <a:t>Personal Income (PI): Total income accrued to households </a:t>
            </a:r>
          </a:p>
          <a:p>
            <a:pPr lvl="1"/>
            <a:r>
              <a:rPr lang="en-US" dirty="0" smtClean="0"/>
              <a:t>Disposable Personal Income: Total income available for household to spend</a:t>
            </a:r>
          </a:p>
          <a:p>
            <a:pPr lvl="1">
              <a:buNone/>
            </a:pPr>
            <a:r>
              <a:rPr lang="en-US" b="1" dirty="0" smtClean="0"/>
              <a:t>How to get from GDP to other measurements?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GDP </a:t>
            </a:r>
          </a:p>
          <a:p>
            <a:pPr lvl="3">
              <a:buNone/>
            </a:pPr>
            <a:r>
              <a:rPr lang="en-US" sz="2400" dirty="0" smtClean="0"/>
              <a:t>Plus: Receipts of factor income from the rest of the world</a:t>
            </a:r>
          </a:p>
          <a:p>
            <a:pPr lvl="3">
              <a:buNone/>
            </a:pPr>
            <a:r>
              <a:rPr lang="en-US" sz="2400" dirty="0" smtClean="0"/>
              <a:t>Less: Payments of factor income from the rest of the world</a:t>
            </a:r>
          </a:p>
          <a:p>
            <a:pPr lvl="2">
              <a:buNone/>
            </a:pPr>
            <a:r>
              <a:rPr lang="en-US" sz="2800" dirty="0" smtClean="0"/>
              <a:t>Equals</a:t>
            </a:r>
            <a:r>
              <a:rPr lang="en-US" sz="2800" dirty="0" smtClean="0"/>
              <a:t>:</a:t>
            </a:r>
            <a:endParaRPr lang="en-US" sz="2800" dirty="0" smtClean="0"/>
          </a:p>
          <a:p>
            <a:pPr lvl="3">
              <a:buNone/>
            </a:pPr>
            <a:r>
              <a:rPr lang="en-US" sz="2400" dirty="0" smtClean="0"/>
              <a:t>Less</a:t>
            </a:r>
            <a:r>
              <a:rPr lang="en-US" sz="2400" dirty="0" smtClean="0"/>
              <a:t>: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Net National Product (NNP)</a:t>
            </a:r>
          </a:p>
          <a:p>
            <a:pPr lvl="3">
              <a:buNone/>
            </a:pPr>
            <a:r>
              <a:rPr lang="en-US" sz="2400" dirty="0" smtClean="0"/>
              <a:t>Less: Statistical </a:t>
            </a:r>
            <a:r>
              <a:rPr lang="en-US" sz="2400" dirty="0" err="1" smtClean="0"/>
              <a:t>Discrepency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National Income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401080" cy="5429288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National income</a:t>
            </a:r>
          </a:p>
          <a:p>
            <a:pPr lvl="3">
              <a:buNone/>
            </a:pPr>
            <a:r>
              <a:rPr lang="en-US" sz="2400" dirty="0" smtClean="0"/>
              <a:t>Less</a:t>
            </a:r>
            <a:r>
              <a:rPr lang="en-US" sz="2400" dirty="0" smtClean="0"/>
              <a:t>: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Personal income</a:t>
            </a:r>
          </a:p>
          <a:p>
            <a:pPr lvl="3">
              <a:buNone/>
            </a:pPr>
            <a:r>
              <a:rPr lang="en-US" sz="2400" dirty="0" smtClean="0"/>
              <a:t>Less</a:t>
            </a:r>
            <a:r>
              <a:rPr lang="en-US" sz="2400" dirty="0" smtClean="0"/>
              <a:t>: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Disposable personal income</a:t>
            </a:r>
          </a:p>
          <a:p>
            <a:pPr lvl="3">
              <a:buNone/>
            </a:pPr>
            <a:r>
              <a:rPr lang="en-US" sz="2400" dirty="0" smtClean="0"/>
              <a:t>Less: Personal consumption expenditures, personal interest payments, and transfer payments made by households</a:t>
            </a:r>
          </a:p>
          <a:p>
            <a:pPr lvl="2">
              <a:buNone/>
            </a:pPr>
            <a:r>
              <a:rPr lang="en-US" sz="2800" dirty="0" smtClean="0"/>
              <a:t>Equals: Personal saving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/>
              <a:t>Calculating GDP Income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7752" y="857232"/>
          <a:ext cx="3714776" cy="3216393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85786" y="1285860"/>
          <a:ext cx="3714776" cy="5398789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Compensation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to employees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3,000,000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mixed income/operating surplus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property income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Government property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Corporate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profit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(Net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857752" y="4143380"/>
          <a:ext cx="3714776" cy="2370117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Income not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going to household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PI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(Personal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Personal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taxes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Disposable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personal income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14348" y="895633"/>
            <a:ext cx="24288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Example:</a:t>
            </a:r>
            <a:endParaRPr lang="th-TH" sz="24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34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7159" y="857232"/>
          <a:ext cx="8572560" cy="58926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2299"/>
                <a:gridCol w="1440766"/>
                <a:gridCol w="1512804"/>
                <a:gridCol w="1296691"/>
              </a:tblGrid>
              <a:tr h="183701">
                <a:tc>
                  <a:txBody>
                    <a:bodyPr/>
                    <a:lstStyle/>
                    <a:p>
                      <a:endParaRPr lang="en-US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2010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3181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Compensation of employees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2,943,149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3,169,279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3,386,816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3419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Households mixed income and operating surplus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2,438,626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2,722,930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2,876,830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Households property income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305,623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370,102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339,761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Interest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-11,179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-24,745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-22,239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Distributed income of corporations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236,168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311,149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280,760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Investment income disbursments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101,439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107,625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109,435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Rent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 - 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General government property income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-12,152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-15,597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</a:t>
                      </a:r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1,225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Interest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-87,588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-98,343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</a:t>
                      </a:r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105,964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Distributed income of corporations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65,489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71,075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89,442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Investment income disbursments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 - 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Rent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9,947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11,671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15,297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Appropriated corporation profit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1,162,752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1,293,490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1,336,549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Net national product at factor cost, (NNP)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6,837,998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7,540,204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7,938,731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Plus :   Consumption of fixed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capital (depreciation)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1,486,739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1,590,776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1,732,667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Taxes on production and imports less subsidies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934,664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1,102,521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1,104,693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2870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Gross national product,  (GNP) 1/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9,259,401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10,233,501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10,776,091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Less : Net primary income from the rest of the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world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-331,321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-476,313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-344,427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Gross domestic product,  (GDP)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9,590,722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10,709,814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11,120,518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8596" y="285728"/>
            <a:ext cx="7015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(Income Side) 2009-2011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calculation exercise</a:t>
            </a:r>
          </a:p>
          <a:p>
            <a:pPr lvl="2">
              <a:buNone/>
            </a:pPr>
            <a:endParaRPr lang="en-US" dirty="0" smtClean="0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071678"/>
            <a:ext cx="7789499" cy="2767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71538" y="5072074"/>
            <a:ext cx="67866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Calculate GDP from production side (value added approach), expenditure side, and income side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Measuring the GDP growth</a:t>
            </a:r>
          </a:p>
          <a:p>
            <a:pPr lvl="1"/>
            <a:r>
              <a:rPr lang="en-US" dirty="0" smtClean="0"/>
              <a:t>Can we simply compare the value of GDP from each year?</a:t>
            </a:r>
          </a:p>
          <a:p>
            <a:pPr lvl="2"/>
            <a:r>
              <a:rPr lang="en-US" dirty="0" smtClean="0"/>
              <a:t>Complications arise as </a:t>
            </a:r>
            <a:r>
              <a:rPr lang="en-US" dirty="0" smtClean="0"/>
              <a:t>___________________________. </a:t>
            </a:r>
            <a:r>
              <a:rPr lang="en-US" dirty="0" smtClean="0"/>
              <a:t>The change in GDP can be due to change in price rather than in the real value of goods and services.</a:t>
            </a:r>
          </a:p>
          <a:p>
            <a:pPr lvl="2"/>
            <a:r>
              <a:rPr lang="en-US" dirty="0" smtClean="0"/>
              <a:t>Thus, the distinction has to made between </a:t>
            </a:r>
            <a:r>
              <a:rPr lang="en-US" dirty="0" smtClean="0"/>
              <a:t>Nominal </a:t>
            </a:r>
            <a:r>
              <a:rPr lang="en-US" dirty="0" smtClean="0"/>
              <a:t>VS </a:t>
            </a:r>
            <a:r>
              <a:rPr lang="en-US" dirty="0" smtClean="0"/>
              <a:t>Real </a:t>
            </a:r>
            <a:r>
              <a:rPr lang="en-US" dirty="0" smtClean="0"/>
              <a:t>GDP before the reliable measurement of growth in GDP can be obtained</a:t>
            </a:r>
          </a:p>
          <a:p>
            <a:pPr lvl="3"/>
            <a:r>
              <a:rPr lang="en-US" sz="2400" dirty="0" smtClean="0"/>
              <a:t>Nominal GDP </a:t>
            </a:r>
            <a:r>
              <a:rPr lang="en-US" sz="2400" dirty="0" smtClean="0"/>
              <a:t>=</a:t>
            </a:r>
            <a:endParaRPr lang="en-US" sz="2400" dirty="0" smtClean="0"/>
          </a:p>
          <a:p>
            <a:pPr lvl="3"/>
            <a:r>
              <a:rPr lang="en-US" sz="2400" dirty="0" smtClean="0"/>
              <a:t>Real GDP </a:t>
            </a:r>
            <a:r>
              <a:rPr lang="en-US" sz="2400" dirty="0" smtClean="0"/>
              <a:t>=</a:t>
            </a:r>
            <a:endParaRPr lang="en-US" sz="2400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Nominal GDP = GDP at current price</a:t>
            </a:r>
          </a:p>
          <a:p>
            <a:pPr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500306"/>
            <a:ext cx="7375095" cy="320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Real GDP = GDP at base year price</a:t>
            </a:r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357430"/>
            <a:ext cx="7429552" cy="3080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r>
              <a:rPr lang="en-US" dirty="0" smtClean="0"/>
              <a:t>GDP Deflator </a:t>
            </a:r>
          </a:p>
          <a:p>
            <a:endParaRPr lang="en-US" dirty="0" smtClean="0"/>
          </a:p>
          <a:p>
            <a:r>
              <a:rPr lang="en-US" dirty="0" smtClean="0"/>
              <a:t>GDP Growth 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GDP per capita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graphicFrame>
        <p:nvGraphicFramePr>
          <p:cNvPr id="11265" name="Object 1"/>
          <p:cNvGraphicFramePr>
            <a:graphicFrameLocks noChangeAspect="1"/>
          </p:cNvGraphicFramePr>
          <p:nvPr/>
        </p:nvGraphicFramePr>
        <p:xfrm>
          <a:off x="2833220" y="3429000"/>
          <a:ext cx="4453424" cy="857252"/>
        </p:xfrm>
        <a:graphic>
          <a:graphicData uri="http://schemas.openxmlformats.org/presentationml/2006/ole">
            <p:oleObj spid="_x0000_s11265" name="Equation" r:id="rId3" imgW="2222280" imgH="431640" progId="Equation.3">
              <p:embed/>
            </p:oleObj>
          </a:graphicData>
        </a:graphic>
      </p:graphicFrame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2928926" y="5072074"/>
          <a:ext cx="3638550" cy="933450"/>
        </p:xfrm>
        <a:graphic>
          <a:graphicData uri="http://schemas.openxmlformats.org/presentationml/2006/ole">
            <p:oleObj spid="_x0000_s11266" name="Equation" r:id="rId4" imgW="1815840" imgH="469800" progId="Equation.3">
              <p:embed/>
            </p:oleObj>
          </a:graphicData>
        </a:graphic>
      </p:graphicFrame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2838450" y="2105025"/>
          <a:ext cx="4206875" cy="719138"/>
        </p:xfrm>
        <a:graphic>
          <a:graphicData uri="http://schemas.openxmlformats.org/presentationml/2006/ole">
            <p:oleObj spid="_x0000_s11267" name="Equation" r:id="rId5" imgW="227304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Nominal/Real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GDP Deflator</a:t>
            </a:r>
          </a:p>
          <a:p>
            <a:pPr lvl="1"/>
            <a:r>
              <a:rPr lang="en-US" dirty="0" smtClean="0"/>
              <a:t>Indicator of the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GDP deflator is calculated to indicate how the overall price level has changed through a period of time (i.e. from the base year until the current year).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Nominal/Real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600200"/>
            <a:ext cx="7715304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GDP Deflator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/>
              <a:t>Example</a:t>
            </a:r>
          </a:p>
          <a:p>
            <a:pPr marL="742950" lvl="2" indent="-342900"/>
            <a:r>
              <a:rPr lang="en-US" sz="2800" dirty="0" smtClean="0"/>
              <a:t>In 2014, Thailand’s Nominal GDP is 5 billions, the GDP deflator (base year 2013) is 125. In 2013, Thailand’s Nominal GDP is 4 billions, with the GDP deflator of 100. Calculate the growth in real GDP.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828668"/>
          </a:xfrm>
        </p:spPr>
        <p:txBody>
          <a:bodyPr>
            <a:normAutofit/>
          </a:bodyPr>
          <a:lstStyle/>
          <a:p>
            <a:r>
              <a:rPr lang="en-US" dirty="0" smtClean="0"/>
              <a:t>Exercise: calculate real GDP growth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graphicFrame>
        <p:nvGraphicFramePr>
          <p:cNvPr id="5" name="ตัวยึดเนื้อหา 6"/>
          <p:cNvGraphicFramePr>
            <a:graphicFrameLocks/>
          </p:cNvGraphicFramePr>
          <p:nvPr/>
        </p:nvGraphicFramePr>
        <p:xfrm>
          <a:off x="785786" y="2000240"/>
          <a:ext cx="7500996" cy="43089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</a:tblGrid>
              <a:tr h="966406">
                <a:tc>
                  <a:txBody>
                    <a:bodyPr/>
                    <a:lstStyle/>
                    <a:p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Y1)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65746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Goods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</a:t>
                      </a:r>
                      <a:r>
                        <a:rPr lang="th-TH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B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10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9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65087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43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357166"/>
            <a:ext cx="6479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Real and Nominal GDP (US Dollars),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357158" y="1214422"/>
          <a:ext cx="8501122" cy="50006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44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14290"/>
            <a:ext cx="7112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GDP per capita (local currency unit: Baht),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357158" y="1000108"/>
          <a:ext cx="8501122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45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14282" y="1142984"/>
          <a:ext cx="8715436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57290" y="142852"/>
            <a:ext cx="6308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per capita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2012, PPP (constant 2005 international)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44" y="857232"/>
            <a:ext cx="1701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Browallia New" pitchFamily="34" charset="-34"/>
                <a:cs typeface="Browallia New" pitchFamily="34" charset="-34"/>
              </a:rPr>
              <a:t>Unit: 1,000 US Dollars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46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290" y="142852"/>
            <a:ext cx="6308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per capita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2012, PPP (constant 2005 international)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656" y="785794"/>
            <a:ext cx="1701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Browallia New" pitchFamily="34" charset="-34"/>
                <a:cs typeface="Browallia New" pitchFamily="34" charset="-34"/>
              </a:rPr>
              <a:t>Unit: 1,000 US Dollars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357158" y="1285860"/>
          <a:ext cx="857256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47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285728"/>
            <a:ext cx="6957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GDP growth and GDP per capita growth,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Chart 9"/>
          <p:cNvGraphicFramePr/>
          <p:nvPr/>
        </p:nvGraphicFramePr>
        <p:xfrm>
          <a:off x="0" y="1142984"/>
          <a:ext cx="9144000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74725"/>
            <a:ext cx="8786873" cy="538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14414" y="285728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dirty="0" smtClean="0"/>
              <a:t>Why measuring the changes in price?</a:t>
            </a:r>
          </a:p>
          <a:p>
            <a:pPr lvl="1"/>
            <a:r>
              <a:rPr lang="en-US" dirty="0" smtClean="0"/>
              <a:t>Price change in itself has crucial implications for the economy</a:t>
            </a:r>
          </a:p>
          <a:p>
            <a:pPr lvl="2"/>
            <a:r>
              <a:rPr lang="en-US" sz="2800" dirty="0" smtClean="0"/>
              <a:t>Inflation </a:t>
            </a:r>
            <a:r>
              <a:rPr lang="en-US" sz="2800" dirty="0" smtClean="0"/>
              <a:t>=</a:t>
            </a:r>
            <a:endParaRPr lang="en-US" sz="2800" dirty="0" smtClean="0"/>
          </a:p>
          <a:p>
            <a:pPr lvl="2"/>
            <a:r>
              <a:rPr lang="en-US" sz="2800" dirty="0" smtClean="0"/>
              <a:t>Deflation </a:t>
            </a:r>
            <a:r>
              <a:rPr lang="en-US" sz="2800" dirty="0" smtClean="0"/>
              <a:t>=</a:t>
            </a:r>
            <a:endParaRPr lang="en-US" sz="2800" dirty="0" smtClean="0"/>
          </a:p>
          <a:p>
            <a:pPr lvl="1"/>
            <a:r>
              <a:rPr lang="en-US" sz="3200" dirty="0" smtClean="0"/>
              <a:t>Inflation leads to a decline in the value of money</a:t>
            </a:r>
          </a:p>
          <a:p>
            <a:pPr lvl="2"/>
            <a:r>
              <a:rPr lang="en-US" dirty="0" smtClean="0"/>
              <a:t>Question: How would inflation affect the following parties?</a:t>
            </a:r>
          </a:p>
          <a:p>
            <a:pPr lvl="3"/>
            <a:r>
              <a:rPr lang="en-US" sz="2400" dirty="0" smtClean="0"/>
              <a:t>Debtors, employers, salary earners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5720" y="3071810"/>
            <a:ext cx="8643998" cy="2928958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400" dirty="0" smtClean="0"/>
              <a:t>Measurement of price changes</a:t>
            </a:r>
          </a:p>
          <a:p>
            <a:pPr lvl="1"/>
            <a:r>
              <a:rPr lang="en-US" sz="2400" dirty="0" smtClean="0"/>
              <a:t>Price Indexes (measuring change in prices for the same basket of goods and services)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611573" y="3482517"/>
            <a:ext cx="7960955" cy="2068343"/>
            <a:chOff x="214282" y="2786058"/>
            <a:chExt cx="7960955" cy="1504717"/>
          </a:xfrm>
        </p:grpSpPr>
        <p:sp>
          <p:nvSpPr>
            <p:cNvPr id="7" name="TextBox 6"/>
            <p:cNvSpPr txBox="1"/>
            <p:nvPr/>
          </p:nvSpPr>
          <p:spPr>
            <a:xfrm>
              <a:off x="571472" y="2786058"/>
              <a:ext cx="25667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Price Index </a:t>
              </a:r>
              <a:r>
                <a:rPr lang="th-TH" sz="2400" b="1" dirty="0" smtClean="0">
                  <a:latin typeface="Browallia New" pitchFamily="34" charset="-34"/>
                  <a:cs typeface="Browallia New" pitchFamily="34" charset="-34"/>
                </a:rPr>
                <a:t> </a:t>
              </a:r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for Year A =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532295" y="2799095"/>
              <a:ext cx="6335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x100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14282" y="3786190"/>
              <a:ext cx="24096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Inflation for Period A =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429520" y="3829110"/>
              <a:ext cx="7457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x 100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3000364" y="4000504"/>
              <a:ext cx="40005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/>
          <p:cNvCxnSpPr/>
          <p:nvPr/>
        </p:nvCxnSpPr>
        <p:spPr>
          <a:xfrm>
            <a:off x="3929058" y="3714752"/>
            <a:ext cx="4000528" cy="21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972072"/>
          </a:xfrm>
        </p:spPr>
        <p:txBody>
          <a:bodyPr/>
          <a:lstStyle/>
          <a:p>
            <a:r>
              <a:rPr lang="en-US" dirty="0" smtClean="0"/>
              <a:t>Examples of calculation</a:t>
            </a:r>
            <a:endParaRPr lang="en-US" sz="24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aphicFrame>
        <p:nvGraphicFramePr>
          <p:cNvPr id="5" name="ตาราง 24"/>
          <p:cNvGraphicFramePr>
            <a:graphicFrameLocks noGrp="1"/>
          </p:cNvGraphicFramePr>
          <p:nvPr/>
        </p:nvGraphicFramePr>
        <p:xfrm>
          <a:off x="357158" y="2144727"/>
          <a:ext cx="8215371" cy="26524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2539"/>
                <a:gridCol w="1305759"/>
                <a:gridCol w="1142539"/>
                <a:gridCol w="1886078"/>
                <a:gridCol w="1095381"/>
                <a:gridCol w="1643075"/>
              </a:tblGrid>
              <a:tr h="531174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2010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(Base Year)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608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= 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>
                          <a:latin typeface="Browallia New" pitchFamily="34" charset="-34"/>
                          <a:cs typeface="Browallia New" pitchFamily="34" charset="-34"/>
                        </a:rPr>
                        <a:t>=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A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17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Goods</a:t>
                      </a:r>
                      <a:r>
                        <a:rPr lang="en-US" sz="2000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B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60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18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Total value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spending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Index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57356" y="5072074"/>
            <a:ext cx="5500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Index for 2011 = </a:t>
            </a:r>
          </a:p>
          <a:p>
            <a:r>
              <a:rPr lang="en-US" dirty="0" smtClean="0"/>
              <a:t>Inflation Rate for 2011 =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Types of price indexes</a:t>
            </a:r>
          </a:p>
          <a:p>
            <a:pPr lvl="1"/>
            <a:r>
              <a:rPr lang="en-US" dirty="0" smtClean="0"/>
              <a:t>Consumer Price Index (CPI):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Producer Price Index (PPI): the price index of prices that producers receive for products at all stages in the production process, not just the final stage.  </a:t>
            </a:r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00200"/>
            <a:ext cx="8401080" cy="49720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CPI </a:t>
            </a:r>
            <a:r>
              <a:rPr lang="en-US" dirty="0" err="1" smtClean="0"/>
              <a:t>vs</a:t>
            </a:r>
            <a:r>
              <a:rPr lang="en-US" dirty="0" smtClean="0"/>
              <a:t> GDP Deflator</a:t>
            </a:r>
          </a:p>
          <a:p>
            <a:pPr lvl="1"/>
            <a:r>
              <a:rPr lang="en-US" dirty="0" smtClean="0"/>
              <a:t>GDP Deflator concerns prices of all goods and services in the economy, whereas CPI takes into account only prices of goods and services bought by consumers. </a:t>
            </a:r>
          </a:p>
          <a:p>
            <a:pPr lvl="1"/>
            <a:r>
              <a:rPr lang="en-US" dirty="0" smtClean="0"/>
              <a:t>CPI takes into account prices of imported products, while GDP Deflator does not.</a:t>
            </a:r>
          </a:p>
          <a:p>
            <a:pPr lvl="1"/>
            <a:r>
              <a:rPr lang="en-US" dirty="0" smtClean="0"/>
              <a:t>Finally, CPI is computed using a fixed basket of goods and services. GDP Deflator, on the other hand, allows the goods and services that its calculation takes into account to change over time. </a:t>
            </a:r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800" dirty="0" smtClean="0"/>
              <a:t>Real interest rate</a:t>
            </a:r>
          </a:p>
          <a:p>
            <a:pPr lvl="1"/>
            <a:endParaRPr lang="en-US" sz="2400" dirty="0" smtClean="0"/>
          </a:p>
          <a:p>
            <a:pPr lvl="1"/>
            <a:endParaRPr lang="en-US" sz="2400" dirty="0" smtClean="0"/>
          </a:p>
          <a:p>
            <a:pPr lvl="1"/>
            <a:endParaRPr lang="en-US" sz="2400" dirty="0" smtClean="0"/>
          </a:p>
          <a:p>
            <a:pPr lvl="1"/>
            <a:r>
              <a:rPr lang="en-US" sz="2400" dirty="0" smtClean="0"/>
              <a:t>Why </a:t>
            </a:r>
            <a:r>
              <a:rPr lang="en-US" sz="2400" dirty="0" smtClean="0"/>
              <a:t>using the real interest rate to calculate the return from loans?</a:t>
            </a:r>
          </a:p>
          <a:p>
            <a:pPr lvl="2"/>
            <a:r>
              <a:rPr lang="en-US" dirty="0" smtClean="0"/>
              <a:t>Example: You lend 100 bath to a friend. The inflation rate will be 10 percent. The interest rate you charge is 15 percent. What return from your loan will you actually receive?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800" dirty="0" smtClean="0"/>
              <a:t>Hyper-inflation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pic>
        <p:nvPicPr>
          <p:cNvPr id="57346" name="Picture 2" descr="http://upload.wikimedia.org/wikipedia/commons/thumb/f/ff/Bundesarchiv_Bild_102-00104%2C_Inflation%2C_Tapezieren_mit_Geldscheinen.jpg/220px-Bundesarchiv_Bild_102-00104%2C_Inflation%2C_Tapezieren_mit_Geldschei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857496"/>
            <a:ext cx="2428892" cy="33231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262838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Weimar Republic</a:t>
            </a:r>
            <a:endParaRPr lang="th-TH" dirty="0"/>
          </a:p>
        </p:txBody>
      </p:sp>
      <p:pic>
        <p:nvPicPr>
          <p:cNvPr id="57348" name="Picture 4" descr="File:Zimbabwe Hyperinflation 2008 not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857496"/>
            <a:ext cx="4291945" cy="342898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143372" y="2285992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Zimbabwe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141277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Zimbabwe hyperinflation</a:t>
            </a:r>
            <a:endParaRPr lang="th-TH" dirty="0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928813"/>
            <a:ext cx="86963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7224" y="1285860"/>
            <a:ext cx="68162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CPI and PPI for Thailand, 2000-2010 </a:t>
            </a:r>
          </a:p>
          <a:p>
            <a:pPr algn="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CPI Year Base 2007, PPI Year Base 2000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9" name="แผนภูมิ 8"/>
          <p:cNvGraphicFramePr/>
          <p:nvPr/>
        </p:nvGraphicFramePr>
        <p:xfrm>
          <a:off x="571472" y="2057400"/>
          <a:ext cx="8072494" cy="34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57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85728"/>
          </a:xfrm>
        </p:spPr>
        <p:txBody>
          <a:bodyPr>
            <a:noAutofit/>
          </a:bodyPr>
          <a:lstStyle/>
          <a:p>
            <a:r>
              <a:rPr lang="en-US" sz="2400" dirty="0" smtClean="0"/>
              <a:t>CPI, Thailand, 2013 (Base Year = 2011)</a:t>
            </a:r>
            <a:endParaRPr lang="th-TH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4" y="285728"/>
          <a:ext cx="9001160" cy="6593747"/>
        </p:xfrm>
        <a:graphic>
          <a:graphicData uri="http://schemas.openxmlformats.org/drawingml/2006/table">
            <a:tbl>
              <a:tblPr/>
              <a:tblGrid>
                <a:gridCol w="1666877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</a:tblGrid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Description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weight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Jan.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Feb.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Mar.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May.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Jul.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Aug.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Sep.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Oct.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84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ALL COMMODITIES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FOOD AND NON -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33.48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106.59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RICE, FLOUR AND CEREAL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3.44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MEATS, POULTRY AND FISH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EGGS AND DAIRY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101.68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VEGETABLES AND FRUITS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116.49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113.55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120.7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120.97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118.82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117.91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SEASONINGS AND CONDIMENTS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103.63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PREPARED FOOD AT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8.97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108.72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FOOD AWAY FROM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5.46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APPAREL AND FOOTWARE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102.01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HOUSING AND FURNISHING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MEDICAL AND PERSONAL CARE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TRANSPORTATION AND COMMUNICATION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25.54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49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RECREATION AND EDUCATION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TOBACCO AND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NON-FOOD AND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66.52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103.57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110.69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15.52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113.25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110.92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112.32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EXCLUDE 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73.09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103.23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87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6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th-TH" sz="6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th-TH" sz="6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357166"/>
          </a:xfrm>
        </p:spPr>
        <p:txBody>
          <a:bodyPr>
            <a:noAutofit/>
          </a:bodyPr>
          <a:lstStyle/>
          <a:p>
            <a:r>
              <a:rPr lang="en-US" sz="3200" dirty="0" smtClean="0"/>
              <a:t>PPI, Thailand, 2013 (Base Year = 2005)</a:t>
            </a:r>
            <a:endParaRPr lang="th-TH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1403" y="500042"/>
          <a:ext cx="9001191" cy="6286502"/>
        </p:xfrm>
        <a:graphic>
          <a:graphicData uri="http://schemas.openxmlformats.org/drawingml/2006/table">
            <a:tbl>
              <a:tblPr/>
              <a:tblGrid>
                <a:gridCol w="2506931"/>
                <a:gridCol w="659150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</a:tblGrid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Description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weight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Jan.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Feb.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Apr.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May.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Jul.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Aug.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Sep.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Oct.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Total Index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100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Products of agriculture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10.14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Crops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243.9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247.2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258.8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276.8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240.5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Live-stocks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130.3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 of forestry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Fish and other fishinng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1.34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134.3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Mining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Lignite, petroleum &amp; natural gas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92.5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Metal ores and other mining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0.49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142.8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Manufactured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86.94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Food products,beverages &amp; tobacco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Textiles and textiles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7.59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Leather, leather products and footwears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Wood and wood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1.08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Pulp, paper, paper products and printing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Petroleum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9.09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Chemicals and chemical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Rubber and plastic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3.72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Non metallic mineral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2.87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Basic metals and fabricated metal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4.73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116.4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Machinery and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Electrical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Transpor equipment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8.66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Other manufactured goods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186.7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7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en-US" sz="7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en-US" sz="7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0FF6-8840-45C0-9EA7-70DDB0E789CE}" type="slidenum">
              <a:rPr lang="th-TH" sz="1600" smtClean="0">
                <a:solidFill>
                  <a:schemeClr val="tx1"/>
                </a:solidFill>
              </a:rPr>
              <a:pPr/>
              <a:t>60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928662" y="1285860"/>
          <a:ext cx="7072362" cy="40148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71670" y="142852"/>
            <a:ext cx="4403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Inflation rate in </a:t>
            </a:r>
            <a:r>
              <a:rPr lang="en-US" b="1" dirty="0" err="1" smtClean="0">
                <a:latin typeface="Browallia New" pitchFamily="34" charset="-34"/>
                <a:cs typeface="Browallia New" pitchFamily="34" charset="-34"/>
              </a:rPr>
              <a:t>Asean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 countries,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1000108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>
                <a:latin typeface="Browallia New" pitchFamily="34" charset="-34"/>
                <a:cs typeface="Browallia New" pitchFamily="34" charset="-34"/>
              </a:rPr>
              <a:t>ร้อยละต่อปี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3042" y="1428736"/>
            <a:ext cx="5229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18.68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309044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7.58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81434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5.48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868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5.36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95880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5.24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38822" y="342900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5.02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81764" y="366195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4.65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72198" y="3733388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3.81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96210" y="392906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3.17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86644" y="401914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2.02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Unemployment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What is wrong with unemployment?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2976" y="3000372"/>
            <a:ext cx="28921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Unemployment Rate =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43702" y="2928934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X 100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429124" y="3191532"/>
            <a:ext cx="192882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500726"/>
          </a:xfrm>
        </p:spPr>
        <p:txBody>
          <a:bodyPr>
            <a:normAutofit/>
          </a:bodyPr>
          <a:lstStyle/>
          <a:p>
            <a:r>
              <a:rPr lang="en-US" dirty="0" smtClean="0"/>
              <a:t>Types of unemployment</a:t>
            </a:r>
          </a:p>
          <a:p>
            <a:pPr lvl="1"/>
            <a:r>
              <a:rPr lang="en-US" b="1" dirty="0" smtClean="0"/>
              <a:t>Frictional</a:t>
            </a:r>
            <a:r>
              <a:rPr lang="en-US" b="1" dirty="0" smtClean="0"/>
              <a:t>:</a:t>
            </a:r>
            <a:endParaRPr lang="en-US" dirty="0" smtClean="0"/>
          </a:p>
          <a:p>
            <a:pPr lvl="1"/>
            <a:r>
              <a:rPr lang="en-US" b="1" dirty="0" smtClean="0"/>
              <a:t>Cyclical: </a:t>
            </a:r>
            <a:r>
              <a:rPr lang="en-US" dirty="0" smtClean="0"/>
              <a:t>occurs through the recession of the economy. </a:t>
            </a:r>
          </a:p>
          <a:p>
            <a:pPr lvl="1"/>
            <a:r>
              <a:rPr lang="en-US" b="1" dirty="0" smtClean="0"/>
              <a:t>Structural: </a:t>
            </a:r>
            <a:r>
              <a:rPr lang="en-US" dirty="0" smtClean="0"/>
              <a:t>occurs when a </a:t>
            </a:r>
            <a:r>
              <a:rPr lang="en-US" dirty="0" err="1" smtClean="0"/>
              <a:t>labour</a:t>
            </a:r>
            <a:r>
              <a:rPr lang="en-US" dirty="0" smtClean="0"/>
              <a:t> market is unable to provide jobs for everyone who wants one. </a:t>
            </a:r>
          </a:p>
          <a:p>
            <a:pPr lvl="2"/>
            <a:r>
              <a:rPr lang="en-US" dirty="0" smtClean="0"/>
              <a:t>Caused by a mismatch between the skills of the unemployed and the skills needed. </a:t>
            </a:r>
          </a:p>
          <a:p>
            <a:pPr lvl="2"/>
            <a:endParaRPr lang="en-US" dirty="0" smtClean="0"/>
          </a:p>
          <a:p>
            <a:pPr lvl="1"/>
            <a:r>
              <a:rPr lang="en-US" b="1" dirty="0" smtClean="0"/>
              <a:t>Seasonal:</a:t>
            </a:r>
            <a:r>
              <a:rPr lang="en-US" dirty="0" smtClean="0"/>
              <a:t>. 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4291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Actual calculation (Thai case)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1071538" y="1928802"/>
            <a:ext cx="4000528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Population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(age &gt; 15)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71538" y="2357430"/>
            <a:ext cx="7072362" cy="2857520"/>
            <a:chOff x="1071538" y="2357430"/>
            <a:chExt cx="7072362" cy="3143272"/>
          </a:xfrm>
        </p:grpSpPr>
        <p:sp>
          <p:nvSpPr>
            <p:cNvPr id="5" name="Rectangle 4"/>
            <p:cNvSpPr/>
            <p:nvPr/>
          </p:nvSpPr>
          <p:spPr>
            <a:xfrm>
              <a:off x="1071538" y="2357430"/>
              <a:ext cx="7072362" cy="3143272"/>
            </a:xfrm>
            <a:prstGeom prst="rect">
              <a:avLst/>
            </a:prstGeom>
            <a:solidFill>
              <a:schemeClr val="accent2">
                <a:lumMod val="75000"/>
                <a:alpha val="1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71538" y="2357430"/>
              <a:ext cx="3143272" cy="3143272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 useBgFill="1">
          <p:nvSpPr>
            <p:cNvPr id="11" name="Rectangle 10"/>
            <p:cNvSpPr/>
            <p:nvPr/>
          </p:nvSpPr>
          <p:spPr>
            <a:xfrm>
              <a:off x="1071538" y="2357430"/>
              <a:ext cx="4929222" cy="314327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214810" y="4214818"/>
              <a:ext cx="1785950" cy="1285884"/>
            </a:xfrm>
            <a:prstGeom prst="rect">
              <a:avLst/>
            </a:prstGeom>
            <a:solidFill>
              <a:schemeClr val="accent1">
                <a:alpha val="26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86248" y="3214686"/>
              <a:ext cx="15001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Seasonal unemployed</a:t>
              </a:r>
              <a:endParaRPr lang="th-TH" sz="2000" dirty="0"/>
            </a:p>
          </p:txBody>
        </p:sp>
        <p:sp>
          <p:nvSpPr>
            <p:cNvPr id="8" name="Content Placeholder 3"/>
            <p:cNvSpPr txBox="1">
              <a:spLocks/>
            </p:cNvSpPr>
            <p:nvPr/>
          </p:nvSpPr>
          <p:spPr>
            <a:xfrm>
              <a:off x="2143108" y="2357430"/>
              <a:ext cx="3643338" cy="542916"/>
            </a:xfrm>
            <a:prstGeom prst="rect">
              <a:avLst/>
            </a:prstGeom>
            <a:ln>
              <a:solidFill>
                <a:schemeClr val="accent1">
                  <a:shade val="50000"/>
                </a:schemeClr>
              </a:solidFill>
            </a:ln>
          </p:spPr>
          <p:txBody>
            <a:bodyPr vert="horz" lIns="91440" tIns="45720" rIns="91440" bIns="45720" rtlCol="0">
              <a:normAutofit fontScale="92500" lnSpcReduction="20000"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In the </a:t>
              </a:r>
              <a:r>
                <a:rPr kumimoji="0" lang="en-US" sz="3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labour</a:t>
              </a: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force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214810" y="2357430"/>
              <a:ext cx="1785950" cy="185738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8" name="Content Placeholder 3"/>
          <p:cNvSpPr txBox="1">
            <a:spLocks/>
          </p:cNvSpPr>
          <p:nvPr/>
        </p:nvSpPr>
        <p:spPr>
          <a:xfrm>
            <a:off x="1071538" y="5357826"/>
            <a:ext cx="6786610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Unemployment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(Unemployed/Total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Labour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Force) x 100 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ชื่อเรื่อง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Unemployment: Actual Calculation in Thailand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ตัวยึดเนื้อหา 9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715436" cy="3627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09780"/>
                <a:gridCol w="700565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Term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Definition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has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None/>
                      </a:pP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 Work 1 hour or more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and earn returns in the form of money or goods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1 hour or more in an enterprise or a farm that belongs to a household or more, without receiving returns</a:t>
                      </a:r>
                      <a:endParaRPr lang="en-US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342900" indent="-342900">
                        <a:buNone/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Has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not been working or work less than 1 hou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 (despite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having been working before)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, but</a:t>
                      </a:r>
                      <a:b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</a:b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3.1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still receives return from business or jobs while out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work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/>
                      </a:r>
                      <a:b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</a:b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3.2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receiving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no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return from business or jobs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, but will return to business or work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Unemployed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has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Has not been working and has no permanent job for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30 days before the survey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64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ชื่อเรื่อง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Unemployment: Actual Calculation in Thailand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ตัวยึดเนื้อหา 9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715436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61092"/>
                <a:gridCol w="68543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Term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Definition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Seasonal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unemployed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cannot be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employed or unemployed. The person waits for appropriate season to work, and will usually work in farming or business that occurs seasonally. 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force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is not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categerised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being outside of the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force and is also not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seasonal unemployment. 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Not in the </a:t>
                      </a:r>
                      <a:r>
                        <a:rPr lang="en-US" sz="200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force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Anyone with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None/>
                      </a:pP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 Age under 15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2)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Age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15 or above, but is not ready to work because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	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2.1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as a housewife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2.2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studying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2.3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Too old (age above 60)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2.4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Cannot work due to disability or illness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2.5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for someone not in the household without receiving returns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2.6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for a non-profit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organisation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without receiving returns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2.7 Is not willing to work due to other reasons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AutoNum type="arabicParenR"/>
                      </a:pP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65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66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5732" y="142852"/>
            <a:ext cx="3828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in Thailand,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29008" y="857232"/>
            <a:ext cx="2286000" cy="707886"/>
          </a:xfrm>
          <a:prstGeom prst="rect">
            <a:avLst/>
          </a:prstGeom>
          <a:ln w="3175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Population age above 15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54.87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1071554" y="2000240"/>
            <a:ext cx="2500314" cy="707886"/>
          </a:xfrm>
          <a:prstGeom prst="rect">
            <a:avLst/>
          </a:prstGeom>
          <a:ln w="28575"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In the </a:t>
            </a:r>
            <a:r>
              <a:rPr lang="en-US" sz="2000" b="1" dirty="0" err="1" smtClean="0">
                <a:latin typeface="BrowalliaUPC" pitchFamily="34" charset="-34"/>
                <a:cs typeface="BrowalliaUPC" pitchFamily="34" charset="-34"/>
              </a:rPr>
              <a:t>labour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 force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39.35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 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71.7 percent)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5643586" y="2000240"/>
            <a:ext cx="278606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Not in the </a:t>
            </a:r>
            <a:r>
              <a:rPr lang="en-US" sz="2000" b="1" dirty="0" err="1" smtClean="0">
                <a:latin typeface="BrowalliaUPC" pitchFamily="34" charset="-34"/>
                <a:cs typeface="BrowalliaUPC" pitchFamily="34" charset="-34"/>
              </a:rPr>
              <a:t>labour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 force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15.52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 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28.3 percent)</a:t>
            </a:r>
            <a:endParaRPr lang="en-US" sz="2000" b="1" dirty="0"/>
          </a:p>
        </p:txBody>
      </p:sp>
      <p:sp>
        <p:nvSpPr>
          <p:cNvPr id="7" name="Rectangle 6"/>
          <p:cNvSpPr/>
          <p:nvPr/>
        </p:nvSpPr>
        <p:spPr>
          <a:xfrm>
            <a:off x="214282" y="3429000"/>
            <a:ext cx="1285884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Employed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38.75 mil.</a:t>
            </a:r>
            <a:endParaRPr lang="th-TH" sz="20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4480" y="3435494"/>
            <a:ext cx="121444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Seasonal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0.33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endParaRPr lang="en-US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3071802" y="3435494"/>
            <a:ext cx="1214446" cy="707886"/>
          </a:xfrm>
          <a:prstGeom prst="rect">
            <a:avLst/>
          </a:prstGeom>
          <a:ln w="28575"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Unemployed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0.27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endParaRPr lang="en-US" sz="2000" dirty="0"/>
          </a:p>
        </p:txBody>
      </p:sp>
      <p:sp>
        <p:nvSpPr>
          <p:cNvPr id="10" name="Rectangle 9"/>
          <p:cNvSpPr/>
          <p:nvPr/>
        </p:nvSpPr>
        <p:spPr>
          <a:xfrm>
            <a:off x="4572000" y="3435494"/>
            <a:ext cx="1428744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Housewives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4.68 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b="1" dirty="0"/>
          </a:p>
        </p:txBody>
      </p:sp>
      <p:sp>
        <p:nvSpPr>
          <p:cNvPr id="11" name="Rectangle 10"/>
          <p:cNvSpPr/>
          <p:nvPr/>
        </p:nvSpPr>
        <p:spPr>
          <a:xfrm>
            <a:off x="6072198" y="3429000"/>
            <a:ext cx="1428760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Studying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4.36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th-TH" sz="20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43834" y="3429000"/>
            <a:ext cx="135730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Others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6.4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b="1" dirty="0"/>
          </a:p>
        </p:txBody>
      </p:sp>
      <p:cxnSp>
        <p:nvCxnSpPr>
          <p:cNvPr id="14" name="Elbow Connector 13"/>
          <p:cNvCxnSpPr>
            <a:stCxn id="5" idx="2"/>
            <a:endCxn id="7" idx="0"/>
          </p:cNvCxnSpPr>
          <p:nvPr/>
        </p:nvCxnSpPr>
        <p:spPr>
          <a:xfrm rot="5400000">
            <a:off x="1229031" y="2336320"/>
            <a:ext cx="720874" cy="146448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5" idx="2"/>
            <a:endCxn id="8" idx="0"/>
          </p:cNvCxnSpPr>
          <p:nvPr/>
        </p:nvCxnSpPr>
        <p:spPr>
          <a:xfrm rot="5400000">
            <a:off x="1958023" y="3071806"/>
            <a:ext cx="727368" cy="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hape 18"/>
          <p:cNvCxnSpPr>
            <a:stCxn id="5" idx="2"/>
            <a:endCxn id="9" idx="0"/>
          </p:cNvCxnSpPr>
          <p:nvPr/>
        </p:nvCxnSpPr>
        <p:spPr>
          <a:xfrm rot="16200000" flipH="1">
            <a:off x="2636684" y="2393153"/>
            <a:ext cx="727368" cy="135731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/>
          <p:cNvCxnSpPr>
            <a:stCxn id="4" idx="2"/>
            <a:endCxn id="5" idx="0"/>
          </p:cNvCxnSpPr>
          <p:nvPr/>
        </p:nvCxnSpPr>
        <p:spPr>
          <a:xfrm rot="5400000">
            <a:off x="3229299" y="657531"/>
            <a:ext cx="435122" cy="225029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>
            <a:stCxn id="4" idx="2"/>
            <a:endCxn id="6" idx="0"/>
          </p:cNvCxnSpPr>
          <p:nvPr/>
        </p:nvCxnSpPr>
        <p:spPr>
          <a:xfrm rot="16200000" flipH="1">
            <a:off x="5586752" y="550373"/>
            <a:ext cx="435122" cy="246461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6" idx="2"/>
            <a:endCxn id="10" idx="0"/>
          </p:cNvCxnSpPr>
          <p:nvPr/>
        </p:nvCxnSpPr>
        <p:spPr>
          <a:xfrm rot="5400000">
            <a:off x="5797812" y="2196687"/>
            <a:ext cx="727368" cy="175024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stCxn id="6" idx="2"/>
            <a:endCxn id="11" idx="0"/>
          </p:cNvCxnSpPr>
          <p:nvPr/>
        </p:nvCxnSpPr>
        <p:spPr>
          <a:xfrm rot="5400000">
            <a:off x="6551162" y="2943543"/>
            <a:ext cx="720874" cy="25004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6" idx="2"/>
            <a:endCxn id="12" idx="0"/>
          </p:cNvCxnSpPr>
          <p:nvPr/>
        </p:nvCxnSpPr>
        <p:spPr>
          <a:xfrm rot="16200000" flipH="1">
            <a:off x="7319116" y="2425629"/>
            <a:ext cx="720874" cy="128586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สี่เหลี่ยมมุมมน 8"/>
          <p:cNvSpPr/>
          <p:nvPr/>
        </p:nvSpPr>
        <p:spPr>
          <a:xfrm rot="10800000" flipV="1">
            <a:off x="285714" y="4643446"/>
            <a:ext cx="3786215" cy="10715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2" name="สี่เหลี่ยมมุมมน 10"/>
          <p:cNvSpPr/>
          <p:nvPr/>
        </p:nvSpPr>
        <p:spPr>
          <a:xfrm rot="10800000" flipV="1">
            <a:off x="5143500" y="4643446"/>
            <a:ext cx="3532955" cy="10001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ขวา 12"/>
          <p:cNvSpPr/>
          <p:nvPr/>
        </p:nvSpPr>
        <p:spPr>
          <a:xfrm>
            <a:off x="4286248" y="4929198"/>
            <a:ext cx="500066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15" name="Group 41"/>
          <p:cNvGrpSpPr/>
          <p:nvPr/>
        </p:nvGrpSpPr>
        <p:grpSpPr>
          <a:xfrm>
            <a:off x="357158" y="4714884"/>
            <a:ext cx="3562465" cy="828738"/>
            <a:chOff x="928662" y="4714884"/>
            <a:chExt cx="3562465" cy="828738"/>
          </a:xfrm>
        </p:grpSpPr>
        <p:sp>
          <p:nvSpPr>
            <p:cNvPr id="35" name="TextBox 34"/>
            <p:cNvSpPr txBox="1"/>
            <p:nvPr/>
          </p:nvSpPr>
          <p:spPr>
            <a:xfrm>
              <a:off x="928662" y="4929198"/>
              <a:ext cx="146386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Unemployment =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518792" y="4714884"/>
              <a:ext cx="11224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Unemployed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500298" y="5143512"/>
              <a:ext cx="11352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 smtClean="0">
                  <a:latin typeface="Browallia New" pitchFamily="34" charset="-34"/>
                  <a:cs typeface="Browallia New" pitchFamily="34" charset="-34"/>
                </a:rPr>
                <a:t>Labour</a:t>
              </a:r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 force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857620" y="4929198"/>
              <a:ext cx="6335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X 100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2500298" y="5141924"/>
              <a:ext cx="135732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5194640" y="4941168"/>
            <a:ext cx="1463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Unemployment =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32240" y="4757082"/>
            <a:ext cx="5100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0.27</a:t>
            </a:r>
            <a:endParaRPr lang="th-TH" sz="20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732240" y="5117122"/>
            <a:ext cx="60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39.35</a:t>
            </a:r>
            <a:endParaRPr lang="th-TH" sz="20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6786587" y="5157192"/>
            <a:ext cx="4557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308304" y="4941168"/>
            <a:ext cx="11721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X 100 = 0.68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928794" y="428604"/>
            <a:ext cx="4541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Thailand Unemployment Rate (%) (1998-2010)</a:t>
            </a:r>
          </a:p>
        </p:txBody>
      </p:sp>
      <p:graphicFrame>
        <p:nvGraphicFramePr>
          <p:cNvPr id="7" name="แผนภูมิ 6"/>
          <p:cNvGraphicFramePr/>
          <p:nvPr/>
        </p:nvGraphicFramePr>
        <p:xfrm>
          <a:off x="500034" y="1142984"/>
          <a:ext cx="8286808" cy="485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67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6000768"/>
            <a:ext cx="1164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Source: BOT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00166" y="1000108"/>
          <a:ext cx="5643602" cy="4803960"/>
        </p:xfrm>
        <a:graphic>
          <a:graphicData uri="http://schemas.openxmlformats.org/drawingml/2006/table">
            <a:tbl>
              <a:tblPr/>
              <a:tblGrid>
                <a:gridCol w="2285389"/>
                <a:gridCol w="818647"/>
                <a:gridCol w="818647"/>
                <a:gridCol w="818647"/>
                <a:gridCol w="902272"/>
              </a:tblGrid>
              <a:tr h="553645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Educational level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2010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2011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2012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Total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1.04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0.68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0.66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Primary Education and Below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0.51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0.34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0.27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Mattayom 1-3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1.49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0.93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0.93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Mattayom 4-6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1.25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0.84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Vocational education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1.61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1.02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1.01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High Vocational Certificate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1.98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1.33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1.47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Higher education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2.3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1.37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1.35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357158" y="357166"/>
            <a:ext cx="86308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Unemployment rate in Thailand according to the educational level </a:t>
            </a:r>
            <a:endParaRPr lang="th-TH" sz="3200" dirty="0"/>
          </a:p>
        </p:txBody>
      </p:sp>
      <p:sp>
        <p:nvSpPr>
          <p:cNvPr id="4" name="Rectangle 3"/>
          <p:cNvSpPr/>
          <p:nvPr/>
        </p:nvSpPr>
        <p:spPr>
          <a:xfrm>
            <a:off x="1428728" y="5929330"/>
            <a:ext cx="2198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Source: NESDB</a:t>
            </a:r>
            <a:endParaRPr lang="th-TH" sz="3200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69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85720" y="1142984"/>
          <a:ext cx="8643998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00364" y="142852"/>
            <a:ext cx="3034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Rate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% of total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force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70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785786" y="1214422"/>
          <a:ext cx="7786742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00364" y="142852"/>
            <a:ext cx="3034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Rate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% of total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force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412776"/>
            <a:ext cx="77048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Thailand among the countries with the lowest unemployment rate in the world, </a:t>
            </a:r>
            <a:r>
              <a:rPr lang="en-US" sz="6000" dirty="0" smtClean="0"/>
              <a:t>why?</a:t>
            </a:r>
            <a:endParaRPr lang="en-US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2241</TotalTime>
  <Words>4658</Words>
  <Application>Microsoft Office PowerPoint</Application>
  <PresentationFormat>On-screen Show (4:3)</PresentationFormat>
  <Paragraphs>1693</Paragraphs>
  <Slides>71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3" baseType="lpstr">
      <vt:lpstr>Office Theme</vt:lpstr>
      <vt:lpstr>Equation</vt:lpstr>
      <vt:lpstr>Macroeconomics: The Basics (week 3)</vt:lpstr>
      <vt:lpstr>Agendas</vt:lpstr>
      <vt:lpstr>Questions</vt:lpstr>
      <vt:lpstr>Mapping the circular flow of macro-economy</vt:lpstr>
      <vt:lpstr>Mapping the circular flow of macro-economy</vt:lpstr>
      <vt:lpstr>Mapping the circular flow of macro-economy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Calculating GDP Production Side Value-added method</vt:lpstr>
      <vt:lpstr>Slide 14</vt:lpstr>
      <vt:lpstr>Slide 15</vt:lpstr>
      <vt:lpstr>Slide 16</vt:lpstr>
      <vt:lpstr>Slide 17</vt:lpstr>
      <vt:lpstr>GDP and its measurement</vt:lpstr>
      <vt:lpstr>GDP and its measurement</vt:lpstr>
      <vt:lpstr>2.3.3 Expenditure Approach</vt:lpstr>
      <vt:lpstr>2.3.3 Expenditure Approach</vt:lpstr>
      <vt:lpstr>Slide 22</vt:lpstr>
      <vt:lpstr>Slide 23</vt:lpstr>
      <vt:lpstr>Slide 24</vt:lpstr>
      <vt:lpstr>Slide 25</vt:lpstr>
      <vt:lpstr>Calculating GDP Expenditure Side</vt:lpstr>
      <vt:lpstr>GDP and its measurement</vt:lpstr>
      <vt:lpstr>GDP and its measurement</vt:lpstr>
      <vt:lpstr>Slide 29</vt:lpstr>
      <vt:lpstr>GDP and its measurement</vt:lpstr>
      <vt:lpstr>GDP and its measurement</vt:lpstr>
      <vt:lpstr>GDP and its measurement</vt:lpstr>
      <vt:lpstr>Calculating GDP Income Side</vt:lpstr>
      <vt:lpstr>Slide 34</vt:lpstr>
      <vt:lpstr>GDP and its measurement</vt:lpstr>
      <vt:lpstr>GDP growth, Nominal/Real GDP, and GDP per capita</vt:lpstr>
      <vt:lpstr>GDP growth, Nominal/Real GDP, and GDP per capita</vt:lpstr>
      <vt:lpstr>GDP growth, Nominal/Real GDP, and GDP per capita</vt:lpstr>
      <vt:lpstr>GDP growth, Nominal/Real GDP, and GDP per capita</vt:lpstr>
      <vt:lpstr>Nominal/Real GDP</vt:lpstr>
      <vt:lpstr>Nominal/Real GDP</vt:lpstr>
      <vt:lpstr>GDP growth, Nominal/Real GDP, and GDP per capita</vt:lpstr>
      <vt:lpstr>Slide 43</vt:lpstr>
      <vt:lpstr>Slide 44</vt:lpstr>
      <vt:lpstr>Slide 45</vt:lpstr>
      <vt:lpstr>Slide 46</vt:lpstr>
      <vt:lpstr>Slide 47</vt:lpstr>
      <vt:lpstr>Slide 48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CPI, Thailand, 2013 (Base Year = 2011)</vt:lpstr>
      <vt:lpstr>PPI, Thailand, 2013 (Base Year = 2005)</vt:lpstr>
      <vt:lpstr>Slide 60</vt:lpstr>
      <vt:lpstr>Unemployment Rate</vt:lpstr>
      <vt:lpstr>Unemployment Rate</vt:lpstr>
      <vt:lpstr>Unemployment Rate</vt:lpstr>
      <vt:lpstr>Unemployment: Actual Calculation in Thailand</vt:lpstr>
      <vt:lpstr>Unemployment: Actual Calculation in Thailand</vt:lpstr>
      <vt:lpstr>Slide 66</vt:lpstr>
      <vt:lpstr>Slide 67</vt:lpstr>
      <vt:lpstr>Slide 68</vt:lpstr>
      <vt:lpstr>Slide 69</vt:lpstr>
      <vt:lpstr>Slide 70</vt:lpstr>
      <vt:lpstr>Slide 71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The Basics (week 3)</dc:title>
  <dc:creator>Thorn</dc:creator>
  <cp:lastModifiedBy>Thorn</cp:lastModifiedBy>
  <cp:revision>157</cp:revision>
  <dcterms:created xsi:type="dcterms:W3CDTF">2013-11-17T09:27:20Z</dcterms:created>
  <dcterms:modified xsi:type="dcterms:W3CDTF">2014-09-02T14:57:26Z</dcterms:modified>
</cp:coreProperties>
</file>