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8" r:id="rId3"/>
    <p:sldId id="269" r:id="rId4"/>
    <p:sldId id="270" r:id="rId5"/>
    <p:sldId id="271" r:id="rId6"/>
    <p:sldId id="281" r:id="rId7"/>
    <p:sldId id="282" r:id="rId8"/>
    <p:sldId id="283" r:id="rId9"/>
    <p:sldId id="257" r:id="rId10"/>
    <p:sldId id="258" r:id="rId11"/>
    <p:sldId id="277" r:id="rId12"/>
    <p:sldId id="274" r:id="rId13"/>
    <p:sldId id="275" r:id="rId14"/>
    <p:sldId id="276" r:id="rId15"/>
    <p:sldId id="278" r:id="rId16"/>
    <p:sldId id="279" r:id="rId17"/>
    <p:sldId id="280" r:id="rId18"/>
    <p:sldId id="260" r:id="rId19"/>
    <p:sldId id="261" r:id="rId20"/>
    <p:sldId id="262" r:id="rId21"/>
    <p:sldId id="263" r:id="rId22"/>
    <p:sldId id="264" r:id="rId23"/>
    <p:sldId id="265" r:id="rId24"/>
    <p:sldId id="266" r:id="rId25"/>
    <p:sldId id="267" r:id="rId26"/>
    <p:sldId id="273" r:id="rId27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th-TH" altLang="en-US"/>
              <a:t>คลิกเพื่อแก้ไขลักษณะชื่อเรื่องต้นแบบ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th-TH" altLang="en-US"/>
              <a:t>คลิกเพื่อแก้ไขลักษณะชื่อเรื่องรองต้นแบบ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E722642-531E-4602-AF72-837C4DA2F030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5127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4763CE-6696-42F0-8BF0-BD6C3EA94682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BFB7E-1130-4F48-A181-54F2F7ED8FF9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657B4C-5E08-4C18-9BAB-0CF5C57A0B63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4EF31D-EFA6-4B7E-AAA0-695B3EAE4A01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5EEAB2-9518-4E59-AE23-4CA61A8D5CE9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B1E848-0396-4063-8955-128CD1A024B6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5D76E-4974-4A2C-A6F6-00FD6DE597AD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BDA841-BE71-47EF-8222-10F9E30BBA31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EB702B-E41D-4B47-9BDE-5E33699A61BE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C0667-5B25-464C-B707-E6251CFAF63F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77C44AB-95A5-491E-BB69-D611A87663B2}" type="slidenum">
              <a:rPr lang="th-TH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คลิกเพื่อแก้ไขลักษณะชื่อเรื่องต้นแบบ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en-US" smtClean="0"/>
              <a:t>ระดับที่สอง</a:t>
            </a:r>
          </a:p>
          <a:p>
            <a:pPr lvl="2"/>
            <a:r>
              <a:rPr lang="th-TH" altLang="en-US" smtClean="0"/>
              <a:t>ระดับที่สาม</a:t>
            </a:r>
          </a:p>
          <a:p>
            <a:pPr lvl="3"/>
            <a:r>
              <a:rPr lang="th-TH" altLang="en-US" smtClean="0"/>
              <a:t>ระดับที่สี่</a:t>
            </a:r>
          </a:p>
          <a:p>
            <a:pPr lvl="4"/>
            <a:r>
              <a:rPr lang="th-TH" altLang="en-US" smtClean="0"/>
              <a:t>ระดับที่ห้า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endParaRPr lang="th-TH" alt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endParaRPr lang="th-TH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fld id="{8B635DBF-3F0E-4C48-AE7B-19BC0618FF43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410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vestopedia.com/university/behavioral_finance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opedia.com/terms/w/warrenbuffet.as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investopedia.com/terms/b/bengraham.asp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investopedia.com/terms/s/sp500.asp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vestopedia.com/terms/j/januaryeffect.asp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opedia.com/terms/g/governmentsecurity.asp" TargetMode="External"/><Relationship Id="rId2" Type="http://schemas.openxmlformats.org/officeDocument/2006/relationships/hyperlink" Target="http://www.investopedia.com/terms/w/winnerscurse.asp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Behavioral Finance</a:t>
            </a:r>
            <a:endParaRPr lang="th-TH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35150" y="3962400"/>
            <a:ext cx="6699250" cy="1752600"/>
          </a:xfrm>
        </p:spPr>
        <p:txBody>
          <a:bodyPr/>
          <a:lstStyle/>
          <a:p>
            <a:r>
              <a:rPr lang="th-TH" sz="1800" dirty="0">
                <a:hlinkClick r:id="rId2"/>
              </a:rPr>
              <a:t>http://www.investopedia.com/university/behavioral_finance/</a:t>
            </a:r>
            <a:r>
              <a:rPr lang="th-TH" sz="2400" dirty="0"/>
              <a:t> </a:t>
            </a:r>
            <a:endParaRPr lang="en-US" sz="2400" dirty="0"/>
          </a:p>
          <a:p>
            <a:r>
              <a:rPr lang="en-US" sz="1800" dirty="0" err="1"/>
              <a:t>Shiller</a:t>
            </a:r>
            <a:r>
              <a:rPr lang="en-US" sz="1800" dirty="0"/>
              <a:t> (2003)</a:t>
            </a:r>
            <a:endParaRPr lang="th-TH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dirty="0" smtClean="0"/>
              <a:t>Is the stock </a:t>
            </a:r>
            <a:r>
              <a:rPr lang="fr-CA" dirty="0" err="1" smtClean="0"/>
              <a:t>market</a:t>
            </a:r>
            <a:r>
              <a:rPr lang="fr-CA" dirty="0" smtClean="0"/>
              <a:t> efficient?</a:t>
            </a:r>
            <a:endParaRPr lang="fr-FR" dirty="0" smtClean="0"/>
          </a:p>
        </p:txBody>
      </p:sp>
      <p:pic>
        <p:nvPicPr>
          <p:cNvPr id="28675" name="Picture 7" descr="buffet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779588"/>
            <a:ext cx="29432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11" descr="john_nef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2488" y="1268413"/>
            <a:ext cx="2286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9" descr="peterlync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675" y="2781300"/>
            <a:ext cx="24288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13" descr="Benjamin_Graham_471e111496a6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2924175"/>
            <a:ext cx="2508250" cy="341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 idx="4294967295"/>
          </p:nvPr>
        </p:nvSpPr>
        <p:spPr>
          <a:xfrm>
            <a:off x="395536" y="274638"/>
            <a:ext cx="7834064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Warren Buffett</a:t>
            </a:r>
            <a:endParaRPr lang="fr-FR" dirty="0" smtClean="0"/>
          </a:p>
        </p:txBody>
      </p:sp>
      <p:pic>
        <p:nvPicPr>
          <p:cNvPr id="29699" name="Picture 3" descr="buffet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779588"/>
            <a:ext cx="29432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Text Box 7"/>
          <p:cNvSpPr txBox="1">
            <a:spLocks noChangeArrowheads="1"/>
          </p:cNvSpPr>
          <p:nvPr/>
        </p:nvSpPr>
        <p:spPr bwMode="auto">
          <a:xfrm>
            <a:off x="3707705" y="1249263"/>
            <a:ext cx="5184775" cy="4772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Referred to as the </a:t>
            </a:r>
            <a:r>
              <a:rPr lang="th-TH"/>
              <a:t>"</a:t>
            </a:r>
            <a:r>
              <a:rPr lang="en-US"/>
              <a:t>Sage</a:t>
            </a:r>
            <a:r>
              <a:rPr lang="th-TH"/>
              <a:t>" </a:t>
            </a:r>
            <a:r>
              <a:rPr lang="en-US"/>
              <a:t>or </a:t>
            </a:r>
            <a:r>
              <a:rPr lang="th-TH"/>
              <a:t>"</a:t>
            </a:r>
            <a:r>
              <a:rPr lang="en-US"/>
              <a:t>Oracle</a:t>
            </a:r>
            <a:r>
              <a:rPr lang="th-TH"/>
              <a:t>" </a:t>
            </a:r>
            <a:r>
              <a:rPr lang="en-US"/>
              <a:t>of </a:t>
            </a:r>
            <a:r>
              <a:rPr lang="th-TH"/>
              <a:t>Omaha</a:t>
            </a:r>
            <a:r>
              <a:rPr lang="en-US"/>
              <a:t>, </a:t>
            </a:r>
            <a:r>
              <a:rPr lang="th-TH">
                <a:hlinkClick r:id="rId3"/>
              </a:rPr>
              <a:t>Warren Buffett</a:t>
            </a:r>
            <a:r>
              <a:rPr lang="en-US"/>
              <a:t> is widely viewed as one of the most successful investors in history</a:t>
            </a:r>
            <a:r>
              <a:rPr lang="th-TH"/>
              <a:t>. </a:t>
            </a:r>
            <a:br>
              <a:rPr lang="th-TH"/>
            </a:br>
            <a:r>
              <a:rPr lang="en-US"/>
              <a:t>Following the principles set out by </a:t>
            </a:r>
            <a:r>
              <a:rPr lang="th-TH">
                <a:hlinkClick r:id="rId4"/>
              </a:rPr>
              <a:t>Benjamin Graham</a:t>
            </a:r>
            <a:r>
              <a:rPr lang="en-US"/>
              <a:t>, he has amassed a personal multibillion dollar fortune mainly through investing in stocks and buying companies through Berkshire Hathaway</a:t>
            </a:r>
            <a:r>
              <a:rPr lang="th-TH"/>
              <a:t>. </a:t>
            </a:r>
            <a:r>
              <a:rPr lang="en-US" b="1" i="1"/>
              <a:t>Shareholders in Berkshire Hathaway who invested $10,000 in the company in 1965 are above the $50 million mark today</a:t>
            </a:r>
            <a:r>
              <a:rPr lang="th-TH" b="1" i="1"/>
              <a:t>.</a:t>
            </a:r>
            <a:r>
              <a:rPr lang="th-TH"/>
              <a:t> </a:t>
            </a:r>
            <a:endParaRPr lang="th-TH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r>
              <a:rPr lang="en-US">
                <a:cs typeface="Angsana New" pitchFamily="18" charset="-34"/>
              </a:rPr>
              <a:t>Source: </a:t>
            </a:r>
            <a:r>
              <a:rPr lang="en-US"/>
              <a:t>http</a:t>
            </a:r>
            <a:r>
              <a:rPr lang="th-TH"/>
              <a:t>://</a:t>
            </a:r>
            <a:r>
              <a:rPr lang="en-US"/>
              <a:t>www</a:t>
            </a:r>
            <a:r>
              <a:rPr lang="th-TH"/>
              <a:t>.</a:t>
            </a:r>
            <a:r>
              <a:rPr lang="en-US"/>
              <a:t>investopedia</a:t>
            </a:r>
            <a:r>
              <a:rPr lang="th-TH"/>
              <a:t>.</a:t>
            </a:r>
            <a:r>
              <a:rPr lang="en-US"/>
              <a:t>com</a:t>
            </a:r>
            <a:r>
              <a:rPr lang="th-TH"/>
              <a:t>/</a:t>
            </a:r>
            <a:r>
              <a:rPr lang="en-US"/>
              <a:t>university</a:t>
            </a:r>
            <a:r>
              <a:rPr lang="th-TH"/>
              <a:t>/</a:t>
            </a:r>
            <a:r>
              <a:rPr lang="en-US"/>
              <a:t>greatest</a:t>
            </a:r>
            <a:r>
              <a:rPr lang="th-TH"/>
              <a:t>/</a:t>
            </a:r>
            <a:r>
              <a:rPr lang="en-US"/>
              <a:t>warrenbuffett</a:t>
            </a:r>
            <a:r>
              <a:rPr lang="th-TH"/>
              <a:t>.</a:t>
            </a:r>
            <a:r>
              <a:rPr lang="en-US"/>
              <a:t>asp</a:t>
            </a:r>
            <a:br>
              <a:rPr lang="en-US"/>
            </a:b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 idx="4294967295"/>
          </p:nvPr>
        </p:nvSpPr>
        <p:spPr>
          <a:xfrm>
            <a:off x="395536" y="274638"/>
            <a:ext cx="7834064" cy="1143000"/>
          </a:xfrm>
        </p:spPr>
        <p:txBody>
          <a:bodyPr/>
          <a:lstStyle/>
          <a:p>
            <a:pPr eaLnBrk="1" hangingPunct="1"/>
            <a:r>
              <a:rPr lang="th-TH" smtClean="0"/>
              <a:t>Peter Lynch </a:t>
            </a:r>
            <a:endParaRPr lang="fr-FR" smtClean="0"/>
          </a:p>
        </p:txBody>
      </p:sp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3708400" y="1970088"/>
            <a:ext cx="5184775" cy="35464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000">
                <a:cs typeface="Angsana New" pitchFamily="18" charset="-34"/>
              </a:rPr>
              <a:t>Peter Lynch managed the Fidelity Magellan Fund from </a:t>
            </a:r>
            <a:r>
              <a:rPr lang="en-US" sz="2000">
                <a:cs typeface="Angsana New" pitchFamily="18" charset="-34"/>
              </a:rPr>
              <a:t>1977</a:t>
            </a:r>
            <a:r>
              <a:rPr lang="th-TH" sz="2000">
                <a:cs typeface="Angsana New" pitchFamily="18" charset="-34"/>
              </a:rPr>
              <a:t> to </a:t>
            </a:r>
            <a:r>
              <a:rPr lang="en-US" sz="2000">
                <a:cs typeface="Angsana New" pitchFamily="18" charset="-34"/>
              </a:rPr>
              <a:t>1990,</a:t>
            </a:r>
            <a:r>
              <a:rPr lang="th-TH" sz="2000">
                <a:cs typeface="Angsana New" pitchFamily="18" charset="-34"/>
              </a:rPr>
              <a:t> </a:t>
            </a:r>
            <a:r>
              <a:rPr lang="th-TH" sz="2000" b="1" i="1">
                <a:cs typeface="Angsana New" pitchFamily="18" charset="-34"/>
              </a:rPr>
              <a:t>during which time the fund's assets grew f</a:t>
            </a:r>
            <a:r>
              <a:rPr lang="en-US" sz="2000" b="1" i="1">
                <a:cs typeface="Angsana New" pitchFamily="18" charset="-34"/>
              </a:rPr>
              <a:t>rom $20</a:t>
            </a:r>
            <a:r>
              <a:rPr lang="th-TH" sz="2000" b="1" i="1">
                <a:cs typeface="Angsana New" pitchFamily="18" charset="-34"/>
              </a:rPr>
              <a:t> million </a:t>
            </a:r>
            <a:r>
              <a:rPr lang="en-US" sz="2000" b="1" i="1">
                <a:cs typeface="Angsana New" pitchFamily="18" charset="-34"/>
              </a:rPr>
              <a:t>to $14</a:t>
            </a:r>
            <a:r>
              <a:rPr lang="th-TH" sz="2000" b="1" i="1">
                <a:cs typeface="Angsana New" pitchFamily="18" charset="-34"/>
              </a:rPr>
              <a:t> billion</a:t>
            </a:r>
            <a:r>
              <a:rPr lang="th-TH" sz="2000">
                <a:cs typeface="Angsana New" pitchFamily="18" charset="-34"/>
              </a:rPr>
              <a:t>. More importantly, Lynch reportedly beat the </a:t>
            </a:r>
            <a:r>
              <a:rPr lang="en-US" sz="2000">
                <a:cs typeface="Angsana New" pitchFamily="18" charset="-34"/>
                <a:hlinkClick r:id="rId2"/>
              </a:rPr>
              <a:t>S&amp;P 500 Index</a:t>
            </a:r>
            <a:r>
              <a:rPr lang="th-TH" sz="2000">
                <a:cs typeface="Angsana New" pitchFamily="18" charset="-34"/>
              </a:rPr>
              <a:t> benchmark in </a:t>
            </a:r>
            <a:r>
              <a:rPr lang="en-US" sz="2000">
                <a:cs typeface="Angsana New" pitchFamily="18" charset="-34"/>
              </a:rPr>
              <a:t>11</a:t>
            </a:r>
            <a:r>
              <a:rPr lang="th-TH" sz="2000">
                <a:cs typeface="Angsana New" pitchFamily="18" charset="-34"/>
              </a:rPr>
              <a:t> of those</a:t>
            </a:r>
            <a:r>
              <a:rPr lang="en-US" sz="2000">
                <a:cs typeface="Angsana New" pitchFamily="18" charset="-34"/>
              </a:rPr>
              <a:t> 13</a:t>
            </a:r>
            <a:r>
              <a:rPr lang="th-TH" sz="2000">
                <a:cs typeface="Angsana New" pitchFamily="18" charset="-34"/>
              </a:rPr>
              <a:t> years, achieving an annual average return o</a:t>
            </a:r>
            <a:r>
              <a:rPr lang="en-US" sz="2000">
                <a:cs typeface="Angsana New" pitchFamily="18" charset="-34"/>
              </a:rPr>
              <a:t>f 29%</a:t>
            </a:r>
            <a:r>
              <a:rPr lang="th-TH" sz="2000">
                <a:cs typeface="Angsana New" pitchFamily="18" charset="-34"/>
              </a:rPr>
              <a:t>. </a:t>
            </a:r>
            <a:br>
              <a:rPr lang="th-TH" sz="2000">
                <a:cs typeface="Angsana New" pitchFamily="18" charset="-34"/>
              </a:rPr>
            </a:br>
            <a:endParaRPr lang="th-TH" sz="200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2000">
                <a:cs typeface="Angsana New" pitchFamily="18" charset="-34"/>
              </a:rPr>
              <a:t>Source: </a:t>
            </a:r>
            <a:r>
              <a:rPr lang="en-US"/>
              <a:t>http://www.investopedia.com/university/greatest/peterlynch.asp</a:t>
            </a:r>
            <a:endParaRPr lang="th-TH"/>
          </a:p>
        </p:txBody>
      </p:sp>
      <p:pic>
        <p:nvPicPr>
          <p:cNvPr id="30724" name="Picture 5" descr="peterlync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1844675"/>
            <a:ext cx="24288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 idx="4294967295"/>
          </p:nvPr>
        </p:nvSpPr>
        <p:spPr>
          <a:xfrm>
            <a:off x="395536" y="274638"/>
            <a:ext cx="7834064" cy="1143000"/>
          </a:xfrm>
        </p:spPr>
        <p:txBody>
          <a:bodyPr/>
          <a:lstStyle/>
          <a:p>
            <a:pPr eaLnBrk="1" hangingPunct="1"/>
            <a:r>
              <a:rPr lang="en-US" dirty="0" smtClean="0">
                <a:cs typeface="Angsana New" pitchFamily="18" charset="-34"/>
              </a:rPr>
              <a:t>John Neff</a:t>
            </a:r>
            <a:r>
              <a:rPr lang="th-TH" dirty="0" smtClean="0"/>
              <a:t> </a:t>
            </a:r>
            <a:endParaRPr lang="fr-FR" dirty="0" smtClean="0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3708400" y="1970088"/>
            <a:ext cx="5184775" cy="3702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/>
              <a:t>John Neff's average annual total return from Vanguard's Windsor Fund during his 31-year tenure </a:t>
            </a:r>
            <a:r>
              <a:rPr lang="th-TH" b="1" i="1"/>
              <a:t>(</a:t>
            </a:r>
            <a:r>
              <a:rPr lang="en-US" b="1" i="1"/>
              <a:t>1964-1995</a:t>
            </a:r>
            <a:r>
              <a:rPr lang="th-TH" b="1" i="1"/>
              <a:t>) </a:t>
            </a:r>
            <a:r>
              <a:rPr lang="en-US" b="1" i="1"/>
              <a:t>as portfolio manager was 13.7%, against a similar return from the S&amp;P 500 Index of 10.6%</a:t>
            </a:r>
            <a:r>
              <a:rPr lang="th-TH" b="1" i="1"/>
              <a:t>.</a:t>
            </a:r>
            <a:r>
              <a:rPr lang="th-TH"/>
              <a:t> </a:t>
            </a:r>
            <a:r>
              <a:rPr lang="en-US"/>
              <a:t>He showed a great consistency in topping the market's return by beating the broad market index 22 times during his tenure and was regularly in the top percent of money managers</a:t>
            </a:r>
            <a:r>
              <a:rPr lang="th-TH"/>
              <a:t>. </a:t>
            </a:r>
            <a:br>
              <a:rPr lang="th-TH"/>
            </a:br>
            <a:r>
              <a:rPr lang="en-US"/>
              <a:t/>
            </a:r>
            <a:br>
              <a:rPr lang="en-US"/>
            </a:br>
            <a:r>
              <a:rPr lang="en-US" sz="2000">
                <a:cs typeface="Angsana New" pitchFamily="18" charset="-34"/>
              </a:rPr>
              <a:t>Source: </a:t>
            </a:r>
            <a:r>
              <a:rPr lang="en-US"/>
              <a:t>http</a:t>
            </a:r>
            <a:r>
              <a:rPr lang="th-TH"/>
              <a:t>://</a:t>
            </a:r>
            <a:r>
              <a:rPr lang="en-US"/>
              <a:t>www</a:t>
            </a:r>
            <a:r>
              <a:rPr lang="th-TH"/>
              <a:t>.</a:t>
            </a:r>
            <a:r>
              <a:rPr lang="en-US"/>
              <a:t>investopedia</a:t>
            </a:r>
            <a:r>
              <a:rPr lang="th-TH"/>
              <a:t>.</a:t>
            </a:r>
            <a:r>
              <a:rPr lang="en-US"/>
              <a:t>com</a:t>
            </a:r>
            <a:r>
              <a:rPr lang="th-TH"/>
              <a:t>/</a:t>
            </a:r>
            <a:r>
              <a:rPr lang="en-US"/>
              <a:t>university</a:t>
            </a:r>
            <a:r>
              <a:rPr lang="th-TH"/>
              <a:t>/</a:t>
            </a:r>
            <a:r>
              <a:rPr lang="en-US"/>
              <a:t>greatest</a:t>
            </a:r>
            <a:r>
              <a:rPr lang="th-TH"/>
              <a:t>/</a:t>
            </a:r>
            <a:r>
              <a:rPr lang="en-US"/>
              <a:t>johnneff</a:t>
            </a:r>
            <a:r>
              <a:rPr lang="th-TH"/>
              <a:t>.</a:t>
            </a:r>
            <a:r>
              <a:rPr lang="en-US"/>
              <a:t>asp</a:t>
            </a:r>
            <a:endParaRPr lang="th-TH"/>
          </a:p>
        </p:txBody>
      </p:sp>
      <p:pic>
        <p:nvPicPr>
          <p:cNvPr id="31748" name="Picture 5" descr="john_ne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252663"/>
            <a:ext cx="2286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Survival frame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Imagine that Thailand is preparing the outbreak of an unusual disease, which is expected to kill 600 people. Two alternative program to combat the disease are proposed.</a:t>
            </a:r>
          </a:p>
          <a:p>
            <a:pPr lvl="1"/>
            <a:r>
              <a:rPr lang="en-US" dirty="0" smtClean="0"/>
              <a:t>If program A is adopted, 200 people will be saved</a:t>
            </a:r>
          </a:p>
          <a:p>
            <a:pPr lvl="1"/>
            <a:r>
              <a:rPr lang="en-US" dirty="0" smtClean="0"/>
              <a:t>If program B is adopted, there is a ½ probability that 600 people will be saved and a ½ that no people will be saved</a:t>
            </a:r>
          </a:p>
          <a:p>
            <a:r>
              <a:rPr lang="en-US" dirty="0" smtClean="0"/>
              <a:t>Which of the two programs would you favor?</a:t>
            </a:r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Mortality frame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Imagine that Thailand is preparing the outbreak of an unusual disease, which is expected to kill 600 people. Two alternative program to combat the disease are proposed.</a:t>
            </a:r>
          </a:p>
          <a:p>
            <a:pPr lvl="1"/>
            <a:r>
              <a:rPr lang="en-US" dirty="0" smtClean="0"/>
              <a:t>If program C is adopted, 400 people will die</a:t>
            </a:r>
          </a:p>
          <a:p>
            <a:pPr lvl="1"/>
            <a:r>
              <a:rPr lang="en-US" dirty="0" smtClean="0"/>
              <a:t>If program D is adopted, there is a ½ probability that nobody will die and a ½ that 600 people will die</a:t>
            </a:r>
          </a:p>
          <a:p>
            <a:r>
              <a:rPr lang="en-US" dirty="0" smtClean="0"/>
              <a:t>Which of the two programs would you favor?</a:t>
            </a:r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According to </a:t>
            </a:r>
            <a:r>
              <a:rPr lang="en-US" sz="3200" dirty="0" err="1" smtClean="0"/>
              <a:t>Tversky</a:t>
            </a:r>
            <a:r>
              <a:rPr lang="en-US" sz="3200" dirty="0" smtClean="0"/>
              <a:t> and </a:t>
            </a:r>
            <a:r>
              <a:rPr lang="en-US" sz="3200" dirty="0" err="1" smtClean="0"/>
              <a:t>Kahneman</a:t>
            </a:r>
            <a:r>
              <a:rPr lang="en-US" sz="3200" dirty="0" smtClean="0"/>
              <a:t> (1981) </a:t>
            </a:r>
            <a:r>
              <a:rPr lang="en-US" sz="3200" i="1" dirty="0" smtClean="0"/>
              <a:t>The framing of decisions and the psychology of choice</a:t>
            </a:r>
            <a:r>
              <a:rPr lang="en-US" sz="3200" dirty="0" smtClean="0"/>
              <a:t>. </a:t>
            </a:r>
            <a:r>
              <a:rPr lang="en-US" sz="3200" b="1" dirty="0" smtClean="0"/>
              <a:t>Science 211</a:t>
            </a:r>
            <a:r>
              <a:rPr lang="en-US" sz="3200" dirty="0" smtClean="0"/>
              <a:t>, pp. 453 – 458.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14093"/>
          </a:xfrm>
        </p:spPr>
        <p:txBody>
          <a:bodyPr/>
          <a:lstStyle/>
          <a:p>
            <a:r>
              <a:rPr lang="en-US" dirty="0" smtClean="0"/>
              <a:t>Of all the respondents to the first problem, 72% picked A</a:t>
            </a:r>
          </a:p>
          <a:p>
            <a:r>
              <a:rPr lang="en-US" dirty="0" smtClean="0"/>
              <a:t>Of all the respondents to the second problem, 78% picked D</a:t>
            </a:r>
          </a:p>
          <a:p>
            <a:r>
              <a:rPr lang="en-US" dirty="0" smtClean="0"/>
              <a:t>But actually these two problems are identical!</a:t>
            </a:r>
          </a:p>
          <a:p>
            <a:r>
              <a:rPr lang="en-US" dirty="0" smtClean="0"/>
              <a:t>Psychological factors matter!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Behavioral Economics</a:t>
            </a:r>
            <a:endParaRPr lang="th-TH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relatively new field that uses sociological and psychological factors in explaining economic decisions of individuals and </a:t>
            </a:r>
            <a:r>
              <a:rPr lang="en-US" dirty="0" smtClean="0"/>
              <a:t>institutions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Background</a:t>
            </a:r>
            <a:endParaRPr lang="th-TH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600" dirty="0"/>
              <a:t>According to “conventional” financial theory, the world and its participants are, for the most part, </a:t>
            </a:r>
            <a:r>
              <a:rPr lang="en-US" sz="2600" b="1" i="1" dirty="0"/>
              <a:t>rational</a:t>
            </a:r>
            <a:r>
              <a:rPr lang="en-US" sz="2600" dirty="0"/>
              <a:t> </a:t>
            </a:r>
            <a:r>
              <a:rPr lang="th-TH" sz="2600" dirty="0"/>
              <a:t>"</a:t>
            </a:r>
            <a:r>
              <a:rPr lang="en-US" sz="2600" dirty="0"/>
              <a:t>wealth </a:t>
            </a:r>
            <a:r>
              <a:rPr lang="en-US" sz="2600" dirty="0" err="1"/>
              <a:t>maximizers</a:t>
            </a:r>
            <a:r>
              <a:rPr lang="th-TH" sz="2600" dirty="0"/>
              <a:t>"</a:t>
            </a:r>
            <a:endParaRPr lang="en-US" sz="2600" dirty="0"/>
          </a:p>
          <a:p>
            <a:pPr>
              <a:lnSpc>
                <a:spcPct val="90000"/>
              </a:lnSpc>
            </a:pPr>
            <a:endParaRPr lang="en-US" sz="2600" dirty="0"/>
          </a:p>
          <a:p>
            <a:pPr>
              <a:lnSpc>
                <a:spcPct val="90000"/>
              </a:lnSpc>
            </a:pPr>
            <a:r>
              <a:rPr lang="en-US" sz="2600" dirty="0"/>
              <a:t>The results are:</a:t>
            </a:r>
          </a:p>
          <a:p>
            <a:pPr lvl="1">
              <a:lnSpc>
                <a:spcPct val="90000"/>
              </a:lnSpc>
            </a:pPr>
            <a:r>
              <a:rPr lang="en-US" sz="2200" dirty="0" smtClean="0"/>
              <a:t>Efficient </a:t>
            </a:r>
            <a:r>
              <a:rPr lang="en-US" sz="2200" dirty="0"/>
              <a:t>Market </a:t>
            </a:r>
            <a:r>
              <a:rPr lang="en-US" sz="2200" dirty="0" smtClean="0"/>
              <a:t>Hypothesis</a:t>
            </a:r>
          </a:p>
          <a:p>
            <a:pPr lvl="1">
              <a:lnSpc>
                <a:spcPct val="90000"/>
              </a:lnSpc>
            </a:pPr>
            <a:r>
              <a:rPr lang="en-US" sz="2200" dirty="0" smtClean="0"/>
              <a:t>CAPM</a:t>
            </a:r>
          </a:p>
          <a:p>
            <a:pPr>
              <a:lnSpc>
                <a:spcPct val="90000"/>
              </a:lnSpc>
            </a:pPr>
            <a:endParaRPr lang="en-US" sz="2600" dirty="0"/>
          </a:p>
          <a:p>
            <a:pPr>
              <a:lnSpc>
                <a:spcPct val="90000"/>
              </a:lnSpc>
            </a:pPr>
            <a:r>
              <a:rPr lang="en-US" sz="2600" dirty="0"/>
              <a:t>However, there are some “anomalies”</a:t>
            </a:r>
            <a:r>
              <a:rPr lang="th-TH" sz="2600" dirty="0"/>
              <a:t> (</a:t>
            </a:r>
            <a:r>
              <a:rPr lang="en-US" sz="2600" dirty="0" err="1"/>
              <a:t>i</a:t>
            </a:r>
            <a:r>
              <a:rPr lang="th-TH" sz="2600" dirty="0"/>
              <a:t>.</a:t>
            </a:r>
            <a:r>
              <a:rPr lang="en-US" sz="2600" dirty="0"/>
              <a:t>e</a:t>
            </a:r>
            <a:r>
              <a:rPr lang="th-TH" sz="2600" dirty="0"/>
              <a:t>.</a:t>
            </a:r>
            <a:r>
              <a:rPr lang="en-US" sz="2600" dirty="0"/>
              <a:t>, irregularities</a:t>
            </a:r>
            <a:r>
              <a:rPr lang="th-TH" sz="2600" dirty="0"/>
              <a:t>) </a:t>
            </a:r>
            <a:r>
              <a:rPr lang="en-US" sz="2600" dirty="0"/>
              <a:t>that conventional financial theories have failed to explain</a:t>
            </a:r>
            <a:r>
              <a:rPr lang="th-TH" sz="2600" dirty="0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psychological factors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Loss Aversion, Prospect Theory, the Disposition Effect and the Endowment Effect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People have been shown to be loss averse, generally appearing to dislike losing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something roughly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twice as much as they like gaining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it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Kahneman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Tversky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1982)</a:t>
            </a:r>
            <a:endParaRPr lang="th-TH" sz="2400" dirty="0">
              <a:latin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573016"/>
            <a:ext cx="482453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Status Quo Bias and the Default Option</a:t>
            </a:r>
            <a:endParaRPr lang="th-TH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term status quo bias was advanced by Samuelson and </a:t>
            </a:r>
            <a:r>
              <a:rPr lang="en-US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Zeckhauser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explain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tendency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 stick with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current choices/patterns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behavior</a:t>
            </a:r>
          </a:p>
          <a:p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example;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when a University added some new options to its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employment-based healthcare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plan, faculty joining after this point understandably took advantage of most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 the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options. However, faculty previously employed (who of course had the right to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take advantage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 the new options) chose to participate in the new options to a far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lesser degree</a:t>
            </a:r>
            <a:endParaRPr lang="th-TH" sz="2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Framing Effects and Anchoring Effects</a:t>
            </a:r>
            <a:endParaRPr lang="th-TH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appraisal of alternative options can also depend on the way the choice is presented,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 “framed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”. People have a preference for positive rather than negative frames, an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effect which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follows on from loss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aversion</a:t>
            </a:r>
          </a:p>
          <a:p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example,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choosing cancer treatment, 82%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 patients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preferred surgery over radio therapy when surgery was described as having a 90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% survival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rate. However, only 56% preferred surgery over radio therapy when it was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described as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having a 10% mortality rate.</a:t>
            </a:r>
            <a:endParaRPr lang="th-TH" sz="2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Mental Accounting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Mental accounting occurs when sums of money are treated and valued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differently depending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 where they came from and/or where they are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kept</a:t>
            </a:r>
          </a:p>
          <a:p>
            <a:r>
              <a:rPr lang="en-US" sz="2400" dirty="0" smtClean="0"/>
              <a:t>For example,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most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people coming to a store to buy at lamp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$50</a:t>
            </a:r>
            <a:r>
              <a:rPr lang="th-TH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would travel to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different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branch 5 minutes away if told that they could buy the same lamp at the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other location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a special sale price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 $25</a:t>
            </a:r>
            <a:r>
              <a:rPr lang="th-TH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en-US" sz="24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However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most people coming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 a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store to buy a dinner table set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$1,500</a:t>
            </a:r>
            <a:r>
              <a:rPr lang="th-TH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would not travel to a different branch 5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minutes away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told they could buy the same set at another store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$1,475</a:t>
            </a:r>
            <a:endParaRPr lang="th-TH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Overconfidence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People have a natural tendency to be overconfident. It is a well-documented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psychological bias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People’s confidence systematically exceeds the accuracy of their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choices</a:t>
            </a:r>
          </a:p>
          <a:p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example, when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given market reports of twenty stocks and asked to predict stock price changes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people </a:t>
            </a:r>
            <a:r>
              <a:rPr lang="en-US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rated their own accuracy in prediction at 68% while the actual accuracy was </a:t>
            </a:r>
            <a:r>
              <a:rPr lang="en-US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only 47%</a:t>
            </a:r>
            <a:endParaRPr lang="th-TH" sz="2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anomalies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Anomalies (1)</a:t>
            </a:r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The presence of regularly occurring anomalies in conventional economic theory was a big contributor to the formation of behavioral finance</a:t>
            </a:r>
            <a:r>
              <a:rPr lang="th-TH"/>
              <a:t> </a:t>
            </a:r>
          </a:p>
          <a:p>
            <a:pPr>
              <a:lnSpc>
                <a:spcPct val="90000"/>
              </a:lnSpc>
            </a:pPr>
            <a:endParaRPr lang="th-TH"/>
          </a:p>
          <a:p>
            <a:pPr>
              <a:lnSpc>
                <a:spcPct val="90000"/>
              </a:lnSpc>
            </a:pPr>
            <a:r>
              <a:rPr lang="en-US"/>
              <a:t>January Effect: </a:t>
            </a:r>
          </a:p>
          <a:p>
            <a:pPr lvl="1">
              <a:lnSpc>
                <a:spcPct val="90000"/>
              </a:lnSpc>
            </a:pPr>
            <a:r>
              <a:rPr lang="en-US"/>
              <a:t>The</a:t>
            </a:r>
            <a:r>
              <a:rPr lang="th-TH"/>
              <a:t> </a:t>
            </a:r>
            <a:r>
              <a:rPr lang="en-US">
                <a:hlinkClick r:id="rId2"/>
              </a:rPr>
              <a:t>January effect</a:t>
            </a:r>
            <a:r>
              <a:rPr lang="th-TH"/>
              <a:t> </a:t>
            </a:r>
            <a:r>
              <a:rPr lang="en-US"/>
              <a:t>is named after the phenomenon in which the average monthly return for small firms is consistently higher in January than any other month of the year</a:t>
            </a:r>
            <a:r>
              <a:rPr lang="th-TH"/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Anomalies (2)</a:t>
            </a:r>
            <a:endParaRPr lang="th-TH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600"/>
              <a:t>The Winner’s Curse</a:t>
            </a:r>
          </a:p>
          <a:p>
            <a:pPr lvl="1"/>
            <a:r>
              <a:rPr lang="en-US" sz="2200"/>
              <a:t>the</a:t>
            </a:r>
            <a:r>
              <a:rPr lang="th-TH" sz="2200"/>
              <a:t> </a:t>
            </a:r>
            <a:r>
              <a:rPr lang="en-US" sz="2200">
                <a:hlinkClick r:id="rId2"/>
              </a:rPr>
              <a:t>winner's curse</a:t>
            </a:r>
            <a:r>
              <a:rPr lang="th-TH" sz="2200"/>
              <a:t> - </a:t>
            </a:r>
            <a:r>
              <a:rPr lang="en-US" sz="2200"/>
              <a:t>a tendency for the winning bid in an auction setting to exceed the intrinsic value of the item purchased</a:t>
            </a:r>
            <a:r>
              <a:rPr lang="th-TH" sz="2200"/>
              <a:t> </a:t>
            </a:r>
            <a:endParaRPr lang="en-US" sz="2200"/>
          </a:p>
          <a:p>
            <a:r>
              <a:rPr lang="en-US" sz="2600"/>
              <a:t>Equity Premium Puzzle</a:t>
            </a:r>
          </a:p>
          <a:p>
            <a:pPr lvl="1"/>
            <a:r>
              <a:rPr lang="en-US" sz="2200"/>
              <a:t>Studies have shown that over a 70-year period, stocks yield average returns that exceed</a:t>
            </a:r>
            <a:r>
              <a:rPr lang="th-TH" sz="2200"/>
              <a:t> </a:t>
            </a:r>
            <a:r>
              <a:rPr lang="en-US" sz="2200">
                <a:hlinkClick r:id="rId3"/>
              </a:rPr>
              <a:t>government bond</a:t>
            </a:r>
            <a:r>
              <a:rPr lang="th-TH" sz="2200"/>
              <a:t> </a:t>
            </a:r>
            <a:r>
              <a:rPr lang="en-US" sz="2200"/>
              <a:t>returns by 6-7%</a:t>
            </a:r>
            <a:r>
              <a:rPr lang="th-TH" sz="2200"/>
              <a:t> </a:t>
            </a:r>
            <a:endParaRPr lang="en-US" sz="2200"/>
          </a:p>
          <a:p>
            <a:pPr lvl="1"/>
            <a:r>
              <a:rPr lang="en-US" sz="2200"/>
              <a:t>However, academics believe that an equity premium of 6% is extremely large and would imply that stocks are considerably risky to hold over bonds</a:t>
            </a:r>
            <a:r>
              <a:rPr lang="th-TH" sz="2200"/>
              <a:t> (</a:t>
            </a:r>
            <a:r>
              <a:rPr lang="en-US" sz="2200"/>
              <a:t>Next Time)</a:t>
            </a:r>
            <a:endParaRPr lang="th-TH" sz="22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Shiller (2003)</a:t>
            </a:r>
            <a:endParaRPr lang="th-TH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18488" cy="4530725"/>
          </a:xfrm>
        </p:spPr>
        <p:txBody>
          <a:bodyPr/>
          <a:lstStyle/>
          <a:p>
            <a:r>
              <a:rPr lang="en-US"/>
              <a:t>The 1980s and Excess Volatility</a:t>
            </a:r>
          </a:p>
          <a:p>
            <a:pPr lvl="1"/>
            <a:r>
              <a:rPr lang="en-US"/>
              <a:t>The anomaly represented by the notion of excess volatility seems to be much more troubling for efficient market theory than some other financial anomalies</a:t>
            </a:r>
          </a:p>
          <a:p>
            <a:pPr lvl="1"/>
            <a:r>
              <a:rPr lang="en-US"/>
              <a:t>The efficient market hypothesis can be stated as:</a:t>
            </a:r>
            <a:endParaRPr lang="th-TH"/>
          </a:p>
          <a:p>
            <a:pPr lvl="1"/>
            <a:endParaRPr lang="th-TH"/>
          </a:p>
          <a:p>
            <a:pPr lvl="1"/>
            <a:endParaRPr lang="th-TH"/>
          </a:p>
          <a:p>
            <a:pPr lvl="1"/>
            <a:r>
              <a:rPr lang="en-US"/>
              <a:t>Forecast must be less variable than the variable forecasted</a:t>
            </a:r>
            <a:endParaRPr lang="th-TH"/>
          </a:p>
        </p:txBody>
      </p:sp>
      <p:graphicFrame>
        <p:nvGraphicFramePr>
          <p:cNvPr id="13316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3424238" y="4508500"/>
          <a:ext cx="1939925" cy="573088"/>
        </p:xfrm>
        <a:graphic>
          <a:graphicData uri="http://schemas.openxmlformats.org/presentationml/2006/ole">
            <p:oleObj spid="_x0000_s13316" name="Equation" r:id="rId3" imgW="774360" imgH="22860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575" y="333375"/>
            <a:ext cx="7923213" cy="5695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The Blossoming of Behavioral Finance</a:t>
            </a:r>
            <a:endParaRPr lang="th-TH" sz="380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In the 1990s, a lot of academic discussion shifted away from the econometric analyses of time series on prices, devidends and earnings toward developing models of human psychology as it relates to financial markets</a:t>
            </a:r>
          </a:p>
          <a:p>
            <a:r>
              <a:rPr lang="en-US"/>
              <a:t>Two examples:</a:t>
            </a:r>
          </a:p>
          <a:p>
            <a:pPr lvl="1"/>
            <a:r>
              <a:rPr lang="en-US"/>
              <a:t>Feedback Models</a:t>
            </a:r>
          </a:p>
          <a:p>
            <a:pPr lvl="1"/>
            <a:r>
              <a:rPr lang="en-US"/>
              <a:t>Smart Money Vs. Ordinary Investors</a:t>
            </a:r>
            <a:endParaRPr lang="th-TH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Feedback Models (1)</a:t>
            </a:r>
            <a:endParaRPr lang="th-TH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When speculative prices go up, creating successes for some investors, this may attract public attention, promote word-of-mouth enthusiasm, and heighten expectations for further price increases</a:t>
            </a:r>
          </a:p>
          <a:p>
            <a:r>
              <a:rPr lang="en-US"/>
              <a:t>People talk about “new era” that justify the price increases, increasing the investor demand and generating another round of price increases</a:t>
            </a:r>
            <a:endParaRPr lang="th-TH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Feedback Models (2)</a:t>
            </a:r>
            <a:endParaRPr lang="th-TH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600"/>
              <a:t>The high prices are ultimately not sustainable, since they are high only because of expectations of further price increases, and so the bubble eventually bursts, and prices come falling down</a:t>
            </a:r>
          </a:p>
          <a:p>
            <a:r>
              <a:rPr lang="en-US" sz="2600"/>
              <a:t>The presence of such feedback is supported by some “experimental” evidence</a:t>
            </a:r>
          </a:p>
          <a:p>
            <a:r>
              <a:rPr lang="en-US" sz="2600"/>
              <a:t>Biased Self-Attribution: Individuals attribute events that confirm the validity of their actions to their own high ability and attribute events that disconfirm their actions to bad luck or sabotage</a:t>
            </a:r>
            <a:endParaRPr lang="th-TH" sz="26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Smart Money Vs. Ordinary Investors</a:t>
            </a:r>
            <a:endParaRPr lang="th-TH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There are two types of investors:</a:t>
            </a:r>
          </a:p>
          <a:p>
            <a:pPr lvl="1"/>
            <a:r>
              <a:rPr lang="en-US"/>
              <a:t>Smart Money (Rational Investors)</a:t>
            </a:r>
          </a:p>
          <a:p>
            <a:pPr lvl="1"/>
            <a:r>
              <a:rPr lang="en-US"/>
              <a:t>Feedback Traders (Irrational Investors)</a:t>
            </a:r>
          </a:p>
          <a:p>
            <a:r>
              <a:rPr lang="en-US"/>
              <a:t>It is far from clear that smart money has the power to drive market prices to fundamental values</a:t>
            </a:r>
          </a:p>
          <a:p>
            <a:r>
              <a:rPr lang="en-US"/>
              <a:t>Smart money may face some constraints to bring prices back to fundamental </a:t>
            </a:r>
          </a:p>
          <a:p>
            <a:pPr lvl="1"/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Critics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100"/>
              <a:t>The most notable critic of behavioral finance is Eugene Fama, the founder of market efficiency theory</a:t>
            </a:r>
            <a:r>
              <a:rPr lang="th-TH" sz="2100"/>
              <a:t>. </a:t>
            </a:r>
            <a:r>
              <a:rPr lang="en-US" sz="2100"/>
              <a:t>Professor Fama suggests that even though there are some anomalies that cannot be explained by modern financial theory, market efficiency should not be totally abandoned in favor of behavioral finance.</a:t>
            </a:r>
          </a:p>
          <a:p>
            <a:pPr>
              <a:lnSpc>
                <a:spcPct val="90000"/>
              </a:lnSpc>
            </a:pPr>
            <a:r>
              <a:rPr lang="en-US" sz="2100"/>
              <a:t>In fact, he notes that many of the anomalies found in conventional theories could be considered shorter</a:t>
            </a:r>
            <a:r>
              <a:rPr lang="th-TH" sz="2100"/>
              <a:t>-</a:t>
            </a:r>
            <a:r>
              <a:rPr lang="en-US" sz="2100"/>
              <a:t>term chance events that are eventually corrected over time</a:t>
            </a:r>
            <a:r>
              <a:rPr lang="th-TH" sz="2100"/>
              <a:t>. </a:t>
            </a:r>
            <a:r>
              <a:rPr lang="en-US" sz="2100"/>
              <a:t>In his 1998 paper, entitled </a:t>
            </a:r>
            <a:r>
              <a:rPr lang="th-TH" sz="2100"/>
              <a:t>"</a:t>
            </a:r>
            <a:r>
              <a:rPr lang="en-US" sz="2100"/>
              <a:t>Market Efficiency, Long</a:t>
            </a:r>
            <a:r>
              <a:rPr lang="th-TH" sz="2100"/>
              <a:t>-</a:t>
            </a:r>
            <a:r>
              <a:rPr lang="en-US" sz="2100"/>
              <a:t>Term Returns And Behavioral Finance</a:t>
            </a:r>
            <a:r>
              <a:rPr lang="th-TH" sz="2100"/>
              <a:t>"</a:t>
            </a:r>
            <a:r>
              <a:rPr lang="en-US" sz="2100"/>
              <a:t>, Fama argues that many of the findings in behavioral finance appear to contradict each other, and that all in all, behavioral finance itself appears to be a collection of anomalies that can be explained by market efficiency</a:t>
            </a:r>
            <a:r>
              <a:rPr lang="th-TH" sz="2100"/>
              <a:t>. 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181</TotalTime>
  <Words>1337</Words>
  <Application>Microsoft Office PowerPoint</Application>
  <PresentationFormat>On-screen Show (4:3)</PresentationFormat>
  <Paragraphs>94</Paragraphs>
  <Slides>26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Edge</vt:lpstr>
      <vt:lpstr>Equation</vt:lpstr>
      <vt:lpstr>Behavioral Finance</vt:lpstr>
      <vt:lpstr>Is the stock market efficient?</vt:lpstr>
      <vt:lpstr>Warren Buffett</vt:lpstr>
      <vt:lpstr>Peter Lynch </vt:lpstr>
      <vt:lpstr>John Neff </vt:lpstr>
      <vt:lpstr>Survival frame</vt:lpstr>
      <vt:lpstr>Mortality frame</vt:lpstr>
      <vt:lpstr>According to Tversky and Kahneman (1981) The framing of decisions and the psychology of choice. Science 211, pp. 453 – 458.</vt:lpstr>
      <vt:lpstr>Behavioral Economics</vt:lpstr>
      <vt:lpstr>Background</vt:lpstr>
      <vt:lpstr>Some psychological factors</vt:lpstr>
      <vt:lpstr>Loss Aversion, Prospect Theory, the Disposition Effect and the Endowment Effect</vt:lpstr>
      <vt:lpstr>Status Quo Bias and the Default Option</vt:lpstr>
      <vt:lpstr>Framing Effects and Anchoring Effects</vt:lpstr>
      <vt:lpstr>Mental Accounting</vt:lpstr>
      <vt:lpstr>Overconfidence</vt:lpstr>
      <vt:lpstr>Some anomalies</vt:lpstr>
      <vt:lpstr>Anomalies (1)</vt:lpstr>
      <vt:lpstr>Anomalies (2)</vt:lpstr>
      <vt:lpstr>Shiller (2003)</vt:lpstr>
      <vt:lpstr>Slide 21</vt:lpstr>
      <vt:lpstr>The Blossoming of Behavioral Finance</vt:lpstr>
      <vt:lpstr>Feedback Models (1)</vt:lpstr>
      <vt:lpstr>Feedback Models (2)</vt:lpstr>
      <vt:lpstr>Smart Money Vs. Ordinary Investors</vt:lpstr>
      <vt:lpstr>Critics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Behavioral Finance</dc:title>
  <dc:creator>User</dc:creator>
  <cp:lastModifiedBy>Corporate Edition</cp:lastModifiedBy>
  <cp:revision>28</cp:revision>
  <dcterms:created xsi:type="dcterms:W3CDTF">2010-12-07T11:39:23Z</dcterms:created>
  <dcterms:modified xsi:type="dcterms:W3CDTF">2016-02-22T23:39:12Z</dcterms:modified>
</cp:coreProperties>
</file>