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59" r:id="rId3"/>
    <p:sldId id="260" r:id="rId4"/>
    <p:sldId id="261" r:id="rId5"/>
    <p:sldId id="267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172604"/>
    <a:srgbClr val="004821"/>
    <a:srgbClr val="FF00FF"/>
    <a:srgbClr val="4A78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64" autoAdjust="0"/>
    <p:restoredTop sz="93200" autoAdjust="0"/>
  </p:normalViewPr>
  <p:slideViewPr>
    <p:cSldViewPr>
      <p:cViewPr>
        <p:scale>
          <a:sx n="65" d="100"/>
          <a:sy n="65" d="100"/>
        </p:scale>
        <p:origin x="146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21FA1-0644-43F9-88D1-C3C3338001AF}" type="datetimeFigureOut">
              <a:rPr lang="en-US" smtClean="0"/>
              <a:pPr/>
              <a:t>10/7/2021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CEF5F7-F884-4D65-BE89-19412A8388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53745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90CA14-DB7C-4818-A963-8EF00694B307}" type="datetimeFigureOut">
              <a:rPr lang="en-US" smtClean="0"/>
              <a:pPr/>
              <a:t>10/7/2021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426FCD-6D04-4824-8774-F7AE1FEAED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453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  <a:uFillTx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9pPr>
          </a:lstStyle>
          <a:p>
            <a:r>
              <a:rPr lang="en-US" smtClean="0">
                <a:uFillTx/>
              </a:rPr>
              <a:t>Click to edit Master subtitle style</a:t>
            </a:r>
            <a:endParaRPr lang="en-US" dirty="0"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49105-3D59-48A1-B642-37A294C4011B}" type="datetime1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ED93B-BF69-4E0B-944A-A07CFA66B730}" type="datetime1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  <a:uFillTx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  <a:uFillTx/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  <a:uFillTx/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02564-C714-439B-85AF-DD928D8A48C7}" type="datetime1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>
                <a:uFillTx/>
              </a:defRPr>
            </a:lvl1pPr>
            <a:lvl2pPr>
              <a:defRPr sz="2400">
                <a:uFillTx/>
              </a:defRPr>
            </a:lvl2pPr>
            <a:lvl3pPr>
              <a:defRPr sz="2000">
                <a:uFillTx/>
              </a:defRPr>
            </a:lvl3pPr>
            <a:lvl4pPr>
              <a:defRPr sz="1800">
                <a:uFillTx/>
              </a:defRPr>
            </a:lvl4pPr>
            <a:lvl5pPr>
              <a:defRPr sz="1800">
                <a:uFillTx/>
              </a:defRPr>
            </a:lvl5pPr>
            <a:lvl6pPr>
              <a:defRPr sz="1800">
                <a:uFillTx/>
              </a:defRPr>
            </a:lvl6pPr>
            <a:lvl7pPr>
              <a:defRPr sz="1800">
                <a:uFillTx/>
              </a:defRPr>
            </a:lvl7pPr>
            <a:lvl8pPr>
              <a:defRPr sz="1800">
                <a:uFillTx/>
              </a:defRPr>
            </a:lvl8pPr>
            <a:lvl9pPr>
              <a:defRPr sz="18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>
                <a:uFillTx/>
              </a:defRPr>
            </a:lvl1pPr>
            <a:lvl2pPr>
              <a:defRPr sz="2400">
                <a:uFillTx/>
              </a:defRPr>
            </a:lvl2pPr>
            <a:lvl3pPr>
              <a:defRPr sz="2000">
                <a:uFillTx/>
              </a:defRPr>
            </a:lvl3pPr>
            <a:lvl4pPr>
              <a:defRPr sz="1800">
                <a:uFillTx/>
              </a:defRPr>
            </a:lvl4pPr>
            <a:lvl5pPr>
              <a:defRPr sz="1800">
                <a:uFillTx/>
              </a:defRPr>
            </a:lvl5pPr>
            <a:lvl6pPr>
              <a:defRPr sz="1800">
                <a:uFillTx/>
              </a:defRPr>
            </a:lvl6pPr>
            <a:lvl7pPr>
              <a:defRPr sz="1800">
                <a:uFillTx/>
              </a:defRPr>
            </a:lvl7pPr>
            <a:lvl8pPr>
              <a:defRPr sz="1800">
                <a:uFillTx/>
              </a:defRPr>
            </a:lvl8pPr>
            <a:lvl9pPr>
              <a:defRPr sz="18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275B7-BD04-424F-B8D9-3D25D2FB1E6D}" type="datetime1">
              <a:rPr lang="en-US" smtClean="0"/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  <a:uFillTx/>
              </a:defRPr>
            </a:lvl1pPr>
            <a:lvl2pPr marL="457200" indent="0">
              <a:buNone/>
              <a:defRPr sz="2000" b="1">
                <a:uFillTx/>
              </a:defRPr>
            </a:lvl2pPr>
            <a:lvl3pPr marL="914400" indent="0">
              <a:buNone/>
              <a:defRPr sz="1800" b="1">
                <a:uFillTx/>
              </a:defRPr>
            </a:lvl3pPr>
            <a:lvl4pPr marL="1371600" indent="0">
              <a:buNone/>
              <a:defRPr sz="1600" b="1">
                <a:uFillTx/>
              </a:defRPr>
            </a:lvl4pPr>
            <a:lvl5pPr marL="1828800" indent="0">
              <a:buNone/>
              <a:defRPr sz="1600" b="1">
                <a:uFillTx/>
              </a:defRPr>
            </a:lvl5pPr>
            <a:lvl6pPr marL="2286000" indent="0">
              <a:buNone/>
              <a:defRPr sz="1600" b="1">
                <a:uFillTx/>
              </a:defRPr>
            </a:lvl6pPr>
            <a:lvl7pPr marL="2743200" indent="0">
              <a:buNone/>
              <a:defRPr sz="1600" b="1">
                <a:uFillTx/>
              </a:defRPr>
            </a:lvl7pPr>
            <a:lvl8pPr marL="3200400" indent="0">
              <a:buNone/>
              <a:defRPr sz="1600" b="1">
                <a:uFillTx/>
              </a:defRPr>
            </a:lvl8pPr>
            <a:lvl9pPr marL="3657600" indent="0">
              <a:buNone/>
              <a:defRPr sz="1600" b="1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>
                <a:uFillTx/>
              </a:defRPr>
            </a:lvl1pPr>
            <a:lvl2pPr>
              <a:defRPr sz="2000">
                <a:uFillTx/>
              </a:defRPr>
            </a:lvl2pPr>
            <a:lvl3pPr>
              <a:defRPr sz="1800">
                <a:uFillTx/>
              </a:defRPr>
            </a:lvl3pPr>
            <a:lvl4pPr>
              <a:defRPr sz="1600">
                <a:uFillTx/>
              </a:defRPr>
            </a:lvl4pPr>
            <a:lvl5pPr>
              <a:defRPr sz="1600">
                <a:uFillTx/>
              </a:defRPr>
            </a:lvl5pPr>
            <a:lvl6pPr>
              <a:defRPr sz="1600">
                <a:uFillTx/>
              </a:defRPr>
            </a:lvl6pPr>
            <a:lvl7pPr>
              <a:defRPr sz="1600">
                <a:uFillTx/>
              </a:defRPr>
            </a:lvl7pPr>
            <a:lvl8pPr>
              <a:defRPr sz="1600">
                <a:uFillTx/>
              </a:defRPr>
            </a:lvl8pPr>
            <a:lvl9pPr>
              <a:defRPr sz="16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uFillTx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>
                <a:uFillTx/>
              </a:defRPr>
            </a:lvl2pPr>
            <a:lvl3pPr marL="914400" indent="0">
              <a:buNone/>
              <a:defRPr sz="1800" b="1">
                <a:uFillTx/>
              </a:defRPr>
            </a:lvl3pPr>
            <a:lvl4pPr marL="1371600" indent="0">
              <a:buNone/>
              <a:defRPr sz="1600" b="1">
                <a:uFillTx/>
              </a:defRPr>
            </a:lvl4pPr>
            <a:lvl5pPr marL="1828800" indent="0">
              <a:buNone/>
              <a:defRPr sz="1600" b="1">
                <a:uFillTx/>
              </a:defRPr>
            </a:lvl5pPr>
            <a:lvl6pPr marL="2286000" indent="0">
              <a:buNone/>
              <a:defRPr sz="1600" b="1">
                <a:uFillTx/>
              </a:defRPr>
            </a:lvl6pPr>
            <a:lvl7pPr marL="2743200" indent="0">
              <a:buNone/>
              <a:defRPr sz="1600" b="1">
                <a:uFillTx/>
              </a:defRPr>
            </a:lvl7pPr>
            <a:lvl8pPr marL="3200400" indent="0">
              <a:buNone/>
              <a:defRPr sz="1600" b="1">
                <a:uFillTx/>
              </a:defRPr>
            </a:lvl8pPr>
            <a:lvl9pPr marL="3657600" indent="0">
              <a:buNone/>
              <a:defRPr sz="1600" b="1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>
                <a:uFillTx/>
              </a:defRPr>
            </a:lvl1pPr>
            <a:lvl2pPr>
              <a:defRPr sz="2000">
                <a:uFillTx/>
              </a:defRPr>
            </a:lvl2pPr>
            <a:lvl3pPr>
              <a:defRPr sz="1800">
                <a:uFillTx/>
              </a:defRPr>
            </a:lvl3pPr>
            <a:lvl4pPr>
              <a:defRPr sz="1600">
                <a:uFillTx/>
              </a:defRPr>
            </a:lvl4pPr>
            <a:lvl5pPr>
              <a:defRPr sz="1600">
                <a:uFillTx/>
              </a:defRPr>
            </a:lvl5pPr>
            <a:lvl6pPr>
              <a:defRPr sz="1600">
                <a:uFillTx/>
              </a:defRPr>
            </a:lvl6pPr>
            <a:lvl7pPr>
              <a:defRPr sz="1600">
                <a:uFillTx/>
              </a:defRPr>
            </a:lvl7pPr>
            <a:lvl8pPr>
              <a:defRPr sz="1600">
                <a:uFillTx/>
              </a:defRPr>
            </a:lvl8pPr>
            <a:lvl9pPr>
              <a:defRPr sz="16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D1C5C-6800-43B8-8387-76F9C11B73B5}" type="datetime1">
              <a:rPr lang="en-US" smtClean="0"/>
              <a:t>10/7/2021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DDDB-E8FC-4450-A3EB-6A0F978B8A84}" type="datetime1">
              <a:rPr lang="en-US" smtClean="0"/>
              <a:t>10/7/2021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5F3A-4C5D-4176-9FED-87F1AD51A02E}" type="datetime1">
              <a:rPr lang="en-US" smtClean="0"/>
              <a:t>10/7/2021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>
                <a:uFillTx/>
              </a:defRPr>
            </a:lvl1pPr>
            <a:lvl2pPr>
              <a:defRPr sz="2800">
                <a:uFillTx/>
              </a:defRPr>
            </a:lvl2pPr>
            <a:lvl3pPr>
              <a:defRPr sz="2400">
                <a:uFillTx/>
              </a:defRPr>
            </a:lvl3pPr>
            <a:lvl4pPr>
              <a:defRPr sz="2000">
                <a:uFillTx/>
              </a:defRPr>
            </a:lvl4pPr>
            <a:lvl5pPr>
              <a:defRPr sz="2000">
                <a:uFillTx/>
              </a:defRPr>
            </a:lvl5pPr>
            <a:lvl6pPr>
              <a:defRPr sz="2000">
                <a:uFillTx/>
              </a:defRPr>
            </a:lvl6pPr>
            <a:lvl7pPr>
              <a:defRPr sz="2000">
                <a:uFillTx/>
              </a:defRPr>
            </a:lvl7pPr>
            <a:lvl8pPr>
              <a:defRPr sz="2000">
                <a:uFillTx/>
              </a:defRPr>
            </a:lvl8pPr>
            <a:lvl9pPr>
              <a:defRPr sz="20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>
                <a:uFillTx/>
              </a:defRPr>
            </a:lvl1pPr>
            <a:lvl2pPr marL="457200" indent="0">
              <a:buNone/>
              <a:defRPr sz="1200">
                <a:uFillTx/>
              </a:defRPr>
            </a:lvl2pPr>
            <a:lvl3pPr marL="914400" indent="0">
              <a:buNone/>
              <a:defRPr sz="1000">
                <a:uFillTx/>
              </a:defRPr>
            </a:lvl3pPr>
            <a:lvl4pPr marL="1371600" indent="0">
              <a:buNone/>
              <a:defRPr sz="900">
                <a:uFillTx/>
              </a:defRPr>
            </a:lvl4pPr>
            <a:lvl5pPr marL="1828800" indent="0">
              <a:buNone/>
              <a:defRPr sz="900">
                <a:uFillTx/>
              </a:defRPr>
            </a:lvl5pPr>
            <a:lvl6pPr marL="2286000" indent="0">
              <a:buNone/>
              <a:defRPr sz="900">
                <a:uFillTx/>
              </a:defRPr>
            </a:lvl6pPr>
            <a:lvl7pPr marL="2743200" indent="0">
              <a:buNone/>
              <a:defRPr sz="900">
                <a:uFillTx/>
              </a:defRPr>
            </a:lvl7pPr>
            <a:lvl8pPr marL="3200400" indent="0">
              <a:buNone/>
              <a:defRPr sz="900">
                <a:uFillTx/>
              </a:defRPr>
            </a:lvl8pPr>
            <a:lvl9pPr marL="3657600" indent="0">
              <a:buNone/>
              <a:defRPr sz="9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65815-A7DE-440D-85E8-7C6EE1975308}" type="datetime1">
              <a:rPr lang="en-US" smtClean="0"/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srgbClr val="000000">
                <a:alpha val="59000"/>
              </a:srgbClr>
            </a:outerShdw>
          </a:effectLst>
        </p:spPr>
        <p:txBody>
          <a:bodyPr/>
          <a:lstStyle>
            <a:lvl1pPr marL="0" indent="0">
              <a:buNone/>
              <a:defRPr sz="3200">
                <a:uFillTx/>
              </a:defRPr>
            </a:lvl1pPr>
            <a:lvl2pPr marL="457200" indent="0">
              <a:buNone/>
              <a:defRPr sz="2800">
                <a:uFillTx/>
              </a:defRPr>
            </a:lvl2pPr>
            <a:lvl3pPr marL="914400" indent="0">
              <a:buNone/>
              <a:defRPr sz="2400">
                <a:uFillTx/>
              </a:defRPr>
            </a:lvl3pPr>
            <a:lvl4pPr marL="1371600" indent="0">
              <a:buNone/>
              <a:defRPr sz="2000">
                <a:uFillTx/>
              </a:defRPr>
            </a:lvl4pPr>
            <a:lvl5pPr marL="1828800" indent="0">
              <a:buNone/>
              <a:defRPr sz="2000">
                <a:uFillTx/>
              </a:defRPr>
            </a:lvl5pPr>
            <a:lvl6pPr marL="2286000" indent="0">
              <a:buNone/>
              <a:defRPr sz="2000">
                <a:uFillTx/>
              </a:defRPr>
            </a:lvl6pPr>
            <a:lvl7pPr marL="2743200" indent="0">
              <a:buNone/>
              <a:defRPr sz="2000">
                <a:uFillTx/>
              </a:defRPr>
            </a:lvl7pPr>
            <a:lvl8pPr marL="3200400" indent="0">
              <a:buNone/>
              <a:defRPr sz="2000">
                <a:uFillTx/>
              </a:defRPr>
            </a:lvl8pPr>
            <a:lvl9pPr marL="3657600" indent="0">
              <a:buNone/>
              <a:defRPr sz="2000">
                <a:uFillTx/>
              </a:defRPr>
            </a:lvl9pPr>
          </a:lstStyle>
          <a:p>
            <a:r>
              <a:rPr lang="en-US" smtClean="0">
                <a:uFillTx/>
              </a:rPr>
              <a:t>Click icon to add picture</a:t>
            </a:r>
            <a:endParaRPr lang="en-US" dirty="0">
              <a:uFillTx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>
                <a:uFillTx/>
              </a:defRPr>
            </a:lvl1pPr>
            <a:lvl2pPr marL="457200" indent="0">
              <a:buNone/>
              <a:defRPr sz="1200">
                <a:uFillTx/>
              </a:defRPr>
            </a:lvl2pPr>
            <a:lvl3pPr marL="914400" indent="0">
              <a:buNone/>
              <a:defRPr sz="1000">
                <a:uFillTx/>
              </a:defRPr>
            </a:lvl3pPr>
            <a:lvl4pPr marL="1371600" indent="0">
              <a:buNone/>
              <a:defRPr sz="900">
                <a:uFillTx/>
              </a:defRPr>
            </a:lvl4pPr>
            <a:lvl5pPr marL="1828800" indent="0">
              <a:buNone/>
              <a:defRPr sz="900">
                <a:uFillTx/>
              </a:defRPr>
            </a:lvl5pPr>
            <a:lvl6pPr marL="2286000" indent="0">
              <a:buNone/>
              <a:defRPr sz="900">
                <a:uFillTx/>
              </a:defRPr>
            </a:lvl6pPr>
            <a:lvl7pPr marL="2743200" indent="0">
              <a:buNone/>
              <a:defRPr sz="900">
                <a:uFillTx/>
              </a:defRPr>
            </a:lvl7pPr>
            <a:lvl8pPr marL="3200400" indent="0">
              <a:buNone/>
              <a:defRPr sz="900">
                <a:uFillTx/>
              </a:defRPr>
            </a:lvl8pPr>
            <a:lvl9pPr marL="3657600" indent="0">
              <a:buNone/>
              <a:defRPr sz="9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FDAC-713D-45C2-97E6-5D6DAB24A65D}" type="datetime1">
              <a:rPr lang="en-US" smtClean="0"/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AE53D-9E08-4A40-9B4F-63CD25BEC0BE}" type="datetime1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584EE-B0E4-459C-8CE3-DE8AFE9566AF}" type="datetime1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  <a:uFillTx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uFillTx/>
              </a:defRPr>
            </a:lvl1pPr>
          </a:lstStyle>
          <a:p>
            <a:fld id="{40C4C18D-7D2C-4C1C-80AD-0BEEF30174BF}" type="datetime1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  <a:uFillTx/>
              </a:defRPr>
            </a:lvl1pPr>
          </a:lstStyle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  <a:uFillTx/>
              </a:defRPr>
            </a:lvl1pPr>
          </a:lstStyle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uFillTx/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9pPr>
    </p:bodyStyle>
    <p:otherStyle>
      <a:defPPr>
        <a:defRPr lang="en-US">
          <a:uFillTx/>
        </a:defRPr>
      </a:defPPr>
      <a:lvl1pPr marL="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8534400" cy="1927225"/>
          </a:xfrm>
        </p:spPr>
        <p:txBody>
          <a:bodyPr/>
          <a:lstStyle/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US" sz="3600" dirty="0" smtClean="0"/>
              <a:t>Covid-19 and global income inequality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EE 462 Development Macroeconomics</a:t>
            </a:r>
          </a:p>
        </p:txBody>
      </p:sp>
      <p:sp>
        <p:nvSpPr>
          <p:cNvPr id="4" name="Rectangle 3"/>
          <p:cNvSpPr/>
          <p:nvPr/>
        </p:nvSpPr>
        <p:spPr>
          <a:xfrm>
            <a:off x="559904" y="5754469"/>
            <a:ext cx="82030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dirty="0" smtClean="0"/>
              <a:t>Reference: </a:t>
            </a:r>
            <a:r>
              <a:rPr lang="en-US" dirty="0"/>
              <a:t>Deaton, A. (2021). </a:t>
            </a:r>
            <a:r>
              <a:rPr lang="en-US" i="1" dirty="0"/>
              <a:t>Covid-19 and global income inequality</a:t>
            </a:r>
            <a:r>
              <a:rPr lang="en-US" dirty="0"/>
              <a:t> (No. w28392). National Bureau of Economic Research.</a:t>
            </a:r>
          </a:p>
        </p:txBody>
      </p:sp>
    </p:spTree>
    <p:extLst>
      <p:ext uri="{BB962C8B-B14F-4D97-AF65-F5344CB8AC3E}">
        <p14:creationId xmlns:p14="http://schemas.microsoft.com/office/powerpoint/2010/main" val="3437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the motivation of this paper?</a:t>
            </a:r>
          </a:p>
          <a:p>
            <a:pPr lvl="1"/>
            <a:endParaRPr lang="en-US" sz="2400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  <a:p>
            <a:r>
              <a:rPr lang="en-US" dirty="0" smtClean="0"/>
              <a:t>Previous literature about Covid-19 and global income inequality?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What is the objective of this paper?</a:t>
            </a:r>
          </a:p>
          <a:p>
            <a:pPr lvl="1"/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8600" y="-4465"/>
            <a:ext cx="865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(G.1)</a:t>
            </a:r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2453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Sources </a:t>
            </a:r>
            <a:r>
              <a:rPr lang="en-US" smtClean="0"/>
              <a:t>&amp; Limitations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are the data sources used in this paper?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What are the limitations acknowledged by the authors?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8600" y="-4465"/>
            <a:ext cx="865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(G.1)</a:t>
            </a:r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72678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" y="347472"/>
            <a:ext cx="8458200" cy="5062727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28600" y="-4465"/>
            <a:ext cx="865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</a:t>
            </a:r>
            <a:r>
              <a:rPr lang="en-US" sz="2400" dirty="0" smtClean="0">
                <a:solidFill>
                  <a:srgbClr val="FF0000"/>
                </a:solidFill>
              </a:rPr>
              <a:t>G.2)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5534561"/>
            <a:ext cx="84459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What does the size of the bubble represent?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What is the difference between red and black color?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What is the relationship between per capita income and </a:t>
            </a:r>
            <a:r>
              <a:rPr lang="en-US" sz="2000" dirty="0"/>
              <a:t>death rates</a:t>
            </a:r>
            <a:r>
              <a:rPr lang="en-US" sz="2000" dirty="0" smtClean="0"/>
              <a:t>? For OECD countries? For non-OECD countries? For all countries?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54364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Measures of income inequality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the difference between “Concept 1” and “Concept 2” measures of income inequality?  What do they capture?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What are the findings about unweighted and weighted inequality measures?  What are the explanations?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8600" y="-4465"/>
            <a:ext cx="865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</a:t>
            </a:r>
            <a:r>
              <a:rPr lang="en-US" sz="2400" dirty="0" smtClean="0">
                <a:solidFill>
                  <a:srgbClr val="FF0000"/>
                </a:solidFill>
              </a:rPr>
              <a:t>G.2)</a:t>
            </a:r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24730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0555" y="345014"/>
            <a:ext cx="8458200" cy="5189547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57200" y="5554226"/>
            <a:ext cx="84459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What is the relationship between death rates and GDP/capita growth? For OECD countries? For non-OECD countries? For all countries?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Is there any outliers?  What can we say about China, India, and USA?</a:t>
            </a:r>
            <a:endParaRPr lang="en-US" sz="2000" dirty="0"/>
          </a:p>
        </p:txBody>
      </p:sp>
      <p:sp>
        <p:nvSpPr>
          <p:cNvPr id="8" name="Rectangle 7"/>
          <p:cNvSpPr/>
          <p:nvPr/>
        </p:nvSpPr>
        <p:spPr>
          <a:xfrm>
            <a:off x="228600" y="-4465"/>
            <a:ext cx="865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</a:t>
            </a:r>
            <a:r>
              <a:rPr lang="en-US" sz="2400" dirty="0" smtClean="0">
                <a:solidFill>
                  <a:srgbClr val="FF0000"/>
                </a:solidFill>
              </a:rPr>
              <a:t>G.3)</a:t>
            </a:r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435109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4964" y="643128"/>
            <a:ext cx="8874071" cy="4163878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28600" y="-4465"/>
            <a:ext cx="865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</a:t>
            </a:r>
            <a:r>
              <a:rPr lang="en-US" sz="2400" dirty="0" smtClean="0">
                <a:solidFill>
                  <a:srgbClr val="FF0000"/>
                </a:solidFill>
              </a:rPr>
              <a:t>G.3)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4807006"/>
            <a:ext cx="6629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What can we say about the relationship between predicted income growth and per capita income?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Discuss the effect of Covid-19 on predicted income growth.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723560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529072"/>
            <a:ext cx="8229600" cy="94792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What can we say about the difference between weighted and unweighted Gini coefficients?  What about pre-pandemic vs. post-pandemic ones?  What are the explanations of these differences?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260" y="381000"/>
            <a:ext cx="8330340" cy="49956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8600" y="4690872"/>
            <a:ext cx="990600" cy="381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Figure 4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28600" y="-4465"/>
            <a:ext cx="865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</a:t>
            </a:r>
            <a:r>
              <a:rPr lang="en-US" sz="2400" dirty="0" smtClean="0">
                <a:solidFill>
                  <a:srgbClr val="FF0000"/>
                </a:solidFill>
              </a:rPr>
              <a:t>G.4)</a:t>
            </a:r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95354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 and Reservations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the main conclusion?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What is the discussion about small and rich countries, e.g. Macao?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Any reservations/limitations in interpreting </a:t>
            </a:r>
            <a:r>
              <a:rPr lang="en-US" smtClean="0"/>
              <a:t>these results?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8600" y="-4465"/>
            <a:ext cx="865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</a:t>
            </a:r>
            <a:r>
              <a:rPr lang="en-US" sz="2400" dirty="0" smtClean="0">
                <a:solidFill>
                  <a:srgbClr val="FF0000"/>
                </a:solidFill>
              </a:rPr>
              <a:t>G.4)</a:t>
            </a:r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207566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EE462_1/2021_Reading#8_Phatta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7350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2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6027</TotalTime>
  <Words>352</Words>
  <Application>Microsoft Office PowerPoint</Application>
  <PresentationFormat>On-screen Show (4:3)</PresentationFormat>
  <Paragraphs>68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Theme2</vt:lpstr>
      <vt:lpstr>Covid-19 and global income inequality</vt:lpstr>
      <vt:lpstr>Motivation</vt:lpstr>
      <vt:lpstr>Data Sources &amp; Limitations</vt:lpstr>
      <vt:lpstr>PowerPoint Presentation</vt:lpstr>
      <vt:lpstr>Measures of income inequality</vt:lpstr>
      <vt:lpstr>PowerPoint Presentation</vt:lpstr>
      <vt:lpstr>PowerPoint Presentation</vt:lpstr>
      <vt:lpstr>PowerPoint Presentation</vt:lpstr>
      <vt:lpstr>Conclusion and Reservations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Introduction &amp; Overview of Health Economics</dc:title>
  <dc:creator>Ummie</dc:creator>
  <cp:lastModifiedBy>Phatta</cp:lastModifiedBy>
  <cp:revision>247</cp:revision>
  <dcterms:created xsi:type="dcterms:W3CDTF">2012-08-09T09:37:04Z</dcterms:created>
  <dcterms:modified xsi:type="dcterms:W3CDTF">2021-10-07T05:35:16Z</dcterms:modified>
</cp:coreProperties>
</file>