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3" r:id="rId5"/>
    <p:sldId id="262" r:id="rId6"/>
    <p:sldId id="260" r:id="rId7"/>
    <p:sldId id="259" r:id="rId8"/>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4" autoAdjust="0"/>
    <p:restoredTop sz="94660"/>
  </p:normalViewPr>
  <p:slideViewPr>
    <p:cSldViewPr snapToGrid="0">
      <p:cViewPr>
        <p:scale>
          <a:sx n="79" d="100"/>
          <a:sy n="79" d="100"/>
        </p:scale>
        <p:origin x="-34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nl-NL"/>
              <a:t>Klik om de stijl te bewerken</a:t>
            </a:r>
          </a:p>
        </p:txBody>
      </p:sp>
      <p:sp>
        <p:nvSpPr>
          <p:cNvPr id="3" name="Ond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 om de ondertitelstijl van het model te bewerken</a:t>
            </a:r>
          </a:p>
        </p:txBody>
      </p:sp>
      <p:sp>
        <p:nvSpPr>
          <p:cNvPr id="4" name="Tijdelijke aanduiding voor datum 3"/>
          <p:cNvSpPr>
            <a:spLocks noGrp="1"/>
          </p:cNvSpPr>
          <p:nvPr>
            <p:ph type="dt" sz="half" idx="10"/>
          </p:nvPr>
        </p:nvSpPr>
        <p:spPr/>
        <p:txBody>
          <a:bodyPr/>
          <a:lstStyle/>
          <a:p>
            <a:fld id="{21576341-C28A-402F-BBF1-0C2A24B4C08C}" type="datetimeFigureOut">
              <a:rPr lang="nl-NL" smtClean="0"/>
              <a:t>4-10-2016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F84675E-53A3-4D30-A172-2A43CF3706C0}" type="slidenum">
              <a:rPr lang="nl-NL" smtClean="0"/>
              <a:t>‹#›</a:t>
            </a:fld>
            <a:endParaRPr lang="nl-NL"/>
          </a:p>
        </p:txBody>
      </p:sp>
    </p:spTree>
    <p:extLst>
      <p:ext uri="{BB962C8B-B14F-4D97-AF65-F5344CB8AC3E}">
        <p14:creationId xmlns:p14="http://schemas.microsoft.com/office/powerpoint/2010/main" val="30780963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21576341-C28A-402F-BBF1-0C2A24B4C08C}" type="datetimeFigureOut">
              <a:rPr lang="nl-NL" smtClean="0"/>
              <a:t>4-10-2016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F84675E-53A3-4D30-A172-2A43CF3706C0}" type="slidenum">
              <a:rPr lang="nl-NL" smtClean="0"/>
              <a:t>‹#›</a:t>
            </a:fld>
            <a:endParaRPr lang="nl-NL"/>
          </a:p>
        </p:txBody>
      </p:sp>
    </p:spTree>
    <p:extLst>
      <p:ext uri="{BB962C8B-B14F-4D97-AF65-F5344CB8AC3E}">
        <p14:creationId xmlns:p14="http://schemas.microsoft.com/office/powerpoint/2010/main" val="3973843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nl-NL"/>
              <a:t>Klik om de stijl te bewerken</a:t>
            </a:r>
          </a:p>
        </p:txBody>
      </p:sp>
      <p:sp>
        <p:nvSpPr>
          <p:cNvPr id="3" name="Tijdelijke aanduiding voor teks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Tekststijl van het model bewerken</a:t>
            </a:r>
          </a:p>
        </p:txBody>
      </p:sp>
      <p:sp>
        <p:nvSpPr>
          <p:cNvPr id="4" name="Tijdelijke aanduiding voor datum 3"/>
          <p:cNvSpPr>
            <a:spLocks noGrp="1"/>
          </p:cNvSpPr>
          <p:nvPr>
            <p:ph type="dt" sz="half" idx="10"/>
          </p:nvPr>
        </p:nvSpPr>
        <p:spPr/>
        <p:txBody>
          <a:bodyPr/>
          <a:lstStyle/>
          <a:p>
            <a:fld id="{21576341-C28A-402F-BBF1-0C2A24B4C08C}" type="datetimeFigureOut">
              <a:rPr lang="nl-NL" smtClean="0"/>
              <a:t>4-10-2016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F84675E-53A3-4D30-A172-2A43CF3706C0}" type="slidenum">
              <a:rPr lang="nl-NL" smtClean="0"/>
              <a:t>‹#›</a:t>
            </a:fld>
            <a:endParaRPr lang="nl-NL"/>
          </a:p>
        </p:txBody>
      </p:sp>
    </p:spTree>
    <p:extLst>
      <p:ext uri="{BB962C8B-B14F-4D97-AF65-F5344CB8AC3E}">
        <p14:creationId xmlns:p14="http://schemas.microsoft.com/office/powerpoint/2010/main" val="2523836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838200" y="1825625"/>
            <a:ext cx="5181600" cy="435133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6172200" y="1825625"/>
            <a:ext cx="5181600" cy="435133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21576341-C28A-402F-BBF1-0C2A24B4C08C}" type="datetimeFigureOut">
              <a:rPr lang="nl-NL" smtClean="0"/>
              <a:t>4-10-2016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5F84675E-53A3-4D30-A172-2A43CF3706C0}" type="slidenum">
              <a:rPr lang="nl-NL" smtClean="0"/>
              <a:t>‹#›</a:t>
            </a:fld>
            <a:endParaRPr lang="nl-NL"/>
          </a:p>
        </p:txBody>
      </p:sp>
    </p:spTree>
    <p:extLst>
      <p:ext uri="{BB962C8B-B14F-4D97-AF65-F5344CB8AC3E}">
        <p14:creationId xmlns:p14="http://schemas.microsoft.com/office/powerpoint/2010/main" val="3024715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nl-NL"/>
              <a:t>Klik om de stijl te bewerken</a:t>
            </a:r>
          </a:p>
        </p:txBody>
      </p:sp>
      <p:sp>
        <p:nvSpPr>
          <p:cNvPr id="3" name="Tijdelijke aanduiding voor teks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4" name="Tijdelijke aanduiding voor inhoud 3"/>
          <p:cNvSpPr>
            <a:spLocks noGrp="1"/>
          </p:cNvSpPr>
          <p:nvPr>
            <p:ph sz="half" idx="2"/>
          </p:nvPr>
        </p:nvSpPr>
        <p:spPr>
          <a:xfrm>
            <a:off x="839788" y="2505075"/>
            <a:ext cx="5157787" cy="368458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6" name="Tijdelijke aanduiding voor inhoud 5"/>
          <p:cNvSpPr>
            <a:spLocks noGrp="1"/>
          </p:cNvSpPr>
          <p:nvPr>
            <p:ph sz="quarter" idx="4"/>
          </p:nvPr>
        </p:nvSpPr>
        <p:spPr>
          <a:xfrm>
            <a:off x="6172200" y="2505075"/>
            <a:ext cx="5183188" cy="368458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21576341-C28A-402F-BBF1-0C2A24B4C08C}" type="datetimeFigureOut">
              <a:rPr lang="nl-NL" smtClean="0"/>
              <a:t>4-10-2016</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5F84675E-53A3-4D30-A172-2A43CF3706C0}" type="slidenum">
              <a:rPr lang="nl-NL" smtClean="0"/>
              <a:t>‹#›</a:t>
            </a:fld>
            <a:endParaRPr lang="nl-NL"/>
          </a:p>
        </p:txBody>
      </p:sp>
    </p:spTree>
    <p:extLst>
      <p:ext uri="{BB962C8B-B14F-4D97-AF65-F5344CB8AC3E}">
        <p14:creationId xmlns:p14="http://schemas.microsoft.com/office/powerpoint/2010/main" val="644709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fld id="{21576341-C28A-402F-BBF1-0C2A24B4C08C}" type="datetimeFigureOut">
              <a:rPr lang="nl-NL" smtClean="0"/>
              <a:t>4-10-2016</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5F84675E-53A3-4D30-A172-2A43CF3706C0}" type="slidenum">
              <a:rPr lang="nl-NL" smtClean="0"/>
              <a:t>‹#›</a:t>
            </a:fld>
            <a:endParaRPr lang="nl-NL"/>
          </a:p>
        </p:txBody>
      </p:sp>
    </p:spTree>
    <p:extLst>
      <p:ext uri="{BB962C8B-B14F-4D97-AF65-F5344CB8AC3E}">
        <p14:creationId xmlns:p14="http://schemas.microsoft.com/office/powerpoint/2010/main" val="2701926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21576341-C28A-402F-BBF1-0C2A24B4C08C}" type="datetimeFigureOut">
              <a:rPr lang="nl-NL" smtClean="0"/>
              <a:t>4-10-2016</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5F84675E-53A3-4D30-A172-2A43CF3706C0}" type="slidenum">
              <a:rPr lang="nl-NL" smtClean="0"/>
              <a:t>‹#›</a:t>
            </a:fld>
            <a:endParaRPr lang="nl-NL"/>
          </a:p>
        </p:txBody>
      </p:sp>
    </p:spTree>
    <p:extLst>
      <p:ext uri="{BB962C8B-B14F-4D97-AF65-F5344CB8AC3E}">
        <p14:creationId xmlns:p14="http://schemas.microsoft.com/office/powerpoint/2010/main" val="556676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a:t>Klik om de stijl te bewerken</a:t>
            </a:r>
          </a:p>
        </p:txBody>
      </p:sp>
      <p:sp>
        <p:nvSpPr>
          <p:cNvPr id="3" name="Tijdelijke aanduiding voor inhoud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Tijdelijke aanduiding voor datum 4"/>
          <p:cNvSpPr>
            <a:spLocks noGrp="1"/>
          </p:cNvSpPr>
          <p:nvPr>
            <p:ph type="dt" sz="half" idx="10"/>
          </p:nvPr>
        </p:nvSpPr>
        <p:spPr/>
        <p:txBody>
          <a:bodyPr/>
          <a:lstStyle/>
          <a:p>
            <a:fld id="{21576341-C28A-402F-BBF1-0C2A24B4C08C}" type="datetimeFigureOut">
              <a:rPr lang="nl-NL" smtClean="0"/>
              <a:t>4-10-2016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5F84675E-53A3-4D30-A172-2A43CF3706C0}" type="slidenum">
              <a:rPr lang="nl-NL" smtClean="0"/>
              <a:t>‹#›</a:t>
            </a:fld>
            <a:endParaRPr lang="nl-NL"/>
          </a:p>
        </p:txBody>
      </p:sp>
    </p:spTree>
    <p:extLst>
      <p:ext uri="{BB962C8B-B14F-4D97-AF65-F5344CB8AC3E}">
        <p14:creationId xmlns:p14="http://schemas.microsoft.com/office/powerpoint/2010/main" val="3689262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a:t>Klik om de stijl te bewerken</a:t>
            </a:r>
          </a:p>
        </p:txBody>
      </p:sp>
      <p:sp>
        <p:nvSpPr>
          <p:cNvPr id="3" name="Tijdelijke aanduiding voor afbeelding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Tijdelijke aanduiding voor datum 4"/>
          <p:cNvSpPr>
            <a:spLocks noGrp="1"/>
          </p:cNvSpPr>
          <p:nvPr>
            <p:ph type="dt" sz="half" idx="10"/>
          </p:nvPr>
        </p:nvSpPr>
        <p:spPr/>
        <p:txBody>
          <a:bodyPr/>
          <a:lstStyle/>
          <a:p>
            <a:fld id="{21576341-C28A-402F-BBF1-0C2A24B4C08C}" type="datetimeFigureOut">
              <a:rPr lang="nl-NL" smtClean="0"/>
              <a:t>4-10-2016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5F84675E-53A3-4D30-A172-2A43CF3706C0}" type="slidenum">
              <a:rPr lang="nl-NL" smtClean="0"/>
              <a:t>‹#›</a:t>
            </a:fld>
            <a:endParaRPr lang="nl-NL"/>
          </a:p>
        </p:txBody>
      </p:sp>
    </p:spTree>
    <p:extLst>
      <p:ext uri="{BB962C8B-B14F-4D97-AF65-F5344CB8AC3E}">
        <p14:creationId xmlns:p14="http://schemas.microsoft.com/office/powerpoint/2010/main" val="2248496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21576341-C28A-402F-BBF1-0C2A24B4C08C}" type="datetimeFigureOut">
              <a:rPr lang="nl-NL" smtClean="0"/>
              <a:t>4-10-2016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F84675E-53A3-4D30-A172-2A43CF3706C0}" type="slidenum">
              <a:rPr lang="nl-NL" smtClean="0"/>
              <a:t>‹#›</a:t>
            </a:fld>
            <a:endParaRPr lang="nl-NL"/>
          </a:p>
        </p:txBody>
      </p:sp>
    </p:spTree>
    <p:extLst>
      <p:ext uri="{BB962C8B-B14F-4D97-AF65-F5344CB8AC3E}">
        <p14:creationId xmlns:p14="http://schemas.microsoft.com/office/powerpoint/2010/main" val="930592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724900" y="365125"/>
            <a:ext cx="2628900" cy="5811838"/>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838200" y="365125"/>
            <a:ext cx="7734300" cy="5811838"/>
          </a:xfrm>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21576341-C28A-402F-BBF1-0C2A24B4C08C}" type="datetimeFigureOut">
              <a:rPr lang="nl-NL" smtClean="0"/>
              <a:t>4-10-2016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F84675E-53A3-4D30-A172-2A43CF3706C0}" type="slidenum">
              <a:rPr lang="nl-NL" smtClean="0"/>
              <a:t>‹#›</a:t>
            </a:fld>
            <a:endParaRPr lang="nl-NL"/>
          </a:p>
        </p:txBody>
      </p:sp>
    </p:spTree>
    <p:extLst>
      <p:ext uri="{BB962C8B-B14F-4D97-AF65-F5344CB8AC3E}">
        <p14:creationId xmlns:p14="http://schemas.microsoft.com/office/powerpoint/2010/main" val="466927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576341-C28A-402F-BBF1-0C2A24B4C08C}" type="datetimeFigureOut">
              <a:rPr lang="nl-NL" smtClean="0"/>
              <a:t>4-10-2016</a:t>
            </a:fld>
            <a:endParaRPr lang="nl-NL"/>
          </a:p>
        </p:txBody>
      </p:sp>
      <p:sp>
        <p:nvSpPr>
          <p:cNvPr id="5" name="Tijdelijke aanduiding voor voettekst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84675E-53A3-4D30-A172-2A43CF3706C0}" type="slidenum">
              <a:rPr lang="nl-NL" smtClean="0"/>
              <a:t>‹#›</a:t>
            </a:fld>
            <a:endParaRPr lang="nl-NL"/>
          </a:p>
        </p:txBody>
      </p:sp>
    </p:spTree>
    <p:extLst>
      <p:ext uri="{BB962C8B-B14F-4D97-AF65-F5344CB8AC3E}">
        <p14:creationId xmlns:p14="http://schemas.microsoft.com/office/powerpoint/2010/main" val="5382612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Autofit/>
          </a:bodyPr>
          <a:lstStyle/>
          <a:p>
            <a:r>
              <a:rPr lang="nl-NL" sz="3200" b="1" dirty="0"/>
              <a:t>The Original </a:t>
            </a:r>
            <a:r>
              <a:rPr lang="nl-NL" sz="3200" b="1" dirty="0" smtClean="0"/>
              <a:t>Sin</a:t>
            </a:r>
            <a:br>
              <a:rPr lang="nl-NL" sz="3200" b="1" dirty="0" smtClean="0"/>
            </a:br>
            <a:r>
              <a:rPr lang="en-US" sz="3200" dirty="0" err="1"/>
              <a:t>Youri</a:t>
            </a:r>
            <a:r>
              <a:rPr lang="en-US" sz="3200" dirty="0"/>
              <a:t> </a:t>
            </a:r>
            <a:r>
              <a:rPr lang="en-US" sz="3200" dirty="0" err="1"/>
              <a:t>Steenbergen</a:t>
            </a:r>
            <a:endParaRPr lang="nl-NL" sz="3200" b="1" dirty="0"/>
          </a:p>
        </p:txBody>
      </p:sp>
    </p:spTree>
    <p:extLst>
      <p:ext uri="{BB962C8B-B14F-4D97-AF65-F5344CB8AC3E}">
        <p14:creationId xmlns:p14="http://schemas.microsoft.com/office/powerpoint/2010/main" val="30695858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a:t>Definition</a:t>
            </a:r>
          </a:p>
        </p:txBody>
      </p:sp>
      <p:sp>
        <p:nvSpPr>
          <p:cNvPr id="3" name="Tijdelijke aanduiding voor inhoud 2"/>
          <p:cNvSpPr>
            <a:spLocks noGrp="1"/>
          </p:cNvSpPr>
          <p:nvPr>
            <p:ph idx="1"/>
          </p:nvPr>
        </p:nvSpPr>
        <p:spPr/>
        <p:txBody>
          <a:bodyPr/>
          <a:lstStyle/>
          <a:p>
            <a:endParaRPr lang="en-US" b="1" dirty="0"/>
          </a:p>
          <a:p>
            <a:r>
              <a:rPr lang="en-US" b="1" dirty="0"/>
              <a:t>Original sin</a:t>
            </a:r>
            <a:r>
              <a:rPr lang="en-US" dirty="0"/>
              <a:t>, also called ancestral sin, is the Christian doctrine of humanity's state of sin resulting from the fall of man, stemming from Adam and Eve's rebellion in Eden, namely the sin of disobedience in consuming from the tree of knowledge of good and evil</a:t>
            </a:r>
            <a:endParaRPr lang="nl-NL" dirty="0"/>
          </a:p>
        </p:txBody>
      </p:sp>
    </p:spTree>
    <p:extLst>
      <p:ext uri="{BB962C8B-B14F-4D97-AF65-F5344CB8AC3E}">
        <p14:creationId xmlns:p14="http://schemas.microsoft.com/office/powerpoint/2010/main" val="25643502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err="1"/>
              <a:t>Economics</a:t>
            </a:r>
            <a:r>
              <a:rPr lang="nl-NL" b="1" dirty="0"/>
              <a:t> </a:t>
            </a:r>
            <a:r>
              <a:rPr lang="nl-NL" b="1" dirty="0" err="1"/>
              <a:t>use</a:t>
            </a:r>
            <a:endParaRPr lang="nl-NL" b="1" dirty="0"/>
          </a:p>
        </p:txBody>
      </p:sp>
      <p:sp>
        <p:nvSpPr>
          <p:cNvPr id="3" name="Tijdelijke aanduiding voor inhoud 2"/>
          <p:cNvSpPr>
            <a:spLocks noGrp="1"/>
          </p:cNvSpPr>
          <p:nvPr>
            <p:ph idx="1"/>
          </p:nvPr>
        </p:nvSpPr>
        <p:spPr/>
        <p:txBody>
          <a:bodyPr/>
          <a:lstStyle/>
          <a:p>
            <a:endParaRPr lang="en-US" dirty="0"/>
          </a:p>
          <a:p>
            <a:r>
              <a:rPr lang="en-US" dirty="0"/>
              <a:t>Barry </a:t>
            </a:r>
            <a:r>
              <a:rPr lang="en-US" dirty="0" err="1"/>
              <a:t>Eichengreen</a:t>
            </a:r>
            <a:r>
              <a:rPr lang="en-US" dirty="0"/>
              <a:t>, Ricardo </a:t>
            </a:r>
            <a:r>
              <a:rPr lang="en-US" dirty="0" err="1"/>
              <a:t>Hausmann</a:t>
            </a:r>
            <a:r>
              <a:rPr lang="en-US" dirty="0"/>
              <a:t>, and Ugo </a:t>
            </a:r>
            <a:r>
              <a:rPr lang="en-US" dirty="0" err="1"/>
              <a:t>Panizza</a:t>
            </a:r>
            <a:r>
              <a:rPr lang="en-US" dirty="0"/>
              <a:t>: </a:t>
            </a:r>
            <a:r>
              <a:rPr lang="nl-NL" dirty="0" err="1"/>
              <a:t>Countries</a:t>
            </a:r>
            <a:r>
              <a:rPr lang="nl-NL" dirty="0"/>
              <a:t> are </a:t>
            </a:r>
            <a:r>
              <a:rPr lang="nl-NL" dirty="0" err="1"/>
              <a:t>not</a:t>
            </a:r>
            <a:r>
              <a:rPr lang="nl-NL" dirty="0"/>
              <a:t> </a:t>
            </a:r>
            <a:r>
              <a:rPr lang="nl-NL" dirty="0" err="1"/>
              <a:t>able</a:t>
            </a:r>
            <a:r>
              <a:rPr lang="nl-NL" dirty="0"/>
              <a:t> </a:t>
            </a:r>
            <a:r>
              <a:rPr lang="nl-NL" dirty="0" err="1"/>
              <a:t>to</a:t>
            </a:r>
            <a:r>
              <a:rPr lang="nl-NL" dirty="0"/>
              <a:t> </a:t>
            </a:r>
            <a:r>
              <a:rPr lang="nl-NL" dirty="0" err="1"/>
              <a:t>borrow</a:t>
            </a:r>
            <a:r>
              <a:rPr lang="nl-NL" dirty="0"/>
              <a:t> </a:t>
            </a:r>
            <a:r>
              <a:rPr lang="nl-NL" dirty="0" err="1"/>
              <a:t>abroad</a:t>
            </a:r>
            <a:r>
              <a:rPr lang="nl-NL" dirty="0"/>
              <a:t> in </a:t>
            </a:r>
            <a:r>
              <a:rPr lang="nl-NL" dirty="0" err="1"/>
              <a:t>their</a:t>
            </a:r>
            <a:r>
              <a:rPr lang="nl-NL" dirty="0"/>
              <a:t> </a:t>
            </a:r>
            <a:r>
              <a:rPr lang="nl-NL" dirty="0" err="1"/>
              <a:t>domestic</a:t>
            </a:r>
            <a:r>
              <a:rPr lang="nl-NL" dirty="0"/>
              <a:t> </a:t>
            </a:r>
            <a:r>
              <a:rPr lang="nl-NL" dirty="0" err="1"/>
              <a:t>currency</a:t>
            </a:r>
            <a:endParaRPr lang="nl-NL" dirty="0"/>
          </a:p>
          <a:p>
            <a:r>
              <a:rPr lang="en-US" dirty="0"/>
              <a:t>Present in most developing economies (90s)</a:t>
            </a:r>
          </a:p>
          <a:p>
            <a:r>
              <a:rPr lang="en-US" dirty="0"/>
              <a:t>Independent from histories of high inflation and currency depreciation</a:t>
            </a:r>
            <a:endParaRPr lang="nl-NL" dirty="0"/>
          </a:p>
        </p:txBody>
      </p:sp>
    </p:spTree>
    <p:extLst>
      <p:ext uri="{BB962C8B-B14F-4D97-AF65-F5344CB8AC3E}">
        <p14:creationId xmlns:p14="http://schemas.microsoft.com/office/powerpoint/2010/main" val="2906331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Tijdelijke aanduiding voor inhoud 1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01595" y="621523"/>
            <a:ext cx="9047025" cy="1194024"/>
          </a:xfrm>
        </p:spPr>
      </p:pic>
      <p:pic>
        <p:nvPicPr>
          <p:cNvPr id="14" name="Afbeelding 13"/>
          <p:cNvPicPr>
            <a:picLocks noChangeAspect="1"/>
          </p:cNvPicPr>
          <p:nvPr/>
        </p:nvPicPr>
        <p:blipFill>
          <a:blip r:embed="rId3"/>
          <a:stretch>
            <a:fillRect/>
          </a:stretch>
        </p:blipFill>
        <p:spPr>
          <a:xfrm>
            <a:off x="883960" y="2093201"/>
            <a:ext cx="8950484" cy="1745146"/>
          </a:xfrm>
          <a:prstGeom prst="rect">
            <a:avLst/>
          </a:prstGeom>
        </p:spPr>
      </p:pic>
      <p:pic>
        <p:nvPicPr>
          <p:cNvPr id="15" name="Afbeelding 14"/>
          <p:cNvPicPr>
            <a:picLocks noChangeAspect="1"/>
          </p:cNvPicPr>
          <p:nvPr/>
        </p:nvPicPr>
        <p:blipFill>
          <a:blip r:embed="rId4"/>
          <a:stretch>
            <a:fillRect/>
          </a:stretch>
        </p:blipFill>
        <p:spPr>
          <a:xfrm>
            <a:off x="1340560" y="4173154"/>
            <a:ext cx="8819597" cy="1984759"/>
          </a:xfrm>
          <a:prstGeom prst="rect">
            <a:avLst/>
          </a:prstGeom>
        </p:spPr>
      </p:pic>
      <p:sp>
        <p:nvSpPr>
          <p:cNvPr id="16" name="Rechthoek 15"/>
          <p:cNvSpPr/>
          <p:nvPr/>
        </p:nvSpPr>
        <p:spPr>
          <a:xfrm>
            <a:off x="1205948" y="4678017"/>
            <a:ext cx="9263269" cy="304800"/>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nl-NL">
              <a:ln>
                <a:solidFill>
                  <a:schemeClr val="bg1"/>
                </a:solidFill>
              </a:ln>
            </a:endParaRPr>
          </a:p>
        </p:txBody>
      </p:sp>
    </p:spTree>
    <p:extLst>
      <p:ext uri="{BB962C8B-B14F-4D97-AF65-F5344CB8AC3E}">
        <p14:creationId xmlns:p14="http://schemas.microsoft.com/office/powerpoint/2010/main" val="33142136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636104" y="1060174"/>
            <a:ext cx="10717696" cy="5116789"/>
          </a:xfrm>
        </p:spPr>
        <p:txBody>
          <a:bodyPr>
            <a:normAutofit fontScale="85000" lnSpcReduction="20000"/>
          </a:bodyPr>
          <a:lstStyle/>
          <a:p>
            <a:pPr marL="0" indent="0">
              <a:buNone/>
            </a:pPr>
            <a:endParaRPr lang="nl-NL" dirty="0"/>
          </a:p>
          <a:p>
            <a:pPr marL="0" indent="0">
              <a:buNone/>
            </a:pPr>
            <a:r>
              <a:rPr lang="nl-NL" dirty="0"/>
              <a:t>					OSIN1	OSIN1	OSIN2	OSIN2	OSIN3	OSIN3</a:t>
            </a:r>
          </a:p>
          <a:p>
            <a:r>
              <a:rPr lang="nl-NL" dirty="0"/>
              <a:t>Group				</a:t>
            </a:r>
            <a:r>
              <a:rPr lang="nl-NL" sz="1900" i="1" dirty="0"/>
              <a:t>1993-98</a:t>
            </a:r>
            <a:r>
              <a:rPr lang="nl-NL" i="1" dirty="0"/>
              <a:t>  </a:t>
            </a:r>
            <a:r>
              <a:rPr lang="nl-NL" sz="1900" i="1" dirty="0"/>
              <a:t>1999-2001   1993-98</a:t>
            </a:r>
            <a:r>
              <a:rPr lang="nl-NL" i="1" dirty="0"/>
              <a:t>  </a:t>
            </a:r>
            <a:r>
              <a:rPr lang="nl-NL" sz="1900" i="1" dirty="0"/>
              <a:t>1999-2001</a:t>
            </a:r>
            <a:r>
              <a:rPr lang="nl-NL" i="1" dirty="0"/>
              <a:t>	</a:t>
            </a:r>
            <a:r>
              <a:rPr lang="nl-NL" sz="1900" i="1" dirty="0"/>
              <a:t>1993-98</a:t>
            </a:r>
            <a:r>
              <a:rPr lang="nl-NL" i="1" dirty="0"/>
              <a:t>	</a:t>
            </a:r>
            <a:r>
              <a:rPr lang="nl-NL" sz="1900" i="1" dirty="0"/>
              <a:t>1999-2001</a:t>
            </a:r>
          </a:p>
          <a:p>
            <a:r>
              <a:rPr lang="nl-NL" dirty="0"/>
              <a:t>Financial Centers			0.58	0.53	0.34	0.37	0.07	0.08</a:t>
            </a:r>
          </a:p>
          <a:p>
            <a:r>
              <a:rPr lang="nl-NL" dirty="0"/>
              <a:t>Euroland				0.86	0.53	0.55	0.72	0.53	0.09</a:t>
            </a:r>
          </a:p>
          <a:p>
            <a:r>
              <a:rPr lang="nl-NL" dirty="0" err="1"/>
              <a:t>Other</a:t>
            </a:r>
            <a:r>
              <a:rPr lang="nl-NL" dirty="0"/>
              <a:t> </a:t>
            </a:r>
            <a:r>
              <a:rPr lang="nl-NL" dirty="0" err="1"/>
              <a:t>Developed</a:t>
            </a:r>
            <a:r>
              <a:rPr lang="nl-NL" dirty="0"/>
              <a:t>			0.90	0.94	0.80	0.82	0.78	0.72</a:t>
            </a:r>
          </a:p>
          <a:p>
            <a:r>
              <a:rPr lang="nl-NL" dirty="0"/>
              <a:t>Offshore				0.98	0.97	0.95	0.98	0.96	0.87</a:t>
            </a:r>
          </a:p>
          <a:p>
            <a:r>
              <a:rPr lang="nl-NL" dirty="0" err="1"/>
              <a:t>Developing</a:t>
            </a:r>
            <a:r>
              <a:rPr lang="nl-NL" dirty="0"/>
              <a:t>				1.00	0.99	0.98	0.98	0.96	0.93</a:t>
            </a:r>
          </a:p>
          <a:p>
            <a:r>
              <a:rPr lang="nl-NL" dirty="0"/>
              <a:t>Latin American </a:t>
            </a:r>
            <a:r>
              <a:rPr lang="nl-NL" dirty="0" err="1"/>
              <a:t>and</a:t>
            </a:r>
            <a:r>
              <a:rPr lang="nl-NL" dirty="0"/>
              <a:t> Caribbean	1.00	1.00	1.00	1.00	0.98	1.00</a:t>
            </a:r>
          </a:p>
          <a:p>
            <a:r>
              <a:rPr lang="nl-NL" dirty="0" err="1"/>
              <a:t>Middle</a:t>
            </a:r>
            <a:r>
              <a:rPr lang="nl-NL" dirty="0"/>
              <a:t> East </a:t>
            </a:r>
            <a:r>
              <a:rPr lang="nl-NL" dirty="0" err="1"/>
              <a:t>and</a:t>
            </a:r>
            <a:r>
              <a:rPr lang="nl-NL" dirty="0"/>
              <a:t> </a:t>
            </a:r>
            <a:r>
              <a:rPr lang="nl-NL" dirty="0" err="1"/>
              <a:t>Africa</a:t>
            </a:r>
            <a:r>
              <a:rPr lang="nl-NL" dirty="0"/>
              <a:t>		1.00	0.99	0.97	0.99	0.95	0.90</a:t>
            </a:r>
          </a:p>
          <a:p>
            <a:r>
              <a:rPr lang="nl-NL" dirty="0" err="1"/>
              <a:t>Asia</a:t>
            </a:r>
            <a:r>
              <a:rPr lang="nl-NL" dirty="0"/>
              <a:t> Pacific				1.00	0.99	0.95	0.99	0.99	0.94</a:t>
            </a:r>
          </a:p>
          <a:p>
            <a:r>
              <a:rPr lang="nl-NL" dirty="0" err="1"/>
              <a:t>Eastern</a:t>
            </a:r>
            <a:r>
              <a:rPr lang="nl-NL" dirty="0"/>
              <a:t> Europe			0.99	1.00	0.97	0.98	0.91	0.84</a:t>
            </a:r>
          </a:p>
          <a:p>
            <a:pPr marL="0" indent="0">
              <a:buNone/>
            </a:pPr>
            <a:r>
              <a:rPr lang="nl-NL" sz="1800" dirty="0"/>
              <a:t>Source: </a:t>
            </a:r>
            <a:r>
              <a:rPr lang="nl-NL" sz="1800" dirty="0" err="1"/>
              <a:t>Eichengreen</a:t>
            </a:r>
            <a:r>
              <a:rPr lang="nl-NL" sz="1800" dirty="0"/>
              <a:t>, </a:t>
            </a:r>
            <a:r>
              <a:rPr lang="nl-NL" sz="1800" dirty="0" err="1"/>
              <a:t>Hausmann</a:t>
            </a:r>
            <a:r>
              <a:rPr lang="nl-NL" sz="1800" dirty="0"/>
              <a:t>, </a:t>
            </a:r>
            <a:r>
              <a:rPr lang="nl-NL" sz="1800" dirty="0" err="1"/>
              <a:t>and</a:t>
            </a:r>
            <a:r>
              <a:rPr lang="nl-NL" sz="1800" dirty="0"/>
              <a:t> </a:t>
            </a:r>
            <a:r>
              <a:rPr lang="nl-NL" sz="1800" dirty="0" err="1"/>
              <a:t>Panizza</a:t>
            </a:r>
            <a:r>
              <a:rPr lang="nl-NL" sz="1800" dirty="0"/>
              <a:t> (2002)</a:t>
            </a:r>
          </a:p>
          <a:p>
            <a:endParaRPr lang="nl-NL" dirty="0"/>
          </a:p>
        </p:txBody>
      </p:sp>
    </p:spTree>
    <p:extLst>
      <p:ext uri="{BB962C8B-B14F-4D97-AF65-F5344CB8AC3E}">
        <p14:creationId xmlns:p14="http://schemas.microsoft.com/office/powerpoint/2010/main" val="3712889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err="1"/>
              <a:t>Determinants</a:t>
            </a:r>
            <a:endParaRPr lang="nl-NL" b="1" dirty="0"/>
          </a:p>
        </p:txBody>
      </p:sp>
      <p:sp>
        <p:nvSpPr>
          <p:cNvPr id="3" name="Tijdelijke aanduiding voor inhoud 2"/>
          <p:cNvSpPr>
            <a:spLocks noGrp="1"/>
          </p:cNvSpPr>
          <p:nvPr>
            <p:ph idx="1"/>
          </p:nvPr>
        </p:nvSpPr>
        <p:spPr/>
        <p:txBody>
          <a:bodyPr/>
          <a:lstStyle/>
          <a:p>
            <a:r>
              <a:rPr lang="nl-NL" dirty="0"/>
              <a:t>Level of Development</a:t>
            </a:r>
          </a:p>
          <a:p>
            <a:r>
              <a:rPr lang="nl-NL" dirty="0" err="1"/>
              <a:t>Monetary</a:t>
            </a:r>
            <a:r>
              <a:rPr lang="nl-NL" dirty="0"/>
              <a:t> </a:t>
            </a:r>
            <a:r>
              <a:rPr lang="nl-NL" dirty="0" err="1"/>
              <a:t>Credibility</a:t>
            </a:r>
            <a:endParaRPr lang="nl-NL" dirty="0"/>
          </a:p>
          <a:p>
            <a:r>
              <a:rPr lang="nl-NL" dirty="0"/>
              <a:t>Level of </a:t>
            </a:r>
            <a:r>
              <a:rPr lang="nl-NL" dirty="0" err="1"/>
              <a:t>debt</a:t>
            </a:r>
            <a:endParaRPr lang="nl-NL" dirty="0"/>
          </a:p>
          <a:p>
            <a:r>
              <a:rPr lang="nl-NL" dirty="0"/>
              <a:t>Exchange </a:t>
            </a:r>
            <a:r>
              <a:rPr lang="nl-NL" dirty="0" err="1"/>
              <a:t>rates</a:t>
            </a:r>
            <a:endParaRPr lang="nl-NL" dirty="0"/>
          </a:p>
          <a:p>
            <a:r>
              <a:rPr lang="nl-NL" dirty="0" err="1"/>
              <a:t>Slope</a:t>
            </a:r>
            <a:r>
              <a:rPr lang="nl-NL" dirty="0"/>
              <a:t> of </a:t>
            </a:r>
            <a:r>
              <a:rPr lang="nl-NL" dirty="0" err="1"/>
              <a:t>the</a:t>
            </a:r>
            <a:r>
              <a:rPr lang="nl-NL" dirty="0"/>
              <a:t> </a:t>
            </a:r>
            <a:r>
              <a:rPr lang="nl-NL" dirty="0" err="1"/>
              <a:t>yield</a:t>
            </a:r>
            <a:r>
              <a:rPr lang="nl-NL" dirty="0"/>
              <a:t> curve</a:t>
            </a:r>
          </a:p>
          <a:p>
            <a:r>
              <a:rPr lang="nl-NL" dirty="0" err="1"/>
              <a:t>Size</a:t>
            </a:r>
            <a:r>
              <a:rPr lang="nl-NL" dirty="0"/>
              <a:t> of </a:t>
            </a:r>
            <a:r>
              <a:rPr lang="nl-NL" dirty="0" err="1"/>
              <a:t>investor</a:t>
            </a:r>
            <a:r>
              <a:rPr lang="nl-NL" dirty="0"/>
              <a:t> base</a:t>
            </a:r>
          </a:p>
          <a:p>
            <a:endParaRPr lang="nl-NL" dirty="0"/>
          </a:p>
          <a:p>
            <a:endParaRPr lang="nl-NL" dirty="0"/>
          </a:p>
        </p:txBody>
      </p:sp>
    </p:spTree>
    <p:extLst>
      <p:ext uri="{BB962C8B-B14F-4D97-AF65-F5344CB8AC3E}">
        <p14:creationId xmlns:p14="http://schemas.microsoft.com/office/powerpoint/2010/main" val="26604113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b="1" dirty="0"/>
              <a:t>Thailand 1997</a:t>
            </a:r>
          </a:p>
        </p:txBody>
      </p:sp>
      <p:sp>
        <p:nvSpPr>
          <p:cNvPr id="3" name="Tijdelijke aanduiding voor inhoud 2"/>
          <p:cNvSpPr>
            <a:spLocks noGrp="1"/>
          </p:cNvSpPr>
          <p:nvPr>
            <p:ph idx="1"/>
          </p:nvPr>
        </p:nvSpPr>
        <p:spPr>
          <a:xfrm>
            <a:off x="838200" y="1690688"/>
            <a:ext cx="10515600" cy="4351338"/>
          </a:xfrm>
        </p:spPr>
        <p:txBody>
          <a:bodyPr/>
          <a:lstStyle/>
          <a:p>
            <a:endParaRPr lang="nl-NL" dirty="0"/>
          </a:p>
          <a:p>
            <a:r>
              <a:rPr lang="nl-NL" dirty="0" err="1"/>
              <a:t>Asian</a:t>
            </a:r>
            <a:r>
              <a:rPr lang="nl-NL" dirty="0"/>
              <a:t> </a:t>
            </a:r>
            <a:r>
              <a:rPr lang="nl-NL" dirty="0" err="1"/>
              <a:t>currency</a:t>
            </a:r>
            <a:r>
              <a:rPr lang="nl-NL" dirty="0"/>
              <a:t> crisis in </a:t>
            </a:r>
            <a:r>
              <a:rPr lang="nl-NL" dirty="0" err="1"/>
              <a:t>July</a:t>
            </a:r>
            <a:endParaRPr lang="nl-NL" dirty="0"/>
          </a:p>
          <a:p>
            <a:r>
              <a:rPr lang="nl-NL" dirty="0"/>
              <a:t>Effect </a:t>
            </a:r>
            <a:r>
              <a:rPr lang="nl-NL" dirty="0" err="1"/>
              <a:t>for</a:t>
            </a:r>
            <a:r>
              <a:rPr lang="nl-NL" dirty="0"/>
              <a:t> Thailand -&gt; The Original </a:t>
            </a:r>
            <a:r>
              <a:rPr lang="nl-NL" dirty="0" err="1"/>
              <a:t>Sin</a:t>
            </a:r>
            <a:endParaRPr lang="nl-NL" dirty="0"/>
          </a:p>
          <a:p>
            <a:r>
              <a:rPr lang="nl-NL" dirty="0" err="1"/>
              <a:t>Float</a:t>
            </a:r>
            <a:r>
              <a:rPr lang="nl-NL" dirty="0"/>
              <a:t> </a:t>
            </a:r>
            <a:r>
              <a:rPr lang="nl-NL" dirty="0" err="1"/>
              <a:t>the</a:t>
            </a:r>
            <a:r>
              <a:rPr lang="nl-NL" dirty="0"/>
              <a:t> bath was </a:t>
            </a:r>
            <a:r>
              <a:rPr lang="nl-NL" dirty="0" err="1"/>
              <a:t>the</a:t>
            </a:r>
            <a:r>
              <a:rPr lang="nl-NL" dirty="0"/>
              <a:t> </a:t>
            </a:r>
            <a:r>
              <a:rPr lang="nl-NL" dirty="0" err="1"/>
              <a:t>only</a:t>
            </a:r>
            <a:r>
              <a:rPr lang="nl-NL" dirty="0"/>
              <a:t> option</a:t>
            </a:r>
          </a:p>
          <a:p>
            <a:r>
              <a:rPr lang="nl-NL" dirty="0" err="1"/>
              <a:t>This</a:t>
            </a:r>
            <a:r>
              <a:rPr lang="nl-NL" dirty="0"/>
              <a:t> made </a:t>
            </a:r>
            <a:r>
              <a:rPr lang="nl-NL" dirty="0" err="1"/>
              <a:t>the</a:t>
            </a:r>
            <a:r>
              <a:rPr lang="nl-NL" dirty="0"/>
              <a:t> crisis </a:t>
            </a:r>
            <a:r>
              <a:rPr lang="nl-NL" dirty="0" err="1"/>
              <a:t>region-wide</a:t>
            </a:r>
            <a:endParaRPr lang="nl-NL" dirty="0"/>
          </a:p>
          <a:p>
            <a:endParaRPr lang="nl-NL" dirty="0"/>
          </a:p>
        </p:txBody>
      </p:sp>
    </p:spTree>
    <p:extLst>
      <p:ext uri="{BB962C8B-B14F-4D97-AF65-F5344CB8AC3E}">
        <p14:creationId xmlns:p14="http://schemas.microsoft.com/office/powerpoint/2010/main" val="211427166"/>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TotalTime>
  <Words>60</Words>
  <Application>Microsoft Office PowerPoint</Application>
  <PresentationFormat>Custom</PresentationFormat>
  <Paragraphs>35</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Kantoorthema</vt:lpstr>
      <vt:lpstr>The Original Sin Youri Steenbergen</vt:lpstr>
      <vt:lpstr>Definition</vt:lpstr>
      <vt:lpstr>Economics use</vt:lpstr>
      <vt:lpstr>PowerPoint Presentation</vt:lpstr>
      <vt:lpstr>PowerPoint Presentation</vt:lpstr>
      <vt:lpstr>Determinants</vt:lpstr>
      <vt:lpstr>Thailand 1997</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Original Sin</dc:title>
  <dc:creator>youri steenbergen</dc:creator>
  <cp:lastModifiedBy>samsung</cp:lastModifiedBy>
  <cp:revision>7</cp:revision>
  <dcterms:created xsi:type="dcterms:W3CDTF">2016-09-05T15:35:46Z</dcterms:created>
  <dcterms:modified xsi:type="dcterms:W3CDTF">2016-10-04T14:19:36Z</dcterms:modified>
</cp:coreProperties>
</file>