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59"/>
  </p:notesMasterIdLst>
  <p:sldIdLst>
    <p:sldId id="256" r:id="rId2"/>
    <p:sldId id="309" r:id="rId3"/>
    <p:sldId id="310" r:id="rId4"/>
    <p:sldId id="328" r:id="rId5"/>
    <p:sldId id="311" r:id="rId6"/>
    <p:sldId id="313" r:id="rId7"/>
    <p:sldId id="314" r:id="rId8"/>
    <p:sldId id="315" r:id="rId9"/>
    <p:sldId id="316" r:id="rId10"/>
    <p:sldId id="320" r:id="rId11"/>
    <p:sldId id="312" r:id="rId12"/>
    <p:sldId id="318" r:id="rId13"/>
    <p:sldId id="325" r:id="rId14"/>
    <p:sldId id="319" r:id="rId15"/>
    <p:sldId id="321" r:id="rId16"/>
    <p:sldId id="326" r:id="rId17"/>
    <p:sldId id="350" r:id="rId18"/>
    <p:sldId id="327" r:id="rId19"/>
    <p:sldId id="331" r:id="rId20"/>
    <p:sldId id="324" r:id="rId21"/>
    <p:sldId id="330" r:id="rId22"/>
    <p:sldId id="329" r:id="rId23"/>
    <p:sldId id="322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332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33" r:id="rId42"/>
    <p:sldId id="334" r:id="rId43"/>
    <p:sldId id="335" r:id="rId44"/>
    <p:sldId id="336" r:id="rId45"/>
    <p:sldId id="337" r:id="rId46"/>
    <p:sldId id="338" r:id="rId47"/>
    <p:sldId id="339" r:id="rId48"/>
    <p:sldId id="340" r:id="rId49"/>
    <p:sldId id="341" r:id="rId50"/>
    <p:sldId id="342" r:id="rId51"/>
    <p:sldId id="343" r:id="rId52"/>
    <p:sldId id="344" r:id="rId53"/>
    <p:sldId id="345" r:id="rId54"/>
    <p:sldId id="346" r:id="rId55"/>
    <p:sldId id="347" r:id="rId56"/>
    <p:sldId id="348" r:id="rId57"/>
    <p:sldId id="349" r:id="rId58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7EB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4" autoAdjust="0"/>
    <p:restoredTop sz="92893" autoAdjust="0"/>
  </p:normalViewPr>
  <p:slideViewPr>
    <p:cSldViewPr>
      <p:cViewPr varScale="1">
        <p:scale>
          <a:sx n="69" d="100"/>
          <a:sy n="69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6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E741B1-82D3-4F3F-ADC7-493DC8C749C1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F5EB60D-1A01-4BCF-9D26-B06FDE4273D6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Business plan</a:t>
          </a:r>
          <a:endParaRPr lang="en-US" sz="28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06EC5505-1C9F-4EE2-BA62-2B7DA11DE190}" type="parTrans" cxnId="{5FBFD3C6-973E-4658-BA06-BA22F0224C7F}">
      <dgm:prSet/>
      <dgm:spPr/>
      <dgm:t>
        <a:bodyPr/>
        <a:lstStyle/>
        <a:p>
          <a:endParaRPr lang="en-US"/>
        </a:p>
      </dgm:t>
    </dgm:pt>
    <dgm:pt modelId="{FC6433E7-58D4-4A47-A96F-0B81F66287DD}" type="sibTrans" cxnId="{5FBFD3C6-973E-4658-BA06-BA22F0224C7F}">
      <dgm:prSet/>
      <dgm:spPr/>
      <dgm:t>
        <a:bodyPr/>
        <a:lstStyle/>
        <a:p>
          <a:endParaRPr lang="en-US"/>
        </a:p>
      </dgm:t>
    </dgm:pt>
    <dgm:pt modelId="{E056079B-F7AD-4360-9E52-536F27547B0C}">
      <dgm:prSet phldrT="[Text]" custT="1"/>
      <dgm:spPr/>
      <dgm:t>
        <a:bodyPr/>
        <a:lstStyle/>
        <a:p>
          <a:r>
            <a:rPr lang="en-US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communicate</a:t>
          </a:r>
          <a:endParaRPr lang="en-US" sz="3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61BE1359-6D8B-4FA9-AAC9-18CCFCDD064C}" type="parTrans" cxnId="{F534B0AE-D05D-460D-BD98-B1563786F2E1}">
      <dgm:prSet/>
      <dgm:spPr/>
      <dgm:t>
        <a:bodyPr/>
        <a:lstStyle/>
        <a:p>
          <a:endParaRPr lang="en-US"/>
        </a:p>
      </dgm:t>
    </dgm:pt>
    <dgm:pt modelId="{9FA4CF23-6FDB-4193-AB2D-3E5D54A94D01}" type="sibTrans" cxnId="{F534B0AE-D05D-460D-BD98-B1563786F2E1}">
      <dgm:prSet/>
      <dgm:spPr/>
      <dgm:t>
        <a:bodyPr/>
        <a:lstStyle/>
        <a:p>
          <a:endParaRPr lang="en-US"/>
        </a:p>
      </dgm:t>
    </dgm:pt>
    <dgm:pt modelId="{A728FD58-E3FF-4CF5-AE19-A4127F2D60FA}">
      <dgm:prSet phldrT="[Text]" custT="1"/>
      <dgm:spPr/>
      <dgm:t>
        <a:bodyPr/>
        <a:lstStyle/>
        <a:p>
          <a:r>
            <a:rPr lang="en-US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commercial</a:t>
          </a:r>
          <a:endParaRPr lang="en-US" sz="3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0E0021CE-99B1-447E-B5A1-81E659475C60}" type="parTrans" cxnId="{8E7A350C-664E-41C8-8ACB-C00DBDC840A1}">
      <dgm:prSet/>
      <dgm:spPr/>
      <dgm:t>
        <a:bodyPr/>
        <a:lstStyle/>
        <a:p>
          <a:endParaRPr lang="en-US"/>
        </a:p>
      </dgm:t>
    </dgm:pt>
    <dgm:pt modelId="{C8A4A73D-C463-430C-8C08-0AD532AE4AAD}" type="sibTrans" cxnId="{8E7A350C-664E-41C8-8ACB-C00DBDC840A1}">
      <dgm:prSet/>
      <dgm:spPr/>
      <dgm:t>
        <a:bodyPr/>
        <a:lstStyle/>
        <a:p>
          <a:endParaRPr lang="en-US"/>
        </a:p>
      </dgm:t>
    </dgm:pt>
    <dgm:pt modelId="{3AED2B30-C7D7-4D3B-8B2E-30B0F93790FC}">
      <dgm:prSet phldrT="[Text]" custT="1"/>
      <dgm:spPr/>
      <dgm:t>
        <a:bodyPr/>
        <a:lstStyle/>
        <a:p>
          <a:r>
            <a:rPr lang="en-US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competitive</a:t>
          </a:r>
          <a:endParaRPr lang="en-US" sz="3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6CC88922-6BF9-42F0-944D-E89E530A928C}" type="parTrans" cxnId="{4B9C60AC-5AE4-4ACF-9BA4-DC9BCC407204}">
      <dgm:prSet/>
      <dgm:spPr/>
      <dgm:t>
        <a:bodyPr/>
        <a:lstStyle/>
        <a:p>
          <a:endParaRPr lang="en-US"/>
        </a:p>
      </dgm:t>
    </dgm:pt>
    <dgm:pt modelId="{3A0B78C8-2439-41F3-AF32-7341C1F1BE1E}" type="sibTrans" cxnId="{4B9C60AC-5AE4-4ACF-9BA4-DC9BCC407204}">
      <dgm:prSet/>
      <dgm:spPr/>
      <dgm:t>
        <a:bodyPr/>
        <a:lstStyle/>
        <a:p>
          <a:endParaRPr lang="en-US"/>
        </a:p>
      </dgm:t>
    </dgm:pt>
    <dgm:pt modelId="{31D96EC0-C64D-4600-9616-5DB9A5334C3C}">
      <dgm:prSet phldrT="[Text]" custT="1"/>
      <dgm:spPr/>
      <dgm:t>
        <a:bodyPr/>
        <a:lstStyle/>
        <a:p>
          <a:r>
            <a:rPr lang="en-US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Correct</a:t>
          </a:r>
          <a:endParaRPr lang="en-US" sz="3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B134E9C2-91DD-433D-A468-300DE25B182C}" type="parTrans" cxnId="{A9E6D3A0-176C-4595-B4BF-13041A7C2394}">
      <dgm:prSet/>
      <dgm:spPr/>
      <dgm:t>
        <a:bodyPr/>
        <a:lstStyle/>
        <a:p>
          <a:endParaRPr lang="en-US"/>
        </a:p>
      </dgm:t>
    </dgm:pt>
    <dgm:pt modelId="{034EBEEF-2565-4EE7-84EB-402D57751D33}" type="sibTrans" cxnId="{A9E6D3A0-176C-4595-B4BF-13041A7C2394}">
      <dgm:prSet/>
      <dgm:spPr/>
      <dgm:t>
        <a:bodyPr/>
        <a:lstStyle/>
        <a:p>
          <a:endParaRPr lang="en-US"/>
        </a:p>
      </dgm:t>
    </dgm:pt>
    <dgm:pt modelId="{CD0791CD-060B-424C-B79B-68CDA75C7E7E}">
      <dgm:prSet phldrT="[Text]" custT="1"/>
      <dgm:spPr/>
      <dgm:t>
        <a:bodyPr/>
        <a:lstStyle/>
        <a:p>
          <a:r>
            <a:rPr lang="en-US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clear</a:t>
          </a:r>
          <a:endParaRPr lang="en-US" sz="3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BF754154-59B3-4DCA-8A95-FAF57E743365}" type="parTrans" cxnId="{F2E3F260-028C-4211-912A-5A0EAFE681E5}">
      <dgm:prSet/>
      <dgm:spPr/>
      <dgm:t>
        <a:bodyPr/>
        <a:lstStyle/>
        <a:p>
          <a:endParaRPr lang="en-US"/>
        </a:p>
      </dgm:t>
    </dgm:pt>
    <dgm:pt modelId="{B7C868BF-D7F5-414D-875D-2E2BC2E91F74}" type="sibTrans" cxnId="{F2E3F260-028C-4211-912A-5A0EAFE681E5}">
      <dgm:prSet/>
      <dgm:spPr/>
      <dgm:t>
        <a:bodyPr/>
        <a:lstStyle/>
        <a:p>
          <a:endParaRPr lang="en-US"/>
        </a:p>
      </dgm:t>
    </dgm:pt>
    <dgm:pt modelId="{1EEAEE01-D0FC-4D36-84DE-62EF1113DC62}" type="pres">
      <dgm:prSet presAssocID="{0EE741B1-82D3-4F3F-ADC7-493DC8C749C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374BE40-D2CE-4602-9685-F6A0FEBD638B}" type="pres">
      <dgm:prSet presAssocID="{6F5EB60D-1A01-4BCF-9D26-B06FDE4273D6}" presName="centerShape" presStyleLbl="node0" presStyleIdx="0" presStyleCnt="1" custScaleX="111373" custLinFactNeighborX="-1524"/>
      <dgm:spPr/>
      <dgm:t>
        <a:bodyPr/>
        <a:lstStyle/>
        <a:p>
          <a:endParaRPr lang="en-GB"/>
        </a:p>
      </dgm:t>
    </dgm:pt>
    <dgm:pt modelId="{DEE7504D-9AEF-4433-A339-437AAEDF2C9B}" type="pres">
      <dgm:prSet presAssocID="{61BE1359-6D8B-4FA9-AAC9-18CCFCDD064C}" presName="Name9" presStyleLbl="parChTrans1D2" presStyleIdx="0" presStyleCnt="5"/>
      <dgm:spPr/>
      <dgm:t>
        <a:bodyPr/>
        <a:lstStyle/>
        <a:p>
          <a:endParaRPr lang="en-GB"/>
        </a:p>
      </dgm:t>
    </dgm:pt>
    <dgm:pt modelId="{BFB3B147-55BA-428E-BDA5-158B2F384934}" type="pres">
      <dgm:prSet presAssocID="{61BE1359-6D8B-4FA9-AAC9-18CCFCDD064C}" presName="connTx" presStyleLbl="parChTrans1D2" presStyleIdx="0" presStyleCnt="5"/>
      <dgm:spPr/>
      <dgm:t>
        <a:bodyPr/>
        <a:lstStyle/>
        <a:p>
          <a:endParaRPr lang="en-GB"/>
        </a:p>
      </dgm:t>
    </dgm:pt>
    <dgm:pt modelId="{5FD93880-8858-494C-B05B-A29EDA54206C}" type="pres">
      <dgm:prSet presAssocID="{E056079B-F7AD-4360-9E52-536F27547B0C}" presName="node" presStyleLbl="node1" presStyleIdx="0" presStyleCnt="5" custScaleX="180907" custRadScaleRad="100785" custRadScaleInc="-196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FB9602-03BC-40CB-9036-67EED70D5C38}" type="pres">
      <dgm:prSet presAssocID="{0E0021CE-99B1-447E-B5A1-81E659475C60}" presName="Name9" presStyleLbl="parChTrans1D2" presStyleIdx="1" presStyleCnt="5"/>
      <dgm:spPr/>
      <dgm:t>
        <a:bodyPr/>
        <a:lstStyle/>
        <a:p>
          <a:endParaRPr lang="en-GB"/>
        </a:p>
      </dgm:t>
    </dgm:pt>
    <dgm:pt modelId="{45C4BC45-119E-4492-A602-4CDF4B7A9A21}" type="pres">
      <dgm:prSet presAssocID="{0E0021CE-99B1-447E-B5A1-81E659475C60}" presName="connTx" presStyleLbl="parChTrans1D2" presStyleIdx="1" presStyleCnt="5"/>
      <dgm:spPr/>
      <dgm:t>
        <a:bodyPr/>
        <a:lstStyle/>
        <a:p>
          <a:endParaRPr lang="en-GB"/>
        </a:p>
      </dgm:t>
    </dgm:pt>
    <dgm:pt modelId="{8E5ADCF5-FE92-4605-BEE5-72E2695A9BB4}" type="pres">
      <dgm:prSet presAssocID="{A728FD58-E3FF-4CF5-AE19-A4127F2D60FA}" presName="node" presStyleLbl="node1" presStyleIdx="1" presStyleCnt="5" custScaleX="181037" custRadScaleRad="137168" custRadScaleInc="2461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91DFDD1-6825-457E-97C4-FC11637E4E6F}" type="pres">
      <dgm:prSet presAssocID="{6CC88922-6BF9-42F0-944D-E89E530A928C}" presName="Name9" presStyleLbl="parChTrans1D2" presStyleIdx="2" presStyleCnt="5"/>
      <dgm:spPr/>
      <dgm:t>
        <a:bodyPr/>
        <a:lstStyle/>
        <a:p>
          <a:endParaRPr lang="en-GB"/>
        </a:p>
      </dgm:t>
    </dgm:pt>
    <dgm:pt modelId="{B1B98582-FF51-4DDD-BB1B-E886C09C9A35}" type="pres">
      <dgm:prSet presAssocID="{6CC88922-6BF9-42F0-944D-E89E530A928C}" presName="connTx" presStyleLbl="parChTrans1D2" presStyleIdx="2" presStyleCnt="5"/>
      <dgm:spPr/>
      <dgm:t>
        <a:bodyPr/>
        <a:lstStyle/>
        <a:p>
          <a:endParaRPr lang="en-GB"/>
        </a:p>
      </dgm:t>
    </dgm:pt>
    <dgm:pt modelId="{B9C10697-1491-46D0-96F0-50647A773BBA}" type="pres">
      <dgm:prSet presAssocID="{3AED2B30-C7D7-4D3B-8B2E-30B0F93790FC}" presName="node" presStyleLbl="node1" presStyleIdx="2" presStyleCnt="5" custScaleX="167547" custRadScaleRad="102184" custRadScaleInc="-80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238A01-73FC-4976-AA09-65ABBDDD66A5}" type="pres">
      <dgm:prSet presAssocID="{B134E9C2-91DD-433D-A468-300DE25B182C}" presName="Name9" presStyleLbl="parChTrans1D2" presStyleIdx="3" presStyleCnt="5"/>
      <dgm:spPr/>
      <dgm:t>
        <a:bodyPr/>
        <a:lstStyle/>
        <a:p>
          <a:endParaRPr lang="en-GB"/>
        </a:p>
      </dgm:t>
    </dgm:pt>
    <dgm:pt modelId="{F0E7DAC2-F461-4508-B859-2207B08361D3}" type="pres">
      <dgm:prSet presAssocID="{B134E9C2-91DD-433D-A468-300DE25B182C}" presName="connTx" presStyleLbl="parChTrans1D2" presStyleIdx="3" presStyleCnt="5"/>
      <dgm:spPr/>
      <dgm:t>
        <a:bodyPr/>
        <a:lstStyle/>
        <a:p>
          <a:endParaRPr lang="en-GB"/>
        </a:p>
      </dgm:t>
    </dgm:pt>
    <dgm:pt modelId="{88F99BEE-1F65-4DC6-952C-DED95764FFFE}" type="pres">
      <dgm:prSet presAssocID="{31D96EC0-C64D-4600-9616-5DB9A5334C3C}" presName="node" presStyleLbl="node1" presStyleIdx="3" presStyleCnt="5" custScaleX="143158" custRadScaleRad="108886" custRadScaleInc="994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DC0A93B-DD51-4ADC-834B-CD9FCBB8EE8E}" type="pres">
      <dgm:prSet presAssocID="{BF754154-59B3-4DCA-8A95-FAF57E743365}" presName="Name9" presStyleLbl="parChTrans1D2" presStyleIdx="4" presStyleCnt="5"/>
      <dgm:spPr/>
      <dgm:t>
        <a:bodyPr/>
        <a:lstStyle/>
        <a:p>
          <a:endParaRPr lang="en-GB"/>
        </a:p>
      </dgm:t>
    </dgm:pt>
    <dgm:pt modelId="{D9C4A667-EFC7-4C87-9BBE-1EDB4628BAA0}" type="pres">
      <dgm:prSet presAssocID="{BF754154-59B3-4DCA-8A95-FAF57E743365}" presName="connTx" presStyleLbl="parChTrans1D2" presStyleIdx="4" presStyleCnt="5"/>
      <dgm:spPr/>
      <dgm:t>
        <a:bodyPr/>
        <a:lstStyle/>
        <a:p>
          <a:endParaRPr lang="en-GB"/>
        </a:p>
      </dgm:t>
    </dgm:pt>
    <dgm:pt modelId="{D2777770-66A0-4644-973A-F6EE8BC5BEF4}" type="pres">
      <dgm:prSet presAssocID="{CD0791CD-060B-424C-B79B-68CDA75C7E7E}" presName="node" presStyleLbl="node1" presStyleIdx="4" presStyleCnt="5" custScaleX="151143" custRadScaleRad="114518" custRadScaleInc="-695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45374759-D2CF-44FA-A573-406018DD4BEF}" type="presOf" srcId="{CD0791CD-060B-424C-B79B-68CDA75C7E7E}" destId="{D2777770-66A0-4644-973A-F6EE8BC5BEF4}" srcOrd="0" destOrd="0" presId="urn:microsoft.com/office/officeart/2005/8/layout/radial1"/>
    <dgm:cxn modelId="{F2E3F260-028C-4211-912A-5A0EAFE681E5}" srcId="{6F5EB60D-1A01-4BCF-9D26-B06FDE4273D6}" destId="{CD0791CD-060B-424C-B79B-68CDA75C7E7E}" srcOrd="4" destOrd="0" parTransId="{BF754154-59B3-4DCA-8A95-FAF57E743365}" sibTransId="{B7C868BF-D7F5-414D-875D-2E2BC2E91F74}"/>
    <dgm:cxn modelId="{4B9C60AC-5AE4-4ACF-9BA4-DC9BCC407204}" srcId="{6F5EB60D-1A01-4BCF-9D26-B06FDE4273D6}" destId="{3AED2B30-C7D7-4D3B-8B2E-30B0F93790FC}" srcOrd="2" destOrd="0" parTransId="{6CC88922-6BF9-42F0-944D-E89E530A928C}" sibTransId="{3A0B78C8-2439-41F3-AF32-7341C1F1BE1E}"/>
    <dgm:cxn modelId="{4A6969AC-3F1A-462A-8AF9-5F7754DE643F}" type="presOf" srcId="{BF754154-59B3-4DCA-8A95-FAF57E743365}" destId="{D9C4A667-EFC7-4C87-9BBE-1EDB4628BAA0}" srcOrd="1" destOrd="0" presId="urn:microsoft.com/office/officeart/2005/8/layout/radial1"/>
    <dgm:cxn modelId="{F534B0AE-D05D-460D-BD98-B1563786F2E1}" srcId="{6F5EB60D-1A01-4BCF-9D26-B06FDE4273D6}" destId="{E056079B-F7AD-4360-9E52-536F27547B0C}" srcOrd="0" destOrd="0" parTransId="{61BE1359-6D8B-4FA9-AAC9-18CCFCDD064C}" sibTransId="{9FA4CF23-6FDB-4193-AB2D-3E5D54A94D01}"/>
    <dgm:cxn modelId="{28592254-35B6-41E6-BC92-DA74BDF1E3C4}" type="presOf" srcId="{3AED2B30-C7D7-4D3B-8B2E-30B0F93790FC}" destId="{B9C10697-1491-46D0-96F0-50647A773BBA}" srcOrd="0" destOrd="0" presId="urn:microsoft.com/office/officeart/2005/8/layout/radial1"/>
    <dgm:cxn modelId="{2F22192B-67B6-42C8-954E-D6A2B05A6F93}" type="presOf" srcId="{0E0021CE-99B1-447E-B5A1-81E659475C60}" destId="{45C4BC45-119E-4492-A602-4CDF4B7A9A21}" srcOrd="1" destOrd="0" presId="urn:microsoft.com/office/officeart/2005/8/layout/radial1"/>
    <dgm:cxn modelId="{F74B2FEB-FA68-4336-B5B5-1B493A90A68A}" type="presOf" srcId="{E056079B-F7AD-4360-9E52-536F27547B0C}" destId="{5FD93880-8858-494C-B05B-A29EDA54206C}" srcOrd="0" destOrd="0" presId="urn:microsoft.com/office/officeart/2005/8/layout/radial1"/>
    <dgm:cxn modelId="{70520EDE-0F6C-402A-A539-9D4EC98B6746}" type="presOf" srcId="{0EE741B1-82D3-4F3F-ADC7-493DC8C749C1}" destId="{1EEAEE01-D0FC-4D36-84DE-62EF1113DC62}" srcOrd="0" destOrd="0" presId="urn:microsoft.com/office/officeart/2005/8/layout/radial1"/>
    <dgm:cxn modelId="{5595F3F0-186F-4B51-9A09-1E6E9A1ACB14}" type="presOf" srcId="{31D96EC0-C64D-4600-9616-5DB9A5334C3C}" destId="{88F99BEE-1F65-4DC6-952C-DED95764FFFE}" srcOrd="0" destOrd="0" presId="urn:microsoft.com/office/officeart/2005/8/layout/radial1"/>
    <dgm:cxn modelId="{9F0F8B02-FDD8-4978-A09F-2476E1E64CF2}" type="presOf" srcId="{0E0021CE-99B1-447E-B5A1-81E659475C60}" destId="{AAFB9602-03BC-40CB-9036-67EED70D5C38}" srcOrd="0" destOrd="0" presId="urn:microsoft.com/office/officeart/2005/8/layout/radial1"/>
    <dgm:cxn modelId="{0ADD3966-0768-46BF-A985-DE2EFFD3884D}" type="presOf" srcId="{B134E9C2-91DD-433D-A468-300DE25B182C}" destId="{DD238A01-73FC-4976-AA09-65ABBDDD66A5}" srcOrd="0" destOrd="0" presId="urn:microsoft.com/office/officeart/2005/8/layout/radial1"/>
    <dgm:cxn modelId="{3D0A6ED9-A284-4341-9263-BF090298B91D}" type="presOf" srcId="{6F5EB60D-1A01-4BCF-9D26-B06FDE4273D6}" destId="{D374BE40-D2CE-4602-9685-F6A0FEBD638B}" srcOrd="0" destOrd="0" presId="urn:microsoft.com/office/officeart/2005/8/layout/radial1"/>
    <dgm:cxn modelId="{AE8D0F6C-B054-42EA-8BF4-0162FAC1FB2B}" type="presOf" srcId="{B134E9C2-91DD-433D-A468-300DE25B182C}" destId="{F0E7DAC2-F461-4508-B859-2207B08361D3}" srcOrd="1" destOrd="0" presId="urn:microsoft.com/office/officeart/2005/8/layout/radial1"/>
    <dgm:cxn modelId="{2CFF3393-832C-4AA1-81D7-1D4F7223D030}" type="presOf" srcId="{61BE1359-6D8B-4FA9-AAC9-18CCFCDD064C}" destId="{BFB3B147-55BA-428E-BDA5-158B2F384934}" srcOrd="1" destOrd="0" presId="urn:microsoft.com/office/officeart/2005/8/layout/radial1"/>
    <dgm:cxn modelId="{ED8C778A-218E-4CB8-811E-AC65605169A4}" type="presOf" srcId="{A728FD58-E3FF-4CF5-AE19-A4127F2D60FA}" destId="{8E5ADCF5-FE92-4605-BEE5-72E2695A9BB4}" srcOrd="0" destOrd="0" presId="urn:microsoft.com/office/officeart/2005/8/layout/radial1"/>
    <dgm:cxn modelId="{5F549694-BD3D-4B30-BE37-D9D4B11A0057}" type="presOf" srcId="{BF754154-59B3-4DCA-8A95-FAF57E743365}" destId="{DDC0A93B-DD51-4ADC-834B-CD9FCBB8EE8E}" srcOrd="0" destOrd="0" presId="urn:microsoft.com/office/officeart/2005/8/layout/radial1"/>
    <dgm:cxn modelId="{5C1CC813-B1D5-48A4-AAF9-59444DF57FE9}" type="presOf" srcId="{61BE1359-6D8B-4FA9-AAC9-18CCFCDD064C}" destId="{DEE7504D-9AEF-4433-A339-437AAEDF2C9B}" srcOrd="0" destOrd="0" presId="urn:microsoft.com/office/officeart/2005/8/layout/radial1"/>
    <dgm:cxn modelId="{8E7A350C-664E-41C8-8ACB-C00DBDC840A1}" srcId="{6F5EB60D-1A01-4BCF-9D26-B06FDE4273D6}" destId="{A728FD58-E3FF-4CF5-AE19-A4127F2D60FA}" srcOrd="1" destOrd="0" parTransId="{0E0021CE-99B1-447E-B5A1-81E659475C60}" sibTransId="{C8A4A73D-C463-430C-8C08-0AD532AE4AAD}"/>
    <dgm:cxn modelId="{FD745076-90B1-4113-97F8-EF0B707E1260}" type="presOf" srcId="{6CC88922-6BF9-42F0-944D-E89E530A928C}" destId="{B1B98582-FF51-4DDD-BB1B-E886C09C9A35}" srcOrd="1" destOrd="0" presId="urn:microsoft.com/office/officeart/2005/8/layout/radial1"/>
    <dgm:cxn modelId="{BAD7F9D7-8FD7-4322-A389-31046D49FD07}" type="presOf" srcId="{6CC88922-6BF9-42F0-944D-E89E530A928C}" destId="{C91DFDD1-6825-457E-97C4-FC11637E4E6F}" srcOrd="0" destOrd="0" presId="urn:microsoft.com/office/officeart/2005/8/layout/radial1"/>
    <dgm:cxn modelId="{A9E6D3A0-176C-4595-B4BF-13041A7C2394}" srcId="{6F5EB60D-1A01-4BCF-9D26-B06FDE4273D6}" destId="{31D96EC0-C64D-4600-9616-5DB9A5334C3C}" srcOrd="3" destOrd="0" parTransId="{B134E9C2-91DD-433D-A468-300DE25B182C}" sibTransId="{034EBEEF-2565-4EE7-84EB-402D57751D33}"/>
    <dgm:cxn modelId="{5FBFD3C6-973E-4658-BA06-BA22F0224C7F}" srcId="{0EE741B1-82D3-4F3F-ADC7-493DC8C749C1}" destId="{6F5EB60D-1A01-4BCF-9D26-B06FDE4273D6}" srcOrd="0" destOrd="0" parTransId="{06EC5505-1C9F-4EE2-BA62-2B7DA11DE190}" sibTransId="{FC6433E7-58D4-4A47-A96F-0B81F66287DD}"/>
    <dgm:cxn modelId="{597B75B9-E94F-4F15-BF13-07B121A7FB88}" type="presParOf" srcId="{1EEAEE01-D0FC-4D36-84DE-62EF1113DC62}" destId="{D374BE40-D2CE-4602-9685-F6A0FEBD638B}" srcOrd="0" destOrd="0" presId="urn:microsoft.com/office/officeart/2005/8/layout/radial1"/>
    <dgm:cxn modelId="{48243460-A018-49A7-8461-D4DD1954FF17}" type="presParOf" srcId="{1EEAEE01-D0FC-4D36-84DE-62EF1113DC62}" destId="{DEE7504D-9AEF-4433-A339-437AAEDF2C9B}" srcOrd="1" destOrd="0" presId="urn:microsoft.com/office/officeart/2005/8/layout/radial1"/>
    <dgm:cxn modelId="{1D92B548-FEE7-4E56-85CC-A3BF67C4770E}" type="presParOf" srcId="{DEE7504D-9AEF-4433-A339-437AAEDF2C9B}" destId="{BFB3B147-55BA-428E-BDA5-158B2F384934}" srcOrd="0" destOrd="0" presId="urn:microsoft.com/office/officeart/2005/8/layout/radial1"/>
    <dgm:cxn modelId="{6B74D5DE-EDF8-404E-8104-24066B3B4BAC}" type="presParOf" srcId="{1EEAEE01-D0FC-4D36-84DE-62EF1113DC62}" destId="{5FD93880-8858-494C-B05B-A29EDA54206C}" srcOrd="2" destOrd="0" presId="urn:microsoft.com/office/officeart/2005/8/layout/radial1"/>
    <dgm:cxn modelId="{BEAC11E6-EB9D-43A6-93EE-5DED2EE0B375}" type="presParOf" srcId="{1EEAEE01-D0FC-4D36-84DE-62EF1113DC62}" destId="{AAFB9602-03BC-40CB-9036-67EED70D5C38}" srcOrd="3" destOrd="0" presId="urn:microsoft.com/office/officeart/2005/8/layout/radial1"/>
    <dgm:cxn modelId="{CDAC60F5-4C0A-48E4-9144-BE07C4A003EB}" type="presParOf" srcId="{AAFB9602-03BC-40CB-9036-67EED70D5C38}" destId="{45C4BC45-119E-4492-A602-4CDF4B7A9A21}" srcOrd="0" destOrd="0" presId="urn:microsoft.com/office/officeart/2005/8/layout/radial1"/>
    <dgm:cxn modelId="{8A46471F-EAB0-45F2-A29B-487ADA6681A1}" type="presParOf" srcId="{1EEAEE01-D0FC-4D36-84DE-62EF1113DC62}" destId="{8E5ADCF5-FE92-4605-BEE5-72E2695A9BB4}" srcOrd="4" destOrd="0" presId="urn:microsoft.com/office/officeart/2005/8/layout/radial1"/>
    <dgm:cxn modelId="{782938C6-9ABB-4D90-AA2E-D8496B951B73}" type="presParOf" srcId="{1EEAEE01-D0FC-4D36-84DE-62EF1113DC62}" destId="{C91DFDD1-6825-457E-97C4-FC11637E4E6F}" srcOrd="5" destOrd="0" presId="urn:microsoft.com/office/officeart/2005/8/layout/radial1"/>
    <dgm:cxn modelId="{7772D08C-2C1C-4C44-8FD3-9F337D8C6841}" type="presParOf" srcId="{C91DFDD1-6825-457E-97C4-FC11637E4E6F}" destId="{B1B98582-FF51-4DDD-BB1B-E886C09C9A35}" srcOrd="0" destOrd="0" presId="urn:microsoft.com/office/officeart/2005/8/layout/radial1"/>
    <dgm:cxn modelId="{FCC76571-FA2E-415A-B76B-32AF5F4725C0}" type="presParOf" srcId="{1EEAEE01-D0FC-4D36-84DE-62EF1113DC62}" destId="{B9C10697-1491-46D0-96F0-50647A773BBA}" srcOrd="6" destOrd="0" presId="urn:microsoft.com/office/officeart/2005/8/layout/radial1"/>
    <dgm:cxn modelId="{2F14D725-DDED-4510-B47A-40B6F0C44F36}" type="presParOf" srcId="{1EEAEE01-D0FC-4D36-84DE-62EF1113DC62}" destId="{DD238A01-73FC-4976-AA09-65ABBDDD66A5}" srcOrd="7" destOrd="0" presId="urn:microsoft.com/office/officeart/2005/8/layout/radial1"/>
    <dgm:cxn modelId="{6B656926-2953-4082-8D9B-010AF46088BA}" type="presParOf" srcId="{DD238A01-73FC-4976-AA09-65ABBDDD66A5}" destId="{F0E7DAC2-F461-4508-B859-2207B08361D3}" srcOrd="0" destOrd="0" presId="urn:microsoft.com/office/officeart/2005/8/layout/radial1"/>
    <dgm:cxn modelId="{F67C0E91-E892-416E-B3E7-096AB616FD13}" type="presParOf" srcId="{1EEAEE01-D0FC-4D36-84DE-62EF1113DC62}" destId="{88F99BEE-1F65-4DC6-952C-DED95764FFFE}" srcOrd="8" destOrd="0" presId="urn:microsoft.com/office/officeart/2005/8/layout/radial1"/>
    <dgm:cxn modelId="{A5690870-9D3B-4166-925E-22A7FC9A71C0}" type="presParOf" srcId="{1EEAEE01-D0FC-4D36-84DE-62EF1113DC62}" destId="{DDC0A93B-DD51-4ADC-834B-CD9FCBB8EE8E}" srcOrd="9" destOrd="0" presId="urn:microsoft.com/office/officeart/2005/8/layout/radial1"/>
    <dgm:cxn modelId="{D91A6663-80F0-4EDD-90E2-BD9DBFB9AF17}" type="presParOf" srcId="{DDC0A93B-DD51-4ADC-834B-CD9FCBB8EE8E}" destId="{D9C4A667-EFC7-4C87-9BBE-1EDB4628BAA0}" srcOrd="0" destOrd="0" presId="urn:microsoft.com/office/officeart/2005/8/layout/radial1"/>
    <dgm:cxn modelId="{968CACD0-A8EA-4C34-BB1B-A97CB54DACDE}" type="presParOf" srcId="{1EEAEE01-D0FC-4D36-84DE-62EF1113DC62}" destId="{D2777770-66A0-4644-973A-F6EE8BC5BEF4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74BE40-D2CE-4602-9685-F6A0FEBD638B}">
      <dsp:nvSpPr>
        <dsp:cNvPr id="0" name=""/>
        <dsp:cNvSpPr/>
      </dsp:nvSpPr>
      <dsp:spPr>
        <a:xfrm>
          <a:off x="3184449" y="1748512"/>
          <a:ext cx="1480360" cy="13291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Business plan</a:t>
          </a:r>
          <a:endParaRPr lang="en-US" sz="28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3401243" y="1943168"/>
        <a:ext cx="1046772" cy="939879"/>
      </dsp:txXfrm>
    </dsp:sp>
    <dsp:sp modelId="{DEE7504D-9AEF-4433-A339-437AAEDF2C9B}">
      <dsp:nvSpPr>
        <dsp:cNvPr id="0" name=""/>
        <dsp:cNvSpPr/>
      </dsp:nvSpPr>
      <dsp:spPr>
        <a:xfrm rot="15878808">
          <a:off x="3640536" y="1533975"/>
          <a:ext cx="406180" cy="29344"/>
        </a:xfrm>
        <a:custGeom>
          <a:avLst/>
          <a:gdLst/>
          <a:ahLst/>
          <a:cxnLst/>
          <a:rect l="0" t="0" r="0" b="0"/>
          <a:pathLst>
            <a:path>
              <a:moveTo>
                <a:pt x="0" y="14672"/>
              </a:moveTo>
              <a:lnTo>
                <a:pt x="406180" y="14672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833472" y="1538493"/>
        <a:ext cx="20309" cy="20309"/>
      </dsp:txXfrm>
    </dsp:sp>
    <dsp:sp modelId="{5FD93880-8858-494C-B05B-A29EDA54206C}">
      <dsp:nvSpPr>
        <dsp:cNvPr id="0" name=""/>
        <dsp:cNvSpPr/>
      </dsp:nvSpPr>
      <dsp:spPr>
        <a:xfrm>
          <a:off x="2560187" y="18141"/>
          <a:ext cx="2404600" cy="13291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communicate</a:t>
          </a:r>
          <a:endParaRPr lang="en-US" sz="32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912333" y="212797"/>
        <a:ext cx="1700308" cy="939879"/>
      </dsp:txXfrm>
    </dsp:sp>
    <dsp:sp modelId="{AAFB9602-03BC-40CB-9036-67EED70D5C38}">
      <dsp:nvSpPr>
        <dsp:cNvPr id="0" name=""/>
        <dsp:cNvSpPr/>
      </dsp:nvSpPr>
      <dsp:spPr>
        <a:xfrm rot="21063556">
          <a:off x="4650569" y="2243655"/>
          <a:ext cx="515774" cy="29344"/>
        </a:xfrm>
        <a:custGeom>
          <a:avLst/>
          <a:gdLst/>
          <a:ahLst/>
          <a:cxnLst/>
          <a:rect l="0" t="0" r="0" b="0"/>
          <a:pathLst>
            <a:path>
              <a:moveTo>
                <a:pt x="0" y="14672"/>
              </a:moveTo>
              <a:lnTo>
                <a:pt x="515774" y="14672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895562" y="2245433"/>
        <a:ext cx="25788" cy="25788"/>
      </dsp:txXfrm>
    </dsp:sp>
    <dsp:sp modelId="{8E5ADCF5-FE92-4605-BEE5-72E2695A9BB4}">
      <dsp:nvSpPr>
        <dsp:cNvPr id="0" name=""/>
        <dsp:cNvSpPr/>
      </dsp:nvSpPr>
      <dsp:spPr>
        <a:xfrm>
          <a:off x="5117192" y="1371606"/>
          <a:ext cx="2406328" cy="13291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commercial</a:t>
          </a:r>
          <a:endParaRPr lang="en-US" sz="32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5469591" y="1566262"/>
        <a:ext cx="1701530" cy="939879"/>
      </dsp:txXfrm>
    </dsp:sp>
    <dsp:sp modelId="{C91DFDD1-6825-457E-97C4-FC11637E4E6F}">
      <dsp:nvSpPr>
        <dsp:cNvPr id="0" name=""/>
        <dsp:cNvSpPr/>
      </dsp:nvSpPr>
      <dsp:spPr>
        <a:xfrm rot="2987244">
          <a:off x="4313466" y="3054287"/>
          <a:ext cx="331296" cy="29344"/>
        </a:xfrm>
        <a:custGeom>
          <a:avLst/>
          <a:gdLst/>
          <a:ahLst/>
          <a:cxnLst/>
          <a:rect l="0" t="0" r="0" b="0"/>
          <a:pathLst>
            <a:path>
              <a:moveTo>
                <a:pt x="0" y="14672"/>
              </a:moveTo>
              <a:lnTo>
                <a:pt x="331296" y="14672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470832" y="3060676"/>
        <a:ext cx="16564" cy="16564"/>
      </dsp:txXfrm>
    </dsp:sp>
    <dsp:sp modelId="{B9C10697-1491-46D0-96F0-50647A773BBA}">
      <dsp:nvSpPr>
        <dsp:cNvPr id="0" name=""/>
        <dsp:cNvSpPr/>
      </dsp:nvSpPr>
      <dsp:spPr>
        <a:xfrm>
          <a:off x="3974183" y="3124198"/>
          <a:ext cx="2227020" cy="13291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competitive</a:t>
          </a:r>
          <a:endParaRPr lang="en-US" sz="32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4300323" y="3318854"/>
        <a:ext cx="1574740" cy="939879"/>
      </dsp:txXfrm>
    </dsp:sp>
    <dsp:sp modelId="{DD238A01-73FC-4976-AA09-65ABBDDD66A5}">
      <dsp:nvSpPr>
        <dsp:cNvPr id="0" name=""/>
        <dsp:cNvSpPr/>
      </dsp:nvSpPr>
      <dsp:spPr>
        <a:xfrm rot="7738872">
          <a:off x="3173214" y="3087032"/>
          <a:ext cx="388350" cy="29344"/>
        </a:xfrm>
        <a:custGeom>
          <a:avLst/>
          <a:gdLst/>
          <a:ahLst/>
          <a:cxnLst/>
          <a:rect l="0" t="0" r="0" b="0"/>
          <a:pathLst>
            <a:path>
              <a:moveTo>
                <a:pt x="0" y="14672"/>
              </a:moveTo>
              <a:lnTo>
                <a:pt x="388350" y="14672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357680" y="3091995"/>
        <a:ext cx="19417" cy="19417"/>
      </dsp:txXfrm>
    </dsp:sp>
    <dsp:sp modelId="{88F99BEE-1F65-4DC6-952C-DED95764FFFE}">
      <dsp:nvSpPr>
        <dsp:cNvPr id="0" name=""/>
        <dsp:cNvSpPr/>
      </dsp:nvSpPr>
      <dsp:spPr>
        <a:xfrm>
          <a:off x="1825626" y="3166608"/>
          <a:ext cx="1902844" cy="13291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Correct</a:t>
          </a:r>
          <a:endParaRPr lang="en-US" sz="32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104291" y="3361264"/>
        <a:ext cx="1345514" cy="939879"/>
      </dsp:txXfrm>
    </dsp:sp>
    <dsp:sp modelId="{DDC0A93B-DD51-4ADC-834B-CD9FCBB8EE8E}">
      <dsp:nvSpPr>
        <dsp:cNvPr id="0" name=""/>
        <dsp:cNvSpPr/>
      </dsp:nvSpPr>
      <dsp:spPr>
        <a:xfrm rot="11754795">
          <a:off x="2986054" y="2164720"/>
          <a:ext cx="237660" cy="29344"/>
        </a:xfrm>
        <a:custGeom>
          <a:avLst/>
          <a:gdLst/>
          <a:ahLst/>
          <a:cxnLst/>
          <a:rect l="0" t="0" r="0" b="0"/>
          <a:pathLst>
            <a:path>
              <a:moveTo>
                <a:pt x="0" y="14672"/>
              </a:moveTo>
              <a:lnTo>
                <a:pt x="237660" y="14672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098942" y="2173450"/>
        <a:ext cx="11883" cy="11883"/>
      </dsp:txXfrm>
    </dsp:sp>
    <dsp:sp modelId="{D2777770-66A0-4644-973A-F6EE8BC5BEF4}">
      <dsp:nvSpPr>
        <dsp:cNvPr id="0" name=""/>
        <dsp:cNvSpPr/>
      </dsp:nvSpPr>
      <dsp:spPr>
        <a:xfrm>
          <a:off x="1063631" y="1219207"/>
          <a:ext cx="2008980" cy="13291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clear</a:t>
          </a:r>
          <a:endParaRPr lang="en-US" sz="32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1357839" y="1413863"/>
        <a:ext cx="1420564" cy="9398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t>1/25/2016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576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Rolls-Royce_Limited" TargetMode="External"/><Relationship Id="rId7" Type="http://schemas.openxmlformats.org/officeDocument/2006/relationships/hyperlink" Target="https://en.wikipedia.org/wiki/Rolls-Royce_Motors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Midland_Hotel,_Manchester" TargetMode="External"/><Relationship Id="rId5" Type="http://schemas.openxmlformats.org/officeDocument/2006/relationships/hyperlink" Target="https://en.wikipedia.org/wiki/Charles_Rolls" TargetMode="External"/><Relationship Id="rId4" Type="http://schemas.openxmlformats.org/officeDocument/2006/relationships/hyperlink" Target="https://en.wikipedia.org/wiki/Henry_Royce" TargetMode="External"/></Relationships>
</file>

<file path=ppt/notesSlides/_rels/notes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anada_Pension_Plan_Investment_Board" TargetMode="External"/><Relationship Id="rId3" Type="http://schemas.openxmlformats.org/officeDocument/2006/relationships/hyperlink" Target="https://en.wikipedia.org/wiki/EBay" TargetMode="External"/><Relationship Id="rId7" Type="http://schemas.openxmlformats.org/officeDocument/2006/relationships/hyperlink" Target="https://en.wikipedia.org/wiki/Andreessen_Horowitz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Silver_Lake_Partners" TargetMode="External"/><Relationship Id="rId5" Type="http://schemas.openxmlformats.org/officeDocument/2006/relationships/hyperlink" Target="https://en.wikipedia.org/wiki/Skype#cite_note-19" TargetMode="External"/><Relationship Id="rId4" Type="http://schemas.openxmlformats.org/officeDocument/2006/relationships/hyperlink" Target="https://en.wikipedia.org/wiki/Skype#cite_note-18" TargetMode="External"/><Relationship Id="rId9" Type="http://schemas.openxmlformats.org/officeDocument/2006/relationships/hyperlink" Target="https://en.wikipedia.org/wiki/Microsoft" TargetMode="External"/></Relationships>
</file>

<file path=ppt/notesSlides/_rels/notes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anada_Pension_Plan_Investment_Board" TargetMode="External"/><Relationship Id="rId3" Type="http://schemas.openxmlformats.org/officeDocument/2006/relationships/hyperlink" Target="https://en.wikipedia.org/wiki/EBay" TargetMode="External"/><Relationship Id="rId7" Type="http://schemas.openxmlformats.org/officeDocument/2006/relationships/hyperlink" Target="https://en.wikipedia.org/wiki/Andreessen_Horowitz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Silver_Lake_Partners" TargetMode="External"/><Relationship Id="rId5" Type="http://schemas.openxmlformats.org/officeDocument/2006/relationships/hyperlink" Target="https://en.wikipedia.org/wiki/Skype#cite_note-19" TargetMode="External"/><Relationship Id="rId4" Type="http://schemas.openxmlformats.org/officeDocument/2006/relationships/hyperlink" Target="https://en.wikipedia.org/wiki/Skype#cite_note-18" TargetMode="External"/><Relationship Id="rId9" Type="http://schemas.openxmlformats.org/officeDocument/2006/relationships/hyperlink" Target="https://en.wikipedia.org/wiki/Microsoft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Rolls-Royce Limited"/>
              </a:rPr>
              <a:t>Rolls-Royce Limited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was founded in 1906 by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Henry Royce"/>
              </a:rPr>
              <a:t>Henry Royce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and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Charles Rolls"/>
              </a:rPr>
              <a:t>Charles Rolls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at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Midland Hotel, Manchester"/>
              </a:rPr>
              <a:t>Midland Hotel, Manchester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as a manufacturer of luxury cars, before diversifying into aircraft engine manufacturing. The production of road vehicles remained a major activity of the company until the car business was split off in 1973 as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Rolls-Royce Motors"/>
              </a:rPr>
              <a:t>Rolls-Royce Motors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th-TH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รถราคา </a:t>
            </a:r>
            <a:r>
              <a:rPr lang="de-DE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30 </a:t>
            </a:r>
            <a:r>
              <a:rPr lang="th-TH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ล้าน 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September 2005,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EBay"/>
              </a:rPr>
              <a:t>eBay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acquired Skype for $2.6 billion.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[18]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September 2009,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[19]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Silver Lake Partners"/>
              </a:rPr>
              <a:t>Silver Lake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Andreessen Horowitz"/>
              </a:rPr>
              <a:t>Andreessen Horowitz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Canada Pension Plan Investment Board"/>
              </a:rPr>
              <a:t>Canada Pension Plan Investment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Canada Pension Plan Investment Board"/>
              </a:rPr>
              <a:t>Board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announced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acquisition of 65% of Skype for $1.9 billion from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EBay"/>
              </a:rPr>
              <a:t>eBay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valuing the business at $2.75 billion. Skype was later acquired by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Microsoft"/>
              </a:rPr>
              <a:t>Microsoft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May 2011 for $8.5 billion.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September 2005,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EBay"/>
              </a:rPr>
              <a:t>eBay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acquired Skype for $2.6 billion.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[18]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September 2009,</a:t>
            </a:r>
            <a:r>
              <a:rPr lang="en-US" sz="1200" b="0" i="0" u="none" strike="noStrike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[19]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Silver Lake Partners"/>
              </a:rPr>
              <a:t>Silver Lake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Andreessen Horowitz"/>
              </a:rPr>
              <a:t>Andreessen Horowitz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the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Canada Pension Plan Investment Board"/>
              </a:rPr>
              <a:t>Canada Pension Plan Investment </a:t>
            </a:r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Canada Pension Plan Investment Board"/>
              </a:rPr>
              <a:t>Board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announced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acquisition of 65% of Skype for $1.9 billion from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EBay"/>
              </a:rPr>
              <a:t>eBay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valuing the business at $2.75 billion. </a:t>
            </a:r>
            <a:r>
              <a:rPr lang="en-US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Skype was later acquired by </a:t>
            </a:r>
            <a:r>
              <a:rPr lang="en-US" sz="1200" b="0" i="0" u="none" strike="noStrik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Microsoft"/>
              </a:rPr>
              <a:t>Microsoft</a:t>
            </a:r>
            <a:r>
              <a:rPr lang="en-US" sz="1200" b="0" i="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 May 2011 for $8.5 billion.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http://www.welt.de/wissenschaft/article9085987/Deutsche-Forscher-wollen-Nassrasur-revolutionieren.html</a:t>
            </a:r>
          </a:p>
          <a:p>
            <a:r>
              <a:rPr lang="en-US" dirty="0" smtClean="0"/>
              <a:t>http://www.brandeins.de/archiv/2014/geld/gillette-wilkinson-warum-sind-rasierklingen-so-teuer/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http://www.welt.de/wissenschaft/article9085987/Deutsche-Forscher-wollen-Nassrasur-revolutionieren.html</a:t>
            </a:r>
          </a:p>
          <a:p>
            <a:r>
              <a:rPr lang="en-US" dirty="0" smtClean="0"/>
              <a:t>http://www.brandeins.de/archiv/2014/geld/gillette-wilkinson-warum-sind-rasierklingen-so-teuer/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http://www.welt.de/wissenschaft/article9085987/Deutsche-Forscher-wollen-Nassrasur-revolutionieren.html</a:t>
            </a:r>
          </a:p>
          <a:p>
            <a:r>
              <a:rPr lang="en-US" dirty="0" smtClean="0"/>
              <a:t>http://www.brandeins.de/archiv/2014/geld/gillette-wilkinson-warum-sind-rasierklingen-so-teuer/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http://www.welt.de/wissenschaft/article9085987/Deutsche-Forscher-wollen-Nassrasur-revolutionieren.html</a:t>
            </a:r>
          </a:p>
          <a:p>
            <a:r>
              <a:rPr lang="en-US" dirty="0" smtClean="0"/>
              <a:t>http://www.brandeins.de/archiv/2014/geld/gillette-wilkinson-warum-sind-rasierklingen-so-teuer/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Value added describes</a:t>
            </a:r>
            <a:r>
              <a:rPr lang="en-US" baseline="0" dirty="0" smtClean="0"/>
              <a:t> what happens when you take a basic product and increase the value of that product by adding extra manufacturing process or by tacking on extra products and/or services 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http://www.investopedia.com/terms/v/valueproposition.asp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https://www.youtube.com/watch?v=pQboj3NpG-k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https://www.youtube.com/watch?v=pQboj3NpG-k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42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60712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56</a:t>
            </a:fld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57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1/25/2016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1/25/2016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1/25/2016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1/25/2016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1/25/2016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1/25/2016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1/25/2016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1/25/2016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1/25/2016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1/25/2016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1/25/2016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1/25/2016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3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3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63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jpeg"/><Relationship Id="rId4" Type="http://schemas.openxmlformats.org/officeDocument/2006/relationships/image" Target="../media/image6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76300" y="4038600"/>
            <a:ext cx="7962900" cy="1828800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BA 291 – Introduction to Business</a:t>
            </a:r>
            <a:endParaRPr lang="en-US" sz="48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62200" y="6019800"/>
            <a:ext cx="6781800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As we all know, in this course we have to write a business plan!!! </a:t>
            </a:r>
          </a:p>
          <a:p>
            <a:pPr algn="ctr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And it is full business plan with 25 Pages (excludes appendix)</a:t>
            </a:r>
          </a:p>
          <a:p>
            <a:pPr algn="ctr"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But what is it and how to find business idea?  </a:t>
            </a: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2162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How to generate business idea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24400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List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five to seven things about yourself--things you like to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do, interested in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or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things that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you're really good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at</a:t>
            </a:r>
          </a:p>
          <a:p>
            <a:pPr marL="514350" indent="-514350">
              <a:buAutoNum type="arabicPeriod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List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things that you don't think you're good at or you don't like to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do.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--- or what is your pain point!!!! </a:t>
            </a: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 marL="514350" indent="-514350">
              <a:buAutoNum type="arabicPeriod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Ask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yourself: "If there were three to five products or services that would make my personal life better, what would they be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?“</a:t>
            </a:r>
          </a:p>
          <a:p>
            <a:pPr marL="514350" indent="-514350">
              <a:buAutoNum type="arabicPeriod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Determine what products or services would make your life easier or happier, make you more productive or efficient, or simply give you more time.</a:t>
            </a:r>
          </a:p>
          <a:p>
            <a:pPr>
              <a:buNone/>
            </a:pP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 </a:t>
            </a: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306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How to generate business idea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smtClean="0">
                <a:latin typeface="Cordia New" pitchFamily="34" charset="-34"/>
                <a:cs typeface="Cordia New" pitchFamily="34" charset="-34"/>
              </a:rPr>
              <a:t>“Find the pain point”</a:t>
            </a:r>
          </a:p>
          <a:p>
            <a:pPr marL="0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A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pain point is a problem, real or perceived. Entrepreneurs create opportunities for themselves by creating solutions to those pain points.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050" name="Picture 2" descr="http://www.reciprocatellc.com/wp-content/uploads/2012/01/Pain-Poi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364" y="3429000"/>
            <a:ext cx="3810000" cy="306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81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How to generate business idea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200" b="1" dirty="0" smtClean="0">
                <a:latin typeface="Cordia New" pitchFamily="34" charset="-34"/>
                <a:cs typeface="Cordia New" pitchFamily="34" charset="-34"/>
              </a:rPr>
              <a:t>“Asking What If question”</a:t>
            </a:r>
          </a:p>
          <a:p>
            <a:pPr>
              <a:buNone/>
            </a:pPr>
            <a:endParaRPr lang="en-US" sz="3200" b="1" dirty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r>
              <a:rPr lang="en-US" sz="3200" b="1" dirty="0" smtClean="0">
                <a:latin typeface="Cordia New" pitchFamily="34" charset="-34"/>
                <a:cs typeface="Cordia New" pitchFamily="34" charset="-34"/>
              </a:rPr>
              <a:t>“</a:t>
            </a: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What if” questions provokes us and challenge our thinking. </a:t>
            </a:r>
            <a:endParaRPr lang="en-US" sz="3200" b="1" dirty="0" smtClean="0">
              <a:latin typeface="Cordia New" pitchFamily="34" charset="-34"/>
              <a:cs typeface="Cordia New" pitchFamily="34" charset="-34"/>
            </a:endParaRPr>
          </a:p>
          <a:p>
            <a:pPr algn="ctr">
              <a:buNone/>
            </a:pPr>
            <a:r>
              <a:rPr lang="en-US" sz="3200" b="1" dirty="0" smtClean="0">
                <a:latin typeface="Cordia New" pitchFamily="34" charset="-34"/>
                <a:cs typeface="Cordia New" pitchFamily="34" charset="-34"/>
              </a:rPr>
              <a:t>They </a:t>
            </a: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challenge us to discover the business model. </a:t>
            </a:r>
          </a:p>
          <a:p>
            <a:pPr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 descr="http://refaeymuhammad.info/wp-content/uploads/2015/07/tumblr_m64g8gt2Vc1qkio2oo1_500_lar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028846"/>
            <a:ext cx="3962400" cy="282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30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143000" y="2209800"/>
            <a:ext cx="7239000" cy="3657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What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if furniture buyers picked up components in flat pack from a large warehouse and assemble the products themselves in their home. </a:t>
            </a:r>
          </a:p>
          <a:p>
            <a:pPr marL="0" indent="0">
              <a:buNone/>
            </a:pP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https://lh4.googleusercontent.com/-ND0hfMnYpHk/AAAAAAAAAAI/AAAAAAAAAA4/YYln6aB4jDg/pho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516" y="3591516"/>
            <a:ext cx="3190284" cy="3190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ncrypted-tbn1.gstatic.com/images?q=tbn:ANd9GcQu-Db7C3L4cuOg-qmIAdRNN-Gd2ebeBrxLkhROwe90XmLbGTVQ2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810000"/>
            <a:ext cx="4114800" cy="2468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Grafik 5" descr="http://ww3.econ.tu.ac.th/images/news/901/BE_Logo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08003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094509" y="2117787"/>
            <a:ext cx="7239000" cy="3657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What if Airlines didn’t buy engines for their airplane, but paid for every hour an engine runs?</a:t>
            </a:r>
          </a:p>
          <a:p>
            <a:pPr marL="0" indent="0">
              <a:buNone/>
            </a:pP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https://upload.wikimedia.org/wikipedia/commons/a/af/Rolls_Royce_Triebwer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304962"/>
            <a:ext cx="2769168" cy="2076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4" descr="data:image/png;base64,iVBORw0KGgoAAAANSUhEUgAAAMIAAAEDCAMAAABQ/CumAAAAkFBMVEX///8AAAD19fX29vbx8fGtra0MDAwICAjv7+8QEBCzs7P6+vq2trbr6+u7u7va2trg4ODk5OTU1NTDw8PKysrFxcXNzc03Nzd7e3szMzOoqKgmJiZCQkKQkJAUFBQhISFubm6YmJgiIiIqKipZWVl1dXV+fn6Ghoafn59ra2tMTExhYWE/Pz9HR0dTU1NcXFz5K1dnAAAZ6ElEQVR4nO2dB3PiwJKANZIQAiUUDcIkE0Qw9v//d9c9WULY3ncM76qO3ionvLv9qfPMIFnWS17ykpe85CUveclLXvKSl7zkJS95yUte8pKXvMSQ+Nk9qbKKS9GVEiVXEisJmYypDAaDuq7HpW8SoCzcIHBAbNt2qfhSIippmk46kqC0cTVURid58ONx4JoiyJIom9gOKg6qR1zpSOpORejNNE/a+leadAC4LcI4HANEZYagcJ0oKen/J1yCugjVhWqlrrNSnyOlN0LB0XxoTFuKG2UAUecmCDLfDhIwNNO7lHpriuuaJ8qTelRv6X8j5aBeZI8n8DPXqcI4L+IBCgvAccj8tyN5SzgyN5eyGcXXLwCVKHB9u1xsGufhCGWaZmFcHmfEsJwzx7fHm+P40QRukYAX5QeyXA6FePLDA2XpkdBx/XFeBw9GyJIqD+MjWZG3qUnZr8iSTFw3KctHZ6VqkoRh/rYkTdQKWz2A20F8JxG1I7oV2iy8T0Oydty0qOJHI0QRxC5ZbqN2DupNRzrYrWDx+AkNzAAhXWXh4xEGYU28fdJP8Gf9e7XX7WG/jwgk1qJ6dDxXUXoXIekH6CHoUf7GrzhCHA8ejZAKhNY171pgwpuMdmFra691I1xrrM4u61f8yGEIg3FtCGGNWif19ADSHKtJ66qn+eLy/nleHxOt15seFpF+3cvDYRzp3mNni937eT92XRrUHKEeHB+MUOhWSA6iDl00gnSwJcQDGcLPMw6RJoRcfd1zBoQsfM153DX+Q/B3vIGrIRxrswgNVLiRRyB3fCiCb4I/2r6N4OdDUkfMexIyOrcQxoigCJxv+FdWZ6QfBYgQmEOYjGPpSA0hIXh0PFuSPfel9BNUueQRNOLJEevTkbkPIrh6HLQR3JIsPzIrCNINuQRYFzjC5mgEYaAhDND5M1A1ZQQn+DJ3eQBHa/iuZKEtECLeXoeA4MqCZoNPVjbWNGdypGOURNgYQkBHSiYcIUmvI1LQshyDzplKPf6ejLa+hqDKMEXAiYmKcyIkdVnP7bimEcJ8DFaYQA5VCGdEAInePfAcLXP68yXBxBMhgq2lfRcRbNlPOGCFRaAPC09ASBjCeIJZFB0JEdCjXL1yRRA33/5vCFAQCvibm8B+DkLcQgjRSb5QT3SemgynreyfIh2qPiHe2dE6OY7ginkt2MMvflaWLeZPyyhCCLHAEUa79elMyIjQAI6AqdYRoGCBJ02wEDME4fu+HQOCozsOMHjkOw348GyBT5pBmEziUkNYjYbeaDn6gr4NM9CUkHGkAQACRHoCqiNCIF2fI0jnx2tvxbSQHC2BYMgK5WSSIwJ1pBRL2xIrW8z0VlZQJWsGFvLbCFRpDYFf98BuiLcka6tlhc3i4QhJXqAVUoxi0Di2o6MsYPAladrrSi686IDaAkFed4mgFl7sIL3ivxWYRiirmCJMKMI4nURYDEraLldQY50WQcxUdymC5voORbA74lgY1YGjIzzekRIYBclojTk0XSACvfjLFSb/yN1CGRBmYJ0OtEl2B4Eq20FwBMOnR6rgGQh7DN9owaPX3XnkgN2CX0NEpr5MncEG/QjVjiiCLd2mg+Ak/OsAfDFuIRhwpCrLKUKqECLM/hlLQN5oPuElyw0wTEJEsBHB0t2+jWBda4sawgLnrJ6DQDVfYKeK2ceFq/+JFcxPl96ILNLAcYKg+AKCg+VKBC4BR5AuAgqvyDqCRtUqMRZadeEJCCx3nqE/oJ1mOgMlyOd6/w0DzIg0FvOeCPLvDGS73c5PFkVYztn3W89yHAIzxvnQvMNfrs1mpHwCQ35OlhTBx4zEZ13ogUiF45ZrL3BowwU+GHwKi3t/RIZDMeM1AUWQ379ZdpC8Ez61Ne26YMIKWQLG3mPr5h93X7nPQtc+7nYXagY38OvLCtT5bArLEc4eXXdCvkJEKM/ye4yJwCr2MLKRUyWrs6EGI1cIeO1xH0A0PUEgk6YToFtbgQTAbKmEOkrQ+d6mf0N8IxGOj0fA8aBABK3r7O4OdAtWO/s7sgjcvKR/NoowQQS3H8C2fwD4getWgicgtNS/o7kj1evX8/b3pAgr1MYQHN4nMAkeL2YRKrL6wq3hgUkZz0ZGEeYr0/tUBEcHUwgTiuCNQDxv5DER+0sPRBgZREiFI3Ffoh9r/oOHycCUI8UcYW8ZiWF2LIKejLBg0jCLELjtpNiRP6X+vle1dSRDGYkiZIjQyes/I/xdNIQh2194PEKWthGcfgbnD1f/JwJhBQMIWZZGGfnQrOD8aW8b3VwOyOrv3iUwaIUOAqgVrGefn+9S4MvPjly/TtPFoPKB489GMI4wlwjYXXzOYRRD+QBZcVkqGXmsXmxhgGg14D8QmEeY6ggJ2QoRJCspSwUDY5y3cYMfAsS9DefHZ6Qsi/yMbHUEx/rcbjsQK02WukFw3eIHd7q1gmkE3qc2czbHb7dcX9p8eKrjGI4UBRkV1q8E/pOtENQrsTixWdxK00zXONwrf1rcY+iJhSdZYUDXV4BhhTMzHYLxE/3Mmn8rqA4Kgpys/oB4GkKiIdgawgwQ7pVpqB7uXmf4I4KBBgMQ3OSOFThCu1Yr/RxrjFvtjKHpZXgSgg8Is6nVRnhjDB/WzSCq41AGhIBZIO7LS09FCH5CCHrPIIFYB84A2dV1gm6J6CltT0RgDHOOcLgzieUWjnuYc5dkb9WbKhBLX25Lf6MIVeXb1JEcHWH1xhg4gmOtV7RKd4rbiFgxWTKEEZmkAHXKKQTV+klWqCrXvrUCIiCEQAhSohGo+kyO1tJjBCPISicC1Xp0DAK9pj0NwdLyjkB4kwjQc3zobYY0w9LakBEXEhX4tUe82Oq6kesbQwirykaEg55p+hCmK26GUTsaikQhbKwRWwghF7vD4CuERy/Oxxxhav2MECyWDGE0tfVdXN+1JMJwazX8G/KROtKRfPp2CI7w+MV5aYV+hC3+OKAII9awjg6dgm3tlBnSUnxNyMTmCPRwgIZgwgrOXSu8baUjoRUEQiv3B41CGAdX8c2QRMKF+GapKYTw3xA+mBVEh0ERjgrhEATSJuTNEQYwjxD8DWGrHKllhYFCOFt2MJMMjTxmYhihcJxWLNg/IMw/ehBCieAtLdeeKKLMfRJC0HUk+1cEnSEYS51HJHC12CDXoAfh4Zu2wgqIIGvbf+pII4Kv+MoMudtB8M0gBMHdpPonRzq2EKCTWEszfAU6AgEEf/F4hEJHsH+zQp8jNS1HguYuV2aYuB0E1zTCf2IF66LCmdDzGa7Wctj/5xBWt1aAVlVq/EkRgrehqG9vypMc4UiNIYSf6kLQYwUF4Wt+tKbnBVQwQMshj1A63AqLRyOM/4CAA+VdRwpiDeFIeztnoRBiXxwEdT6ZFQwglL8jcCts+5IqzKQKoWIHa7WWY+OKQ3FoBf+/jXDTI9FQIDIUPJqQXN/WWo6pK1pzG6wA9jCH8LdwBit4bQQn14xwCWhnqiNc5Lluc1Yo/8kKN46kTQvg+Dbtrd1aIXxJBONW+PO80LaCo8ZO6kfsJBOM09y7yNkxj1DmPyMEAmHUh9AywsLhh7EajuCNyK5jhejZCLO2FT44gkpHpW4EMd/YF+J5dENiRE6uRHhnCA8vbTcIfGX7FmHEFmEAQcuo3lAZYcOMEEXBakhNgFjqxLewwsMRBrlEkL22/RPC8KCdpz0JI3ijocd7CXqoHgUPpZD6qQi6IwmEuY5Al5GGU2kFq1YEI1K6zAaRD/Wan6fxSKEOrANC9HSEWQdhRRGEFYJcJzgEPr9nhnsgnkTw1Rs+ESF9MsKsheB9tBG0UAZVr5IgsslQEpxt+RYUhpA+FUFf2XYCQFjpCJY29Y/I3PblWwRyzQhH9S4anyM8PKkO8piP/3YHYTZrW2EoEGgsWAudYClNAEbYaQjaO5nMIcTxzQqGtstzg7CkVgj8M6Gb0ZwgUgRRphHslB+lESJMjCK0rTDTNqrwyEuwGLJVebKH4WFAyFKVtK1mg8jRjZArggkipJOJUQTbvrXCSsUCInjE29hWNSOjpUSAkNUIWpHwRo3At+XMIYQUYdvZIrnZdwbfHxKyLi2rvJIhP9NAbQDZVF+sH2oIRardkogiJAYQ6jBkCEHbCjcIzeeisCz3OGcASw5A4kCzQWSfNIKL27rFAUVIDCCMexFG/AyGQMAjC1Zaf+FpU0UwIld8Y78icDeKYEginSDhCI0BhHGfIykEesotSPPjCRxpKPfYhBulmg1Sd6wIMJZ1gicgBB0EdpbnI64X+y96GlqqzxDAHphPvx2NINQJNr6mPx6rfiNkkmRN83CEQa8VPHGeCo9a356kAqL1mupLV1kYgX1UnYVH9nabgCFkgHB4NIJmBbsHQe02a+fAyNfADyJ2Y4kVm2nSyN3rNjjZbQCTCMwK805dGMozba0Nfw8PwE9jP4BSYC+YGdg9C9xs+zNBZhxh34OgEVDlCXlvxinMRmzAZGaAiMaFroboBAe7A2AWYYCd6sdejwVoIDjABz+LN7s0dZnC70fxgC9WR27DzLB2o1oHGJKje2ODzBzCkSGwA8/KCoQBrJb1OK8m9I59bhYuvoFoL0bkiA+YJEtaJiCFfwuQZQkiVNXh8Qj1AB1ptW9nJMLjeMQONtONEP42iqnDCSKbBTD5CvQ5bRfxepDcIiSmEdjRPJtun/FE5IkVl2DBz+GRKXUk+uYl3ldDLyQRyGfQdSJ+k0PzCPq7rQGBh/FQzPocAYdkK3CiLD4ervvgLMwwVQyD9CaSn4Kw7CLwRMQQXIGAPcXs/CFOwUSxMMOE0HxLgzntCQQdYfpwhPonBGLZ7IyasxBj2lDWYLJxvCHrSYML2cUVs8kh7SGoKo4wPTwVYUkRXL5zsxQLLtJnlsGCmyHJUjeNLoyh6oaBQijMIYzWtwg0eMXxLrX5pNInNKMTjtBgGkq5Ga5RD0GVGUM43kHg+cfih4okAnV3IQvnygOAZlJhhvGkg1AphP3UEILXRVjqCD7tiMSIQFbvl+mizrPI8aMjN0NNA6AkEBxDskpvjcARimcgOLQuiK404IeiBIJHpniIk+6gsTs9edx56Hx8ZgzHSSuS2f1JZ8ascAzshAzXrRtC1HcQUNkp7UzlAtdVdBk0k4YMAWablhPpVtg/GmEDCA4iBPcQWEeECExXiqAWuOi0PISem92Na0vo+zQ2XRtUBUdY7/dmEEgLwdEQfIngKQRtnTFjd2cgqwhrwWTDELAn1QmKomCOZAJhc4MAGbTm3QRHiKCzVgj63fLAk5bIAM6TU/+fEPYG3WPSISgqhnBaPx5h00agRaDmpdgjYs39LkK0J3gLXCjKDGHPzDCfdAjKpyGw4+K1zKBioesuQlpDBKMVlqyg5dwM485d0p+G4N4giEWuXgQM4Iyw93eTgt0rcM7M8JV07n3OECrDCOKA9b8gTHzC35++QE/COyByojaBQlibQ1AnxHsQ/EYiRJr+aIZvrvM1pQgl/7bJdACFcDKHoAgoArsLAHF+R2iEGfiYz0vDKKk0gDwvGMLFNALfvq+pviOFkN4gqOXSWiAM2J1xhScNKgmA99A3imB3Edya6zsEBJ47Wwj6eu8kFggHVgv49+RU6QT/PQSxWaYjtBas8c6lHGGWsgmTcIZMeRHeon5Gp7bL6WQQgZ8DpLfZuocwJNO0RSALMupMy1l24Qh1oT8mo2RW+L48HGEhEQQAvU/bHQSowgqBzzWpRBiw8WwjPUl/zodBhIVDERxFcA9h2LZCcoPQsIosgyNTTynJY7MIGUeQe34Kgd0+eJKmLSskuqSeUPmc0GImg2NQao9ZyU0iuL8hsOzv0QcaAEILIMmkFYa4Zopt9ZV70oE+kKSNsHs4wkIgaJvHqZiIEUEvYAyhZQOsZQohZ231niPMqlg96YYhFLtvAwg2R5AEOoKvENCNvBYCn2oUwpGWgmIhPKnUntXzBARFcMcKHmuqp92FuoFCOFS0Dsh6fbxF+DKC4OsIadpnBbzhLVdrqq9OYCXbK4QLQwjF7+4FQhiGFKF8AoI203ty+ztJWghZS0Qxxte2Ca1lpfjdeaUe9xRzhN3DEZqGIbiKAIdJj7cTYp+DIXiIoD/UCQrZQhLAixXNooWsFLl6XpVEuDwewZUIYpJxVxJh0EIYthDo6lChEUBPQdOoDHBylAQUIStLswhyGFMHcsg5uovAnqC0aiGcCqxkCuEgCQTC2QhCxBDUPDnXT9fRSoZTgCcRKvEEtCxe6gTwaoiuoxzpnAuCsVmEChEUQfsNzRuaf5KDtIJ6Llg2vb0bQA0IpQrwSj64Ld4aQmiaxqdWUEN95+EoLAH1IGAdbudXfD5dAQhjhaAePWfMChShUgjtUUBp2EXQnpyXl3o3h7LR6rV8dh63wuPDuYPQ1V9e4zaCvjIhZwJVh3cKYcEBFMLXwxEOB4agP9rvBgAQ1gLhlOmPLlQzjXpsYaxCnOy7CGcjCClHuKt/Rk9QiIqbFK2VibYPgd+UJw1hVgqEcGYOIWIId4JAVADlG6X0oBsCmv+PrUoRtxDyJyD02ACLQDJVCOvszsMvafLJa9JCOAhPCrcmEQqJ0ONDtAAc9dS/KG4jQDZz626hOJpHmDKE9E4U0BKQX/aanMpbAFGEm/W+I6dyoCHkT0Joqc/GYVWSMZZvEGQbgc8cVX2ReqTqYGAOYTpNGcI9gKroqwJxHvcA6DKgT4JlD6WEDwNzjgQIk1JD+Bmg7wG2vQBj7abC7JNRK1CEzjj5M0A3iG8s0CPmEVKVj7ogRX851kHiG+e/EdrmmUR4b4QclLQfYznt5pr9ft0jpzuyXhlD2COCd+deYA8Vush6NWGFSZI/D6E0gbBHBPIVj38LyPp/d9/qAetUzSGsJ7ch3G7l+sN3jH+66PczkhGEPUdIpPo92SfuTz6/Gu4pCIf9PhEInev/W/L8F/2NI8SIULUJHgwgEAozCJlEENHQ7qZhvofercx5Ow0/VAT4KG4eANDegaKh6Izo7yI2/wVESBDh2xQC3ehrVvi+hbdvMRGgCmU8faM58dxQM9TefLmRc8xmOScFahwvvmhm3l4WVOPjcs7exrGdL2vRqcLMahihUktbuDhKfQcmYSUNDvd4hl66EHw9gIsfL/THHBxAY31IqrFt5QjvBhFwZQsQdofpBf/bASXIQ3qzwkvTTOmjgq5xOI6/CflkZSSeg74lEOzwxbdp06zxmelfMUVYfTP5ojZjCNX72QBCJhBKvF1wjSgAcS2pEVC1Y1JQhzpBfb3GbDnlhAzxF/xeBgRn+K19UeBckIcHcmYIa7lBYhyhCgXClHkQbhAQRMC94lkidwiO8ONpyNxnATUNXQoIQvS/uJS5Jz6GFOEU0rgeqMETED5NIpRlwRHiEi4rppMF6JaoNBpugIF9Rgev4WOJGiJB2MmhDEFvtjnC1RgC7pJRBLq6DjkI7F9+QODGWh1AzzngFd0T8oFOdgSXGa/Bi8rBfxFhfYuQh3C1kzDGd2YnY72QwYWf5ajPmaaaU4V+syQkv3kgTs3jpT3ylMXbdfdohPW6KsYMIS8BYVAV+QYfUZbT9Em3aZQe0IqQHPP+GN/3OUuo5pB7qi7B+BaBNRhv7wYRckQQ6f0MIRCDu2zarUQMqXXMVRxiKINsUNkeBFUpKmmF3ADCVCAUuUSgh33HbGVu026G4iuWNdQR7DFk1x5ift3uksY/IMw+TSOQHa1sO/SfeEq0/QHazqE3sJYnlghghV0rH4mo+RS32S8wnvguj2GEnIZzHkIi+sJ9Pri+l7iNANe2oiMNIhRMZcytbf0ZwknsFbKWjyO8fT0YYb9eFyVDgEw0xTQJHaeH7RD8x0RbXKcCAf6dDwYtBKxZxw7AWIaz7M5zlpG2ZhAGeG8F7Ij2FIGVYV4G1hoDzZ98rFSONJ5iz9TSHzSnCNp8ERtE2N8i0Fz0HqMeQ7IRDBDCgLRlaUh3pPGwnUBxQmAIygaxQYT9vsxvEEJsQSGSISfhDr7Q7AzfFXy5l1kBV38HY+w3djz7wuVekIwh5HzqoSIQZk9CCLHdD6krDcmsGcCL9R7z4zimasMrDIF6T0jvqr8+wkAXHtcQSAzhIvKUjjA3gDBlCLQxRgRu+AtbW4r3rdWsOB/I3ERjgZeLRXvRKwsRQY1AOe96zSBMAaEWCGuBAP7g8Y4O798hhrZsLGM2FiWLuU+obVBNC2hOehESRDj/rtW/IRwOuUKoN5ucd3XhYLNZ5FTZeDM9XfaLQRZrSSdcbDalhhDnx2Z9OU03YVJiBIQbJTQgpBUejQCzooag1lnGeoNKVRp3RLwa6lknZ0sWIoLlKkge59IKj3akabPQENQq0b1dgjbErcR9kuux8PCkelgs8vgWQZjgB5K/6k+NgQhsBePxVmgWTY5D/qqgBPGNWoKDLf8KsL9qjwDiC4jrSZEv549u8zbNIYzLT0jivUvAf5BcunyPlPQPfoGTxqEqBl9fD789ctMcc9oTkfff5Kq+AqEftM8/C12FSsqq+d6FD0aI1vsLXMeGkEc+dbRfyqLMZ1+zPz1X8F+kOb/tgWGwMw2wzoq82m3nj/YjMMPsbd5Ag5RX5a/C9h2K/0gmVV5W0/mMOL/r9K8Srmbz9d+j+MfQ7RH1YpGv3z+H+eMJICktZ9vZYdBWpxSfe2xxK9XvUoSL8/U8r00QWNZ4tJ3NtvP38/mKz7tk9yHl9/57iLy9ve8ul93X+yo2QwDxcEKI69f5emXP7Hx7sHxShPneNUWAEPWaas6f9/eTzOn9q7SnS6Kor3plu307T2uTAC95yUte8pKXvOQlL3nJS17ykpe85CUveclLXvL/XP4HV8bHDRtlR10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2" name="Picture 6" descr="http://logok.org/wp-content/uploads/2014/03/Rolls-Royce-Motor-Cars-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39" y="3153415"/>
            <a:ext cx="19716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adwheels.com/Portals/0/LiveContent/457/Images/Wald_Rolls_Royce_Phantom_Black_Bison_Edition_Front_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429000"/>
            <a:ext cx="27432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66800" y="5782314"/>
            <a:ext cx="777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Rolls-Royce transformed itself from a money-losing British Manufacturer into a service firm that today is the world’s second biggest provider of large engine. 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pic>
        <p:nvPicPr>
          <p:cNvPr id="13" name="Grafik 5" descr="http://ww3.econ.tu.ac.th/images/news/901/BE_Logo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46583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143000" y="2209800"/>
            <a:ext cx="7239000" cy="3657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>
                <a:latin typeface="Cordia New" pitchFamily="34" charset="-34"/>
                <a:cs typeface="Cordia New" pitchFamily="34" charset="-34"/>
              </a:rPr>
              <a:t>What if Voice call were free worldwide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? 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http://akademie.dw.de/digitalsafety/wp-content/uploads/2013/12/skype_l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2819400"/>
            <a:ext cx="5524500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68656" y="5782314"/>
            <a:ext cx="8270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In 2003 Skype launched a service that allowed free voice calling via Internet. After 5 years Skype had 400 millions registered users. It was bought by </a:t>
            </a:r>
            <a:r>
              <a:rPr lang="en-US" dirty="0" err="1" smtClean="0">
                <a:latin typeface="Cordia New" panose="020B0304020202020204" pitchFamily="34" charset="-34"/>
                <a:cs typeface="Cordia New" panose="020B0304020202020204" pitchFamily="34" charset="-34"/>
              </a:rPr>
              <a:t>Ebay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2.6 Billion and then by Microsoft 8.5 Billion Dollars. 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11701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143000" y="2209800"/>
            <a:ext cx="7239000" cy="3657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What if Car Manufacturers didn’t sell cars but provide mobility services?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http://media.emercedesbenz.com.s3.amazonaws.com/magazine/wp-content/uploads/smart-2go-847984_1574451_800_533_11C761_3-635x3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141" y="3086494"/>
            <a:ext cx="5711660" cy="323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92313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latin typeface="Cordia New" panose="020B0304020202020204" pitchFamily="34" charset="-34"/>
                <a:cs typeface="Cordia New" panose="020B0304020202020204" pitchFamily="34" charset="-34"/>
              </a:rPr>
              <a:t>What if </a:t>
            </a:r>
            <a:r>
              <a:rPr lang="en-US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we could turn any drawing into a custom made doll/ gift</a:t>
            </a:r>
            <a:endParaRPr lang="en-US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84" y="2362200"/>
            <a:ext cx="6924675" cy="388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2319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Generating Business Idea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474720" y="3128724"/>
            <a:ext cx="228299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What If?</a:t>
            </a:r>
          </a:p>
        </p:txBody>
      </p:sp>
      <p:cxnSp>
        <p:nvCxnSpPr>
          <p:cNvPr id="9" name="Straight Connector 8"/>
          <p:cNvCxnSpPr/>
          <p:nvPr/>
        </p:nvCxnSpPr>
        <p:spPr>
          <a:xfrm flipH="1" flipV="1">
            <a:off x="2209800" y="2743200"/>
            <a:ext cx="1295400" cy="37790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5410200" y="2514600"/>
            <a:ext cx="990600" cy="838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2209800" y="3682722"/>
            <a:ext cx="1089660" cy="27699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285664" y="3944481"/>
            <a:ext cx="1343736" cy="6275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146" name="Picture 2" descr="http://image.dek-d.com/21/1129818/10156067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65" y="1650632"/>
            <a:ext cx="2146935" cy="106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patentpending.blogs.com/patent_pending_blog/images/ford_quadricyc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1280" y="1587222"/>
            <a:ext cx="2112373" cy="159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utoShape 6" descr="data:image/jpeg;base64,/9j/4AAQSkZJRgABAQAAAQABAAD/2wCEAAkGBxQSEhUUEhQUFRQXGBUVFxQXGBcVFBgXFRQXFxQcFxUYHSggGBolHBQVITEhJSkrLi4uFx8zODMsNygtLisBCgoKDQ0OFA8MFCwcFBkrNywsKywsKywsLDc3LCsrLCwsKzcrNysrLCs3LCwrNywrKysrLCssKywrKywrKysrK//AABEIAMsA+AMBIgACEQEDEQH/xAAcAAABBAMBAAAAAAAAAAAAAAAAAQIFBwMEBgj/xABMEAACAQIDBAYHAwcJBgcAAAABAgADEQQSIQUGMUETMlFhcZEHIoGhscHRFEJyFVJTYoKSsiMzQ0SDosLh8BYkY3PD8TRUk6Oz0uL/xAAWAQEBAQAAAAAAAAAAAAAAAAAAAQL/xAAWEQEBAQAAAAAAAAAAAAAAAAAAARH/2gAMAwEAAhEDEQA/ALxhCEAhCEAhCEAhCEAhCEAhCEAhCITaAsIzpV7R5iOBgLCEIBCEIBCEIBCEIBCEIBCEIBCEIBCEIBCEIBCEIBEJtNDau16dAesRfkLgecr3bu3enNnemUP3QRb2+uL+Umrix32nRGhrUge91HzmBtv4UccTQH9qn1lQVaFBjxpAc81TQ3HDKraCZ8C+Fp/eoA6EWYcvExpi3vyrR/S0/wB5frMG0tuUaNKpVLqRTR6mUEXORS1h3m0q2vj6bNc16ZHIZhG7QxVGrSal0yWYFT6/L2ERpjQ2n6cKp/maIXxsfZqTrNHYvpZxlbGYWm7inSerTWodDcM4Fr2AA11NufKc9U3XTkAfCqPrFwe6xFRWFPQMDq2bgb9sC0t4fSlQdHp0KppHMV6XKxNlNmyjLYE9tzOKfeOg3XxTt2nIwPnlnCYrAYpHe2HrZS7kfybkasTxAmsy1+dGoP2H+kCxk23hePTE+LMPisnN1N9MNhKjsaqPnFgDUQEDTh5Hv1lMtinHGmR4gj5Ro2gOa+//ACjDV54ze961QvTxRUHgi2KqOQFqgv42jU3txqdWsGHeB8wZRwxaHinwMxYnFE6KWC9lyB5Rg9EbF9IlVq1OlUVGNRgotYMbmxKkGxtqTpylnTyBsPaFYPhmpuobDsxXNbQObnS2o4z0Jhd6qppLUNRWzDQBRY9p7hA7uE4Vd8a3NaZ9h+szLvs440VPg5X4gxpjtIThMT6S6dMa4asx5inZ7eJ0mtU9LNAKL0aqtcXVwVsvM5rWvLqLEhIfZ282FrIrLWpjMAbFgNTyGa1+evOStKsrdVgfAg/CA+EIQCEIQCEIQCEIQCV7v7v79nqfZqB9fTpag1yX+6o/Ptz5ePDuNp4voaNSr+Yjvb8Kk/KeaXqZ6jNVJYsxZzwLMxu1z4mBYe296aDoi0qQuQCzMt3J7SzanzkCm0KZ4hfdIpsXhrALhEHeXqEnvNzGdNQ/8vT82+sipz7XSPZNLFim3C3umj0lH9AnmYXofoF8zAVsMh4WmJsEO6PFPD86C+f+UcKWH/Qj94wNNsHMZwckxQw/6MjwdvrHrhaH/FHhUb/7QI2lhmHD3TNmqjg7jwZh85vDCUuT1x+2fneP+xLyr1x4lD/04EeuLxH6Wr++31itjK/NyfEK38QMkBgezEuPFEb/AArHDBVOWIQ/ipKP+oIEM9Vz1qdFvGhRP+CYalCm3Ww2HP8AZ5P/AIys6JcLX5Phm8VIPuczKMPiB/Q0H8OlX/CZBz2BqpS6uFoDvCtfzYtJVd5qnOkPYf8AKbhdh18CPFao+DATGMVQ+/gq4/Ayt52MKYm84+9Sb2EGPO3qLAhlqLcEaCxFxbQqdD3xWxGCHWp4pO8qxH8Jm1RqbNP9Yt3OuX3m0CCXB4Y9TE107mdiP74+cy4PZ1TpLrjAyXHq2BOXsFmsPGxnV4bZuz6nVxFFvBlPwJm5/sZg21zpr32+MCJo0snIG/EniY1qtuAK8dVNvhaTJ3MpKL0q7rbktS48ryvtr7Rq4asyMwqKDzsD7CIFgbF3vr0Gs7mrT/NfrDts/H/tLL2bj0r0xUpm6nzB5gjkZQOFx61BmU+zmD2Gd/6OcYyVChPqPy/WHA/L2xKWLJhCE0yIQhAIQhAj94KebC117aVUf3DPMaMec9SbRW9KoO1HH90zzPUw1iR2EyLGuGj88d0EToDCjPHZ43ojGlDAyh48PNe8UNA2lqTNQ9bmB4zSDTe2bXpgnpLi49VgM2U+FxpxGmusgzVaRWxurA81N/8AOZlw1TQW1P3bjN+7e81sZiV0AYMON8rX4EaMxzezujlCrZ0qLpqB62YHssRr4wHjNYmxtFu3GzW5GxtEw9chWqB0BzXy5vWI9a625jUeNvGY8dWX1TTNgSWK30VvVH1t/okMhqkcffE+1Htmw2OqCmlQMwdCVD5uCG5FhftY+cia2JZmLMSWJJJPEknUmBJJtFxwdh4Ej4TMNtVR/SMfE5vjITPF6SBPLtx+fRnxpUyfPLePO2VPXo0m/wDUX3B7e6c70kTpIE8+Iwr9bDj2Ff8AEhPvmMYTBfdWrTP6v/5dfhIQ1Yw14HQNg6PFMXWXxaoPdZvjOV27Q9cnpDU720PmOPlNn7RNDGveVGDZuLai4JvlNsw7R2iXnupQ/m2XUeqQe42N5QiOeqeHLuP0POegfR6L4LDE8cij905flJVWDCEJpkQhCAQhCBixS3Rh2qw90874ynZ2/EfjPRpE8/bbpZa9Vex2HkxkqxGFYmWSGA2eaxyqyA6AZja5Y2UCwOvuiYrZr01DMBY2FrglSRmUMBwuNYEeVjSszETLhcOXYKo1P+jIrUNPujDRHZO/wu465AajsHPEAKAO69zeNq7kj7rn22+QgcAMPc2F7ngI5tnuOQGhNiQDoLn1Sb8J2NTc5xwdfIxDu1WH3kbiLstzqLdYm/OBxn2Cre2Rr9gBJ5cvaPMRpoOLXRgSLi4Oo7Z21TZGJuCchNwc3PRlbXXh6i+Ux/kzErYimhtxIPE2Qahu5F4CBxRYxM87Z8PiMwPQk2yaZhYZdLi4HFSw1vx7pjXC1b60DprcsjG/rX0La9Ydh04wOMzwzzqsRsxz1aLqMoGlIPwy3vbRr2PISOxey2tpRqKeZysoI/DrY+B9kCFzQzTafDEcY3oDAwXMabzO1IiBEDVa8xEGb+WNNOUaJBmCsskzSmGpRhEbRw9zL93CcfZaSj7hZfJyfnKXwdLWW96Nzegf+a38UlVZMIQmmRCEIBCEIBKL3up2xlcf8R/4iZekpXf2nbG1u8g+agyVYiNm4/os3qBiwtmuVdRzysOF5tjayubNRzZsubUklgoQFRy0B0/W4yItBHsb+7lYix9xgS1ToT/V6g430a1rNa1m7SvlNjdRUON9S+QBit+NgRaaP5XJ6yg8ewWuCNLDsJm9uY98ZftVv4lMlI7jamMFGm1RuCi9pwlL0g1A96lNDSvrluHVe3UkMR2Ts95dmnEUHpBsrMBY94IIv3G1vbK92huXigWSkFqAAXe+S2YfmHViP1bjvEirPw7h1DKbhgCD2gjSc9Q3gLs4FMWV2TVtTlJF7W7pObDwRo0aVM6lEVSeOoGs4nZptVxA7K9Yf+40K6H8rdtPyP1iflVfzWHl9ZotMRgSo2nT/W8jHfbqZ+95gyIiwJj7RT5VB5zMjueq5I9h/wC/CQgkpsBLs/4V+JgbPTuRqQfYv0mFsJSfrUaJPb0Yv52kB6QtpNRUJTbKzWJIPrWOby6vv7pyG728dajWW7s1NmAZWJbjzBPAwjstv7rhlLYZQGGuQ39buBJsD3e8ThlOYX9x4g8wRLpRZVG3qITFV14euT+9ZvnEKi8sXLMhEAJRjKzDUWbZEwOIDcKNZa3o3W1A/wDNf+KVZhuMuHcrD5MOne7t5ubQO7hCE0yIQhAIQhAJT/pJp2xr94Q/3RLglU+lCnbFA9qKfeR8pKscTaJlmS0SRTbSb3KP++J3hh7r/KQ1pu7ExgoYilUbqq3rHsDDKT7L39kC1KyyHTeDD9J0fTJnvaxNgTysSLHzkltwHoKhQFjkYhRxbS9h4jSUbjlYde4uAddL35i/HxkVfKyv8Xu7jades1KmtRHq1KikOoNnYtYhiNRe3snUbqV3fCUTUN3y2J5nKSBfv0kwHgV3Uw+OXrYWp+yA/wDDear4uuvWw9dfGm4+Ilnip4xemPbAqo7ct1lYeII+Mcm8NPtlotWNtSPbNepTpt1kpN4qp+IgV8m3afbOl3Oxi1XqZTeyrfzMk6mxsO3Ww1A/2afSbGBwVKiCKNJKd+OVQL+NoENvbusmMKNfLUTS/JlJuVPZrcg62udDeRmC9HtBKmcvUaxUqpK5dOteygns5cTJjerbn2anmABPfrbUAacySfYATyseY3f36apWFKuoAa9mHLS57OAueHAHssQsNBKu32p2x1XvFM/3B9JaFBO8yt9/UtjW70p/A/SIVztogEyWhaVDLTDUE2CJhqDWAmGGsujdv+Zpf6+9KZw41lzbufzNP/X3jA7GEITTIhCEAhCEAlZ+lVP5ame1Pgx+ssyV76Vk/mT3OPIj6xSK5MSKYTLRIjCLHUyBe45G3ceRgdXurvUEUUcQfVXRKnGw5K3h2zqAuHr6g0qmmUD1WsL30B1U94tKcr46xsqFrc7gfGZMHiVfq3DDiOBHlGC6Vw4UAKAABYAaAAcLCVlvVtrFUMXVU1KlNLjoxwQplFiOR1vfv8Jhw+0sTTF0q1ABpxJHkZvU97sUNGKOP1kHytJgiaW+GKHCvfxCH5Tbpb74kdY02H4bHzBm8d5qb/z2Cw7/ALC/MGH5Q2c3XwAX8Fh/CVlHVbu7RGKoirlym5Ui+YXHYTJTox2Tn9n704KmgSmj0kHBQi2F9T1WM313qwh/pCP2W+QmV1x+9m81anUy02K9YjkAFYqOFiWOUk30Ggtzk3uXt+piqZD5Q6kgt4Wv6o0PWXmOPdc6W0cBgKzuxrnKxLhbMCtRusVJXqtxK9usk93qeBwgYU69wwHWv4ty1ufcAOUobvdsJ8Qg6NgWXrKxCh1PJSOqwIDAm/C17GQ+z/R+VqBzVvltZcvAMLPrfjlzLf8AWOh4zsTtrCfpV/vfSJ/tDhF/pPJXPygSlBJWO+2IWpjKmXgoVL96g3+Mntu78DKUwqnMdOlYWA/CvEnxtOGA8STz5k8zEQ20I4xsoaZjYTLaMcQEw/GWxs7EinhA7GwVSSRxsCSfcJVNAay1tk0g+HRWF1OhHcWIkHdodBFgITbIhCEAhCEAnDelRP5KiexnHmB9J3M4/wBJyXwyHsce9T9IFUGNMVo28y0W8ax0hAwIa/xPxhhNKy27Dfw5XkpUoqbggfP2EaiMw2DVDccfafjrCNjEYkrTYDhxtpxA7ZCVGa987Zu46ewdkmMQmZSJE1qDDUqfZr7uUDd2Ziy91brLxPaORm9iq6KgNvWF7945c/lzkVseiQWdha9gBzsPnqZn2p1Qe8fEH5QMDbUsdUNvEX8pv0KquoZTcGQrC/CbWwBo/wCbm08hf33lErimpoobMb2ObTgeVpHfldAdVcDtI0i7V+74/wCvfaRrd8g6BGBAI1HbHY3EIiKQDfgRqbnTh7/dIrd9jkYfdDEL4f8Ae49ky7TOo9sDEdsEHWmbdoIJ8pIUaodQym4MgGWSOw+oey+kokYkW0JFNjGmQxpEBKA1lpbJF8Oovbv4/ePKVfRGss/ZTWw6m17Am17DrHnykHfwhCbZEIQgEIQgE5j0ipfBnudT8R8508gt9qRbB1ba2APkwvApN4y8dVmJmmWjrxC0xl401IGa8n/yZTKggEE4XpuP31Nm48u6c10kmMBvDkQK1NXsrIGJKnIxuy6cfHlAkH2JSUF3qMtIJSa9szE1BwsBwmridiEK7h1ZFRaitbrqxI9hFtRHrvUFzZKeWy0lQE5gOjJ6x0OoYiZV3ip1Ey1LpmSqjFVuql2BQgXubawItcCxppUBXK79GBfXN36aCZW2DXbP/JlgpKtYjiONhe7eyblDa1KhRyoyVitUOAyEaFbG1+qwI4983TtGmHplaqtbEk3LC+WqmpPcCxHsgcrjNh5WCPSIY8Brdr+GjR32Y0vVKlLciCD5GdfsuuCF9YFkbFIrXuRf1lI9gjsN0dQJer9oCVKZDsPWGe4yk8xext4dkDi8TRDCzA9o7fETXq7OQi129jWHwuPOdZWxjV1xSVbMaV2Q2AK5WIIBHKwE0MFUyhVyqxNnBZRxyhgt7k/nDUfevyECJw1Baa5VFhHVqQcWYSSLX1WmgzqQBxK5coub6XPLtLR9Q0xnPR6Bl4HMLMhtbhoSAb8dYEH9gp2sVue27fw3tM9KmFFhoJnxS5XItbhpxtoOcwgwHRIl4XgKY0x140wFo8ZZuyz/ALuumbQ+ryPrHj3SsqXGWVgP/DC5NrHhx63AfCQWHCEJtkQhCAQhCARlVAykMLgggjtBGsfEMCot6NzqqOWoKXQk6C2Ze4i+vsnHYnZ1dOtSqjxpvbztPRFSiDNdsNIrzk9x1tPH1fjEGvAg+BBnoipglPFQfEAzRxGwMO/WoUm8UX6QKFymJrLtq7mYNv6ug/Ddf4SJp1PR/hDwWovhUf5kyCnrmGaWrW9G9A9WrWX9xvis0a/o0/Mr/vUwfgRCq3zRc07mr6N646tSk3sZfrNGtuBixwWm3g/1UQOVzxyYhl4EjgdCRw4cJN1tz8Wv9Xc/hKH/ABTRr7Drr1qFYf2bH+EGBqpjHGazMMwIbU+sDxv23iDEHt5W9lrW8o2phWXrKy/iVl+ImLL3jzEDeG0nve+t73sONgP8KnxAj6e02Fr2PDjzAvYH2sTI/ozEymBuviMxue4eQA+UBUmjcxRUgb+aLeaIrTIteBtiKZgFWOVoGReMtbdWnnSkvtPgCSZVCamWzumCqJ2kDyveQdvCMpx82yIQhAIQhAIkWEBIlosIDcsaacyQgYuiiGlM0IGuaMaaM2rRLQrUNGNNKbtomWQaJpRDSm8ViZIwRzYcHkJrVtl0m61ND4qD8pM9HENKMHMVt1MI3HD0vYoHwmlW3Dwbf0ZX8Luvwadn0MToYwcBW9HOGPVaqv7Qb+IGR1f0Zr92u/7SqfhaWcaET7PAqOt6M6v3a1M+KMvwYzSq+jzFjh0TftsPcVl0/ZofZhAoupuXjF/oifwsh+JEwHd3FrxoVfIH4Ey/Pso7I4UB2QKf3c3Qq1GzVEZFHEEWLdwvy75aOy9n5NSPASTVJkEYaBFhCVBCEIBCEIBCEIBCEIBCEIBCEIBEiwgJCLCAkIsICQiwgJC0WEBLQiwgJCLCAkLRYQCEIQCEIQCEIQ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52" name="Picture 8" descr="http://upload.wikimedia.org/wikipedia/commons/c/c8/Sony-wm-fx421-walkma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65" y="3455670"/>
            <a:ext cx="1912826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AutoShape 10" descr="data:image/jpeg;base64,/9j/4AAQSkZJRgABAQAAAQABAAD/2wCEAAkGBxQTEhUUExQVFhQXGRgaGBUVFxgcGBkYGBQYGBcZGBgdHSggHBslHRQVITEiJyksLi4uFx81ODMsNygtLiwBCgoKDg0OGhAQGiwkHyUsLCwuLCwsLCwsLC0sLCwsLCwsLCwsLCwsLCwsLCwsLCwsLCwsLCwsLCssLCwsLCwsLP/AABEIAOEA4QMBIgACEQEDEQH/xAAcAAEAAgMBAQEAAAAAAAAAAAAABQYDBAcCAQj/xABBEAABAwIEAwUFBwEGBgMAAAABAAIDBBEFITFBBhJREyJhcYEyQpGhsQcUI1JiwdGCM3KiwuHwFUNTkrLxFjRz/8QAGgEBAAMBAQEAAAAAAAAAAAAAAAEDBAIFBv/EACgRAQACAgICAQMDBQAAAAAAAAABAgMRITEEEkEFImFRcbETFDJSgf/aAAwDAQACEQMRAD8A7iiIgIiICIiAiIgIiICIiAiIgIiICIiAiIgIiICIiAiIgIiICIiAiIgIii6nH6djuV0rAcxmdwbEelj8EEovl1HuxmIDm5ncv5uR9rdb2tZVzEPtLoY8mvfKejGG3xIAUTMQ7rjtb/GNrndLrmEv2vMF7Uzz0u8fPJZab7XISe/TyNHUODvlko94Wf2uX/V0q6+qsYPx1RVBDWTBrz7sgLT88vmrMCutqbVmvEw+oiIgREQEREBERAREQERQmKY4Y3FrGhxGpJy8kE2i0MHxITsuMnDJzeh/hb6AiIgIiICIiAiIgKqY9h1LTmSpkjj5XG8pc0HvaAi+5vb1VqK5P9rGO85NO0jlYQHeL7XPwFh5lc2nULsGKcl/VTeJOI3VB5W3jp2+xECbW6uzzJUHYFHkbr02PmLWN1e5rf8AucB+6z9y9uK1x1n9ISODYJPVOtDGXW1ccmjzJVnZ9mFWRfnhB6cx+tlOYhiRo+xo6Vre1f3W83stA9uR3U3PqSpyKGZrRzyySP1JJs30AFgFojBGuXm3+oX39vTleM8JVVNcyxXZ+dneb620+C2+GeOKmkcBzGaHeN5vYfoOx+S6rFXPbke8Dseh8evmqN9oHCbAz75TCzNZGDQXPtAbZ6hc2xzXmFmPyq5vsyR/10/Asbiq4xJC7mbuNHNPRw2Kkwvzhw3xBLRzdrFmNHM2e3ofHxXeuHsdiq4hLEf7zd2ncEKaX2y+T404p/CVREXbMIiICIiAiIgw1cvKwu6DLz2VYrorAlT2IuuWt/q+GX1Kg8XyZbqgicKxT7vMLgmNw79tdcj6Zq+wyhwDmkFpFwRuqF91BHeGZ08tlK8K1Zjf2DvZNyw+Opb+6kWxERQCIiAiIgIiIMVU/laT0C/NeOSl1VOXamWT/wAyP2X6PxM/hO8l+euNqQxVsvR/4jf6tfmCqskcN3g3iLzCJMQNivriWlrm6tIcPNpv+y8tdlZe4mWGZVG9PZmsXiaxHbomPTAy0mJR96GxbJbPkD7XJ8iM1eqTEYZWjlcLkZLi2B49LSXDQJIX+1E7TPUjoVYcNrKWQ3p6j7u7/ozDug/pdst1b1vDwM3i3xWnjh0SeiOrnXGwGn+qisKqhIauE5xc1vC7mDm+Z+a0/u1Q5lvvMDGbuDwcvC7slA4xxFBSwOgpH9rK+4dIPZaT7Ti73nKZmIjlVTHa1oiIUFuWmdsr9bZKW4b4glophLGcjbnZs5u4Pj0KiGZANGZ6DMrYZRyHSJ//AGlYoid7h71ppNfW0v0Vw9jkVXCJYjkdW7tO4IUoCvzrw7jU9DMJGNcBo9jgQ1w8fHxXd+Hsciq4myxHI6t3adwVorbfbxvIwf053HMJRERdM4iIgIiIIqrcO0J6AD9/3UBi0vM9rRsVaK2h58wbHyvfoo+PAN3SZ+Df9VIjOS91r1TSwh4yc0hw9Dn8rqVdTFji359R1Xirhu0+R+iIWNj7i+xz9FpjFoebl7Rt9Nd+gKjK2pL2NaLhvKLjc5bqtVsd77Abol0YIo7h+q7Snjde5tYnxBt+ykVAIiICIiDFUsu0jqCuU8fYGZ4edgvLFcgD3m+83z3V04v4pZT2gjDpKqUERQx2Lr6cztmtFwblc9hx2qppwysa7snv5O0dy3jl1sLaxm4ANk1t1W/rO4c5a9bUMitfG/C2tTAMtZIxt1e0fUeqpTHrPer1/H8j5SK8PYDqF4gl6rYIVXT1azF4YBC30Wxh2GmY5d2MGxO58AsUrToNSQB6lXCjYIg0NGTdFfhr7TuXmefmjDEVrHMt3B+HhazWhot657uP7alMQonQusbEHNpGhHgpGkrt25N3BzFzsfDK9/8AVZ5JDMHNLOVo1e87Ai5vb288hpnotXTw5mZ5mVe5l6w2pkpJe2ph/wDpCMmyN8Bs7NeMQe2Iu5j3Rud+mXW2yyYe9j7EuNiO6Rpc9f4SY26pkmv7Or4FjMVVEJYnXB1HvNO7XDYhSS4zS1EtJP20I73/ADIvdlbuW7c/iuq4Ji8VVEJYXXafiDuCNiFW6tXUbjpIoiI4EREBfF9XwlBHVBu8+GS15W3Nvj+yysN7nqVrMksXE9T8kGGsHuqv4lGXHltZo+Z/hTHN2jiNrZn6L26AEWI9VKHjguflc+Lb2h9D9QrYqLS3hqY3bc1j5OyP7fBXpQkREQFTOO8eqGPZSUTb1Eo5jKbckMfMGl7vU5eRVpxOtbDE6V1y1guQ0XJ8ANyVzabEphUNqpWd+YcggisX9kCSGn82pJd1NgpEngOGwYe10j3c0rsp6qTNwdmbH8rTfLqq7j9IcVlvDCSGMdYuNnSD3XPN7AbtGuey2pcIra14aY3R04NmteMgAQR2uhktsF0fA8IjpYhFGMtSTq5x1J/jZEKFgFa57CyRjo5YrMkY/UODRmOrTqCqdxrwr2ZM8A7hN5GD3ermj8vUbLsPEeCmT8WEATtFugkbryO+oOx8CVXIKkOadrXDmuyLSNWvGy5mNrcd5pLiMb1uxSKb4t4cDAaims6B2bg03DD1Fvd+iq7H2VFqPX8fyEpF7cf99v1VtaVSA8kZZEZg+I0VjwnExKCDlINW9f1DwVnj21xKj6nE2mLx0l4ZS03Cy1uLZWaDzHbfxIt9fgtZrr+awCEAk9euq2RES8e06hhdT89y/Mn5eSjGvdTO3dEdQNvEfwpwLxPAHAg6K7Ua0pi8pGjqmytaHG4914+A8DsM9rpSVk1FOZYhcn+2h2eLX5m/rAVUY91M6xziccwBp4j9wrVRTCYsBeA2x5X9b6XPwzWe9GrHk06vg2LRVMTZYnczXfEHcEbEdFvrjtDVTUM5liHMD/awjSQD34/1DPTVdTwbFo6mJssTg5p+IO4cNiFS7tXXMdN9ERHAsFW+zT8Pis60cWnaxnM5waLjX1QYA6wWnJRvkLuQgaX5r29LDwWy27vZz8lI0cHI2x11KCGbhUjBs7yK+MzVhUJVf2jiOqkQ2Ps7l9wrZh8nNGx3VrT8WhVTiiYNiz/3krPg8fLBELEWY3I6g2zRDcREUJQ3FMhEIaCBzvDSfAgn6gLYw3Bo4SXAF0jtZH5uPhfYeAyXniGmL4TYXLSHAeX+hK26CqEsbXj3h8DuPQoM4CL6taueA0XF7kDWw9T0QZKiblaXWvb+VA8R4AXkzQ27W1nN0ErRsTs4bO9Dkt0v/CkF72d1vldunhqtiK3aAMNxY82d+lifFBR8KwOJsfJCS2QXux57r9y1wOTTnb+Vzvi7howF0sTSIr2ezeJ3Q/p6HZdfr8MHIJmA8xuHAWzsTZ394Wt8uihq0teMwTJy7juyst3mO8dbeqi0bW48k0lxNktiti+Yew2eNCrlW4QyniM0AkcyRwN2Ma5zG/ks73ea4y8trqKppwz745kfJbsyGPaO5zOO2g1uPToqprqdvRx5otE1mNw2cJxITN2Ejfab+48FNGjd2Qk1Gd7e7nYc3qqpisT3Pp3xf2zomuu0C7j3r3A1yHyVn4YxAvY42Ie1wbJGACQ7rnoMzmrqZNw87Nhmk7jp5ihuHH8ouvUUXMWgEd75eakqmnDe1taxaTYDJveyWGNveg8v8xWmuRitj+YRdVTB12myhIpHUziDnEdR+XxHh1CuM1y1/OLZjlytnfb0StoQ6N7HDmsBY8osPFu+m/mupncIrxLwJeZjbuLy4AxkHIAkb67fNZKOpmopjJGL3t20A0kH52frAvpqo6F8sLqeMM5oS0B5sMhfMknLlDbmynKB4eAQ7ugkN5QCCL3Fz0VFqtNMmnRMHxSOpibLE4Oa4eoO4I2IW7dcopaiWjnfNC0lvMTNANHtJPfYNnjXxV/wnEIqhvatfzBxHKQTplbLre9wq5dWrrmOkxdVLid/3iojpWncF4GwNiT6N/8AJTcz2jtC82LdM7EC2VlB8OQF8rpnG/aOcAevL7WfS9h/Sjla4Yw0BrRYDIAeCyKKLbMc65u19hmcgHbfFSl0GOol5Wk/7uocHJbOL1Iu1l89T9AtN7wB4IIPFmmaqghGnMHO/utIJ+ivYCp/CMJlqZ6g+yPw2f5iPkFcVIIiKB8cFEUlP92kIB/BkOV/dfsPI/sFMLxLGHAggEHUFB6CEXWkHOi1u6PY7t8+o8VuMeCAQbg7hA7MdB8Ea0DQL0iDzyC1tuirXEuBAh8sYdmPxGNOZFrczOjx81Z0Qc5wyka2ER8xkbY2LrXLT1subcX8OPpHF7C50DzrcktN8mu6+B/ddrxrCCHGWIXBzezx/M3x6hRE0TZGFrmhzXCxB0IPVRMcLcd5rLhrKhwseY5aG5y8lljmc13aRuIeNwdfB3UKS4t4adSPu27oXHuuOrT+V37HfzUHHJZVTEvRrkreNW6X3h7HA/vHMjJ7HXNr5Xbnnleylayjs0SszjN8r+xnYA208lzSKVzXB7DZw+fgfBXnh3GGvbzcoIFu0idnym1rjw6FXUvt5+fx5pO46ZS89brI1x6n4r2+kdydoM27kaA9Pn5LE0rVW0MF665hjq4edpaSbW6lQ1JUOpX8jieyP+HxHh1U+teup2uaebbdd6iXFMkxwmYKxr2d5xyb3C3Q20v1v/qsOH4i+jkM0TeaNxvNDbXrJH0d1G6hMAp3sabnuE9wdOpHgeimGG2az2rEy2UvMfstfFGOxzQRiF7S2XlJk2Db6HfXMjoFuQ4u2NjIqePm5Rytc/K/UhoHMbnwC5vUN+7P7dlxE5wEzGgXYXZdpGDkDfLwJ8Vf4Mep44x90bz84uJDmXHx95xG+gCq38O7U190dfwkHmseNGt/uho9e8StGZ+Ix5+23e4YbegsvonxCQEtbyja4APwz+qi8R4gqgHU8vKxxsHOAzDTa9iMtFKt5mxp0tpCWlwAHdFvkpGhqvvLS1r2tzAe4uALQeg3J2XniilpqbD3SxtaSA3kkN78xIALnDO2ei57j2ANhgNZO38SQNZFEAS0X7xIOovb0Qd0poGsaGtFmgWACyqjfZhi8ksbopLnsw0tLvaDTfuk72IV5UJEREBERAstN9IWkuiPKTq05tPpt6LcRBp/fC322OHiMx8QtiKdrtCD/vosiwS0jHatHnv8UGdfLrA2iYOv/c7+V8NAy97E+bnH5XQJ6xjdXDyGZ+AVbxvCS7mc1pbG4d4A8rhc5uFtLq0xwtGgA8gvZbdBzOvwyPsi1rXOaRZ0TiXNcN+UnNrxqOvmuW8RYG6mdcd6F/sP/wArvH6r9A4xhA5S6MebR08FUK/DWPY6N45o3Xy/KTuPqubQtx39XF45LLcpqh0bxJGbOHwI3BG4WfiPAn0r8+9GfYf18D4/VRbJM1xqe4ba3iY9bdOlcPY217eZou3SSMm5a62V+rb6dfRbNTCBZwIs6x5RfK4vkTr/ACuc0lU+N4kjPeGRB0cN2kbhXPDcQZMzmZlbJzDq09PLxV1LbYs+H0n8Nwla4vIf0A5/qPTyWw9oIsdCvcbAAANNlf7zpkjHG9t84a8NvuNW2OQtqdhray1gpfDqwvIa51n+6bDPK2Z/NpmVgxaFo71+85xu21tr3Hh5quJ5WaQuLtvBKOrT/I+iheA+KTRyguHNE7Jzdxf3m/wpnF32hkP6T9FQKPNU5uOXo+FWLxNJ6foeHEJKwAwHkgP/ADNS4eHTy+imKfDo2NLQ0G4718yct7ri3AfGDqN/ZyXdTuOY3YT7w8OoXb6WobI1r2ODmuAIcDkQdEraLRtn8jx7YranpVK7CGO7WgeSIKhjuS2rHa5H0+Q6qrYtVYjEyOlqKXtWR5/eI2l7Xhos24t3D18ld+K38slK7pJt6DX1W9xNWCKnkJNiQWjrc5LtnQX2c0No3zk5yG3L+UNJ+ZJVyUFwXTllJHfV13ejnXHyU6oSIiICIiAiIgIiIC+FwWridc2GNz3Z20A1J2AXM8cxR9S78V5Db92KLMDzOhd45+CnQ6RLjVO02MzL+d/ovsWLwO0lZ8bfVcoEEYyIeOnPIB8gEDox7s1urX3v6EJpDsYcDoVXcfw3lvKwd332gafqH7hUilrmsILJ5Yj1LMv8Jz+Cn4eJp8i2emeOhu0+uiTCdtauwlk8RZYPuPYO/iw7O3/hcf4gwR1M/cxkkNdaxB/I4bOC66JnBznPDWi9/wAMgtF8zoSQL5qNqaIzzyiRvNA+NgJJHeeHGxHiG7+AXEraX1w5FHJZbtLUujcJIz3txs4bghZeJMBfSPsbmMnuv/Y+KjIXkLmY+Yaq3iY9bdOh4ViDJm8zf6mnVp6FSTVzmkqnRu7SM2O4Ojh0Kt2HcQQyAXcGO3a/LPwOhVtL77Zc2GaTx0mVI4diQaX9sO0a8WPNmQdiCVCurYwLmRg/qChMW4ojYCIu+7r7o9d/RdzEKoiZ6feNcQa0dkx17n/Cq7SMs0LVbzyvL3m5Ot1IWWTNbc6e14GGax7S+K8fZzxkaZ4p5nfgOPdcT/Zk/wCUnbZUcr5ZV1tqdtmbFGSvrLuWO4tH94jLjeOM3y69R1F7fArVJkxKZvdLadh66+PmeirH2d0orQYpX/2Nst3MOnwOXqut0dIyJoYwWaP93PUrVE7h85lxzS81lljYAAALAZAeS9IilwIiICIiAiIgLTxWvbDG6R2g26rcXO+Oa0yTiK55GZm3lc+udvggicSxCWqk5nkhpPKxjd9gAOt91PUHDUcQBqJBGf8ApsPePg52p9LKs0zyXcxBGYDLE90A9dhfdW+lhp2C5JqJDry5MB6FxNj63KlDap6ikjsIoOYjcNBPnmbraOKPIuKUlvkfpyr3SzTkWZFHG3bIn190LKYKk6yBvkBn8QVCUHUNLhZ1AD5RkfSygqnhl0jyRBKwE5M5BYepOiu7sLlJuZ5PR1vkAFgrMJAF5KiW3Tndf0sVKFPj4Gf+WUeRaP8AMk1M6j5WvvyOy7zmkt9ASeX6LYr5rFwjc5wGhc99h17R5dyjyFytV9O/sy8O5RvJyNZGP63d558kSy4jRsnjLHgFpH/oj+VyXiPBH0sljd0ZPcd+x8V0ylqORjnN7R8EYu6XlPK3PbqPDUKq8S8WMmYYo47g6veP/FvXxXE8NGPdulJikN1uR8xysPVaxy0XqOaxXEtWO3rOpln+6Ovo0eizMoOpus0E11nVM3s9PH42Kfujl45LBfF7K8LhqmNdPJRfSvKlXMrJ9ndeYa+E7PJjd5OGXzAXf1+YqKcxyMeNWva74G6/TbCtGKeHi/Ua6vE/h6REVrzhERAREQEREBc648jLZnuOQc2OxHmQfXuhdFVZ47w4y05LR3m/7+F7fFBA01hBDBGA59QSZLWvytdZrb7efgVL8NyCOV8EzQJAe4drdG9BbMHfPoqLQ17qeQTMsMri4v1DgR1zKlcX4p7aMF8TRIPZlY7lcM+hztkcl0h1Fa1VXsj9pw8t1z7/AIzXPhY8NkdG4ZPaOYm3UMz23SjjleP/AK8srtfxSWx3/uWA+JUaNrFV8ROfzCEae8LW9ZD3G/MqFb2k7rM5pnHUtLhE3+885v8AIWHgpaj4ce+zqt4DBpCzJjfO2X+9V6rMY0p6FgLvzAWa0aEj+dPNBoV3YUgHbWnqPchbkxp2swfvmVrf8HkmInxBxbGPYpm6noLA5Dw16kL3A6GkcXXFRVk3c8nuxnwPXyz8lKYNhklQ7t6i5bq1p1d5jRrOjd9Sg26PDzMGlzQyEexE3S2guN8t/wD2ub/aX9n/AGN6mlZ+FrJG33P1N/T4LtAC+OYCLEXB1BXMxtZS81nh+Sy1YyF0/wC0vgDsC6ppm/hHOSMe5lm4D8v0XMrLjpr3Fo3D7FNYqTgnuolwX2KWy5tTcL8HkTinU9JxeFhgqLhZVRMaexXJF43AV5K+lfLo5lmw+kdNLHE3V7mtHqV+m2hcR+ybDO1re1I7sLSf6nd1v1JXcFoxRqHh+ffeSI/QREVrAIiICIiAiIgLzI0EEHQr0iDkHH2DOpT2zcohIwvI/wCmXDnI2uG3yKleN6SKSjpW080YiuXi9nPezlv3XbZnPzC6LU07ZGlj2hzSLFrhcFc/q/smpg8vpyY737hJ5Rc528PBTtGmvwLi8sET2cnaM57tPMBYEC45Tntf1UzV8UT7NijHVxLj8AVFf/EatlgORwGlgPTVZo+GKt2pDfgPhZBoYhjcj8pHueNc7Nb/AEs/lfDXyTHlp2mNhydyXzv+Z+rj4BWLDuBmg3meXnoNPVWejoI4hZjQNvRNis8O8KBtnzDMG4Zl/i6Dw8M1bwF9RQkREQeJGggg5g7HRcW+0r7PzCXVVK28RuZIxqzxb+nXyXbF5e24sdComNu6Xms7fkhywOOa7hxX9krJCZKRwicczG6/Zkk7HVv0XOcS4Fr4TZ1M9w/NH3gfguel82i3UqzHLZb0VSsElA9pLXRvBGxab/BZ6TDZnu5WRSOd0a0krm0RK7DktT5bAkWzhlFJUSCKFpfI7QD6k7DxVv4X+yyeWzqo9jH+QZyHzGjV1jAOH4KRnJBGG9Xaud4uduuYxLsvn6jUdtPgrhltDTiO95HHmkd1d0H6RoFYkRXvKtabTuRERECIiAiIgIiICIiAiIgIiICIiAiIgIiICIiAvll9RB5LB0X3lC+og+WX1EQEREBERAREQEREBERAREQEREBERAREQEREBERAREQEREBERAREQEREBERAREQf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56" name="Picture 12" descr="http://www.asia.ru/images/target/photo/50541965/MP3_Playe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881" y="3959721"/>
            <a:ext cx="1714500" cy="17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Straight Connector 22"/>
          <p:cNvCxnSpPr/>
          <p:nvPr/>
        </p:nvCxnSpPr>
        <p:spPr>
          <a:xfrm flipH="1">
            <a:off x="3003687" y="3944481"/>
            <a:ext cx="882513" cy="13895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158" name="Picture 14" descr="http://divasanddorks.com/wp-content/uploads/2013/04/Sony-Waterproof-Walkman-MP3-Player-Divas-and-Dorks-Analie-Tech-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702" y="5486400"/>
            <a:ext cx="2038985" cy="1381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1" name="Straight Connector 30"/>
          <p:cNvCxnSpPr/>
          <p:nvPr/>
        </p:nvCxnSpPr>
        <p:spPr>
          <a:xfrm>
            <a:off x="4616218" y="2743200"/>
            <a:ext cx="5004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160" name="Picture 16" descr="https://encrypted-tbn2.gstatic.com/images?q=tbn:ANd9GcSSjuud__uQeUSLluhS3HJMzIS39t-WCcoyYsZNYaCYdscrJPUaFA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718" y="114300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Straight Connector 28"/>
          <p:cNvCxnSpPr/>
          <p:nvPr/>
        </p:nvCxnSpPr>
        <p:spPr>
          <a:xfrm>
            <a:off x="4495800" y="3821221"/>
            <a:ext cx="360528" cy="18530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AutoShape 18" descr="data:image/jpeg;base64,/9j/4AAQSkZJRgABAQAAAQABAAD/2wCEAAkGBxQQDw8UDxQUFBAQFRQPDxAUDxAUFRAPFBQWFhQUFBUYHCggGBolHBQUITEhJSkrMC4uFx8zODMsNygtLisBCgoKDg0OFxAQGiwkHyQsLCwsLCwsLCwsLCwsLCwsLCwsLC0sLCwsLCwsLCwsLCwsLCwsLCwsLCwsLCwsLCwsLP/AABEIAMIBAwMBEQACEQEDEQH/xAAbAAEAAgMBAQAAAAAAAAAAAAAAAQUCAwQGB//EAEMQAAIBAgMEBwILBwQCAwAAAAECAAMRBBIhBTFBUQYTImFxgZEyoRQjQlJTYpKxwdHhBxUzQ6LS8GNygpMWwnOj8f/EABoBAQADAQEBAAAAAAAAAAAAAAABAgMEBQb/xAA1EQACAQIEAwQKAQUBAQAAAAAAAQIDEQQSITETQVEFYXGRFCIyQoGhsdHh8MEGFTNS8YJi/9oADAMBAAIRAxEAPwDxs9s4iYAgCAIBEEiAIAgCAIBEgCAIAgCAIBEAQBAEAQCJAIgkQCJBIkAQCIBEEkQBIBEA6pqZiSBAEAQBIAgkQCIBMAiAIAtAEgEQBAEAQBAIgCAIAkAi0AiCRAIkEiAJAIgEQBBJEgHTNjMQCYAgCALQCIAgCAIAkEiARAEAQBAEAQBIBEAQBAIgCAJAIgEQSIBEgkSAIBFoBFoJOmamZMAQBJAgCAJAItAEAWgC0kCQCLQBAEAQBAEEkSAIAgCQCLQBAIgCALQCJAFoBEEiQCIsSJAOibFBAJgCAIAgCARAEAQBAEAQBaALQBaARaALRYC0gEWgCAIJIkAQCJAEAQBaARAEAi0gC0AiCbnTaaFRaALQBaALQBaALQBAAE5a2K4M0pr1Xz/B3YfBekU26cvWXuvn4MWnUmmro4mmnZi0EEWgCAIAgCALQSLQQRaSBaQCLQBAFpAIgCQSRAEAQBIBEAWgEQBAOiaFRAEAQBBIggQSIAExr0VVg4s3w1d0Kimvj4HVQwT1ASiMQu8hSQPE8POeRhsTKhJ057fQ+hxmBjioKrTaUmtP/pff/j7uZ0INiCDyPKe3GUZK8XdHzNSnKnJxmrNciLSxUQBAIgCAIAgCQSIBEECARaARAEASARAEAQSRIAgCQCIB0TUqSFvu1kNpK7EU5Oy1Zs+DtyPnp98wliqMd5o64YDFTV1Tf0+prI5zeLUldbHLKMotxkrNESSpMAi0AQSIB6for0qOGTqaxY4ckshABNFzvYKdCNb29Jy18Pn9ZbmtOq46HqcRhUxVIMcmJpfJcEl05gG+ZD3e6cac6T6GtoyR5rGdE1Nzh6lvqVdR5VFH3r5zphi/9l5GbpdCgx2y6tD+LTZV4PoyHwdbj3zqhUjP2WZuLW5xy5UWgEWkAWgkQBAIgCAIAkAi0AiSDNaRO4H0mU61OHtSS+JvSw1ar7EG/h/OxvoYEsQGIQHezZjlHOygmcsu0aC2bfwPQh2HjJK+VLxaPd4P9mPWUqZOIXW7dZTQutVGsVIuRbjrx0j0y+qWhwSoOLyy0a3Owfsqp8cRU+wkj0uXQjhLqcWO/ZWwBNDEKTwWpTK/1KT90tHFrmiHS6M8NtbZdXC1TTrrlcDMNQQykkBlI3jQ+k6oTjNXRk01ucUsQLQSdFpczOvZ+EesSlIZmALZcwGg5XIudZ5HaNCTkpo9/snGU6dOUJu1n9fD91IekyNlcFXG9SCD6TyWraH0EKiksyd11OhNmVag7NKoeRFJ/vtOvC4ipReibXT7HBj6GGxEfWmlJbO68n1X0OLFYV6TFaqlGGuVgQbHcdZ79OpGpHNE+TqU3Tllfy2fgzVNDMSCRaALQCLSQdWz8fVw756DlG423MOTDcw8ZScIzVpIlNrY9hsbpJTxNQLiVKVXsqGkpys3hqb+Nx3zhq4Vx1jsbxq30Zf1cC6XyHMNxtofArxnIalHjdi0Kt81MI3FqfxZB71tl903hiaked/Eo6cWUeM6KOLmi6uPmv8AFt5EkqfUTqhi4v2lYydJ8ilxmCqUTaqjJfcWUgHwO4+U6YyjL2WUaa3OeTYgRYCAIAC33ayspKKu3YtCMpu0Vd92psXDseHrOWeOoQ96/hqehS7JxlTaDXjp+fkbVwR4n0E5J9rQXsxb8dPuelS/pyq/8k0vDX7G1MEO8+f5Tkn2nWltZfveelS/p/DR9tuXi7fSx00sFyX3TlniKs/akz0KWDwtH2IJfDXzLnDdFsS6hurKpoc7WUWPHXUjwlFSk9bET7Qw8XlzXfRanT/4rUVwjgAl+qU30Z+QPmDLcF3sU/uVJxzR6X+B7PoRXC0qtAtc0W0+qHvcDwZW9Z00Ho49DwO1o3qRq29pfT8WLx8Qo3b/APNL+vpOg8k49s1qow2IOGsa4pVDQBFwaoUlARx1tBB886LbDqYzFPidqFKl6SDqWYFxUK5XVsnZVA+dgt7gtw1vaMpRemhLpvKpNaGPTTodRo0mrYQlQli9FmLDKTa6MddL7iT+fZRxDk8sjCcEtUeDnYZHRLmZvwOI6uorlVfL8lhdTppfw3+UxxFPiU2ra8vE3w9XJUTu0tm10e57DZG1q9XNVq9UmHW6s+qEc8hJNzu36TwoVJS1ex7uJwtCnaELufTfzM6+0Xp0OtwpqVwL56tVqnYHMUrKpFvlDdxkObUbx18fsTToQnU4da0eiVtf/Wr+B53bQqGpfEMru6q+ZWVhl3C2XQbt0pCvUozzJ/ZnoLDYfE0OGotJXtyafXUqXp28OBnv4fEwrxvHfmj5bG4GphZWlquT5P7PuMZ0HGIFxAuIJuIB04HH1KBY0WKFhlLAC+XlfeB3cZSdOM/aLRk47HTs/bteg5am+83ZGF0Y968D3ixmbw1O1rFuJI9lsnpRRxRVK6ZKzdld5DHkrDUeB9TOOrhpQ1WqNo1U9GWtbZZ+Qf8Ai2h9ZzGhw1EZLqwIB3qRdW/AxsCkx+BwjXzhUbnSYKfsC6/0zVY1w3l5/tzWGAq1fYg/L9R53GYBAfiahcfWp5SPfr7pb+7U0tmdlP8Ap/Ey3aXz+n3NS4McST7pzT7Wm/Zil46/Y9Gl/TdNf5Jt+Fl9zemDHBfXX75yTx2In73loejS7IwVL3E/HX6nXSwDncJzPNJ3Z3J0qasrI76WwahAJFgeJ0HvluGzJ4umtEXVPo7hqVGm2KrMHqgsgRVYBQbXa+/ymnCileTOCWPxE6ko0Yqy3ubsFsag1E1FLMcrsFKFQxTVlDHebA7riWjSTV0ZVsfUhUySSS01vtfnbp4mW16lCkmIFBbPhxRqB2IbraVYgA2tpYsJd09HlX5OWnjHmi601Z3TS918vM4cZ0nDYSjemj1rPh3LFr01UXRgoIvo1s3MQ36ibtexMI2xUoxzKOZbLna7u+mnzMaXSYscxemtqCNU6wklcbSBFOpTFu2SFW4HA90upwvvfYwnQruCWS181ra2Ta0fdu/E1dD6hfr2LutnpPmVrZyrM5U81PEd8YfnoR2rdZU5X6Lpol8z09XaqKzMSoOguSL2GoH9R9TOmx5BqO3OyO1vA4RYi55zA4zqQSOyMtt4FvFRcDzYyVG7LyqNqz2KTpB0hasvVqexpnPzrcB3TtoUHF5pHPOd9EeetOoyN0uZCAdeDxTU2RhZsjZwj3ZM1rXK8++fO4ynwqzts9UfXYCaxOFSe/strfTv8C+rdIadRR1tOo7m+amK1RKQ7soY38xzmTqprVfPQQwNSEmoSSXJ2Tl9NPM49uIq2JoPh6hsCll6oqAdVNgc268pUS6WfyOrByk9M6muvvfHuK+jSZ/YVn5hVLfdKQlOMs0NzqrKlKDhVtZ9THF7PqUgC6OqncWRl15aifQYXFqqss1aX18PsfH47AKi3KlJSh3NNrxt9TknaecIBMAQCVUncLyk6kYe00vE1p0alT2It+CuZjDtyt4mck+0cPHnfwPRpdiYyp7tvF/9fyO/Z+IqUM3VNlLaMwUZrcg28DunBX7ShPaL+L/hfc9Wh/Ts1rOa+C/l/Y7sBtWtSSotNj22z5rAlW424a+E4Z4qUtkl4fm56VPsTDwacm34/ixiy1q7ampUY8Lsx9Ji3OR3xpYegrpJeS+ZtobEqsbBTfdax3woMtLE04q9y1odEamUO4yoSBmO7U2Hl3y6ovc5Jdp0k3FPXoWB6LpSzZmDOmTrKaG7IrmwYjl+Yl+DY5f7m52srJ3s3s7cjrr4XDYc01ZHfratSiHUi1Pq2ClmFtd9/AGXyRVtO45liq1RSeZRtFSs+d1fQyp7TonqqQ6sCsldTXUW7dI2WorHRQdDbvmiireaOSVaWbMm2/Vkl1i7XXfvYq9s9Jlq4euAcpYqlOkzMxDUyvaQDsots3eb2kTlFrVl8PSrRlmjG7V97JNO/Pd35cjzjbdzU6VOsquKNQshzMpNEi7UmPItrcbrTLPHKk1c7nh6yqznCeVNrlfS3fzOZtvOAqqVAQVVTQEhKxu666W38L6mTxZctCvoVLebcnzu9/Hw8TgrbUZt7E9lae/+Wvsr4C26Vbk92axp0aa9WKORsZIUC8qxrXEliFXUtoAOMuoX0MJ17K7Z6/ZT9TSCLqR2qjcM53/gPKdtOGVWPn8TXdao5P4eBjX2mikkuubjlGYnzH4zojRm+RyuaRX4jbfzFJ73P/qPzm8cL/syjqdCsxGKep7bEjgNwHkJ0xpxjsijk2aJYgQDqoYd6htTVnPJVZj6CS2luZJXO6p0exSrmNCrl/2EnzUa+6UVam3a5fJLoV6ixIOh4jiDOLtKlnpZ1y+h6vY1fh13Te0vqtv5LLZ64YKxxHWMwNlppYAi28t434+s8SDhb1j6KusQ2lSsl1ZcYPb1SoVo4Wgtr+xUZ6mg4kkjKJqqrfqxRxTwUIJ1a1R37kl/0t8RtABnAqNUrImb4HTqWQMPaCuiBmP1Tr3TVy1316HLToNpXilFv22tfJuy8Ty+19rVq7AVuzkOlLKVykjjfW9uc5Z1JN68j2sLhaNKPqa3573/AIscFPAmp7APhYkD8p6FDtSSVqiv3rc83F9gwk81GWXue3w5r5mD4FlNnIHOxufTSdMu1aS2Tfl9zkp/07iZbyil8X/CPoOwugOGrUaVU1KlRXW4IOQNrqGGpBBuLA8JHp0pK8djzquDdGbpz3R6IdCsIKbotFVzKVFS2Z1J+UrNc3mVSrOaacmXotUpxmknbqfOD0frdbUpBCz0ywIUE3C/KA5cfOeQ6crtH3UcXQVOM72Tt8+R2YforVZM5FlzZDcgEG193KSqTtczn2hSjLJztcs6XQ0qR1hAucu8GzEXCm3sk7hfiRNFQ6nJLtaLvl/V177c7HSuyKNOmKhBZTSq1eWVqYYhWHC+U+h5SeGkrmLxtSU8nO6Xje2q8DbsPpEhovSQOtQODTpUSgeqCDmALaaZSTNKbumrHJjKaVWMpSTTTV3qk14c+Ry4bpQobNUBU0hVxGGJqL8arKwFGq3z8xuCRfQ+cx0frO1jKrecFwU5KS10aSaa26dOhT4jpWXpMosj9QmHzCmGNS2j5mv2Vy6gDiZTiQtr4HT6LXztxStdSV3s92rLdra5yUukQONOJqGqNQ+WmV7RVVGRibXQ5TfxHK8iNZZs1uRepgKjocFT0zXV9LLXTnfcqjteoGZkJUk1G0Y9k1fbsTuvoPISjqzbbN44PDxUU1e21zCi1SoMqKzHXdewDCx0lLtm6go2totPkda7Gqv7ZVdbkAkkk7zcae+WySlyMnXo095/v73DG7A6miazaoDYsTuJOUaX56SXSmtRDGYeby31+JRVcUvyR4aRGDbsKleEVc5Wosx5ec7oYGs+VvE8qr2jQT9q/h+2MlwY4kmdUezv9peRxT7VXux83+/U7cLUNIfF2Une1gWPmd3laddPCUocvM4a2LqVfafwRFWoze0xPiSZ0KKWyOdu+5haSQIJIgCQBAuWmydr1cK+ai1r+0h1RxyZePjvkTpxmrSKRm47HusJ06otTu6utXcaagMD3qxIFvGx8Z5tXDyhrujqhVUvEq9p9K6VbSphVcbgzuMw8Dl09Zjd2avuap2kpLdao8haeVJZW0z7KlNVYRmuZsoM6m9MsDYqSpI0O8XEqp25mroZ9438Uer2JjhUIpugp1KyDCnE9YQqUwDlbIBodd9xw5TeFZPTrpc8+v2fKC4id1F5svNvnqenxvRuioAcYitWSmqU6i4cuoC6rfs5W77km00nBc7tnFh8VUbvHLGLd2s1t9+d18EVG1dkV67K5p/BVyhXTrclNnF7sqm2W4tprumMoSlrax6eHxFGknFSz66O13bo3rc56XRyggHW1lvxs/3WU39Y4cVuy7x1aXsR+X5R7nolTp08KFRsyq7gG1tSbkepM6aStGyPn+0ZynWzSVm0i0q41FKgkAscqgsBmaxNhzNgTbumtjgPC7S6WKm0KbUmVqJKh2W3M03ue6x38phK8Z92l/ievQjCphcr9p5sv/nUr6nTJXWvmTJUIDo1zapVpOHoh6Y9knUMQbaeEZ465upPo9Z5HSV1le+lrqzV/oUWK2+L4k0s4OJCliWHxb5+sfLzFwLE2IF5nngm7Lc6vRsROMYzkllStZXd7W1+G/Urto7Zeszlz/EKMy3OXMg0KjhqWNubtzkcWT8rGkcFShzbtLMu78aLyK84u24keGm+U9Z7s3SpR2S3b+L3ZofFevqYyEutyRtou3Eesh2RZZ5Fjg9m1a2tNbji1rDyJ3+URjKWyKValKl/kl8OZZYbY6oe3dmG8EWHpvm0aH+x51TtR7Uo273q/wB8y2VtABYLwUAAegm6glsebUr1Ju8m2ZqJYxudO2Nj1MXgUpUmRSzLUYu+UZAS2+x1uRLKMZaSehMarpyzRV2V2y/2cD5da54ijTLa/wDyvYe6dMKtOl/jj8XuY1ZVK3ty+C2LVf2YIf59QDkUQn1Gk09Nl0MeAup5jpd0UbAFSGz0mNg2WxB5H0M6KFfiaPczqU8p5udBkLQSLQBAuRAuLQTcWgG2SZHRQwVR1LIjFQQpexyhjra/OYV8RCjG8vJHVg8HUxU8kLLndvT8/A7qWzR/Nq008WzH0QH3zwK2Jc5XilFeZ9Xh+yqFJeveo/JfvxZ1pTwdPe1SofqoqD1Yk+6cjUW7ybZ6kHUistOMYr96WLbZ+Eaqoahh0VD7L1M1Rj32JCzaFG6ulY8/E9oqnJxcnJrpovPcuKOysQBYOE71FJLeSpN1SXU8uXaFSUr5V8bv+Sjq9Kq2EqOq1jXRwVLEnslSRem1u862sbSkr031udNKMMZG7iouL5bPx/6Z7S6VUzRqrTqPV61Cp62vWzITuypkK3GhvcRKUcrtr4ihQqKpGU0o2fupa+Lvf6nlamPuq6m9rcd+ZtPeJhbRHqZ/Wetv+L6WZ9G2JjhRw1JD7QF31+WTrO+nC0Uj5bFVVUqyktuXgaOsog3y3PXNiwWYnLXYWLLy0J075c5z57tvai1MRVanYIW7IUAAgb205m7ec4anrSbPp8I+FRjB7/cq2xnfK5DZ1jU2MkqJm6xr65juHullG+iM5VLK7JVGPtBrcgJr6PVtpF+TMFiqLes15o6qVUL7KMP+J++U9GrP3X5M6I47DRWkl5o2Gsx3KfMgS8cBWfumc+1sPH3vI9P0TxmJ316tH4OvZvUsH04Ja1/+WnfOl4eUNH5I8WeIpT1jfxZf4La1PFF0RMzpe4YqBlBtmVgdR4SJU5RV2jJVIvZjEYM0yt7dq+gvYWtpr4yhNzC4APO0AuMXScU1NFM9SimamhsEZraK7cAbW56yyVyrPT4HaVF6NKpTN0qItROHYdQw08DK6gittVRutJsLnkenWNWthKgO8ar4gg/+s6MO7VEZVdYs+XT1TkEAWgC0AQCIAgg2yShu+FOKTUlYhHIYjeMwtrbynLiMLGstXY7MJi5YaanFX/JxlH+cPsn85wvsrpL5Hrrt7rH5nr/2chTUrrVVGYKtSk2QZgASHsTuGqTOeCdFXdmUqdpekaRuu79Z7+mfvmZhc8b096RuFOHwrAOdMRUv7K/Rr3nieA03nTZYarKN4oiFehGTVR/I+eNTqm1yDYWGp3SjwFZu7XzO+HamHissXZeDMPg9Q8R6yPQK3+vzRb+6UP8Ab5Mtdm4VEytUq3dTdcqOQpPiNTpym8MFNbr5nn4jtFTbUW7MtVxyD+Yx4+y019GqdDi40Ct2pjGqArTJVTozE9ojkANwlZYStLRW8/wdNHEYeDzSu33L8lQNnc290ouzp85I6X2tT5Rfy/Jmuz14kmbR7Nj70n9PuYy7Xn7sEvHX7G5MMo3Aees3jg6Mfdv46nLPtDET963hp+TaBOlRUdErHJKUpO8nfxFpJUWgkWgEWgFsuIw6UsqLV61rB65NiouC2RVOg043PfOOvRq1k4tpI6sPXjQmppXZ14TbTp8TiDmyN2ahNyB4/KUggg/hu8WM3F5ZH0NfCQqxVWjz5dfyXmGXM6DmR6cfdNzynoVPTXb70q1RFJFOmq57MbXtcmw7iJ0RpyUM1tDCU1mtzMOjnSFvgdAWO5suh9jO2X+m0xLG3E7fbiQPPX0E1jRnLZFHUit2VeKxT1wQt2HHcPQTro4fI80mYTq5lZFe+GZTZlIPC43zsumYmPUNyMEXJFE8j6QLmS0SeB79IBvp7OZvDvkOSJVzswmwyxGbdxtKSqJFowbLheiiW3/fMfSGa8DvPJ2nWcwtAFoB3bE2icNWWoBmsGVlvbMCN17G2tj5TOrT4kcpenPJK5cYvppWZSKSpSvftC7OL8idB6TCGDgt3c1liZPbQ8ydd+86k8zOs5xaARaALQBaARaALQBaALQBAIgCAIAgHZszGJRYs1JaraZM5OVO/LaxO7fumdSEpqydi0JKO6uZbSxBro1UgmsjWZQLlqTklSOJyk5fArynkYzCOLTjqe92Xj0k4T05o6uje3Go1F69D1S7jdcyH/be5EpRw9bbLoMdXw8/WjLXu5lftDEdbWqv89mYf7SdB6Wnt045YqJ4EpXk2Th2Gma9hwvJtbYXPU7KpUKg1RT3lROao5rmb08r5F5hsFRUdlEHgoEwc5Pdm6jFcjd8DpngJXNInKjhxmw0c3UlT3WmkazRSVJM0Yfo8AT278r/AIyzrvoVVFI66eyFHDXw3iUdVl1TR2UsAg+SPQSjmyyijcuFUblHpIzMmyM8g5SCbHyW09Y80WgC0AWgC0AWgC0Ai0AWgC0AWgC0AWgC0Ai0AWgC0Ai0AWgC0AWgC0Ayp6HUA+MA6aNQKTYLf1kNA6BizwsCOX4yuVDMzpXa9UbtR3SvCiXVSR24PbrXAZT5AzOVFci8az5npMDjgw1G6c0oWOmMrncMrbpnqixNrQSTngGQaQCdIB8ktPXPMuLQLi0C4tAFoFxaQLkWki4tAuLSBcWki4tIJuLQLi0AWgEWgC0AWgC0AWgC0AWgC0Ai0kCASDANtOtbhflIB1UtpFf/ANlXBMlNo7cPt0g7hKOkmXVVotcLtwEqF1LaZQNQZjKj1NVWL2niTuO+YOJvc3db3StibjNAMryCT5baeseULQBaALQBaALQBaALQCLQSTaALQCLQCbQSRaCBaALQSLQCLQBaALQLi0gXFpIuLQLgraQLjLBNwIAgC0C51bPxrUSSttd8rKKluTGTjqi/wBn7YDe2e0TutxmE6VtjaFW+5a0No5jZQT/AJvmLp2NVO534YZtbfrM3oaI6gh5SpJ8ttPWPLFoFxaALQBaALQBaALQBaALQBaARaALSAMsAi0kkWgC0gC0AWgC0kCBci0AmASO+QDez5rCwv8A5oJFrC5D0QDbefxhMGt6JU2Mm4MXSx01HOARaSC02ThWdgUpu4HFVY+p3TKpJLdl4Jt7HssPsYixVWQ8WLAX8RvnFKr1Z2qn0LahTZfaK3GmgmLaexokDW8IsSfKLT2DyBaALQBaALQBaALQBaALQSLQBaAMsgEZZIFoAywCLQBaALQBaALQCLQBaATaAMsAs9m7CrYj+GAAOLNb9ZlOtCG5pClKWxdYPoO5Px1RVH1LsT62tMJYte6jaOFfNllU6H4cDV6xO6+ZP7ZksVPojT0aHeTQ6G4bQk1W7i6gH0UQ8VU7iVhod5b4XZGGpWyUqdxuJUM32muZjKrUluzSNOEdkdT4kcJTKXND4iWsLnPUe8kg0FpYg+dZZ6h5JGWATaAMsAZYAywSMsAjLAGWALQBlgC0AWgC0Ei0AWgEWgDLAGWAMsAzpUsxAuBfiZDdiUXdDo4rKCay68kP4mYOu09jdUE+ZYbP6KUyb1HZhwAGX1OszniZckaRw65svcPsChSsVp68yzE+8zndact2bKlCOyLOkoG4ATJmhm4vIBoel3y1waHpybkGFpINlKgW3DzkN2Jsb/gRlcwsY1cJp+slSFiudbE6TQqfPss9M8oZYAywBlgDLAGSAMsAjLAGWATlgG6lgnb2UYjmFMq5pbssoN7Il8Cy+0Mv+7T74U09iXBrc0Mlpa5WxGSARlgDLBAywBlgkZYIGWABpugk3fCXtbMbSuVE5mbsNtColrO+nDN+chwi+RaNSS5lzhelDL7YJ9JhLDJ7G8cS1uXmA241bWnRcqN7WAW/LMTaYToqO7NoVc2yLRcSbajXkDmP9NxMcprcg1WO5T5/lFkSaix4/hJIMGr23SbC5rbGkcT6ycqFzD95tzMZERmIfaR4xkGY5jtHwlshGY+eLiqpBIpAgELpV4k2HDvm/pS6HJ6MzI16v0S87dYd3D5MekroR6OzS20HH8seyXtnN7C2ns79ZPpHcRwe8PtBxvpD2gmjk6kXHyd2oj0juHB7zN9oMua9MdkZj8Yd2v1fqmPSO4ngrqYptF2F1o3HPrVHG3KPSO4cEzXG1L/wP/uXXztHpA4JnR2o+8YcEXI1rrvBIta3MGVdclUkZvtSpexw62+aK1MX88sccnhm1dvWAvhE1uMz4m9iCb3sv1T6SvFl1LZI9DfhektWn/DoIoY6Dr6hF/C2nH/CL1lNS3JinHYyfppWqZkehSNgSb1G4W7jzkKy1RZyb0ZXnaDE2NAX36V7W7vYPj4TXjsy4SOXFbWNMgGnv/1D3fVHMSyrvoVdFdTn/fx+jH2/0k8fuI4XeT+/j9GPtn8o4/cOF3j9+/6f9f6Rx30HC7yP36fox9v9I4/cOF3kfv0/Rj7f6SeP3Dhd4/fp+jH2/wBJHH7hwu8fv0/Rj7f6Rx+4cLvH79P0Y+2fyjj9w4XebqO3lHt0i3cKoX35TIdeXIsqUeZbYHpUB/CwKH6zVmf3ldJjOo+cjaEVyiW9DpnWuM1CiFHyRUfQdwyzByjyubJS52LAdOTww4/7j/bM7lyP/OD9AP8AuP8AbFwYP03P0A/7T/ZJzA4a/TP/AEF/7T/bLqRVoxwnS56jqi0VuxsPjTyv83uk5iDfW21WLsopIcpAzddpqub5vDS/eRzhTFjmq7Qr6fFJYm1xWJA8ex/l5dVO4q0UdbpOyswNMXUlT8Yd4Nj8mX4ncVsV15gXOinKssjDEUwV1A9BJi2RJIq6ijkN/KbIxaNFpYoJAEAQBu3bxuPKAL+/U955++ALQBJBNpBJNtIBEAzpiGSjAwQRBAgEQBJJJgg7dmIC2oB8QDM6j0NKaL5RpOc6AZAI4SQRAIaAcFeXRU5mYjUGxGoN9xlyDTUYtqxuTvJNyZKINDiSVNckH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64" name="Picture 20" descr="http://www.airbus.com/typo3conf/ext/photo_gallery/downloadpic.php?image=fileadmin/media_gallery/photos/aircraft/a320%20family/a320neo/A320neo_Air_Asia_.jpg&amp;mode=save&amp;prefix=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5076366"/>
            <a:ext cx="2178095" cy="163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Grafik 5" descr="http://ww3.econ.tu.ac.th/images/news/901/BE_Logo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5862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215736"/>
            <a:ext cx="4857750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604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6" y="3124200"/>
            <a:ext cx="6218832" cy="3449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158516"/>
            <a:ext cx="5760893" cy="2413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098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Generating Business Idea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893570"/>
            <a:ext cx="7201120" cy="3364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269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Generating Business Idea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058617"/>
            <a:ext cx="4191000" cy="544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6504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Generating Business Idea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s://lh3.googleusercontent.com/Jny_ADCgtiw4CpZ7H7piAIwmurvWshpklTkvLo7Qr4xjNzlYjLSOGO69d8Q78ZAMt1s=w3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75" y="148590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2q72xc49mze8bkcog2f01nlh-wpengine.netdna-ssl.com/wp-content/uploads/2011/12/Horizontal-Dar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332" y="2005466"/>
            <a:ext cx="3838575" cy="90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a2.muscache.com/airbnb/static/logos/belo-200x200-4d851c5b28f61931bf1df28dd15e60ef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393" y="182880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www.washbox24.com/web/application/views/images/About/About_Shop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93" y="4572000"/>
            <a:ext cx="4128607" cy="1713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www.manager.co.th/asp-bin/Image.aspx?ID=340546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328" y="4028831"/>
            <a:ext cx="3088083" cy="279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504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Generating Business Idea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AutoShape 2" descr="data:image/jpeg;base64,/9j/4AAQSkZJRgABAQAAAQABAAD/2wCEAAkGBxISEhUSEhIVFRUXFxUYFRcVGBcYGBcWFxgWHR4VGBgYHyggGhslHhcXITEiJSkrLjIwFx8zODMtNygtLisBCgoKDg0OGxAQGi0lICUuLS0vLS0tLy0tLS0tLS0tLS0tLS0tLS0tLS0vLS0tLS0tLS0tLS0tLS0tLS0tLS0tLf/AABEIAOgA2QMBEQACEQEDEQH/xAAcAAABBQEBAQAAAAAAAAAAAAAAAQIEBQYDBwj/xABIEAACAQIEAwQGBgcFBgcAAAABAhEAAwQSITEFQVEGEyJhMlJxgZGxByNCkqHBFFNictHS8CQzgqKyFXOTwuHxFhc0Q2Ozw//EABsBAQACAwEBAAAAAAAAAAAAAAABAwIEBQYH/8QAOhEAAgECBAIJBAEDBAEFAQAAAAECAxEEEiExQVEFEyJhcZGhsfAygcHRFFLh8SRCYpIzFSM0coIG/9oADAMBAAIRAxEAPwD26hAtAJNAFALQBQBQBQC0JCgCgCgCgCgCgCgCgGXLgXeobsSk3sRX4io5j4n8hVTxEFxLVh5vgPs45GOWYbofymphWhN2TMZUpRVySDVpWFAFCAoBKASgEoAqAOqQFAFALQBQBQBQBQkWgCgCgCgCgCgCgCgOd+6FUsdgKhuyuyUm3ZGRsYm5cu3Ga7mViBbQLlCIs6bnMSSSW05aaVy6uIVWVo7HWp4V0I3luTxw9iyuJGUGI09LzrJUW1sV1JxasyNxDCAAzOu5kz5QdxHKNqplT6v6dDPDwhbLFaMlcA4tmY229LcH1h/GtzC4rrOzLdFONwfUrPHZ+hoa3TnhQgKASgEoBKAKgDqkBQBQCigCgCgChItAFAFAFAFAFAFAFAFAZTt1xpLNogtGonqSdlA5nf4Vq4jNKOSG5vYLJCXW1Nlt4mAftHfAzjJhkOma5Bc+xJAE9CQdKxo4BQ1m/wAFlfHyqaQVl36v55j149euLmS5i7sfqyqJ8GQ/OtzJSS5mooVZa3/H6KjGcbfUs2LSDqQVYD7ts+dYunQlvFErr4bOXmxMNx+8pF1bv6QgMnYXFjcgjc6bGDVM8DTbzQ0ZdTx9WKcJ9qPI9j7LcbGKRmGoGRlaNCrjr1BDe6KzpTcr34Mor04wy5eKv7l3VprhQAaAQ0AlAJUAfUgSgCgFoAoAoAoSLQBQBQBQBQBQBQBQBQHlXa7hNy7xE2w5hbTXkkAy7XCNtJyqSB86xoxXWSv3fPQuqy/9qH39/wC5nuC9nLr95cZBiLq3HRVfRVCsR6OoA02FVV5NTypl9BRyZmavg/Z24C3eIqswaEt+EKI0nU86pk23oXRnZanAdlLzk5LqKgJJVgpInkRE++aJ3iRKdnuQeznZa0l3EOUBhhB1MDKNhtuDrW5hql4X4mjitJ6Gx+i7DhMCsCJd4/dDGKwp7yfezOvtBf8AFeuv5NdVhrhQAaAQ0AhoBKgD6kCUAUAtAFAFAFALQkKAKAKAKAKAKAKAKAy/abChcVhsSdBrZfXlcjKYjkec6a+7DaafPQtbvRceTT89H+DJ8NxzWsViVQai/c0/ehvmTWvibqpc2cLFSp2Zzsl75JL4hWE94wuJat942uUG4QGMEDSY0rGMeZfOcYciLauNbuC1azFgWLP36XxkEAqxU5hrEAjf31jKOj2+xMJqRL4fxlbdrFlmhwgI/wAS3APlW1g/oZz8au39j0Xs5hBaw1pAMoCAx0Lan51NNWivm5FeWabf28tCxqwqChAUAlAIaASgHUAUAUAtAFAFAFAFALQkKAKAKAKAKAKAKAq+03DjiMLdtKYcoTbPS4uqn7wFCU7HhuOxmJwuLe7ibbWxdObI0ZuYzxOk5Y13j31XNKpo9zYjek80NVt3M0zcLwvEBbxHdWb5iDnuPbjffKYO/MTWvGeR5WbVlLtM63MFYwNu6wXD2pHo2PLmznViNaxqTcnYRtHUynCOGviMaBec2UukKwdTIiGQEaekCAD1JmNqtc1StB8SmNOVeE6yV0vnofQSnlWwaFx9SZBQgKASgENAJQDqAKAKAUUAUAUAUAUAtCQoAoAoAoAoAoAoCq4hx23bkKO8Ycl2HtatGvj6dPRav5xN6hgKlTWXZXf+jyTtgzm6z3lV8/oswkD1V5RGg6H31zViJuef5Y9ZhsNh6mH6pK1vfn9/7GWwuHvW5TDkRubckXG6lSTlePKDHLmd5V4Ts35/s89isNXwUnGa7L2a2/t4P7XIV/G4nMMqspQhtsxkeTCOXTcVsJxWqNBqUlrtx8DUcOwbW0LAm5eeSoLekTzLHXqS1cmtUzytJnrqGHWHp2gvnA1uC7QYy3lJvF0MQbgUkfsvHwkdKw/l1ovSXnqU1OjcHUT7Fn3e6/Rq+D9rrdwhLq928xO65uh9Weu3nXQw/SMZvLUVu/h/Y4uL6InSWam8y9bfn3NLXTOMFAJQCGgEoB1ALQBQBQBQBQBQBQC0AUJCgCgCgCgOWKxC21LMYHzPQDmawqVI045pGdOnKpLLEzON4pcuyPRXko5j9o/ltXDr4ydTTZcv38sdmjhadLXd8/0UveEmNiADA6c60W2zo5UlfgyJxrCh5ESIg+8VKllldF2FqZVqYq/wjKSDmAnqYEbEdPdtW0qnFHXtCrDK9U+BqeBKTac5gb1soST6L2+ZJ/dzqSNeehNYtptS4cUeD6TwX8StZfS9V+V9vaxy4Xh1TNbCsmRiii4IYW90n/AVrCu25Zuev79TuYDEdZho8baeW3pYs7NoBcu+rfAkn86oubMpNyv4EXG4c+kh1A180kbz0ka+dSi2lVX0z47ePcbXsXxXvrRtsfFbiOpRhIPu1HuFdzo6tnp5HvH24fo850vhepq547S91v8As0VdE5IhoBKASgHUAtAFAFAFAFAFAFAFALQkKAKAKAKAx/aHGs9xkzAZZFseY3Y9TP4CuDjqzlUavojv4Gio01K2+/6+cTNW+MMoFxiCsxcECVPJvZWim7nYlhIyeRb7rvJN8eJLgP2viraH3a/hUcSqD7Lg+XqiSNffQp2I2JwituKgtp1nEhcIQ4fEJzVibZnbK8QN9TmCj3mracr3i+Pz2uUdM2rYbrOMWv0/w/sXvavBhMuKUQAAl79yfC/+Ekyejk8hWxUhmjZfP8nD6PxPU1Mstpe/BlexMjlWgekWzKfiVq+b47oMYXQDYqSpIPL0l+VbFKnKf0/Nx/p8qlWaTT08e6xa9hOIBcVqYDrlHTXYf5R96tnByVOur8dCvpam6mFuuGvzzPTa7x5AKASpAlQBakC0AUAtAFAFAFAFAFCRaAKAKAKA5Yq8ERnPIE1hUmoQcnwM6cHOaiuJ5tiVFyUed8wYekjesDXlc3M9fC8Fmj4W59xWXbgViWULcXS7HoXV5PHKd55HfTWp8DchFyikneL25p8vm/DUiJjctwWBOSUe2eiz6PsEVm43WYy6u95Pezv7GjzbedUs59jsTUldiv4kPAXAkp4h7UOYCPaKypO00+8VVmpyhzT9jbuEuJEqysI6ypHP3Vu6WseQ3RgraG074djJtEZSd2tGch9wBU+azzrVqx1zc/f5qeo6MxHXUrPdaP8AD+cbnPjIuEKU7vXm+bTbbLvttI2FTQkovVv7G46bmnGyfiU6Xh3j5QUzXSVEzlUQoAI1OpJ25eVWVknK8djbpKXVJT1ev3PaeF4g3LNtzuygn28672Hm50oyfFHicTTVOrKC4Mk1aUCUAUAtSAoBRQBQC1AEoBaAKAKAKkC0JCgEoCh7YX2FpbaEBnOxMSF1P4kVzek6lqaguL9F8R1OioJ1XOWy/PxmDOKuW2HfLA29x+Yrhnp1Sp1Ivq3qdrxCtDagj6tvLfKT5bihXG8o3j91+f2ZqxeR8Yi23EZGOhkDXly1rZytU22bUqjSaersXtzHjNAJ09UTHnHStaxVGg8t2Se+MbEfvb1FirIr/ob35bwkae/8Y0oT1cVqazgaA4ey3M27ZPtyit9xV20eEy205FD21sG2UxQ+xK3PO00T8CA3+Hzqtxu8vP34fo28DX6msm9tmQsSkoB5aR+Fa0dGeuhLtNmZwwJxDlRmy5SATCgsAZYgeZ031O29bUksiuXXbur7Hov0d4+6Rcs3jMHNbOUqCPtBQSTlmCD7a3uj6iV6f3X5PP8ATNCKcakfB/g2ddQ4QlAE0AtSAoBRQBUAKAKAWgCgCgCgFoSFSAoDzbtvxctizYt22d7SpJzKiqW1HicgEmRoJOnlXEx3bq6uyWn5PTdFw6vD52m8zeyvotCi/wBs3WJRybZG/hS6B5XEEvl89IrR6tc7/O86ioQUc6i/O3k07EHGcTv21i9ZtPZPoXLQLWx0IIMp74is1STfZevIsgqea6clLjff7ldwd3a9cvsi29Mnh+2TDF5GhEEbetV1Wygo3uTBZ5tW2saXhTZRmGgO8/arUkY4hZnZ7+xOK5pMQo/r4VXY108unEjLi7ZcIpkyNgT7zGwqbMsdOajdmy7NMf0SxP6q3/pFdE8PU+uXi/cON2hctMvUGqapWeedncYYfDMfHZ9GdSbZPh+Hok+QqMRDaouPuen6OxGeGV7or+IIe9dDmFsQxykLmBHrQSdtgB7alWy3OzScnovM0v0c37Zxai1YCpkf6w7kwNAx9IxPuBrYwSfXJyfPQ5vTCthnrfVeB6nXaPJgTQCUA4VICgCgCoAUAtALQBQBQBQBQBQCMY1NCVqeXYi6L+Iu3e5jMxMDKXgKFDNmnKSANB7zXna1brJuaPZUqTw9CNPPt425/f5oROI8PZlClmfXRbpCuGHqXbex6AzPlVKkl8uW06tney+35T/sZ58JdUFxeLW/tLcYJcQ7TJ8LHznXarFKL4am85JaNeD3X7+x2sXCltFaHeBOXKBJ15QI9nSk7OWmxFNScby3HXb9xmCW4Zj0JgHz5aVhZbmeiV2d+JXrlm2LTXczNvyCjoKxSUmU01Gcs6VvyTuDYUogOwMGPCCfNiZJ9gqJsqryTlY1/Zu7/ZLGpP1ab+wVtSdmzwVV3nLxfudsXiBBqiUjA8wx+FYY579o62kzMnroTBX26CPbXSw8FUw0lLgb+CnONSOTc6cTBuXlYFTa7tG8UlTq32QRmMRvp5VpK0Y2e56+hed7bFthMYCyvDDIZVsroFI5ggR+VUdqDzXFSmmnDe56rw/GLetrcUghhy5HmPjXpKNVVYKa4nisRRlRqOEuB3mrSkJoB01JAVACgCgFoSLQC0AUAUAUAUAUBwx7AWrhMkBHJA39E7VEnZNmUFeSRiOD4QsoFsoogGCZPviNfbXnaWGqTWlj0uJxNOMu1dsL7Bs6IwLppcTTMvPUHyII6yIqmtSnDcijUi2nwMF2ut2+8zsMpcZSV+2RplKjTUEEHcRVmGlJ7a2OvTUVTtJvl5/oiC7nMLO0SOQ6DpWb5s3VbZGl4dh1w9rvCoUxp1jqa15SbZp1X1s8kXoVWAsNibxuNqAdOlZvsqxdUlGnE0zgKN+Xyqk0E3LUs+BXIwthelq3P3RWxUl2n4s8NmvqNxdzeqSUYO/ddcViMpAizb31H94DJ+Brq0Y3wsjqdGySxMPv7M4tibivbCAs31g5HZgwk7bXB0rVkk43+fND1dDSTi+/9/ktrl13AtM4LfaIRyo/ZkAj3mtbKty20YPMkbXsBcyd5ZLFp+sBiBOgYD/LXT6Nq3coff8Af4POdN075atu5+6/JsJrrHACaAWaEBNCRwoAoBaBC0JFoAoAoAoAoAoDneJytAkwYHXTahKPK3sYey31l9kvTZYoH8MwPDHQkyRXJpSWRKJ1ZVetm5x2bdvYXi/D7eMzYvC3it8Ai2DoSLYJMNo3rDUkaRWzFxkss1oyu8obGN7Q3bzNYW7lNwqzNlES4gSVHotBMx1GgrWq4VUJO2zO1gMQ60YqW6b9l+y34Dw/UFuWp0jT51z6kjsVZ5YaFhj7YvND3FS2NxPiPlHSqou2pTTvTj2Y3bJuGdQMlhNB9oiBUNtlM4O+aq/sN4gxS1cJYEhHO3QGppq80u8rlJWbSLbhzhLFsD1F95gVMpXbPDxWiI5feTJrEyMykfpOKeAf7OBB55e8Me356DnXbwivhpL5sbeEllrwf/JFfYxA1NuAJUxsFkEERP7IrnWute89pTspu2zS/JPwvEZHgs3WB+2qkx5qW/KqpQfFl0oq+si/7N4lrN62SWylgCrqMwDaFiQdAJnUcqyw1Tq60X81Of0jTVahJWV0uHNa2PSTXpTxYTQADQgUGgHg0JFoBaAJoLgaAKAWhItAFAFAQ+K4ju7Tt5ae01q42t1VCUu73MJytG55r2k7BXbyDFWDnukfW2yQMxBibbHbQaj8eR1cHCUsPGS310+5bhpZI2ZVcJ4VxKw2ZsO1tYFtrjG3Fm2xElBmktPMA/Os6zlTpubWxsVMTFRIvDbRxPEMtwsotlrZzNLAISGykiBJmAOtalSo6kry4+3I7ccRTw2H6yCW2ne3xf58DQtYIdrVuXhmHh9VSfjpWjKLzOKN+GIjKnGrVtG6W/NoEswYeF8suvvJrHbQslPS8dfuTAwA02qDXs29Sq49enD3f92/v8J2FWUf/JHxRGIWShN9z9jrZxRKKplTA3IEaVi0eLQ7E3Co0mORqYoyRV9nzmxeIXTWyNG8s41+Ij2Cu5gv/G0W0pWmn3orMJhbt9hbDA3HRssrl8S5SAdTqdp8651KOZpLn+z21ep1Pblsk9vFHTgeJvmHZzB9FdBoN2Pl0FU1YxRtuMZLUvbr7Hf861ylR0aPTcHez20f1lU/EV6mlPPBS5o8JWg6dSUHwbO1ZlY0GpJHUA4GgDvfI1g524EXDvfI1HWdzFxe98jTrO5i4ne+Rp1ncxcXvPI0z9wuHeeRqc/cLh3o6Go6xchcO9HnU9YhcXvR506xC5mbvHbOLISyWZVaWYiFMGABOp58uVcfpeTnTgltcmrTlFK5osHGRfZXTwkctCC7iFsU/HOKIj27DCTecpuIXKFbWesgCOtU4+0qEo8zGVjzvj/DRbxV65BBKWrqPIyqyEq2h1ZiVQwAfSO3Pi0pf+0r7o2pVHLCqN9n/j3Zb8OxNi3ZKkjvwM4czOYTAE6zmX0dZ1nes4OGW/G/z8GNfEyqpJ6JJJLwVr+JWcYxT3LhNlS4cDQ5jBEltYJ0HkTtodAavqqdxksfWjHJF6aen748ybcvki2yqXIBtnUwsDN6PSTE7yIrGTm9L7cDejj49cpqP1PW2r2Wi22K3itx7mHaCrF8oUAnKczARK8vOraVlPXv9jrY+dP+JOVPZrfx0/JMw/Z4tpcwp8zbxJn4MB86i/LU8fbuOGJ4VewzTbz3bJ5NJK+R0/Gl78DLbVFNwa6bXEScrIt1Aqm4CJloMaciUG3Ou3gWnTZlF6XJPZtHTGWCzhvrQu0EHMJBBJPKufSSjUUVwa97HtMbJzwzk3vF+1yw7Q4QWcXcQSFMOo/ZbkPIMGHuqMZDLUfmWdFV+uw0W91p5f2sDgwDPuA+Zn5VoG0rXsbLsRjQ1prOoKagEycrE9QNJB+Ndvo6rmg4Ph+Ty/TOHyVVU/q90aSa6JxjlevBFLtoFBJ9gpOShFyey1DdlcgrxaY0Anz/AK61519Nzn9MUr82V5h4xx8qyXSVXjYXH/p/mKn/ANTl3eYuPXGeY+NWR6Qb4rzJuO/SvMfGsv5snxXmLi/pB6j4isv5dR8V5i4NiYEkqB1JAFZLE1Hy8xcdbxGYSCpHUMD8jVirVuS8xcbiMYLYBuOiAmBmYCT0EnU1l1lbkZJN7D7OIzjMhVl5FSCPiDU9ZV5EO6M32o7X27Fu4lt5u5dCkMEJiDJBU7gx8qyjKq3sbWHw05tNrQo/o3uZrV1zoA4X7qz/AM1aHSL7UIjGxySSvwJX0XY669rEXXb+z5mdZ+y7Frjx5eME+Z9tdakssLPghiFGMYrjbUpu0fFHuY1LmVVCFWgtmKwEkaQA3I7wQY61pYjNNSb0Vtv38+5oVJWuaHtbw5b3d+PIxaEYmFLekFY8gchE+fnXHpwk6jijN66GW4nwe7euKts5cpQl5mV6qVks23QHXWa2Kemj3Is7jOCXyMQVvGcxa2Bmym4FJ9F0Mklius7z1rOC7XuQtzrxO/ZtXFvC7cuBcq914g67+FyTrAB11Mk9ZOE4q6y/41NynKjlzSXaWitfV83rw7ip4nxK5hsGLt5c5W8BkJ8JhyIWQIWRIn/tnSo9ZVcYvg/n4NtQa6PkpcXx7n/YMD9JysQP0W5r0YsPYBn+Qq6XRk+DXqcuzR2ft/gZ8dp0Y85aPdMrVa6PqRd7LzFrlBju1Ni9dUWRdkNMkWlTYzoiKWJ6meVdDCUJ03eVvnoZRjZl9gbbrjbNyVZHu2XBUbG4Rpm3yyTvzqmtFRr2XGz9T0lGpKeAcm9k16W9megdp+z5xeRku906BgGKZwQYiVzLsZ58zW1WoRq2zcDk4LpGphVJQSd+fAwWN4ddt3Ia6z9ySLozFQQXVBcyjQDxKfY3OK11h6abSijfeNqTtLM9eWntY3fYDC20tXGW0qsbjAsNWZRBEsdYBJgbVtYdJRObi5ydSzbfizVTV5qlV2nuRhbh/cH3riD861ekJWws33FdZ9hmftkyPYfmK+fwVrsp4j8x61XnlzJFDnrTPLmLj1c9alTlzMkx13EBBLNA29pOwA3JPQa1tU4zm7RuySs4n2gFtGCh85EJPdzmMAE22cPALAnTaulQ6PqyazPTjrw47XRs/wAHEtXUHrsc+G8awwEvcXvgSsXoa6ADCqimZkBdVnMZPkOqsNKGy3109fsuC4I0a050Z5HFp96u/tvp8Zx43xK6qPkQC/eyAIV1t4dCfHdVdixZvZnAOxqaFLraytrGOrfN8l4G5hKc5vPU+cl+WUnELvf3LS3MQTcKkAMq5EIj7J5HU7zA16V0FQjCTcVudKmsqail+WLd4ubWGvd3d7tjkBfM2Zip1YcllQRMdNeYwqYeNVpyWwqUVLtNaIquH2MQuHN5ntlT6KXJDqdyAdtASSTAidQNTcuzoiY1GnZ7Gt4Res4fhOIexetssXYcMModwFUMRsRKab1y8SpTxUYtcjm13mqd2hnez3E8mHvWTdU2xDIASQQPSJHpMeesnTyrruzTizfl1b7TXAkZioXEKyXSWgQJBKlmICEjUxzPmfPRpyyx12OI3qbbi9jvcAubcJbJOhgoQGYHkRDa1x1J6SRdh6sqajNbr9WuYS5eyK1hPBaUWxmygiYUlWbZnLZi0Tvz1Aum7NTau3/jyK5SsiMuBxD3wbTteKG2tolGVVbVphxBVVQDMNNWFX02lG6Xjx/x4GcNNuPz7Fu2FxFvE58RZt3O9hT3RQIxCaqBcOgC5iW0JggbxSbu9Pnz3M6dR05qRD7dYuy2GY3EcsjDu7ZOVXfUAtBz92ozH7M5RqJE24OE41dOK8vmxvYjHOtDJlsr39DzfCAZ1KGMxAEGIJPnsPOu0jRZExPicwZA0Hu5/wBdKglFt2T4G2KxVuwlwWycxzEE6IMxEDqBWM9jKMknrsbw8FxGDv4VbxUjvkCujEo4F1GEggZWEnSOehMVq1oXcZW4nTwdZdTVpp6ZW0vD4j1pTWycg817UcPFzHO2S6imAzjN9awVfqlAWGJyqwUSZG2mlU730OjQy9Wrtfo3PZnBvZtRc9N2LsNDlkABSRoTCiY0mY0rOnHKjUrVFOd0XGarLlZXdrf/AEr/AL1n/wC63Wn0n/8AFn4fkrr/AEeXuUloa/4fzrwkNVYq4joqh7kjlWsopcQdRVqSMimv4lcpvFvGSBbTmq6GGHIERmG5JjZRXpMPQ6qOXjx+d39z0/RPR7Vpyjq1dt8E9ku/jcrcSe+bNdAczPiAMctByrcheOx3nh6SioZVZc9SYlvZl0Yaqw3B6j5RsQSDoatSurPY1MTRp1YuM0VvEDdxKm9YYpdnxjxZlIOttl1lOg6QelbFGjGjHKjzUewspmOKW8VilK3LKIynVlOUSu7amANvOSPbV6QcnsRuIYhbFpC31paRlJBGS2VBziNAfRG05TFL2LZ1LRsPv4o4hv0WwVvFjnuOCoTK0sbc7CTppETHPSmpUjSWaZpzrxiteJpOymVzcwtzCMtomWUsWTNbII2ifEvLSuZjcZDIp032uHga88TGa7O6NxY7O4JRIwtkdPAOdaSxle13IdZO27IlzCWMwXuUhSSvgUwx3InY1z6mMqvs5tDX47Fxb0TKBpGxOmv7OorONSeXd/O4zSstDjf4LhsTbytaUQdcgyw0zPhjnrWzCtOcbp2a0egsmiqHBO6drmGv3mNu3c8AIuKGMZfBEMdGOXfQeVbmGbmm7J2CWuhlH7Qgq5xKMt1DIvWxlnXbISArzHikDqRGtygm7xWrfxhNls2CsvbZTduuT4rtoMouiYaS1wnOvKRKkN01qnLKM1N7+nz18Cw8t7XcJtYR1WyzspXMM+rAklQCQq6gzIjSBqeXZw1d1Ytu32FymwqQK2STbfRZYniKH1Eut8Vy/wDPWMiGep9scM1zDhkQ3Ht3bVxFBiSGA1PIQxk8hrVU1dfdF2GqKEpX4xkvNO3qX6tVhQODUA4GgHzUk3IHa0/2eOty1/rB/KtLpV/6SfziV1/o8vcp8P6XuH514ajuVrceRrVE1qzIVaRZKGY8Hubkb928e3Ka2aDSqRb2uvcS2Mqti/fuXFwyB2UlnJIUAMzAAE7scrfDWNK9nTpOWrPf1ekKGFUIzTd4p6chtm3ixAOEuHoVXMp9jIWU/GrOpD6TwMlfO13Wf40JePsYpLDXLlkpbKsJVkLDQ6+FjG2nnpVipZdTSnj8LUvBNq/HQyGKGKwmW+bA7t/Bc8WZbupJkekhWSshYBB3kVYqkZPJfVHFqy1y8ULiO1Rvp3eGsrYDSGuOy5VAOyKo1O+sE+zes1HmVRk+BmjgDazsl1SwKwo0cn0s8c1gGZneD5nuQ4tbM1fALAtE33tWhbynvO50W44PhtrqRmLQNIgFjpFcTFVeueS+2378Di1sS6k3FpKPv89j0js3gclgM0d4wzOerNqY6CTXLlaV2viLaUUo35lo7QtQ/oLeBV2jL1znrMrW5boNK3I7FhW8QBh0BIzgTG8KQSB5kAj31hGWWo48JFcuRnr3aRMNbIFpXJPgzArCmTL6SYkwNCddRy6+FmlFxsnyMVWjsjMYFGxQvPeuKR3dxwDo05lYwwO3hcAHUAic3PY0i72dzbo0cybclfl+fwWGKu3MMLGHvrZu2SqG1dCML1jNtlI9IDpMkaayBWbaafP3/v6FV0jzfjXHbmLgXwrOjaXFkSACMuX0Y0B0AGh08Rrq0qSh9OxYRbRq0g9D+h2zOJvXPVsx73df5DWEiGethqxA5TUgeDUg6rUgfUgrO1zfVIOt1Pkx/Kuf0w7YSX2K6/0/dFZY9L3D868RR3MFuP51TP6mZIcBULUyHg1lcGewmCv4bEl7Sl7DjLcAKk92A2UZWIJZC0CN1LTJgV6nBdLUnTUakrP5r9+J0/5lKdCEaieeOl+DjwvxuvndI4Pxj9GL2Aln9HiMMgdbRRZPhdLsXdZk+FjMxO1dyNWEldSTXiUSnSyxy7632t3W4+NzsVJRMNhsOVwyiFzCLeYlszMLkXWVZkDKMxM7CtWtjaSus6fh8t6mdOrQjq9bcOb5eHP0MVxzhJS2rYnM10qcuY6IhdiNBpOslRzatrD1KdROUOevjYthOMk5efiVvA8FeNw2rb5XZCxkwQoIBVY2AzLOusCatqOyuRotxcTbwmHuKlxmxFxgZ7rKVQkhZZs09dAfs68qobeVtaWK6lRRTk+GppMFbbEG2T6CwFG0nYvA2515atJQlLLu/bkedi3Wm52stkeg21gQKLRWOmtERsU+lV1HZGLehx4faiWPOtaCsszEFxLFGkVdB3RmQeIaQ3MGqa+lmiufMw/0xXstrC3V+1cbMBpOVQQPdXe6LjGo5S5pGSSbUjNdm+M2e9KhmVe6vtcBBggWWckAcx3YHwit+dGau7d33vZedyxELtn2he4ostM2gjI0iQtxUc2nXUApcygRsARVmGo2Sd7r4tO5oWM/xDF277LcVStxlm/sEN310j1gJM8ya26UXFZXtw8CTmDVgPU/obswmJudWtJ9wOf/ANKwluQz0cNWJA9DQHZKyJOq1kgPqQVHa1vDZHW8PwS5XL6blbCPxRVX2XiQLHpfCvFUvqRitx5OtUz+pkjMTdKozD7KsdfIE1NNXkl3kt6GcsdqHAm7byxYw75TlDM9wXyxTKzSsWSQN9CToK7E+jE21Tl/ukudkrb6LXXwF2iW/atFz/VOQobUNb1K27dwrlzSPDcGp0kb7VXHouo7LMr/AH/qceXNeIv89CZY7SKXW2bbq7ObYWUMsrhWAKsQcoYOY5TzBFWRwM91JW0d9dnfu7reNuDFzV4jACSEYaEA5mBkmYAgaHQ710K3Rsc2WjLZ21e7ey0Wj8TNo8v+lJWS+BnGYWkNuNQAHcszeemUA9TXWwGHdCDi2m78Dbw67L8TJYXDd+vhZhcVArLJAYFpJY89Cum3ltWWMrOlFPh8sVY2pKME4+DL/hXA0t7iSQJgQBrMCvP4jFynscWreatJ3NtwfCgEQNFEwK58G5T1NunBKxdNdrZbL7jLdhrjquVspIBYAwBzM+ys6OHnWqRjZ2e7tpbjqRZsvUwYt25zQqzoAJbLvmJHODoK7scLGhTcr2jHuV3be7ae/JW0LbWRTYY6V5ejtqYI54tZBFKqvFkS1PNvpZJ/RbA9W+R96238tdToGpeco935MaT4cjP/AEb8MN25ecgd2ltlYwMzG6jWwgYjwiGZjEahZmu3i6qhHUuvYpe23Z65gLzWnbOGOZLnrrMkn9oc/bPOtijUU0TcocO8aVaCXZ3qQex/RRYy4Jm9e859yqi/NTVb3MWbZKgEhBWSB2WpJOorIkdQko+1R/uB/wDIT8Eb+Ncjp1/6X7mvX/2+P4ZFs+kfd8q8bS3Ritxx3qqf1MyHQCIIkHcGsU2ndEoY+GRt0U7bqD6Mxv0kx0ms41aifZk/PmTZEd+CWCLgNtfrfTMjMR4fDm3C+FfDtpW4sTiIuPaXZ21Vud99XruRZHZOHW1ZHVQvdhhbVSqopbdgo0zGSJ86KvXSd2rvjmV9OF7k2RKLXP1h1bMfR31/Hz8qz6+q29d3f6lvz33I15md7acHu4pVYNmuJEA5fEsgxJ6amNjJmujgelpQquOIekra728uBfQq5XaWzMj2c4XdDZ7ilXDXA0ggvIGpnkJgQI8I6VvdI4yOTJFp3s7mGKrP6Fqnrc1mDwtedqVDnqN2jR4FMqz1rOhpG5tx2LO0mRcxGoyliQDkBiAoOheDOu2ldilT6qGdrVWbb/2p7WXGTWvdppzs2Vyvv8XOdsoYg6DO7ZhpB1B0noKpl0rlqScU2nteTTXlz9Ctz1Fw2Jdl7pmnMIB0zSNQC25BiNfKqY4yrXg6E39SsnxutUm+Ke2uuwTb0H4c6VpUndXMlsFw0kwYj6S8IXwN2BOQpc+6wBP3WatnoepkxaXO6MFpMpfoxtXhh7l3JkspmbOdO+YZmKjTWMiqT5dRFd7GU06qlfht88yxp3uZv6S+M99dW2FYKIuAuZMuusaaDUA+ae87OBpuMXJvcyjzMfbE1uklhhhpJrIHu3YnDd3gcMsRNsOfbcJc/wCqquJiaFKkkkJWSJO6VkDqDQyFmgKDtMfrLA87h+AUfnXE6ff+nS7zXr7xONndvd8hXk4aO/cYriE1rt3dyRwNYmSYUGpLtY5wANNIGoHL/tXTpdKV4RUVZpWWq5f4J1I9ntCjEjvLW4VQSuZmzZSVXoCpkz7oIJ7lOjjp0Ou7O10sv3+ze/3IU03a5JbGMCdF+6P65VxH0nVTd4xv4EkW68yes7Vz5zc5uT48iHsVy2wW15RWxDYpiiRh7UsfKB/XxrGSvogleTLSyAXRORZQfYSK6GHgnUhDhdL1Llukc8ZfuOWAzEZmbKBME8yBVlatWrOUVdq7dkv0Q22U7NrqY9tc2zvYrehZWsO65XymJU5oMb/LzrajQrQcajg7JrW3eZ2a1JB0ZhyDMPxNJxUak13terMhtw1TU3DK3i2FF229ttriOh/xqVn8axo1HSrRmuDRg97mF7J37pw9pb7NZsquVyWAnJnCwIOkptzg8iK9NXhBVpNa3/RnL6nroeZ8WxDXLks2bKMoMAeFSY2306ydq7FOKjFJFq2ONhOdZ2BMtK7kIgJLEKvmxMAfEipB9GWbQRVRdlVVHsUAD5VUjEk26yRJJQ1miTuhqQPBoTcWaAzvaNvr7A/ZvH8bVcD/APof/FHxZrVn2o/f8HC9YOpFx1ncDJG3LMp+deWzRSs0vX8ENd5Ew5Zx/eX1P7VtBI02OSDqYjyrdxWEWHgpPK7/AP2899iMr5v0/R2Fp/19z7tv+WtHNH+heb/Ys+b9P0OFt/1zfdT+FY3j/SvN/sys+Z0tq0jNdMT6q/wqYuF9Y+o14srsb2esXsQpus7WVkhDlCqxMlgAs+epru0ulnGnGipvKuPFL19jHL2r3/ZYvadfDbuKEEBQU1AGw0YCuJOdOUm7PXv/ALGVnwZHxQvZdLqf8M/z0h1V/pfn/YxnmtuLwwNHjYEzuoKj4En51sWTfZVl5/oxp7alpgk8ObrJ/h+FIRu7lkNrnM3yGzDcEEe0VYqjjJSW618hfUmYsSjG2SJJuiNMyxqsj7SGdPOupVi+rk6MmrvPppePFX5xd9DN7aeIzEvfbK9k3chjw5mZtZ1z9NDsdNNp0uxEsVKKnh3LK7aby8b68uenG1yHmeq2Oqau93IVUQhE5xpDMxbn6MDzIrFRUqs6zi1FWi7vNtrJt3e1rL/lYnjcho8yTz1+NcPPduT46+ZimPutUVGSyJiW0npWu3dlcnoeQdq3uri7tvvGyKz5V5ZbwJ2P7L5fKORr3GBhCdGNS2rt6f4Lo2auYy88sTsOXsrfLB9jEBalA9H+i7hK3nOKaMtpsqL1ulZzEdFBBHmR6tYzfAh6Hp861gYkm0azMiQlZoyOymgHBqAdNCDLdrbSvew4ZQwy3txPO1qOhri9OTlCnFxfM1cQ+1H7/grMTw+2EYw4hTs9zpyGavOUcTJ1IqVrXV+zHbyMXsQ+D2sNezGyt1bYiQz3FOfr4XjaOfKul0rKdBxjnzeKWnoZy3sWf+zE63f+Nf8A565H8qfKP/WP6MQXh6j7V3/j3/56fyX/AEx/6x/QsNx2CYp9U7q4MqS7uPeHJB08qmFeLdpxVu5W9jGalbs7laE4h+uX7qfy1ffB/wBPq/2V5qxaYPDXAv1l12bmQVUe4KIrXlVp37MFb7/suje2o7EWCR/eXB7CPzWpjWhf6I+v7EnoduDWSwCAsZmc0TE9QByrN3lK0Vbw+Mxp9pWRfX7Z0toNSNBoNhPyFWRpSlJU4LV/hGw1wRU5HCB40YEg76Ake7UGqupqRipW0e3Er4XOFvEXV/u2dSYPhJAPuGhrOjWr0fobS7uJjd8Dpb4ncWQyIWJ/VJJMTsBqY1reWNxNrKC/6/EQptb+xLxOHvk+NgxG6qQ2Qb6qmij4Vhi6OMl9bv8A8VwW+y2RY076krD8PuEjMuQFlUkxu0bCddxtVVPo6u5pTWVXSbduNuF9d1sZKLGY/DtbIDRrtBkaGCPaDVGMw1TDySnx5P7eZElYa1tcupA051r5FbcNK2p439J6ZMRbuqZD2smmxa2xBM/usles6Gneg4vg/cmhJOOhh7STXYLzrctDrUg9m+jbgz4XB/WAh7rd4VOhVSAFB84E++Kqk7swkzXJREIkW6zRkSUNZGQ6aEDw1ALNCbmH4t2jwt+9Y7u6CR3oPL0skf6TXH6cpuVBNcGauJt2ZE1oKkSNQedePV0yt2aK/s5hWtW2V4BLSNQdMqjlpyrodJ4mOIqKUeCt6mWfNqyzLDrXOsRcMw60sLi5qWJEz0sLgXpYXG3NRFStyHsP4NimRmWPCkGepI2rbUssVIxoyaduRNTieW8HOsZtJ6qR+dZYXE9TXVWSva/qmizrLSJFntEAVLqzFVA0bKCQxMkARsRy5eddSh0wo2dSLbtZ204vhsSq9hF7R21a2onKFTM3ihSqMIVYmSTE1tw6RopwjfSy8FZPbS93syP5EU0jhc43Nt9DmKKiBiWYGCDdL6DMQzD4Vry6Tg6crN3skr78nK+2z9CHV0fz73C3xtmdvEgzFMokkIEIMGFGaStZVMdLM3mir2trtZ3d7LW9uZKq3e5arxMwTMTB0VjtqILN1ArB9Jp3eZcODe2vF/jQuzlbicRnIEmBmOoA9IydvOa4+MxCqtJN2V3qkt3d7d5W3czfHuP2rcqB3jdOQ9v8KnDYSU+1sjSr4mK0SuYvto5vYS3cK5ct5QDEA50fMq/cHwru9FrJWlC+69mW4Ko5XVjz5W1jzrvHQNB2Js99j8OmXMA+ZpEghAW1HTwiok9CNj3VpqkwHWzWaZKJirViRmdAayJCaEDg1AGagPnzsRwrvMS+ZNbaMcrCPETl1B6a6HnXO6SxPUUk1xdimvJqNlxL61wvEjNld8uYhdthprEcwfdFcmdehpdK9tTmyjHS0ToOHYv9Y/4Vh1+H5Iwa7jljLOLt5ZusJJ38h5VnTlh537Ow0W6aGLdxf64Vk44f+km8Tsj4z9cPh/0rBrDf0EqxzucRvqYbFWgehYA/A1kqFKSuqb8jNRk9kzsMTjCJF1CDsRqPiBWGTDp2cWQ2NbGY311/H+FSqeG/pJujT9muMRhmF9lDLcYaRqCFYbx1I91amMoq8VTW6LI1YxjqyFiuPDMSCP661jDCO2pqyrtvQiv2gPqj3N/0qxYJcwqk3wJ3+3Lf6zT/AHWo21kHXn8K2/4sOEl/1X6Nn/8AXoSLfHLcR+kEHr3Wh25Tod/hRYaC2n6EZktM3odLXaBAwbO5E6jJBgDkQetYyoReiqW+xlGor3zehLPbK1mMqSOU7++tGrhJ5rwlm8TL+Usz0K3HdrMLcJt993Kn0ngE+wRqPbFRT6OrJ5st+4wnNz0SaXgcMNxngtjU3+8byVm/KtmWExlTRxfovyZU8NTX+1vxX7sZP6QO09nGGzbw5Y2bYckMuXxmIO+sDQaDc7zXX6Mwc6GaVRau3G+n+TcpxaMPfSDXVLkWXCeLXcO3eWiFeCsiRoYPIjoKhmLRaf8AjbGfrPxufz1FkMp1Tt5jf1n4t/NSyGUlj6RseP8A3B/XtrO5kOH0lY71x8F/hUXIOi/Sbjuo+CfyVNwdF+lDG/s/BP5Ki41H/wDmjjPVX/L/ACUuN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data:image/jpeg;base64,/9j/4AAQSkZJRgABAQAAAQABAAD/2wCEAAkGBxISEhUSEhIVFRUXFxUYFRcVGBcYGBcWFxgWHR4VGBgYHyggGhslHhcXITEiJSkrLjIwFx8zODMtNygtLisBCgoKDg0OGxAQGi0lICUuLS0vLS0tLy0tLS0tLS0tLS0tLS0tLS0tLS0vLS0tLS0tLS0tLS0tLS0tLS0tLS0tLf/AABEIAOgA2QMBEQACEQEDEQH/xAAcAAABBQEBAQAAAAAAAAAAAAAAAQIEBQYDBwj/xABIEAACAQIEAwQGBgcFBgcAAAABAhEAAwQSITEFQVEGEyJhMlJxgZGxByNCkqHBFFNictHS8CQzgqKyFXOTwuHxFhc0Q2Ozw//EABsBAQACAwEBAAAAAAAAAAAAAAABAwIEBQYH/8QAOhEAAgECBAIJBAEDBAEFAQAAAAECAxEEEiExQVEFEyJhcZGhsfAygcHRFFLh8SRCYpIzFSM0coIG/9oADAMBAAIRAxEAPwD26hAtAJNAFALQBQBQBQC0JCgCgCgCgCgCgCgCgGXLgXeobsSk3sRX4io5j4n8hVTxEFxLVh5vgPs45GOWYbofymphWhN2TMZUpRVySDVpWFAFCAoBKASgEoAqAOqQFAFALQBQBQBQBQkWgCgCgCgCgCgCgCgOd+6FUsdgKhuyuyUm3ZGRsYm5cu3Ga7mViBbQLlCIs6bnMSSSW05aaVy6uIVWVo7HWp4V0I3luTxw9iyuJGUGI09LzrJUW1sV1JxasyNxDCAAzOu5kz5QdxHKNqplT6v6dDPDwhbLFaMlcA4tmY229LcH1h/GtzC4rrOzLdFONwfUrPHZ+hoa3TnhQgKASgEoBKAKgDqkBQBQCigCgCgChItAFAFAFAFAFAFAFAFAZTt1xpLNogtGonqSdlA5nf4Vq4jNKOSG5vYLJCXW1Nlt4mAftHfAzjJhkOma5Bc+xJAE9CQdKxo4BQ1m/wAFlfHyqaQVl36v55j149euLmS5i7sfqyqJ8GQ/OtzJSS5mooVZa3/H6KjGcbfUs2LSDqQVYD7ts+dYunQlvFErr4bOXmxMNx+8pF1bv6QgMnYXFjcgjc6bGDVM8DTbzQ0ZdTx9WKcJ9qPI9j7LcbGKRmGoGRlaNCrjr1BDe6KzpTcr34Mor04wy5eKv7l3VprhQAaAQ0AlAJUAfUgSgCgFoAoAoAoSLQBQBQBQBQBQBQBQBQHlXa7hNy7xE2w5hbTXkkAy7XCNtJyqSB86xoxXWSv3fPQuqy/9qH39/wC5nuC9nLr95cZBiLq3HRVfRVCsR6OoA02FVV5NTypl9BRyZmavg/Z24C3eIqswaEt+EKI0nU86pk23oXRnZanAdlLzk5LqKgJJVgpInkRE++aJ3iRKdnuQeznZa0l3EOUBhhB1MDKNhtuDrW5hql4X4mjitJ6Gx+i7DhMCsCJd4/dDGKwp7yfezOvtBf8AFeuv5NdVhrhQAaAQ0AhoBKgD6kCUAUAtAFAFAFALQkKAKAKAKAKAKAKAKAy/abChcVhsSdBrZfXlcjKYjkec6a+7DaafPQtbvRceTT89H+DJ8NxzWsViVQai/c0/ehvmTWvibqpc2cLFSp2Zzsl75JL4hWE94wuJat942uUG4QGMEDSY0rGMeZfOcYciLauNbuC1azFgWLP36XxkEAqxU5hrEAjf31jKOj2+xMJqRL4fxlbdrFlmhwgI/wAS3APlW1g/oZz8au39j0Xs5hBaw1pAMoCAx0Lan51NNWivm5FeWabf28tCxqwqChAUAlAIaASgHUAUAUAtAFAFAFAFALQkKAKAKAKAKAKAKAq+03DjiMLdtKYcoTbPS4uqn7wFCU7HhuOxmJwuLe7ibbWxdObI0ZuYzxOk5Y13j31XNKpo9zYjek80NVt3M0zcLwvEBbxHdWb5iDnuPbjffKYO/MTWvGeR5WbVlLtM63MFYwNu6wXD2pHo2PLmznViNaxqTcnYRtHUynCOGviMaBec2UukKwdTIiGQEaekCAD1JmNqtc1StB8SmNOVeE6yV0vnofQSnlWwaFx9SZBQgKASgENAJQDqAKAKAUUAUAUAUAUAtCQoAoAoAoAoAoAoCq4hx23bkKO8Ycl2HtatGvj6dPRav5xN6hgKlTWXZXf+jyTtgzm6z3lV8/oswkD1V5RGg6H31zViJuef5Y9ZhsNh6mH6pK1vfn9/7GWwuHvW5TDkRubckXG6lSTlePKDHLmd5V4Ts35/s89isNXwUnGa7L2a2/t4P7XIV/G4nMMqspQhtsxkeTCOXTcVsJxWqNBqUlrtx8DUcOwbW0LAm5eeSoLekTzLHXqS1cmtUzytJnrqGHWHp2gvnA1uC7QYy3lJvF0MQbgUkfsvHwkdKw/l1ovSXnqU1OjcHUT7Fn3e6/Rq+D9rrdwhLq928xO65uh9Weu3nXQw/SMZvLUVu/h/Y4uL6InSWam8y9bfn3NLXTOMFAJQCGgEoB1ALQBQBQBQBQBQBQC0AUJCgCgCgCgOWKxC21LMYHzPQDmawqVI045pGdOnKpLLEzON4pcuyPRXko5j9o/ltXDr4ydTTZcv38sdmjhadLXd8/0UveEmNiADA6c60W2zo5UlfgyJxrCh5ESIg+8VKllldF2FqZVqYq/wjKSDmAnqYEbEdPdtW0qnFHXtCrDK9U+BqeBKTac5gb1soST6L2+ZJ/dzqSNeehNYtptS4cUeD6TwX8StZfS9V+V9vaxy4Xh1TNbCsmRiii4IYW90n/AVrCu25Zuev79TuYDEdZho8baeW3pYs7NoBcu+rfAkn86oubMpNyv4EXG4c+kh1A180kbz0ka+dSi2lVX0z47ePcbXsXxXvrRtsfFbiOpRhIPu1HuFdzo6tnp5HvH24fo850vhepq547S91v8As0VdE5IhoBKASgHUAtAFAFAFAFAFAFAFALQkKAKAKAKAx/aHGs9xkzAZZFseY3Y9TP4CuDjqzlUavojv4Gio01K2+/6+cTNW+MMoFxiCsxcECVPJvZWim7nYlhIyeRb7rvJN8eJLgP2viraH3a/hUcSqD7Lg+XqiSNffQp2I2JwituKgtp1nEhcIQ4fEJzVibZnbK8QN9TmCj3mracr3i+Pz2uUdM2rYbrOMWv0/w/sXvavBhMuKUQAAl79yfC/+Ekyejk8hWxUhmjZfP8nD6PxPU1Mstpe/BlexMjlWgekWzKfiVq+b47oMYXQDYqSpIPL0l+VbFKnKf0/Nx/p8qlWaTT08e6xa9hOIBcVqYDrlHTXYf5R96tnByVOur8dCvpam6mFuuGvzzPTa7x5AKASpAlQBakC0AUAtAFAFAFAFAFCRaAKAKAKA5Yq8ERnPIE1hUmoQcnwM6cHOaiuJ5tiVFyUed8wYekjesDXlc3M9fC8Fmj4W59xWXbgViWULcXS7HoXV5PHKd55HfTWp8DchFyikneL25p8vm/DUiJjctwWBOSUe2eiz6PsEVm43WYy6u95Pezv7GjzbedUs59jsTUldiv4kPAXAkp4h7UOYCPaKypO00+8VVmpyhzT9jbuEuJEqysI6ypHP3Vu6WseQ3RgraG074djJtEZSd2tGch9wBU+azzrVqx1zc/f5qeo6MxHXUrPdaP8AD+cbnPjIuEKU7vXm+bTbbLvttI2FTQkovVv7G46bmnGyfiU6Xh3j5QUzXSVEzlUQoAI1OpJ25eVWVknK8djbpKXVJT1ev3PaeF4g3LNtzuygn28672Hm50oyfFHicTTVOrKC4Mk1aUCUAUAtSAoBRQBQC1AEoBaAKAKAKkC0JCgEoCh7YX2FpbaEBnOxMSF1P4kVzek6lqaguL9F8R1OioJ1XOWy/PxmDOKuW2HfLA29x+Yrhnp1Sp1Ivq3qdrxCtDagj6tvLfKT5bihXG8o3j91+f2ZqxeR8Yi23EZGOhkDXly1rZytU22bUqjSaersXtzHjNAJ09UTHnHStaxVGg8t2Se+MbEfvb1FirIr/ob35bwkae/8Y0oT1cVqazgaA4ey3M27ZPtyit9xV20eEy205FD21sG2UxQ+xK3PO00T8CA3+Hzqtxu8vP34fo28DX6msm9tmQsSkoB5aR+Fa0dGeuhLtNmZwwJxDlRmy5SATCgsAZYgeZ031O29bUksiuXXbur7Hov0d4+6Rcs3jMHNbOUqCPtBQSTlmCD7a3uj6iV6f3X5PP8ATNCKcakfB/g2ddQ4QlAE0AtSAoBRQBUAKAKAWgCgCgCgFoSFSAoDzbtvxctizYt22d7SpJzKiqW1HicgEmRoJOnlXEx3bq6uyWn5PTdFw6vD52m8zeyvotCi/wBs3WJRybZG/hS6B5XEEvl89IrR6tc7/O86ioQUc6i/O3k07EHGcTv21i9ZtPZPoXLQLWx0IIMp74is1STfZevIsgqea6clLjff7ldwd3a9cvsi29Mnh+2TDF5GhEEbetV1Wygo3uTBZ5tW2saXhTZRmGgO8/arUkY4hZnZ7+xOK5pMQo/r4VXY108unEjLi7ZcIpkyNgT7zGwqbMsdOajdmy7NMf0SxP6q3/pFdE8PU+uXi/cON2hctMvUGqapWeedncYYfDMfHZ9GdSbZPh+Hok+QqMRDaouPuen6OxGeGV7or+IIe9dDmFsQxykLmBHrQSdtgB7alWy3OzScnovM0v0c37Zxai1YCpkf6w7kwNAx9IxPuBrYwSfXJyfPQ5vTCthnrfVeB6nXaPJgTQCUA4VICgCgCoAUAtALQBQBQBQBQBQCMY1NCVqeXYi6L+Iu3e5jMxMDKXgKFDNmnKSANB7zXna1brJuaPZUqTw9CNPPt425/f5oROI8PZlClmfXRbpCuGHqXbex6AzPlVKkl8uW06tney+35T/sZ58JdUFxeLW/tLcYJcQ7TJ8LHznXarFKL4am85JaNeD3X7+x2sXCltFaHeBOXKBJ15QI9nSk7OWmxFNScby3HXb9xmCW4Zj0JgHz5aVhZbmeiV2d+JXrlm2LTXczNvyCjoKxSUmU01Gcs6VvyTuDYUogOwMGPCCfNiZJ9gqJsqryTlY1/Zu7/ZLGpP1ab+wVtSdmzwVV3nLxfudsXiBBqiUjA8wx+FYY579o62kzMnroTBX26CPbXSw8FUw0lLgb+CnONSOTc6cTBuXlYFTa7tG8UlTq32QRmMRvp5VpK0Y2e56+hed7bFthMYCyvDDIZVsroFI5ggR+VUdqDzXFSmmnDe56rw/GLetrcUghhy5HmPjXpKNVVYKa4nisRRlRqOEuB3mrSkJoB01JAVACgCgFoSLQC0AUAUAUAUAUBwx7AWrhMkBHJA39E7VEnZNmUFeSRiOD4QsoFsoogGCZPviNfbXnaWGqTWlj0uJxNOMu1dsL7Bs6IwLppcTTMvPUHyII6yIqmtSnDcijUi2nwMF2ut2+8zsMpcZSV+2RplKjTUEEHcRVmGlJ7a2OvTUVTtJvl5/oiC7nMLO0SOQ6DpWb5s3VbZGl4dh1w9rvCoUxp1jqa15SbZp1X1s8kXoVWAsNibxuNqAdOlZvsqxdUlGnE0zgKN+Xyqk0E3LUs+BXIwthelq3P3RWxUl2n4s8NmvqNxdzeqSUYO/ddcViMpAizb31H94DJ+Brq0Y3wsjqdGySxMPv7M4tibivbCAs31g5HZgwk7bXB0rVkk43+fND1dDSTi+/9/ktrl13AtM4LfaIRyo/ZkAj3mtbKty20YPMkbXsBcyd5ZLFp+sBiBOgYD/LXT6Nq3coff8Af4POdN075atu5+6/JsJrrHACaAWaEBNCRwoAoBaBC0JFoAoAoAoAoAoDneJytAkwYHXTahKPK3sYey31l9kvTZYoH8MwPDHQkyRXJpSWRKJ1ZVetm5x2bdvYXi/D7eMzYvC3it8Ai2DoSLYJMNo3rDUkaRWzFxkss1oyu8obGN7Q3bzNYW7lNwqzNlES4gSVHotBMx1GgrWq4VUJO2zO1gMQ60YqW6b9l+y34Dw/UFuWp0jT51z6kjsVZ5YaFhj7YvND3FS2NxPiPlHSqou2pTTvTj2Y3bJuGdQMlhNB9oiBUNtlM4O+aq/sN4gxS1cJYEhHO3QGppq80u8rlJWbSLbhzhLFsD1F95gVMpXbPDxWiI5feTJrEyMykfpOKeAf7OBB55e8Me356DnXbwivhpL5sbeEllrwf/JFfYxA1NuAJUxsFkEERP7IrnWute89pTspu2zS/JPwvEZHgs3WB+2qkx5qW/KqpQfFl0oq+si/7N4lrN62SWylgCrqMwDaFiQdAJnUcqyw1Tq60X81Of0jTVahJWV0uHNa2PSTXpTxYTQADQgUGgHg0JFoBaAJoLgaAKAWhItAFAFAQ+K4ju7Tt5ae01q42t1VCUu73MJytG55r2k7BXbyDFWDnukfW2yQMxBibbHbQaj8eR1cHCUsPGS310+5bhpZI2ZVcJ4VxKw2ZsO1tYFtrjG3Fm2xElBmktPMA/Os6zlTpubWxsVMTFRIvDbRxPEMtwsotlrZzNLAISGykiBJmAOtalSo6kry4+3I7ccRTw2H6yCW2ne3xf58DQtYIdrVuXhmHh9VSfjpWjKLzOKN+GIjKnGrVtG6W/NoEswYeF8suvvJrHbQslPS8dfuTAwA02qDXs29Sq49enD3f92/v8J2FWUf/JHxRGIWShN9z9jrZxRKKplTA3IEaVi0eLQ7E3Co0mORqYoyRV9nzmxeIXTWyNG8s41+Ij2Cu5gv/G0W0pWmn3orMJhbt9hbDA3HRssrl8S5SAdTqdp8651KOZpLn+z21ep1Pblsk9vFHTgeJvmHZzB9FdBoN2Pl0FU1YxRtuMZLUvbr7Hf861ylR0aPTcHez20f1lU/EV6mlPPBS5o8JWg6dSUHwbO1ZlY0GpJHUA4GgDvfI1g524EXDvfI1HWdzFxe98jTrO5i4ne+Rp1ncxcXvPI0z9wuHeeRqc/cLh3o6Go6xchcO9HnU9YhcXvR506xC5mbvHbOLISyWZVaWYiFMGABOp58uVcfpeTnTgltcmrTlFK5osHGRfZXTwkctCC7iFsU/HOKIj27DCTecpuIXKFbWesgCOtU4+0qEo8zGVjzvj/DRbxV65BBKWrqPIyqyEq2h1ZiVQwAfSO3Pi0pf+0r7o2pVHLCqN9n/j3Zb8OxNi3ZKkjvwM4czOYTAE6zmX0dZ1nes4OGW/G/z8GNfEyqpJ6JJJLwVr+JWcYxT3LhNlS4cDQ5jBEltYJ0HkTtodAavqqdxksfWjHJF6aen748ybcvki2yqXIBtnUwsDN6PSTE7yIrGTm9L7cDejj49cpqP1PW2r2Wi22K3itx7mHaCrF8oUAnKczARK8vOraVlPXv9jrY+dP+JOVPZrfx0/JMw/Z4tpcwp8zbxJn4MB86i/LU8fbuOGJ4VewzTbz3bJ5NJK+R0/Gl78DLbVFNwa6bXEScrIt1Aqm4CJloMaciUG3Ou3gWnTZlF6XJPZtHTGWCzhvrQu0EHMJBBJPKufSSjUUVwa97HtMbJzwzk3vF+1yw7Q4QWcXcQSFMOo/ZbkPIMGHuqMZDLUfmWdFV+uw0W91p5f2sDgwDPuA+Zn5VoG0rXsbLsRjQ1prOoKagEycrE9QNJB+Ndvo6rmg4Ph+Ty/TOHyVVU/q90aSa6JxjlevBFLtoFBJ9gpOShFyey1DdlcgrxaY0Anz/AK61519Nzn9MUr82V5h4xx8qyXSVXjYXH/p/mKn/ANTl3eYuPXGeY+NWR6Qb4rzJuO/SvMfGsv5snxXmLi/pB6j4isv5dR8V5i4NiYEkqB1JAFZLE1Hy8xcdbxGYSCpHUMD8jVirVuS8xcbiMYLYBuOiAmBmYCT0EnU1l1lbkZJN7D7OIzjMhVl5FSCPiDU9ZV5EO6M32o7X27Fu4lt5u5dCkMEJiDJBU7gx8qyjKq3sbWHw05tNrQo/o3uZrV1zoA4X7qz/AM1aHSL7UIjGxySSvwJX0XY669rEXXb+z5mdZ+y7Frjx5eME+Z9tdakssLPghiFGMYrjbUpu0fFHuY1LmVVCFWgtmKwEkaQA3I7wQY61pYjNNSb0Vtv38+5oVJWuaHtbw5b3d+PIxaEYmFLekFY8gchE+fnXHpwk6jijN66GW4nwe7euKts5cpQl5mV6qVks23QHXWa2Kemj3Is7jOCXyMQVvGcxa2Bmym4FJ9F0Mklius7z1rOC7XuQtzrxO/ZtXFvC7cuBcq914g67+FyTrAB11Mk9ZOE4q6y/41NynKjlzSXaWitfV83rw7ip4nxK5hsGLt5c5W8BkJ8JhyIWQIWRIn/tnSo9ZVcYvg/n4NtQa6PkpcXx7n/YMD9JysQP0W5r0YsPYBn+Qq6XRk+DXqcuzR2ft/gZ8dp0Y85aPdMrVa6PqRd7LzFrlBju1Ni9dUWRdkNMkWlTYzoiKWJ6meVdDCUJ03eVvnoZRjZl9gbbrjbNyVZHu2XBUbG4Rpm3yyTvzqmtFRr2XGz9T0lGpKeAcm9k16W9megdp+z5xeRku906BgGKZwQYiVzLsZ58zW1WoRq2zcDk4LpGphVJQSd+fAwWN4ddt3Ia6z9ySLozFQQXVBcyjQDxKfY3OK11h6abSijfeNqTtLM9eWntY3fYDC20tXGW0qsbjAsNWZRBEsdYBJgbVtYdJRObi5ydSzbfizVTV5qlV2nuRhbh/cH3riD861ekJWws33FdZ9hmftkyPYfmK+fwVrsp4j8x61XnlzJFDnrTPLmLj1c9alTlzMkx13EBBLNA29pOwA3JPQa1tU4zm7RuySs4n2gFtGCh85EJPdzmMAE22cPALAnTaulQ6PqyazPTjrw47XRs/wAHEtXUHrsc+G8awwEvcXvgSsXoa6ADCqimZkBdVnMZPkOqsNKGy3109fsuC4I0a050Z5HFp96u/tvp8Zx43xK6qPkQC/eyAIV1t4dCfHdVdixZvZnAOxqaFLraytrGOrfN8l4G5hKc5vPU+cl+WUnELvf3LS3MQTcKkAMq5EIj7J5HU7zA16V0FQjCTcVudKmsqail+WLd4ubWGvd3d7tjkBfM2Zip1YcllQRMdNeYwqYeNVpyWwqUVLtNaIquH2MQuHN5ntlT6KXJDqdyAdtASSTAidQNTcuzoiY1GnZ7Gt4Res4fhOIexetssXYcMModwFUMRsRKab1y8SpTxUYtcjm13mqd2hnez3E8mHvWTdU2xDIASQQPSJHpMeesnTyrruzTizfl1b7TXAkZioXEKyXSWgQJBKlmICEjUxzPmfPRpyyx12OI3qbbi9jvcAubcJbJOhgoQGYHkRDa1x1J6SRdh6sqajNbr9WuYS5eyK1hPBaUWxmygiYUlWbZnLZi0Tvz1Aum7NTau3/jyK5SsiMuBxD3wbTteKG2tolGVVbVphxBVVQDMNNWFX02lG6Xjx/x4GcNNuPz7Fu2FxFvE58RZt3O9hT3RQIxCaqBcOgC5iW0JggbxSbu9Pnz3M6dR05qRD7dYuy2GY3EcsjDu7ZOVXfUAtBz92ozH7M5RqJE24OE41dOK8vmxvYjHOtDJlsr39DzfCAZ1KGMxAEGIJPnsPOu0jRZExPicwZA0Hu5/wBdKglFt2T4G2KxVuwlwWycxzEE6IMxEDqBWM9jKMknrsbw8FxGDv4VbxUjvkCujEo4F1GEggZWEnSOehMVq1oXcZW4nTwdZdTVpp6ZW0vD4j1pTWycg817UcPFzHO2S6imAzjN9awVfqlAWGJyqwUSZG2mlU730OjQy9Wrtfo3PZnBvZtRc9N2LsNDlkABSRoTCiY0mY0rOnHKjUrVFOd0XGarLlZXdrf/AEr/AL1n/wC63Wn0n/8AFn4fkrr/AEeXuUloa/4fzrwkNVYq4joqh7kjlWsopcQdRVqSMimv4lcpvFvGSBbTmq6GGHIERmG5JjZRXpMPQ6qOXjx+d39z0/RPR7Vpyjq1dt8E9ku/jcrcSe+bNdAczPiAMctByrcheOx3nh6SioZVZc9SYlvZl0Yaqw3B6j5RsQSDoatSurPY1MTRp1YuM0VvEDdxKm9YYpdnxjxZlIOttl1lOg6QelbFGjGjHKjzUewspmOKW8VilK3LKIynVlOUSu7amANvOSPbV6QcnsRuIYhbFpC31paRlJBGS2VBziNAfRG05TFL2LZ1LRsPv4o4hv0WwVvFjnuOCoTK0sbc7CTppETHPSmpUjSWaZpzrxiteJpOymVzcwtzCMtomWUsWTNbII2ifEvLSuZjcZDIp032uHga88TGa7O6NxY7O4JRIwtkdPAOdaSxle13IdZO27IlzCWMwXuUhSSvgUwx3InY1z6mMqvs5tDX47Fxb0TKBpGxOmv7OorONSeXd/O4zSstDjf4LhsTbytaUQdcgyw0zPhjnrWzCtOcbp2a0egsmiqHBO6drmGv3mNu3c8AIuKGMZfBEMdGOXfQeVbmGbmm7J2CWuhlH7Qgq5xKMt1DIvWxlnXbISArzHikDqRGtygm7xWrfxhNls2CsvbZTduuT4rtoMouiYaS1wnOvKRKkN01qnLKM1N7+nz18Cw8t7XcJtYR1WyzspXMM+rAklQCQq6gzIjSBqeXZw1d1Ytu32FymwqQK2STbfRZYniKH1Eut8Vy/wDPWMiGep9scM1zDhkQ3Ht3bVxFBiSGA1PIQxk8hrVU1dfdF2GqKEpX4xkvNO3qX6tVhQODUA4GgHzUk3IHa0/2eOty1/rB/KtLpV/6SfziV1/o8vcp8P6XuH514ajuVrceRrVE1qzIVaRZKGY8Hubkb928e3Ka2aDSqRb2uvcS2Mqti/fuXFwyB2UlnJIUAMzAAE7scrfDWNK9nTpOWrPf1ekKGFUIzTd4p6chtm3ixAOEuHoVXMp9jIWU/GrOpD6TwMlfO13Wf40JePsYpLDXLlkpbKsJVkLDQ6+FjG2nnpVipZdTSnj8LUvBNq/HQyGKGKwmW+bA7t/Bc8WZbupJkekhWSshYBB3kVYqkZPJfVHFqy1y8ULiO1Rvp3eGsrYDSGuOy5VAOyKo1O+sE+zes1HmVRk+BmjgDazsl1SwKwo0cn0s8c1gGZneD5nuQ4tbM1fALAtE33tWhbynvO50W44PhtrqRmLQNIgFjpFcTFVeueS+2378Di1sS6k3FpKPv89j0js3gclgM0d4wzOerNqY6CTXLlaV2viLaUUo35lo7QtQ/oLeBV2jL1znrMrW5boNK3I7FhW8QBh0BIzgTG8KQSB5kAj31hGWWo48JFcuRnr3aRMNbIFpXJPgzArCmTL6SYkwNCddRy6+FmlFxsnyMVWjsjMYFGxQvPeuKR3dxwDo05lYwwO3hcAHUAic3PY0i72dzbo0cybclfl+fwWGKu3MMLGHvrZu2SqG1dCML1jNtlI9IDpMkaayBWbaafP3/v6FV0jzfjXHbmLgXwrOjaXFkSACMuX0Y0B0AGh08Rrq0qSh9OxYRbRq0g9D+h2zOJvXPVsx73df5DWEiGethqxA5TUgeDUg6rUgfUgrO1zfVIOt1Pkx/Kuf0w7YSX2K6/0/dFZY9L3D868RR3MFuP51TP6mZIcBULUyHg1lcGewmCv4bEl7Sl7DjLcAKk92A2UZWIJZC0CN1LTJgV6nBdLUnTUakrP5r9+J0/5lKdCEaieeOl+DjwvxuvndI4Pxj9GL2Aln9HiMMgdbRRZPhdLsXdZk+FjMxO1dyNWEldSTXiUSnSyxy7632t3W4+NzsVJRMNhsOVwyiFzCLeYlszMLkXWVZkDKMxM7CtWtjaSus6fh8t6mdOrQjq9bcOb5eHP0MVxzhJS2rYnM10qcuY6IhdiNBpOslRzatrD1KdROUOevjYthOMk5efiVvA8FeNw2rb5XZCxkwQoIBVY2AzLOusCatqOyuRotxcTbwmHuKlxmxFxgZ7rKVQkhZZs09dAfs68qobeVtaWK6lRRTk+GppMFbbEG2T6CwFG0nYvA2515atJQlLLu/bkedi3Wm52stkeg21gQKLRWOmtERsU+lV1HZGLehx4faiWPOtaCsszEFxLFGkVdB3RmQeIaQ3MGqa+lmiufMw/0xXstrC3V+1cbMBpOVQQPdXe6LjGo5S5pGSSbUjNdm+M2e9KhmVe6vtcBBggWWckAcx3YHwit+dGau7d33vZedyxELtn2he4ostM2gjI0iQtxUc2nXUApcygRsARVmGo2Sd7r4tO5oWM/xDF277LcVStxlm/sEN310j1gJM8ya26UXFZXtw8CTmDVgPU/obswmJudWtJ9wOf/ANKwluQz0cNWJA9DQHZKyJOq1kgPqQVHa1vDZHW8PwS5XL6blbCPxRVX2XiQLHpfCvFUvqRitx5OtUz+pkjMTdKozD7KsdfIE1NNXkl3kt6GcsdqHAm7byxYw75TlDM9wXyxTKzSsWSQN9CToK7E+jE21Tl/ukudkrb6LXXwF2iW/atFz/VOQobUNb1K27dwrlzSPDcGp0kb7VXHouo7LMr/AH/qceXNeIv89CZY7SKXW2bbq7ObYWUMsrhWAKsQcoYOY5TzBFWRwM91JW0d9dnfu7reNuDFzV4jACSEYaEA5mBkmYAgaHQ710K3Rsc2WjLZ21e7ey0Wj8TNo8v+lJWS+BnGYWkNuNQAHcszeemUA9TXWwGHdCDi2m78Dbw67L8TJYXDd+vhZhcVArLJAYFpJY89Cum3ltWWMrOlFPh8sVY2pKME4+DL/hXA0t7iSQJgQBrMCvP4jFynscWreatJ3NtwfCgEQNFEwK58G5T1NunBKxdNdrZbL7jLdhrjquVspIBYAwBzM+ys6OHnWqRjZ2e7tpbjqRZsvUwYt25zQqzoAJbLvmJHODoK7scLGhTcr2jHuV3be7ae/JW0LbWRTYY6V5ejtqYI54tZBFKqvFkS1PNvpZJ/RbA9W+R96238tdToGpeco935MaT4cjP/AEb8MN25ecgd2ltlYwMzG6jWwgYjwiGZjEahZmu3i6qhHUuvYpe23Z65gLzWnbOGOZLnrrMkn9oc/bPOtijUU0TcocO8aVaCXZ3qQex/RRYy4Jm9e859yqi/NTVb3MWbZKgEhBWSB2WpJOorIkdQko+1R/uB/wDIT8Eb+Ncjp1/6X7mvX/2+P4ZFs+kfd8q8bS3Ritxx3qqf1MyHQCIIkHcGsU2ndEoY+GRt0U7bqD6Mxv0kx0ms41aifZk/PmTZEd+CWCLgNtfrfTMjMR4fDm3C+FfDtpW4sTiIuPaXZ21Vud99XruRZHZOHW1ZHVQvdhhbVSqopbdgo0zGSJ86KvXSd2rvjmV9OF7k2RKLXP1h1bMfR31/Hz8qz6+q29d3f6lvz33I15md7acHu4pVYNmuJEA5fEsgxJ6amNjJmujgelpQquOIekra728uBfQq5XaWzMj2c4XdDZ7ilXDXA0ggvIGpnkJgQI8I6VvdI4yOTJFp3s7mGKrP6Fqnrc1mDwtedqVDnqN2jR4FMqz1rOhpG5tx2LO0mRcxGoyliQDkBiAoOheDOu2ldilT6qGdrVWbb/2p7WXGTWvdppzs2Vyvv8XOdsoYg6DO7ZhpB1B0noKpl0rlqScU2nteTTXlz9Ctz1Fw2Jdl7pmnMIB0zSNQC25BiNfKqY4yrXg6E39SsnxutUm+Ke2uuwTb0H4c6VpUndXMlsFw0kwYj6S8IXwN2BOQpc+6wBP3WatnoepkxaXO6MFpMpfoxtXhh7l3JkspmbOdO+YZmKjTWMiqT5dRFd7GU06qlfht88yxp3uZv6S+M99dW2FYKIuAuZMuusaaDUA+ae87OBpuMXJvcyjzMfbE1uklhhhpJrIHu3YnDd3gcMsRNsOfbcJc/wCqquJiaFKkkkJWSJO6VkDqDQyFmgKDtMfrLA87h+AUfnXE6ff+nS7zXr7xONndvd8hXk4aO/cYriE1rt3dyRwNYmSYUGpLtY5wANNIGoHL/tXTpdKV4RUVZpWWq5f4J1I9ntCjEjvLW4VQSuZmzZSVXoCpkz7oIJ7lOjjp0Ou7O10sv3+ze/3IU03a5JbGMCdF+6P65VxH0nVTd4xv4EkW68yes7Vz5zc5uT48iHsVy2wW15RWxDYpiiRh7UsfKB/XxrGSvogleTLSyAXRORZQfYSK6GHgnUhDhdL1Llukc8ZfuOWAzEZmbKBME8yBVlatWrOUVdq7dkv0Q22U7NrqY9tc2zvYrehZWsO65XymJU5oMb/LzrajQrQcajg7JrW3eZ2a1JB0ZhyDMPxNJxUak13terMhtw1TU3DK3i2FF229ttriOh/xqVn8axo1HSrRmuDRg97mF7J37pw9pb7NZsquVyWAnJnCwIOkptzg8iK9NXhBVpNa3/RnL6nroeZ8WxDXLks2bKMoMAeFSY2306ydq7FOKjFJFq2ONhOdZ2BMtK7kIgJLEKvmxMAfEipB9GWbQRVRdlVVHsUAD5VUjEk26yRJJQ1miTuhqQPBoTcWaAzvaNvr7A/ZvH8bVcD/APof/FHxZrVn2o/f8HC9YOpFx1ncDJG3LMp+deWzRSs0vX8ENd5Ew5Zx/eX1P7VtBI02OSDqYjyrdxWEWHgpPK7/AP2899iMr5v0/R2Fp/19z7tv+WtHNH+heb/Ys+b9P0OFt/1zfdT+FY3j/SvN/sys+Z0tq0jNdMT6q/wqYuF9Y+o14srsb2esXsQpus7WVkhDlCqxMlgAs+epru0ulnGnGipvKuPFL19jHL2r3/ZYvadfDbuKEEBQU1AGw0YCuJOdOUm7PXv/ALGVnwZHxQvZdLqf8M/z0h1V/pfn/YxnmtuLwwNHjYEzuoKj4En51sWTfZVl5/oxp7alpgk8ObrJ/h+FIRu7lkNrnM3yGzDcEEe0VYqjjJSW618hfUmYsSjG2SJJuiNMyxqsj7SGdPOupVi+rk6MmrvPppePFX5xd9DN7aeIzEvfbK9k3chjw5mZtZ1z9NDsdNNp0uxEsVKKnh3LK7aby8b68uenG1yHmeq2Oqau93IVUQhE5xpDMxbn6MDzIrFRUqs6zi1FWi7vNtrJt3e1rL/lYnjcho8yTz1+NcPPduT46+ZimPutUVGSyJiW0npWu3dlcnoeQdq3uri7tvvGyKz5V5ZbwJ2P7L5fKORr3GBhCdGNS2rt6f4Lo2auYy88sTsOXsrfLB9jEBalA9H+i7hK3nOKaMtpsqL1ulZzEdFBBHmR6tYzfAh6Hp861gYkm0azMiQlZoyOymgHBqAdNCDLdrbSvew4ZQwy3txPO1qOhri9OTlCnFxfM1cQ+1H7/grMTw+2EYw4hTs9zpyGavOUcTJ1IqVrXV+zHbyMXsQ+D2sNezGyt1bYiQz3FOfr4XjaOfKul0rKdBxjnzeKWnoZy3sWf+zE63f+Nf8A565H8qfKP/WP6MQXh6j7V3/j3/56fyX/AEx/6x/QsNx2CYp9U7q4MqS7uPeHJB08qmFeLdpxVu5W9jGalbs7laE4h+uX7qfy1ffB/wBPq/2V5qxaYPDXAv1l12bmQVUe4KIrXlVp37MFb7/suje2o7EWCR/eXB7CPzWpjWhf6I+v7EnoduDWSwCAsZmc0TE9QByrN3lK0Vbw+Mxp9pWRfX7Z0toNSNBoNhPyFWRpSlJU4LV/hGw1wRU5HCB40YEg76Ake7UGqupqRipW0e3Er4XOFvEXV/u2dSYPhJAPuGhrOjWr0fobS7uJjd8Dpb4ncWQyIWJ/VJJMTsBqY1reWNxNrKC/6/EQptb+xLxOHvk+NgxG6qQ2Qb6qmij4Vhi6OMl9bv8A8VwW+y2RY076krD8PuEjMuQFlUkxu0bCddxtVVPo6u5pTWVXSbduNuF9d1sZKLGY/DtbIDRrtBkaGCPaDVGMw1TDySnx5P7eZElYa1tcupA051r5FbcNK2p439J6ZMRbuqZD2smmxa2xBM/usles6Gneg4vg/cmhJOOhh7STXYLzrctDrUg9m+jbgz4XB/WAh7rd4VOhVSAFB84E++Kqk7swkzXJREIkW6zRkSUNZGQ6aEDw1ALNCbmH4t2jwt+9Y7u6CR3oPL0skf6TXH6cpuVBNcGauJt2ZE1oKkSNQedePV0yt2aK/s5hWtW2V4BLSNQdMqjlpyrodJ4mOIqKUeCt6mWfNqyzLDrXOsRcMw60sLi5qWJEz0sLgXpYXG3NRFStyHsP4NimRmWPCkGepI2rbUssVIxoyaduRNTieW8HOsZtJ6qR+dZYXE9TXVWSva/qmizrLSJFntEAVLqzFVA0bKCQxMkARsRy5eddSh0wo2dSLbtZ204vhsSq9hF7R21a2onKFTM3ihSqMIVYmSTE1tw6RopwjfSy8FZPbS93syP5EU0jhc43Nt9DmKKiBiWYGCDdL6DMQzD4Vry6Tg6crN3skr78nK+2z9CHV0fz73C3xtmdvEgzFMokkIEIMGFGaStZVMdLM3mir2trtZ3d7LW9uZKq3e5arxMwTMTB0VjtqILN1ArB9Jp3eZcODe2vF/jQuzlbicRnIEmBmOoA9IydvOa4+MxCqtJN2V3qkt3d7d5W3czfHuP2rcqB3jdOQ9v8KnDYSU+1sjSr4mK0SuYvto5vYS3cK5ct5QDEA50fMq/cHwru9FrJWlC+69mW4Ko5XVjz5W1jzrvHQNB2Js99j8OmXMA+ZpEghAW1HTwiok9CNj3VpqkwHWzWaZKJirViRmdAayJCaEDg1AGagPnzsRwrvMS+ZNbaMcrCPETl1B6a6HnXO6SxPUUk1xdimvJqNlxL61wvEjNld8uYhdthprEcwfdFcmdehpdK9tTmyjHS0ToOHYv9Y/4Vh1+H5Iwa7jljLOLt5ZusJJ38h5VnTlh537Ow0W6aGLdxf64Vk44f+km8Tsj4z9cPh/0rBrDf0EqxzucRvqYbFWgehYA/A1kqFKSuqb8jNRk9kzsMTjCJF1CDsRqPiBWGTDp2cWQ2NbGY311/H+FSqeG/pJujT9muMRhmF9lDLcYaRqCFYbx1I91amMoq8VTW6LI1YxjqyFiuPDMSCP661jDCO2pqyrtvQiv2gPqj3N/0qxYJcwqk3wJ3+3Lf6zT/AHWo21kHXn8K2/4sOEl/1X6Nn/8AXoSLfHLcR+kEHr3Wh25Tod/hRYaC2n6EZktM3odLXaBAwbO5E6jJBgDkQetYyoReiqW+xlGor3zehLPbK1mMqSOU7++tGrhJ5rwlm8TL+Usz0K3HdrMLcJt993Kn0ngE+wRqPbFRT6OrJ5st+4wnNz0SaXgcMNxngtjU3+8byVm/KtmWExlTRxfovyZU8NTX+1vxX7sZP6QO09nGGzbw5Y2bYckMuXxmIO+sDQaDc7zXX6Mwc6GaVRau3G+n+TcpxaMPfSDXVLkWXCeLXcO3eWiFeCsiRoYPIjoKhmLRaf8AjbGfrPxufz1FkMp1Tt5jf1n4t/NSyGUlj6RseP8A3B/XtrO5kOH0lY71x8F/hUXIOi/Sbjuo+CfyVNwdF+lDG/s/BP5Ki41H/wDmjjPVX/L/ACUuNT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6" descr="data:image/jpeg;base64,/9j/4AAQSkZJRgABAQAAAQABAAD/2wCEAAkGBxISEhUSEhIVFRUXFxUYFRcVGBcYGBcWFxgWHR4VGBgYHyggGhslHhcXITEiJSkrLjIwFx8zODMtNygtLisBCgoKDg0OGxAQGi0lICUuLS0vLS0tLy0tLS0tLS0tLS0tLS0tLS0tLS0vLS0tLS0tLS0tLS0tLS0tLS0tLS0tLf/AABEIAOgA2QMBEQACEQEDEQH/xAAcAAABBQEBAQAAAAAAAAAAAAAAAQIEBQYDBwj/xABIEAACAQIEAwQGBgcFBgcAAAABAhEAAwQSITEFQVEGEyJhMlJxgZGxByNCkqHBFFNictHS8CQzgqKyFXOTwuHxFhc0Q2Ozw//EABsBAQACAwEBAAAAAAAAAAAAAAABAwIEBQYH/8QAOhEAAgECBAIJBAEDBAEFAQAAAAECAxEEEiExQVEFEyJhcZGhsfAygcHRFFLh8SRCYpIzFSM0coIG/9oADAMBAAIRAxEAPwD26hAtAJNAFALQBQBQBQC0JCgCgCgCgCgCgCgCgGXLgXeobsSk3sRX4io5j4n8hVTxEFxLVh5vgPs45GOWYbofymphWhN2TMZUpRVySDVpWFAFCAoBKASgEoAqAOqQFAFALQBQBQBQBQkWgCgCgCgCgCgCgCgOd+6FUsdgKhuyuyUm3ZGRsYm5cu3Ga7mViBbQLlCIs6bnMSSSW05aaVy6uIVWVo7HWp4V0I3luTxw9iyuJGUGI09LzrJUW1sV1JxasyNxDCAAzOu5kz5QdxHKNqplT6v6dDPDwhbLFaMlcA4tmY229LcH1h/GtzC4rrOzLdFONwfUrPHZ+hoa3TnhQgKASgEoBKAKgDqkBQBQCigCgCgChItAFAFAFAFAFAFAFAFAZTt1xpLNogtGonqSdlA5nf4Vq4jNKOSG5vYLJCXW1Nlt4mAftHfAzjJhkOma5Bc+xJAE9CQdKxo4BQ1m/wAFlfHyqaQVl36v55j149euLmS5i7sfqyqJ8GQ/OtzJSS5mooVZa3/H6KjGcbfUs2LSDqQVYD7ts+dYunQlvFErr4bOXmxMNx+8pF1bv6QgMnYXFjcgjc6bGDVM8DTbzQ0ZdTx9WKcJ9qPI9j7LcbGKRmGoGRlaNCrjr1BDe6KzpTcr34Mor04wy5eKv7l3VprhQAaAQ0AlAJUAfUgSgCgFoAoAoAoSLQBQBQBQBQBQBQBQBQHlXa7hNy7xE2w5hbTXkkAy7XCNtJyqSB86xoxXWSv3fPQuqy/9qH39/wC5nuC9nLr95cZBiLq3HRVfRVCsR6OoA02FVV5NTypl9BRyZmavg/Z24C3eIqswaEt+EKI0nU86pk23oXRnZanAdlLzk5LqKgJJVgpInkRE++aJ3iRKdnuQeznZa0l3EOUBhhB1MDKNhtuDrW5hql4X4mjitJ6Gx+i7DhMCsCJd4/dDGKwp7yfezOvtBf8AFeuv5NdVhrhQAaAQ0AhoBKgD6kCUAUAtAFAFAFALQkKAKAKAKAKAKAKAKAy/abChcVhsSdBrZfXlcjKYjkec6a+7DaafPQtbvRceTT89H+DJ8NxzWsViVQai/c0/ehvmTWvibqpc2cLFSp2Zzsl75JL4hWE94wuJat942uUG4QGMEDSY0rGMeZfOcYciLauNbuC1azFgWLP36XxkEAqxU5hrEAjf31jKOj2+xMJqRL4fxlbdrFlmhwgI/wAS3APlW1g/oZz8au39j0Xs5hBaw1pAMoCAx0Lan51NNWivm5FeWabf28tCxqwqChAUAlAIaASgHUAUAUAtAFAFAFAFALQkKAKAKAKAKAKAKAq+03DjiMLdtKYcoTbPS4uqn7wFCU7HhuOxmJwuLe7ibbWxdObI0ZuYzxOk5Y13j31XNKpo9zYjek80NVt3M0zcLwvEBbxHdWb5iDnuPbjffKYO/MTWvGeR5WbVlLtM63MFYwNu6wXD2pHo2PLmznViNaxqTcnYRtHUynCOGviMaBec2UukKwdTIiGQEaekCAD1JmNqtc1StB8SmNOVeE6yV0vnofQSnlWwaFx9SZBQgKASgENAJQDqAKAKAUUAUAUAUAUAtCQoAoAoAoAoAoAoCq4hx23bkKO8Ycl2HtatGvj6dPRav5xN6hgKlTWXZXf+jyTtgzm6z3lV8/oswkD1V5RGg6H31zViJuef5Y9ZhsNh6mH6pK1vfn9/7GWwuHvW5TDkRubckXG6lSTlePKDHLmd5V4Ts35/s89isNXwUnGa7L2a2/t4P7XIV/G4nMMqspQhtsxkeTCOXTcVsJxWqNBqUlrtx8DUcOwbW0LAm5eeSoLekTzLHXqS1cmtUzytJnrqGHWHp2gvnA1uC7QYy3lJvF0MQbgUkfsvHwkdKw/l1ovSXnqU1OjcHUT7Fn3e6/Rq+D9rrdwhLq928xO65uh9Weu3nXQw/SMZvLUVu/h/Y4uL6InSWam8y9bfn3NLXTOMFAJQCGgEoB1ALQBQBQBQBQBQBQC0AUJCgCgCgCgOWKxC21LMYHzPQDmawqVI045pGdOnKpLLEzON4pcuyPRXko5j9o/ltXDr4ydTTZcv38sdmjhadLXd8/0UveEmNiADA6c60W2zo5UlfgyJxrCh5ESIg+8VKllldF2FqZVqYq/wjKSDmAnqYEbEdPdtW0qnFHXtCrDK9U+BqeBKTac5gb1soST6L2+ZJ/dzqSNeehNYtptS4cUeD6TwX8StZfS9V+V9vaxy4Xh1TNbCsmRiii4IYW90n/AVrCu25Zuev79TuYDEdZho8baeW3pYs7NoBcu+rfAkn86oubMpNyv4EXG4c+kh1A180kbz0ka+dSi2lVX0z47ePcbXsXxXvrRtsfFbiOpRhIPu1HuFdzo6tnp5HvH24fo850vhepq547S91v8As0VdE5IhoBKASgHUAtAFAFAFAFAFAFAFALQkKAKAKAKAx/aHGs9xkzAZZFseY3Y9TP4CuDjqzlUavojv4Gio01K2+/6+cTNW+MMoFxiCsxcECVPJvZWim7nYlhIyeRb7rvJN8eJLgP2viraH3a/hUcSqD7Lg+XqiSNffQp2I2JwituKgtp1nEhcIQ4fEJzVibZnbK8QN9TmCj3mracr3i+Pz2uUdM2rYbrOMWv0/w/sXvavBhMuKUQAAl79yfC/+Ekyejk8hWxUhmjZfP8nD6PxPU1Mstpe/BlexMjlWgekWzKfiVq+b47oMYXQDYqSpIPL0l+VbFKnKf0/Nx/p8qlWaTT08e6xa9hOIBcVqYDrlHTXYf5R96tnByVOur8dCvpam6mFuuGvzzPTa7x5AKASpAlQBakC0AUAtAFAFAFAFAFCRaAKAKAKA5Yq8ERnPIE1hUmoQcnwM6cHOaiuJ5tiVFyUed8wYekjesDXlc3M9fC8Fmj4W59xWXbgViWULcXS7HoXV5PHKd55HfTWp8DchFyikneL25p8vm/DUiJjctwWBOSUe2eiz6PsEVm43WYy6u95Pezv7GjzbedUs59jsTUldiv4kPAXAkp4h7UOYCPaKypO00+8VVmpyhzT9jbuEuJEqysI6ypHP3Vu6WseQ3RgraG074djJtEZSd2tGch9wBU+azzrVqx1zc/f5qeo6MxHXUrPdaP8AD+cbnPjIuEKU7vXm+bTbbLvttI2FTQkovVv7G46bmnGyfiU6Xh3j5QUzXSVEzlUQoAI1OpJ25eVWVknK8djbpKXVJT1ev3PaeF4g3LNtzuygn28672Hm50oyfFHicTTVOrKC4Mk1aUCUAUAtSAoBRQBQC1AEoBaAKAKAKkC0JCgEoCh7YX2FpbaEBnOxMSF1P4kVzek6lqaguL9F8R1OioJ1XOWy/PxmDOKuW2HfLA29x+Yrhnp1Sp1Ivq3qdrxCtDagj6tvLfKT5bihXG8o3j91+f2ZqxeR8Yi23EZGOhkDXly1rZytU22bUqjSaersXtzHjNAJ09UTHnHStaxVGg8t2Se+MbEfvb1FirIr/ob35bwkae/8Y0oT1cVqazgaA4ey3M27ZPtyit9xV20eEy205FD21sG2UxQ+xK3PO00T8CA3+Hzqtxu8vP34fo28DX6msm9tmQsSkoB5aR+Fa0dGeuhLtNmZwwJxDlRmy5SATCgsAZYgeZ031O29bUksiuXXbur7Hov0d4+6Rcs3jMHNbOUqCPtBQSTlmCD7a3uj6iV6f3X5PP8ATNCKcakfB/g2ddQ4QlAE0AtSAoBRQBUAKAKAWgCgCgCgFoSFSAoDzbtvxctizYt22d7SpJzKiqW1HicgEmRoJOnlXEx3bq6uyWn5PTdFw6vD52m8zeyvotCi/wBs3WJRybZG/hS6B5XEEvl89IrR6tc7/O86ioQUc6i/O3k07EHGcTv21i9ZtPZPoXLQLWx0IIMp74is1STfZevIsgqea6clLjff7ldwd3a9cvsi29Mnh+2TDF5GhEEbetV1Wygo3uTBZ5tW2saXhTZRmGgO8/arUkY4hZnZ7+xOK5pMQo/r4VXY108unEjLi7ZcIpkyNgT7zGwqbMsdOajdmy7NMf0SxP6q3/pFdE8PU+uXi/cON2hctMvUGqapWeedncYYfDMfHZ9GdSbZPh+Hok+QqMRDaouPuen6OxGeGV7or+IIe9dDmFsQxykLmBHrQSdtgB7alWy3OzScnovM0v0c37Zxai1YCpkf6w7kwNAx9IxPuBrYwSfXJyfPQ5vTCthnrfVeB6nXaPJgTQCUA4VICgCgCoAUAtALQBQBQBQBQBQCMY1NCVqeXYi6L+Iu3e5jMxMDKXgKFDNmnKSANB7zXna1brJuaPZUqTw9CNPPt425/f5oROI8PZlClmfXRbpCuGHqXbex6AzPlVKkl8uW06tney+35T/sZ58JdUFxeLW/tLcYJcQ7TJ8LHznXarFKL4am85JaNeD3X7+x2sXCltFaHeBOXKBJ15QI9nSk7OWmxFNScby3HXb9xmCW4Zj0JgHz5aVhZbmeiV2d+JXrlm2LTXczNvyCjoKxSUmU01Gcs6VvyTuDYUogOwMGPCCfNiZJ9gqJsqryTlY1/Zu7/ZLGpP1ab+wVtSdmzwVV3nLxfudsXiBBqiUjA8wx+FYY579o62kzMnroTBX26CPbXSw8FUw0lLgb+CnONSOTc6cTBuXlYFTa7tG8UlTq32QRmMRvp5VpK0Y2e56+hed7bFthMYCyvDDIZVsroFI5ggR+VUdqDzXFSmmnDe56rw/GLetrcUghhy5HmPjXpKNVVYKa4nisRRlRqOEuB3mrSkJoB01JAVACgCgFoSLQC0AUAUAUAUAUBwx7AWrhMkBHJA39E7VEnZNmUFeSRiOD4QsoFsoogGCZPviNfbXnaWGqTWlj0uJxNOMu1dsL7Bs6IwLppcTTMvPUHyII6yIqmtSnDcijUi2nwMF2ut2+8zsMpcZSV+2RplKjTUEEHcRVmGlJ7a2OvTUVTtJvl5/oiC7nMLO0SOQ6DpWb5s3VbZGl4dh1w9rvCoUxp1jqa15SbZp1X1s8kXoVWAsNibxuNqAdOlZvsqxdUlGnE0zgKN+Xyqk0E3LUs+BXIwthelq3P3RWxUl2n4s8NmvqNxdzeqSUYO/ddcViMpAizb31H94DJ+Brq0Y3wsjqdGySxMPv7M4tibivbCAs31g5HZgwk7bXB0rVkk43+fND1dDSTi+/9/ktrl13AtM4LfaIRyo/ZkAj3mtbKty20YPMkbXsBcyd5ZLFp+sBiBOgYD/LXT6Nq3coff8Af4POdN075atu5+6/JsJrrHACaAWaEBNCRwoAoBaBC0JFoAoAoAoAoAoDneJytAkwYHXTahKPK3sYey31l9kvTZYoH8MwPDHQkyRXJpSWRKJ1ZVetm5x2bdvYXi/D7eMzYvC3it8Ai2DoSLYJMNo3rDUkaRWzFxkss1oyu8obGN7Q3bzNYW7lNwqzNlES4gSVHotBMx1GgrWq4VUJO2zO1gMQ60YqW6b9l+y34Dw/UFuWp0jT51z6kjsVZ5YaFhj7YvND3FS2NxPiPlHSqou2pTTvTj2Y3bJuGdQMlhNB9oiBUNtlM4O+aq/sN4gxS1cJYEhHO3QGppq80u8rlJWbSLbhzhLFsD1F95gVMpXbPDxWiI5feTJrEyMykfpOKeAf7OBB55e8Me356DnXbwivhpL5sbeEllrwf/JFfYxA1NuAJUxsFkEERP7IrnWute89pTspu2zS/JPwvEZHgs3WB+2qkx5qW/KqpQfFl0oq+si/7N4lrN62SWylgCrqMwDaFiQdAJnUcqyw1Tq60X81Of0jTVahJWV0uHNa2PSTXpTxYTQADQgUGgHg0JFoBaAJoLgaAKAWhItAFAFAQ+K4ju7Tt5ae01q42t1VCUu73MJytG55r2k7BXbyDFWDnukfW2yQMxBibbHbQaj8eR1cHCUsPGS310+5bhpZI2ZVcJ4VxKw2ZsO1tYFtrjG3Fm2xElBmktPMA/Os6zlTpubWxsVMTFRIvDbRxPEMtwsotlrZzNLAISGykiBJmAOtalSo6kry4+3I7ccRTw2H6yCW2ne3xf58DQtYIdrVuXhmHh9VSfjpWjKLzOKN+GIjKnGrVtG6W/NoEswYeF8suvvJrHbQslPS8dfuTAwA02qDXs29Sq49enD3f92/v8J2FWUf/JHxRGIWShN9z9jrZxRKKplTA3IEaVi0eLQ7E3Co0mORqYoyRV9nzmxeIXTWyNG8s41+Ij2Cu5gv/G0W0pWmn3orMJhbt9hbDA3HRssrl8S5SAdTqdp8651KOZpLn+z21ep1Pblsk9vFHTgeJvmHZzB9FdBoN2Pl0FU1YxRtuMZLUvbr7Hf861ylR0aPTcHez20f1lU/EV6mlPPBS5o8JWg6dSUHwbO1ZlY0GpJHUA4GgDvfI1g524EXDvfI1HWdzFxe98jTrO5i4ne+Rp1ncxcXvPI0z9wuHeeRqc/cLh3o6Go6xchcO9HnU9YhcXvR506xC5mbvHbOLISyWZVaWYiFMGABOp58uVcfpeTnTgltcmrTlFK5osHGRfZXTwkctCC7iFsU/HOKIj27DCTecpuIXKFbWesgCOtU4+0qEo8zGVjzvj/DRbxV65BBKWrqPIyqyEq2h1ZiVQwAfSO3Pi0pf+0r7o2pVHLCqN9n/j3Zb8OxNi3ZKkjvwM4czOYTAE6zmX0dZ1nes4OGW/G/z8GNfEyqpJ6JJJLwVr+JWcYxT3LhNlS4cDQ5jBEltYJ0HkTtodAavqqdxksfWjHJF6aen748ybcvki2yqXIBtnUwsDN6PSTE7yIrGTm9L7cDejj49cpqP1PW2r2Wi22K3itx7mHaCrF8oUAnKczARK8vOraVlPXv9jrY+dP+JOVPZrfx0/JMw/Z4tpcwp8zbxJn4MB86i/LU8fbuOGJ4VewzTbz3bJ5NJK+R0/Gl78DLbVFNwa6bXEScrIt1Aqm4CJloMaciUG3Ou3gWnTZlF6XJPZtHTGWCzhvrQu0EHMJBBJPKufSSjUUVwa97HtMbJzwzk3vF+1yw7Q4QWcXcQSFMOo/ZbkPIMGHuqMZDLUfmWdFV+uw0W91p5f2sDgwDPuA+Zn5VoG0rXsbLsRjQ1prOoKagEycrE9QNJB+Ndvo6rmg4Ph+Ty/TOHyVVU/q90aSa6JxjlevBFLtoFBJ9gpOShFyey1DdlcgrxaY0Anz/AK61519Nzn9MUr82V5h4xx8qyXSVXjYXH/p/mKn/ANTl3eYuPXGeY+NWR6Qb4rzJuO/SvMfGsv5snxXmLi/pB6j4isv5dR8V5i4NiYEkqB1JAFZLE1Hy8xcdbxGYSCpHUMD8jVirVuS8xcbiMYLYBuOiAmBmYCT0EnU1l1lbkZJN7D7OIzjMhVl5FSCPiDU9ZV5EO6M32o7X27Fu4lt5u5dCkMEJiDJBU7gx8qyjKq3sbWHw05tNrQo/o3uZrV1zoA4X7qz/AM1aHSL7UIjGxySSvwJX0XY669rEXXb+z5mdZ+y7Frjx5eME+Z9tdakssLPghiFGMYrjbUpu0fFHuY1LmVVCFWgtmKwEkaQA3I7wQY61pYjNNSb0Vtv38+5oVJWuaHtbw5b3d+PIxaEYmFLekFY8gchE+fnXHpwk6jijN66GW4nwe7euKts5cpQl5mV6qVks23QHXWa2Kemj3Is7jOCXyMQVvGcxa2Bmym4FJ9F0Mklius7z1rOC7XuQtzrxO/ZtXFvC7cuBcq914g67+FyTrAB11Mk9ZOE4q6y/41NynKjlzSXaWitfV83rw7ip4nxK5hsGLt5c5W8BkJ8JhyIWQIWRIn/tnSo9ZVcYvg/n4NtQa6PkpcXx7n/YMD9JysQP0W5r0YsPYBn+Qq6XRk+DXqcuzR2ft/gZ8dp0Y85aPdMrVa6PqRd7LzFrlBju1Ni9dUWRdkNMkWlTYzoiKWJ6meVdDCUJ03eVvnoZRjZl9gbbrjbNyVZHu2XBUbG4Rpm3yyTvzqmtFRr2XGz9T0lGpKeAcm9k16W9megdp+z5xeRku906BgGKZwQYiVzLsZ58zW1WoRq2zcDk4LpGphVJQSd+fAwWN4ddt3Ia6z9ySLozFQQXVBcyjQDxKfY3OK11h6abSijfeNqTtLM9eWntY3fYDC20tXGW0qsbjAsNWZRBEsdYBJgbVtYdJRObi5ydSzbfizVTV5qlV2nuRhbh/cH3riD861ekJWws33FdZ9hmftkyPYfmK+fwVrsp4j8x61XnlzJFDnrTPLmLj1c9alTlzMkx13EBBLNA29pOwA3JPQa1tU4zm7RuySs4n2gFtGCh85EJPdzmMAE22cPALAnTaulQ6PqyazPTjrw47XRs/wAHEtXUHrsc+G8awwEvcXvgSsXoa6ADCqimZkBdVnMZPkOqsNKGy3109fsuC4I0a050Z5HFp96u/tvp8Zx43xK6qPkQC/eyAIV1t4dCfHdVdixZvZnAOxqaFLraytrGOrfN8l4G5hKc5vPU+cl+WUnELvf3LS3MQTcKkAMq5EIj7J5HU7zA16V0FQjCTcVudKmsqail+WLd4ubWGvd3d7tjkBfM2Zip1YcllQRMdNeYwqYeNVpyWwqUVLtNaIquH2MQuHN5ntlT6KXJDqdyAdtASSTAidQNTcuzoiY1GnZ7Gt4Res4fhOIexetssXYcMModwFUMRsRKab1y8SpTxUYtcjm13mqd2hnez3E8mHvWTdU2xDIASQQPSJHpMeesnTyrruzTizfl1b7TXAkZioXEKyXSWgQJBKlmICEjUxzPmfPRpyyx12OI3qbbi9jvcAubcJbJOhgoQGYHkRDa1x1J6SRdh6sqajNbr9WuYS5eyK1hPBaUWxmygiYUlWbZnLZi0Tvz1Aum7NTau3/jyK5SsiMuBxD3wbTteKG2tolGVVbVphxBVVQDMNNWFX02lG6Xjx/x4GcNNuPz7Fu2FxFvE58RZt3O9hT3RQIxCaqBcOgC5iW0JggbxSbu9Pnz3M6dR05qRD7dYuy2GY3EcsjDu7ZOVXfUAtBz92ozH7M5RqJE24OE41dOK8vmxvYjHOtDJlsr39DzfCAZ1KGMxAEGIJPnsPOu0jRZExPicwZA0Hu5/wBdKglFt2T4G2KxVuwlwWycxzEE6IMxEDqBWM9jKMknrsbw8FxGDv4VbxUjvkCujEo4F1GEggZWEnSOehMVq1oXcZW4nTwdZdTVpp6ZW0vD4j1pTWycg817UcPFzHO2S6imAzjN9awVfqlAWGJyqwUSZG2mlU730OjQy9Wrtfo3PZnBvZtRc9N2LsNDlkABSRoTCiY0mY0rOnHKjUrVFOd0XGarLlZXdrf/AEr/AL1n/wC63Wn0n/8AFn4fkrr/AEeXuUloa/4fzrwkNVYq4joqh7kjlWsopcQdRVqSMimv4lcpvFvGSBbTmq6GGHIERmG5JjZRXpMPQ6qOXjx+d39z0/RPR7Vpyjq1dt8E9ku/jcrcSe+bNdAczPiAMctByrcheOx3nh6SioZVZc9SYlvZl0Yaqw3B6j5RsQSDoatSurPY1MTRp1YuM0VvEDdxKm9YYpdnxjxZlIOttl1lOg6QelbFGjGjHKjzUewspmOKW8VilK3LKIynVlOUSu7amANvOSPbV6QcnsRuIYhbFpC31paRlJBGS2VBziNAfRG05TFL2LZ1LRsPv4o4hv0WwVvFjnuOCoTK0sbc7CTppETHPSmpUjSWaZpzrxiteJpOymVzcwtzCMtomWUsWTNbII2ifEvLSuZjcZDIp032uHga88TGa7O6NxY7O4JRIwtkdPAOdaSxle13IdZO27IlzCWMwXuUhSSvgUwx3InY1z6mMqvs5tDX47Fxb0TKBpGxOmv7OorONSeXd/O4zSstDjf4LhsTbytaUQdcgyw0zPhjnrWzCtOcbp2a0egsmiqHBO6drmGv3mNu3c8AIuKGMZfBEMdGOXfQeVbmGbmm7J2CWuhlH7Qgq5xKMt1DIvWxlnXbISArzHikDqRGtygm7xWrfxhNls2CsvbZTduuT4rtoMouiYaS1wnOvKRKkN01qnLKM1N7+nz18Cw8t7XcJtYR1WyzspXMM+rAklQCQq6gzIjSBqeXZw1d1Ytu32FymwqQK2STbfRZYniKH1Eut8Vy/wDPWMiGep9scM1zDhkQ3Ht3bVxFBiSGA1PIQxk8hrVU1dfdF2GqKEpX4xkvNO3qX6tVhQODUA4GgHzUk3IHa0/2eOty1/rB/KtLpV/6SfziV1/o8vcp8P6XuH514ajuVrceRrVE1qzIVaRZKGY8Hubkb928e3Ka2aDSqRb2uvcS2Mqti/fuXFwyB2UlnJIUAMzAAE7scrfDWNK9nTpOWrPf1ekKGFUIzTd4p6chtm3ixAOEuHoVXMp9jIWU/GrOpD6TwMlfO13Wf40JePsYpLDXLlkpbKsJVkLDQ6+FjG2nnpVipZdTSnj8LUvBNq/HQyGKGKwmW+bA7t/Bc8WZbupJkekhWSshYBB3kVYqkZPJfVHFqy1y8ULiO1Rvp3eGsrYDSGuOy5VAOyKo1O+sE+zes1HmVRk+BmjgDazsl1SwKwo0cn0s8c1gGZneD5nuQ4tbM1fALAtE33tWhbynvO50W44PhtrqRmLQNIgFjpFcTFVeueS+2378Di1sS6k3FpKPv89j0js3gclgM0d4wzOerNqY6CTXLlaV2viLaUUo35lo7QtQ/oLeBV2jL1znrMrW5boNK3I7FhW8QBh0BIzgTG8KQSB5kAj31hGWWo48JFcuRnr3aRMNbIFpXJPgzArCmTL6SYkwNCddRy6+FmlFxsnyMVWjsjMYFGxQvPeuKR3dxwDo05lYwwO3hcAHUAic3PY0i72dzbo0cybclfl+fwWGKu3MMLGHvrZu2SqG1dCML1jNtlI9IDpMkaayBWbaafP3/v6FV0jzfjXHbmLgXwrOjaXFkSACMuX0Y0B0AGh08Rrq0qSh9OxYRbRq0g9D+h2zOJvXPVsx73df5DWEiGethqxA5TUgeDUg6rUgfUgrO1zfVIOt1Pkx/Kuf0w7YSX2K6/0/dFZY9L3D868RR3MFuP51TP6mZIcBULUyHg1lcGewmCv4bEl7Sl7DjLcAKk92A2UZWIJZC0CN1LTJgV6nBdLUnTUakrP5r9+J0/5lKdCEaieeOl+DjwvxuvndI4Pxj9GL2Aln9HiMMgdbRRZPhdLsXdZk+FjMxO1dyNWEldSTXiUSnSyxy7632t3W4+NzsVJRMNhsOVwyiFzCLeYlszMLkXWVZkDKMxM7CtWtjaSus6fh8t6mdOrQjq9bcOb5eHP0MVxzhJS2rYnM10qcuY6IhdiNBpOslRzatrD1KdROUOevjYthOMk5efiVvA8FeNw2rb5XZCxkwQoIBVY2AzLOusCatqOyuRotxcTbwmHuKlxmxFxgZ7rKVQkhZZs09dAfs68qobeVtaWK6lRRTk+GppMFbbEG2T6CwFG0nYvA2515atJQlLLu/bkedi3Wm52stkeg21gQKLRWOmtERsU+lV1HZGLehx4faiWPOtaCsszEFxLFGkVdB3RmQeIaQ3MGqa+lmiufMw/0xXstrC3V+1cbMBpOVQQPdXe6LjGo5S5pGSSbUjNdm+M2e9KhmVe6vtcBBggWWckAcx3YHwit+dGau7d33vZedyxELtn2he4ostM2gjI0iQtxUc2nXUApcygRsARVmGo2Sd7r4tO5oWM/xDF277LcVStxlm/sEN310j1gJM8ya26UXFZXtw8CTmDVgPU/obswmJudWtJ9wOf/ANKwluQz0cNWJA9DQHZKyJOq1kgPqQVHa1vDZHW8PwS5XL6blbCPxRVX2XiQLHpfCvFUvqRitx5OtUz+pkjMTdKozD7KsdfIE1NNXkl3kt6GcsdqHAm7byxYw75TlDM9wXyxTKzSsWSQN9CToK7E+jE21Tl/ukudkrb6LXXwF2iW/atFz/VOQobUNb1K27dwrlzSPDcGp0kb7VXHouo7LMr/AH/qceXNeIv89CZY7SKXW2bbq7ObYWUMsrhWAKsQcoYOY5TzBFWRwM91JW0d9dnfu7reNuDFzV4jACSEYaEA5mBkmYAgaHQ710K3Rsc2WjLZ21e7ey0Wj8TNo8v+lJWS+BnGYWkNuNQAHcszeemUA9TXWwGHdCDi2m78Dbw67L8TJYXDd+vhZhcVArLJAYFpJY89Cum3ltWWMrOlFPh8sVY2pKME4+DL/hXA0t7iSQJgQBrMCvP4jFynscWreatJ3NtwfCgEQNFEwK58G5T1NunBKxdNdrZbL7jLdhrjquVspIBYAwBzM+ys6OHnWqRjZ2e7tpbjqRZsvUwYt25zQqzoAJbLvmJHODoK7scLGhTcr2jHuV3be7ae/JW0LbWRTYY6V5ejtqYI54tZBFKqvFkS1PNvpZJ/RbA9W+R96238tdToGpeco935MaT4cjP/AEb8MN25ecgd2ltlYwMzG6jWwgYjwiGZjEahZmu3i6qhHUuvYpe23Z65gLzWnbOGOZLnrrMkn9oc/bPOtijUU0TcocO8aVaCXZ3qQex/RRYy4Jm9e859yqi/NTVb3MWbZKgEhBWSB2WpJOorIkdQko+1R/uB/wDIT8Eb+Ncjp1/6X7mvX/2+P4ZFs+kfd8q8bS3Ritxx3qqf1MyHQCIIkHcGsU2ndEoY+GRt0U7bqD6Mxv0kx0ms41aifZk/PmTZEd+CWCLgNtfrfTMjMR4fDm3C+FfDtpW4sTiIuPaXZ21Vud99XruRZHZOHW1ZHVQvdhhbVSqopbdgo0zGSJ86KvXSd2rvjmV9OF7k2RKLXP1h1bMfR31/Hz8qz6+q29d3f6lvz33I15md7acHu4pVYNmuJEA5fEsgxJ6amNjJmujgelpQquOIekra728uBfQq5XaWzMj2c4XdDZ7ilXDXA0ggvIGpnkJgQI8I6VvdI4yOTJFp3s7mGKrP6Fqnrc1mDwtedqVDnqN2jR4FMqz1rOhpG5tx2LO0mRcxGoyliQDkBiAoOheDOu2ldilT6qGdrVWbb/2p7WXGTWvdppzs2Vyvv8XOdsoYg6DO7ZhpB1B0noKpl0rlqScU2nteTTXlz9Ctz1Fw2Jdl7pmnMIB0zSNQC25BiNfKqY4yrXg6E39SsnxutUm+Ke2uuwTb0H4c6VpUndXMlsFw0kwYj6S8IXwN2BOQpc+6wBP3WatnoepkxaXO6MFpMpfoxtXhh7l3JkspmbOdO+YZmKjTWMiqT5dRFd7GU06qlfht88yxp3uZv6S+M99dW2FYKIuAuZMuusaaDUA+ae87OBpuMXJvcyjzMfbE1uklhhhpJrIHu3YnDd3gcMsRNsOfbcJc/wCqquJiaFKkkkJWSJO6VkDqDQyFmgKDtMfrLA87h+AUfnXE6ff+nS7zXr7xONndvd8hXk4aO/cYriE1rt3dyRwNYmSYUGpLtY5wANNIGoHL/tXTpdKV4RUVZpWWq5f4J1I9ntCjEjvLW4VQSuZmzZSVXoCpkz7oIJ7lOjjp0Ou7O10sv3+ze/3IU03a5JbGMCdF+6P65VxH0nVTd4xv4EkW68yes7Vz5zc5uT48iHsVy2wW15RWxDYpiiRh7UsfKB/XxrGSvogleTLSyAXRORZQfYSK6GHgnUhDhdL1Llukc8ZfuOWAzEZmbKBME8yBVlatWrOUVdq7dkv0Q22U7NrqY9tc2zvYrehZWsO65XymJU5oMb/LzrajQrQcajg7JrW3eZ2a1JB0ZhyDMPxNJxUak13terMhtw1TU3DK3i2FF229ttriOh/xqVn8axo1HSrRmuDRg97mF7J37pw9pb7NZsquVyWAnJnCwIOkptzg8iK9NXhBVpNa3/RnL6nroeZ8WxDXLks2bKMoMAeFSY2306ydq7FOKjFJFq2ONhOdZ2BMtK7kIgJLEKvmxMAfEipB9GWbQRVRdlVVHsUAD5VUjEk26yRJJQ1miTuhqQPBoTcWaAzvaNvr7A/ZvH8bVcD/APof/FHxZrVn2o/f8HC9YOpFx1ncDJG3LMp+deWzRSs0vX8ENd5Ew5Zx/eX1P7VtBI02OSDqYjyrdxWEWHgpPK7/AP2899iMr5v0/R2Fp/19z7tv+WtHNH+heb/Ys+b9P0OFt/1zfdT+FY3j/SvN/sys+Z0tq0jNdMT6q/wqYuF9Y+o14srsb2esXsQpus7WVkhDlCqxMlgAs+epru0ulnGnGipvKuPFL19jHL2r3/ZYvadfDbuKEEBQU1AGw0YCuJOdOUm7PXv/ALGVnwZHxQvZdLqf8M/z0h1V/pfn/YxnmtuLwwNHjYEzuoKj4En51sWTfZVl5/oxp7alpgk8ObrJ/h+FIRu7lkNrnM3yGzDcEEe0VYqjjJSW618hfUmYsSjG2SJJuiNMyxqsj7SGdPOupVi+rk6MmrvPppePFX5xd9DN7aeIzEvfbK9k3chjw5mZtZ1z9NDsdNNp0uxEsVKKnh3LK7aby8b68uenG1yHmeq2Oqau93IVUQhE5xpDMxbn6MDzIrFRUqs6zi1FWi7vNtrJt3e1rL/lYnjcho8yTz1+NcPPduT46+ZimPutUVGSyJiW0npWu3dlcnoeQdq3uri7tvvGyKz5V5ZbwJ2P7L5fKORr3GBhCdGNS2rt6f4Lo2auYy88sTsOXsrfLB9jEBalA9H+i7hK3nOKaMtpsqL1ulZzEdFBBHmR6tYzfAh6Hp861gYkm0azMiQlZoyOymgHBqAdNCDLdrbSvew4ZQwy3txPO1qOhri9OTlCnFxfM1cQ+1H7/grMTw+2EYw4hTs9zpyGavOUcTJ1IqVrXV+zHbyMXsQ+D2sNezGyt1bYiQz3FOfr4XjaOfKul0rKdBxjnzeKWnoZy3sWf+zE63f+Nf8A565H8qfKP/WP6MQXh6j7V3/j3/56fyX/AEx/6x/QsNx2CYp9U7q4MqS7uPeHJB08qmFeLdpxVu5W9jGalbs7laE4h+uX7qfy1ffB/wBPq/2V5qxaYPDXAv1l12bmQVUe4KIrXlVp37MFb7/suje2o7EWCR/eXB7CPzWpjWhf6I+v7EnoduDWSwCAsZmc0TE9QByrN3lK0Vbw+Mxp9pWRfX7Z0toNSNBoNhPyFWRpSlJU4LV/hGw1wRU5HCB40YEg76Ake7UGqupqRipW0e3Er4XOFvEXV/u2dSYPhJAPuGhrOjWr0fobS7uJjd8Dpb4ncWQyIWJ/VJJMTsBqY1reWNxNrKC/6/EQptb+xLxOHvk+NgxG6qQ2Qb6qmij4Vhi6OMl9bv8A8VwW+y2RY076krD8PuEjMuQFlUkxu0bCddxtVVPo6u5pTWVXSbduNuF9d1sZKLGY/DtbIDRrtBkaGCPaDVGMw1TDySnx5P7eZElYa1tcupA051r5FbcNK2p439J6ZMRbuqZD2smmxa2xBM/usles6Gneg4vg/cmhJOOhh7STXYLzrctDrUg9m+jbgz4XB/WAh7rd4VOhVSAFB84E++Kqk7swkzXJREIkW6zRkSUNZGQ6aEDw1ALNCbmH4t2jwt+9Y7u6CR3oPL0skf6TXH6cpuVBNcGauJt2ZE1oKkSNQedePV0yt2aK/s5hWtW2V4BLSNQdMqjlpyrodJ4mOIqKUeCt6mWfNqyzLDrXOsRcMw60sLi5qWJEz0sLgXpYXG3NRFStyHsP4NimRmWPCkGepI2rbUssVIxoyaduRNTieW8HOsZtJ6qR+dZYXE9TXVWSva/qmizrLSJFntEAVLqzFVA0bKCQxMkARsRy5eddSh0wo2dSLbtZ204vhsSq9hF7R21a2onKFTM3ihSqMIVYmSTE1tw6RopwjfSy8FZPbS93syP5EU0jhc43Nt9DmKKiBiWYGCDdL6DMQzD4Vry6Tg6crN3skr78nK+2z9CHV0fz73C3xtmdvEgzFMokkIEIMGFGaStZVMdLM3mir2trtZ3d7LW9uZKq3e5arxMwTMTB0VjtqILN1ArB9Jp3eZcODe2vF/jQuzlbicRnIEmBmOoA9IydvOa4+MxCqtJN2V3qkt3d7d5W3czfHuP2rcqB3jdOQ9v8KnDYSU+1sjSr4mK0SuYvto5vYS3cK5ct5QDEA50fMq/cHwru9FrJWlC+69mW4Ko5XVjz5W1jzrvHQNB2Js99j8OmXMA+ZpEghAW1HTwiok9CNj3VpqkwHWzWaZKJirViRmdAayJCaEDg1AGagPnzsRwrvMS+ZNbaMcrCPETl1B6a6HnXO6SxPUUk1xdimvJqNlxL61wvEjNld8uYhdthprEcwfdFcmdehpdK9tTmyjHS0ToOHYv9Y/4Vh1+H5Iwa7jljLOLt5ZusJJ38h5VnTlh537Ow0W6aGLdxf64Vk44f+km8Tsj4z9cPh/0rBrDf0EqxzucRvqYbFWgehYA/A1kqFKSuqb8jNRk9kzsMTjCJF1CDsRqPiBWGTDp2cWQ2NbGY311/H+FSqeG/pJujT9muMRhmF9lDLcYaRqCFYbx1I91amMoq8VTW6LI1YxjqyFiuPDMSCP661jDCO2pqyrtvQiv2gPqj3N/0qxYJcwqk3wJ3+3Lf6zT/AHWo21kHXn8K2/4sOEl/1X6Nn/8AXoSLfHLcR+kEHr3Wh25Tod/hRYaC2n6EZktM3odLXaBAwbO5E6jJBgDkQetYyoReiqW+xlGor3zehLPbK1mMqSOU7++tGrhJ5rwlm8TL+Usz0K3HdrMLcJt993Kn0ngE+wRqPbFRT6OrJ5st+4wnNz0SaXgcMNxngtjU3+8byVm/KtmWExlTRxfovyZU8NTX+1vxX7sZP6QO09nGGzbw5Y2bYckMuXxmIO+sDQaDc7zXX6Mwc6GaVRau3G+n+TcpxaMPfSDXVLkWXCeLXcO3eWiFeCsiRoYPIjoKhmLRaf8AjbGfrPxufz1FkMp1Tt5jf1n4t/NSyGUlj6RseP8A3B/XtrO5kOH0lY71x8F/hUXIOi/Sbjuo+CfyVNwdF+lDG/s/BP5Ki41H/wDmjjPVX/L/ACUuNT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2" name="Picture 8" descr="https://scontent.cdninstagram.com/hphotos-xaf1/t51.2885-15/s640x640/sh0.08/e35/11363809_457442824443920_68520408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68" y="1828800"/>
            <a:ext cx="3813416" cy="381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828800"/>
            <a:ext cx="4929187" cy="2115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951" y="4229100"/>
            <a:ext cx="5715000" cy="2385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976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Generating Business Idea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d152j5tfobgaot.cloudfront.net/wp-content/uploads/2014/05/airbn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511" y="838200"/>
            <a:ext cx="7221634" cy="5628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66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24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i="1" dirty="0" smtClean="0">
                <a:latin typeface="Cordia New" pitchFamily="34" charset="-34"/>
                <a:cs typeface="Cordia New" pitchFamily="34" charset="-34"/>
              </a:rPr>
              <a:t>“Value creation vs. Value addition”</a:t>
            </a:r>
            <a:endParaRPr lang="en-US" sz="4000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http://poetsandquants.com/wp-content/uploads/2015/05/add-valu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438400"/>
            <a:ext cx="59055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040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Value Proposition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A business or marketing statement that summarizes why a consumer should buy a product or use a service. This statement should convince a potential consumer that one particular product or service will add more value or better solve a problem than other similar offerings.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3583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Value Price Cost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AutoShape 4" descr="Image result for value creation 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2" name="Picture 6" descr="http://ignitiongroup.wpengine.com/wp-content/uploads/guidechar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518" y="1828800"/>
            <a:ext cx="686562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30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Value Price Cost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453" y="1202660"/>
            <a:ext cx="6381750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922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8656" y="174008"/>
            <a:ext cx="8197392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 Canvas 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 business model describes the rational of how an organization creates, delivers and captures value.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2" descr="http://customerdevelopment.org/wp-content/uploads/2013/04/bmcanvas-basic-model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4" t="14590" r="16666" b="25856"/>
          <a:stretch/>
        </p:blipFill>
        <p:spPr bwMode="auto">
          <a:xfrm>
            <a:off x="1905000" y="2895600"/>
            <a:ext cx="5715001" cy="358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23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600" b="1" i="1" dirty="0" smtClean="0">
                <a:latin typeface="Cordia New" pitchFamily="34" charset="-34"/>
                <a:cs typeface="Cordia New" pitchFamily="34" charset="-34"/>
              </a:rPr>
              <a:t>Customer segments</a:t>
            </a:r>
            <a:endParaRPr lang="en-US" sz="36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098" name="Picture 2" descr="http://www.sas.com/software/customer-intelligence/images/hero-ac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46" y="2420238"/>
            <a:ext cx="4420637" cy="3617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4191000" y="1828800"/>
            <a:ext cx="4648200" cy="24003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Customer is the heart of any business model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Customer segment means group of customers that distinct from each other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Different segments means different offer, distribution channels, type of relationship, profit and willingness to pay. </a:t>
            </a:r>
          </a:p>
          <a:p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5742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Value Propositions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122" name="Picture 2" descr="http://bp3.blogger.com/_K_3jgRj_Rj4/SJfYiEmWq6I/AAAAAAAABAA/WmPCVf2fnuo/s400/Value+Proposition+Woman+in+Cart+%24%24%24+signs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43" y="2514600"/>
            <a:ext cx="3816524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4191000" y="2019300"/>
            <a:ext cx="4648200" cy="22098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28600" indent="-228600">
              <a:buFont typeface="Wingdings" pitchFamily="2" charset="2"/>
              <a:buChar char="§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Reason why customers turn to one company over another. </a:t>
            </a:r>
          </a:p>
          <a:p>
            <a:pPr marL="228600" indent="-228600">
              <a:buFont typeface="Wingdings" pitchFamily="2" charset="2"/>
              <a:buChar char="§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Newness, Design, Performance, Quality, Price, Speed of service, Customization, Accessibility, Convenience, Usability</a:t>
            </a:r>
          </a:p>
          <a:p>
            <a:pPr marL="342900" indent="-342900">
              <a:buFontTx/>
              <a:buChar char="-"/>
            </a:pP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5902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Channels</a:t>
            </a:r>
          </a:p>
          <a:p>
            <a:pPr>
              <a:buNone/>
            </a:pP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146" name="Picture 2" descr="http://cms.outlookindia.com/images/articles/outlookbusiness/2009/7/11/P54_Met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295" y="1600200"/>
            <a:ext cx="4048876" cy="233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536943" y="2286000"/>
            <a:ext cx="3741407" cy="157162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How a company communicates with and reaches its customer segments to deliver a value proposition</a:t>
            </a: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6148" name="Picture 4" descr="http://www.web-books.com/eLibrary/Books/B0/B66/IMG/fwk-collins-fig09_0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015" y="4038600"/>
            <a:ext cx="4171435" cy="2449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79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Customer Relationships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170" name="Picture 2" descr="CRM Mod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2133600"/>
            <a:ext cx="41910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52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Revenue streams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194" name="Picture 2" descr="http://1.bp.blogspot.com/-X1UXDylY-SM/T2nTpMUNK9I/AAAAAAAAAfk/KJlPqgrGook/s1600/cashi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300" y="2085975"/>
            <a:ext cx="423862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573418" y="2590800"/>
            <a:ext cx="3741407" cy="19431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28600" indent="-228600"/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The cash a company generates from each customer segment</a:t>
            </a:r>
          </a:p>
          <a:p>
            <a:pPr marL="228600" indent="-228600">
              <a:buFontTx/>
              <a:buChar char="-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Transaction revenues</a:t>
            </a:r>
          </a:p>
          <a:p>
            <a:pPr marL="228600" indent="-228600">
              <a:buFontTx/>
              <a:buChar char="-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Recurring revenues</a:t>
            </a: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0073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Key Resources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73419" y="2286000"/>
            <a:ext cx="3388982" cy="1234156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The assets required to make a business model work</a:t>
            </a: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2050" name="Picture 2" descr="http://market.industream.com/elopakweb/site/repository/jpg/11990-11998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600200"/>
            <a:ext cx="2763672" cy="222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exponent.com/files/Uploads/Images/Pharmaceuticals/due%20diligence%20and%20ip/pharma_ip_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461" y="4332346"/>
            <a:ext cx="1930898" cy="246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hillcollege.edu/Employment/images/newpeople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91"/>
          <a:stretch/>
        </p:blipFill>
        <p:spPr bwMode="auto">
          <a:xfrm>
            <a:off x="3764662" y="4620635"/>
            <a:ext cx="2250376" cy="188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ivm4u.com/wp-content/uploads/2010/01/financial-asset-management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248" y="4229099"/>
            <a:ext cx="2526005" cy="252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Arrow Connector 9"/>
          <p:cNvCxnSpPr>
            <a:stCxn id="8" idx="3"/>
          </p:cNvCxnSpPr>
          <p:nvPr/>
        </p:nvCxnSpPr>
        <p:spPr>
          <a:xfrm>
            <a:off x="3962401" y="2903078"/>
            <a:ext cx="121919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2052" idx="0"/>
          </p:cNvCxnSpPr>
          <p:nvPr/>
        </p:nvCxnSpPr>
        <p:spPr>
          <a:xfrm flipH="1">
            <a:off x="2267910" y="3520156"/>
            <a:ext cx="322890" cy="812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505200" y="3520156"/>
            <a:ext cx="914400" cy="11004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3962400" y="3520156"/>
            <a:ext cx="2601036" cy="9756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9771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Key activities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36943" y="2286000"/>
            <a:ext cx="3273057" cy="14478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The most important actions a company must take to operate successfully</a:t>
            </a: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3074" name="Picture 2" descr="http://awareconsultinggroup.com/NoSQL/NoSQL_files/product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7" y="1828800"/>
            <a:ext cx="3709623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homeguides.sfgate.com/DM-Resize/photos.demandstudios.com/getty/article/165/212/stk119537rke.jpg%3Fw%3D600%26h%3D600%26keep_ratio%3D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13691"/>
          <a:stretch/>
        </p:blipFill>
        <p:spPr bwMode="auto">
          <a:xfrm>
            <a:off x="5334000" y="4114800"/>
            <a:ext cx="2907615" cy="2907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67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Key Partnerships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68656" y="2590800"/>
            <a:ext cx="3806457" cy="28194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Networks/ alliances of suppliers and partners that make the business model work. </a:t>
            </a:r>
          </a:p>
          <a:p>
            <a:pPr marL="457200" indent="-457200">
              <a:buFontTx/>
              <a:buChar char="-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Optimize business model</a:t>
            </a:r>
          </a:p>
          <a:p>
            <a:pPr marL="457200" indent="-457200">
              <a:buFontTx/>
              <a:buChar char="-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Reduce risks or uncertainty</a:t>
            </a:r>
          </a:p>
          <a:p>
            <a:pPr marL="457200" indent="-457200">
              <a:buFontTx/>
              <a:buChar char="-"/>
            </a:pPr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Acquired resources and particular activities</a:t>
            </a:r>
          </a:p>
          <a:p>
            <a:pPr marL="457200" indent="-457200">
              <a:buFontTx/>
              <a:buChar char="-"/>
            </a:pP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4098" name="Picture 2" descr="http://www.nevlandconsulting.com/wp-content/uploads/2012/10/scott-ellis-allianc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657474"/>
            <a:ext cx="4048125" cy="268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65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200" b="1" i="1" dirty="0" smtClean="0">
                <a:latin typeface="Cordia New" pitchFamily="34" charset="-34"/>
                <a:cs typeface="Cordia New" pitchFamily="34" charset="-34"/>
              </a:rPr>
              <a:t>Cost structure</a:t>
            </a:r>
            <a:endParaRPr lang="en-US" sz="3200" b="1" i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85800" y="2514600"/>
            <a:ext cx="3273057" cy="12192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6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All the cost incurred to operate business model </a:t>
            </a:r>
            <a:endParaRPr lang="en-US" sz="26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5122" name="Picture 2" descr="http://www.tutor2u.net/business/images/break_eve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076449"/>
            <a:ext cx="4711700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45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Model Canvas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http://diytoolkit.org/media/Business-Model-Canvas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828800"/>
            <a:ext cx="7245927" cy="434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48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Example: Business Model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1.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Subscription business model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5" name="Picture 2" descr="https://encrypted-tbn3.gstatic.com/images?q=tbn:ANd9GcRc3_U9OPVD_GY-D076FGnRHb3b93u32OP6dzbgFtX0_Vu9L5p8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842" y="2209800"/>
            <a:ext cx="3258972" cy="4273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81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Example: Business Model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2. Razor and blades (Bait and Hook) business model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050" name="Picture 2" descr="http://cdn1.hubspot.com/hub/120299/file-39942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362200"/>
            <a:ext cx="4272697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6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Example: Business Model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3. Low cost carrier business model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3074" name="Picture 2" descr="http://cdni.condenast.co.uk/646x430/d_f/EasyJet_CNT_4sep12_pr_646x4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753" y="2133600"/>
            <a:ext cx="6153150" cy="409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6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Example: Business Model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3. (Online) Auction business model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4098" name="Picture 2" descr="http://guardianlv.com/wp-content/uploads/2014/01/Carl-Icahn-Lectures-Apple-Gambles-Netflix-and-Threatens-eBay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514600"/>
            <a:ext cx="6096000" cy="335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6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Example: Business Model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4.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 Free business model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One substantial customer segment is able to benefit from a free-of-charge offer. They are financed by another part of the business model or another customer segment. (Multi-sided)</a:t>
            </a:r>
            <a:endParaRPr lang="de-DE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AutoShape 4" descr="data:image/jpeg;base64,/9j/4AAQSkZJRgABAQAAAQABAAD/2wCEAAkGBxQSEhQUEhQWFRUXGRobGRgXFyAaIBwbHxscHR0eHBsgHiggGxopHBkgIjEiJSotMC4uHCIzODMsNy0tLisBCgoKBQUFDgUFDisZExkrKysrKysrKysrKysrKysrKysrKysrKysrKysrKysrKysrKysrKysrKysrKysrKysrK//AABEIAOwA1QMBIgACEQEDEQH/xAAcAAACAwEBAQEAAAAAAAAAAAAABwUGCAQDAQL/xABGEAACAQIEBAQDBgMFBQcFAAABAgMEEQAFEiEGBzFBEyJRYTJxgQgUI0JSkSRioRVykqKxM2OCwdIWNFNUstHhF4OTo8L/xAAUAQEAAAAAAAAAAAAAAAAAAAAA/8QAFBEBAAAAAAAAAAAAAAAAAAAAAP/aAAwDAQACEQMRAD8AeODBgwBj47WBPpj7ip81M1alyqqkT4inhr5tJBkIS4PW4DFhb0wCpi581KzyMaeN6cnyJujKL7XfzC5HXb5YvOVc7MtlIDmaAnb8SO4H1Qtt7n+mPbkblgjymIsgBlZ5DdRuNWlT7jSosffExnnLnLati8tKms9WjJjJ+eggE/MHATeUZ5TVQJpp4pgLX8Nw1r+oBuPriQwncw5GhGMlBWSwPuVDduuwdSGAvbex+uId8t4my6QSLI9WoABUOZ1IHYo1nHXqoB264B9YMJSg57NG/h19C8bL8XhmzA22/CcC31bF9yTmXllVslUiNt5ZbxG52AGuwY/3ScBbsGPgN9xj7gDBgwYAwYMGAMGDBgDBgwYAwYMGAMGDBgDBgwYAwYMGAMGDBgDCg5/Vpl+5UEdy08oYgAE9dC29Ddz+2G/hLWSv4s20lKRN/wAwLRj+hWSQfIpgG/lVAlPDHDHskaKi39FFh/pjqwYU/wBoXOngpaZIpXikeUt5GKkqi77g9mZcA2MGMt5RzhzSC2qZZ1FvLKgOw/mWzE+5OL5knP2JrCrpXj6eaJg4+eltJA+ROAbuY5ZDUKUnijlU9pEDD9iMUjNeTWVzXKxvAT3ikPX1CvqA9LAWxJZTzOyuo+GrRDa5Et4rfVgFPTsTi3RyBgGUgqRcEG4IPQg9xgE1JymzCj82WZkwsTaNy0Yt72LIx37qBj7DxDxHQXNVSCsjU7soUsR6gxb29yh98ObBgFZlHPGify1UU1M4NmuviKPXcWf/AC4umU8aUFTp8GrhYtuFLhW/wNZv6Y6c34apKr/vFNDKf1OgLemzW1Dp2PbFCzrkZQy7wPLTm52B8Rd/Zt9v73fANIHH3CLh4Lz7KQxoahZ4lNxGDe47/hSCwPsrX2x1UfOSrpSEzWgdD+pFaM27eR9m6HcMPlgHVgxSMr5r5XMit95ERNrpKpUg+5sV+oJHvi30NbHMgeGRJEPRkYMD9QbYDowYMGAMGDBgDBgwYAwYMGAMGDBgDBgwYDkzauWnglme5WKN3IHWyqWNr99sKX7PGVFkqq6W7SSuUDtYkjZnN+u7EX9Svtixc9c4+75VIgNmnZYh8r6m/wAqkfXFi5f5GKLL6aC1mCBpOn+0bzNe3WxNr+gGAsOM0c/83M2Z+CCdNPGq27B2GtiB6kMoJ/l9saUmlCqzHooJPyAvjGHEOZmqqp6hussjP0tsTcC3sLDAR2DFh5f5EK7MKanf4He79fgUFmFxuLhdN+18PfNuSOWyj8IS059UkLD6h9W3yIwGdcky1qmoigS+qV1QWF+pte3sN/pjW2bzplmWuYwQlNBZB1+FdKdeu9uuKFwVybagr4ql6hJkj1EDwyp1EWU21EbXJ69h9JTn7mPhZUyaiGmkRBbuBdyCfSy4BZ5LzwzCHacRVI/mXQ3bYFLD91PX6Yv2R89aKWwqY5ac92t4iD6r5v8ALjOWDAbOyTiSlrL/AHWoilt1CMCR7leoHvbErjEFPO0bB0ZkZTdWUkEH1BG4OHjyk5rvI6UdexZnIWKY2uSeiyHuSbAN1ubH1wDux4VlHHKpSVEkQ9VdQwP0O2PfFd4k43oqCWOKqm8N5BdRpY2F7XYgWUXvufQ4CEzzlDllRciEwMfzQtp/yG6fsMU6u5IVEBZ8vryrdlfVGe/WSMm5sf0/thw5dm8FQLwTRSj/AHbq3UX3sdtjjtwCQ/tPifLxaSEVaDYEIJiRt/4ZEn1Yd8dNJz6RSVqqGWJl2IRwxv3urBSv7nDmxyZjlkNQpSeKOVT+WRAw9tiMBWck5nZZVOscdSFduiyqY9+ltTAKW36A3OLgrAi43B74Wudck8umJaLxacntG11vv+VwbD2BA22tis//AEyzmgbXl1eJAo8qlilx6eG+qL9zgHjgwmBzHzjLwP7Ty4uu95E8v7suuO4F9tr4mch53UExtOJKY7WLjWpv/MgJHzIAwDOwYj8rzunqQGp54pQf0OG9ugNxiQwBgwYMAYMGDAKDmfprc6yzLyfIp8WRSLq17tpIv1KxEb9A+G/hL8rZFr87zKuK6gpKxOAbBb6F/wCIxoP3OHRgKjzYzT7tlVW+92Tw1sbG8hCXB9r3+mMlYfH2ks5IjpaRSPMWlcd/KNMfe2kln+qj0wh8AxeSWfUdFVyy1khjJj0RtpJXdgWvpBtso36dcaMynP6Wq/7vURS+ySKxHzANx9cYux+lYggjYjuMBuHGfvtH5wHqaemUm8SM7i+13I0gi/xBVJ3HRx64bvL6ieny2lSZyziIMxdgbavNbV6Le3yHXGW+Nc2NXX1U5JIeVtN7fAPKg29FAH0wEJh/5dyNpJaSFmmnSdo1Zm8pXUwBtoK3sL2tcHCY4QpY5a6lSZlWNpk1l20jTqBYau1wLD3I6Y2QkgI1Agi17g7W9b4DJPMHgebKplSRg8bgmOUC2u1tQ03JUgsNvcYqyMQQQbEdCMMPnTxkuYVapDYwU+pUbu7Np1t/duoA+RPfZd4DZPBebGroaWob4pIlLbW89rMbDtqBxmznJmQnzapK2tGVjBBvfQoB/wA18PbgyY0WQwySLbwqZpSNjtZpB36kEfvjLFTO0js7m7MSzH1JNyf3OA/MchUgqSCOhBsR9cWnI+Y+ZUpBSqkdf0SnxVPt5rkD+6RivZXlk1TII4I3lcgkKi6jYC52GPlfls0BAnikiJ6CRGQn6MB64BvZRz+lFhVUiP6tC5Tb2VtV/wDEMPDKq4TwxzBHQSIrBZBpYXF7MOxxjjh7KzVVUFODYyyIl/QMwBP0G+NbcW1S0uX1LgeWOBwAD/LpUXPvbATEE6uNSMrD1Ugj9xj0xivK85qKYk088sOr4vCkZL+l9JF+uL5kfOzMYSBMY6lAd9ahWt6BlsPqQcBpi2K9nXBFBV7z0sTE28wXQ2xv8S2b+uKRk/PeikA+8RTQN3sBIvUDqCG73+Ht373Xh3jqgrnMdLULI4F9BVkNvYOo1W72vbAUPOeQ1M3mpKiWFr3AcCRR7C2lh8yTiv5xU51w+YmepFTSl9IDHWDtfQSw1psDbS1vL9MP/CA+0hm2qopqYNtGhdhbu5sN++y9vXAOPg/iiDMqcT05Nr6WVhYq4AJU9uhG423wYr/JXJDS5XFqXS8xMrbnfVYLseh0BdhgwF8xXeYWbfdcuqprgERsFv8Aqbyr892xYsKvnvUNKlFl8dw9VONwLjStl3HX4pAdv0nAS/JPJPuuVQkizzkzN32a2j/9YU27EnF9xzZbRrBFHEmyxoqL8lAA/wBMeHEOZ/daWeoI1eFG76b2vpUkC/a9rYDMXOLPBV5pOV+GK0KnffRfV1/nLdP/AJxTIYi7BVF2YgADuTsB++PStqmlkeR/idmZu27Ek7dtzi1cpMp+85rTKQCqN4rXNtkGof5rbYB3ScmcsaFY/CdXC28VZG1E92IJKE39re2KtJyECzRtHV6og6llkj30g3axBsTbsQMO3BgK3zEzL7rllXIGCERMqkj8zeVQB63OMgYf/wBoziExwQ0aEfjEySeulCNA+Ra5v/JhAYAx7QVboGCOyBxpYKxGpT1DW6j2OGLlvLJZckfMTK4lCSSKgHl0IxBvtq1EKTe9unucLTAGLby14ObM6tY+kKWeZt/gv8IP6m3A+p7Y6uVvAYzaaVXl8KOEKW0gFm1EgBb7D4Tdt7bbb40xw7kEFDCsNNGEQfUse7M3Vm9/p0wFI55ZgtLlHgRjR4rRxKFNtKL5jb+WyBbejfTGZ8Oj7SObBpaWmBHkVpG9bsQq/wBFP74S+AdH2bsn1S1NUwFkURKSD1Y6msenRQPXze+72qKdJFKuqup6hgCD9DjK3AnMqpytGiiSKSJnLlXBvqKhdmBFtlHUHphnZZz9pWH8RSzRnf8A2bLIP3JQ/wBMBe6LgLL4alaqKmjjlUeUpdVHUXCA6A1j1tiuc/My8LKmTe88kabex8Q336WS3fri68N55FXU0dTDq8OQEgMAGFiQQQCQDcHvhGfaMzkSVcFMvSGMs25+KS21umyopuP1kdsAosGDGm+WnBFKcop1qqeOVplMrF0BPn3WzfELIR3v16YDMmG/9nHJ9dVPUnpDGEAv+aQ9bemlCPri557yOoJR/DNJTNbsxkU/NXOr9mGLHyz4M/sqleEyCR3kZ2cLbsFUDvay3+ZOAt2Mr8bVDZpnjxqbhp1p06Cyq2jrvte5vv1+mNKcUZqKSkqKg2/CjdgCbXYA6Rex6tYdO+M78h8oafNElt5KdGdri4uVKKL9jdtQ/uHAaYp4QiKi/CoCj5AWGPmPXBgDCfanNZxXfXrjo4g1uykJbTcd/Elvv6EYbVXUCON3boilj8gLn/TCq5CxfeDX5g5vJPOUsdyoAEhGruD4ijoPgH0Bt4onOWjrJ8vMFHD4viOolsRqCA6hpBIv5wu/Ydu4veDAYnr8rmgOmaGSI+kiFf8AUYcH2aqBTJWTn4kWNF26Bixbf18gw9ZYgwIYBgeoIuP2xyZVlEFMrLTwxwqzaisahQWsBew26AftgO7Bit8Z8b0mWIrVLMWb4Y4wGcjubEgBR6kjHpw5xlSV6E0kqyOAT4ZOlx81O4F+/TAZ553Zv94zWYAnTCBEAT3Xdrb/AKicUNRc2G5xN8R5RWLLNLUUs0Wt3ZtUbBQSxJsxFiOu98d3K/K/vOaUkZvYSBzb0jBf9rqB9cBpqDh1UywUN/L928Eso03vHpZrb2JJLd9z3xjvG4mFxjF/ElEIKupiUFVjmkRQeoVXIF779AMAwfs7VejMpEI/2kDgexVkb9rA/wBMaQxlHk3XmHN6U9nLRne19SED/NY/TGjuPs3+6ZdVTatLLEwQg2IdhpS1++og4DMXMjOTWZlVTX8viFE3v5E8i29LhdVvVjiuwQs7KiAszEKqgXJJNgAO5Jx54vvJLKfvGbQmxKwhpWIttpFlvftrZem+AqeaZFU0xtUU8sX99GUfQkWOI8LfYd8bhKg7HFZzDl/l00qyvSR+IrB7qNFyDfzBbBxt0IN8B3cH5MtHRwQKgQpGusDe7kAuSe5LX3xlnmPmgqsyq5QSVMhVb26JZB07WXGquKsz+60dRP18KJ2A1abkA2F+xJsMYyY33O5wHzGlcg5zZWYwr+JShAqqjRlhYC1l8MN5R03t8sZqwYDY+WcYUNQVENXA7MQAviAMSegCkhr+1sTmMdcC5c1TmFJEl7mVCSBewU6mNh2ABONi4BV/aHzXw8vSAdZ5Rfe3lTzHbuNWn+mPL7OmUmOhmnZQDNJZT3KILftqLYpv2ic1EtfFAtj4Ee9jc6pCDpI7eUKf+LDy4Oyn7pQ01ORZo4lDW/Xa7/5icBM4MGDAUrnHm4pspqb21SjwVB7l9jb3Cam+mOzlhk5pMspYm+PRrYG2zOS5G2xtqt9MVXmvF9+r8sy1SbM5nmF+iL3+ekSAX9e+GkBgPuDBiA434qiy2laeXc/DGg6u5BsvsNrk9gPpgJ1nABJNgOpOInPOIYqelnqVIlEKMxWNgxNu23Tfqe3XGXM+4qr82mCO7ya2skEYIW99gEHxH3Nzt1xf+CeTdXG6VFTU/c9PmtE15B6gt8C/5h6jAQ9dwJX5hTVObVkqxnw2mVGBJaNVLADf8NdOyg39+t8LOGVkYMpKspBBBsQRuCCNwcOTndzEinQUVHLrS955FPla3RAfzb+YkbbDrvZYcM8M1NfKIqWMudtTdFQHu7dFH9TbYE4B4ckOOZ64TwVsqO0Yj8MtYO4OoMD+sCy72v5tyb4YtJw1SRTmoip4o5iCC6IFJv1vbufXrhdZXyJpVhAnnmae9/EjIQA9gqkHb3O59sWXgLhStoJHWauNTTFbRo6nUrarg3JNha9wDvcemAu2EBzR5X181dPVU0azRykNZXCsvlAIIYi/TtfD/wAGAxtS0ktDVwNVRSQ6JUYiRCuyupNrjfb0v1w5PtG53pp6emU/7VjI3T4U2X3Hma//AA4b1XRxyjTLGki3Bs6hhcdDYjris8X8u6LMnElQriQKEDxuVIUEkCxuvUnt3+WAyTiY4X4mqMvmM1K+hypU3AYFSQbEH3APrhrZzyBa7Gkq1K/lWZbHp3ddjv30jC+z/lvmNHcyUzug/PF+Ivz8u4H94DAXnJ+fs4P8VSxuPWJmQj6MWB/phl8v+YcObGVYopI2iClg9iLNcCxB36dwMZPZSNjsR1GNK/Z+yrwss8bvPIzdb+VToHy3VsBz/aIzcxUEcA61Egvttoj8xF+x16OnocZxw0ftBZ0JswWBTtToFO5+N7Mdunw6Rt6e2yuwD7+z/wALQvRz1E8KSeLJ4aiSMMNCAE21C1izb27oPTazcR8nsuqdTRxmmkP5oTZb2sPwz5beoXTf1wt+X3OFaClipZaXXHHqs8b2bzMW3UixN2PcYZGWc5crl+KV4TttLGe5t1TUP64CP5e8pzltc1Q0yTII2WPylWDMRckXI+C4676ugw0sedPOsiK6EMrAMpHQgi4I+mK9zIzf7pltVLcBvDKrf9T+Rene7YBC5WhzriDXpGhpvEYEXHgxWsGBO5KoqntdvTbGn8IX7NuVapaqpK7Iqxq1+7HUwA+Sr+/zw+sAYMGDAJPmvw9ma5kK/L0lNolGqGxYEXDKU6tcWNrEG/tiAoucmaUjiOsiSQj4hLGYZP6AAdLfBjRePGrpI5VKSosinqrqGB+YO2AXuR86ctnA8VnpnNhpkQsL+zoCNPu2nC4+0Hm5mrYI1cNCsCyRlTcN4hJLAg2IIVbEdsNvNuV+VTeZqVI7X3iJiH7KQvb0wuuNs5yJZKdY4XrpadEiRY3tGyrbQryWPif8N73I9sBx8LyLk9PB4NOanN6xA8aFC3hRNq0noDcgEkD03IA3lKXlhmmZESZvVtGO0YIkbqfyqREg77XPqBhwZYY5QkpiVJvDUFSFLxg7+GSOljcW6XBxI4BX5ZyNy+M3laafpszhB7/AAf69sMTKsqhpoxHTxJEg/KihRf1Nup9zjswYAxRONealHls3gOJJZQLssYHluLgMSRYkb2F9j8sXSudlikZN2CsV2vuAbbd98JbkzwhR5hSz1VZF48zTyKzOzfpRyQAQNRLk364CQoef1KR+NSzofSMpIP3JTt7YYXBvFcOZwGenEiqGKESKFIIsexIIsR0OKXmnKTJnfwkdoJTayJPdt+nkkLEg2xbuFclgyiiSEzDQrG8klkuzvtfsNyFH0wFkwY+A4+4AwYMGAhs/4Vo60WqqeOTsGIsw+TizD6HEjl9EkEUcMS6Y41VEW5NlUWAudzsOp3x0YMBnnjvlRmc1VU1KeHOJJGZQrhW0k+UWYAbLYdfy4WebZFU0ptUQSw72u6FQT7Eix+mNpY+MoIsRcHqDgMO47clojPUQwgXMsiIBe1yzBbX7deuNS57ywyyq3amWN/1wfhHrcmy+Qn3KnELwlyhhoK9apJ3kVFbQjqLhmBXUXBAI0k7aRub9sAyIYgiqqiyqAAPQDYD9sKX7Rmb6KSCmDWaaTURbqiDue3nZT9MN3GZectSazOvAiIYoIqdTfq5NzfbazyEH5YBpchMoaDKw7gg1EjSgG4IXZF2I76NQPcMDhkY5MpoVp4IoU+GJERe+yqFG/c7Y68AYMGDAGDBgwGduevGzzVLUULlYYdpNLbSSEC4a3UL8Nj31e2FRDKysGUlWBBBBsQR0IPY4sHMWlaPNK5XBBNRIwB/S7F1PyKsD9cROTSwrNG1QrPEGu6IbFgPy3PQE7H2vgHL9njIKlHlrHutPLGUALG8jh1IfT0IADjUd/Mbd8ObNMyiponmncRxoLsx7D6bk+w3OE7yi47rK7MnhbQKYQsVhRVVYVUqF0WXUbXC2J/NfsBhk8d8JLmdOIHmkiUMG8lvNYGwYHqLm9vUDAUOv5+UyyMsVNLIgJAcsE1b9QtiQD13sfYYuXCHMahzEqkMmiYi/gyDS3QkhT8L2AJ8pOwvtiqQ8hKEDzVFUT/K0a/0MZx4Dg/Icpmjmmq38WFg6o8oZtSm4JjjQNsR6WPvgHBhVUJGRZpJHJcUFewaOQ/DFPc3Q26Kb9TbbT+ljhjZHnEVXCk8DFo3vpJVlvY26MAe2DPcnhrIHgqEDxuLEenoQezA7g4DPXGfLnMmzSZoYnkEsrSJMDYAMxK3bbSV6fS42tjQc2WCel8CrAl1xhZfRjYBiOlt9wRa3tijcO5vPlM6ZfmUhlgkNqSrPf/dSejb7XP1tazKwCl4YzyXKK/8AsqtYtSuf4OdzchTskZPQqPh7WP8AKRZtYp3NLhH+0qJkQDx4/PCx/UOq3/mAt6Xse2KRwhzviWJIcwjlWVAFaVRqDEbamXZlb1AB39OgB0YMQeScX0VXb7vUxOTsF1aWva9tDWa9gT07H0xFcW8dpTSLS00Zq62TZIEIFveRuiAC5t19bDfAXHBhCcW8N55NNKZzNLrQGIU06xwxkm5Vw1tlG1+rWB1dcXfkdmtXUZeWqyzhXKwyNuWQAA3PVgGBGo9dx2wDEwYMGAMGDBgPKqnEaO7dFUsfkBc/6YzLyxp2zDPVmYagHkqH1m+19vmdTKMOfnNm5pspqCrBXl0xL76z5gPfwwx+mKZ9mvK7R1dSbeZkiX1Gka2+h1p+2AdeDBgwBgwYMAYMGDAKXn5wd94pxWxLeWAWkt+aLre38hufkWxnbG4XUEEEXB6g98Ze5tcG09BPqpqiN1dzeDUDJD1NiAb+H1AJsRsN+uArPC/FFTl8vi0smgm2pSLq4HZh3G/z9LY2JSy60RiLFlBt1tcXtjKnKLIFrczhRxqjjvK49QlrD5FyoPsTjWGAieJsnargMK1EtOGI1PFYMV7rcjy39Rvt6XBX/D+S0n380+X0kTJTveqq5x4xL2N4oixP4hPxEEBd9r9WtjkkaGnR3bw4YwS7sbItzuzMdhcnqTgOoC2wxw541QIX+6CJp7eQTEhL33J0gk7dtr+ox70FdHPGskLrJG3wuhBB3tsR7jHRgETxZzDGYUhoI6YV1U4IZ4Y38JGubPCDeQkC1ibDcnpdcMjlfQV0FEseYMGkB8g1amWOwsrt3YG46na2+LPT0kcZYoioWN2KqBqPqbDc79TiI444hWgopqhiLqpEYP5pDsg/f+gOAjeW/EE9alY85W0dXLFHpW1kULb3PXqd+uFj/wBmaV+J6mmq4y8U4eRAxK3d1WQkFSDYHWB8sNLlbkz0mWU8UtvEIZ2tvu7F7E9yAwBPtig8zlaHiHKpkbSXMKGw7eMVa573WQjARnM7lhR5fTfeaaWZZTIiRREh9bseikAMrBQzXufht3xcOCuG4MhopK2suahlBme2sqGItGtve1z3O5NgLfnM5/vvElPTllaKhhaYoRf8UgAe2pdcbA9tPqcM/AZ44u5pTVmm9NNHlrPaTSSrzIOqmW2lfdVO/QnvhhZDzYyfw1RH+7KuyxtCVAF7baAygd+vfHFxROMszSjWnVRBmDMtRASojZrqviAHZXIfe2zaQLXN8TWccpsrqL/w/gsQRqhYpb3C7pf5rgLXlmbQVK66eWOVfWNgw/odsduM4cYcqPu1ZS01DUa5KjxCqSkKUCDVqLL1Fv5Rup+n2pqeIspI1tNJEhJufx4yB1u27KtvXT9MBo7BhDZNz+lBAq6VGW+7QsVIHqEYkE+2oYYvD3NLLashVn8JyL6Jx4f01HyE+wY4Cg/aUzQ/wlMOnnlb/wBC/wD9/vhmctsk+55bTQn4tGt97+Zzrb6Amw9gMIziavTNeIY1UrJD40USm50tGpGqxIIsTq6Cxv8AXGmFWwsNhgPuDBgwBgwYMAYMGDAUXnPn0lHljtCSryOsQYdVDAkkHsdKkX98RKcLxUkkFHQUVPNK0Zkmq6tDIFW4G/dmdgbKGFrXsRciwc1uGnzDLpIot5UIkjH6mW/l+ZUkC+1yPnin8quZ0eiOgrvwJogIkdhpVtPlCN+iQAad9jbrfbAeMPFBoq+qWLKIp5IFVZp6KNo7BlDEFNLfm267hb9sMvhPiinzGETU7X7OjbMjfpYdj79D2xXOICMqrRXqv8NVFY60/wDhsNopR3tdiG+nfEdx5lxy6pjzijXyCy1kcYH4kTMPP6ar9T7Kbje4M/CB5icax1WaLTTLJJl9K95ki6uyizM38isdNtttW9yLPqCZXVXQhlYAqQbggi4IPcWxSOD+XC0NfU1vjmQz+IAmjSFV5A5BOolzsBfbv9Amsi4ny+SJBTVFOI1UBUV1TSLCw0GxW1+lsTD5hEouZEA9S4H/ADxW895bZbVktLTIrk3LxkxknuTpsCT7g4gouSGWAgkTsB+Uy7H2NlB/Y4CW4i5oZfSWAmFRIbgR09pDfpYkHSpv2Jv7Yhst4eq83qIqzNEEFPHZoKK5J1H88psDfobHfsQu4a35BwdRUVvu1NGjfrtqf/G12/riewBhC826rxuIKCFXHkNOp02urvNc399JU2PqMPLMa5IInllYJGilmY9gMZ55XynM8/aqmJuPEmAuO1lRfcKrAbfpGAtvMismynNos0SLxIZYvBlHTe/TVvZiFUjb8pGLnwxzJy+uIWKcJIbfhy+RrnsL7Of7pOLLmOXxVEbRTIskbizKwuD3/e+4PYi+ExxjyuoqGalqllkhpfGUT38+gG5Rlb4gusBCTe2oHtgGdmPB8E9dDWymR3hXTHGW/DU3J16bX17+tthttjo4p4kioYgzhnkc6YoUF3le2yqB/U9B+2KrmnNmC5jy+CevlAG0KHQL/qaxP7KenXHBPQ5zWxeLXVUOVwrcsIh+Iq+rSF/Jt6MPcdsBYeCOG5FkkzCt3rKgW032gj2tEu5B6Ak+v1JuWKFym4jhmgakWfx5aVmUyG/4qajplXVvY3sRvYjqQQTfcBCZ3wlRVgtU00Un82nS30dbMPocUHO+RFHKxanmkp7/AJSPFUfK5Dfuxw2cGAT3LblLNQZgaioeKRI1bwihN9Z2uVK7WUt36kYcODBgDBgwYAwYMGAMGDBgDFJ405Y0WZN4jhopu8kVgW2sNYIIb57HYb2xdsGASc3JuvEZgTNCac7eG3iKpA6AoHK29sTfC1K0AlyLMpBIJImNNKCfPCbgoCejoRcLvYewF7xxbn60FLJUMCxWwRB1d2NlUfMn/XFIzXgfM8w8Gapr4oZInEsccdMG8JrCw8QsGboLg7fPbAdPKbNWhM2U1LfxFGxCX/PBcFSPYBhtfYFfTDHwos3zeogzKN6ugNTNSxB/HoC3+yk1JaSJgdW4Y6dW1rja+JWPmbNNBNV0uXtJRw6tUsk6RMdIBayWa4sdt9+mAZGDC2h5gZlJGssWSSsjAEEzgEj1C6NVultsdnDfMgTVQo6ykloqhhdFkOpX2vYNYb+m1ja177YC+486idY1Z3YKqglmY2AA6kk9Bii55xjmIlkho8pmkKsyiWVgkZt0ZezKevxDa3vai8e8M5/V0pmqXjKqNRpICbgbG+kC0jDfbU3Ta+A6ONuJpM+nXLMtGqAMDNOQdJsQb9No1PfqxtbbrUuMoosjzWm+4G7U8URku1y8h1aw176dUZGwtYMCLY4uXnMmbKldFhjlidtTA+Vr2A2cX2sOhB9rXN4vi6OsqWbMqiB1jqWJV7eWw8qrfsAAAL2va++A1nlWYx1MMc0Lao5FDKfY/wCh7Edjjn4lylaulnp26Soy39DbY/Q2P0wjuVmczzZXX0NPM8dTGvjU5BF9IIZ0Tpa5Fr328S+PPhXnlVRFUrUWoj7uoCSfP9DfKw+eA7hzgNDTJSx0CRVUQKSggJGrrtcItma5FyCRb1PXC34r4zrMxINVLqVfhRQFQe+kdT7m5x0cy80pqrMJqikv4cgRjdNHn0gNt8xcn1J+Zq2A78kzeakmSencpIhuCP6gjoQRsQcar5ecZR5pTCVQElU6ZY7/AAtbqO+g9QfmOoOMi4sfAXFT5bVpOoLL8MiA21IbXHzFgR7gYDYGDHhQ1aTRpLGwZHUMpHcEXBx74AwYMGAMGDBgDBgwYAwYMGAMGDFO5j8Sy0qQQU2j71WSCKIv8K3sGdvW2obWPXobWIVTmfxtR1EE9OgqmMDqwqYotUUc6G6qzFgD5vL0I8w+k7luYjPsrDwTyU1QvUxSFNE6jowB80RJvY9j2I24OHsuzXKYY4DDBX0q3BWHySqCbk2eyyDc7dTtviA4nzWho1XM8sdaapVwk1GQEMgvZ0kgJujjrqA/98B+Mgo8/wAwpY6mKrpoy11LkFJXEbSIFkKxEMA2q3zv1x6U3LiuoIQiDLaxC2rRVIwtIwC2XcK17ADUevQb4c9KoCLZQgtfSOgvuenvha8QSyV+fQUWsJDRKtWRp1a5AV033HTWLfNvoEnwbmOdyVAWvpKaCnCm7Ibm/wCULaZ+53uLWB3v1r/2in0U1JKnllSoujjZlshPlPUeYKfmBhp0MkhDeKiodRACvquvYk6RY+2M7faBz7x69adR5aVbE+ruFdrewGkfMHAe/D/PWsiAWqijqQPzD8J/qQCp/wAIw0+GeauXVpCCUwSGwCTgJc+zAlTvta9/bGVMGAcXPbgUQt/aFOB4cjfjKPyuejjtpbof5reuzH5RstRklMkumVdLxurAMLB2AVh0totse1sZjfN6gxCAzymEdIjI2jrf4L6eu/TDN5OcyoMvhemqwyxl9aSKuqxIUMGA3tte4v39sBcoeXc2XZtBV5aoamdtE0WsKY0bZiCx8yDZwo3uoHTomeZOT/dMyqot7ay6k91fzj/1W+mNX5PnEFVGJaeVJUPdDe3sR1U+x3xnb7QaKM0uNQJhjLXWwO7AFT+YWFvmCMAs8GDBgDBgwYB3/Z74vsWy+Vhbd4L9b9XQdvV7f3sPTGLeHcyNNVQTgsPCkRzp62DAkDcdRcW73xs+KQMoZSCpAIINwQdwQe4wH7wYMGAMGDBgDBgwYAwYMGAMUrmZwtPVpTz0bBaqkk8SIMfK3QlT2uSotfbqD1uLrgwCAfmfWU8zBi8Muq70tWmpLk3PhTCzoDfYOCq/qti28CcHyVNXLmuZR07SS6DCkbLIigAAPcEoxsq2ILdztti88ScLUlemmqhSSwIVrWZb/pcbj5dMKPOMqq+GCKijmM9FJIFeGXsSuxawsCbEa1t0AIOAbXFfEP3GJZWgmmTVZzCoYov6mFwdPyxSc4DGrgzzKgayNk8GeGLZmTswBGrUrabra/lXtqtZOCOYNJmajw30TW80DmzD109nX3HqLgdMcFZJT5JNVVTusdLOEYQp8TVF2DlE2G66Sbd73tbcLZmubJT00lRJ5VjjLkNsdhextfe+2198Y1zKrM0skrdZHZz82N/+eNNUmSVOaus+ZKYaVSDFQ3vqsTZ6nbzHoQnQbe90PzRgpY8yqEogBEpUFVFlVwoDhN9xqv6b3A2AwFUwYMGAMGDBgJLIs9qKOQS00rxP30nYj0ZTsw9iDjs4x4snzOZZqgRh1QIPDXSLAk73JJN2PfEDgwBgwY9aWnaR1jQXZ2CqB3JNgP3OA8sGL7mnKHNIbWgEwI6xOGt7EGxv8hiCi4IzFn8MUVTq94WA/wARGm3ve2AgFUkgAXJ6AY2nkFGYaWniY3McUaE+pVAD/phRcpuU8kEy1eYIqsm8UJIYhgdnYglduoG+++1sOzAGDBgwBgwYMAYMGDAGDBgwBgwYMAYS/wBpTMCIaOC2zu8hN/0KFAt3v4l/ph0YguJ+EqTMAgq4vE8Mkr5mUi9r7qQbGw29hgMeRSMrBlJVlIIINiCNwQexv3w/eSGVRViGvqZJKmrjfwwZmLCMADTpv1axvft7G5LApOBMtjAC0NMQBbzRK5+pYEn54m6KhihXRDGkS/pRQo6W6AAdBgEVzl5i1a1EtDCDTxrsz7h5QR1B/Kl9vL1t17YTaRljYAk+gF8bclp0b4lVvmAf9cfqOJV+EAfIWwGLxkVT/wCWn2/3Tf8Atj0PDtXt/C1G9rfgvvfpby+2Nn4MBjP/ALLVv/k6n/8AA/8A049E4QryLihqiPX7vJ/042RgwGNW4Urh1oqof/Yk/wCnHhJw/Vr8VLOPnC4/5e+No4MBjAcN1m38JUbmw/BfqOo+Hrthg8k+B5Jq37xUxOkdMQwDqV1S/l2IuQttXzC40dgwBgwYMAYMGDAGDBgwBgwYMAYMGD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26" name="Picture 6" descr="http://www.markevanstech.com/wp-content/uploads/2010/04/man-free-sig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124200"/>
            <a:ext cx="2973326" cy="329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6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Example: Business Model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5. Freemuim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146" name="Picture 2" descr="http://www.freemium.org/wp-content/uploads/2008/10/freepremi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290" y="2819400"/>
            <a:ext cx="6696075" cy="1985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6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Example: Business Model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6. Bricks and clicks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7. Multi level marketing (MLM)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8. Open Business model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2341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Business plan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Task 3: Reviewing the given business plan.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What is business plan for you. Create your own definition. Why do we need it.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List all the common things you see from each plan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Pick up one favorite business plan. Why you like it? 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795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The key elements of business plan</a:t>
            </a:r>
            <a:endParaRPr lang="en-US" b="1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Executive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summery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Company description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Management and organization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Industry and market analysis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Competitor analysis 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Product and services (operational issues)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Marketing strategy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Financial plan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27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Characters of effective business plan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8514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Check your business plan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97231" y="1828800"/>
            <a:ext cx="8153400" cy="449580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Is your business concept solid and feasible?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Is your management experience and capable?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Does your product or service create value to the customer?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Does a real market exist?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What are your target markets and are they large enough to support your business plan? 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Have you thoroughly and honestly evaluate your business and your competitors?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Are your goals focused and are your strategy competitive?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Is your financial plan realistic?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How and when will the investors get their investment back?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</a:t>
            </a:r>
          </a:p>
          <a:p>
            <a:pPr>
              <a:buFontTx/>
              <a:buChar char="-"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647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Calculating break even point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Task 4: Fix versus Variable cost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If you have a car, owner of restaurant, online seller, organizer of sport or concert event, what is fix and variable cost for you?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Make a list of all the cost.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57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Break-even Point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B.E.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is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the level of sales at which profit is zero. At break -even point total sales are equal to total cost (variable + fixed).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If a firm cannot manage sales to cover variable as well as fixed costs it will have to bear losses. The following is the further explanation of this concept:</a:t>
            </a:r>
          </a:p>
          <a:p>
            <a:pPr marL="0" indent="0">
              <a:buNone/>
            </a:pP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2917558" y="4114800"/>
            <a:ext cx="3344697" cy="2552700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04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Break-even Point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Example: </a:t>
            </a:r>
          </a:p>
          <a:p>
            <a:pPr marL="0" lv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Sales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price per unit = $500</a:t>
            </a:r>
          </a:p>
          <a:p>
            <a:pPr marL="0" lv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variable cost per unit = $300</a:t>
            </a:r>
          </a:p>
          <a:p>
            <a:pPr marL="0" lv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Total fixed expenses = $70,000</a:t>
            </a:r>
          </a:p>
          <a:p>
            <a:pPr marL="0" indent="0">
              <a:buNone/>
            </a:pPr>
            <a:endParaRPr lang="en-US" b="1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At Break Even point, Revenues </a:t>
            </a:r>
            <a:r>
              <a:rPr lang="de-DE" dirty="0">
                <a:latin typeface="Cordia New" panose="020B0304020202020204" pitchFamily="34" charset="-34"/>
                <a:cs typeface="Cordia New" panose="020B0304020202020204" pitchFamily="34" charset="-34"/>
              </a:rPr>
              <a:t>– Total cost = </a:t>
            </a: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0</a:t>
            </a:r>
          </a:p>
          <a:p>
            <a:pPr marL="0" indent="0">
              <a:buNone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In this example, quantity at break even point is ........Unit. 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3416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Break-even Point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Sales Break – Even Point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The break-even point in sales dollars can be calculated by dividing a company's fixed expenses by the company's </a:t>
            </a:r>
            <a:r>
              <a:rPr lang="en-US" u="sng" dirty="0">
                <a:latin typeface="Cordia New" panose="020B0304020202020204" pitchFamily="34" charset="-34"/>
                <a:cs typeface="Cordia New" panose="020B0304020202020204" pitchFamily="34" charset="-34"/>
              </a:rPr>
              <a:t>contribution margin ratio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The contribution margin is sales minus variable expenses. </a:t>
            </a:r>
            <a:r>
              <a:rPr lang="en-US" u="sng" dirty="0">
                <a:latin typeface="Cordia New" panose="020B0304020202020204" pitchFamily="34" charset="-34"/>
                <a:cs typeface="Cordia New" panose="020B0304020202020204" pitchFamily="34" charset="-34"/>
              </a:rPr>
              <a:t>When the contribution margin is expressed as a percentage of sales it is referred to as the contribution margin ratio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90202" y="4648200"/>
            <a:ext cx="7848600" cy="11239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2800" dirty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Break-even Sales </a:t>
            </a:r>
            <a:r>
              <a:rPr lang="en-US" sz="28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= </a:t>
            </a:r>
            <a:r>
              <a:rPr lang="en-US" sz="2800" dirty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[Fixed Cost / 1 – (Variable Cost / Sales</a:t>
            </a:r>
            <a:r>
              <a:rPr lang="en-US" sz="28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)]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Or Break-even Sales = Fix cost/ contribution margin ratio</a:t>
            </a:r>
            <a:endParaRPr lang="en-US" sz="2800" dirty="0">
              <a:solidFill>
                <a:schemeClr val="tx1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9527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Break-even Point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Example: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A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company has fixed expenses of $100,000 per year. Its variable expenses are approximately 80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% (</a:t>
            </a:r>
            <a:r>
              <a:rPr lang="en-US" smtClean="0">
                <a:latin typeface="Cordia New" panose="020B0304020202020204" pitchFamily="34" charset="-34"/>
                <a:cs typeface="Cordia New" panose="020B0304020202020204" pitchFamily="34" charset="-34"/>
              </a:rPr>
              <a:t>80 of 100)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of sales. </a:t>
            </a:r>
            <a:r>
              <a:rPr lang="de-DE" dirty="0">
                <a:latin typeface="Cordia New" panose="020B0304020202020204" pitchFamily="34" charset="-34"/>
                <a:cs typeface="Cordia New" panose="020B0304020202020204" pitchFamily="34" charset="-34"/>
              </a:rPr>
              <a:t>(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This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means that the contribution margin ratio is 20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%) </a:t>
            </a:r>
          </a:p>
          <a:p>
            <a:pPr marL="0" indent="0">
              <a:buNone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Therefore, break even point in sales is 100,000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/ 0.2 = 50,000 $ </a:t>
            </a: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Let’s check the answer: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Sales – total cost = 0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500,000 – (100,000+400,000) = 0 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3841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Break-even Point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E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xample: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- A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travel agency is organizing weekend trips to different cities. The package includes the transfer by coach and the overnight stay in a B&amp;B. It is offered for 99 € per person. The coach costs 500 € per weekend, fuel 300 €, the driver 350 € per weekend; administration is charged at 100 € per weekend trip. The B&amp;B costs 55 € per person, the salespersons get a commission of 10 € per passenger.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 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a. Calculate the fixed and the variable costs of a trip.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b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How many passengers will the agency have to find in order to break even?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c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The target profit per trip is 100 €. What happens to the break-even-point?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d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If the travel agency expects 45 passengers. What are the margins of safety?</a:t>
            </a: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671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Break-even Point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Example: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company producing felt-tip pen estimates its monthly sales at 30,000 pens. Its fix cost is 250,000 baht/month. Its variable cost is 3.70 baht per pen.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a.  If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the sales price is 10 baht/pen. How many pens this company should sell in order to reach break-even point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?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b. If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this company wants to achieve 150,000 baht profit. How many pens should this company sell to its customer?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3717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Break-even Point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Example: </a:t>
            </a:r>
          </a:p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At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Oil Change Co.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The fix and variable cost is shown as follow: </a:t>
            </a: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Oil Change Co. charges one flat fee of $24 for performing the oil change service. 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How many car this company has to service in order to reach break-even point? 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Or how much is the sales break-even?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910984" y="2667000"/>
            <a:ext cx="2305050" cy="132207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4"/>
          <a:stretch>
            <a:fillRect/>
          </a:stretch>
        </p:blipFill>
        <p:spPr>
          <a:xfrm>
            <a:off x="3657600" y="2789872"/>
            <a:ext cx="3819525" cy="1076325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2384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Payback Period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36943" y="1676400"/>
            <a:ext cx="8153400" cy="44958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 period of time required for the return on an investment to “repay” the sum of the original investment.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 1: a 1000$ investment which returned 500$ per year. The pay back period would be 2 years. 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 2: a project cost 100,000 and it is expected to return 20,000 annually, the payback period will be   ………………… years.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888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Payback Period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 3: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 project requires an investment of 200,000$ and it generates cash as follows: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1</a:t>
            </a:r>
            <a:r>
              <a:rPr lang="en-US" baseline="30000" dirty="0" smtClean="0">
                <a:latin typeface="CordiaUPC" pitchFamily="34" charset="-34"/>
                <a:cs typeface="CordiaUPC" pitchFamily="34" charset="-34"/>
              </a:rPr>
              <a:t>st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year 20,000$, 2</a:t>
            </a:r>
            <a:r>
              <a:rPr lang="en-US" baseline="30000" dirty="0" smtClean="0">
                <a:latin typeface="CordiaUPC" pitchFamily="34" charset="-34"/>
                <a:cs typeface="CordiaUPC" pitchFamily="34" charset="-34"/>
              </a:rPr>
              <a:t>nd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year 60,000$, 3</a:t>
            </a:r>
            <a:r>
              <a:rPr lang="en-US" baseline="30000" dirty="0" smtClean="0">
                <a:latin typeface="CordiaUPC" pitchFamily="34" charset="-34"/>
                <a:cs typeface="CordiaUPC" pitchFamily="34" charset="-34"/>
              </a:rPr>
              <a:t>rd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year 80,000$, 4</a:t>
            </a:r>
            <a:r>
              <a:rPr lang="en-US" baseline="30000" dirty="0" smtClean="0">
                <a:latin typeface="CordiaUPC" pitchFamily="34" charset="-34"/>
                <a:cs typeface="CordiaUPC" pitchFamily="34" charset="-34"/>
              </a:rPr>
              <a:t>th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year 100,000$ and 70,000 in the 5</a:t>
            </a:r>
            <a:r>
              <a:rPr lang="en-US" baseline="30000" dirty="0" smtClean="0">
                <a:latin typeface="CordiaUPC" pitchFamily="34" charset="-34"/>
                <a:cs typeface="CordiaUPC" pitchFamily="34" charset="-34"/>
              </a:rPr>
              <a:t>th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year.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What is the payback period? </a:t>
            </a: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924839" y="4572000"/>
            <a:ext cx="7391400" cy="990601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(20,000+60,000+80,000 = 160,000 in the first three years, 40,000/100,00 in the fourth year, therefore payback period 3.4. 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6979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Payback Period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 4: A project requires an investment of 20,000 Bath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. and it generates cash as follows: 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1</a:t>
            </a:r>
            <a:r>
              <a:rPr lang="en-US" baseline="30000" dirty="0">
                <a:latin typeface="CordiaUPC" pitchFamily="34" charset="-34"/>
                <a:cs typeface="CordiaUPC" pitchFamily="34" charset="-34"/>
              </a:rPr>
              <a:t>st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year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10,000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$, 2</a:t>
            </a:r>
            <a:r>
              <a:rPr lang="en-US" baseline="30000" dirty="0">
                <a:latin typeface="CordiaUPC" pitchFamily="34" charset="-34"/>
                <a:cs typeface="CordiaUPC" pitchFamily="34" charset="-34"/>
              </a:rPr>
              <a:t>nd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year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8,000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$, 3</a:t>
            </a:r>
            <a:r>
              <a:rPr lang="en-US" baseline="30000" dirty="0">
                <a:latin typeface="CordiaUPC" pitchFamily="34" charset="-34"/>
                <a:cs typeface="CordiaUPC" pitchFamily="34" charset="-34"/>
              </a:rPr>
              <a:t>rd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year 6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,000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$, 4</a:t>
            </a:r>
            <a:r>
              <a:rPr lang="en-US" baseline="30000" dirty="0">
                <a:latin typeface="CordiaUPC" pitchFamily="34" charset="-34"/>
                <a:cs typeface="CordiaUPC" pitchFamily="34" charset="-34"/>
              </a:rPr>
              <a:t>th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year 2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,000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$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What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is the payback period? </a:t>
            </a: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1371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56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utoShape 2" descr="data:image/png;base64,iVBORw0KGgoAAAANSUhEUgAAAREAAAC4CAMAAADzLiguAAABd1BMVEX///+Dg4Pa9tr/uKcAAAD5+fn19fW5ubk4ODh4eHju7u6VlZX8/Px1dXXPz8++vr7Jycn/v62kpKTp6enc3NySkpKurq7j4+OoqKja2trw8PCHh4c4HxidnZ3FxcXU1NTf/N9v2G+J3olubm4SEhLY9tj0/PRCQkLat77urJxmZmY0NDSVbGLGi5f/Ryn/i3fky8/q2Nv/dWD/ZEzk+eT/qZf/gWzJlJ+7c4L/xbRbW1skyiTM58wpKSnHkYSTpZP/LACjuKNj1WPwrZ2607qm5qb/n40NyA277LvD78Of5J/VrLS6b3/ChJH/lIGwVGlRUVH/2M2NdnKVh4RlS0XYnY+qhX3cv7kcAABMFQ5/XlfLoplHOzjlrqHrjXzwblqebF8DGRyBZF4wJCF8jXxNVk1nTUfRsKijhX6IXlN3aWYeKizlkIj/FADBDwA5RUjUU0BldGVB0UGUqZREqUR+2n6nOlSxWGyiIkXCzsLW5dZ8mXwdGB0gbH25AAAUuklEQVR4nO2di0PbRp7Hf8KWFL1Gsh6j141E4ySAgRYSCAkJEBqSzWOTkrZJ7nLpXbqb9Hb3bq9He+lde/3j7zeSAVu2wYBsbOIvD49GY1n6+Dczv3loBDOxMNGh4hmIYaJWxSCc9ymMmIQJkYImRIqaECnqIhNZBlhaOvG7LgoRnf/u//BfiP54C2Znl2ZBlEDCWAmj8RW3ACQx20aJIo/BHaLUPNIFIaKuLS09jf4I+CNhcM3hkbeAG8ny/6w9XVyTltaewi9rayJ/fbr2y/La2izuXl5ce7q2uPzV2traYtOcLgiR6Oni4tPo1tLs7C2JB/eJzC7B8iwGZpeePvsFX58uP332FX+d/erZIiZ5BrAoweIzmF3OAMKFIQJry8tr+I1La8tZUIenkIGAJpHZp/ifk9h/XYJZWFIXRf1/h0QkCii1O6Prfb6dHPlGVyruhiUdrxB/Zw+C0q3FtaVnz5bUZdxcVpeerXEG0iy+Oou/iGhMsOwAWgrnwYOz+ZEGRYTYvu97HdFKf++WOk6q7Y2yc8qzamr51mzvnQMjkgD/Yk23ngA1GG6YikGyC6N5iiwWwxKmNAwXVJcnyKXIIV43MXhy11AoJ2JFPLlvKDaQqBk7CA2MiCDL89hsCvAy8GoZqHi1mqiA2Pw86oPDgDmQJJLHE/kbSC1H4lKeSxqIKhY5NMviREz+Boz3w8Dnr6E7kDMfGBHmhq6dNazrkROtc5tQ5vHCmAhRXYmhkcX6AV6bJTuOqjj8O8+LizQBT8/tyQfLUHYz46oDDUFQnQiQCL52FialaKC5RnZj9JV2A9sO+FUgDUXbt3UeS0HSfAqWguHQ53vy4mLXizFv8HDgcLMh3EaQjhZBxGzmBNy+8HUgZz5QIiziRDQR8wEwFfOBroDP8gRoBBgLsu3zTILhjIjBd1FX18FrEsE8Bx7hOxwkCFi+pCYSwdfEGsiZD4pIuq4odSe7bt0zDLwWZsSCjh/m51Yi5rHZx7t1xXD8/S2eVZBjFsYgNQxGsg2OSzYMT6cOj+WkB6Ax8tAibSgfM0ZE/MHkkqLGiMiQNCFS1IRIUR1EaHGLdkRebO0TCRRFzgJtjUwrAXMmPPCuPwk1iXCPUqVGrJNEVxQR7Hqa75WDAFuacnq+ZzlMNYm4gsKdzMhOEvQphVAGXtWhifi8vfUp2gjKDjVlI6TpjKCYIHNnEzxsTLkzaD62f57nOFzlRCSqOnZIxTrURSYGYEsBb2p7kk4t6oH+KY0NN20kZDZmEsYzS6g52CTNskksgjsfNNtfn4qO9keC7NdJhnY6I6CJh1bUhEhREyJF9SJCBtNlNwbqRcSYH/KJjIx6EJGq1U+qgmlRDyJKtToz7FMZEXUn4giN3z/VErdXOWJeGvKJjIx6EZEnRAqaEClqQqSoCZGiJkSKmhApakKkqAmRoiZEipoQKWpCpKgLQeRUw9UXiUisbOQzYvfHl/ioit1QvBNNz7pIRLJpbJZRj4JLhls3zGxuHxP5TD/DkMED14LYCFQqKDoG/YSn7XKMi0REyeyiDtn0cyGf7ah4mo4BT0xIoAYOmPI6iF5ogisL3SbqXxQiDt2DjEj2i+ZgCBu5jaiBi/lJMUDUFKANRUkDkDQk4pvzQpep5BeECNvamYbMQBRJEiAWDR0Ng5cjzAHb90RRFoGlQEOREAaS58qiIce6eBwRKUXz8vjAxFgRIdrd6akpDCRoLBpmGddzNMb4JqQSgAmaxqcGYwlLtURMQSSQeI6bpS2qjYhkUBBEkRvbGBEh8fYUV0mHayPCJ6ln+VDUkchgphSXLV/ZnpoeFJE69RqEEwljr3FFi8dgWI+wn3McgyEiOYTpRu7YjEVffBj/9+MDIAPJNeDbQPIJ/ONQjtDtxz9dXhkskUONPBGd7t1duXznD1cnRDJF5vud6amrd+7c+WxlQgRyhwwZPHrw5WeP9oGslHTsMSQimXt3p/MCdeWzg3Lk6rWSDj9+RFS2c1C/IJGpT52I421NHSonsrKyckjk8srVs33CeBEJ2dbV6SIRLEwuY42jZyme4N/VMzEZJyKisn23lUeTyJPHKw8ePXj0EZ58fHTtp49Tjz9+9vEMWWh8iLjs/XQ7j1Yil5/Ag2vwaOUJXHsw9UnYiK7tN+g6iGCuebJy+aqeEbmMRK4+PssnjQmRJL7byePQRqamOJGVT4cIfb/TjUeTyKPHGHqAdc2Dy4/hMVy7Co8uj2w50k9/gnhMIpEYd7vimGrzR6ZG0R+xjOKCK0csSeMbRr6CgJgvmkE6xwkymd52d/soEBlJD00TQYHUkYHy5Q8C6uCmwy3ApwFIPhCIMJA6AY+zLAhlFbdFX1WDBOqs2wic0yu/jAcRlroxKMwJXIdJ4Du4oWfLHXiOw1SGnxRjQLB9PuSWEYl9X4sY2fVNopmdC6w49tZRPI5t1/Qwu6NVKhFGGe+29oR4XgIl3oB1zBiJIszEsQKxnAIGGkK+ggRZF2JV4KMJNrEgNeXOWwHjra4VzKEeXf7py4+PDojg5yr5KGdzBnuWaVVFOVy7JT0eUqlERAgcJbvgbFkdBZTsJlA+DJtmK40Y6GjlCfh9ovkYHBJJkAgtEPFpp0NW1IM7d+58udJiI3i8SJbBWjcdWXayESyH8fvIeCzIcmTY8jCJ0LqRrdMTKUYATl3hq+HyEgWoUXf4UrCQGAZmrGwQkvDbZ2XcEdGUQJiIcWsxHLHj7CPLND/duZObCMJTcyJxmDLfSKPQ9Zpjevx4GGszN5Vi+dj7dEfSH5G0fnjwbPOHL69Oo2CbCVXYH/flo5wQa5daiPBYy6NQtMQuGkUiVnsD9yh99mBl59f1K7/XlWw5upyIgeao7I+EmxZf6icbHwfSkTe7aIhEwv5uknWVnb5goGlMrfzfXuP3jXU3zbsC+LVgRnQhqMt8Za3s0kzD4Euy1f3A8KQoPnbVviESSar9JNJ+7sM+pqemr/26FVSrQmCXPc42RCLWlWOTpMJOlxZu0TZW7u74G5fW64p+yiXRGhvz8xu9do4SkVA4wmHfzynTv+4J69VqaqmnPxNxplrtabCjQ0Sk20c7INPTv/0s46Vo2plXuqDVahz22DcqRFT5/REVLuaUnd8aH3bXd1W1lHLDm4lmSPc8NyJEtK1eLTqeUa5tvTeqVdql5XNa+YT3QnWd3TkKRCJ5r4cDgraxvY2Z3vAGspKSW+1icCNAhHa1DzSNu795H3bnd+uOr5d+Mrkcm3UU0OdOxI87eSCNlV/fa1j8yfIZqpR+FF0pFtNDIyIm7ArpWCAqZT8XHBCk8dv2r9XqujCkhXGS+fYSdng20sCKs+DHR4UhKcwoU9sf9tYvbfjhgNaj7SJXayukhkckLHpFobZVwLG1hWlsOvSlxty4pQE4xHJkt8pattKWISn0zHZ2PmzsKnVRP5cZkn6DHBTeQyRCqi1demYzv2Ru6tbe3u+/m+l5LjEWH2ToYfaPHK7fEfAudu57TW39jO6GcHxf38Ales3lX8+hx0iy9u5yHDs77y/N1BuKeKou8/J1Kf9ahk9ERodsenp7bw/bbNYordcozmdW0kokVQTGBxMCGAQRH+sRC7BBt729je4GY8e/ZdjaMKGdiMc3m3OeSyciVbka7z982MAWrDOIKkVt/mWysiYL4R7p4VCQ4/rtyU3DoC1tm5m0424SrXnTTvmzwFk1V5kt2IIa0PGoD4tnBLr/iapG7UOnvVm7uOzwhESvQIR5zd79WFm/ItTLqw11k+xmPPp9WsupFFL+1AamxJKtKYjBUGwSG3FEfd9QeCbNx/h4FFOUcEPRPCPgK/IfHiKI24hoJPIhdvjYY3k2IqmS1lj/trp7hRPp1XF1ZjlqwJ9NEMogRbIVkOz5H1JsBhCa1BEiiQ91ZgYkh2DJWsS3kqxrkrQQQYNoJUJsm/HRW56spHJEs9HdWNjcfCeDK1QbA1r41vI0GvCnOOCPy6hAAgeonwR03SR8ANWJg+DgOR9IJCF+oPHcYAZygci62usplGcnYqXG9xtv3izUKi9edXnaUUlKLCYIBJo+eNWHlFqaZTsQ+DQhddNLaEh9GZPp/NaQhJKUJoGbWB6wxEwsu0DEFgdCRBTNuvHnjVcvX9ZqtcprZTB9HJFkCnHa1ltK+EM/CJGwKlNFrGiIREjIg1bede9bmG1Dy8VtCXSLZIPPbUSEAXhodkCr1R9eveIwKpXb/2ybx7/n5PIZs1k5pVIrEZOUS8QN7fkf//zmh/uVSoajUnmpuKX3CIok9QQqleb7txDRhTK9eFcRNq58v7k514TBeXxd8sMzdD0UBM0qd8nHFiJ8qe9SiOhU/rH6dmGhcggD9eKbcnmINmXeALLgIZEZ3n45KxHHT2Z+3P3225f377fhuP0dLfNxM6lrC6ycwasOufudig0O5GxEdMHL3I2XbTAy+/i6j5ka/SoRYlMeYJdBqhi8Db6btz1PTUROGtUrCwsLtztoVGr3X5XVj05lFscD7zJgsXDYZXUaIo5Kd9ffvt2cm6t14qhU5l6V8hQz35cFwXcH3++qs7Z+/xMT0TRsxf6wudmNRabXZcxxceOY0oE1kttF2kvrkxAhlveP//R24U2lJw10yNhZu0zRt/aEYfa7no6IJJFG/e3bhX/517neOCq113/rMQWhP0UqwUZKeKZyo70E7udsTkFEZ8Gl6tvNV5Xa7c//frs3j5ddp7b3K8nT7OBMvpcae3HY7gNlrV2hZfZM1On5n4yIn8rf//v8mzdzeMF40c/v3bvew0Rqm9+c/nJ4C5adefAqpXgIX/fBBdE0dYhMy+D9YrqOjoZpSmCZWFonkmm2GVL/RMSoLswctGA5ktrn9+7dW+UbeUTt4K92/0/p6S4I28mxl5IyqpSQihIYkoeWoaUpg5gQY/+CGSFakhBHjgm2l09FZB7djR+q1dv3Fxbu1xYWXtY2F17V/uvef95cXViYq71b2MSId7U5dN0rC+9e/+VHbOISTYPI01RgGgFTo+BqHn5Fmg+BloCl2XxJHQk8LQRZk/kTYuxgtyr4ASOQ5Ml1nSenGj8Yy5NrWponx4NhznLA1ixMHoCveSIezD1I7jYwVoHQi2DdtnfzDlJIs1Kah13G+DMwZdZuzP0SqW5W7lfu30f3Yo7/YRj/ap9/Ucsi7jcj+EbtO2pIkiqBqKqgq6oOqiqCpEZZRLYR4V4eoe9HiKKVBo2GGEkSHOztlrz9YFlE1+QiRmTXroBtmVDXxRQpqEa2ggj4+RCDKMX86Z+i2VbY9EvkH7qVF0ikI6ryyj5x5YAt2CQpfZg3JyIxvHbTMEyghs372926wfiyKjL++bpmKIrXVgWdgEjt+mqlUFx0EnnnncwhkynVBtGCPb2C9q/maCL8km/euF55fuNGZfXGjYdFIrc3hRP0GDquJQiuM1LLI2XP3G3TsUQeflFb/eIGtufwr2gjL/7Wf36RFIEef3PLCKgvIjdX0U5qN66vthI5QQ8ItmCFERzm7a6jiTxcXX14c/X5F6ur1yurq8+f3+Z1TV6gzn1t9pFhJN8V4ngYLdjSdGRd8/DmzZv474vazZurtec3n9eu37uRlba1ub/KffQox55Nz3+uzAl1oto391krlZd/CY47rpUEQvF+6PHQyfyRvF3z+uguvijiLdh0pKqUE+ikHtrfX7yyj2rRUYa++Vg/MOqERB7+h9DT1XQtUxAccXhTcwejkxHZ/Mty19S66AiCTAY2F2KYOgGR2rtvuntYLGDs2KJ2bNQ3kdvfBZ35RU1TIRYkdVB3e5yH+iXy4uvOpQ4EIUjGuhDtqr6I1OaCwpCUTG3vgj4GuQ8itblXdovDnrdg/RGZqFy+jidS+2vLjE8Wj0kL9vQ6jsiLV/v7U5kKyrg7G33oaCK11wYfapQcXxASd9wfKM+/ziyzi82muNStjjyKyO1/y4YsS2vBltwM7vINmRibZ3EKUbE3S+JVQTakpWEaM4yyTukO9SZye/MbalnobkBZ3kbJj6Q3D8uz9fTgE8xETUy0aieoA8m+g1DWIZIdSE3dTDgDDoLsCrT7GfUenfjT9/XAskDXpZKkG6UdikuUE7EZhGq1wb1EvmCS52wQSw5lcTckcoqutBuENmiph5fPUoFbUKzzFmnd7ZhFfwyRcZOTZ4m6zvCafdmn4Hu8EIw8wm3BA4VF2U0Djs2X9TAuid1XsOtFRBdLFx9CKlG6bO2fJFR3s/GOOl8+SsjX68E2h5/NPXTzBbi8xEIi/GI5Eagbelu+O57IIFRyn1pyeD1WXnn4dSPIb4dRIBJSavBrlw2mO4YSWVYkGHyVrYyIz4vluFv37zCJjIik/Ue0WF0H0jqJkFMO8h9/Jmm5zq5ITtlxue9mdm+IdBAJZLnMiagt8mS51F4UzRyIy9hBxCjdb2hRmbdgxbTEKbMt6iCilF4CHojVy5yZGru+Nohm1vjaCJ63NoguieGWI2WuvWPiiQ6iDuisa9JB1TViWu507rSPxVZPoU/QHzlGEyJFDZFIONDbn0vTEIkI1SFN/T+bhkckqlbHIoMOj0hcrVbHoeN6aEQiT7lypjsJhqUhliPk+BVrR0FDJNLHGr6joAmRooZIpK+Vr89fQyTijMdEzrKIELnQjNN7H1fiPT158sF1PJxaZRFphDQEUZKyB9aI+E+P8/7MyIlA1DEsOSomyB5nY2fAHEcHhSeSQHV0TJalPXeVRUThy0rNMEJtm4LDbBlikY+zYpA5zIGGjgF3hmUuicDH1UzG+Mpadd6PNGMzxlyfpy3lbM6i0mxEqcs8DzQIWQfJIvVsXQJieTZhJsQx+AKRWf5cCD6ypuWddUrei8mHIH1q2kQ7/1lc5dkIftX4r5ESAnGaGhmR1NJsvtZ9LCCRlDj7nbiKau8TaT5LRAGXmkFqnX+2KYvIOmM2zwGUT+TEcAOEg1zj85XKJL7KjtHsauUVMeYahlv4vwExBtwA02rnP0elLCISv42QF6VqtpYfv5cwL1n5LY3Ab+Xl9xZKzeEjPU/JC1xdxZ08rS7mac9bkz60oiZEihLggk5LPbVimImFiQ4Vz/w/3Qv0hcEQSIs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 descr="data:image/png;base64,iVBORw0KGgoAAAANSUhEUgAAAREAAAC4CAMAAADzLiguAAABd1BMVEX///+Dg4Pa9tr/uKcAAAD5+fn19fW5ubk4ODh4eHju7u6VlZX8/Px1dXXPz8++vr7Jycn/v62kpKTp6enc3NySkpKurq7j4+OoqKja2trw8PCHh4c4HxidnZ3FxcXU1NTf/N9v2G+J3olubm4SEhLY9tj0/PRCQkLat77urJxmZmY0NDSVbGLGi5f/Ryn/i3fky8/q2Nv/dWD/ZEzk+eT/qZf/gWzJlJ+7c4L/xbRbW1skyiTM58wpKSnHkYSTpZP/LACjuKNj1WPwrZ2607qm5qb/n40NyA277LvD78Of5J/VrLS6b3/ChJH/lIGwVGlRUVH/2M2NdnKVh4RlS0XYnY+qhX3cv7kcAABMFQ5/XlfLoplHOzjlrqHrjXzwblqebF8DGRyBZF4wJCF8jXxNVk1nTUfRsKijhX6IXlN3aWYeKizlkIj/FADBDwA5RUjUU0BldGVB0UGUqZREqUR+2n6nOlSxWGyiIkXCzsLW5dZ8mXwdGB0gbH25AAAUuklEQVR4nO2di0PbRp7Hf8KWFL1Gsh6j141E4ySAgRYSCAkJEBqSzWOTkrZJ7nLpXbqb9Hb3bq9He+lde/3j7zeSAVu2wYBsbOIvD49GY1n6+Dczv3loBDOxMNGh4hmIYaJWxSCc9ymMmIQJkYImRIqaECnqIhNZBlhaOvG7LgoRnf/u//BfiP54C2Znl2ZBlEDCWAmj8RW3ACQx20aJIo/BHaLUPNIFIaKuLS09jf4I+CNhcM3hkbeAG8ny/6w9XVyTltaewi9rayJ/fbr2y/La2izuXl5ce7q2uPzV2traYtOcLgiR6Oni4tPo1tLs7C2JB/eJzC7B8iwGZpeePvsFX58uP332FX+d/erZIiZ5BrAoweIzmF3OAMKFIQJry8tr+I1La8tZUIenkIGAJpHZp/ifk9h/XYJZWFIXRf1/h0QkCii1O6Prfb6dHPlGVyruhiUdrxB/Zw+C0q3FtaVnz5bUZdxcVpeerXEG0iy+Oou/iGhMsOwAWgrnwYOz+ZEGRYTYvu97HdFKf++WOk6q7Y2yc8qzamr51mzvnQMjkgD/Yk23ngA1GG6YikGyC6N5iiwWwxKmNAwXVJcnyKXIIV43MXhy11AoJ2JFPLlvKDaQqBk7CA2MiCDL89hsCvAy8GoZqHi1mqiA2Pw86oPDgDmQJJLHE/kbSC1H4lKeSxqIKhY5NMviREz+Boz3w8Dnr6E7kDMfGBHmhq6dNazrkROtc5tQ5vHCmAhRXYmhkcX6AV6bJTuOqjj8O8+LizQBT8/tyQfLUHYz46oDDUFQnQiQCL52FialaKC5RnZj9JV2A9sO+FUgDUXbt3UeS0HSfAqWguHQ53vy4mLXizFv8HDgcLMh3EaQjhZBxGzmBNy+8HUgZz5QIiziRDQR8wEwFfOBroDP8gRoBBgLsu3zTILhjIjBd1FX18FrEsE8Bx7hOxwkCFi+pCYSwdfEGsiZD4pIuq4odSe7bt0zDLwWZsSCjh/m51Yi5rHZx7t1xXD8/S2eVZBjFsYgNQxGsg2OSzYMT6cOj+WkB6Ax8tAibSgfM0ZE/MHkkqLGiMiQNCFS1IRIUR1EaHGLdkRebO0TCRRFzgJtjUwrAXMmPPCuPwk1iXCPUqVGrJNEVxQR7Hqa75WDAFuacnq+ZzlMNYm4gsKdzMhOEvQphVAGXtWhifi8vfUp2gjKDjVlI6TpjKCYIHNnEzxsTLkzaD62f57nOFzlRCSqOnZIxTrURSYGYEsBb2p7kk4t6oH+KY0NN20kZDZmEsYzS6g52CTNskksgjsfNNtfn4qO9keC7NdJhnY6I6CJh1bUhEhREyJF9SJCBtNlNwbqRcSYH/KJjIx6EJGq1U+qgmlRDyJKtToz7FMZEXUn4giN3z/VErdXOWJeGvKJjIx6EZEnRAqaEClqQqSoCZGiJkSKmhApakKkqAmRoiZEipoQKWpCpKgLQeRUw9UXiUisbOQzYvfHl/ioit1QvBNNz7pIRLJpbJZRj4JLhls3zGxuHxP5TD/DkMED14LYCFQqKDoG/YSn7XKMi0REyeyiDtn0cyGf7ah4mo4BT0xIoAYOmPI6iF5ogisL3SbqXxQiDt2DjEj2i+ZgCBu5jaiBi/lJMUDUFKANRUkDkDQk4pvzQpep5BeECNvamYbMQBRJEiAWDR0Ng5cjzAHb90RRFoGlQEOREAaS58qiIce6eBwRKUXz8vjAxFgRIdrd6akpDCRoLBpmGddzNMb4JqQSgAmaxqcGYwlLtURMQSSQeI6bpS2qjYhkUBBEkRvbGBEh8fYUV0mHayPCJ6ln+VDUkchgphSXLV/ZnpoeFJE69RqEEwljr3FFi8dgWI+wn3McgyEiOYTpRu7YjEVffBj/9+MDIAPJNeDbQPIJ/ONQjtDtxz9dXhkskUONPBGd7t1duXznD1cnRDJF5vud6amrd+7c+WxlQgRyhwwZPHrw5WeP9oGslHTsMSQimXt3p/MCdeWzg3Lk6rWSDj9+RFS2c1C/IJGpT52I421NHSonsrKyckjk8srVs33CeBEJ2dbV6SIRLEwuY42jZyme4N/VMzEZJyKisn23lUeTyJPHKw8ePXj0EZ58fHTtp49Tjz9+9vEMWWh8iLjs/XQ7j1Yil5/Ag2vwaOUJXHsw9UnYiK7tN+g6iGCuebJy+aqeEbmMRK4+PssnjQmRJL7byePQRqamOJGVT4cIfb/TjUeTyKPHGHqAdc2Dy4/hMVy7Co8uj2w50k9/gnhMIpEYd7vimGrzR6ZG0R+xjOKCK0csSeMbRr6CgJgvmkE6xwkymd52d/soEBlJD00TQYHUkYHy5Q8C6uCmwy3ApwFIPhCIMJA6AY+zLAhlFbdFX1WDBOqs2wic0yu/jAcRlroxKMwJXIdJ4Du4oWfLHXiOw1SGnxRjQLB9PuSWEYl9X4sY2fVNopmdC6w49tZRPI5t1/Qwu6NVKhFGGe+29oR4XgIl3oB1zBiJIszEsQKxnAIGGkK+ggRZF2JV4KMJNrEgNeXOWwHjra4VzKEeXf7py4+PDojg5yr5KGdzBnuWaVVFOVy7JT0eUqlERAgcJbvgbFkdBZTsJlA+DJtmK40Y6GjlCfh9ovkYHBJJkAgtEPFpp0NW1IM7d+58udJiI3i8SJbBWjcdWXayESyH8fvIeCzIcmTY8jCJ0LqRrdMTKUYATl3hq+HyEgWoUXf4UrCQGAZmrGwQkvDbZ2XcEdGUQJiIcWsxHLHj7CPLND/duZObCMJTcyJxmDLfSKPQ9Zpjevx4GGszN5Vi+dj7dEfSH5G0fnjwbPOHL69Oo2CbCVXYH/flo5wQa5daiPBYy6NQtMQuGkUiVnsD9yh99mBl59f1K7/XlWw5upyIgeao7I+EmxZf6icbHwfSkTe7aIhEwv5uknWVnb5goGlMrfzfXuP3jXU3zbsC+LVgRnQhqMt8Za3s0kzD4Euy1f3A8KQoPnbVviESSar9JNJ+7sM+pqemr/26FVSrQmCXPc42RCLWlWOTpMJOlxZu0TZW7u74G5fW64p+yiXRGhvz8xu9do4SkVA4wmHfzynTv+4J69VqaqmnPxNxplrtabCjQ0Sk20c7INPTv/0s46Vo2plXuqDVahz22DcqRFT5/REVLuaUnd8aH3bXd1W1lHLDm4lmSPc8NyJEtK1eLTqeUa5tvTeqVdql5XNa+YT3QnWd3TkKRCJ5r4cDgraxvY2Z3vAGspKSW+1icCNAhHa1DzSNu795H3bnd+uOr5d+Mrkcm3UU0OdOxI87eSCNlV/fa1j8yfIZqpR+FF0pFtNDIyIm7ArpWCAqZT8XHBCk8dv2r9XqujCkhXGS+fYSdng20sCKs+DHR4UhKcwoU9sf9tYvbfjhgNaj7SJXayukhkckLHpFobZVwLG1hWlsOvSlxty4pQE4xHJkt8pattKWISn0zHZ2PmzsKnVRP5cZkn6DHBTeQyRCqi1demYzv2Ru6tbe3u+/m+l5LjEWH2ToYfaPHK7fEfAudu57TW39jO6GcHxf38Ales3lX8+hx0iy9u5yHDs77y/N1BuKeKou8/J1Kf9ahk9ERodsenp7bw/bbNYordcozmdW0kokVQTGBxMCGAQRH+sRC7BBt729je4GY8e/ZdjaMKGdiMc3m3OeSyciVbka7z982MAWrDOIKkVt/mWysiYL4R7p4VCQ4/rtyU3DoC1tm5m0424SrXnTTvmzwFk1V5kt2IIa0PGoD4tnBLr/iapG7UOnvVm7uOzwhESvQIR5zd79WFm/ItTLqw11k+xmPPp9WsupFFL+1AamxJKtKYjBUGwSG3FEfd9QeCbNx/h4FFOUcEPRPCPgK/IfHiKI24hoJPIhdvjYY3k2IqmS1lj/trp7hRPp1XF1ZjlqwJ9NEMogRbIVkOz5H1JsBhCa1BEiiQ91ZgYkh2DJWsS3kqxrkrQQQYNoJUJsm/HRW56spHJEs9HdWNjcfCeDK1QbA1r41vI0GvCnOOCPy6hAAgeonwR03SR8ANWJg+DgOR9IJCF+oPHcYAZygci62usplGcnYqXG9xtv3izUKi9edXnaUUlKLCYIBJo+eNWHlFqaZTsQ+DQhddNLaEh9GZPp/NaQhJKUJoGbWB6wxEwsu0DEFgdCRBTNuvHnjVcvX9ZqtcprZTB9HJFkCnHa1ltK+EM/CJGwKlNFrGiIREjIg1bede9bmG1Dy8VtCXSLZIPPbUSEAXhodkCr1R9eveIwKpXb/2ybx7/n5PIZs1k5pVIrEZOUS8QN7fkf//zmh/uVSoajUnmpuKX3CIok9QQqleb7txDRhTK9eFcRNq58v7k514TBeXxd8sMzdD0UBM0qd8nHFiJ8qe9SiOhU/rH6dmGhcggD9eKbcnmINmXeALLgIZEZ3n45KxHHT2Z+3P3225f377fhuP0dLfNxM6lrC6ycwasOufudig0O5GxEdMHL3I2XbTAy+/i6j5ka/SoRYlMeYJdBqhi8Db6btz1PTUROGtUrCwsLtztoVGr3X5XVj05lFscD7zJgsXDYZXUaIo5Kd9ffvt2cm6t14qhU5l6V8hQz35cFwXcH3++qs7Z+/xMT0TRsxf6wudmNRabXZcxxceOY0oE1kttF2kvrkxAhlveP//R24U2lJw10yNhZu0zRt/aEYfa7no6IJJFG/e3bhX/517neOCq113/rMQWhP0UqwUZKeKZyo70E7udsTkFEZ8Gl6tvNV5Xa7c//frs3j5ddp7b3K8nT7OBMvpcae3HY7gNlrV2hZfZM1On5n4yIn8rf//v8mzdzeMF40c/v3bvew0Rqm9+c/nJ4C5adefAqpXgIX/fBBdE0dYhMy+D9YrqOjoZpSmCZWFonkmm2GVL/RMSoLswctGA5ktrn9+7dW+UbeUTt4K92/0/p6S4I28mxl5IyqpSQihIYkoeWoaUpg5gQY/+CGSFakhBHjgm2l09FZB7djR+q1dv3Fxbu1xYWXtY2F17V/uvef95cXViYq71b2MSId7U5dN0rC+9e/+VHbOISTYPI01RgGgFTo+BqHn5Fmg+BloCl2XxJHQk8LQRZk/kTYuxgtyr4ASOQ5Ml1nSenGj8Yy5NrWponx4NhznLA1ixMHoCveSIezD1I7jYwVoHQi2DdtnfzDlJIs1Kah13G+DMwZdZuzP0SqW5W7lfu30f3Yo7/YRj/ap9/Ucsi7jcj+EbtO2pIkiqBqKqgq6oOqiqCpEZZRLYR4V4eoe9HiKKVBo2GGEkSHOztlrz9YFlE1+QiRmTXroBtmVDXxRQpqEa2ggj4+RCDKMX86Z+i2VbY9EvkH7qVF0ikI6ryyj5x5YAt2CQpfZg3JyIxvHbTMEyghs372926wfiyKjL++bpmKIrXVgWdgEjt+mqlUFx0EnnnncwhkynVBtGCPb2C9q/maCL8km/euF55fuNGZfXGjYdFIrc3hRP0GDquJQiuM1LLI2XP3G3TsUQeflFb/eIGtufwr2gjL/7Wf36RFIEef3PLCKgvIjdX0U5qN66vthI5QQ8ItmCFERzm7a6jiTxcXX14c/X5F6ur1yurq8+f3+Z1TV6gzn1t9pFhJN8V4ngYLdjSdGRd8/DmzZv474vazZurtec3n9eu37uRlba1ub/KffQox55Nz3+uzAl1oto391krlZd/CY47rpUEQvF+6PHQyfyRvF3z+uguvijiLdh0pKqUE+ikHtrfX7yyj2rRUYa++Vg/MOqERB7+h9DT1XQtUxAccXhTcwejkxHZ/Mty19S66AiCTAY2F2KYOgGR2rtvuntYLGDs2KJ2bNQ3kdvfBZ35RU1TIRYkdVB3e5yH+iXy4uvOpQ4EIUjGuhDtqr6I1OaCwpCUTG3vgj4GuQ8itblXdovDnrdg/RGZqFy+jidS+2vLjE8Wj0kL9vQ6jsiLV/v7U5kKyrg7G33oaCK11wYfapQcXxASd9wfKM+/ziyzi82muNStjjyKyO1/y4YsS2vBltwM7vINmRibZ3EKUbE3S+JVQTakpWEaM4yyTukO9SZye/MbalnobkBZ3kbJj6Q3D8uz9fTgE8xETUy0aieoA8m+g1DWIZIdSE3dTDgDDoLsCrT7GfUenfjT9/XAskDXpZKkG6UdikuUE7EZhGq1wb1EvmCS52wQSw5lcTckcoqutBuENmiph5fPUoFbUKzzFmnd7ZhFfwyRcZOTZ4m6zvCafdmn4Hu8EIw8wm3BA4VF2U0Djs2X9TAuid1XsOtFRBdLFx9CKlG6bO2fJFR3s/GOOl8+SsjX68E2h5/NPXTzBbi8xEIi/GI5Eagbelu+O57IIFRyn1pyeD1WXnn4dSPIb4dRIBJSavBrlw2mO4YSWVYkGHyVrYyIz4vluFv37zCJjIik/Ue0WF0H0jqJkFMO8h9/Jmm5zq5ITtlxue9mdm+IdBAJZLnMiagt8mS51F4UzRyIy9hBxCjdb2hRmbdgxbTEKbMt6iCilF4CHojVy5yZGru+Nohm1vjaCJ63NoguieGWI2WuvWPiiQ6iDuisa9JB1TViWu507rSPxVZPoU/QHzlGEyJFDZFIONDbn0vTEIkI1SFN/T+bhkckqlbHIoMOj0hcrVbHoeN6aEQiT7lypjsJhqUhliPk+BVrR0FDJNLHGr6joAmRooZIpK+Vr89fQyTijMdEzrKIELnQjNN7H1fiPT158sF1PJxaZRFphDQEUZKyB9aI+E+P8/7MyIlA1DEsOSomyB5nY2fAHEcHhSeSQHV0TJalPXeVRUThy0rNMEJtm4LDbBlikY+zYpA5zIGGjgF3hmUuicDH1UzG+Mpadd6PNGMzxlyfpy3lbM6i0mxEqcs8DzQIWQfJIvVsXQJieTZhJsQx+AKRWf5cCD6ypuWddUrei8mHIH1q2kQ7/1lc5dkIftX4r5ESAnGaGhmR1NJsvtZ9LCCRlDj7nbiKau8TaT5LRAGXmkFqnX+2KYvIOmM2zwGUT+TEcAOEg1zj85XKJL7KjtHsauUVMeYahlv4vwExBtwA02rnP0elLCISv42QF6VqtpYfv5cwL1n5LY3Ab+Xl9xZKzeEjPU/JC1xdxZ08rS7mac9bkz60oiZEihLggk5LPbVimImFiQ4Vz/w/3Qv0hcEQSIsAAAAASUVORK5CYII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data:image/png;base64,iVBORw0KGgoAAAANSUhEUgAAAREAAAC4CAMAAADzLiguAAABd1BMVEX///+Dg4Pa9tr/uKcAAAD5+fn19fW5ubk4ODh4eHju7u6VlZX8/Px1dXXPz8++vr7Jycn/v62kpKTp6enc3NySkpKurq7j4+OoqKja2trw8PCHh4c4HxidnZ3FxcXU1NTf/N9v2G+J3olubm4SEhLY9tj0/PRCQkLat77urJxmZmY0NDSVbGLGi5f/Ryn/i3fky8/q2Nv/dWD/ZEzk+eT/qZf/gWzJlJ+7c4L/xbRbW1skyiTM58wpKSnHkYSTpZP/LACjuKNj1WPwrZ2607qm5qb/n40NyA277LvD78Of5J/VrLS6b3/ChJH/lIGwVGlRUVH/2M2NdnKVh4RlS0XYnY+qhX3cv7kcAABMFQ5/XlfLoplHOzjlrqHrjXzwblqebF8DGRyBZF4wJCF8jXxNVk1nTUfRsKijhX6IXlN3aWYeKizlkIj/FADBDwA5RUjUU0BldGVB0UGUqZREqUR+2n6nOlSxWGyiIkXCzsLW5dZ8mXwdGB0gbH25AAAUuklEQVR4nO2di0PbRp7Hf8KWFL1Gsh6j141E4ySAgRYSCAkJEBqSzWOTkrZJ7nLpXbqb9Hb3bq9He+lde/3j7zeSAVu2wYBsbOIvD49GY1n6+Dczv3loBDOxMNGh4hmIYaJWxSCc9ymMmIQJkYImRIqaECnqIhNZBlhaOvG7LgoRnf/u//BfiP54C2Znl2ZBlEDCWAmj8RW3ACQx20aJIo/BHaLUPNIFIaKuLS09jf4I+CNhcM3hkbeAG8ny/6w9XVyTltaewi9rayJ/fbr2y/La2izuXl5ce7q2uPzV2traYtOcLgiR6Oni4tPo1tLs7C2JB/eJzC7B8iwGZpeePvsFX58uP332FX+d/erZIiZ5BrAoweIzmF3OAMKFIQJry8tr+I1La8tZUIenkIGAJpHZp/ifk9h/XYJZWFIXRf1/h0QkCii1O6Prfb6dHPlGVyruhiUdrxB/Zw+C0q3FtaVnz5bUZdxcVpeerXEG0iy+Oou/iGhMsOwAWgrnwYOz+ZEGRYTYvu97HdFKf++WOk6q7Y2yc8qzamr51mzvnQMjkgD/Yk23ngA1GG6YikGyC6N5iiwWwxKmNAwXVJcnyKXIIV43MXhy11AoJ2JFPLlvKDaQqBk7CA2MiCDL89hsCvAy8GoZqHi1mqiA2Pw86oPDgDmQJJLHE/kbSC1H4lKeSxqIKhY5NMviREz+Boz3w8Dnr6E7kDMfGBHmhq6dNazrkROtc5tQ5vHCmAhRXYmhkcX6AV6bJTuOqjj8O8+LizQBT8/tyQfLUHYz46oDDUFQnQiQCL52FialaKC5RnZj9JV2A9sO+FUgDUXbt3UeS0HSfAqWguHQ53vy4mLXizFv8HDgcLMh3EaQjhZBxGzmBNy+8HUgZz5QIiziRDQR8wEwFfOBroDP8gRoBBgLsu3zTILhjIjBd1FX18FrEsE8Bx7hOxwkCFi+pCYSwdfEGsiZD4pIuq4odSe7bt0zDLwWZsSCjh/m51Yi5rHZx7t1xXD8/S2eVZBjFsYgNQxGsg2OSzYMT6cOj+WkB6Ax8tAibSgfM0ZE/MHkkqLGiMiQNCFS1IRIUR1EaHGLdkRebO0TCRRFzgJtjUwrAXMmPPCuPwk1iXCPUqVGrJNEVxQR7Hqa75WDAFuacnq+ZzlMNYm4gsKdzMhOEvQphVAGXtWhifi8vfUp2gjKDjVlI6TpjKCYIHNnEzxsTLkzaD62f57nOFzlRCSqOnZIxTrURSYGYEsBb2p7kk4t6oH+KY0NN20kZDZmEsYzS6g52CTNskksgjsfNNtfn4qO9keC7NdJhnY6I6CJh1bUhEhREyJF9SJCBtNlNwbqRcSYH/KJjIx6EJGq1U+qgmlRDyJKtToz7FMZEXUn4giN3z/VErdXOWJeGvKJjIx6EZEnRAqaEClqQqSoCZGiJkSKmhApakKkqAmRoiZEipoQKWpCpKgLQeRUw9UXiUisbOQzYvfHl/ioit1QvBNNz7pIRLJpbJZRj4JLhls3zGxuHxP5TD/DkMED14LYCFQqKDoG/YSn7XKMi0REyeyiDtn0cyGf7ah4mo4BT0xIoAYOmPI6iF5ogisL3SbqXxQiDt2DjEj2i+ZgCBu5jaiBi/lJMUDUFKANRUkDkDQk4pvzQpep5BeECNvamYbMQBRJEiAWDR0Ng5cjzAHb90RRFoGlQEOREAaS58qiIce6eBwRKUXz8vjAxFgRIdrd6akpDCRoLBpmGddzNMb4JqQSgAmaxqcGYwlLtURMQSSQeI6bpS2qjYhkUBBEkRvbGBEh8fYUV0mHayPCJ6ln+VDUkchgphSXLV/ZnpoeFJE69RqEEwljr3FFi8dgWI+wn3McgyEiOYTpRu7YjEVffBj/9+MDIAPJNeDbQPIJ/ONQjtDtxz9dXhkskUONPBGd7t1duXznD1cnRDJF5vud6amrd+7c+WxlQgRyhwwZPHrw5WeP9oGslHTsMSQimXt3p/MCdeWzg3Lk6rWSDj9+RFS2c1C/IJGpT52I421NHSonsrKyckjk8srVs33CeBEJ2dbV6SIRLEwuY42jZyme4N/VMzEZJyKisn23lUeTyJPHKw8ePXj0EZ58fHTtp49Tjz9+9vEMWWh8iLjs/XQ7j1Yil5/Ag2vwaOUJXHsw9UnYiK7tN+g6iGCuebJy+aqeEbmMRK4+PssnjQmRJL7byePQRqamOJGVT4cIfb/TjUeTyKPHGHqAdc2Dy4/hMVy7Co8uj2w50k9/gnhMIpEYd7vimGrzR6ZG0R+xjOKCK0csSeMbRr6CgJgvmkE6xwkymd52d/soEBlJD00TQYHUkYHy5Q8C6uCmwy3ApwFIPhCIMJA6AY+zLAhlFbdFX1WDBOqs2wic0yu/jAcRlroxKMwJXIdJ4Du4oWfLHXiOw1SGnxRjQLB9PuSWEYl9X4sY2fVNopmdC6w49tZRPI5t1/Qwu6NVKhFGGe+29oR4XgIl3oB1zBiJIszEsQKxnAIGGkK+ggRZF2JV4KMJNrEgNeXOWwHjra4VzKEeXf7py4+PDojg5yr5KGdzBnuWaVVFOVy7JT0eUqlERAgcJbvgbFkdBZTsJlA+DJtmK40Y6GjlCfh9ovkYHBJJkAgtEPFpp0NW1IM7d+58udJiI3i8SJbBWjcdWXayESyH8fvIeCzIcmTY8jCJ0LqRrdMTKUYATl3hq+HyEgWoUXf4UrCQGAZmrGwQkvDbZ2XcEdGUQJiIcWsxHLHj7CPLND/duZObCMJTcyJxmDLfSKPQ9Zpjevx4GGszN5Vi+dj7dEfSH5G0fnjwbPOHL69Oo2CbCVXYH/flo5wQa5daiPBYy6NQtMQuGkUiVnsD9yh99mBl59f1K7/XlWw5upyIgeao7I+EmxZf6icbHwfSkTe7aIhEwv5uknWVnb5goGlMrfzfXuP3jXU3zbsC+LVgRnQhqMt8Za3s0kzD4Euy1f3A8KQoPnbVviESSar9JNJ+7sM+pqemr/26FVSrQmCXPc42RCLWlWOTpMJOlxZu0TZW7u74G5fW64p+yiXRGhvz8xu9do4SkVA4wmHfzynTv+4J69VqaqmnPxNxplrtabCjQ0Sk20c7INPTv/0s46Vo2plXuqDVahz22DcqRFT5/REVLuaUnd8aH3bXd1W1lHLDm4lmSPc8NyJEtK1eLTqeUa5tvTeqVdql5XNa+YT3QnWd3TkKRCJ5r4cDgraxvY2Z3vAGspKSW+1icCNAhHa1DzSNu795H3bnd+uOr5d+Mrkcm3UU0OdOxI87eSCNlV/fa1j8yfIZqpR+FF0pFtNDIyIm7ArpWCAqZT8XHBCk8dv2r9XqujCkhXGS+fYSdng20sCKs+DHR4UhKcwoU9sf9tYvbfjhgNaj7SJXayukhkckLHpFobZVwLG1hWlsOvSlxty4pQE4xHJkt8pattKWISn0zHZ2PmzsKnVRP5cZkn6DHBTeQyRCqi1demYzv2Ru6tbe3u+/m+l5LjEWH2ToYfaPHK7fEfAudu57TW39jO6GcHxf38Ales3lX8+hx0iy9u5yHDs77y/N1BuKeKou8/J1Kf9ahk9ERodsenp7bw/bbNYordcozmdW0kokVQTGBxMCGAQRH+sRC7BBt729je4GY8e/ZdjaMKGdiMc3m3OeSyciVbka7z982MAWrDOIKkVt/mWysiYL4R7p4VCQ4/rtyU3DoC1tm5m0424SrXnTTvmzwFk1V5kt2IIa0PGoD4tnBLr/iapG7UOnvVm7uOzwhESvQIR5zd79WFm/ItTLqw11k+xmPPp9WsupFFL+1AamxJKtKYjBUGwSG3FEfd9QeCbNx/h4FFOUcEPRPCPgK/IfHiKI24hoJPIhdvjYY3k2IqmS1lj/trp7hRPp1XF1ZjlqwJ9NEMogRbIVkOz5H1JsBhCa1BEiiQ91ZgYkh2DJWsS3kqxrkrQQQYNoJUJsm/HRW56spHJEs9HdWNjcfCeDK1QbA1r41vI0GvCnOOCPy6hAAgeonwR03SR8ANWJg+DgOR9IJCF+oPHcYAZygci62usplGcnYqXG9xtv3izUKi9edXnaUUlKLCYIBJo+eNWHlFqaZTsQ+DQhddNLaEh9GZPp/NaQhJKUJoGbWB6wxEwsu0DEFgdCRBTNuvHnjVcvX9ZqtcprZTB9HJFkCnHa1ltK+EM/CJGwKlNFrGiIREjIg1bede9bmG1Dy8VtCXSLZIPPbUSEAXhodkCr1R9eveIwKpXb/2ybx7/n5PIZs1k5pVIrEZOUS8QN7fkf//zmh/uVSoajUnmpuKX3CIok9QQqleb7txDRhTK9eFcRNq58v7k514TBeXxd8sMzdD0UBM0qd8nHFiJ8qe9SiOhU/rH6dmGhcggD9eKbcnmINmXeALLgIZEZ3n45KxHHT2Z+3P3225f377fhuP0dLfNxM6lrC6ycwasOufudig0O5GxEdMHL3I2XbTAy+/i6j5ka/SoRYlMeYJdBqhi8Db6btz1PTUROGtUrCwsLtztoVGr3X5XVj05lFscD7zJgsXDYZXUaIo5Kd9ffvt2cm6t14qhU5l6V8hQz35cFwXcH3++qs7Z+/xMT0TRsxf6wudmNRabXZcxxceOY0oE1kttF2kvrkxAhlveP//R24U2lJw10yNhZu0zRt/aEYfa7no6IJJFG/e3bhX/517neOCq113/rMQWhP0UqwUZKeKZyo70E7udsTkFEZ8Gl6tvNV5Xa7c//frs3j5ddp7b3K8nT7OBMvpcae3HY7gNlrV2hZfZM1On5n4yIn8rf//v8mzdzeMF40c/v3bvew0Rqm9+c/nJ4C5adefAqpXgIX/fBBdE0dYhMy+D9YrqOjoZpSmCZWFonkmm2GVL/RMSoLswctGA5ktrn9+7dW+UbeUTt4K92/0/p6S4I28mxl5IyqpSQihIYkoeWoaUpg5gQY/+CGSFakhBHjgm2l09FZB7djR+q1dv3Fxbu1xYWXtY2F17V/uvef95cXViYq71b2MSId7U5dN0rC+9e/+VHbOISTYPI01RgGgFTo+BqHn5Fmg+BloCl2XxJHQk8LQRZk/kTYuxgtyr4ASOQ5Ml1nSenGj8Yy5NrWponx4NhznLA1ixMHoCveSIezD1I7jYwVoHQi2DdtnfzDlJIs1Kah13G+DMwZdZuzP0SqW5W7lfu30f3Yo7/YRj/ap9/Ucsi7jcj+EbtO2pIkiqBqKqgq6oOqiqCpEZZRLYR4V4eoe9HiKKVBo2GGEkSHOztlrz9YFlE1+QiRmTXroBtmVDXxRQpqEa2ggj4+RCDKMX86Z+i2VbY9EvkH7qVF0ikI6ryyj5x5YAt2CQpfZg3JyIxvHbTMEyghs372926wfiyKjL++bpmKIrXVgWdgEjt+mqlUFx0EnnnncwhkynVBtGCPb2C9q/maCL8km/euF55fuNGZfXGjYdFIrc3hRP0GDquJQiuM1LLI2XP3G3TsUQeflFb/eIGtufwr2gjL/7Wf36RFIEef3PLCKgvIjdX0U5qN66vthI5QQ8ItmCFERzm7a6jiTxcXX14c/X5F6ur1yurq8+f3+Z1TV6gzn1t9pFhJN8V4ngYLdjSdGRd8/DmzZv474vazZurtec3n9eu37uRlba1ub/KffQox55Nz3+uzAl1oto391krlZd/CY47rpUEQvF+6PHQyfyRvF3z+uguvijiLdh0pKqUE+ikHtrfX7yyj2rRUYa++Vg/MOqERB7+h9DT1XQtUxAccXhTcwejkxHZ/Mty19S66AiCTAY2F2KYOgGR2rtvuntYLGDs2KJ2bNQ3kdvfBZ35RU1TIRYkdVB3e5yH+iXy4uvOpQ4EIUjGuhDtqr6I1OaCwpCUTG3vgj4GuQ8itblXdovDnrdg/RGZqFy+jidS+2vLjE8Wj0kL9vQ6jsiLV/v7U5kKyrg7G33oaCK11wYfapQcXxASd9wfKM+/ziyzi82muNStjjyKyO1/y4YsS2vBltwM7vINmRibZ3EKUbE3S+JVQTakpWEaM4yyTukO9SZye/MbalnobkBZ3kbJj6Q3D8uz9fTgE8xETUy0aieoA8m+g1DWIZIdSE3dTDgDDoLsCrT7GfUenfjT9/XAskDXpZKkG6UdikuUE7EZhGq1wb1EvmCS52wQSw5lcTckcoqutBuENmiph5fPUoFbUKzzFmnd7ZhFfwyRcZOTZ4m6zvCafdmn4Hu8EIw8wm3BA4VF2U0Djs2X9TAuid1XsOtFRBdLFx9CKlG6bO2fJFR3s/GOOl8+SsjX68E2h5/NPXTzBbi8xEIi/GI5Eagbelu+O57IIFRyn1pyeD1WXnn4dSPIb4dRIBJSavBrlw2mO4YSWVYkGHyVrYyIz4vluFv37zCJjIik/Ue0WF0H0jqJkFMO8h9/Jmm5zq5ITtlxue9mdm+IdBAJZLnMiagt8mS51F4UzRyIy9hBxCjdb2hRmbdgxbTEKbMt6iCilF4CHojVy5yZGru+Nohm1vjaCJ63NoguieGWI2WuvWPiiQ6iDuisa9JB1TViWu507rSPxVZPoU/QHzlGEyJFDZFIONDbn0vTEIkI1SFN/T+bhkckqlbHIoMOj0hcrVbHoeN6aEQiT7lypjsJhqUhliPk+BVrR0FDJNLHGr6joAmRooZIpK+Vr89fQyTijMdEzrKIELnQjNN7H1fiPT158sF1PJxaZRFphDQEUZKyB9aI+E+P8/7MyIlA1DEsOSomyB5nY2fAHEcHhSeSQHV0TJalPXeVRUThy0rNMEJtm4LDbBlikY+zYpA5zIGGjgF3hmUuicDH1UzG+Mpadd6PNGMzxlyfpy3lbM6i0mxEqcs8DzQIWQfJIvVsXQJieTZhJsQx+AKRWf5cCD6ypuWddUrei8mHIH1q2kQ7/1lc5dkIftX4r5ESAnGaGhmR1NJsvtZ9LCCRlDj7nbiKau8TaT5LRAGXmkFqnX+2KYvIOmM2zwGUT+TEcAOEg1zj85XKJL7KjtHsauUVMeYahlv4vwExBtwA02rnP0elLCISv42QF6VqtpYfv5cwL1n5LY3Ab+Xl9xZKzeEjPU/JC1xdxZ08rS7mac9bkz60oiZEihLggk5LPbVimImFiQ4Vz/w/3Qv0hcEQSIsAAAAASUVORK5CYII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8" descr="data:image/png;base64,iVBORw0KGgoAAAANSUhEUgAAAREAAAC4CAMAAADzLiguAAABd1BMVEX///+Dg4Pa9tr/uKcAAAD5+fn19fW5ubk4ODh4eHju7u6VlZX8/Px1dXXPz8++vr7Jycn/v62kpKTp6enc3NySkpKurq7j4+OoqKja2trw8PCHh4c4HxidnZ3FxcXU1NTf/N9v2G+J3olubm4SEhLY9tj0/PRCQkLat77urJxmZmY0NDSVbGLGi5f/Ryn/i3fky8/q2Nv/dWD/ZEzk+eT/qZf/gWzJlJ+7c4L/xbRbW1skyiTM58wpKSnHkYSTpZP/LACjuKNj1WPwrZ2607qm5qb/n40NyA277LvD78Of5J/VrLS6b3/ChJH/lIGwVGlRUVH/2M2NdnKVh4RlS0XYnY+qhX3cv7kcAABMFQ5/XlfLoplHOzjlrqHrjXzwblqebF8DGRyBZF4wJCF8jXxNVk1nTUfRsKijhX6IXlN3aWYeKizlkIj/FADBDwA5RUjUU0BldGVB0UGUqZREqUR+2n6nOlSxWGyiIkXCzsLW5dZ8mXwdGB0gbH25AAAUuklEQVR4nO2di0PbRp7Hf8KWFL1Gsh6j141E4ySAgRYSCAkJEBqSzWOTkrZJ7nLpXbqb9Hb3bq9He+lde/3j7zeSAVu2wYBsbOIvD49GY1n6+Dczv3loBDOxMNGh4hmIYaJWxSCc9ymMmIQJkYImRIqaECnqIhNZBlhaOvG7LgoRnf/u//BfiP54C2Znl2ZBlEDCWAmj8RW3ACQx20aJIo/BHaLUPNIFIaKuLS09jf4I+CNhcM3hkbeAG8ny/6w9XVyTltaewi9rayJ/fbr2y/La2izuXl5ce7q2uPzV2traYtOcLgiR6Oni4tPo1tLs7C2JB/eJzC7B8iwGZpeePvsFX58uP332FX+d/erZIiZ5BrAoweIzmF3OAMKFIQJry8tr+I1La8tZUIenkIGAJpHZp/ifk9h/XYJZWFIXRf1/h0QkCii1O6Prfb6dHPlGVyruhiUdrxB/Zw+C0q3FtaVnz5bUZdxcVpeerXEG0iy+Oou/iGhMsOwAWgrnwYOz+ZEGRYTYvu97HdFKf++WOk6q7Y2yc8qzamr51mzvnQMjkgD/Yk23ngA1GG6YikGyC6N5iiwWwxKmNAwXVJcnyKXIIV43MXhy11AoJ2JFPLlvKDaQqBk7CA2MiCDL89hsCvAy8GoZqHi1mqiA2Pw86oPDgDmQJJLHE/kbSC1H4lKeSxqIKhY5NMviREz+Boz3w8Dnr6E7kDMfGBHmhq6dNazrkROtc5tQ5vHCmAhRXYmhkcX6AV6bJTuOqjj8O8+LizQBT8/tyQfLUHYz46oDDUFQnQiQCL52FialaKC5RnZj9JV2A9sO+FUgDUXbt3UeS0HSfAqWguHQ53vy4mLXizFv8HDgcLMh3EaQjhZBxGzmBNy+8HUgZz5QIiziRDQR8wEwFfOBroDP8gRoBBgLsu3zTILhjIjBd1FX18FrEsE8Bx7hOxwkCFi+pCYSwdfEGsiZD4pIuq4odSe7bt0zDLwWZsSCjh/m51Yi5rHZx7t1xXD8/S2eVZBjFsYgNQxGsg2OSzYMT6cOj+WkB6Ax8tAibSgfM0ZE/MHkkqLGiMiQNCFS1IRIUR1EaHGLdkRebO0TCRRFzgJtjUwrAXMmPPCuPwk1iXCPUqVGrJNEVxQR7Hqa75WDAFuacnq+ZzlMNYm4gsKdzMhOEvQphVAGXtWhifi8vfUp2gjKDjVlI6TpjKCYIHNnEzxsTLkzaD62f57nOFzlRCSqOnZIxTrURSYGYEsBb2p7kk4t6oH+KY0NN20kZDZmEsYzS6g52CTNskksgjsfNNtfn4qO9keC7NdJhnY6I6CJh1bUhEhREyJF9SJCBtNlNwbqRcSYH/KJjIx6EJGq1U+qgmlRDyJKtToz7FMZEXUn4giN3z/VErdXOWJeGvKJjIx6EZEnRAqaEClqQqSoCZGiJkSKmhApakKkqAmRoiZEipoQKWpCpKgLQeRUw9UXiUisbOQzYvfHl/ioit1QvBNNz7pIRLJpbJZRj4JLhls3zGxuHxP5TD/DkMED14LYCFQqKDoG/YSn7XKMi0REyeyiDtn0cyGf7ah4mo4BT0xIoAYOmPI6iF5ogisL3SbqXxQiDt2DjEj2i+ZgCBu5jaiBi/lJMUDUFKANRUkDkDQk4pvzQpep5BeECNvamYbMQBRJEiAWDR0Ng5cjzAHb90RRFoGlQEOREAaS58qiIce6eBwRKUXz8vjAxFgRIdrd6akpDCRoLBpmGddzNMb4JqQSgAmaxqcGYwlLtURMQSSQeI6bpS2qjYhkUBBEkRvbGBEh8fYUV0mHayPCJ6ln+VDUkchgphSXLV/ZnpoeFJE69RqEEwljr3FFi8dgWI+wn3McgyEiOYTpRu7YjEVffBj/9+MDIAPJNeDbQPIJ/ONQjtDtxz9dXhkskUONPBGd7t1duXznD1cnRDJF5vud6amrd+7c+WxlQgRyhwwZPHrw5WeP9oGslHTsMSQimXt3p/MCdeWzg3Lk6rWSDj9+RFS2c1C/IJGpT52I421NHSonsrKyckjk8srVs33CeBEJ2dbV6SIRLEwuY42jZyme4N/VMzEZJyKisn23lUeTyJPHKw8ePXj0EZ58fHTtp49Tjz9+9vEMWWh8iLjs/XQ7j1Yil5/Ag2vwaOUJXHsw9UnYiK7tN+g6iGCuebJy+aqeEbmMRK4+PssnjQmRJL7byePQRqamOJGVT4cIfb/TjUeTyKPHGHqAdc2Dy4/hMVy7Co8uj2w50k9/gnhMIpEYd7vimGrzR6ZG0R+xjOKCK0csSeMbRr6CgJgvmkE6xwkymd52d/soEBlJD00TQYHUkYHy5Q8C6uCmwy3ApwFIPhCIMJA6AY+zLAhlFbdFX1WDBOqs2wic0yu/jAcRlroxKMwJXIdJ4Du4oWfLHXiOw1SGnxRjQLB9PuSWEYl9X4sY2fVNopmdC6w49tZRPI5t1/Qwu6NVKhFGGe+29oR4XgIl3oB1zBiJIszEsQKxnAIGGkK+ggRZF2JV4KMJNrEgNeXOWwHjra4VzKEeXf7py4+PDojg5yr5KGdzBnuWaVVFOVy7JT0eUqlERAgcJbvgbFkdBZTsJlA+DJtmK40Y6GjlCfh9ovkYHBJJkAgtEPFpp0NW1IM7d+58udJiI3i8SJbBWjcdWXayESyH8fvIeCzIcmTY8jCJ0LqRrdMTKUYATl3hq+HyEgWoUXf4UrCQGAZmrGwQkvDbZ2XcEdGUQJiIcWsxHLHj7CPLND/duZObCMJTcyJxmDLfSKPQ9Zpjevx4GGszN5Vi+dj7dEfSH5G0fnjwbPOHL69Oo2CbCVXYH/flo5wQa5daiPBYy6NQtMQuGkUiVnsD9yh99mBl59f1K7/XlWw5upyIgeao7I+EmxZf6icbHwfSkTe7aIhEwv5uknWVnb5goGlMrfzfXuP3jXU3zbsC+LVgRnQhqMt8Za3s0kzD4Euy1f3A8KQoPnbVviESSar9JNJ+7sM+pqemr/26FVSrQmCXPc42RCLWlWOTpMJOlxZu0TZW7u74G5fW64p+yiXRGhvz8xu9do4SkVA4wmHfzynTv+4J69VqaqmnPxNxplrtabCjQ0Sk20c7INPTv/0s46Vo2plXuqDVahz22DcqRFT5/REVLuaUnd8aH3bXd1W1lHLDm4lmSPc8NyJEtK1eLTqeUa5tvTeqVdql5XNa+YT3QnWd3TkKRCJ5r4cDgraxvY2Z3vAGspKSW+1icCNAhHa1DzSNu795H3bnd+uOr5d+Mrkcm3UU0OdOxI87eSCNlV/fa1j8yfIZqpR+FF0pFtNDIyIm7ArpWCAqZT8XHBCk8dv2r9XqujCkhXGS+fYSdng20sCKs+DHR4UhKcwoU9sf9tYvbfjhgNaj7SJXayukhkckLHpFobZVwLG1hWlsOvSlxty4pQE4xHJkt8pattKWISn0zHZ2PmzsKnVRP5cZkn6DHBTeQyRCqi1demYzv2Ru6tbe3u+/m+l5LjEWH2ToYfaPHK7fEfAudu57TW39jO6GcHxf38Ales3lX8+hx0iy9u5yHDs77y/N1BuKeKou8/J1Kf9ahk9ERodsenp7bw/bbNYordcozmdW0kokVQTGBxMCGAQRH+sRC7BBt729je4GY8e/ZdjaMKGdiMc3m3OeSyciVbka7z982MAWrDOIKkVt/mWysiYL4R7p4VCQ4/rtyU3DoC1tm5m0424SrXnTTvmzwFk1V5kt2IIa0PGoD4tnBLr/iapG7UOnvVm7uOzwhESvQIR5zd79WFm/ItTLqw11k+xmPPp9WsupFFL+1AamxJKtKYjBUGwSG3FEfd9QeCbNx/h4FFOUcEPRPCPgK/IfHiKI24hoJPIhdvjYY3k2IqmS1lj/trp7hRPp1XF1ZjlqwJ9NEMogRbIVkOz5H1JsBhCa1BEiiQ91ZgYkh2DJWsS3kqxrkrQQQYNoJUJsm/HRW56spHJEs9HdWNjcfCeDK1QbA1r41vI0GvCnOOCPy6hAAgeonwR03SR8ANWJg+DgOR9IJCF+oPHcYAZygci62usplGcnYqXG9xtv3izUKi9edXnaUUlKLCYIBJo+eNWHlFqaZTsQ+DQhddNLaEh9GZPp/NaQhJKUJoGbWB6wxEwsu0DEFgdCRBTNuvHnjVcvX9ZqtcprZTB9HJFkCnHa1ltK+EM/CJGwKlNFrGiIREjIg1bede9bmG1Dy8VtCXSLZIPPbUSEAXhodkCr1R9eveIwKpXb/2ybx7/n5PIZs1k5pVIrEZOUS8QN7fkf//zmh/uVSoajUnmpuKX3CIok9QQqleb7txDRhTK9eFcRNq58v7k514TBeXxd8sMzdD0UBM0qd8nHFiJ8qe9SiOhU/rH6dmGhcggD9eKbcnmINmXeALLgIZEZ3n45KxHHT2Z+3P3225f377fhuP0dLfNxM6lrC6ycwasOufudig0O5GxEdMHL3I2XbTAy+/i6j5ka/SoRYlMeYJdBqhi8Db6btz1PTUROGtUrCwsLtztoVGr3X5XVj05lFscD7zJgsXDYZXUaIo5Kd9ffvt2cm6t14qhU5l6V8hQz35cFwXcH3++qs7Z+/xMT0TRsxf6wudmNRabXZcxxceOY0oE1kttF2kvrkxAhlveP//R24U2lJw10yNhZu0zRt/aEYfa7no6IJJFG/e3bhX/517neOCq113/rMQWhP0UqwUZKeKZyo70E7udsTkFEZ8Gl6tvNV5Xa7c//frs3j5ddp7b3K8nT7OBMvpcae3HY7gNlrV2hZfZM1On5n4yIn8rf//v8mzdzeMF40c/v3bvew0Rqm9+c/nJ4C5adefAqpXgIX/fBBdE0dYhMy+D9YrqOjoZpSmCZWFonkmm2GVL/RMSoLswctGA5ktrn9+7dW+UbeUTt4K92/0/p6S4I28mxl5IyqpSQihIYkoeWoaUpg5gQY/+CGSFakhBHjgm2l09FZB7djR+q1dv3Fxbu1xYWXtY2F17V/uvef95cXViYq71b2MSId7U5dN0rC+9e/+VHbOISTYPI01RgGgFTo+BqHn5Fmg+BloCl2XxJHQk8LQRZk/kTYuxgtyr4ASOQ5Ml1nSenGj8Yy5NrWponx4NhznLA1ixMHoCveSIezD1I7jYwVoHQi2DdtnfzDlJIs1Kah13G+DMwZdZuzP0SqW5W7lfu30f3Yo7/YRj/ap9/Ucsi7jcj+EbtO2pIkiqBqKqgq6oOqiqCpEZZRLYR4V4eoe9HiKKVBo2GGEkSHOztlrz9YFlE1+QiRmTXroBtmVDXxRQpqEa2ggj4+RCDKMX86Z+i2VbY9EvkH7qVF0ikI6ryyj5x5YAt2CQpfZg3JyIxvHbTMEyghs372926wfiyKjL++bpmKIrXVgWdgEjt+mqlUFx0EnnnncwhkynVBtGCPb2C9q/maCL8km/euF55fuNGZfXGjYdFIrc3hRP0GDquJQiuM1LLI2XP3G3TsUQeflFb/eIGtufwr2gjL/7Wf36RFIEef3PLCKgvIjdX0U5qN66vthI5QQ8ItmCFERzm7a6jiTxcXX14c/X5F6ur1yurq8+f3+Z1TV6gzn1t9pFhJN8V4ngYLdjSdGRd8/DmzZv474vazZurtec3n9eu37uRlba1ub/KffQox55Nz3+uzAl1oto391krlZd/CY47rpUEQvF+6PHQyfyRvF3z+uguvijiLdh0pKqUE+ikHtrfX7yyj2rRUYa++Vg/MOqERB7+h9DT1XQtUxAccXhTcwejkxHZ/Mty19S66AiCTAY2F2KYOgGR2rtvuntYLGDs2KJ2bNQ3kdvfBZ35RU1TIRYkdVB3e5yH+iXy4uvOpQ4EIUjGuhDtqr6I1OaCwpCUTG3vgj4GuQ8itblXdovDnrdg/RGZqFy+jidS+2vLjE8Wj0kL9vQ6jsiLV/v7U5kKyrg7G33oaCK11wYfapQcXxASd9wfKM+/ziyzi82muNStjjyKyO1/y4YsS2vBltwM7vINmRibZ3EKUbE3S+JVQTakpWEaM4yyTukO9SZye/MbalnobkBZ3kbJj6Q3D8uz9fTgE8xETUy0aieoA8m+g1DWIZIdSE3dTDgDDoLsCrT7GfUenfjT9/XAskDXpZKkG6UdikuUE7EZhGq1wb1EvmCS52wQSw5lcTckcoqutBuENmiph5fPUoFbUKzzFmnd7ZhFfwyRcZOTZ4m6zvCafdmn4Hu8EIw8wm3BA4VF2U0Djs2X9TAuid1XsOtFRBdLFx9CKlG6bO2fJFR3s/GOOl8+SsjX68E2h5/NPXTzBbi8xEIi/GI5Eagbelu+O57IIFRyn1pyeD1WXnn4dSPIb4dRIBJSavBrlw2mO4YSWVYkGHyVrYyIz4vluFv37zCJjIik/Ue0WF0H0jqJkFMO8h9/Jmm5zq5ITtlxue9mdm+IdBAJZLnMiagt8mS51F4UzRyIy9hBxCjdb2hRmbdgxbTEKbMt6iCilF4CHojVy5yZGru+Nohm1vjaCJ63NoguieGWI2WuvWPiiQ6iDuisa9JB1TViWu507rSPxVZPoU/QHzlGEyJFDZFIONDbn0vTEIkI1SFN/T+bhkckqlbHIoMOj0hcrVbHoeN6aEQiT7lypjsJhqUhliPk+BVrR0FDJNLHGr6joAmRooZIpK+Vr89fQyTijMdEzrKIELnQjNN7H1fiPT158sF1PJxaZRFphDQEUZKyB9aI+E+P8/7MyIlA1DEsOSomyB5nY2fAHEcHhSeSQHV0TJalPXeVRUThy0rNMEJtm4LDbBlikY+zYpA5zIGGjgF3hmUuicDH1UzG+Mpadd6PNGMzxlyfpy3lbM6i0mxEqcs8DzQIWQfJIvVsXQJieTZhJsQx+AKRWf5cCD6ypuWddUrei8mHIH1q2kQ7/1lc5dkIftX4r5ESAnGaGhmR1NJsvtZ9LCCRlDj7nbiKau8TaT5LRAGXmkFqnX+2KYvIOmM2zwGUT+TEcAOEg1zj85XKJL7KjtHsauUVMeYahlv4vwExBtwA02rnP0elLCISv42QF6VqtpYfv5cwL1n5LY3Ab+Xl9xZKzeEjPU/JC1xdxZ08rS7mac9bkz60oiZEihLggk5LPbVimImFiQ4Vz/w/3Qv0hcEQSIsAAAAASUVORK5CYII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6" name="Picture 10" descr="http://4.bp.blogspot.com/-rV3QtG5WJGI/VGdn0wtFeLI/AAAAAAAAAnA/kXYKyp_gfk4/s1600/Break-Even-Point-Graph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7" y="1704779"/>
            <a:ext cx="4101026" cy="457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www.e-education.psu.edu/files/geog584/image/fig5-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328" y="2057400"/>
            <a:ext cx="3947062" cy="296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99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Questions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Would you prefer “longer or shorter” payback period?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Would you prefer “higher or lower” quantity at Break-even points?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Implications (cost structure, payback period, breakeven point)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57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31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418</TotalTime>
  <Words>1908</Words>
  <Application>Microsoft Office PowerPoint</Application>
  <PresentationFormat>On-screen Show (4:3)</PresentationFormat>
  <Paragraphs>312</Paragraphs>
  <Slides>57</Slides>
  <Notes>42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58" baseType="lpstr">
      <vt:lpstr>Galathea</vt:lpstr>
      <vt:lpstr>BA 291 – Introduction to Business</vt:lpstr>
      <vt:lpstr>PowerPoint Presentation</vt:lpstr>
      <vt:lpstr>How to generate business idea </vt:lpstr>
      <vt:lpstr>How to generate business idea </vt:lpstr>
      <vt:lpstr>How to generate business idea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Generating Business Idea </vt:lpstr>
      <vt:lpstr>PowerPoint Presentation</vt:lpstr>
      <vt:lpstr>PowerPoint Presentation</vt:lpstr>
      <vt:lpstr>Generating Business Idea </vt:lpstr>
      <vt:lpstr>Generating Business Idea </vt:lpstr>
      <vt:lpstr>Generating Business Idea </vt:lpstr>
      <vt:lpstr>Generating Business Idea </vt:lpstr>
      <vt:lpstr>Generating Business Idea </vt:lpstr>
      <vt:lpstr>PowerPoint Presentation</vt:lpstr>
      <vt:lpstr>Value Proposition </vt:lpstr>
      <vt:lpstr>Value Price Cost </vt:lpstr>
      <vt:lpstr>Value Price Cost </vt:lpstr>
      <vt:lpstr>Business Model Canvas </vt:lpstr>
      <vt:lpstr>Business Model</vt:lpstr>
      <vt:lpstr>Business Model</vt:lpstr>
      <vt:lpstr>Business Model</vt:lpstr>
      <vt:lpstr>Business Model</vt:lpstr>
      <vt:lpstr>Business Model</vt:lpstr>
      <vt:lpstr>Business Model</vt:lpstr>
      <vt:lpstr>Business Model</vt:lpstr>
      <vt:lpstr>Business Model</vt:lpstr>
      <vt:lpstr>Business Model</vt:lpstr>
      <vt:lpstr>Business Model Canvas</vt:lpstr>
      <vt:lpstr>Example: Business Model </vt:lpstr>
      <vt:lpstr>Example: Business Model </vt:lpstr>
      <vt:lpstr>Example: Business Model </vt:lpstr>
      <vt:lpstr>Example: Business Model </vt:lpstr>
      <vt:lpstr>Example: Business Model </vt:lpstr>
      <vt:lpstr>Example: Business Model </vt:lpstr>
      <vt:lpstr>Example: Business Model </vt:lpstr>
      <vt:lpstr>Business plan</vt:lpstr>
      <vt:lpstr>PowerPoint Presentation</vt:lpstr>
      <vt:lpstr>Characters of effective business plan</vt:lpstr>
      <vt:lpstr>Check your business plan</vt:lpstr>
      <vt:lpstr>Calculating break even point</vt:lpstr>
      <vt:lpstr>Break-even Point</vt:lpstr>
      <vt:lpstr>Break-even Point</vt:lpstr>
      <vt:lpstr>Break-even Point</vt:lpstr>
      <vt:lpstr>Break-even Point</vt:lpstr>
      <vt:lpstr>Break-even Point</vt:lpstr>
      <vt:lpstr>Break-even Point</vt:lpstr>
      <vt:lpstr>Break-even Point</vt:lpstr>
      <vt:lpstr>Payback Period</vt:lpstr>
      <vt:lpstr>Payback Period</vt:lpstr>
      <vt:lpstr>Payback Period</vt:lpstr>
      <vt:lpstr>Key Takeaway</vt:lpstr>
      <vt:lpstr>Questions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USER</cp:lastModifiedBy>
  <cp:revision>74</cp:revision>
  <dcterms:created xsi:type="dcterms:W3CDTF">2011-06-18T02:09:47Z</dcterms:created>
  <dcterms:modified xsi:type="dcterms:W3CDTF">2016-01-25T08:25:46Z</dcterms:modified>
</cp:coreProperties>
</file>