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handoutMasterIdLst>
    <p:handoutMasterId r:id="rId35"/>
  </p:handoutMasterIdLst>
  <p:sldIdLst>
    <p:sldId id="256" r:id="rId2"/>
    <p:sldId id="257" r:id="rId3"/>
    <p:sldId id="258" r:id="rId4"/>
    <p:sldId id="259" r:id="rId5"/>
    <p:sldId id="260" r:id="rId6"/>
    <p:sldId id="284" r:id="rId7"/>
    <p:sldId id="261" r:id="rId8"/>
    <p:sldId id="285"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63" r:id="rId22"/>
    <p:sldId id="275" r:id="rId23"/>
    <p:sldId id="276" r:id="rId24"/>
    <p:sldId id="280" r:id="rId25"/>
    <p:sldId id="277" r:id="rId26"/>
    <p:sldId id="278" r:id="rId27"/>
    <p:sldId id="279" r:id="rId28"/>
    <p:sldId id="286" r:id="rId29"/>
    <p:sldId id="287" r:id="rId30"/>
    <p:sldId id="288" r:id="rId31"/>
    <p:sldId id="281" r:id="rId32"/>
    <p:sldId id="282" r:id="rId33"/>
  </p:sldIdLst>
  <p:sldSz cx="9144000" cy="6858000" type="screen4x3"/>
  <p:notesSz cx="6858000" cy="992663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84B99A-7E76-4355-98CE-7BF53A750719}" type="doc">
      <dgm:prSet loTypeId="urn:microsoft.com/office/officeart/2005/8/layout/arrow2" loCatId="process" qsTypeId="urn:microsoft.com/office/officeart/2005/8/quickstyle/simple1" qsCatId="simple" csTypeId="urn:microsoft.com/office/officeart/2005/8/colors/accent1_2" csCatId="accent1" phldr="1"/>
      <dgm:spPr/>
    </dgm:pt>
    <dgm:pt modelId="{085E4197-0120-4AE5-B81B-47B1CDA7CCF6}">
      <dgm:prSet phldrT="[Text]"/>
      <dgm:spPr/>
      <dgm:t>
        <a:bodyPr/>
        <a:lstStyle/>
        <a:p>
          <a:r>
            <a:rPr lang="en-US" dirty="0" smtClean="0"/>
            <a:t>Decrease in policy rate</a:t>
          </a:r>
          <a:endParaRPr lang="th-TH" dirty="0"/>
        </a:p>
      </dgm:t>
    </dgm:pt>
    <dgm:pt modelId="{99E7E6B3-9A8D-4287-B418-C0BD8232FA0E}" type="parTrans" cxnId="{7A2A4527-F4C7-4A48-BF76-B408919DD028}">
      <dgm:prSet/>
      <dgm:spPr/>
      <dgm:t>
        <a:bodyPr/>
        <a:lstStyle/>
        <a:p>
          <a:endParaRPr lang="th-TH"/>
        </a:p>
      </dgm:t>
    </dgm:pt>
    <dgm:pt modelId="{6CDB9CA8-C0A8-4E34-AC19-E679B3206E97}" type="sibTrans" cxnId="{7A2A4527-F4C7-4A48-BF76-B408919DD028}">
      <dgm:prSet/>
      <dgm:spPr/>
      <dgm:t>
        <a:bodyPr/>
        <a:lstStyle/>
        <a:p>
          <a:endParaRPr lang="th-TH"/>
        </a:p>
      </dgm:t>
    </dgm:pt>
    <dgm:pt modelId="{E6A605A4-BCD2-4458-91D8-0EA4BC6763D2}">
      <dgm:prSet phldrT="[Text]"/>
      <dgm:spPr/>
      <dgm:t>
        <a:bodyPr/>
        <a:lstStyle/>
        <a:p>
          <a:r>
            <a:rPr lang="en-US" dirty="0" smtClean="0"/>
            <a:t>Downward adjustments in money market rates</a:t>
          </a:r>
        </a:p>
        <a:p>
          <a:endParaRPr lang="th-TH" dirty="0"/>
        </a:p>
      </dgm:t>
    </dgm:pt>
    <dgm:pt modelId="{181C1780-7D11-45DA-B101-A52011EA4BCC}" type="parTrans" cxnId="{D533D5EA-1DAA-4346-A153-4691C4F17879}">
      <dgm:prSet/>
      <dgm:spPr/>
      <dgm:t>
        <a:bodyPr/>
        <a:lstStyle/>
        <a:p>
          <a:endParaRPr lang="th-TH"/>
        </a:p>
      </dgm:t>
    </dgm:pt>
    <dgm:pt modelId="{76EB8014-A11F-4AA4-B27A-44A2145B6CBD}" type="sibTrans" cxnId="{D533D5EA-1DAA-4346-A153-4691C4F17879}">
      <dgm:prSet/>
      <dgm:spPr/>
      <dgm:t>
        <a:bodyPr/>
        <a:lstStyle/>
        <a:p>
          <a:endParaRPr lang="th-TH"/>
        </a:p>
      </dgm:t>
    </dgm:pt>
    <dgm:pt modelId="{9F943420-0FCF-4351-860E-0B9BEB8A7323}">
      <dgm:prSet phldrT="[Text]"/>
      <dgm:spPr/>
      <dgm:t>
        <a:bodyPr/>
        <a:lstStyle/>
        <a:p>
          <a:r>
            <a:rPr lang="en-US" dirty="0" smtClean="0"/>
            <a:t>Lower cost to consume and invest</a:t>
          </a:r>
        </a:p>
        <a:p>
          <a:endParaRPr lang="th-TH" dirty="0"/>
        </a:p>
      </dgm:t>
    </dgm:pt>
    <dgm:pt modelId="{3D813C03-3F3C-49A4-BB5E-22FB3F37676D}" type="parTrans" cxnId="{C695B983-A204-4CBE-9F6C-EC663596E11D}">
      <dgm:prSet/>
      <dgm:spPr/>
      <dgm:t>
        <a:bodyPr/>
        <a:lstStyle/>
        <a:p>
          <a:endParaRPr lang="th-TH"/>
        </a:p>
      </dgm:t>
    </dgm:pt>
    <dgm:pt modelId="{99E886B3-E4B3-496B-874E-CBDBA17EC405}" type="sibTrans" cxnId="{C695B983-A204-4CBE-9F6C-EC663596E11D}">
      <dgm:prSet/>
      <dgm:spPr/>
      <dgm:t>
        <a:bodyPr/>
        <a:lstStyle/>
        <a:p>
          <a:endParaRPr lang="th-TH"/>
        </a:p>
      </dgm:t>
    </dgm:pt>
    <dgm:pt modelId="{05F2AEDA-DB27-4063-9A32-6001A089A218}" type="pres">
      <dgm:prSet presAssocID="{AB84B99A-7E76-4355-98CE-7BF53A750719}" presName="arrowDiagram" presStyleCnt="0">
        <dgm:presLayoutVars>
          <dgm:chMax val="5"/>
          <dgm:dir/>
          <dgm:resizeHandles val="exact"/>
        </dgm:presLayoutVars>
      </dgm:prSet>
      <dgm:spPr/>
    </dgm:pt>
    <dgm:pt modelId="{9E505B7F-36AE-49D3-B9E9-F155E808B886}" type="pres">
      <dgm:prSet presAssocID="{AB84B99A-7E76-4355-98CE-7BF53A750719}" presName="arrow" presStyleLbl="bgShp" presStyleIdx="0" presStyleCnt="1"/>
      <dgm:spPr/>
    </dgm:pt>
    <dgm:pt modelId="{6F8B6DD7-5754-4AEA-9040-FA64FDFF8FA3}" type="pres">
      <dgm:prSet presAssocID="{AB84B99A-7E76-4355-98CE-7BF53A750719}" presName="arrowDiagram3" presStyleCnt="0"/>
      <dgm:spPr/>
    </dgm:pt>
    <dgm:pt modelId="{CEB4D063-2B55-41B7-B282-8AF3474DEB16}" type="pres">
      <dgm:prSet presAssocID="{085E4197-0120-4AE5-B81B-47B1CDA7CCF6}" presName="bullet3a" presStyleLbl="node1" presStyleIdx="0" presStyleCnt="3"/>
      <dgm:spPr/>
    </dgm:pt>
    <dgm:pt modelId="{8E441A5B-BE33-42A5-99F0-D5EB57C1014A}" type="pres">
      <dgm:prSet presAssocID="{085E4197-0120-4AE5-B81B-47B1CDA7CCF6}" presName="textBox3a" presStyleLbl="revTx" presStyleIdx="0" presStyleCnt="3">
        <dgm:presLayoutVars>
          <dgm:bulletEnabled val="1"/>
        </dgm:presLayoutVars>
      </dgm:prSet>
      <dgm:spPr/>
      <dgm:t>
        <a:bodyPr/>
        <a:lstStyle/>
        <a:p>
          <a:endParaRPr lang="th-TH"/>
        </a:p>
      </dgm:t>
    </dgm:pt>
    <dgm:pt modelId="{FB30DFE6-3991-466C-B46E-5B7B3060ECD2}" type="pres">
      <dgm:prSet presAssocID="{E6A605A4-BCD2-4458-91D8-0EA4BC6763D2}" presName="bullet3b" presStyleLbl="node1" presStyleIdx="1" presStyleCnt="3"/>
      <dgm:spPr/>
    </dgm:pt>
    <dgm:pt modelId="{58300623-FF18-4648-87AF-3E3195CCEDB0}" type="pres">
      <dgm:prSet presAssocID="{E6A605A4-BCD2-4458-91D8-0EA4BC6763D2}" presName="textBox3b" presStyleLbl="revTx" presStyleIdx="1" presStyleCnt="3">
        <dgm:presLayoutVars>
          <dgm:bulletEnabled val="1"/>
        </dgm:presLayoutVars>
      </dgm:prSet>
      <dgm:spPr/>
      <dgm:t>
        <a:bodyPr/>
        <a:lstStyle/>
        <a:p>
          <a:endParaRPr lang="th-TH"/>
        </a:p>
      </dgm:t>
    </dgm:pt>
    <dgm:pt modelId="{2291A5E7-A757-47FF-90E6-C7F6E1CA095C}" type="pres">
      <dgm:prSet presAssocID="{9F943420-0FCF-4351-860E-0B9BEB8A7323}" presName="bullet3c" presStyleLbl="node1" presStyleIdx="2" presStyleCnt="3"/>
      <dgm:spPr/>
    </dgm:pt>
    <dgm:pt modelId="{C6F1CEA3-3C7D-456A-B337-5BF0FA4FAD95}" type="pres">
      <dgm:prSet presAssocID="{9F943420-0FCF-4351-860E-0B9BEB8A7323}" presName="textBox3c" presStyleLbl="revTx" presStyleIdx="2" presStyleCnt="3">
        <dgm:presLayoutVars>
          <dgm:bulletEnabled val="1"/>
        </dgm:presLayoutVars>
      </dgm:prSet>
      <dgm:spPr/>
      <dgm:t>
        <a:bodyPr/>
        <a:lstStyle/>
        <a:p>
          <a:endParaRPr lang="th-TH"/>
        </a:p>
      </dgm:t>
    </dgm:pt>
  </dgm:ptLst>
  <dgm:cxnLst>
    <dgm:cxn modelId="{1B0906DF-0758-4EDC-B9DE-BB60B9CFDC59}" type="presOf" srcId="{E6A605A4-BCD2-4458-91D8-0EA4BC6763D2}" destId="{58300623-FF18-4648-87AF-3E3195CCEDB0}" srcOrd="0" destOrd="0" presId="urn:microsoft.com/office/officeart/2005/8/layout/arrow2"/>
    <dgm:cxn modelId="{D533D5EA-1DAA-4346-A153-4691C4F17879}" srcId="{AB84B99A-7E76-4355-98CE-7BF53A750719}" destId="{E6A605A4-BCD2-4458-91D8-0EA4BC6763D2}" srcOrd="1" destOrd="0" parTransId="{181C1780-7D11-45DA-B101-A52011EA4BCC}" sibTransId="{76EB8014-A11F-4AA4-B27A-44A2145B6CBD}"/>
    <dgm:cxn modelId="{FC3C7C22-4A81-4DE5-A48B-4C89C398742C}" type="presOf" srcId="{085E4197-0120-4AE5-B81B-47B1CDA7CCF6}" destId="{8E441A5B-BE33-42A5-99F0-D5EB57C1014A}" srcOrd="0" destOrd="0" presId="urn:microsoft.com/office/officeart/2005/8/layout/arrow2"/>
    <dgm:cxn modelId="{84C9CA71-82D5-4E46-A4EF-FFAF9F6BB548}" type="presOf" srcId="{9F943420-0FCF-4351-860E-0B9BEB8A7323}" destId="{C6F1CEA3-3C7D-456A-B337-5BF0FA4FAD95}" srcOrd="0" destOrd="0" presId="urn:microsoft.com/office/officeart/2005/8/layout/arrow2"/>
    <dgm:cxn modelId="{C695B983-A204-4CBE-9F6C-EC663596E11D}" srcId="{AB84B99A-7E76-4355-98CE-7BF53A750719}" destId="{9F943420-0FCF-4351-860E-0B9BEB8A7323}" srcOrd="2" destOrd="0" parTransId="{3D813C03-3F3C-49A4-BB5E-22FB3F37676D}" sibTransId="{99E886B3-E4B3-496B-874E-CBDBA17EC405}"/>
    <dgm:cxn modelId="{7A2A4527-F4C7-4A48-BF76-B408919DD028}" srcId="{AB84B99A-7E76-4355-98CE-7BF53A750719}" destId="{085E4197-0120-4AE5-B81B-47B1CDA7CCF6}" srcOrd="0" destOrd="0" parTransId="{99E7E6B3-9A8D-4287-B418-C0BD8232FA0E}" sibTransId="{6CDB9CA8-C0A8-4E34-AC19-E679B3206E97}"/>
    <dgm:cxn modelId="{4702608B-699C-4E0E-AB05-9EF7B2511437}" type="presOf" srcId="{AB84B99A-7E76-4355-98CE-7BF53A750719}" destId="{05F2AEDA-DB27-4063-9A32-6001A089A218}" srcOrd="0" destOrd="0" presId="urn:microsoft.com/office/officeart/2005/8/layout/arrow2"/>
    <dgm:cxn modelId="{6871750B-ED0C-4ABF-A0D5-C6C4665FE712}" type="presParOf" srcId="{05F2AEDA-DB27-4063-9A32-6001A089A218}" destId="{9E505B7F-36AE-49D3-B9E9-F155E808B886}" srcOrd="0" destOrd="0" presId="urn:microsoft.com/office/officeart/2005/8/layout/arrow2"/>
    <dgm:cxn modelId="{B14DD861-D93B-4934-AB1A-D6F2432C90CB}" type="presParOf" srcId="{05F2AEDA-DB27-4063-9A32-6001A089A218}" destId="{6F8B6DD7-5754-4AEA-9040-FA64FDFF8FA3}" srcOrd="1" destOrd="0" presId="urn:microsoft.com/office/officeart/2005/8/layout/arrow2"/>
    <dgm:cxn modelId="{DB8ADC3D-845F-4B34-BA38-ECD04E0E8FBC}" type="presParOf" srcId="{6F8B6DD7-5754-4AEA-9040-FA64FDFF8FA3}" destId="{CEB4D063-2B55-41B7-B282-8AF3474DEB16}" srcOrd="0" destOrd="0" presId="urn:microsoft.com/office/officeart/2005/8/layout/arrow2"/>
    <dgm:cxn modelId="{13E7BC83-392D-4508-9A35-37C2F4F924AD}" type="presParOf" srcId="{6F8B6DD7-5754-4AEA-9040-FA64FDFF8FA3}" destId="{8E441A5B-BE33-42A5-99F0-D5EB57C1014A}" srcOrd="1" destOrd="0" presId="urn:microsoft.com/office/officeart/2005/8/layout/arrow2"/>
    <dgm:cxn modelId="{F865556D-5A80-4687-B02C-ED8F8B790114}" type="presParOf" srcId="{6F8B6DD7-5754-4AEA-9040-FA64FDFF8FA3}" destId="{FB30DFE6-3991-466C-B46E-5B7B3060ECD2}" srcOrd="2" destOrd="0" presId="urn:microsoft.com/office/officeart/2005/8/layout/arrow2"/>
    <dgm:cxn modelId="{A6885D79-959E-48F2-AA86-92473028EF43}" type="presParOf" srcId="{6F8B6DD7-5754-4AEA-9040-FA64FDFF8FA3}" destId="{58300623-FF18-4648-87AF-3E3195CCEDB0}" srcOrd="3" destOrd="0" presId="urn:microsoft.com/office/officeart/2005/8/layout/arrow2"/>
    <dgm:cxn modelId="{DB1AAA81-4399-4F9B-BDFC-749145C3B0D9}" type="presParOf" srcId="{6F8B6DD7-5754-4AEA-9040-FA64FDFF8FA3}" destId="{2291A5E7-A757-47FF-90E6-C7F6E1CA095C}" srcOrd="4" destOrd="0" presId="urn:microsoft.com/office/officeart/2005/8/layout/arrow2"/>
    <dgm:cxn modelId="{C28C0005-094E-463B-B1BE-6F58A2F8C867}" type="presParOf" srcId="{6F8B6DD7-5754-4AEA-9040-FA64FDFF8FA3}" destId="{C6F1CEA3-3C7D-456A-B337-5BF0FA4FAD95}"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832EAC-8AA2-438B-9324-56D1F5235CD2}" type="doc">
      <dgm:prSet loTypeId="urn:microsoft.com/office/officeart/2005/8/layout/arrow2" loCatId="process" qsTypeId="urn:microsoft.com/office/officeart/2005/8/quickstyle/simple1" qsCatId="simple" csTypeId="urn:microsoft.com/office/officeart/2005/8/colors/accent1_2" csCatId="accent1" phldr="1"/>
      <dgm:spPr/>
    </dgm:pt>
    <dgm:pt modelId="{8D68F1D7-08F5-41BA-87A1-92F37AFB3BEB}">
      <dgm:prSet phldrT="[Text]"/>
      <dgm:spPr/>
      <dgm:t>
        <a:bodyPr/>
        <a:lstStyle/>
        <a:p>
          <a:r>
            <a:rPr lang="en-US" dirty="0" smtClean="0"/>
            <a:t>Downward adjustment in money market rates</a:t>
          </a:r>
          <a:endParaRPr lang="th-TH" dirty="0"/>
        </a:p>
      </dgm:t>
    </dgm:pt>
    <dgm:pt modelId="{282EA2F2-F3DD-47AE-8630-648478F0401F}" type="parTrans" cxnId="{0A17B302-B389-423A-ADC1-7D37D1DF4956}">
      <dgm:prSet/>
      <dgm:spPr/>
      <dgm:t>
        <a:bodyPr/>
        <a:lstStyle/>
        <a:p>
          <a:endParaRPr lang="th-TH"/>
        </a:p>
      </dgm:t>
    </dgm:pt>
    <dgm:pt modelId="{69FD16AB-5DCD-4477-BA4D-0FB385A5D51C}" type="sibTrans" cxnId="{0A17B302-B389-423A-ADC1-7D37D1DF4956}">
      <dgm:prSet/>
      <dgm:spPr/>
      <dgm:t>
        <a:bodyPr/>
        <a:lstStyle/>
        <a:p>
          <a:endParaRPr lang="th-TH"/>
        </a:p>
      </dgm:t>
    </dgm:pt>
    <dgm:pt modelId="{05ACA95E-94AA-40C4-9DBE-D4C27BFEA9F7}">
      <dgm:prSet phldrT="[Text]"/>
      <dgm:spPr/>
      <dgm:t>
        <a:bodyPr/>
        <a:lstStyle/>
        <a:p>
          <a:r>
            <a:rPr lang="en-US" dirty="0" smtClean="0"/>
            <a:t>Lower debt obligation</a:t>
          </a:r>
          <a:endParaRPr lang="th-TH" dirty="0"/>
        </a:p>
      </dgm:t>
    </dgm:pt>
    <dgm:pt modelId="{AA44C31D-BC04-4F5F-94E2-8B8682D479A2}" type="parTrans" cxnId="{B3BA0044-B984-4D78-8B26-8A0FC44717AD}">
      <dgm:prSet/>
      <dgm:spPr/>
      <dgm:t>
        <a:bodyPr/>
        <a:lstStyle/>
        <a:p>
          <a:endParaRPr lang="th-TH"/>
        </a:p>
      </dgm:t>
    </dgm:pt>
    <dgm:pt modelId="{FDED2E85-83D2-42BD-9159-CA0A9858AB86}" type="sibTrans" cxnId="{B3BA0044-B984-4D78-8B26-8A0FC44717AD}">
      <dgm:prSet/>
      <dgm:spPr/>
      <dgm:t>
        <a:bodyPr/>
        <a:lstStyle/>
        <a:p>
          <a:endParaRPr lang="th-TH"/>
        </a:p>
      </dgm:t>
    </dgm:pt>
    <dgm:pt modelId="{CF0745DF-E8C2-4F73-9CB5-AB1276577F53}">
      <dgm:prSet phldrT="[Text]"/>
      <dgm:spPr/>
      <dgm:t>
        <a:bodyPr/>
        <a:lstStyle/>
        <a:p>
          <a:r>
            <a:rPr lang="en-US" dirty="0" smtClean="0"/>
            <a:t>Commercial banks more willing to lend</a:t>
          </a:r>
          <a:endParaRPr lang="th-TH" dirty="0"/>
        </a:p>
      </dgm:t>
    </dgm:pt>
    <dgm:pt modelId="{399BEEB6-BA3F-4C46-903A-EBFB4CDA5F3C}" type="parTrans" cxnId="{182E4EFC-BCE1-461A-8300-4A88B795B4B1}">
      <dgm:prSet/>
      <dgm:spPr/>
      <dgm:t>
        <a:bodyPr/>
        <a:lstStyle/>
        <a:p>
          <a:endParaRPr lang="th-TH"/>
        </a:p>
      </dgm:t>
    </dgm:pt>
    <dgm:pt modelId="{5937C984-57AA-4CB3-9EDB-F91A528B4A4A}" type="sibTrans" cxnId="{182E4EFC-BCE1-461A-8300-4A88B795B4B1}">
      <dgm:prSet/>
      <dgm:spPr/>
      <dgm:t>
        <a:bodyPr/>
        <a:lstStyle/>
        <a:p>
          <a:endParaRPr lang="th-TH"/>
        </a:p>
      </dgm:t>
    </dgm:pt>
    <dgm:pt modelId="{0B1CCE32-A013-4EC1-9A85-373382A3542A}" type="pres">
      <dgm:prSet presAssocID="{29832EAC-8AA2-438B-9324-56D1F5235CD2}" presName="arrowDiagram" presStyleCnt="0">
        <dgm:presLayoutVars>
          <dgm:chMax val="5"/>
          <dgm:dir/>
          <dgm:resizeHandles val="exact"/>
        </dgm:presLayoutVars>
      </dgm:prSet>
      <dgm:spPr/>
    </dgm:pt>
    <dgm:pt modelId="{89B96ECB-D16B-4F6D-8FD2-4CE746CB32E8}" type="pres">
      <dgm:prSet presAssocID="{29832EAC-8AA2-438B-9324-56D1F5235CD2}" presName="arrow" presStyleLbl="bgShp" presStyleIdx="0" presStyleCnt="1"/>
      <dgm:spPr/>
    </dgm:pt>
    <dgm:pt modelId="{386EDC3C-923B-4E0C-824C-EA823DC728B2}" type="pres">
      <dgm:prSet presAssocID="{29832EAC-8AA2-438B-9324-56D1F5235CD2}" presName="arrowDiagram3" presStyleCnt="0"/>
      <dgm:spPr/>
    </dgm:pt>
    <dgm:pt modelId="{2CA504C8-05F0-46F2-B0C1-90709C879DA4}" type="pres">
      <dgm:prSet presAssocID="{8D68F1D7-08F5-41BA-87A1-92F37AFB3BEB}" presName="bullet3a" presStyleLbl="node1" presStyleIdx="0" presStyleCnt="3"/>
      <dgm:spPr/>
    </dgm:pt>
    <dgm:pt modelId="{C964F552-111E-490F-B15A-1C96FD9D1642}" type="pres">
      <dgm:prSet presAssocID="{8D68F1D7-08F5-41BA-87A1-92F37AFB3BEB}" presName="textBox3a" presStyleLbl="revTx" presStyleIdx="0" presStyleCnt="3">
        <dgm:presLayoutVars>
          <dgm:bulletEnabled val="1"/>
        </dgm:presLayoutVars>
      </dgm:prSet>
      <dgm:spPr/>
      <dgm:t>
        <a:bodyPr/>
        <a:lstStyle/>
        <a:p>
          <a:endParaRPr lang="th-TH"/>
        </a:p>
      </dgm:t>
    </dgm:pt>
    <dgm:pt modelId="{1FD7CBD8-F637-4759-AD1C-82D206597CC2}" type="pres">
      <dgm:prSet presAssocID="{05ACA95E-94AA-40C4-9DBE-D4C27BFEA9F7}" presName="bullet3b" presStyleLbl="node1" presStyleIdx="1" presStyleCnt="3"/>
      <dgm:spPr/>
    </dgm:pt>
    <dgm:pt modelId="{47B2FE26-3809-4643-94A8-AB62625982A9}" type="pres">
      <dgm:prSet presAssocID="{05ACA95E-94AA-40C4-9DBE-D4C27BFEA9F7}" presName="textBox3b" presStyleLbl="revTx" presStyleIdx="1" presStyleCnt="3">
        <dgm:presLayoutVars>
          <dgm:bulletEnabled val="1"/>
        </dgm:presLayoutVars>
      </dgm:prSet>
      <dgm:spPr/>
      <dgm:t>
        <a:bodyPr/>
        <a:lstStyle/>
        <a:p>
          <a:endParaRPr lang="th-TH"/>
        </a:p>
      </dgm:t>
    </dgm:pt>
    <dgm:pt modelId="{15291081-F01B-4FC4-8D3C-41032DF336D8}" type="pres">
      <dgm:prSet presAssocID="{CF0745DF-E8C2-4F73-9CB5-AB1276577F53}" presName="bullet3c" presStyleLbl="node1" presStyleIdx="2" presStyleCnt="3"/>
      <dgm:spPr/>
    </dgm:pt>
    <dgm:pt modelId="{44F3D3DB-F876-49BC-81E9-5DF19CF83880}" type="pres">
      <dgm:prSet presAssocID="{CF0745DF-E8C2-4F73-9CB5-AB1276577F53}" presName="textBox3c" presStyleLbl="revTx" presStyleIdx="2" presStyleCnt="3">
        <dgm:presLayoutVars>
          <dgm:bulletEnabled val="1"/>
        </dgm:presLayoutVars>
      </dgm:prSet>
      <dgm:spPr/>
      <dgm:t>
        <a:bodyPr/>
        <a:lstStyle/>
        <a:p>
          <a:endParaRPr lang="th-TH"/>
        </a:p>
      </dgm:t>
    </dgm:pt>
  </dgm:ptLst>
  <dgm:cxnLst>
    <dgm:cxn modelId="{B3BA0044-B984-4D78-8B26-8A0FC44717AD}" srcId="{29832EAC-8AA2-438B-9324-56D1F5235CD2}" destId="{05ACA95E-94AA-40C4-9DBE-D4C27BFEA9F7}" srcOrd="1" destOrd="0" parTransId="{AA44C31D-BC04-4F5F-94E2-8B8682D479A2}" sibTransId="{FDED2E85-83D2-42BD-9159-CA0A9858AB86}"/>
    <dgm:cxn modelId="{1CBFD622-5442-4855-8CF2-093887C10AE2}" type="presOf" srcId="{CF0745DF-E8C2-4F73-9CB5-AB1276577F53}" destId="{44F3D3DB-F876-49BC-81E9-5DF19CF83880}" srcOrd="0" destOrd="0" presId="urn:microsoft.com/office/officeart/2005/8/layout/arrow2"/>
    <dgm:cxn modelId="{182E4EFC-BCE1-461A-8300-4A88B795B4B1}" srcId="{29832EAC-8AA2-438B-9324-56D1F5235CD2}" destId="{CF0745DF-E8C2-4F73-9CB5-AB1276577F53}" srcOrd="2" destOrd="0" parTransId="{399BEEB6-BA3F-4C46-903A-EBFB4CDA5F3C}" sibTransId="{5937C984-57AA-4CB3-9EDB-F91A528B4A4A}"/>
    <dgm:cxn modelId="{D47650D7-D04C-421C-BA61-CC655F8E1A56}" type="presOf" srcId="{05ACA95E-94AA-40C4-9DBE-D4C27BFEA9F7}" destId="{47B2FE26-3809-4643-94A8-AB62625982A9}" srcOrd="0" destOrd="0" presId="urn:microsoft.com/office/officeart/2005/8/layout/arrow2"/>
    <dgm:cxn modelId="{86E655A7-D744-4F55-B804-87FDC75D43BE}" type="presOf" srcId="{8D68F1D7-08F5-41BA-87A1-92F37AFB3BEB}" destId="{C964F552-111E-490F-B15A-1C96FD9D1642}" srcOrd="0" destOrd="0" presId="urn:microsoft.com/office/officeart/2005/8/layout/arrow2"/>
    <dgm:cxn modelId="{C6DE4967-9590-4F6E-86C6-1DA4C87F01B1}" type="presOf" srcId="{29832EAC-8AA2-438B-9324-56D1F5235CD2}" destId="{0B1CCE32-A013-4EC1-9A85-373382A3542A}" srcOrd="0" destOrd="0" presId="urn:microsoft.com/office/officeart/2005/8/layout/arrow2"/>
    <dgm:cxn modelId="{0A17B302-B389-423A-ADC1-7D37D1DF4956}" srcId="{29832EAC-8AA2-438B-9324-56D1F5235CD2}" destId="{8D68F1D7-08F5-41BA-87A1-92F37AFB3BEB}" srcOrd="0" destOrd="0" parTransId="{282EA2F2-F3DD-47AE-8630-648478F0401F}" sibTransId="{69FD16AB-5DCD-4477-BA4D-0FB385A5D51C}"/>
    <dgm:cxn modelId="{B372756A-BF65-458C-995C-DAFB1A99E690}" type="presParOf" srcId="{0B1CCE32-A013-4EC1-9A85-373382A3542A}" destId="{89B96ECB-D16B-4F6D-8FD2-4CE746CB32E8}" srcOrd="0" destOrd="0" presId="urn:microsoft.com/office/officeart/2005/8/layout/arrow2"/>
    <dgm:cxn modelId="{66E6D901-C41C-41E7-A66E-D34AC46A3445}" type="presParOf" srcId="{0B1CCE32-A013-4EC1-9A85-373382A3542A}" destId="{386EDC3C-923B-4E0C-824C-EA823DC728B2}" srcOrd="1" destOrd="0" presId="urn:microsoft.com/office/officeart/2005/8/layout/arrow2"/>
    <dgm:cxn modelId="{12FCDCF2-5DC6-4D48-B946-A33A151F37BF}" type="presParOf" srcId="{386EDC3C-923B-4E0C-824C-EA823DC728B2}" destId="{2CA504C8-05F0-46F2-B0C1-90709C879DA4}" srcOrd="0" destOrd="0" presId="urn:microsoft.com/office/officeart/2005/8/layout/arrow2"/>
    <dgm:cxn modelId="{6D32CB85-D055-472E-8E71-5991BD5CE9BC}" type="presParOf" srcId="{386EDC3C-923B-4E0C-824C-EA823DC728B2}" destId="{C964F552-111E-490F-B15A-1C96FD9D1642}" srcOrd="1" destOrd="0" presId="urn:microsoft.com/office/officeart/2005/8/layout/arrow2"/>
    <dgm:cxn modelId="{45EC1630-D703-4D73-A86D-C5C44577ECAF}" type="presParOf" srcId="{386EDC3C-923B-4E0C-824C-EA823DC728B2}" destId="{1FD7CBD8-F637-4759-AD1C-82D206597CC2}" srcOrd="2" destOrd="0" presId="urn:microsoft.com/office/officeart/2005/8/layout/arrow2"/>
    <dgm:cxn modelId="{8BBA6275-3DFF-4456-A1EF-B9A7FAE7422C}" type="presParOf" srcId="{386EDC3C-923B-4E0C-824C-EA823DC728B2}" destId="{47B2FE26-3809-4643-94A8-AB62625982A9}" srcOrd="3" destOrd="0" presId="urn:microsoft.com/office/officeart/2005/8/layout/arrow2"/>
    <dgm:cxn modelId="{35114740-0C20-4CEC-9811-4EA5FE902A04}" type="presParOf" srcId="{386EDC3C-923B-4E0C-824C-EA823DC728B2}" destId="{15291081-F01B-4FC4-8D3C-41032DF336D8}" srcOrd="4" destOrd="0" presId="urn:microsoft.com/office/officeart/2005/8/layout/arrow2"/>
    <dgm:cxn modelId="{C4CCAEEC-DEFE-4683-94A4-9950B2C575DF}" type="presParOf" srcId="{386EDC3C-923B-4E0C-824C-EA823DC728B2}" destId="{44F3D3DB-F876-49BC-81E9-5DF19CF83880}"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52B9AD-DA19-4362-A990-4314DD8F1E07}" type="doc">
      <dgm:prSet loTypeId="urn:microsoft.com/office/officeart/2005/8/layout/arrow2" loCatId="process" qsTypeId="urn:microsoft.com/office/officeart/2005/8/quickstyle/simple1" qsCatId="simple" csTypeId="urn:microsoft.com/office/officeart/2005/8/colors/accent1_2" csCatId="accent1" phldr="1"/>
      <dgm:spPr/>
    </dgm:pt>
    <dgm:pt modelId="{2B8D1890-82A6-4DEA-89EB-FC52DAEAF827}">
      <dgm:prSet phldrT="[Text]"/>
      <dgm:spPr/>
      <dgm:t>
        <a:bodyPr/>
        <a:lstStyle/>
        <a:p>
          <a:r>
            <a:rPr lang="en-US" dirty="0" smtClean="0"/>
            <a:t>People save through vehicles other than deposits</a:t>
          </a:r>
        </a:p>
        <a:p>
          <a:endParaRPr lang="th-TH" dirty="0"/>
        </a:p>
      </dgm:t>
    </dgm:pt>
    <dgm:pt modelId="{742B0FF9-4D5B-471F-8140-9B0E482E28DF}" type="parTrans" cxnId="{CF9B74B2-A6F2-43E2-88E0-8369681D2859}">
      <dgm:prSet/>
      <dgm:spPr/>
      <dgm:t>
        <a:bodyPr/>
        <a:lstStyle/>
        <a:p>
          <a:endParaRPr lang="th-TH"/>
        </a:p>
      </dgm:t>
    </dgm:pt>
    <dgm:pt modelId="{6693149B-38BE-4F9F-91CD-7F1D1090037B}" type="sibTrans" cxnId="{CF9B74B2-A6F2-43E2-88E0-8369681D2859}">
      <dgm:prSet/>
      <dgm:spPr/>
      <dgm:t>
        <a:bodyPr/>
        <a:lstStyle/>
        <a:p>
          <a:endParaRPr lang="th-TH"/>
        </a:p>
      </dgm:t>
    </dgm:pt>
    <dgm:pt modelId="{571BC2A0-092C-4F3F-95A3-2364904F3E31}">
      <dgm:prSet phldrT="[Text]"/>
      <dgm:spPr/>
      <dgm:t>
        <a:bodyPr/>
        <a:lstStyle/>
        <a:p>
          <a:r>
            <a:rPr lang="en-US" dirty="0" smtClean="0"/>
            <a:t>Higher asset price</a:t>
          </a:r>
          <a:endParaRPr lang="th-TH" dirty="0"/>
        </a:p>
      </dgm:t>
    </dgm:pt>
    <dgm:pt modelId="{5F924AB9-B8DF-4FD6-B169-6576EE5AC6DE}" type="parTrans" cxnId="{48A75586-0531-48A0-AF53-5634B4FB2569}">
      <dgm:prSet/>
      <dgm:spPr/>
      <dgm:t>
        <a:bodyPr/>
        <a:lstStyle/>
        <a:p>
          <a:endParaRPr lang="th-TH"/>
        </a:p>
      </dgm:t>
    </dgm:pt>
    <dgm:pt modelId="{E34DEC2B-35F3-4A7D-AC4B-F6AD0B72A8AD}" type="sibTrans" cxnId="{48A75586-0531-48A0-AF53-5634B4FB2569}">
      <dgm:prSet/>
      <dgm:spPr/>
      <dgm:t>
        <a:bodyPr/>
        <a:lstStyle/>
        <a:p>
          <a:endParaRPr lang="th-TH"/>
        </a:p>
      </dgm:t>
    </dgm:pt>
    <dgm:pt modelId="{29B277F3-9215-4248-ADDF-E902FAAE065A}">
      <dgm:prSet phldrT="[Text]"/>
      <dgm:spPr/>
      <dgm:t>
        <a:bodyPr/>
        <a:lstStyle/>
        <a:p>
          <a:endParaRPr lang="th-TH" dirty="0"/>
        </a:p>
      </dgm:t>
    </dgm:pt>
    <dgm:pt modelId="{D907F2D9-4747-4D00-8236-854EE4F1CECA}" type="parTrans" cxnId="{44CC3307-E905-4081-AF61-53A6E13D03EF}">
      <dgm:prSet/>
      <dgm:spPr/>
      <dgm:t>
        <a:bodyPr/>
        <a:lstStyle/>
        <a:p>
          <a:endParaRPr lang="th-TH"/>
        </a:p>
      </dgm:t>
    </dgm:pt>
    <dgm:pt modelId="{3AD48D52-5943-4474-844F-51F7DDC99F43}" type="sibTrans" cxnId="{44CC3307-E905-4081-AF61-53A6E13D03EF}">
      <dgm:prSet/>
      <dgm:spPr/>
      <dgm:t>
        <a:bodyPr/>
        <a:lstStyle/>
        <a:p>
          <a:endParaRPr lang="th-TH"/>
        </a:p>
      </dgm:t>
    </dgm:pt>
    <dgm:pt modelId="{DCE5CBAD-F546-4428-AB25-717261518614}" type="pres">
      <dgm:prSet presAssocID="{6E52B9AD-DA19-4362-A990-4314DD8F1E07}" presName="arrowDiagram" presStyleCnt="0">
        <dgm:presLayoutVars>
          <dgm:chMax val="5"/>
          <dgm:dir/>
          <dgm:resizeHandles val="exact"/>
        </dgm:presLayoutVars>
      </dgm:prSet>
      <dgm:spPr/>
    </dgm:pt>
    <dgm:pt modelId="{D8277951-3E17-4AFF-9C89-DB3E08C9346A}" type="pres">
      <dgm:prSet presAssocID="{6E52B9AD-DA19-4362-A990-4314DD8F1E07}" presName="arrow" presStyleLbl="bgShp" presStyleIdx="0" presStyleCnt="1"/>
      <dgm:spPr/>
    </dgm:pt>
    <dgm:pt modelId="{86BDA08B-BC52-49E9-8901-5439306AAA96}" type="pres">
      <dgm:prSet presAssocID="{6E52B9AD-DA19-4362-A990-4314DD8F1E07}" presName="arrowDiagram3" presStyleCnt="0"/>
      <dgm:spPr/>
    </dgm:pt>
    <dgm:pt modelId="{7CE63EE9-432B-42B1-BCA7-25CBA2131D72}" type="pres">
      <dgm:prSet presAssocID="{2B8D1890-82A6-4DEA-89EB-FC52DAEAF827}" presName="bullet3a" presStyleLbl="node1" presStyleIdx="0" presStyleCnt="3"/>
      <dgm:spPr/>
    </dgm:pt>
    <dgm:pt modelId="{ED2B55EE-4C49-422C-8B3E-C249D5CB4C27}" type="pres">
      <dgm:prSet presAssocID="{2B8D1890-82A6-4DEA-89EB-FC52DAEAF827}" presName="textBox3a" presStyleLbl="revTx" presStyleIdx="0" presStyleCnt="3">
        <dgm:presLayoutVars>
          <dgm:bulletEnabled val="1"/>
        </dgm:presLayoutVars>
      </dgm:prSet>
      <dgm:spPr/>
      <dgm:t>
        <a:bodyPr/>
        <a:lstStyle/>
        <a:p>
          <a:endParaRPr lang="th-TH"/>
        </a:p>
      </dgm:t>
    </dgm:pt>
    <dgm:pt modelId="{A8F387A1-ED2C-47B5-B557-54000B68EB46}" type="pres">
      <dgm:prSet presAssocID="{571BC2A0-092C-4F3F-95A3-2364904F3E31}" presName="bullet3b" presStyleLbl="node1" presStyleIdx="1" presStyleCnt="3"/>
      <dgm:spPr/>
    </dgm:pt>
    <dgm:pt modelId="{125C9943-0FFC-44CA-8A6F-E1EF470F2CAF}" type="pres">
      <dgm:prSet presAssocID="{571BC2A0-092C-4F3F-95A3-2364904F3E31}" presName="textBox3b" presStyleLbl="revTx" presStyleIdx="1" presStyleCnt="3">
        <dgm:presLayoutVars>
          <dgm:bulletEnabled val="1"/>
        </dgm:presLayoutVars>
      </dgm:prSet>
      <dgm:spPr/>
      <dgm:t>
        <a:bodyPr/>
        <a:lstStyle/>
        <a:p>
          <a:endParaRPr lang="th-TH"/>
        </a:p>
      </dgm:t>
    </dgm:pt>
    <dgm:pt modelId="{479F7CFC-2F9A-4D4E-B88F-BAADF799E84A}" type="pres">
      <dgm:prSet presAssocID="{29B277F3-9215-4248-ADDF-E902FAAE065A}" presName="bullet3c" presStyleLbl="node1" presStyleIdx="2" presStyleCnt="3"/>
      <dgm:spPr/>
    </dgm:pt>
    <dgm:pt modelId="{7D60DDB8-2EC9-4BA7-A978-A5F9FB7B630A}" type="pres">
      <dgm:prSet presAssocID="{29B277F3-9215-4248-ADDF-E902FAAE065A}" presName="textBox3c" presStyleLbl="revTx" presStyleIdx="2" presStyleCnt="3">
        <dgm:presLayoutVars>
          <dgm:bulletEnabled val="1"/>
        </dgm:presLayoutVars>
      </dgm:prSet>
      <dgm:spPr/>
      <dgm:t>
        <a:bodyPr/>
        <a:lstStyle/>
        <a:p>
          <a:endParaRPr lang="th-TH"/>
        </a:p>
      </dgm:t>
    </dgm:pt>
  </dgm:ptLst>
  <dgm:cxnLst>
    <dgm:cxn modelId="{C67173AA-FD83-4CBD-8916-738946459BF9}" type="presOf" srcId="{6E52B9AD-DA19-4362-A990-4314DD8F1E07}" destId="{DCE5CBAD-F546-4428-AB25-717261518614}" srcOrd="0" destOrd="0" presId="urn:microsoft.com/office/officeart/2005/8/layout/arrow2"/>
    <dgm:cxn modelId="{44CC3307-E905-4081-AF61-53A6E13D03EF}" srcId="{6E52B9AD-DA19-4362-A990-4314DD8F1E07}" destId="{29B277F3-9215-4248-ADDF-E902FAAE065A}" srcOrd="2" destOrd="0" parTransId="{D907F2D9-4747-4D00-8236-854EE4F1CECA}" sibTransId="{3AD48D52-5943-4474-844F-51F7DDC99F43}"/>
    <dgm:cxn modelId="{CF9B74B2-A6F2-43E2-88E0-8369681D2859}" srcId="{6E52B9AD-DA19-4362-A990-4314DD8F1E07}" destId="{2B8D1890-82A6-4DEA-89EB-FC52DAEAF827}" srcOrd="0" destOrd="0" parTransId="{742B0FF9-4D5B-471F-8140-9B0E482E28DF}" sibTransId="{6693149B-38BE-4F9F-91CD-7F1D1090037B}"/>
    <dgm:cxn modelId="{D3B0194C-3712-4BEB-B7A9-3EE623B1F02F}" type="presOf" srcId="{29B277F3-9215-4248-ADDF-E902FAAE065A}" destId="{7D60DDB8-2EC9-4BA7-A978-A5F9FB7B630A}" srcOrd="0" destOrd="0" presId="urn:microsoft.com/office/officeart/2005/8/layout/arrow2"/>
    <dgm:cxn modelId="{48A75586-0531-48A0-AF53-5634B4FB2569}" srcId="{6E52B9AD-DA19-4362-A990-4314DD8F1E07}" destId="{571BC2A0-092C-4F3F-95A3-2364904F3E31}" srcOrd="1" destOrd="0" parTransId="{5F924AB9-B8DF-4FD6-B169-6576EE5AC6DE}" sibTransId="{E34DEC2B-35F3-4A7D-AC4B-F6AD0B72A8AD}"/>
    <dgm:cxn modelId="{0819FCED-AC3B-460B-90BA-409CA6E87ABD}" type="presOf" srcId="{2B8D1890-82A6-4DEA-89EB-FC52DAEAF827}" destId="{ED2B55EE-4C49-422C-8B3E-C249D5CB4C27}" srcOrd="0" destOrd="0" presId="urn:microsoft.com/office/officeart/2005/8/layout/arrow2"/>
    <dgm:cxn modelId="{2F3C08D0-1C25-447D-913D-09B16AE35FAA}" type="presOf" srcId="{571BC2A0-092C-4F3F-95A3-2364904F3E31}" destId="{125C9943-0FFC-44CA-8A6F-E1EF470F2CAF}" srcOrd="0" destOrd="0" presId="urn:microsoft.com/office/officeart/2005/8/layout/arrow2"/>
    <dgm:cxn modelId="{A30AB0A4-81E0-41D3-80C2-A41D81E938C2}" type="presParOf" srcId="{DCE5CBAD-F546-4428-AB25-717261518614}" destId="{D8277951-3E17-4AFF-9C89-DB3E08C9346A}" srcOrd="0" destOrd="0" presId="urn:microsoft.com/office/officeart/2005/8/layout/arrow2"/>
    <dgm:cxn modelId="{0A4A50FF-59F6-476E-A819-8DFF82FF05A0}" type="presParOf" srcId="{DCE5CBAD-F546-4428-AB25-717261518614}" destId="{86BDA08B-BC52-49E9-8901-5439306AAA96}" srcOrd="1" destOrd="0" presId="urn:microsoft.com/office/officeart/2005/8/layout/arrow2"/>
    <dgm:cxn modelId="{F372FDF7-BB37-4607-8FCE-E1E6EED2E676}" type="presParOf" srcId="{86BDA08B-BC52-49E9-8901-5439306AAA96}" destId="{7CE63EE9-432B-42B1-BCA7-25CBA2131D72}" srcOrd="0" destOrd="0" presId="urn:microsoft.com/office/officeart/2005/8/layout/arrow2"/>
    <dgm:cxn modelId="{571981AC-69B5-4B66-8743-97060A69A071}" type="presParOf" srcId="{86BDA08B-BC52-49E9-8901-5439306AAA96}" destId="{ED2B55EE-4C49-422C-8B3E-C249D5CB4C27}" srcOrd="1" destOrd="0" presId="urn:microsoft.com/office/officeart/2005/8/layout/arrow2"/>
    <dgm:cxn modelId="{677512AD-D216-475B-87A6-37C06A3D72E9}" type="presParOf" srcId="{86BDA08B-BC52-49E9-8901-5439306AAA96}" destId="{A8F387A1-ED2C-47B5-B557-54000B68EB46}" srcOrd="2" destOrd="0" presId="urn:microsoft.com/office/officeart/2005/8/layout/arrow2"/>
    <dgm:cxn modelId="{E883546B-B094-4D82-B0B3-23424B93CAE6}" type="presParOf" srcId="{86BDA08B-BC52-49E9-8901-5439306AAA96}" destId="{125C9943-0FFC-44CA-8A6F-E1EF470F2CAF}" srcOrd="3" destOrd="0" presId="urn:microsoft.com/office/officeart/2005/8/layout/arrow2"/>
    <dgm:cxn modelId="{4CA0A653-3FCC-4530-A823-F0A4522F37D4}" type="presParOf" srcId="{86BDA08B-BC52-49E9-8901-5439306AAA96}" destId="{479F7CFC-2F9A-4D4E-B88F-BAADF799E84A}" srcOrd="4" destOrd="0" presId="urn:microsoft.com/office/officeart/2005/8/layout/arrow2"/>
    <dgm:cxn modelId="{614601BD-611B-48A9-8F49-519C4B6923DE}" type="presParOf" srcId="{86BDA08B-BC52-49E9-8901-5439306AAA96}" destId="{7D60DDB8-2EC9-4BA7-A978-A5F9FB7B630A}"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E0491D6-B8FC-4A47-91A5-3A074028518F}" type="doc">
      <dgm:prSet loTypeId="urn:microsoft.com/office/officeart/2005/8/layout/arrow2" loCatId="process" qsTypeId="urn:microsoft.com/office/officeart/2005/8/quickstyle/simple1" qsCatId="simple" csTypeId="urn:microsoft.com/office/officeart/2005/8/colors/accent1_2" csCatId="accent1" phldr="1"/>
      <dgm:spPr/>
    </dgm:pt>
    <dgm:pt modelId="{6481821C-FE83-4C4E-B434-182767B31144}">
      <dgm:prSet phldrT="[Text]"/>
      <dgm:spPr/>
      <dgm:t>
        <a:bodyPr/>
        <a:lstStyle/>
        <a:p>
          <a:r>
            <a:rPr lang="en-US" dirty="0" smtClean="0"/>
            <a:t>Decline in interest rate differential Capital inflows</a:t>
          </a:r>
          <a:endParaRPr lang="th-TH" dirty="0"/>
        </a:p>
      </dgm:t>
    </dgm:pt>
    <dgm:pt modelId="{A631A105-4C05-4BD5-820E-9098ADBB4260}" type="parTrans" cxnId="{6279FB96-E827-41C5-8344-B94B230233A1}">
      <dgm:prSet/>
      <dgm:spPr/>
      <dgm:t>
        <a:bodyPr/>
        <a:lstStyle/>
        <a:p>
          <a:endParaRPr lang="th-TH"/>
        </a:p>
      </dgm:t>
    </dgm:pt>
    <dgm:pt modelId="{61E3DED8-F952-4A71-AFE3-934276957AA0}" type="sibTrans" cxnId="{6279FB96-E827-41C5-8344-B94B230233A1}">
      <dgm:prSet/>
      <dgm:spPr/>
      <dgm:t>
        <a:bodyPr/>
        <a:lstStyle/>
        <a:p>
          <a:endParaRPr lang="th-TH"/>
        </a:p>
      </dgm:t>
    </dgm:pt>
    <dgm:pt modelId="{CDC51E3E-AD28-405C-AD8F-47D45F21BE95}">
      <dgm:prSet phldrT="[Text]"/>
      <dgm:spPr/>
      <dgm:t>
        <a:bodyPr/>
        <a:lstStyle/>
        <a:p>
          <a:r>
            <a:rPr lang="en-US" dirty="0" smtClean="0"/>
            <a:t>Depreciation in the baht</a:t>
          </a:r>
          <a:endParaRPr lang="th-TH" dirty="0"/>
        </a:p>
      </dgm:t>
    </dgm:pt>
    <dgm:pt modelId="{4E8723C1-82F6-441B-8BBF-68D57433508F}" type="parTrans" cxnId="{69EF0910-DEE3-4163-AC63-7E0EE195055E}">
      <dgm:prSet/>
      <dgm:spPr/>
      <dgm:t>
        <a:bodyPr/>
        <a:lstStyle/>
        <a:p>
          <a:endParaRPr lang="th-TH"/>
        </a:p>
      </dgm:t>
    </dgm:pt>
    <dgm:pt modelId="{198A5501-FCB1-4C65-936C-9E13141B5DF5}" type="sibTrans" cxnId="{69EF0910-DEE3-4163-AC63-7E0EE195055E}">
      <dgm:prSet/>
      <dgm:spPr/>
      <dgm:t>
        <a:bodyPr/>
        <a:lstStyle/>
        <a:p>
          <a:endParaRPr lang="th-TH"/>
        </a:p>
      </dgm:t>
    </dgm:pt>
    <dgm:pt modelId="{F4C706D9-1FF7-4DC7-B380-D8CE6CEFD398}">
      <dgm:prSet phldrT="[Text]"/>
      <dgm:spPr/>
      <dgm:t>
        <a:bodyPr/>
        <a:lstStyle/>
        <a:p>
          <a:r>
            <a:rPr lang="en-US" dirty="0" smtClean="0"/>
            <a:t>Higher exports and lower imports.</a:t>
          </a:r>
          <a:endParaRPr lang="th-TH" dirty="0"/>
        </a:p>
      </dgm:t>
    </dgm:pt>
    <dgm:pt modelId="{5527AFCC-6143-4AD7-8CC8-2D3BF8522070}" type="parTrans" cxnId="{ED0126C3-9032-45CF-BB11-8AA5F306E823}">
      <dgm:prSet/>
      <dgm:spPr/>
      <dgm:t>
        <a:bodyPr/>
        <a:lstStyle/>
        <a:p>
          <a:endParaRPr lang="th-TH"/>
        </a:p>
      </dgm:t>
    </dgm:pt>
    <dgm:pt modelId="{70B8659F-B022-4AEA-8E0D-CCDEE11B4401}" type="sibTrans" cxnId="{ED0126C3-9032-45CF-BB11-8AA5F306E823}">
      <dgm:prSet/>
      <dgm:spPr/>
      <dgm:t>
        <a:bodyPr/>
        <a:lstStyle/>
        <a:p>
          <a:endParaRPr lang="th-TH"/>
        </a:p>
      </dgm:t>
    </dgm:pt>
    <dgm:pt modelId="{9EA5E20F-C78F-4A8E-AA94-C4B9F297774D}" type="pres">
      <dgm:prSet presAssocID="{9E0491D6-B8FC-4A47-91A5-3A074028518F}" presName="arrowDiagram" presStyleCnt="0">
        <dgm:presLayoutVars>
          <dgm:chMax val="5"/>
          <dgm:dir/>
          <dgm:resizeHandles val="exact"/>
        </dgm:presLayoutVars>
      </dgm:prSet>
      <dgm:spPr/>
    </dgm:pt>
    <dgm:pt modelId="{4C2AFA68-4BBE-4AB8-AC99-4B5F224D67DD}" type="pres">
      <dgm:prSet presAssocID="{9E0491D6-B8FC-4A47-91A5-3A074028518F}" presName="arrow" presStyleLbl="bgShp" presStyleIdx="0" presStyleCnt="1"/>
      <dgm:spPr/>
    </dgm:pt>
    <dgm:pt modelId="{5AC772F6-2C50-4AA6-B860-8949418EC5E4}" type="pres">
      <dgm:prSet presAssocID="{9E0491D6-B8FC-4A47-91A5-3A074028518F}" presName="arrowDiagram3" presStyleCnt="0"/>
      <dgm:spPr/>
    </dgm:pt>
    <dgm:pt modelId="{B0915F36-4030-4755-B1CA-4DFB827514B4}" type="pres">
      <dgm:prSet presAssocID="{6481821C-FE83-4C4E-B434-182767B31144}" presName="bullet3a" presStyleLbl="node1" presStyleIdx="0" presStyleCnt="3"/>
      <dgm:spPr/>
    </dgm:pt>
    <dgm:pt modelId="{1F04C711-C175-4660-95D8-BF32C1CC3D8E}" type="pres">
      <dgm:prSet presAssocID="{6481821C-FE83-4C4E-B434-182767B31144}" presName="textBox3a" presStyleLbl="revTx" presStyleIdx="0" presStyleCnt="3">
        <dgm:presLayoutVars>
          <dgm:bulletEnabled val="1"/>
        </dgm:presLayoutVars>
      </dgm:prSet>
      <dgm:spPr/>
      <dgm:t>
        <a:bodyPr/>
        <a:lstStyle/>
        <a:p>
          <a:endParaRPr lang="th-TH"/>
        </a:p>
      </dgm:t>
    </dgm:pt>
    <dgm:pt modelId="{CC0ED1EF-A93F-4E15-A8B8-8FE7C9B2658E}" type="pres">
      <dgm:prSet presAssocID="{CDC51E3E-AD28-405C-AD8F-47D45F21BE95}" presName="bullet3b" presStyleLbl="node1" presStyleIdx="1" presStyleCnt="3"/>
      <dgm:spPr/>
    </dgm:pt>
    <dgm:pt modelId="{F7B20C51-1EB8-4A98-989D-EF63DF7C250B}" type="pres">
      <dgm:prSet presAssocID="{CDC51E3E-AD28-405C-AD8F-47D45F21BE95}" presName="textBox3b" presStyleLbl="revTx" presStyleIdx="1" presStyleCnt="3">
        <dgm:presLayoutVars>
          <dgm:bulletEnabled val="1"/>
        </dgm:presLayoutVars>
      </dgm:prSet>
      <dgm:spPr/>
      <dgm:t>
        <a:bodyPr/>
        <a:lstStyle/>
        <a:p>
          <a:endParaRPr lang="th-TH"/>
        </a:p>
      </dgm:t>
    </dgm:pt>
    <dgm:pt modelId="{DBFE8E6B-416A-414E-B1C2-9BB6937CEC9E}" type="pres">
      <dgm:prSet presAssocID="{F4C706D9-1FF7-4DC7-B380-D8CE6CEFD398}" presName="bullet3c" presStyleLbl="node1" presStyleIdx="2" presStyleCnt="3"/>
      <dgm:spPr/>
    </dgm:pt>
    <dgm:pt modelId="{11A1D02D-BC8E-4F35-9045-376A522A3970}" type="pres">
      <dgm:prSet presAssocID="{F4C706D9-1FF7-4DC7-B380-D8CE6CEFD398}" presName="textBox3c" presStyleLbl="revTx" presStyleIdx="2" presStyleCnt="3">
        <dgm:presLayoutVars>
          <dgm:bulletEnabled val="1"/>
        </dgm:presLayoutVars>
      </dgm:prSet>
      <dgm:spPr/>
      <dgm:t>
        <a:bodyPr/>
        <a:lstStyle/>
        <a:p>
          <a:endParaRPr lang="th-TH"/>
        </a:p>
      </dgm:t>
    </dgm:pt>
  </dgm:ptLst>
  <dgm:cxnLst>
    <dgm:cxn modelId="{DF4BCAE2-11DD-44E5-A1EC-F9742CC3F5DB}" type="presOf" srcId="{9E0491D6-B8FC-4A47-91A5-3A074028518F}" destId="{9EA5E20F-C78F-4A8E-AA94-C4B9F297774D}" srcOrd="0" destOrd="0" presId="urn:microsoft.com/office/officeart/2005/8/layout/arrow2"/>
    <dgm:cxn modelId="{8E94DB36-6026-4011-8868-F9147B59F731}" type="presOf" srcId="{CDC51E3E-AD28-405C-AD8F-47D45F21BE95}" destId="{F7B20C51-1EB8-4A98-989D-EF63DF7C250B}" srcOrd="0" destOrd="0" presId="urn:microsoft.com/office/officeart/2005/8/layout/arrow2"/>
    <dgm:cxn modelId="{0AACE7B1-2BC1-4EEA-A160-BAAE5B515FE8}" type="presOf" srcId="{F4C706D9-1FF7-4DC7-B380-D8CE6CEFD398}" destId="{11A1D02D-BC8E-4F35-9045-376A522A3970}" srcOrd="0" destOrd="0" presId="urn:microsoft.com/office/officeart/2005/8/layout/arrow2"/>
    <dgm:cxn modelId="{69EF0910-DEE3-4163-AC63-7E0EE195055E}" srcId="{9E0491D6-B8FC-4A47-91A5-3A074028518F}" destId="{CDC51E3E-AD28-405C-AD8F-47D45F21BE95}" srcOrd="1" destOrd="0" parTransId="{4E8723C1-82F6-441B-8BBF-68D57433508F}" sibTransId="{198A5501-FCB1-4C65-936C-9E13141B5DF5}"/>
    <dgm:cxn modelId="{ED0126C3-9032-45CF-BB11-8AA5F306E823}" srcId="{9E0491D6-B8FC-4A47-91A5-3A074028518F}" destId="{F4C706D9-1FF7-4DC7-B380-D8CE6CEFD398}" srcOrd="2" destOrd="0" parTransId="{5527AFCC-6143-4AD7-8CC8-2D3BF8522070}" sibTransId="{70B8659F-B022-4AEA-8E0D-CCDEE11B4401}"/>
    <dgm:cxn modelId="{6279FB96-E827-41C5-8344-B94B230233A1}" srcId="{9E0491D6-B8FC-4A47-91A5-3A074028518F}" destId="{6481821C-FE83-4C4E-B434-182767B31144}" srcOrd="0" destOrd="0" parTransId="{A631A105-4C05-4BD5-820E-9098ADBB4260}" sibTransId="{61E3DED8-F952-4A71-AFE3-934276957AA0}"/>
    <dgm:cxn modelId="{9D7788BA-A462-40DC-ABDC-FF824FDFF597}" type="presOf" srcId="{6481821C-FE83-4C4E-B434-182767B31144}" destId="{1F04C711-C175-4660-95D8-BF32C1CC3D8E}" srcOrd="0" destOrd="0" presId="urn:microsoft.com/office/officeart/2005/8/layout/arrow2"/>
    <dgm:cxn modelId="{61986B87-EE76-4699-850B-73949EC2C064}" type="presParOf" srcId="{9EA5E20F-C78F-4A8E-AA94-C4B9F297774D}" destId="{4C2AFA68-4BBE-4AB8-AC99-4B5F224D67DD}" srcOrd="0" destOrd="0" presId="urn:microsoft.com/office/officeart/2005/8/layout/arrow2"/>
    <dgm:cxn modelId="{8F3A3962-EE3B-47A5-833A-32DDDB6A1C95}" type="presParOf" srcId="{9EA5E20F-C78F-4A8E-AA94-C4B9F297774D}" destId="{5AC772F6-2C50-4AA6-B860-8949418EC5E4}" srcOrd="1" destOrd="0" presId="urn:microsoft.com/office/officeart/2005/8/layout/arrow2"/>
    <dgm:cxn modelId="{CA2B0B98-9373-4BCB-9F11-74169B245667}" type="presParOf" srcId="{5AC772F6-2C50-4AA6-B860-8949418EC5E4}" destId="{B0915F36-4030-4755-B1CA-4DFB827514B4}" srcOrd="0" destOrd="0" presId="urn:microsoft.com/office/officeart/2005/8/layout/arrow2"/>
    <dgm:cxn modelId="{2ED76EFA-2EBE-4A31-839E-0DE881DF40C0}" type="presParOf" srcId="{5AC772F6-2C50-4AA6-B860-8949418EC5E4}" destId="{1F04C711-C175-4660-95D8-BF32C1CC3D8E}" srcOrd="1" destOrd="0" presId="urn:microsoft.com/office/officeart/2005/8/layout/arrow2"/>
    <dgm:cxn modelId="{DB036B3A-DD1E-4DF3-B1B2-B8D82EFB7C9E}" type="presParOf" srcId="{5AC772F6-2C50-4AA6-B860-8949418EC5E4}" destId="{CC0ED1EF-A93F-4E15-A8B8-8FE7C9B2658E}" srcOrd="2" destOrd="0" presId="urn:microsoft.com/office/officeart/2005/8/layout/arrow2"/>
    <dgm:cxn modelId="{C92B0121-6F84-4F9F-B422-158776BDD5EC}" type="presParOf" srcId="{5AC772F6-2C50-4AA6-B860-8949418EC5E4}" destId="{F7B20C51-1EB8-4A98-989D-EF63DF7C250B}" srcOrd="3" destOrd="0" presId="urn:microsoft.com/office/officeart/2005/8/layout/arrow2"/>
    <dgm:cxn modelId="{AC8EF3E5-8594-4732-B8D2-194FF81CBE82}" type="presParOf" srcId="{5AC772F6-2C50-4AA6-B860-8949418EC5E4}" destId="{DBFE8E6B-416A-414E-B1C2-9BB6937CEC9E}" srcOrd="4" destOrd="0" presId="urn:microsoft.com/office/officeart/2005/8/layout/arrow2"/>
    <dgm:cxn modelId="{9A5AEBF3-ADAB-48D1-A39C-11E93A4C2ACB}" type="presParOf" srcId="{5AC772F6-2C50-4AA6-B860-8949418EC5E4}" destId="{11A1D02D-BC8E-4F35-9045-376A522A3970}"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2A27997-666C-4801-BCB6-7F95A92BE326}" type="doc">
      <dgm:prSet loTypeId="urn:microsoft.com/office/officeart/2005/8/layout/arrow2" loCatId="process" qsTypeId="urn:microsoft.com/office/officeart/2005/8/quickstyle/simple1" qsCatId="simple" csTypeId="urn:microsoft.com/office/officeart/2005/8/colors/accent1_2" csCatId="accent1" phldr="1"/>
      <dgm:spPr/>
    </dgm:pt>
    <dgm:pt modelId="{00ACE9DA-BCC2-4F44-A802-68500D9E4C46}">
      <dgm:prSet phldrT="[Text]"/>
      <dgm:spPr/>
      <dgm:t>
        <a:bodyPr/>
        <a:lstStyle/>
        <a:p>
          <a:r>
            <a:rPr lang="en-US" dirty="0" smtClean="0"/>
            <a:t>People expect the economy to expand in the future</a:t>
          </a:r>
          <a:endParaRPr lang="th-TH" dirty="0"/>
        </a:p>
      </dgm:t>
    </dgm:pt>
    <dgm:pt modelId="{2F921FBA-35D1-42A4-B9F7-9E291D539E84}" type="parTrans" cxnId="{2BEC9B6E-8857-42D7-820A-698DAAF5F05E}">
      <dgm:prSet/>
      <dgm:spPr/>
      <dgm:t>
        <a:bodyPr/>
        <a:lstStyle/>
        <a:p>
          <a:endParaRPr lang="th-TH"/>
        </a:p>
      </dgm:t>
    </dgm:pt>
    <dgm:pt modelId="{DF49CAE8-5B0C-4421-9A68-E3B093405509}" type="sibTrans" cxnId="{2BEC9B6E-8857-42D7-820A-698DAAF5F05E}">
      <dgm:prSet/>
      <dgm:spPr/>
      <dgm:t>
        <a:bodyPr/>
        <a:lstStyle/>
        <a:p>
          <a:endParaRPr lang="th-TH"/>
        </a:p>
      </dgm:t>
    </dgm:pt>
    <dgm:pt modelId="{108AC59C-F5C3-4B91-84F3-710AF91E9FED}">
      <dgm:prSet phldrT="[Text]"/>
      <dgm:spPr/>
      <dgm:t>
        <a:bodyPr/>
        <a:lstStyle/>
        <a:p>
          <a:r>
            <a:rPr lang="en-US" dirty="0" smtClean="0"/>
            <a:t>Higher consumption and investment</a:t>
          </a:r>
          <a:endParaRPr lang="th-TH" dirty="0"/>
        </a:p>
      </dgm:t>
    </dgm:pt>
    <dgm:pt modelId="{34BCD9E1-9913-4F48-BC63-546F8984A753}" type="parTrans" cxnId="{4A8ADCC7-DBB1-4CBE-9EA2-6D1E80D57033}">
      <dgm:prSet/>
      <dgm:spPr/>
      <dgm:t>
        <a:bodyPr/>
        <a:lstStyle/>
        <a:p>
          <a:endParaRPr lang="th-TH"/>
        </a:p>
      </dgm:t>
    </dgm:pt>
    <dgm:pt modelId="{C9911006-0229-4BB9-B428-1A22654D8DE1}" type="sibTrans" cxnId="{4A8ADCC7-DBB1-4CBE-9EA2-6D1E80D57033}">
      <dgm:prSet/>
      <dgm:spPr/>
      <dgm:t>
        <a:bodyPr/>
        <a:lstStyle/>
        <a:p>
          <a:endParaRPr lang="th-TH"/>
        </a:p>
      </dgm:t>
    </dgm:pt>
    <dgm:pt modelId="{9F081DF3-84AF-4899-9AE6-A60FA4018E1A}">
      <dgm:prSet phldrT="[Text]"/>
      <dgm:spPr/>
      <dgm:t>
        <a:bodyPr/>
        <a:lstStyle/>
        <a:p>
          <a:r>
            <a:rPr lang="en-US" dirty="0" smtClean="0"/>
            <a:t>Expansion in economic activities.</a:t>
          </a:r>
          <a:endParaRPr lang="th-TH" dirty="0"/>
        </a:p>
      </dgm:t>
    </dgm:pt>
    <dgm:pt modelId="{F6A89001-DD5E-4FD0-9D04-B6A390C46A84}" type="parTrans" cxnId="{311336BC-157A-455A-8EC7-F47939709DC6}">
      <dgm:prSet/>
      <dgm:spPr/>
      <dgm:t>
        <a:bodyPr/>
        <a:lstStyle/>
        <a:p>
          <a:endParaRPr lang="th-TH"/>
        </a:p>
      </dgm:t>
    </dgm:pt>
    <dgm:pt modelId="{53B1D644-64B1-4600-979F-E4289D4A11E4}" type="sibTrans" cxnId="{311336BC-157A-455A-8EC7-F47939709DC6}">
      <dgm:prSet/>
      <dgm:spPr/>
      <dgm:t>
        <a:bodyPr/>
        <a:lstStyle/>
        <a:p>
          <a:endParaRPr lang="th-TH"/>
        </a:p>
      </dgm:t>
    </dgm:pt>
    <dgm:pt modelId="{4D93657C-836D-47B8-A0AA-6EEAFF4749A3}" type="pres">
      <dgm:prSet presAssocID="{D2A27997-666C-4801-BCB6-7F95A92BE326}" presName="arrowDiagram" presStyleCnt="0">
        <dgm:presLayoutVars>
          <dgm:chMax val="5"/>
          <dgm:dir/>
          <dgm:resizeHandles val="exact"/>
        </dgm:presLayoutVars>
      </dgm:prSet>
      <dgm:spPr/>
    </dgm:pt>
    <dgm:pt modelId="{EC77F145-CF1F-47F9-A53F-46A3D8DED347}" type="pres">
      <dgm:prSet presAssocID="{D2A27997-666C-4801-BCB6-7F95A92BE326}" presName="arrow" presStyleLbl="bgShp" presStyleIdx="0" presStyleCnt="1"/>
      <dgm:spPr/>
    </dgm:pt>
    <dgm:pt modelId="{BD9263C4-9BD7-497D-BE09-D603FBC8772C}" type="pres">
      <dgm:prSet presAssocID="{D2A27997-666C-4801-BCB6-7F95A92BE326}" presName="arrowDiagram3" presStyleCnt="0"/>
      <dgm:spPr/>
    </dgm:pt>
    <dgm:pt modelId="{BBED68C9-458B-4127-8F88-D7ABDE896A28}" type="pres">
      <dgm:prSet presAssocID="{00ACE9DA-BCC2-4F44-A802-68500D9E4C46}" presName="bullet3a" presStyleLbl="node1" presStyleIdx="0" presStyleCnt="3"/>
      <dgm:spPr/>
    </dgm:pt>
    <dgm:pt modelId="{DC2C2137-8B14-4B5A-B773-090690ABEDE8}" type="pres">
      <dgm:prSet presAssocID="{00ACE9DA-BCC2-4F44-A802-68500D9E4C46}" presName="textBox3a" presStyleLbl="revTx" presStyleIdx="0" presStyleCnt="3">
        <dgm:presLayoutVars>
          <dgm:bulletEnabled val="1"/>
        </dgm:presLayoutVars>
      </dgm:prSet>
      <dgm:spPr/>
      <dgm:t>
        <a:bodyPr/>
        <a:lstStyle/>
        <a:p>
          <a:endParaRPr lang="th-TH"/>
        </a:p>
      </dgm:t>
    </dgm:pt>
    <dgm:pt modelId="{6563F756-49AF-4EFF-9D87-6617C3061A1F}" type="pres">
      <dgm:prSet presAssocID="{108AC59C-F5C3-4B91-84F3-710AF91E9FED}" presName="bullet3b" presStyleLbl="node1" presStyleIdx="1" presStyleCnt="3"/>
      <dgm:spPr/>
    </dgm:pt>
    <dgm:pt modelId="{855C2649-9BBA-4554-BF67-1B28ECAB4B14}" type="pres">
      <dgm:prSet presAssocID="{108AC59C-F5C3-4B91-84F3-710AF91E9FED}" presName="textBox3b" presStyleLbl="revTx" presStyleIdx="1" presStyleCnt="3">
        <dgm:presLayoutVars>
          <dgm:bulletEnabled val="1"/>
        </dgm:presLayoutVars>
      </dgm:prSet>
      <dgm:spPr/>
      <dgm:t>
        <a:bodyPr/>
        <a:lstStyle/>
        <a:p>
          <a:endParaRPr lang="th-TH"/>
        </a:p>
      </dgm:t>
    </dgm:pt>
    <dgm:pt modelId="{C4BA346A-1CAA-4839-83D6-EDDF000367B2}" type="pres">
      <dgm:prSet presAssocID="{9F081DF3-84AF-4899-9AE6-A60FA4018E1A}" presName="bullet3c" presStyleLbl="node1" presStyleIdx="2" presStyleCnt="3"/>
      <dgm:spPr/>
    </dgm:pt>
    <dgm:pt modelId="{CDF129A9-E18E-457A-8035-5DF17E6D666F}" type="pres">
      <dgm:prSet presAssocID="{9F081DF3-84AF-4899-9AE6-A60FA4018E1A}" presName="textBox3c" presStyleLbl="revTx" presStyleIdx="2" presStyleCnt="3">
        <dgm:presLayoutVars>
          <dgm:bulletEnabled val="1"/>
        </dgm:presLayoutVars>
      </dgm:prSet>
      <dgm:spPr/>
      <dgm:t>
        <a:bodyPr/>
        <a:lstStyle/>
        <a:p>
          <a:endParaRPr lang="th-TH"/>
        </a:p>
      </dgm:t>
    </dgm:pt>
  </dgm:ptLst>
  <dgm:cxnLst>
    <dgm:cxn modelId="{2BEC9B6E-8857-42D7-820A-698DAAF5F05E}" srcId="{D2A27997-666C-4801-BCB6-7F95A92BE326}" destId="{00ACE9DA-BCC2-4F44-A802-68500D9E4C46}" srcOrd="0" destOrd="0" parTransId="{2F921FBA-35D1-42A4-B9F7-9E291D539E84}" sibTransId="{DF49CAE8-5B0C-4421-9A68-E3B093405509}"/>
    <dgm:cxn modelId="{C9ADC64B-DEB2-417A-83B2-3E8503F857A5}" type="presOf" srcId="{9F081DF3-84AF-4899-9AE6-A60FA4018E1A}" destId="{CDF129A9-E18E-457A-8035-5DF17E6D666F}" srcOrd="0" destOrd="0" presId="urn:microsoft.com/office/officeart/2005/8/layout/arrow2"/>
    <dgm:cxn modelId="{B6C805EE-5F1A-4521-8D2F-8ED32BD09E4D}" type="presOf" srcId="{D2A27997-666C-4801-BCB6-7F95A92BE326}" destId="{4D93657C-836D-47B8-A0AA-6EEAFF4749A3}" srcOrd="0" destOrd="0" presId="urn:microsoft.com/office/officeart/2005/8/layout/arrow2"/>
    <dgm:cxn modelId="{311336BC-157A-455A-8EC7-F47939709DC6}" srcId="{D2A27997-666C-4801-BCB6-7F95A92BE326}" destId="{9F081DF3-84AF-4899-9AE6-A60FA4018E1A}" srcOrd="2" destOrd="0" parTransId="{F6A89001-DD5E-4FD0-9D04-B6A390C46A84}" sibTransId="{53B1D644-64B1-4600-979F-E4289D4A11E4}"/>
    <dgm:cxn modelId="{B8F4E4FD-4ABF-4337-9E74-D49D8DC8EBAF}" type="presOf" srcId="{00ACE9DA-BCC2-4F44-A802-68500D9E4C46}" destId="{DC2C2137-8B14-4B5A-B773-090690ABEDE8}" srcOrd="0" destOrd="0" presId="urn:microsoft.com/office/officeart/2005/8/layout/arrow2"/>
    <dgm:cxn modelId="{4A8ADCC7-DBB1-4CBE-9EA2-6D1E80D57033}" srcId="{D2A27997-666C-4801-BCB6-7F95A92BE326}" destId="{108AC59C-F5C3-4B91-84F3-710AF91E9FED}" srcOrd="1" destOrd="0" parTransId="{34BCD9E1-9913-4F48-BC63-546F8984A753}" sibTransId="{C9911006-0229-4BB9-B428-1A22654D8DE1}"/>
    <dgm:cxn modelId="{48BA88BA-A9B2-42EB-9610-A8C6AC10EC52}" type="presOf" srcId="{108AC59C-F5C3-4B91-84F3-710AF91E9FED}" destId="{855C2649-9BBA-4554-BF67-1B28ECAB4B14}" srcOrd="0" destOrd="0" presId="urn:microsoft.com/office/officeart/2005/8/layout/arrow2"/>
    <dgm:cxn modelId="{85662956-A382-436F-9F9E-4D176E437303}" type="presParOf" srcId="{4D93657C-836D-47B8-A0AA-6EEAFF4749A3}" destId="{EC77F145-CF1F-47F9-A53F-46A3D8DED347}" srcOrd="0" destOrd="0" presId="urn:microsoft.com/office/officeart/2005/8/layout/arrow2"/>
    <dgm:cxn modelId="{973A1651-071B-4135-A3E6-E346692A748B}" type="presParOf" srcId="{4D93657C-836D-47B8-A0AA-6EEAFF4749A3}" destId="{BD9263C4-9BD7-497D-BE09-D603FBC8772C}" srcOrd="1" destOrd="0" presId="urn:microsoft.com/office/officeart/2005/8/layout/arrow2"/>
    <dgm:cxn modelId="{8E37F8DE-9583-4B2B-B800-55253CA15250}" type="presParOf" srcId="{BD9263C4-9BD7-497D-BE09-D603FBC8772C}" destId="{BBED68C9-458B-4127-8F88-D7ABDE896A28}" srcOrd="0" destOrd="0" presId="urn:microsoft.com/office/officeart/2005/8/layout/arrow2"/>
    <dgm:cxn modelId="{E7B8B19C-0BA8-448D-9469-F2FCCEB7597D}" type="presParOf" srcId="{BD9263C4-9BD7-497D-BE09-D603FBC8772C}" destId="{DC2C2137-8B14-4B5A-B773-090690ABEDE8}" srcOrd="1" destOrd="0" presId="urn:microsoft.com/office/officeart/2005/8/layout/arrow2"/>
    <dgm:cxn modelId="{D3DDF4AB-4371-44C1-9928-F5DAC85292F4}" type="presParOf" srcId="{BD9263C4-9BD7-497D-BE09-D603FBC8772C}" destId="{6563F756-49AF-4EFF-9D87-6617C3061A1F}" srcOrd="2" destOrd="0" presId="urn:microsoft.com/office/officeart/2005/8/layout/arrow2"/>
    <dgm:cxn modelId="{52509B29-C4F5-4D3A-A251-2CB1AE370D08}" type="presParOf" srcId="{BD9263C4-9BD7-497D-BE09-D603FBC8772C}" destId="{855C2649-9BBA-4554-BF67-1B28ECAB4B14}" srcOrd="3" destOrd="0" presId="urn:microsoft.com/office/officeart/2005/8/layout/arrow2"/>
    <dgm:cxn modelId="{11B1CE62-2C72-4BE8-A5DD-58042A62397E}" type="presParOf" srcId="{BD9263C4-9BD7-497D-BE09-D603FBC8772C}" destId="{C4BA346A-1CAA-4839-83D6-EDDF000367B2}" srcOrd="4" destOrd="0" presId="urn:microsoft.com/office/officeart/2005/8/layout/arrow2"/>
    <dgm:cxn modelId="{19025A6C-6107-4B6D-9910-31C7ED24AF3D}" type="presParOf" srcId="{BD9263C4-9BD7-497D-BE09-D603FBC8772C}" destId="{CDF129A9-E18E-457A-8035-5DF17E6D666F}"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5.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69F8E7A1-D4AD-40EB-85FE-F78E5C50D36A}" type="datetimeFigureOut">
              <a:rPr lang="th-TH" smtClean="0"/>
              <a:t>04/04/60</a:t>
            </a:fld>
            <a:endParaRPr lang="th-TH"/>
          </a:p>
        </p:txBody>
      </p:sp>
      <p:sp>
        <p:nvSpPr>
          <p:cNvPr id="4" name="Footer Placeholder 3"/>
          <p:cNvSpPr>
            <a:spLocks noGrp="1"/>
          </p:cNvSpPr>
          <p:nvPr>
            <p:ph type="ftr" sz="quarter" idx="2"/>
          </p:nvPr>
        </p:nvSpPr>
        <p:spPr>
          <a:xfrm>
            <a:off x="0" y="9428163"/>
            <a:ext cx="2971800" cy="496887"/>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28163"/>
            <a:ext cx="2971800" cy="496887"/>
          </a:xfrm>
          <a:prstGeom prst="rect">
            <a:avLst/>
          </a:prstGeom>
        </p:spPr>
        <p:txBody>
          <a:bodyPr vert="horz" lIns="91440" tIns="45720" rIns="91440" bIns="45720" rtlCol="0" anchor="b"/>
          <a:lstStyle>
            <a:lvl1pPr algn="r">
              <a:defRPr sz="1200"/>
            </a:lvl1pPr>
          </a:lstStyle>
          <a:p>
            <a:fld id="{E00CF609-2D3C-4B08-9898-0D86E1159D19}" type="slidenum">
              <a:rPr lang="th-TH" smtClean="0"/>
              <a:t>‹#›</a:t>
            </a:fld>
            <a:endParaRPr lang="th-TH"/>
          </a:p>
        </p:txBody>
      </p:sp>
    </p:spTree>
    <p:extLst>
      <p:ext uri="{BB962C8B-B14F-4D97-AF65-F5344CB8AC3E}">
        <p14:creationId xmlns:p14="http://schemas.microsoft.com/office/powerpoint/2010/main" val="25935012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21B12D98-C08B-4195-B12B-A85AA7030433}" type="datetimeFigureOut">
              <a:rPr lang="th-TH" smtClean="0"/>
              <a:t>04/04/60</a:t>
            </a:fld>
            <a:endParaRPr lang="th-TH"/>
          </a:p>
        </p:txBody>
      </p:sp>
      <p:sp>
        <p:nvSpPr>
          <p:cNvPr id="4" name="Slide Image Placeholder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715153"/>
            <a:ext cx="548640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9F4386BE-E973-45AA-9CDD-72FAEFFE485D}" type="slidenum">
              <a:rPr lang="th-TH" smtClean="0"/>
              <a:t>‹#›</a:t>
            </a:fld>
            <a:endParaRPr lang="th-TH"/>
          </a:p>
        </p:txBody>
      </p:sp>
    </p:spTree>
    <p:extLst>
      <p:ext uri="{BB962C8B-B14F-4D97-AF65-F5344CB8AC3E}">
        <p14:creationId xmlns:p14="http://schemas.microsoft.com/office/powerpoint/2010/main" val="682389065"/>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F459F4F-AF26-48F7-A1EB-C571885D6CC5}" type="datetime1">
              <a:rPr lang="th-TH" smtClean="0"/>
              <a:t>04/04/60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F41139D9-11CB-44AC-B4C8-9B96C793052B}" type="slidenum">
              <a:rPr lang="th-TH" smtClean="0"/>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4328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8D44DC2-C112-46B8-9707-9702A3802DF2}" type="datetime1">
              <a:rPr lang="th-TH" smtClean="0"/>
              <a:t>04/04/60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3218253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C568E1-F21E-49FA-9D8D-F23B529B1AD1}" type="datetime1">
              <a:rPr lang="th-TH" smtClean="0"/>
              <a:t>04/04/60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F41139D9-11CB-44AC-B4C8-9B96C793052B}" type="slidenum">
              <a:rPr lang="th-TH" smtClean="0"/>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9192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8F26EA7-A1F3-4035-B487-6EA8381AF2FB}" type="datetime1">
              <a:rPr lang="th-TH" smtClean="0"/>
              <a:t>04/04/60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1042818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00E50E4-86A6-4416-AC93-E33B2A51A79F}" type="datetime1">
              <a:rPr lang="th-TH" smtClean="0"/>
              <a:t>04/04/60</a:t>
            </a:fld>
            <a:endParaRPr lang="th-TH"/>
          </a:p>
        </p:txBody>
      </p:sp>
      <p:sp>
        <p:nvSpPr>
          <p:cNvPr id="8" name="Footer Placeholder 7"/>
          <p:cNvSpPr>
            <a:spLocks noGrp="1"/>
          </p:cNvSpPr>
          <p:nvPr>
            <p:ph type="ftr" sz="quarter" idx="11"/>
          </p:nvPr>
        </p:nvSpPr>
        <p:spPr/>
        <p:txBody>
          <a:bodyPr/>
          <a:lstStyle/>
          <a:p>
            <a:r>
              <a:rPr lang="en-US" smtClean="0"/>
              <a:t>Chanin Mephokee</a:t>
            </a:r>
            <a:endParaRPr lang="th-TH"/>
          </a:p>
        </p:txBody>
      </p:sp>
      <p:sp>
        <p:nvSpPr>
          <p:cNvPr id="9" name="Slide Number Placeholder 8"/>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504364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050A516-4C6D-4794-9A53-E433EC721EA3}" type="datetime1">
              <a:rPr lang="th-TH" smtClean="0"/>
              <a:t>04/04/60</a:t>
            </a:fld>
            <a:endParaRPr lang="th-TH"/>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2564141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606D731-C5F6-4683-AF82-D4C9F1F676DF}" type="datetime1">
              <a:rPr lang="th-TH" smtClean="0"/>
              <a:t>04/04/60</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smtClean="0"/>
              <a:t>Chanin Mephokee</a:t>
            </a:r>
            <a:endParaRPr lang="th-TH"/>
          </a:p>
        </p:txBody>
      </p:sp>
      <p:sp>
        <p:nvSpPr>
          <p:cNvPr id="9" name="Slide Number Placeholder 8"/>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532531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C60FE9A6-99A0-443C-88C9-07803ACAB785}" type="datetime1">
              <a:rPr lang="th-TH" smtClean="0"/>
              <a:t>04/04/60</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r>
              <a:rPr lang="en-US" smtClean="0"/>
              <a:t>Chanin Mephokee</a:t>
            </a:r>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41139D9-11CB-44AC-B4C8-9B96C793052B}" type="slidenum">
              <a:rPr lang="th-TH" smtClean="0"/>
              <a:t>‹#›</a:t>
            </a:fld>
            <a:endParaRPr lang="th-TH"/>
          </a:p>
        </p:txBody>
      </p:sp>
    </p:spTree>
    <p:extLst>
      <p:ext uri="{BB962C8B-B14F-4D97-AF65-F5344CB8AC3E}">
        <p14:creationId xmlns:p14="http://schemas.microsoft.com/office/powerpoint/2010/main" val="455567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80803E-5AAF-4A6D-BB02-3FC583A3CDD8}" type="datetime1">
              <a:rPr lang="th-TH" smtClean="0"/>
              <a:t>04/04/60</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432760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507B57-A91E-45F1-9091-F00F85C5BE3A}" type="datetime1">
              <a:rPr lang="th-TH" smtClean="0"/>
              <a:t>04/04/60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3283063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F1B5633-E9B4-4F89-AE20-1E8C5B5B0CF7}" type="datetime1">
              <a:rPr lang="th-TH" smtClean="0"/>
              <a:t>04/04/60</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F41139D9-11CB-44AC-B4C8-9B96C793052B}" type="slidenum">
              <a:rPr lang="th-TH" smtClean="0"/>
              <a:t>‹#›</a:t>
            </a:fld>
            <a:endParaRPr lang="th-TH"/>
          </a:p>
        </p:txBody>
      </p:sp>
    </p:spTree>
    <p:extLst>
      <p:ext uri="{BB962C8B-B14F-4D97-AF65-F5344CB8AC3E}">
        <p14:creationId xmlns:p14="http://schemas.microsoft.com/office/powerpoint/2010/main" val="115856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AB7655B6-2927-4623-93AF-8203DFFBF414}" type="datetime1">
              <a:rPr lang="th-TH" smtClean="0"/>
              <a:t>04/04/60</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smtClean="0"/>
              <a:t>Chanin Mephokee</a:t>
            </a:r>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F41139D9-11CB-44AC-B4C8-9B96C793052B}" type="slidenum">
              <a:rPr lang="th-TH" smtClean="0"/>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96779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Thailand Monetary policy</a:t>
            </a:r>
            <a:endParaRPr lang="th-TH" dirty="0"/>
          </a:p>
        </p:txBody>
      </p:sp>
      <p:sp>
        <p:nvSpPr>
          <p:cNvPr id="3" name="Subtitle 2"/>
          <p:cNvSpPr>
            <a:spLocks noGrp="1"/>
          </p:cNvSpPr>
          <p:nvPr>
            <p:ph type="subTitle" idx="1"/>
          </p:nvPr>
        </p:nvSpPr>
        <p:spPr/>
        <p:txBody>
          <a:bodyPr>
            <a:normAutofit fontScale="85000" lnSpcReduction="20000"/>
          </a:bodyPr>
          <a:lstStyle/>
          <a:p>
            <a:endParaRPr lang="en-US" dirty="0" smtClean="0"/>
          </a:p>
          <a:p>
            <a:r>
              <a:rPr lang="en-US" dirty="0" err="1" smtClean="0"/>
              <a:t>Chanin</a:t>
            </a:r>
            <a:r>
              <a:rPr lang="en-US" dirty="0" smtClean="0"/>
              <a:t> </a:t>
            </a:r>
            <a:r>
              <a:rPr lang="en-US" dirty="0" err="1" smtClean="0"/>
              <a:t>Mephokee</a:t>
            </a:r>
            <a:endParaRPr lang="en-US" dirty="0" smtClean="0"/>
          </a:p>
          <a:p>
            <a:r>
              <a:rPr lang="en-US" dirty="0" smtClean="0"/>
              <a:t>EE460</a:t>
            </a:r>
          </a:p>
          <a:p>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a:t>
            </a:fld>
            <a:endParaRPr lang="th-TH"/>
          </a:p>
        </p:txBody>
      </p:sp>
    </p:spTree>
    <p:extLst>
      <p:ext uri="{BB962C8B-B14F-4D97-AF65-F5344CB8AC3E}">
        <p14:creationId xmlns:p14="http://schemas.microsoft.com/office/powerpoint/2010/main" val="35847758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a:t>
            </a:r>
            <a:endParaRPr lang="th-TH" dirty="0"/>
          </a:p>
        </p:txBody>
      </p:sp>
      <p:sp>
        <p:nvSpPr>
          <p:cNvPr id="3" name="Content Placeholder 2"/>
          <p:cNvSpPr>
            <a:spLocks noGrp="1"/>
          </p:cNvSpPr>
          <p:nvPr>
            <p:ph idx="1"/>
          </p:nvPr>
        </p:nvSpPr>
        <p:spPr/>
        <p:txBody>
          <a:bodyPr/>
          <a:lstStyle/>
          <a:p>
            <a:r>
              <a:rPr lang="en-US" dirty="0" smtClean="0"/>
              <a:t>Evaluation</a:t>
            </a:r>
          </a:p>
          <a:p>
            <a:r>
              <a:rPr lang="en-US" dirty="0" smtClean="0"/>
              <a:t>Development of Monetary policy framework</a:t>
            </a:r>
          </a:p>
          <a:p>
            <a:r>
              <a:rPr lang="en-US" dirty="0" smtClean="0"/>
              <a:t>Inflation Targeting in Thailand</a:t>
            </a:r>
          </a:p>
          <a:p>
            <a:r>
              <a:rPr lang="en-US" dirty="0" smtClean="0"/>
              <a:t>Transmission Mechanism.</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a:t>
            </a:fld>
            <a:endParaRPr lang="th-TH"/>
          </a:p>
        </p:txBody>
      </p:sp>
    </p:spTree>
    <p:extLst>
      <p:ext uri="{BB962C8B-B14F-4D97-AF65-F5344CB8AC3E}">
        <p14:creationId xmlns:p14="http://schemas.microsoft.com/office/powerpoint/2010/main" val="2407387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BOT Act 1942 </a:t>
            </a:r>
            <a:r>
              <a:rPr lang="en-US" sz="1800" dirty="0" smtClean="0"/>
              <a:t>(amended 2008)</a:t>
            </a:r>
            <a:endParaRPr lang="th-TH" sz="1800" dirty="0"/>
          </a:p>
        </p:txBody>
      </p:sp>
      <p:sp>
        <p:nvSpPr>
          <p:cNvPr id="3" name="Content Placeholder 2"/>
          <p:cNvSpPr>
            <a:spLocks noGrp="1"/>
          </p:cNvSpPr>
          <p:nvPr>
            <p:ph idx="1"/>
          </p:nvPr>
        </p:nvSpPr>
        <p:spPr/>
        <p:txBody>
          <a:bodyPr>
            <a:normAutofit/>
          </a:bodyPr>
          <a:lstStyle/>
          <a:p>
            <a:r>
              <a:rPr lang="en-US" dirty="0" smtClean="0"/>
              <a:t>The Act specified the mandate for the BOT to do the business of central banking, and the various functions as specified by the Royal Decree Regulating the Affairs of the BOT.</a:t>
            </a:r>
          </a:p>
          <a:p>
            <a:r>
              <a:rPr lang="en-US" dirty="0" smtClean="0">
                <a:solidFill>
                  <a:srgbClr val="FF0000"/>
                </a:solidFill>
              </a:rPr>
              <a:t>The Act does not make any clear statement about monetary policy but it gives power to the Board of Directors to set the Bank rate, to buy and sell debt instruments and foreign exchange, and to extend credit to financial institutions against eligible collateral</a:t>
            </a:r>
            <a:r>
              <a:rPr lang="en-US" dirty="0" smtClean="0"/>
              <a:t>.</a:t>
            </a:r>
          </a:p>
          <a:p>
            <a:r>
              <a:rPr lang="en-US" dirty="0" smtClean="0"/>
              <a:t>In practice, the BOT sets the primary goal to maintain the monetary and financial stability for achieving sustainable economic growth over the long run.</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3</a:t>
            </a:fld>
            <a:endParaRPr lang="th-TH"/>
          </a:p>
        </p:txBody>
      </p:sp>
    </p:spTree>
    <p:extLst>
      <p:ext uri="{BB962C8B-B14F-4D97-AF65-F5344CB8AC3E}">
        <p14:creationId xmlns:p14="http://schemas.microsoft.com/office/powerpoint/2010/main" val="26242861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Development of the Monetary policy Framework</a:t>
            </a:r>
            <a:endParaRPr lang="th-TH" dirty="0"/>
          </a:p>
        </p:txBody>
      </p:sp>
      <p:sp>
        <p:nvSpPr>
          <p:cNvPr id="3" name="Content Placeholder 2"/>
          <p:cNvSpPr>
            <a:spLocks noGrp="1"/>
          </p:cNvSpPr>
          <p:nvPr>
            <p:ph idx="1"/>
          </p:nvPr>
        </p:nvSpPr>
        <p:spPr/>
        <p:txBody>
          <a:bodyPr/>
          <a:lstStyle/>
          <a:p>
            <a:r>
              <a:rPr lang="en-US" dirty="0" smtClean="0"/>
              <a:t>1. Pegged exchange rate targeting regime (Second World War–June 1997</a:t>
            </a:r>
            <a:r>
              <a:rPr lang="en-US" dirty="0"/>
              <a:t>)</a:t>
            </a:r>
            <a:endParaRPr lang="en-US" dirty="0" smtClean="0"/>
          </a:p>
          <a:p>
            <a:r>
              <a:rPr lang="en-US" dirty="0" smtClean="0"/>
              <a:t>2. Monetary targeting regime (July 1997-May 2000)</a:t>
            </a:r>
          </a:p>
          <a:p>
            <a:r>
              <a:rPr lang="en-US" dirty="0" smtClean="0"/>
              <a:t>3. Inflation targeting regime (May 2000-present)</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4</a:t>
            </a:fld>
            <a:endParaRPr lang="th-TH"/>
          </a:p>
        </p:txBody>
      </p:sp>
    </p:spTree>
    <p:extLst>
      <p:ext uri="{BB962C8B-B14F-4D97-AF65-F5344CB8AC3E}">
        <p14:creationId xmlns:p14="http://schemas.microsoft.com/office/powerpoint/2010/main" val="209002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Pegged Exchange Rate</a:t>
            </a:r>
            <a:endParaRPr lang="th-TH" dirty="0"/>
          </a:p>
        </p:txBody>
      </p:sp>
      <p:sp>
        <p:nvSpPr>
          <p:cNvPr id="3" name="Content Placeholder 2"/>
          <p:cNvSpPr>
            <a:spLocks noGrp="1"/>
          </p:cNvSpPr>
          <p:nvPr>
            <p:ph idx="1"/>
          </p:nvPr>
        </p:nvSpPr>
        <p:spPr/>
        <p:txBody>
          <a:bodyPr>
            <a:normAutofit/>
          </a:bodyPr>
          <a:lstStyle/>
          <a:p>
            <a:r>
              <a:rPr lang="en-US" dirty="0" smtClean="0"/>
              <a:t>The value of the baht was initially either </a:t>
            </a:r>
            <a:r>
              <a:rPr lang="en-US" dirty="0" smtClean="0">
                <a:solidFill>
                  <a:srgbClr val="FF0000"/>
                </a:solidFill>
              </a:rPr>
              <a:t>pegged</a:t>
            </a:r>
            <a:r>
              <a:rPr lang="en-US" dirty="0" smtClean="0"/>
              <a:t> to a major currency/gold or to a basket of currencies.</a:t>
            </a:r>
          </a:p>
          <a:p>
            <a:r>
              <a:rPr lang="en-US" dirty="0" smtClean="0"/>
              <a:t>The basket regime was adopted from November 1984 until June 1997.</a:t>
            </a:r>
          </a:p>
          <a:p>
            <a:r>
              <a:rPr lang="en-US" dirty="0" smtClean="0"/>
              <a:t>The Exchange Equalization Fund (</a:t>
            </a:r>
            <a:r>
              <a:rPr lang="en-US" dirty="0" smtClean="0">
                <a:solidFill>
                  <a:srgbClr val="FF0000"/>
                </a:solidFill>
              </a:rPr>
              <a:t>EEF</a:t>
            </a:r>
            <a:r>
              <a:rPr lang="en-US" dirty="0" smtClean="0"/>
              <a:t>) would announce and defend the baht value against the US. Dollar daily.</a:t>
            </a:r>
          </a:p>
          <a:p>
            <a:r>
              <a:rPr lang="en-US" dirty="0" smtClean="0"/>
              <a:t>The monetary and financial measures were mainly designed to be in line with the pegged exchange rate regime.</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5</a:t>
            </a:fld>
            <a:endParaRPr lang="th-TH"/>
          </a:p>
        </p:txBody>
      </p:sp>
    </p:spTree>
    <p:extLst>
      <p:ext uri="{BB962C8B-B14F-4D97-AF65-F5344CB8AC3E}">
        <p14:creationId xmlns:p14="http://schemas.microsoft.com/office/powerpoint/2010/main" val="6122924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t>
            </a:r>
            <a:r>
              <a:rPr lang="en-US" dirty="0" smtClean="0"/>
              <a:t>esults</a:t>
            </a:r>
            <a:endParaRPr lang="en-US" dirty="0"/>
          </a:p>
        </p:txBody>
      </p:sp>
      <p:sp>
        <p:nvSpPr>
          <p:cNvPr id="3" name="Content Placeholder 2"/>
          <p:cNvSpPr>
            <a:spLocks noGrp="1"/>
          </p:cNvSpPr>
          <p:nvPr>
            <p:ph idx="1"/>
          </p:nvPr>
        </p:nvSpPr>
        <p:spPr/>
        <p:txBody>
          <a:bodyPr>
            <a:normAutofit/>
          </a:bodyPr>
          <a:lstStyle/>
          <a:p>
            <a:r>
              <a:rPr lang="en-US" dirty="0" smtClean="0">
                <a:solidFill>
                  <a:srgbClr val="FF0000"/>
                </a:solidFill>
              </a:rPr>
              <a:t>BOT could not control domestic interest rate</a:t>
            </a:r>
            <a:r>
              <a:rPr lang="en-US" dirty="0" smtClean="0"/>
              <a:t>. Domestic interest rate depended on the US interest rate. To fix exchange rate, BOT had to keep </a:t>
            </a:r>
            <a:r>
              <a:rPr lang="en-US" dirty="0" smtClean="0">
                <a:solidFill>
                  <a:srgbClr val="FF0000"/>
                </a:solidFill>
              </a:rPr>
              <a:t>interest rate difference constant</a:t>
            </a:r>
            <a:r>
              <a:rPr lang="en-US" dirty="0" smtClean="0"/>
              <a:t>.</a:t>
            </a:r>
          </a:p>
          <a:p>
            <a:r>
              <a:rPr lang="en-US" dirty="0" smtClean="0"/>
              <a:t>BOT could not implement monetary policy (</a:t>
            </a:r>
            <a:r>
              <a:rPr lang="en-US" dirty="0" smtClean="0">
                <a:solidFill>
                  <a:srgbClr val="FF0000"/>
                </a:solidFill>
              </a:rPr>
              <a:t>LM curve</a:t>
            </a:r>
            <a:r>
              <a:rPr lang="en-US" dirty="0" smtClean="0"/>
              <a:t>) freely to reach another targets such as inflation ( K inflows leads to inflation)</a:t>
            </a:r>
          </a:p>
          <a:p>
            <a:r>
              <a:rPr lang="en-US" dirty="0" smtClean="0"/>
              <a:t>Fixed value of Baht may make baht </a:t>
            </a:r>
            <a:r>
              <a:rPr lang="en-US" dirty="0" smtClean="0">
                <a:solidFill>
                  <a:srgbClr val="FF0000"/>
                </a:solidFill>
              </a:rPr>
              <a:t>too strong or too weak </a:t>
            </a:r>
            <a:r>
              <a:rPr lang="en-US" dirty="0" smtClean="0"/>
              <a:t>(strong baht leads to trade deficit)</a:t>
            </a:r>
          </a:p>
          <a:p>
            <a:r>
              <a:rPr lang="en-US" dirty="0" smtClean="0"/>
              <a:t>Baht </a:t>
            </a:r>
            <a:r>
              <a:rPr lang="en-US" dirty="0" smtClean="0">
                <a:solidFill>
                  <a:srgbClr val="FF0000"/>
                </a:solidFill>
              </a:rPr>
              <a:t>speculations</a:t>
            </a:r>
          </a:p>
          <a:p>
            <a:r>
              <a:rPr lang="en-US" dirty="0" smtClean="0"/>
              <a:t>BOT </a:t>
            </a:r>
            <a:r>
              <a:rPr lang="en-US" dirty="0" smtClean="0">
                <a:solidFill>
                  <a:srgbClr val="FF0000"/>
                </a:solidFill>
              </a:rPr>
              <a:t>could not fixed </a:t>
            </a:r>
            <a:r>
              <a:rPr lang="en-US" dirty="0" smtClean="0"/>
              <a:t>baht value anymore in 1997.</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6</a:t>
            </a:fld>
            <a:endParaRPr lang="th-TH"/>
          </a:p>
        </p:txBody>
      </p:sp>
    </p:spTree>
    <p:extLst>
      <p:ext uri="{BB962C8B-B14F-4D97-AF65-F5344CB8AC3E}">
        <p14:creationId xmlns:p14="http://schemas.microsoft.com/office/powerpoint/2010/main" val="482514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Targeting Regime</a:t>
            </a:r>
            <a:endParaRPr lang="th-TH" dirty="0"/>
          </a:p>
        </p:txBody>
      </p:sp>
      <p:sp>
        <p:nvSpPr>
          <p:cNvPr id="3" name="Content Placeholder 2"/>
          <p:cNvSpPr>
            <a:spLocks noGrp="1"/>
          </p:cNvSpPr>
          <p:nvPr>
            <p:ph idx="1"/>
          </p:nvPr>
        </p:nvSpPr>
        <p:spPr/>
        <p:txBody>
          <a:bodyPr>
            <a:normAutofit/>
          </a:bodyPr>
          <a:lstStyle/>
          <a:p>
            <a:r>
              <a:rPr lang="en-US" dirty="0" smtClean="0"/>
              <a:t>The Bank targeted domestic money supply using the financial programming approach in order to ensure macroeconomic consistency as well as to reach the ultimate objectives of </a:t>
            </a:r>
            <a:r>
              <a:rPr lang="en-US" dirty="0" smtClean="0">
                <a:solidFill>
                  <a:srgbClr val="FF0000"/>
                </a:solidFill>
              </a:rPr>
              <a:t>sustainable growth </a:t>
            </a:r>
            <a:r>
              <a:rPr lang="en-US" dirty="0" smtClean="0"/>
              <a:t>and </a:t>
            </a:r>
            <a:r>
              <a:rPr lang="en-US" dirty="0" smtClean="0">
                <a:solidFill>
                  <a:srgbClr val="FF0000"/>
                </a:solidFill>
              </a:rPr>
              <a:t>price stability</a:t>
            </a:r>
            <a:r>
              <a:rPr lang="en-US" dirty="0" smtClean="0"/>
              <a:t>.</a:t>
            </a:r>
          </a:p>
          <a:p>
            <a:r>
              <a:rPr lang="en-US" dirty="0" smtClean="0"/>
              <a:t>The Bank would set the daily and quarterly </a:t>
            </a:r>
            <a:r>
              <a:rPr lang="en-US" dirty="0" smtClean="0">
                <a:solidFill>
                  <a:srgbClr val="FF0000"/>
                </a:solidFill>
              </a:rPr>
              <a:t>monetary base targets</a:t>
            </a:r>
            <a:r>
              <a:rPr lang="en-US" dirty="0" smtClean="0"/>
              <a:t>.</a:t>
            </a:r>
          </a:p>
          <a:p>
            <a:r>
              <a:rPr lang="en-US" dirty="0" smtClean="0"/>
              <a:t>Daily liquidity management was essentially aimed to ensure against </a:t>
            </a:r>
            <a:r>
              <a:rPr lang="en-US" dirty="0" smtClean="0">
                <a:solidFill>
                  <a:srgbClr val="FF0000"/>
                </a:solidFill>
              </a:rPr>
              <a:t>excessive volatility in interest rates </a:t>
            </a:r>
            <a:r>
              <a:rPr lang="en-US" dirty="0" smtClean="0"/>
              <a:t>and liquidity in the financial system.</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7</a:t>
            </a:fld>
            <a:endParaRPr lang="th-TH"/>
          </a:p>
        </p:txBody>
      </p:sp>
    </p:spTree>
    <p:extLst>
      <p:ext uri="{BB962C8B-B14F-4D97-AF65-F5344CB8AC3E}">
        <p14:creationId xmlns:p14="http://schemas.microsoft.com/office/powerpoint/2010/main" val="7921126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a:t>
            </a:r>
            <a:endParaRPr lang="en-US" dirty="0"/>
          </a:p>
        </p:txBody>
      </p:sp>
      <p:sp>
        <p:nvSpPr>
          <p:cNvPr id="3" name="Content Placeholder 2"/>
          <p:cNvSpPr>
            <a:spLocks noGrp="1"/>
          </p:cNvSpPr>
          <p:nvPr>
            <p:ph idx="1"/>
          </p:nvPr>
        </p:nvSpPr>
        <p:spPr/>
        <p:txBody>
          <a:bodyPr/>
          <a:lstStyle/>
          <a:p>
            <a:r>
              <a:rPr lang="en-US" dirty="0" smtClean="0"/>
              <a:t>Control money supply in order to control domestic interest rate (control LM curve), therefore can control AD</a:t>
            </a:r>
          </a:p>
          <a:p>
            <a:r>
              <a:rPr lang="en-US" dirty="0" smtClean="0"/>
              <a:t>Economic fluctuation and </a:t>
            </a:r>
            <a:r>
              <a:rPr lang="en-US" dirty="0" smtClean="0">
                <a:solidFill>
                  <a:schemeClr val="tx1"/>
                </a:solidFill>
              </a:rPr>
              <a:t>rapid innovation in financial market</a:t>
            </a:r>
            <a:r>
              <a:rPr lang="en-US" dirty="0" smtClean="0"/>
              <a:t>, BOT had </a:t>
            </a:r>
            <a:r>
              <a:rPr lang="en-US" dirty="0" smtClean="0">
                <a:solidFill>
                  <a:srgbClr val="FF0000"/>
                </a:solidFill>
              </a:rPr>
              <a:t>difficulties to control </a:t>
            </a:r>
            <a:r>
              <a:rPr lang="en-US" dirty="0" smtClean="0"/>
              <a:t>MS and LM</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8</a:t>
            </a:fld>
            <a:endParaRPr lang="th-TH"/>
          </a:p>
        </p:txBody>
      </p:sp>
    </p:spTree>
    <p:extLst>
      <p:ext uri="{BB962C8B-B14F-4D97-AF65-F5344CB8AC3E}">
        <p14:creationId xmlns:p14="http://schemas.microsoft.com/office/powerpoint/2010/main" val="1570179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Inflation Targeting Regime</a:t>
            </a:r>
            <a:endParaRPr lang="th-TH" dirty="0"/>
          </a:p>
        </p:txBody>
      </p:sp>
      <p:sp>
        <p:nvSpPr>
          <p:cNvPr id="3" name="Content Placeholder 2"/>
          <p:cNvSpPr>
            <a:spLocks noGrp="1"/>
          </p:cNvSpPr>
          <p:nvPr>
            <p:ph idx="1"/>
          </p:nvPr>
        </p:nvSpPr>
        <p:spPr/>
        <p:txBody>
          <a:bodyPr/>
          <a:lstStyle/>
          <a:p>
            <a:r>
              <a:rPr lang="en-US" dirty="0" smtClean="0"/>
              <a:t>After the IMF program, the Bank concluded that the targeting of money supply would </a:t>
            </a:r>
            <a:r>
              <a:rPr lang="en-US" dirty="0" smtClean="0">
                <a:solidFill>
                  <a:srgbClr val="FF0000"/>
                </a:solidFill>
              </a:rPr>
              <a:t>be less effective </a:t>
            </a:r>
            <a:r>
              <a:rPr lang="en-US" dirty="0" smtClean="0"/>
              <a:t>than the targeting of inflation. The relationship between money supply and output growth was becoming less stable.</a:t>
            </a:r>
          </a:p>
          <a:p>
            <a:r>
              <a:rPr lang="en-US" dirty="0" smtClean="0"/>
              <a:t>The Bank announced the adoption of inflation targeting as the Bank’s new monetary policy framework on May 23, 2000.</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9</a:t>
            </a:fld>
            <a:endParaRPr lang="th-TH"/>
          </a:p>
        </p:txBody>
      </p:sp>
    </p:spTree>
    <p:extLst>
      <p:ext uri="{BB962C8B-B14F-4D97-AF65-F5344CB8AC3E}">
        <p14:creationId xmlns:p14="http://schemas.microsoft.com/office/powerpoint/2010/main" val="19728809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Inflation Targeting in Thailand</a:t>
            </a:r>
            <a:endParaRPr lang="th-TH" dirty="0"/>
          </a:p>
        </p:txBody>
      </p:sp>
      <p:sp>
        <p:nvSpPr>
          <p:cNvPr id="3" name="Content Placeholder 2"/>
          <p:cNvSpPr>
            <a:spLocks noGrp="1"/>
          </p:cNvSpPr>
          <p:nvPr>
            <p:ph idx="1"/>
          </p:nvPr>
        </p:nvSpPr>
        <p:spPr/>
        <p:txBody>
          <a:bodyPr/>
          <a:lstStyle/>
          <a:p>
            <a:r>
              <a:rPr lang="en-US" dirty="0" smtClean="0"/>
              <a:t>Institutional Arrangement</a:t>
            </a:r>
          </a:p>
          <a:p>
            <a:r>
              <a:rPr lang="en-US" dirty="0" smtClean="0"/>
              <a:t>The Policy Target</a:t>
            </a:r>
          </a:p>
          <a:p>
            <a:r>
              <a:rPr lang="en-US" dirty="0" smtClean="0"/>
              <a:t>Monetary Policy Instruments </a:t>
            </a:r>
          </a:p>
          <a:p>
            <a:r>
              <a:rPr lang="en-US" dirty="0" smtClean="0"/>
              <a:t>The decision making process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10</a:t>
            </a:fld>
            <a:endParaRPr lang="th-TH"/>
          </a:p>
        </p:txBody>
      </p:sp>
    </p:spTree>
    <p:extLst>
      <p:ext uri="{BB962C8B-B14F-4D97-AF65-F5344CB8AC3E}">
        <p14:creationId xmlns:p14="http://schemas.microsoft.com/office/powerpoint/2010/main" val="31731720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Institutional Arrangement</a:t>
            </a:r>
            <a:endParaRPr lang="en-US" dirty="0"/>
          </a:p>
        </p:txBody>
      </p:sp>
      <p:sp>
        <p:nvSpPr>
          <p:cNvPr id="3" name="Content Placeholder 2"/>
          <p:cNvSpPr>
            <a:spLocks noGrp="1"/>
          </p:cNvSpPr>
          <p:nvPr>
            <p:ph idx="1"/>
          </p:nvPr>
        </p:nvSpPr>
        <p:spPr/>
        <p:txBody>
          <a:bodyPr>
            <a:normAutofit/>
          </a:bodyPr>
          <a:lstStyle/>
          <a:p>
            <a:r>
              <a:rPr lang="en-US" dirty="0" smtClean="0"/>
              <a:t>On May 30,2001, the Bank appointed the Monetary Policy Committee (</a:t>
            </a:r>
            <a:r>
              <a:rPr lang="en-US" dirty="0" smtClean="0">
                <a:solidFill>
                  <a:srgbClr val="FF0000"/>
                </a:solidFill>
              </a:rPr>
              <a:t>MPC</a:t>
            </a:r>
            <a:r>
              <a:rPr lang="en-US" dirty="0" smtClean="0"/>
              <a:t>). The MPC comprises 3 seniors officials from the BOT and 4 distinguished experts from outside.</a:t>
            </a:r>
          </a:p>
          <a:p>
            <a:r>
              <a:rPr lang="en-US" dirty="0" smtClean="0"/>
              <a:t>The MPC sets monetary policy in order to attain </a:t>
            </a:r>
            <a:r>
              <a:rPr lang="en-US" dirty="0" smtClean="0">
                <a:solidFill>
                  <a:srgbClr val="FF0000"/>
                </a:solidFill>
              </a:rPr>
              <a:t>price stability </a:t>
            </a:r>
            <a:r>
              <a:rPr lang="en-US" dirty="0" smtClean="0"/>
              <a:t>conductive to sustainable economic growth. The MPC also monitors factors contributing to external stability and financial imbalances.</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11</a:t>
            </a:fld>
            <a:endParaRPr lang="th-TH"/>
          </a:p>
        </p:txBody>
      </p:sp>
    </p:spTree>
    <p:extLst>
      <p:ext uri="{BB962C8B-B14F-4D97-AF65-F5344CB8AC3E}">
        <p14:creationId xmlns:p14="http://schemas.microsoft.com/office/powerpoint/2010/main" val="15895190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smtClean="0"/>
              <a:t>Price Stability is the foremost objective of Thailand Inflation </a:t>
            </a:r>
            <a:r>
              <a:rPr lang="en-US" sz="1800" dirty="0"/>
              <a:t>t</a:t>
            </a:r>
            <a:r>
              <a:rPr lang="en-US" sz="1800" dirty="0" smtClean="0"/>
              <a:t>argeting</a:t>
            </a:r>
            <a:endParaRPr lang="th-TH" sz="1800" dirty="0"/>
          </a:p>
        </p:txBody>
      </p:sp>
      <p:sp>
        <p:nvSpPr>
          <p:cNvPr id="3" name="Content Placeholder 2"/>
          <p:cNvSpPr>
            <a:spLocks noGrp="1"/>
          </p:cNvSpPr>
          <p:nvPr>
            <p:ph idx="1"/>
          </p:nvPr>
        </p:nvSpPr>
        <p:spPr/>
        <p:txBody>
          <a:bodyPr/>
          <a:lstStyle/>
          <a:p>
            <a:r>
              <a:rPr lang="en-US" dirty="0" smtClean="0"/>
              <a:t>1 Price stability serves as a foundation of overall </a:t>
            </a:r>
            <a:r>
              <a:rPr lang="en-US" dirty="0" smtClean="0">
                <a:solidFill>
                  <a:srgbClr val="C00000"/>
                </a:solidFill>
              </a:rPr>
              <a:t>economic stability </a:t>
            </a:r>
            <a:r>
              <a:rPr lang="en-US" dirty="0" smtClean="0"/>
              <a:t>and an important factor for sustainable growth. The low rate of inflation will preserve the people’s </a:t>
            </a:r>
            <a:r>
              <a:rPr lang="en-US" dirty="0" smtClean="0">
                <a:solidFill>
                  <a:srgbClr val="FF0000"/>
                </a:solidFill>
              </a:rPr>
              <a:t>purchasing power </a:t>
            </a:r>
            <a:r>
              <a:rPr lang="en-US" dirty="0" smtClean="0"/>
              <a:t>and their wellbeing, supporting the continuity of economic expansion. Price stability will help retain the </a:t>
            </a:r>
            <a:r>
              <a:rPr lang="en-US" dirty="0" smtClean="0">
                <a:solidFill>
                  <a:srgbClr val="FF0000"/>
                </a:solidFill>
              </a:rPr>
              <a:t>competitiveness</a:t>
            </a:r>
            <a:r>
              <a:rPr lang="en-US" dirty="0" smtClean="0"/>
              <a:t> by preventing an increase in domestic prices, costs of production, and wages.</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12</a:t>
            </a:fld>
            <a:endParaRPr lang="th-TH"/>
          </a:p>
        </p:txBody>
      </p:sp>
    </p:spTree>
    <p:extLst>
      <p:ext uri="{BB962C8B-B14F-4D97-AF65-F5344CB8AC3E}">
        <p14:creationId xmlns:p14="http://schemas.microsoft.com/office/powerpoint/2010/main" val="8528583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smtClean="0"/>
              <a:t>2 Price stability can be managed directly by the central bank, but economic growth can only be influenced by monetary policy in the </a:t>
            </a:r>
            <a:r>
              <a:rPr lang="en-US" dirty="0" smtClean="0">
                <a:solidFill>
                  <a:srgbClr val="FF0000"/>
                </a:solidFill>
              </a:rPr>
              <a:t>short run </a:t>
            </a:r>
            <a:r>
              <a:rPr lang="en-US" dirty="0" smtClean="0"/>
              <a:t>because over the long run economic growth is determined by economic foundations, such as technology, capital, and labor. Therefore, the inflation targeting regime stressed heavily on maintaining a stable price level which will be beneficial for the economy to reach its long term potential growth.</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13</a:t>
            </a:fld>
            <a:endParaRPr lang="th-TH"/>
          </a:p>
        </p:txBody>
      </p:sp>
    </p:spTree>
    <p:extLst>
      <p:ext uri="{BB962C8B-B14F-4D97-AF65-F5344CB8AC3E}">
        <p14:creationId xmlns:p14="http://schemas.microsoft.com/office/powerpoint/2010/main" val="34223114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Policy Target: core inflation</a:t>
            </a:r>
            <a:endParaRPr lang="th-TH" dirty="0"/>
          </a:p>
        </p:txBody>
      </p:sp>
      <p:sp>
        <p:nvSpPr>
          <p:cNvPr id="3" name="Content Placeholder 2"/>
          <p:cNvSpPr>
            <a:spLocks noGrp="1"/>
          </p:cNvSpPr>
          <p:nvPr>
            <p:ph idx="1"/>
          </p:nvPr>
        </p:nvSpPr>
        <p:spPr/>
        <p:txBody>
          <a:bodyPr>
            <a:normAutofit/>
          </a:bodyPr>
          <a:lstStyle/>
          <a:p>
            <a:r>
              <a:rPr lang="en-US" dirty="0" smtClean="0"/>
              <a:t>The MPC decided to exclude raw food and energy prices from the Headline inflation in the computation of </a:t>
            </a:r>
            <a:r>
              <a:rPr lang="en-US" dirty="0" smtClean="0">
                <a:solidFill>
                  <a:srgbClr val="FF0000"/>
                </a:solidFill>
              </a:rPr>
              <a:t>core inflation</a:t>
            </a:r>
            <a:r>
              <a:rPr lang="en-US" dirty="0" smtClean="0"/>
              <a:t>. This is because prices of excluded items are high volatile. Raw food prices are dependent on weather conditions, while energy prices are subject to uncontrollable external factors.</a:t>
            </a:r>
          </a:p>
          <a:p>
            <a:r>
              <a:rPr lang="en-US" dirty="0" smtClean="0"/>
              <a:t>Target range is 0-3.5%. The inflation rate of Thailand trading partners averaged about 3.5% during the 1990s.</a:t>
            </a:r>
          </a:p>
          <a:p>
            <a:r>
              <a:rPr lang="en-US" dirty="0" smtClean="0"/>
              <a:t>The MPC decided to use the quarterly average of core inflation as a policy target</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14</a:t>
            </a:fld>
            <a:endParaRPr lang="th-TH"/>
          </a:p>
        </p:txBody>
      </p:sp>
    </p:spTree>
    <p:extLst>
      <p:ext uri="{BB962C8B-B14F-4D97-AF65-F5344CB8AC3E}">
        <p14:creationId xmlns:p14="http://schemas.microsoft.com/office/powerpoint/2010/main" val="1359495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Operational target: the one-day repurchase rate.</a:t>
            </a:r>
            <a:endParaRPr lang="th-TH" dirty="0"/>
          </a:p>
        </p:txBody>
      </p:sp>
      <p:sp>
        <p:nvSpPr>
          <p:cNvPr id="3" name="Content Placeholder 2"/>
          <p:cNvSpPr>
            <a:spLocks noGrp="1"/>
          </p:cNvSpPr>
          <p:nvPr>
            <p:ph idx="1"/>
          </p:nvPr>
        </p:nvSpPr>
        <p:spPr/>
        <p:txBody>
          <a:bodyPr/>
          <a:lstStyle/>
          <a:p>
            <a:r>
              <a:rPr lang="en-US" dirty="0" smtClean="0"/>
              <a:t>Under the inflation targeting framework, the BOT implements its monetary policy by influencing short-term money market rates via the so-called </a:t>
            </a:r>
            <a:r>
              <a:rPr lang="en-US" dirty="0" smtClean="0">
                <a:solidFill>
                  <a:srgbClr val="C00000"/>
                </a:solidFill>
              </a:rPr>
              <a:t>policy rate</a:t>
            </a:r>
            <a:r>
              <a:rPr lang="en-US" dirty="0" smtClean="0"/>
              <a:t>.</a:t>
            </a:r>
          </a:p>
          <a:p>
            <a:r>
              <a:rPr lang="en-US" dirty="0" smtClean="0"/>
              <a:t>Presently, the MPC set policy rate (one day repurchase rate) at </a:t>
            </a:r>
            <a:r>
              <a:rPr lang="en-US" dirty="0" smtClean="0">
                <a:solidFill>
                  <a:srgbClr val="FF0000"/>
                </a:solidFill>
              </a:rPr>
              <a:t>1.5%</a:t>
            </a:r>
            <a:r>
              <a:rPr lang="en-US" dirty="0" smtClean="0"/>
              <a:t>.</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15</a:t>
            </a:fld>
            <a:endParaRPr lang="th-TH"/>
          </a:p>
        </p:txBody>
      </p:sp>
    </p:spTree>
    <p:extLst>
      <p:ext uri="{BB962C8B-B14F-4D97-AF65-F5344CB8AC3E}">
        <p14:creationId xmlns:p14="http://schemas.microsoft.com/office/powerpoint/2010/main" val="27560268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 instruments</a:t>
            </a:r>
            <a:endParaRPr lang="th-TH" dirty="0"/>
          </a:p>
        </p:txBody>
      </p:sp>
      <p:sp>
        <p:nvSpPr>
          <p:cNvPr id="3" name="Content Placeholder 2"/>
          <p:cNvSpPr>
            <a:spLocks noGrp="1"/>
          </p:cNvSpPr>
          <p:nvPr>
            <p:ph idx="1"/>
          </p:nvPr>
        </p:nvSpPr>
        <p:spPr/>
        <p:txBody>
          <a:bodyPr/>
          <a:lstStyle/>
          <a:p>
            <a:r>
              <a:rPr lang="en-US" dirty="0" smtClean="0"/>
              <a:t>The BOT uses several channels to implement the MPC interest rate decisions. </a:t>
            </a:r>
          </a:p>
          <a:p>
            <a:r>
              <a:rPr lang="en-US" dirty="0" smtClean="0"/>
              <a:t>These instruments can be classified into three categories:</a:t>
            </a:r>
          </a:p>
          <a:p>
            <a:pPr lvl="1"/>
            <a:r>
              <a:rPr lang="en-US" dirty="0" smtClean="0"/>
              <a:t>Reserve requirements</a:t>
            </a:r>
          </a:p>
          <a:p>
            <a:pPr lvl="1"/>
            <a:r>
              <a:rPr lang="en-US" dirty="0" smtClean="0"/>
              <a:t>Open Market Operations</a:t>
            </a:r>
          </a:p>
          <a:p>
            <a:pPr lvl="1"/>
            <a:r>
              <a:rPr lang="en-US" dirty="0" smtClean="0"/>
              <a:t>Standing facilities. (End-of-Day Liquidity Window)</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16</a:t>
            </a:fld>
            <a:endParaRPr lang="th-TH"/>
          </a:p>
        </p:txBody>
      </p:sp>
    </p:spTree>
    <p:extLst>
      <p:ext uri="{BB962C8B-B14F-4D97-AF65-F5344CB8AC3E}">
        <p14:creationId xmlns:p14="http://schemas.microsoft.com/office/powerpoint/2010/main" val="5601980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Reserve requirements</a:t>
            </a:r>
            <a:endParaRPr lang="th-TH" dirty="0"/>
          </a:p>
        </p:txBody>
      </p:sp>
      <p:sp>
        <p:nvSpPr>
          <p:cNvPr id="3" name="Content Placeholder 2"/>
          <p:cNvSpPr>
            <a:spLocks noGrp="1"/>
          </p:cNvSpPr>
          <p:nvPr>
            <p:ph idx="1"/>
          </p:nvPr>
        </p:nvSpPr>
        <p:spPr/>
        <p:txBody>
          <a:bodyPr>
            <a:normAutofit/>
          </a:bodyPr>
          <a:lstStyle/>
          <a:p>
            <a:r>
              <a:rPr lang="en-US" dirty="0" smtClean="0"/>
              <a:t>Commercial banks are required to maintain the required reserves on average over a fortnightly period. The amount of reserves required to be held by each bank is determined as a percentage of its </a:t>
            </a:r>
            <a:r>
              <a:rPr lang="en-US" dirty="0" smtClean="0">
                <a:solidFill>
                  <a:srgbClr val="FF0000"/>
                </a:solidFill>
              </a:rPr>
              <a:t>reserve base</a:t>
            </a:r>
            <a:r>
              <a:rPr lang="en-US" dirty="0" smtClean="0"/>
              <a:t>.</a:t>
            </a:r>
          </a:p>
          <a:p>
            <a:r>
              <a:rPr lang="en-US" dirty="0" smtClean="0"/>
              <a:t>The reserve base comprises deposits and short-term new foreign borrowings.</a:t>
            </a:r>
          </a:p>
          <a:p>
            <a:r>
              <a:rPr lang="en-US" dirty="0" smtClean="0"/>
              <a:t>Currently, the reserve requirements ratio is 6% and the reserve-able assets consist of a minimum 1% non-remunerated deposits at the BOT, vault cash (up to 2.5%), and eligible public securities as residual.</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17</a:t>
            </a:fld>
            <a:endParaRPr lang="th-TH"/>
          </a:p>
        </p:txBody>
      </p:sp>
    </p:spTree>
    <p:extLst>
      <p:ext uri="{BB962C8B-B14F-4D97-AF65-F5344CB8AC3E}">
        <p14:creationId xmlns:p14="http://schemas.microsoft.com/office/powerpoint/2010/main" val="36373501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 Market Operations</a:t>
            </a:r>
            <a:endParaRPr lang="th-TH" dirty="0"/>
          </a:p>
        </p:txBody>
      </p:sp>
      <p:sp>
        <p:nvSpPr>
          <p:cNvPr id="3" name="Content Placeholder 2"/>
          <p:cNvSpPr>
            <a:spLocks noGrp="1"/>
          </p:cNvSpPr>
          <p:nvPr>
            <p:ph idx="1"/>
          </p:nvPr>
        </p:nvSpPr>
        <p:spPr/>
        <p:txBody>
          <a:bodyPr/>
          <a:lstStyle/>
          <a:p>
            <a:r>
              <a:rPr lang="en-US" dirty="0" smtClean="0"/>
              <a:t>The OMO are the most actively used instrument to maintain the policy rate.</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18</a:t>
            </a:fld>
            <a:endParaRPr lang="th-TH"/>
          </a:p>
        </p:txBody>
      </p:sp>
    </p:spTree>
    <p:extLst>
      <p:ext uri="{BB962C8B-B14F-4D97-AF65-F5344CB8AC3E}">
        <p14:creationId xmlns:p14="http://schemas.microsoft.com/office/powerpoint/2010/main" val="13685772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Standing facilities</a:t>
            </a:r>
            <a:endParaRPr lang="th-TH" dirty="0"/>
          </a:p>
        </p:txBody>
      </p:sp>
      <p:sp>
        <p:nvSpPr>
          <p:cNvPr id="3" name="Content Placeholder 2"/>
          <p:cNvSpPr>
            <a:spLocks noGrp="1"/>
          </p:cNvSpPr>
          <p:nvPr>
            <p:ph idx="1"/>
          </p:nvPr>
        </p:nvSpPr>
        <p:spPr/>
        <p:txBody>
          <a:bodyPr>
            <a:normAutofit/>
          </a:bodyPr>
          <a:lstStyle/>
          <a:p>
            <a:r>
              <a:rPr lang="en-US" dirty="0" smtClean="0">
                <a:solidFill>
                  <a:srgbClr val="FF0000"/>
                </a:solidFill>
              </a:rPr>
              <a:t>The End-of-Day Liquidity Window </a:t>
            </a:r>
            <a:r>
              <a:rPr lang="en-US" dirty="0" smtClean="0"/>
              <a:t>allows financial institutions with insufficient liquidity at the end of then day to pledge collateral to obtain liquidity from the Bank. There is no restriction on the amount that each institutions can borrow.</a:t>
            </a:r>
          </a:p>
          <a:p>
            <a:r>
              <a:rPr lang="en-US" dirty="0" smtClean="0"/>
              <a:t>The rate charged is equal to the policy rate plus an adjustable margin presently set at 1.5%.</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19</a:t>
            </a:fld>
            <a:endParaRPr lang="th-TH"/>
          </a:p>
        </p:txBody>
      </p:sp>
    </p:spTree>
    <p:extLst>
      <p:ext uri="{BB962C8B-B14F-4D97-AF65-F5344CB8AC3E}">
        <p14:creationId xmlns:p14="http://schemas.microsoft.com/office/powerpoint/2010/main" val="2959917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decision making process</a:t>
            </a:r>
            <a:endParaRPr lang="th-TH" dirty="0"/>
          </a:p>
        </p:txBody>
      </p:sp>
      <p:sp>
        <p:nvSpPr>
          <p:cNvPr id="3" name="Content Placeholder 2"/>
          <p:cNvSpPr>
            <a:spLocks noGrp="1"/>
          </p:cNvSpPr>
          <p:nvPr>
            <p:ph idx="1"/>
          </p:nvPr>
        </p:nvSpPr>
        <p:spPr/>
        <p:txBody>
          <a:bodyPr/>
          <a:lstStyle/>
          <a:p>
            <a:r>
              <a:rPr lang="en-US" dirty="0" smtClean="0"/>
              <a:t>The MPC meets every 6-8 weeks to access economic and financial conditions as well as risk factors that may affect future inflation and economic growth.</a:t>
            </a:r>
          </a:p>
          <a:p>
            <a:r>
              <a:rPr lang="en-US" dirty="0" smtClean="0"/>
              <a:t>The MPC view on inflationary pressure is derived from the forecast of an econometric model together with each MPC member judgment.</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20</a:t>
            </a:fld>
            <a:endParaRPr lang="th-TH"/>
          </a:p>
        </p:txBody>
      </p:sp>
    </p:spTree>
    <p:extLst>
      <p:ext uri="{BB962C8B-B14F-4D97-AF65-F5344CB8AC3E}">
        <p14:creationId xmlns:p14="http://schemas.microsoft.com/office/powerpoint/2010/main" val="12228454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 Framework</a:t>
            </a:r>
            <a:endParaRPr lang="th-TH"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69288861"/>
              </p:ext>
            </p:extLst>
          </p:nvPr>
        </p:nvGraphicFramePr>
        <p:xfrm>
          <a:off x="822325" y="1846263"/>
          <a:ext cx="7543800" cy="4084320"/>
        </p:xfrm>
        <a:graphic>
          <a:graphicData uri="http://schemas.openxmlformats.org/drawingml/2006/table">
            <a:tbl>
              <a:tblPr firstRow="1" bandRow="1">
                <a:tableStyleId>{5C22544A-7EE6-4342-B048-85BDC9FD1C3A}</a:tableStyleId>
              </a:tblPr>
              <a:tblGrid>
                <a:gridCol w="1885950"/>
                <a:gridCol w="1885950"/>
                <a:gridCol w="1885950"/>
                <a:gridCol w="1885950"/>
              </a:tblGrid>
              <a:tr h="370840">
                <a:tc>
                  <a:txBody>
                    <a:bodyPr/>
                    <a:lstStyle/>
                    <a:p>
                      <a:endParaRPr lang="th-TH" sz="1800" dirty="0"/>
                    </a:p>
                  </a:txBody>
                  <a:tcPr marL="83820" marR="83820"/>
                </a:tc>
                <a:tc>
                  <a:txBody>
                    <a:bodyPr/>
                    <a:lstStyle/>
                    <a:p>
                      <a:r>
                        <a:rPr lang="en-US" sz="1800" dirty="0" smtClean="0"/>
                        <a:t>Pegged Exchange Rate Regime</a:t>
                      </a:r>
                      <a:endParaRPr lang="th-TH" sz="1800" dirty="0"/>
                    </a:p>
                  </a:txBody>
                  <a:tcPr marL="83820" marR="83820"/>
                </a:tc>
                <a:tc>
                  <a:txBody>
                    <a:bodyPr/>
                    <a:lstStyle/>
                    <a:p>
                      <a:r>
                        <a:rPr lang="en-US" sz="1800" dirty="0" smtClean="0"/>
                        <a:t>Monetary Targeting Regime</a:t>
                      </a:r>
                      <a:endParaRPr lang="th-TH" sz="1800" dirty="0"/>
                    </a:p>
                  </a:txBody>
                  <a:tcPr marL="83820" marR="83820"/>
                </a:tc>
                <a:tc>
                  <a:txBody>
                    <a:bodyPr/>
                    <a:lstStyle/>
                    <a:p>
                      <a:r>
                        <a:rPr lang="en-US" sz="1800" dirty="0" smtClean="0"/>
                        <a:t>Inflation Targeting Regime</a:t>
                      </a:r>
                      <a:endParaRPr lang="th-TH" sz="1800" dirty="0"/>
                    </a:p>
                  </a:txBody>
                  <a:tcPr marL="83820" marR="83820"/>
                </a:tc>
              </a:tr>
              <a:tr h="370840">
                <a:tc>
                  <a:txBody>
                    <a:bodyPr/>
                    <a:lstStyle/>
                    <a:p>
                      <a:r>
                        <a:rPr lang="en-US" sz="1800" dirty="0" smtClean="0"/>
                        <a:t>Intermediate Target</a:t>
                      </a:r>
                      <a:endParaRPr lang="th-TH" sz="1800" dirty="0"/>
                    </a:p>
                  </a:txBody>
                  <a:tcPr marL="83820" marR="83820"/>
                </a:tc>
                <a:tc>
                  <a:txBody>
                    <a:bodyPr/>
                    <a:lstStyle/>
                    <a:p>
                      <a:r>
                        <a:rPr lang="en-US" sz="1600" dirty="0" smtClean="0"/>
                        <a:t>Exchange</a:t>
                      </a:r>
                      <a:r>
                        <a:rPr lang="en-US" sz="1600" baseline="0" dirty="0" smtClean="0"/>
                        <a:t> rate</a:t>
                      </a:r>
                      <a:endParaRPr lang="th-TH" sz="1600" dirty="0"/>
                    </a:p>
                  </a:txBody>
                  <a:tcPr marL="83820" marR="83820"/>
                </a:tc>
                <a:tc>
                  <a:txBody>
                    <a:bodyPr/>
                    <a:lstStyle/>
                    <a:p>
                      <a:r>
                        <a:rPr lang="en-US" sz="1600" dirty="0" smtClean="0"/>
                        <a:t>Money Supply</a:t>
                      </a:r>
                      <a:r>
                        <a:rPr lang="en-US" sz="1600" baseline="0" dirty="0" smtClean="0"/>
                        <a:t> (M2A or M2)</a:t>
                      </a:r>
                      <a:endParaRPr lang="th-TH" sz="1600" dirty="0"/>
                    </a:p>
                  </a:txBody>
                  <a:tcPr marL="83820" marR="83820"/>
                </a:tc>
                <a:tc>
                  <a:txBody>
                    <a:bodyPr/>
                    <a:lstStyle/>
                    <a:p>
                      <a:r>
                        <a:rPr lang="en-US" sz="1600" dirty="0" smtClean="0"/>
                        <a:t>Core inflation forecast</a:t>
                      </a:r>
                      <a:endParaRPr lang="th-TH" sz="1600" dirty="0"/>
                    </a:p>
                  </a:txBody>
                  <a:tcPr marL="83820" marR="83820"/>
                </a:tc>
              </a:tr>
              <a:tr h="370840">
                <a:tc>
                  <a:txBody>
                    <a:bodyPr/>
                    <a:lstStyle/>
                    <a:p>
                      <a:r>
                        <a:rPr lang="en-US" sz="1800" dirty="0" smtClean="0"/>
                        <a:t>Policy Tool</a:t>
                      </a:r>
                      <a:endParaRPr lang="th-TH" sz="1800" dirty="0"/>
                    </a:p>
                  </a:txBody>
                  <a:tcPr marL="83820" marR="83820"/>
                </a:tc>
                <a:tc>
                  <a:txBody>
                    <a:bodyPr/>
                    <a:lstStyle/>
                    <a:p>
                      <a:r>
                        <a:rPr lang="en-US" sz="1600" dirty="0" smtClean="0"/>
                        <a:t>None</a:t>
                      </a:r>
                      <a:endParaRPr lang="th-TH" sz="1600" dirty="0"/>
                    </a:p>
                  </a:txBody>
                  <a:tcPr marL="83820" marR="83820"/>
                </a:tc>
                <a:tc>
                  <a:txBody>
                    <a:bodyPr/>
                    <a:lstStyle/>
                    <a:p>
                      <a:r>
                        <a:rPr lang="en-US" sz="1600" dirty="0" smtClean="0"/>
                        <a:t>None</a:t>
                      </a:r>
                      <a:endParaRPr lang="th-TH" sz="1600" dirty="0"/>
                    </a:p>
                  </a:txBody>
                  <a:tcPr marL="83820" marR="83820"/>
                </a:tc>
                <a:tc>
                  <a:txBody>
                    <a:bodyPr/>
                    <a:lstStyle/>
                    <a:p>
                      <a:r>
                        <a:rPr lang="en-US" sz="1600" dirty="0" smtClean="0"/>
                        <a:t>1-day Repurchasing rate</a:t>
                      </a:r>
                      <a:endParaRPr lang="th-TH" sz="1600" dirty="0"/>
                    </a:p>
                  </a:txBody>
                  <a:tcPr marL="83820" marR="83820"/>
                </a:tc>
              </a:tr>
              <a:tr h="370840">
                <a:tc>
                  <a:txBody>
                    <a:bodyPr/>
                    <a:lstStyle/>
                    <a:p>
                      <a:r>
                        <a:rPr lang="en-US" sz="1800" dirty="0" smtClean="0"/>
                        <a:t>Decision Maker</a:t>
                      </a:r>
                      <a:endParaRPr lang="th-TH" sz="1800" dirty="0"/>
                    </a:p>
                  </a:txBody>
                  <a:tcPr marL="83820" marR="83820"/>
                </a:tc>
                <a:tc>
                  <a:txBody>
                    <a:bodyPr/>
                    <a:lstStyle/>
                    <a:p>
                      <a:r>
                        <a:rPr lang="en-US" sz="1600" dirty="0" smtClean="0"/>
                        <a:t>BOT</a:t>
                      </a:r>
                      <a:endParaRPr lang="th-TH" sz="1600" dirty="0"/>
                    </a:p>
                  </a:txBody>
                  <a:tcPr marL="83820" marR="83820"/>
                </a:tc>
                <a:tc>
                  <a:txBody>
                    <a:bodyPr/>
                    <a:lstStyle/>
                    <a:p>
                      <a:r>
                        <a:rPr lang="en-US" sz="1600" dirty="0" smtClean="0"/>
                        <a:t>BOT</a:t>
                      </a:r>
                      <a:endParaRPr lang="th-TH" sz="1600" dirty="0"/>
                    </a:p>
                  </a:txBody>
                  <a:tcPr marL="83820" marR="83820"/>
                </a:tc>
                <a:tc>
                  <a:txBody>
                    <a:bodyPr/>
                    <a:lstStyle/>
                    <a:p>
                      <a:r>
                        <a:rPr lang="en-US" sz="1600" dirty="0" smtClean="0"/>
                        <a:t>The Monetary Policy Committee (MPC)</a:t>
                      </a:r>
                      <a:endParaRPr lang="th-TH" sz="1600" dirty="0"/>
                    </a:p>
                  </a:txBody>
                  <a:tcPr marL="83820" marR="83820"/>
                </a:tc>
              </a:tr>
              <a:tr h="370840">
                <a:tc>
                  <a:txBody>
                    <a:bodyPr/>
                    <a:lstStyle/>
                    <a:p>
                      <a:r>
                        <a:rPr lang="en-US" sz="1800" dirty="0" smtClean="0"/>
                        <a:t>Regular Schedule</a:t>
                      </a:r>
                      <a:endParaRPr lang="th-TH" sz="1800" dirty="0"/>
                    </a:p>
                  </a:txBody>
                  <a:tcPr marL="83820" marR="83820"/>
                </a:tc>
                <a:tc>
                  <a:txBody>
                    <a:bodyPr/>
                    <a:lstStyle/>
                    <a:p>
                      <a:r>
                        <a:rPr lang="en-US" sz="1600" dirty="0" smtClean="0"/>
                        <a:t>None</a:t>
                      </a:r>
                      <a:endParaRPr lang="th-TH" sz="1600" dirty="0"/>
                    </a:p>
                  </a:txBody>
                  <a:tcPr marL="83820" marR="83820"/>
                </a:tc>
                <a:tc>
                  <a:txBody>
                    <a:bodyPr/>
                    <a:lstStyle/>
                    <a:p>
                      <a:r>
                        <a:rPr lang="en-US" sz="1600" dirty="0" smtClean="0"/>
                        <a:t>None</a:t>
                      </a:r>
                      <a:endParaRPr lang="th-TH" sz="1600" dirty="0"/>
                    </a:p>
                  </a:txBody>
                  <a:tcPr marL="83820" marR="83820"/>
                </a:tc>
                <a:tc>
                  <a:txBody>
                    <a:bodyPr/>
                    <a:lstStyle/>
                    <a:p>
                      <a:r>
                        <a:rPr lang="en-US" sz="1600" dirty="0" smtClean="0"/>
                        <a:t>Meetings will be held every 6-8 weeks</a:t>
                      </a:r>
                      <a:endParaRPr lang="th-TH" sz="1600" dirty="0"/>
                    </a:p>
                  </a:txBody>
                  <a:tcPr marL="83820" marR="83820"/>
                </a:tc>
              </a:tr>
              <a:tr h="370840">
                <a:tc>
                  <a:txBody>
                    <a:bodyPr/>
                    <a:lstStyle/>
                    <a:p>
                      <a:r>
                        <a:rPr lang="en-US" sz="1800" dirty="0" smtClean="0"/>
                        <a:t>Press Conference</a:t>
                      </a:r>
                      <a:endParaRPr lang="th-TH" sz="1800" dirty="0"/>
                    </a:p>
                  </a:txBody>
                  <a:tcPr marL="83820" marR="83820"/>
                </a:tc>
                <a:tc>
                  <a:txBody>
                    <a:bodyPr/>
                    <a:lstStyle/>
                    <a:p>
                      <a:r>
                        <a:rPr lang="en-US" sz="1600" dirty="0" smtClean="0"/>
                        <a:t>None</a:t>
                      </a:r>
                      <a:endParaRPr lang="th-TH" sz="1600" dirty="0"/>
                    </a:p>
                  </a:txBody>
                  <a:tcPr marL="83820" marR="83820"/>
                </a:tc>
                <a:tc>
                  <a:txBody>
                    <a:bodyPr/>
                    <a:lstStyle/>
                    <a:p>
                      <a:r>
                        <a:rPr lang="en-US" sz="1600" dirty="0" smtClean="0"/>
                        <a:t>None</a:t>
                      </a:r>
                      <a:endParaRPr lang="th-TH" sz="1600" dirty="0"/>
                    </a:p>
                  </a:txBody>
                  <a:tcPr marL="83820" marR="83820"/>
                </a:tc>
                <a:tc>
                  <a:txBody>
                    <a:bodyPr/>
                    <a:lstStyle/>
                    <a:p>
                      <a:r>
                        <a:rPr lang="en-US" sz="1600" dirty="0" smtClean="0"/>
                        <a:t>Press conference after the MPC meetings</a:t>
                      </a:r>
                      <a:endParaRPr lang="th-TH" sz="1600" dirty="0"/>
                    </a:p>
                  </a:txBody>
                  <a:tcPr marL="83820" marR="83820"/>
                </a:tc>
              </a:tr>
            </a:tbl>
          </a:graphicData>
        </a:graphic>
      </p:graphicFrame>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F41139D9-11CB-44AC-B4C8-9B96C793052B}" type="slidenum">
              <a:rPr lang="th-TH" smtClean="0"/>
              <a:t>21</a:t>
            </a:fld>
            <a:endParaRPr lang="th-TH"/>
          </a:p>
        </p:txBody>
      </p:sp>
    </p:spTree>
    <p:extLst>
      <p:ext uri="{BB962C8B-B14F-4D97-AF65-F5344CB8AC3E}">
        <p14:creationId xmlns:p14="http://schemas.microsoft.com/office/powerpoint/2010/main" val="16363347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Transmission Mechanism</a:t>
            </a:r>
            <a:endParaRPr lang="th-TH" dirty="0"/>
          </a:p>
        </p:txBody>
      </p:sp>
      <p:sp>
        <p:nvSpPr>
          <p:cNvPr id="3" name="Content Placeholder 2"/>
          <p:cNvSpPr>
            <a:spLocks noGrp="1"/>
          </p:cNvSpPr>
          <p:nvPr>
            <p:ph idx="1"/>
          </p:nvPr>
        </p:nvSpPr>
        <p:spPr/>
        <p:txBody>
          <a:bodyPr>
            <a:normAutofit/>
          </a:bodyPr>
          <a:lstStyle/>
          <a:p>
            <a:r>
              <a:rPr lang="en-US" dirty="0" smtClean="0"/>
              <a:t>The impact of monetary policy on inflation incurs a </a:t>
            </a:r>
            <a:r>
              <a:rPr lang="en-US" dirty="0" smtClean="0">
                <a:solidFill>
                  <a:srgbClr val="FF0000"/>
                </a:solidFill>
              </a:rPr>
              <a:t>1-2 year time lag </a:t>
            </a:r>
            <a:r>
              <a:rPr lang="en-US" dirty="0" smtClean="0"/>
              <a:t>from the announcement of the policy rate decision.</a:t>
            </a:r>
          </a:p>
          <a:p>
            <a:r>
              <a:rPr lang="en-US" dirty="0" smtClean="0"/>
              <a:t>A decrease in policy rate would affect in expansion in economic activities and higher inflation.</a:t>
            </a:r>
          </a:p>
          <a:p>
            <a:r>
              <a:rPr lang="en-US" dirty="0" smtClean="0"/>
              <a:t>Transmission follows 5 main channels includes:</a:t>
            </a:r>
          </a:p>
          <a:p>
            <a:pPr lvl="1"/>
            <a:r>
              <a:rPr lang="en-US" dirty="0" smtClean="0"/>
              <a:t>1. interest rate channel</a:t>
            </a:r>
          </a:p>
          <a:p>
            <a:pPr lvl="1"/>
            <a:r>
              <a:rPr lang="en-US" dirty="0" smtClean="0"/>
              <a:t>2. Credit channel</a:t>
            </a:r>
          </a:p>
          <a:p>
            <a:pPr lvl="1"/>
            <a:r>
              <a:rPr lang="en-US" dirty="0" smtClean="0"/>
              <a:t>3. Asset price channel</a:t>
            </a:r>
          </a:p>
          <a:p>
            <a:pPr lvl="1"/>
            <a:r>
              <a:rPr lang="en-US" dirty="0" smtClean="0"/>
              <a:t>4. Exchange rate channel</a:t>
            </a:r>
          </a:p>
          <a:p>
            <a:pPr lvl="1"/>
            <a:r>
              <a:rPr lang="en-US" dirty="0" smtClean="0"/>
              <a:t>5. Expectations channel</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22</a:t>
            </a:fld>
            <a:endParaRPr lang="th-TH"/>
          </a:p>
        </p:txBody>
      </p:sp>
    </p:spTree>
    <p:extLst>
      <p:ext uri="{BB962C8B-B14F-4D97-AF65-F5344CB8AC3E}">
        <p14:creationId xmlns:p14="http://schemas.microsoft.com/office/powerpoint/2010/main" val="14160113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 rate channel</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25611190"/>
              </p:ext>
            </p:extLst>
          </p:nvPr>
        </p:nvGraphicFramePr>
        <p:xfrm>
          <a:off x="822325" y="1846263"/>
          <a:ext cx="7543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23</a:t>
            </a:fld>
            <a:endParaRPr lang="th-TH"/>
          </a:p>
        </p:txBody>
      </p:sp>
    </p:spTree>
    <p:extLst>
      <p:ext uri="{BB962C8B-B14F-4D97-AF65-F5344CB8AC3E}">
        <p14:creationId xmlns:p14="http://schemas.microsoft.com/office/powerpoint/2010/main" val="22137986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channel</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384672084"/>
              </p:ext>
            </p:extLst>
          </p:nvPr>
        </p:nvGraphicFramePr>
        <p:xfrm>
          <a:off x="822325" y="1846263"/>
          <a:ext cx="7543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24</a:t>
            </a:fld>
            <a:endParaRPr lang="th-TH"/>
          </a:p>
        </p:txBody>
      </p:sp>
    </p:spTree>
    <p:extLst>
      <p:ext uri="{BB962C8B-B14F-4D97-AF65-F5344CB8AC3E}">
        <p14:creationId xmlns:p14="http://schemas.microsoft.com/office/powerpoint/2010/main" val="40223994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Asset price channel</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99420684"/>
              </p:ext>
            </p:extLst>
          </p:nvPr>
        </p:nvGraphicFramePr>
        <p:xfrm>
          <a:off x="822325" y="1846263"/>
          <a:ext cx="7543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25</a:t>
            </a:fld>
            <a:endParaRPr lang="th-TH"/>
          </a:p>
        </p:txBody>
      </p:sp>
    </p:spTree>
    <p:extLst>
      <p:ext uri="{BB962C8B-B14F-4D97-AF65-F5344CB8AC3E}">
        <p14:creationId xmlns:p14="http://schemas.microsoft.com/office/powerpoint/2010/main" val="357983042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 rate channel</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277933897"/>
              </p:ext>
            </p:extLst>
          </p:nvPr>
        </p:nvGraphicFramePr>
        <p:xfrm>
          <a:off x="822325" y="1846263"/>
          <a:ext cx="7543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26</a:t>
            </a:fld>
            <a:endParaRPr lang="th-TH"/>
          </a:p>
        </p:txBody>
      </p:sp>
    </p:spTree>
    <p:extLst>
      <p:ext uri="{BB962C8B-B14F-4D97-AF65-F5344CB8AC3E}">
        <p14:creationId xmlns:p14="http://schemas.microsoft.com/office/powerpoint/2010/main" val="47143401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Expectations channel</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32616076"/>
              </p:ext>
            </p:extLst>
          </p:nvPr>
        </p:nvGraphicFramePr>
        <p:xfrm>
          <a:off x="822325" y="1846263"/>
          <a:ext cx="75438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27</a:t>
            </a:fld>
            <a:endParaRPr lang="th-TH"/>
          </a:p>
        </p:txBody>
      </p:sp>
    </p:spTree>
    <p:extLst>
      <p:ext uri="{BB962C8B-B14F-4D97-AF65-F5344CB8AC3E}">
        <p14:creationId xmlns:p14="http://schemas.microsoft.com/office/powerpoint/2010/main" val="1103634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Policies after 2000</a:t>
            </a:r>
            <a:endParaRPr lang="en-US" dirty="0"/>
          </a:p>
        </p:txBody>
      </p:sp>
      <p:sp>
        <p:nvSpPr>
          <p:cNvPr id="3" name="Content Placeholder 2"/>
          <p:cNvSpPr>
            <a:spLocks noGrp="1"/>
          </p:cNvSpPr>
          <p:nvPr>
            <p:ph idx="1"/>
          </p:nvPr>
        </p:nvSpPr>
        <p:spPr/>
        <p:txBody>
          <a:bodyPr/>
          <a:lstStyle/>
          <a:p>
            <a:r>
              <a:rPr lang="en-US" dirty="0" smtClean="0"/>
              <a:t>Expansionary Monetary policy (2000-2004)</a:t>
            </a:r>
          </a:p>
          <a:p>
            <a:pPr lvl="1"/>
            <a:r>
              <a:rPr lang="en-US" dirty="0" smtClean="0"/>
              <a:t>Low growth, low inflation, low AD growth</a:t>
            </a:r>
          </a:p>
          <a:p>
            <a:pPr lvl="1"/>
            <a:r>
              <a:rPr lang="en-US" dirty="0" smtClean="0"/>
              <a:t>Low interest rate</a:t>
            </a:r>
          </a:p>
          <a:p>
            <a:pPr lvl="1"/>
            <a:r>
              <a:rPr lang="en-US" dirty="0" smtClean="0"/>
              <a:t>To increase AD and increase inflation</a:t>
            </a:r>
          </a:p>
          <a:p>
            <a:r>
              <a:rPr lang="en-US" dirty="0" smtClean="0"/>
              <a:t>Restrictive Monetary policy (2004-2007)</a:t>
            </a:r>
          </a:p>
          <a:p>
            <a:pPr lvl="1"/>
            <a:r>
              <a:rPr lang="en-US" dirty="0" smtClean="0"/>
              <a:t>Growth rate improved, high oil price</a:t>
            </a:r>
          </a:p>
          <a:p>
            <a:pPr lvl="1"/>
            <a:r>
              <a:rPr lang="en-US" dirty="0" smtClean="0"/>
              <a:t>To Control cost-push inflation</a:t>
            </a:r>
          </a:p>
          <a:p>
            <a:r>
              <a:rPr lang="en-US" dirty="0" smtClean="0"/>
              <a:t>Soft Expansionary (2007-2008)</a:t>
            </a:r>
          </a:p>
          <a:p>
            <a:pPr lvl="1"/>
            <a:r>
              <a:rPr lang="en-US" dirty="0" smtClean="0"/>
              <a:t>Increase in domestic and world growth, slow growth in domestic AD, oil price down </a:t>
            </a:r>
          </a:p>
          <a:p>
            <a:pPr marL="0" indent="0">
              <a:buNone/>
            </a:pPr>
            <a:endParaRPr lang="en-US" dirty="0" smtClean="0"/>
          </a:p>
          <a:p>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28</a:t>
            </a:fld>
            <a:endParaRPr lang="th-TH"/>
          </a:p>
        </p:txBody>
      </p:sp>
    </p:spTree>
    <p:extLst>
      <p:ext uri="{BB962C8B-B14F-4D97-AF65-F5344CB8AC3E}">
        <p14:creationId xmlns:p14="http://schemas.microsoft.com/office/powerpoint/2010/main" val="2197380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Monetary Policy</a:t>
            </a:r>
            <a:endParaRPr lang="en-US" dirty="0"/>
          </a:p>
        </p:txBody>
      </p:sp>
      <p:sp>
        <p:nvSpPr>
          <p:cNvPr id="3" name="Content Placeholder 2"/>
          <p:cNvSpPr>
            <a:spLocks noGrp="1"/>
          </p:cNvSpPr>
          <p:nvPr>
            <p:ph idx="1"/>
          </p:nvPr>
        </p:nvSpPr>
        <p:spPr/>
        <p:txBody>
          <a:bodyPr>
            <a:normAutofit/>
          </a:bodyPr>
          <a:lstStyle/>
          <a:p>
            <a:r>
              <a:rPr lang="en-US" dirty="0" smtClean="0"/>
              <a:t>Monetary Policy Report, December 2016.</a:t>
            </a:r>
          </a:p>
          <a:p>
            <a:pPr lvl="1"/>
            <a:r>
              <a:rPr lang="en-US" dirty="0" smtClean="0"/>
              <a:t>Growth in 2016 and 2017 remain close to the previous assessment (3.2 and 3.2%)</a:t>
            </a:r>
          </a:p>
          <a:p>
            <a:pPr lvl="1"/>
            <a:r>
              <a:rPr lang="en-US" dirty="0" smtClean="0"/>
              <a:t>Headline inflation is projected to gradually rise (0.2 and 1.5%)</a:t>
            </a:r>
          </a:p>
          <a:p>
            <a:pPr lvl="1"/>
            <a:r>
              <a:rPr lang="en-US" dirty="0" smtClean="0"/>
              <a:t>Risk to growth and inflation increase</a:t>
            </a:r>
          </a:p>
          <a:p>
            <a:pPr lvl="2"/>
            <a:r>
              <a:rPr lang="en-US" dirty="0" smtClean="0"/>
              <a:t>Slower-than expected world growth</a:t>
            </a:r>
          </a:p>
          <a:p>
            <a:pPr lvl="2"/>
            <a:r>
              <a:rPr lang="en-US" dirty="0" smtClean="0"/>
              <a:t>Uncertainty in US economic policy</a:t>
            </a:r>
          </a:p>
          <a:p>
            <a:pPr lvl="2"/>
            <a:r>
              <a:rPr lang="en-US" dirty="0" smtClean="0"/>
              <a:t>World oil price</a:t>
            </a:r>
          </a:p>
          <a:p>
            <a:pPr lvl="2"/>
            <a:r>
              <a:rPr lang="en-US" dirty="0" smtClean="0"/>
              <a:t>Lower-than-assessment number of Chinese tourists</a:t>
            </a:r>
          </a:p>
          <a:p>
            <a:pPr lvl="2"/>
            <a:r>
              <a:rPr lang="en-US" dirty="0" smtClean="0">
                <a:solidFill>
                  <a:srgbClr val="FF0000"/>
                </a:solidFill>
              </a:rPr>
              <a:t>Bubble burst in Chinese real estate</a:t>
            </a:r>
          </a:p>
          <a:p>
            <a:pPr lvl="1"/>
            <a:r>
              <a:rPr lang="en-US" dirty="0" smtClean="0"/>
              <a:t>Monetary policy is conductive to economic recovery</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29</a:t>
            </a:fld>
            <a:endParaRPr lang="th-TH"/>
          </a:p>
        </p:txBody>
      </p:sp>
    </p:spTree>
    <p:extLst>
      <p:ext uri="{BB962C8B-B14F-4D97-AF65-F5344CB8AC3E}">
        <p14:creationId xmlns:p14="http://schemas.microsoft.com/office/powerpoint/2010/main" val="35091556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 2017</a:t>
            </a:r>
            <a:endParaRPr lang="en-US" dirty="0"/>
          </a:p>
        </p:txBody>
      </p:sp>
      <p:sp>
        <p:nvSpPr>
          <p:cNvPr id="3" name="Content Placeholder 2"/>
          <p:cNvSpPr>
            <a:spLocks noGrp="1"/>
          </p:cNvSpPr>
          <p:nvPr>
            <p:ph idx="1"/>
          </p:nvPr>
        </p:nvSpPr>
        <p:spPr/>
        <p:txBody>
          <a:bodyPr/>
          <a:lstStyle/>
          <a:p>
            <a:r>
              <a:rPr lang="en-US" dirty="0" smtClean="0"/>
              <a:t>Annual average  inflation rate at 2.5% with the tolerance band of 1.5</a:t>
            </a:r>
            <a:endParaRPr lang="en-US"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30</a:t>
            </a:fld>
            <a:endParaRPr lang="th-TH"/>
          </a:p>
        </p:txBody>
      </p:sp>
    </p:spTree>
    <p:extLst>
      <p:ext uri="{BB962C8B-B14F-4D97-AF65-F5344CB8AC3E}">
        <p14:creationId xmlns:p14="http://schemas.microsoft.com/office/powerpoint/2010/main" val="11975541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Reading lists</a:t>
            </a:r>
            <a:endParaRPr lang="th-TH" dirty="0"/>
          </a:p>
        </p:txBody>
      </p:sp>
      <p:sp>
        <p:nvSpPr>
          <p:cNvPr id="3" name="Content Placeholder 2"/>
          <p:cNvSpPr>
            <a:spLocks noGrp="1"/>
          </p:cNvSpPr>
          <p:nvPr>
            <p:ph idx="1"/>
          </p:nvPr>
        </p:nvSpPr>
        <p:spPr/>
        <p:txBody>
          <a:bodyPr>
            <a:normAutofit/>
          </a:bodyPr>
          <a:lstStyle/>
          <a:p>
            <a:r>
              <a:rPr lang="en-US" dirty="0" smtClean="0"/>
              <a:t>Don </a:t>
            </a:r>
            <a:r>
              <a:rPr lang="en-US" dirty="0" err="1" smtClean="0"/>
              <a:t>Nakornthab</a:t>
            </a:r>
            <a:r>
              <a:rPr lang="en-US" dirty="0" smtClean="0"/>
              <a:t>, “ Thailand’s Monetary Policy Since The 1997 Crisis”, Kobe University Economic Review, 55 (2009).</a:t>
            </a:r>
          </a:p>
          <a:p>
            <a:r>
              <a:rPr lang="en-US" dirty="0"/>
              <a:t>TDRI, Development of Thai Monetary and Fiscal Policies in the decade of 2540, TDRI special report, vol.64, November 2551 (in Thai</a:t>
            </a:r>
            <a:r>
              <a:rPr lang="en-US" dirty="0" smtClean="0"/>
              <a:t>)</a:t>
            </a:r>
          </a:p>
          <a:p>
            <a:r>
              <a:rPr lang="en-US" dirty="0" smtClean="0"/>
              <a:t>www.bot.or.th/Monetary Policy/</a:t>
            </a:r>
            <a:r>
              <a:rPr lang="en-US" dirty="0" err="1" smtClean="0"/>
              <a:t>MonetarypolicyKnowledge</a:t>
            </a:r>
            <a:endParaRPr lang="en-US" dirty="0" smtClean="0"/>
          </a:p>
          <a:p>
            <a:r>
              <a:rPr lang="en-US" dirty="0" smtClean="0"/>
              <a:t>www.bot.or.th/English/MonetaryPolicyMonetPolicyCommittee/MPR</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31</a:t>
            </a:fld>
            <a:endParaRPr lang="th-TH"/>
          </a:p>
        </p:txBody>
      </p:sp>
    </p:spTree>
    <p:extLst>
      <p:ext uri="{BB962C8B-B14F-4D97-AF65-F5344CB8AC3E}">
        <p14:creationId xmlns:p14="http://schemas.microsoft.com/office/powerpoint/2010/main" val="17726097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th-TH"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35388700"/>
              </p:ext>
            </p:extLst>
          </p:nvPr>
        </p:nvGraphicFramePr>
        <p:xfrm>
          <a:off x="1043609" y="260649"/>
          <a:ext cx="7632847" cy="6264695"/>
        </p:xfrm>
        <a:graphic>
          <a:graphicData uri="http://schemas.openxmlformats.org/drawingml/2006/table">
            <a:tbl>
              <a:tblPr firstRow="1" bandRow="1">
                <a:tableStyleId>{5C22544A-7EE6-4342-B048-85BDC9FD1C3A}</a:tableStyleId>
              </a:tblPr>
              <a:tblGrid>
                <a:gridCol w="2137256"/>
                <a:gridCol w="1848035"/>
                <a:gridCol w="1486041"/>
                <a:gridCol w="2161515"/>
              </a:tblGrid>
              <a:tr h="502693">
                <a:tc>
                  <a:txBody>
                    <a:bodyPr/>
                    <a:lstStyle/>
                    <a:p>
                      <a:endParaRPr lang="th-TH" dirty="0"/>
                    </a:p>
                  </a:txBody>
                  <a:tcPr/>
                </a:tc>
                <a:tc>
                  <a:txBody>
                    <a:bodyPr/>
                    <a:lstStyle/>
                    <a:p>
                      <a:r>
                        <a:rPr lang="en-US" dirty="0" smtClean="0"/>
                        <a:t>M1</a:t>
                      </a:r>
                      <a:endParaRPr lang="th-TH" dirty="0"/>
                    </a:p>
                  </a:txBody>
                  <a:tcPr/>
                </a:tc>
                <a:tc>
                  <a:txBody>
                    <a:bodyPr/>
                    <a:lstStyle/>
                    <a:p>
                      <a:r>
                        <a:rPr lang="en-US" dirty="0" smtClean="0"/>
                        <a:t>M2</a:t>
                      </a:r>
                      <a:endParaRPr lang="th-TH" dirty="0"/>
                    </a:p>
                  </a:txBody>
                  <a:tcPr/>
                </a:tc>
                <a:tc>
                  <a:txBody>
                    <a:bodyPr/>
                    <a:lstStyle/>
                    <a:p>
                      <a:r>
                        <a:rPr lang="en-US" dirty="0" smtClean="0"/>
                        <a:t>M3</a:t>
                      </a:r>
                      <a:endParaRPr lang="th-TH" dirty="0"/>
                    </a:p>
                  </a:txBody>
                  <a:tcPr/>
                </a:tc>
              </a:tr>
              <a:tr h="916676">
                <a:tc>
                  <a:txBody>
                    <a:bodyPr/>
                    <a:lstStyle/>
                    <a:p>
                      <a:r>
                        <a:rPr lang="en-US" dirty="0" smtClean="0"/>
                        <a:t>Notes and Coins</a:t>
                      </a:r>
                      <a:endParaRPr lang="th-TH" dirty="0"/>
                    </a:p>
                  </a:txBody>
                  <a:tcPr/>
                </a:tc>
                <a:tc>
                  <a:txBody>
                    <a:bodyPr/>
                    <a:lstStyle/>
                    <a:p>
                      <a:r>
                        <a:rPr lang="en-US" dirty="0" smtClean="0"/>
                        <a:t>*</a:t>
                      </a:r>
                      <a:endParaRPr lang="th-TH" dirty="0"/>
                    </a:p>
                  </a:txBody>
                  <a:tcPr/>
                </a:tc>
                <a:tc>
                  <a:txBody>
                    <a:bodyPr/>
                    <a:lstStyle/>
                    <a:p>
                      <a:r>
                        <a:rPr lang="en-US" dirty="0" smtClean="0"/>
                        <a:t>*</a:t>
                      </a:r>
                      <a:endParaRPr lang="th-TH" dirty="0"/>
                    </a:p>
                  </a:txBody>
                  <a:tcPr/>
                </a:tc>
                <a:tc>
                  <a:txBody>
                    <a:bodyPr/>
                    <a:lstStyle/>
                    <a:p>
                      <a:r>
                        <a:rPr lang="en-US" dirty="0" smtClean="0"/>
                        <a:t>*</a:t>
                      </a:r>
                      <a:endParaRPr lang="th-TH" dirty="0"/>
                    </a:p>
                  </a:txBody>
                  <a:tcPr/>
                </a:tc>
              </a:tr>
              <a:tr h="916676">
                <a:tc>
                  <a:txBody>
                    <a:bodyPr/>
                    <a:lstStyle/>
                    <a:p>
                      <a:r>
                        <a:rPr lang="en-US" dirty="0" smtClean="0"/>
                        <a:t>Demand deposits</a:t>
                      </a:r>
                      <a:endParaRPr lang="th-TH" dirty="0"/>
                    </a:p>
                  </a:txBody>
                  <a:tcPr/>
                </a:tc>
                <a:tc>
                  <a:txBody>
                    <a:bodyPr/>
                    <a:lstStyle/>
                    <a:p>
                      <a:r>
                        <a:rPr lang="en-US" dirty="0" smtClean="0"/>
                        <a:t>*</a:t>
                      </a:r>
                      <a:endParaRPr lang="th-TH" dirty="0"/>
                    </a:p>
                  </a:txBody>
                  <a:tcPr/>
                </a:tc>
                <a:tc>
                  <a:txBody>
                    <a:bodyPr/>
                    <a:lstStyle/>
                    <a:p>
                      <a:r>
                        <a:rPr lang="en-US" dirty="0" smtClean="0"/>
                        <a:t>*</a:t>
                      </a:r>
                      <a:endParaRPr lang="th-TH" dirty="0"/>
                    </a:p>
                  </a:txBody>
                  <a:tcPr/>
                </a:tc>
                <a:tc>
                  <a:txBody>
                    <a:bodyPr/>
                    <a:lstStyle/>
                    <a:p>
                      <a:r>
                        <a:rPr lang="en-US" dirty="0" smtClean="0"/>
                        <a:t>*</a:t>
                      </a:r>
                      <a:endParaRPr lang="th-TH" dirty="0"/>
                    </a:p>
                  </a:txBody>
                  <a:tcPr/>
                </a:tc>
              </a:tr>
              <a:tr h="916676">
                <a:tc>
                  <a:txBody>
                    <a:bodyPr/>
                    <a:lstStyle/>
                    <a:p>
                      <a:r>
                        <a:rPr lang="en-US" dirty="0" smtClean="0"/>
                        <a:t>Saving deposits</a:t>
                      </a:r>
                      <a:endParaRPr lang="th-TH" dirty="0"/>
                    </a:p>
                  </a:txBody>
                  <a:tcPr/>
                </a:tc>
                <a:tc>
                  <a:txBody>
                    <a:bodyPr/>
                    <a:lstStyle/>
                    <a:p>
                      <a:endParaRPr lang="th-TH"/>
                    </a:p>
                  </a:txBody>
                  <a:tcPr/>
                </a:tc>
                <a:tc>
                  <a:txBody>
                    <a:bodyPr/>
                    <a:lstStyle/>
                    <a:p>
                      <a:r>
                        <a:rPr lang="en-US" dirty="0" smtClean="0"/>
                        <a:t>*</a:t>
                      </a:r>
                      <a:endParaRPr lang="th-TH" dirty="0"/>
                    </a:p>
                  </a:txBody>
                  <a:tcPr/>
                </a:tc>
                <a:tc>
                  <a:txBody>
                    <a:bodyPr/>
                    <a:lstStyle/>
                    <a:p>
                      <a:r>
                        <a:rPr lang="en-US" dirty="0" smtClean="0"/>
                        <a:t>*</a:t>
                      </a:r>
                      <a:endParaRPr lang="th-TH" dirty="0"/>
                    </a:p>
                  </a:txBody>
                  <a:tcPr/>
                </a:tc>
              </a:tr>
              <a:tr h="916676">
                <a:tc>
                  <a:txBody>
                    <a:bodyPr/>
                    <a:lstStyle/>
                    <a:p>
                      <a:r>
                        <a:rPr lang="en-US" dirty="0" smtClean="0"/>
                        <a:t>Time deposits</a:t>
                      </a:r>
                      <a:endParaRPr lang="th-TH" dirty="0"/>
                    </a:p>
                  </a:txBody>
                  <a:tcPr/>
                </a:tc>
                <a:tc>
                  <a:txBody>
                    <a:bodyPr/>
                    <a:lstStyle/>
                    <a:p>
                      <a:endParaRPr lang="th-TH"/>
                    </a:p>
                  </a:txBody>
                  <a:tcPr/>
                </a:tc>
                <a:tc>
                  <a:txBody>
                    <a:bodyPr/>
                    <a:lstStyle/>
                    <a:p>
                      <a:r>
                        <a:rPr lang="en-US" dirty="0" smtClean="0"/>
                        <a:t>*</a:t>
                      </a:r>
                      <a:endParaRPr lang="th-TH" dirty="0"/>
                    </a:p>
                  </a:txBody>
                  <a:tcPr/>
                </a:tc>
                <a:tc>
                  <a:txBody>
                    <a:bodyPr/>
                    <a:lstStyle/>
                    <a:p>
                      <a:r>
                        <a:rPr lang="en-US" dirty="0" smtClean="0"/>
                        <a:t>*</a:t>
                      </a:r>
                      <a:endParaRPr lang="th-TH" dirty="0"/>
                    </a:p>
                  </a:txBody>
                  <a:tcPr/>
                </a:tc>
              </a:tr>
              <a:tr h="1592605">
                <a:tc>
                  <a:txBody>
                    <a:bodyPr/>
                    <a:lstStyle/>
                    <a:p>
                      <a:r>
                        <a:rPr lang="en-US" dirty="0" smtClean="0"/>
                        <a:t>Institutional money market funds</a:t>
                      </a:r>
                      <a:endParaRPr lang="th-TH" dirty="0"/>
                    </a:p>
                  </a:txBody>
                  <a:tcPr/>
                </a:tc>
                <a:tc>
                  <a:txBody>
                    <a:bodyPr/>
                    <a:lstStyle/>
                    <a:p>
                      <a:endParaRPr lang="th-TH" dirty="0"/>
                    </a:p>
                  </a:txBody>
                  <a:tcPr/>
                </a:tc>
                <a:tc>
                  <a:txBody>
                    <a:bodyPr/>
                    <a:lstStyle/>
                    <a:p>
                      <a:endParaRPr lang="th-TH"/>
                    </a:p>
                  </a:txBody>
                  <a:tcPr/>
                </a:tc>
                <a:tc>
                  <a:txBody>
                    <a:bodyPr/>
                    <a:lstStyle/>
                    <a:p>
                      <a:r>
                        <a:rPr lang="en-US" dirty="0" smtClean="0"/>
                        <a:t>*</a:t>
                      </a:r>
                      <a:endParaRPr lang="th-TH" dirty="0"/>
                    </a:p>
                  </a:txBody>
                  <a:tcPr/>
                </a:tc>
              </a:tr>
              <a:tr h="502693">
                <a:tc>
                  <a:txBody>
                    <a:bodyPr/>
                    <a:lstStyle/>
                    <a:p>
                      <a:endParaRPr lang="th-TH"/>
                    </a:p>
                  </a:txBody>
                  <a:tcPr/>
                </a:tc>
                <a:tc>
                  <a:txBody>
                    <a:bodyPr/>
                    <a:lstStyle/>
                    <a:p>
                      <a:endParaRPr lang="th-TH"/>
                    </a:p>
                  </a:txBody>
                  <a:tcPr/>
                </a:tc>
                <a:tc>
                  <a:txBody>
                    <a:bodyPr/>
                    <a:lstStyle/>
                    <a:p>
                      <a:endParaRPr lang="th-TH" dirty="0"/>
                    </a:p>
                  </a:txBody>
                  <a:tcPr/>
                </a:tc>
                <a:tc>
                  <a:txBody>
                    <a:bodyPr/>
                    <a:lstStyle/>
                    <a:p>
                      <a:endParaRPr lang="th-TH" dirty="0"/>
                    </a:p>
                  </a:txBody>
                  <a:tcPr/>
                </a:tc>
              </a:tr>
            </a:tbl>
          </a:graphicData>
        </a:graphic>
      </p:graphicFrame>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F41139D9-11CB-44AC-B4C8-9B96C793052B}" type="slidenum">
              <a:rPr lang="th-TH" smtClean="0"/>
              <a:t>32</a:t>
            </a:fld>
            <a:endParaRPr lang="th-TH"/>
          </a:p>
        </p:txBody>
      </p:sp>
    </p:spTree>
    <p:extLst>
      <p:ext uri="{BB962C8B-B14F-4D97-AF65-F5344CB8AC3E}">
        <p14:creationId xmlns:p14="http://schemas.microsoft.com/office/powerpoint/2010/main" val="1761680405"/>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469</TotalTime>
  <Words>1684</Words>
  <Application>Microsoft Office PowerPoint</Application>
  <PresentationFormat>On-screen Show (4:3)</PresentationFormat>
  <Paragraphs>239</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Angsana New</vt:lpstr>
      <vt:lpstr>Calibri</vt:lpstr>
      <vt:lpstr>Calibri Light</vt:lpstr>
      <vt:lpstr>Cordia New</vt:lpstr>
      <vt:lpstr>Retrospect</vt:lpstr>
      <vt:lpstr>Thailand Monetary policy</vt:lpstr>
      <vt:lpstr>Monetary Policy</vt:lpstr>
      <vt:lpstr>The  BOT Act 1942 (amended 2008)</vt:lpstr>
      <vt:lpstr>The Development of the Monetary policy Framework</vt:lpstr>
      <vt:lpstr>Pegged Exchange Rate</vt:lpstr>
      <vt:lpstr>Results</vt:lpstr>
      <vt:lpstr>Monetary Targeting Regime</vt:lpstr>
      <vt:lpstr>Results</vt:lpstr>
      <vt:lpstr>Inflation Targeting Regime</vt:lpstr>
      <vt:lpstr>Inflation Targeting in Thailand</vt:lpstr>
      <vt:lpstr>Institutional Arrangement</vt:lpstr>
      <vt:lpstr>Price Stability is the foremost objective of Thailand Inflation targeting</vt:lpstr>
      <vt:lpstr>PowerPoint Presentation</vt:lpstr>
      <vt:lpstr>The Policy Target: core inflation</vt:lpstr>
      <vt:lpstr>Operational target: the one-day repurchase rate.</vt:lpstr>
      <vt:lpstr>Monetary policy instruments</vt:lpstr>
      <vt:lpstr>Reserve requirements</vt:lpstr>
      <vt:lpstr>Open Market Operations</vt:lpstr>
      <vt:lpstr>Standing facilities</vt:lpstr>
      <vt:lpstr>The decision making process</vt:lpstr>
      <vt:lpstr>Monetary Policy Framework</vt:lpstr>
      <vt:lpstr>Transmission Mechanism</vt:lpstr>
      <vt:lpstr>Interest rate channel</vt:lpstr>
      <vt:lpstr>Credit channel</vt:lpstr>
      <vt:lpstr>Asset price channel</vt:lpstr>
      <vt:lpstr>Exchange rate channel</vt:lpstr>
      <vt:lpstr>Expectations channel</vt:lpstr>
      <vt:lpstr>Policies after 2000</vt:lpstr>
      <vt:lpstr>Current Monetary Policy</vt:lpstr>
      <vt:lpstr>Target 2017</vt:lpstr>
      <vt:lpstr>Reading lists</vt:lpstr>
      <vt:lpst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Monetary policy</dc:title>
  <dc:creator>Chanin  Mephokee</dc:creator>
  <cp:lastModifiedBy>chanin Mephokee</cp:lastModifiedBy>
  <cp:revision>51</cp:revision>
  <cp:lastPrinted>2016-03-08T02:56:06Z</cp:lastPrinted>
  <dcterms:created xsi:type="dcterms:W3CDTF">2015-10-06T07:44:21Z</dcterms:created>
  <dcterms:modified xsi:type="dcterms:W3CDTF">2017-04-04T15:07:34Z</dcterms:modified>
</cp:coreProperties>
</file>